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287" r:id="rId3"/>
    <p:sldId id="262" r:id="rId4"/>
    <p:sldId id="263" r:id="rId5"/>
    <p:sldId id="264" r:id="rId6"/>
    <p:sldId id="265" r:id="rId7"/>
    <p:sldId id="267" r:id="rId8"/>
    <p:sldId id="271" r:id="rId9"/>
    <p:sldId id="306" r:id="rId10"/>
    <p:sldId id="272" r:id="rId11"/>
    <p:sldId id="289" r:id="rId12"/>
    <p:sldId id="273" r:id="rId13"/>
    <p:sldId id="304" r:id="rId14"/>
    <p:sldId id="311" r:id="rId15"/>
    <p:sldId id="274" r:id="rId16"/>
    <p:sldId id="275" r:id="rId17"/>
    <p:sldId id="276" r:id="rId18"/>
    <p:sldId id="277" r:id="rId19"/>
    <p:sldId id="307" r:id="rId20"/>
    <p:sldId id="290" r:id="rId21"/>
    <p:sldId id="299" r:id="rId22"/>
    <p:sldId id="300" r:id="rId23"/>
    <p:sldId id="291" r:id="rId24"/>
    <p:sldId id="278" r:id="rId25"/>
    <p:sldId id="279" r:id="rId26"/>
    <p:sldId id="280" r:id="rId27"/>
    <p:sldId id="309" r:id="rId28"/>
    <p:sldId id="281" r:id="rId29"/>
    <p:sldId id="292" r:id="rId30"/>
    <p:sldId id="293" r:id="rId31"/>
    <p:sldId id="310" r:id="rId32"/>
    <p:sldId id="294" r:id="rId33"/>
    <p:sldId id="282" r:id="rId34"/>
    <p:sldId id="308" r:id="rId35"/>
    <p:sldId id="283" r:id="rId36"/>
    <p:sldId id="313" r:id="rId37"/>
    <p:sldId id="286" r:id="rId38"/>
    <p:sldId id="288" r:id="rId39"/>
    <p:sldId id="297" r:id="rId4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C6B5"/>
    <a:srgbClr val="9EB786"/>
    <a:srgbClr val="FFFFCC"/>
    <a:srgbClr val="CC0000"/>
    <a:srgbClr val="336600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100" autoAdjust="0"/>
    <p:restoredTop sz="94660"/>
  </p:normalViewPr>
  <p:slideViewPr>
    <p:cSldViewPr>
      <p:cViewPr>
        <p:scale>
          <a:sx n="75" d="100"/>
          <a:sy n="75" d="100"/>
        </p:scale>
        <p:origin x="-50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SULTADOS%20FINALES%20LOBO%20(Autoguardado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SULTADOS%20FINALES%20LOBO%20(Autoguardado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SULTADOS%20FINALES%20LOBO%20(Autoguardado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SULTADOS%20FINALES%20LOBO%20(Autoguardado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SULTADOS%20FINALES%20LOBO%20(Autoguardado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v>Muestras fecales</c:v>
          </c:tx>
          <c:cat>
            <c:strRef>
              <c:f>Hoja2!$C$4:$F$4</c:f>
              <c:strCache>
                <c:ptCount val="4"/>
                <c:pt idx="0">
                  <c:v>Frescas</c:v>
                </c:pt>
                <c:pt idx="1">
                  <c:v>Semifrescas  Húmedas</c:v>
                </c:pt>
                <c:pt idx="2">
                  <c:v>Semifrescas Secas</c:v>
                </c:pt>
                <c:pt idx="3">
                  <c:v>Residuos</c:v>
                </c:pt>
              </c:strCache>
            </c:strRef>
          </c:cat>
          <c:val>
            <c:numRef>
              <c:f>Hoja2!$C$5:$F$5</c:f>
              <c:numCache>
                <c:formatCode>General</c:formatCode>
                <c:ptCount val="4"/>
                <c:pt idx="0">
                  <c:v>8</c:v>
                </c:pt>
                <c:pt idx="1">
                  <c:v>19</c:v>
                </c:pt>
                <c:pt idx="2">
                  <c:v>6</c:v>
                </c:pt>
                <c:pt idx="3">
                  <c:v>14</c:v>
                </c:pt>
              </c:numCache>
            </c:numRef>
          </c:val>
        </c:ser>
        <c:gapWidth val="75"/>
        <c:overlap val="40"/>
        <c:axId val="51412352"/>
        <c:axId val="51435008"/>
      </c:barChart>
      <c:catAx>
        <c:axId val="51412352"/>
        <c:scaling>
          <c:orientation val="minMax"/>
        </c:scaling>
        <c:axPos val="b"/>
        <c:majorTickMark val="none"/>
        <c:tickLblPos val="nextTo"/>
        <c:crossAx val="51435008"/>
        <c:crosses val="autoZero"/>
        <c:auto val="1"/>
        <c:lblAlgn val="ctr"/>
        <c:lblOffset val="100"/>
      </c:catAx>
      <c:valAx>
        <c:axId val="514350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14123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400" baseline="0"/>
      </a:pPr>
      <a:endParaRPr lang="es-A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v>Muestras fecales </c:v>
          </c:tx>
          <c:cat>
            <c:strRef>
              <c:f>Hoja2!$D$25:$I$25</c:f>
              <c:strCache>
                <c:ptCount val="6"/>
                <c:pt idx="0">
                  <c:v>Área 1 </c:v>
                </c:pt>
                <c:pt idx="1">
                  <c:v>Área 2</c:v>
                </c:pt>
                <c:pt idx="2">
                  <c:v>Área 3</c:v>
                </c:pt>
                <c:pt idx="3">
                  <c:v>Área 4</c:v>
                </c:pt>
                <c:pt idx="4">
                  <c:v>Área 5</c:v>
                </c:pt>
                <c:pt idx="5">
                  <c:v>Transecto 1</c:v>
                </c:pt>
              </c:strCache>
            </c:strRef>
          </c:cat>
          <c:val>
            <c:numRef>
              <c:f>Hoja2!$D$26:$I$26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  <c:pt idx="4">
                  <c:v>8</c:v>
                </c:pt>
                <c:pt idx="5">
                  <c:v>19</c:v>
                </c:pt>
              </c:numCache>
            </c:numRef>
          </c:val>
        </c:ser>
        <c:gapWidth val="75"/>
        <c:overlap val="40"/>
        <c:axId val="53812224"/>
        <c:axId val="53814016"/>
      </c:barChart>
      <c:catAx>
        <c:axId val="53812224"/>
        <c:scaling>
          <c:orientation val="minMax"/>
        </c:scaling>
        <c:axPos val="b"/>
        <c:majorTickMark val="none"/>
        <c:tickLblPos val="nextTo"/>
        <c:crossAx val="53814016"/>
        <c:crosses val="autoZero"/>
        <c:auto val="1"/>
        <c:lblAlgn val="ctr"/>
        <c:lblOffset val="100"/>
      </c:catAx>
      <c:valAx>
        <c:axId val="538140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38122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400" baseline="0"/>
      </a:pPr>
      <a:endParaRPr lang="es-A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Hoja2!$B$42</c:f>
              <c:strCache>
                <c:ptCount val="1"/>
                <c:pt idx="0">
                  <c:v>ADN [ng/μl]</c:v>
                </c:pt>
              </c:strCache>
            </c:strRef>
          </c:tx>
          <c:cat>
            <c:strRef>
              <c:f>Hoja2!$B$81:$D$81</c:f>
              <c:strCache>
                <c:ptCount val="3"/>
                <c:pt idx="0">
                  <c:v>SDS/CAI</c:v>
                </c:pt>
                <c:pt idx="1">
                  <c:v>CTAB/CAI</c:v>
                </c:pt>
                <c:pt idx="2">
                  <c:v>2CTAB/CAI</c:v>
                </c:pt>
              </c:strCache>
            </c:strRef>
          </c:cat>
          <c:val>
            <c:numRef>
              <c:f>Hoja2!$B$82:$D$82</c:f>
              <c:numCache>
                <c:formatCode>General</c:formatCode>
                <c:ptCount val="3"/>
                <c:pt idx="0">
                  <c:v>37.28</c:v>
                </c:pt>
                <c:pt idx="1">
                  <c:v>57.53</c:v>
                </c:pt>
                <c:pt idx="2">
                  <c:v>51.160000000000011</c:v>
                </c:pt>
              </c:numCache>
            </c:numRef>
          </c:val>
        </c:ser>
        <c:gapWidth val="75"/>
        <c:overlap val="40"/>
        <c:axId val="53868032"/>
        <c:axId val="53869568"/>
      </c:barChart>
      <c:catAx>
        <c:axId val="53868032"/>
        <c:scaling>
          <c:orientation val="minMax"/>
        </c:scaling>
        <c:axPos val="b"/>
        <c:majorTickMark val="none"/>
        <c:tickLblPos val="nextTo"/>
        <c:crossAx val="53869568"/>
        <c:crosses val="autoZero"/>
        <c:auto val="1"/>
        <c:lblAlgn val="ctr"/>
        <c:lblOffset val="100"/>
      </c:catAx>
      <c:valAx>
        <c:axId val="538695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38680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300" baseline="0"/>
      </a:pPr>
      <a:endParaRPr lang="es-A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Hoja2!$B$44</c:f>
              <c:strCache>
                <c:ptCount val="1"/>
                <c:pt idx="0">
                  <c:v>A 260/280 nm</c:v>
                </c:pt>
              </c:strCache>
            </c:strRef>
          </c:tx>
          <c:cat>
            <c:strRef>
              <c:f>Hoja2!$B$84:$D$84</c:f>
              <c:strCache>
                <c:ptCount val="3"/>
                <c:pt idx="0">
                  <c:v>SDS/CAI</c:v>
                </c:pt>
                <c:pt idx="1">
                  <c:v>CTAB/CAI</c:v>
                </c:pt>
                <c:pt idx="2">
                  <c:v>2CTAB/CAI</c:v>
                </c:pt>
              </c:strCache>
            </c:strRef>
          </c:cat>
          <c:val>
            <c:numRef>
              <c:f>Hoja2!$B$85:$D$85</c:f>
              <c:numCache>
                <c:formatCode>General</c:formatCode>
                <c:ptCount val="3"/>
                <c:pt idx="0">
                  <c:v>1.62</c:v>
                </c:pt>
                <c:pt idx="1">
                  <c:v>1.5</c:v>
                </c:pt>
                <c:pt idx="2">
                  <c:v>1.6500000000000001</c:v>
                </c:pt>
              </c:numCache>
            </c:numRef>
          </c:val>
        </c:ser>
        <c:gapWidth val="75"/>
        <c:overlap val="40"/>
        <c:axId val="53624192"/>
        <c:axId val="53625984"/>
      </c:barChart>
      <c:catAx>
        <c:axId val="53624192"/>
        <c:scaling>
          <c:orientation val="minMax"/>
        </c:scaling>
        <c:axPos val="b"/>
        <c:majorTickMark val="none"/>
        <c:tickLblPos val="nextTo"/>
        <c:crossAx val="53625984"/>
        <c:crosses val="autoZero"/>
        <c:auto val="1"/>
        <c:lblAlgn val="ctr"/>
        <c:lblOffset val="100"/>
      </c:catAx>
      <c:valAx>
        <c:axId val="536259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36241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300" baseline="0"/>
      </a:pPr>
      <a:endParaRPr lang="es-A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style val="26"/>
  <c:chart>
    <c:plotArea>
      <c:layout>
        <c:manualLayout>
          <c:layoutTarget val="inner"/>
          <c:xMode val="edge"/>
          <c:yMode val="edge"/>
          <c:x val="0.16747288153144538"/>
          <c:y val="3.4073835587035917E-2"/>
          <c:w val="0.83038523252280194"/>
          <c:h val="0.49290393668035831"/>
        </c:manualLayout>
      </c:layout>
      <c:barChart>
        <c:barDir val="col"/>
        <c:grouping val="clustered"/>
        <c:ser>
          <c:idx val="0"/>
          <c:order val="0"/>
          <c:tx>
            <c:strRef>
              <c:f>Hoja3!$C$253</c:f>
              <c:strCache>
                <c:ptCount val="1"/>
                <c:pt idx="0">
                  <c:v>Cyt b</c:v>
                </c:pt>
              </c:strCache>
            </c:strRef>
          </c:tx>
          <c:cat>
            <c:strRef>
              <c:f>Hoja3!$B$254:$B$257</c:f>
              <c:strCache>
                <c:ptCount val="4"/>
                <c:pt idx="0">
                  <c:v>Frescas </c:v>
                </c:pt>
                <c:pt idx="1">
                  <c:v>Semifrescas Húmedas  </c:v>
                </c:pt>
                <c:pt idx="2">
                  <c:v>Semifrescas Secas   </c:v>
                </c:pt>
                <c:pt idx="3">
                  <c:v>Residuos  </c:v>
                </c:pt>
              </c:strCache>
            </c:strRef>
          </c:cat>
          <c:val>
            <c:numRef>
              <c:f>Hoja3!$C$254:$C$257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50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Hoja3!$D$253</c:f>
              <c:strCache>
                <c:ptCount val="1"/>
                <c:pt idx="0">
                  <c:v>CPH8</c:v>
                </c:pt>
              </c:strCache>
            </c:strRef>
          </c:tx>
          <c:cat>
            <c:strRef>
              <c:f>Hoja3!$B$254:$B$257</c:f>
              <c:strCache>
                <c:ptCount val="4"/>
                <c:pt idx="0">
                  <c:v>Frescas </c:v>
                </c:pt>
                <c:pt idx="1">
                  <c:v>Semifrescas Húmedas  </c:v>
                </c:pt>
                <c:pt idx="2">
                  <c:v>Semifrescas Secas   </c:v>
                </c:pt>
                <c:pt idx="3">
                  <c:v>Residuos  </c:v>
                </c:pt>
              </c:strCache>
            </c:strRef>
          </c:cat>
          <c:val>
            <c:numRef>
              <c:f>Hoja3!$D$254:$D$257</c:f>
              <c:numCache>
                <c:formatCode>General</c:formatCode>
                <c:ptCount val="4"/>
                <c:pt idx="0">
                  <c:v>100</c:v>
                </c:pt>
                <c:pt idx="1">
                  <c:v>40</c:v>
                </c:pt>
                <c:pt idx="2">
                  <c:v>25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Hoja3!$E$253</c:f>
              <c:strCache>
                <c:ptCount val="1"/>
                <c:pt idx="0">
                  <c:v>CPH2</c:v>
                </c:pt>
              </c:strCache>
            </c:strRef>
          </c:tx>
          <c:cat>
            <c:strRef>
              <c:f>Hoja3!$B$254:$B$257</c:f>
              <c:strCache>
                <c:ptCount val="4"/>
                <c:pt idx="0">
                  <c:v>Frescas </c:v>
                </c:pt>
                <c:pt idx="1">
                  <c:v>Semifrescas Húmedas  </c:v>
                </c:pt>
                <c:pt idx="2">
                  <c:v>Semifrescas Secas   </c:v>
                </c:pt>
                <c:pt idx="3">
                  <c:v>Residuos  </c:v>
                </c:pt>
              </c:strCache>
            </c:strRef>
          </c:cat>
          <c:val>
            <c:numRef>
              <c:f>Hoja3!$E$254:$E$257</c:f>
              <c:numCache>
                <c:formatCode>General</c:formatCode>
                <c:ptCount val="4"/>
                <c:pt idx="0">
                  <c:v>60</c:v>
                </c:pt>
                <c:pt idx="1">
                  <c:v>60</c:v>
                </c:pt>
                <c:pt idx="2">
                  <c:v>25</c:v>
                </c:pt>
                <c:pt idx="3" formatCode="0.00">
                  <c:v>33.333333333333336</c:v>
                </c:pt>
              </c:numCache>
            </c:numRef>
          </c:val>
        </c:ser>
        <c:axId val="53899648"/>
        <c:axId val="53901184"/>
      </c:barChart>
      <c:catAx>
        <c:axId val="53899648"/>
        <c:scaling>
          <c:orientation val="minMax"/>
        </c:scaling>
        <c:axPos val="b"/>
        <c:tickLblPos val="nextTo"/>
        <c:crossAx val="53901184"/>
        <c:crosses val="autoZero"/>
        <c:auto val="1"/>
        <c:lblAlgn val="ctr"/>
        <c:lblOffset val="100"/>
      </c:catAx>
      <c:valAx>
        <c:axId val="53901184"/>
        <c:scaling>
          <c:orientation val="minMax"/>
        </c:scaling>
        <c:axPos val="l"/>
        <c:majorGridlines/>
        <c:numFmt formatCode="General" sourceLinked="1"/>
        <c:tickLblPos val="nextTo"/>
        <c:crossAx val="5389964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400" baseline="0">
          <a:latin typeface="Times New Roman" pitchFamily="18" charset="0"/>
        </a:defRPr>
      </a:pPr>
      <a:endParaRPr lang="es-A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D79B-FF35-460A-953F-EE7B1E25A48D}" type="datetimeFigureOut">
              <a:rPr lang="es-AR" smtClean="0"/>
              <a:pPr/>
              <a:t>24/09/2012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5DC48-77DF-4AE0-B965-B474EC6E826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ADN mitocondrial </a:t>
            </a:r>
          </a:p>
          <a:p>
            <a:r>
              <a:rPr lang="es-AR" dirty="0" smtClean="0"/>
              <a:t>Alineamiento </a:t>
            </a:r>
          </a:p>
          <a:p>
            <a:r>
              <a:rPr lang="es-AR" dirty="0" smtClean="0"/>
              <a:t>Diseño de </a:t>
            </a:r>
            <a:r>
              <a:rPr lang="es-AR" dirty="0" err="1" smtClean="0"/>
              <a:t>primers</a:t>
            </a:r>
            <a:r>
              <a:rPr lang="es-AR" dirty="0" smtClean="0"/>
              <a:t> para ADN</a:t>
            </a:r>
            <a:r>
              <a:rPr lang="es-AR" baseline="0" dirty="0" smtClean="0"/>
              <a:t> </a:t>
            </a:r>
            <a:r>
              <a:rPr lang="es-AR" dirty="0" smtClean="0"/>
              <a:t> mitocondrial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Uso</a:t>
            </a:r>
            <a:r>
              <a:rPr lang="es-AR" baseline="0" dirty="0" smtClean="0"/>
              <a:t> de </a:t>
            </a:r>
            <a:r>
              <a:rPr lang="es-AR" baseline="0" dirty="0" err="1" smtClean="0"/>
              <a:t>microsatélites</a:t>
            </a:r>
            <a:r>
              <a:rPr lang="es-AR" baseline="0" dirty="0" smtClean="0"/>
              <a:t> de otros zorros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cánidos está ampliamente estudiado por lo que es considerado un marcador universal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5DC48-77DF-4AE0-B965-B474EC6E8262}" type="slidenum">
              <a:rPr lang="es-AR" smtClean="0"/>
              <a:pPr/>
              <a:t>27</a:t>
            </a:fld>
            <a:endParaRPr 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Descripción del</a:t>
            </a:r>
            <a:r>
              <a:rPr lang="es-ES" baseline="0" dirty="0" smtClean="0"/>
              <a:t> lobo de paramo.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Amenazas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 smtClean="0"/>
              <a:t>Variabilidad genética: </a:t>
            </a:r>
            <a:r>
              <a:rPr lang="es-AR" sz="1200" dirty="0" smtClean="0"/>
              <a:t>Ubicar posibles cuellos de botella, en donde la variabilidad genética de los lobos de páramo podría estarse perdiendo, debido a los cruces endogámicos que se producen en poblaciones pequeñas con un hábitat reducido y fragmentado </a:t>
            </a:r>
            <a:r>
              <a:rPr lang="es-AR" sz="1050" dirty="0" smtClean="0"/>
              <a:t>(</a:t>
            </a:r>
            <a:r>
              <a:rPr lang="es-ES" sz="1050" dirty="0" smtClean="0"/>
              <a:t>Godoy, 2009; </a:t>
            </a:r>
            <a:r>
              <a:rPr lang="es-ES" sz="1050" dirty="0" err="1" smtClean="0"/>
              <a:t>Gonzalez</a:t>
            </a:r>
            <a:r>
              <a:rPr lang="es-ES" sz="1050" dirty="0" smtClean="0"/>
              <a:t>, 2003).</a:t>
            </a:r>
            <a:endParaRPr lang="es-AR" sz="105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 smtClean="0"/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5DC48-77DF-4AE0-B965-B474EC6E8262}" type="slidenum">
              <a:rPr lang="es-AR" smtClean="0"/>
              <a:pPr/>
              <a:t>6</a:t>
            </a:fld>
            <a:endParaRPr lang="es-A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err="1" smtClean="0"/>
              <a:t>Obtencion</a:t>
            </a:r>
            <a:r>
              <a:rPr lang="es-AR" dirty="0" smtClean="0"/>
              <a:t> de las muestras fecales y controles 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err="1" smtClean="0"/>
              <a:t>Obtencion</a:t>
            </a:r>
            <a:r>
              <a:rPr lang="es-AR" dirty="0" smtClean="0"/>
              <a:t> de las muestras fecales y controles 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Obtención de las muestras fecales y controles 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Conservación, </a:t>
            </a:r>
            <a:r>
              <a:rPr lang="es-AR" dirty="0" err="1" smtClean="0"/>
              <a:t>pretratamiento</a:t>
            </a:r>
            <a:r>
              <a:rPr lang="es-AR" dirty="0" smtClean="0"/>
              <a:t> métodos de extracción de ADN empleados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Diseño estadístico DCA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7804-F082-4115-B159-63235352BA03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17454" name="CorelDRAW" r:id="rId3" imgW="7748626" imgH="4759452" progId="">
              <p:embed/>
            </p:oleObj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jpeg"/><Relationship Id="rId7" Type="http://schemas.openxmlformats.org/officeDocument/2006/relationships/image" Target="../media/image3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s.ac.cr/tropiweb/attachments/volumes/vol57-1-2/37-Guzman-Lycalopex%20culpaeus.pdf" TargetMode="External"/><Relationship Id="rId2" Type="http://schemas.openxmlformats.org/officeDocument/2006/relationships/hyperlink" Target="http://www.foxdna.animals.uwa.edu.au/__data/page/87330/Berry_Tasmanian_fox_detection_pre-publication_M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gl.ucdavis.edu/cdcg/documents/Mooreetal2010.pdf" TargetMode="External"/><Relationship Id="rId4" Type="http://schemas.openxmlformats.org/officeDocument/2006/relationships/hyperlink" Target="http://www.ias.ac.in/jgenet/OnlineResources/90/e82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orojo.mamiferosdelecuador.com/home.html" TargetMode="External"/><Relationship Id="rId2" Type="http://schemas.openxmlformats.org/officeDocument/2006/relationships/hyperlink" Target="http://www.gatoandino.org/archivos/ManualIDcarnivorosRP-AGA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57192" y="1071546"/>
            <a:ext cx="828680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“ESTANDARIZACIÓN DE UN PROTOCOLO PARA LA  EXTRACCIÓN DE ADN DE MUESTRAS FECALES DE LOBO DE PÁRAMO </a:t>
            </a:r>
            <a:r>
              <a:rPr lang="es-ES" sz="2800" b="1" i="1" dirty="0" smtClean="0"/>
              <a:t>(</a:t>
            </a:r>
            <a:r>
              <a:rPr lang="es-ES" sz="2800" b="1" i="1" dirty="0" err="1" smtClean="0"/>
              <a:t>Lycalopex</a:t>
            </a:r>
            <a:r>
              <a:rPr lang="es-ES" sz="2800" b="1" i="1" dirty="0" smtClean="0"/>
              <a:t> </a:t>
            </a:r>
            <a:r>
              <a:rPr lang="es-ES" sz="2800" b="1" i="1" dirty="0" err="1" smtClean="0"/>
              <a:t>culpaeus</a:t>
            </a:r>
            <a:r>
              <a:rPr lang="es-ES" sz="2800" b="1" i="1" dirty="0" smtClean="0"/>
              <a:t>)”</a:t>
            </a:r>
          </a:p>
          <a:p>
            <a:pPr algn="ctr"/>
            <a:endParaRPr lang="es-ES" sz="2000" b="1" i="1" dirty="0" smtClean="0"/>
          </a:p>
          <a:p>
            <a:pPr algn="ctr"/>
            <a:endParaRPr lang="es-ES" sz="1600" b="1" dirty="0" smtClean="0"/>
          </a:p>
          <a:p>
            <a:pPr algn="ctr"/>
            <a:r>
              <a:rPr lang="es-ES" sz="1600" b="1" dirty="0" smtClean="0"/>
              <a:t>Elaborado por:</a:t>
            </a:r>
          </a:p>
          <a:p>
            <a:pPr algn="ctr"/>
            <a:r>
              <a:rPr lang="es-ES" sz="1600" dirty="0" smtClean="0"/>
              <a:t>Milton Giovanni </a:t>
            </a:r>
            <a:r>
              <a:rPr lang="es-ES" sz="1600" dirty="0" err="1" smtClean="0"/>
              <a:t>Quinga</a:t>
            </a:r>
            <a:r>
              <a:rPr lang="es-ES" sz="1600" dirty="0" smtClean="0"/>
              <a:t> </a:t>
            </a:r>
            <a:r>
              <a:rPr lang="es-ES" sz="1600" dirty="0" err="1" smtClean="0"/>
              <a:t>Socasi</a:t>
            </a:r>
            <a:endParaRPr lang="es-ES" sz="1600" dirty="0" smtClean="0"/>
          </a:p>
          <a:p>
            <a:pPr algn="ctr"/>
            <a:endParaRPr lang="es-ES" sz="1600" dirty="0" smtClean="0"/>
          </a:p>
          <a:p>
            <a:pPr algn="ctr"/>
            <a:r>
              <a:rPr lang="es-ES" sz="1600" b="1" dirty="0" smtClean="0"/>
              <a:t>Directora: </a:t>
            </a:r>
          </a:p>
          <a:p>
            <a:pPr algn="ctr"/>
            <a:r>
              <a:rPr lang="es-ES" sz="1600" dirty="0" smtClean="0"/>
              <a:t>Dra. María  Augusta Chávez Larrea </a:t>
            </a:r>
            <a:r>
              <a:rPr lang="es-ES" sz="1600" dirty="0" err="1" smtClean="0"/>
              <a:t>M.Sc.</a:t>
            </a:r>
            <a:endParaRPr lang="es-ES" sz="1600" dirty="0" smtClean="0"/>
          </a:p>
          <a:p>
            <a:pPr algn="ctr"/>
            <a:endParaRPr lang="es-ES" sz="1600" dirty="0" smtClean="0"/>
          </a:p>
          <a:p>
            <a:pPr algn="ctr"/>
            <a:r>
              <a:rPr lang="es-ES" sz="1600" b="1" dirty="0" smtClean="0"/>
              <a:t>Codirector: </a:t>
            </a:r>
          </a:p>
          <a:p>
            <a:pPr algn="ctr"/>
            <a:r>
              <a:rPr lang="es-ES" sz="1600" dirty="0" smtClean="0"/>
              <a:t>Dr. Freddy </a:t>
            </a:r>
            <a:r>
              <a:rPr lang="es-ES" sz="1600" dirty="0" err="1" smtClean="0"/>
              <a:t>Proaño</a:t>
            </a:r>
            <a:r>
              <a:rPr lang="es-ES" sz="1600" dirty="0" smtClean="0"/>
              <a:t>  </a:t>
            </a:r>
            <a:r>
              <a:rPr lang="es-ES" sz="1600" dirty="0" err="1" smtClean="0"/>
              <a:t>Ph.D.</a:t>
            </a:r>
            <a:endParaRPr lang="es-ES" sz="1600" dirty="0" smtClean="0"/>
          </a:p>
          <a:p>
            <a:pPr algn="ctr"/>
            <a:endParaRPr lang="es-ES" sz="1600" dirty="0" smtClean="0"/>
          </a:p>
          <a:p>
            <a:pPr algn="ctr"/>
            <a:endParaRPr lang="es-ES" b="1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142876"/>
            <a:ext cx="71438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142852"/>
            <a:ext cx="557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RECOLECCIÓN DE MUESTRAS FECALES </a:t>
            </a:r>
            <a:endParaRPr lang="es-ES" sz="2000" b="1" dirty="0"/>
          </a:p>
        </p:txBody>
      </p:sp>
      <p:pic>
        <p:nvPicPr>
          <p:cNvPr id="17" name="16 Imagen"/>
          <p:cNvPicPr/>
          <p:nvPr/>
        </p:nvPicPr>
        <p:blipFill>
          <a:blip r:embed="rId3" cstate="print">
            <a:lum contrast="10000"/>
          </a:blip>
          <a:srcRect l="16619" t="19069" r="24385" b="21508"/>
          <a:stretch>
            <a:fillRect/>
          </a:stretch>
        </p:blipFill>
        <p:spPr bwMode="auto">
          <a:xfrm>
            <a:off x="6286512" y="3929066"/>
            <a:ext cx="2214578" cy="1714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1571604" y="642918"/>
            <a:ext cx="600079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Parque Nacional </a:t>
            </a:r>
            <a:r>
              <a:rPr lang="es-ES" b="1" dirty="0" err="1" smtClean="0"/>
              <a:t>Cayambe</a:t>
            </a:r>
            <a:r>
              <a:rPr lang="es-ES" b="1" dirty="0" smtClean="0"/>
              <a:t>-Coca</a:t>
            </a:r>
            <a:endParaRPr lang="es-AR" b="1" dirty="0"/>
          </a:p>
        </p:txBody>
      </p:sp>
      <p:pic>
        <p:nvPicPr>
          <p:cNvPr id="23" name="22 Imagen" descr="F:\FOTOS CAYAMBECOCA\P10507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929066"/>
            <a:ext cx="2214578" cy="1714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857224" y="5929330"/>
            <a:ext cx="492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Octubre, noviembre de 2011 y febrero de 2012</a:t>
            </a:r>
            <a:endParaRPr lang="es-AR" sz="1400" dirty="0"/>
          </a:p>
        </p:txBody>
      </p:sp>
      <p:pic>
        <p:nvPicPr>
          <p:cNvPr id="18" name="Picture 31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347" y="3929066"/>
            <a:ext cx="2219653" cy="1714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428596" y="5643578"/>
            <a:ext cx="285752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b="1" dirty="0" err="1" smtClean="0"/>
              <a:t>Transecto</a:t>
            </a:r>
            <a:r>
              <a:rPr lang="es-AR" sz="1400" b="1" dirty="0" smtClean="0"/>
              <a:t> en carretera (2.5 km) </a:t>
            </a:r>
            <a:endParaRPr lang="es-AR" sz="14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3571868" y="5643578"/>
            <a:ext cx="228601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Área superficial (500m²) </a:t>
            </a:r>
            <a:endParaRPr lang="es-AR" sz="14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643702" y="5643578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Recolección  </a:t>
            </a:r>
            <a:endParaRPr lang="es-AR" sz="1600" dirty="0"/>
          </a:p>
        </p:txBody>
      </p:sp>
      <p:cxnSp>
        <p:nvCxnSpPr>
          <p:cNvPr id="37" name="36 Conector recto de flecha"/>
          <p:cNvCxnSpPr/>
          <p:nvPr/>
        </p:nvCxnSpPr>
        <p:spPr>
          <a:xfrm>
            <a:off x="785786" y="6094231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214422"/>
            <a:ext cx="1428760" cy="14287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" name="19 CuadroTexto"/>
          <p:cNvSpPr txBox="1"/>
          <p:nvPr/>
        </p:nvSpPr>
        <p:spPr>
          <a:xfrm>
            <a:off x="1428728" y="2643182"/>
            <a:ext cx="71438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400" dirty="0" smtClean="0"/>
              <a:t>MAE, 2012</a:t>
            </a:r>
            <a:endParaRPr lang="es-AR" sz="400" dirty="0"/>
          </a:p>
        </p:txBody>
      </p:sp>
      <p:pic>
        <p:nvPicPr>
          <p:cNvPr id="26" name="25 Imagen" descr="F:\FOTOS CAYAMBECOCA\P1050787.JPG"/>
          <p:cNvPicPr/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2428860" y="1142984"/>
            <a:ext cx="2786082" cy="21431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26 CuadroTexto"/>
          <p:cNvSpPr txBox="1"/>
          <p:nvPr/>
        </p:nvSpPr>
        <p:spPr>
          <a:xfrm>
            <a:off x="3786182" y="3233322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Santuario de biodiversidad </a:t>
            </a:r>
            <a:endParaRPr lang="es-AR" sz="16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428728" y="3500438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accent6"/>
                </a:solidFill>
              </a:rPr>
              <a:t>MÉTODOS DE RECOLECCIÓN</a:t>
            </a:r>
            <a:endParaRPr lang="es-AR" b="1" dirty="0">
              <a:solidFill>
                <a:schemeClr val="accent6"/>
              </a:solidFill>
            </a:endParaRPr>
          </a:p>
        </p:txBody>
      </p:sp>
      <p:pic>
        <p:nvPicPr>
          <p:cNvPr id="32" name="31 Imagen" descr="F:\FOTOS CAYAMBECOCA\P1050788.JPG"/>
          <p:cNvPicPr/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5500694" y="1142984"/>
            <a:ext cx="2786082" cy="21431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4282" y="142852"/>
            <a:ext cx="528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PARQUE NACIONAL CAYAMBE-COCA 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71472" y="5598399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MAPA DE LOS SITIOS DE MUESTREO EN EL PARQUE NACIONAL CAYAMBE-COCA.</a:t>
            </a:r>
            <a:endParaRPr lang="es-AR" sz="1200" b="1" dirty="0" smtClean="0"/>
          </a:p>
          <a:p>
            <a:pPr marL="228600" indent="-228600" algn="ctr">
              <a:buAutoNum type="arabicParenBoth"/>
            </a:pPr>
            <a:r>
              <a:rPr lang="es-ES" sz="1200" dirty="0" smtClean="0"/>
              <a:t>Área 1. </a:t>
            </a:r>
            <a:r>
              <a:rPr lang="es-ES" sz="1200" b="1" dirty="0" smtClean="0"/>
              <a:t>(2) </a:t>
            </a:r>
            <a:r>
              <a:rPr lang="es-ES" sz="1200" dirty="0" smtClean="0"/>
              <a:t>Área 2  </a:t>
            </a:r>
            <a:r>
              <a:rPr lang="es-ES" sz="1200" b="1" dirty="0" smtClean="0"/>
              <a:t>(3)</a:t>
            </a:r>
            <a:r>
              <a:rPr lang="es-ES" sz="1200" dirty="0" smtClean="0"/>
              <a:t> Área 3. </a:t>
            </a:r>
            <a:r>
              <a:rPr lang="es-ES" sz="1200" b="1" dirty="0" smtClean="0"/>
              <a:t>(4) </a:t>
            </a:r>
            <a:r>
              <a:rPr lang="es-ES" sz="1200" dirty="0" smtClean="0"/>
              <a:t>Área 4. </a:t>
            </a:r>
            <a:r>
              <a:rPr lang="es-ES" sz="1200" b="1" dirty="0" smtClean="0"/>
              <a:t>(5) </a:t>
            </a:r>
            <a:r>
              <a:rPr lang="es-ES" sz="1200" dirty="0" smtClean="0"/>
              <a:t>Área 5</a:t>
            </a:r>
            <a:r>
              <a:rPr lang="es-ES" sz="1200" b="1" dirty="0" smtClean="0"/>
              <a:t>. (T) </a:t>
            </a:r>
            <a:r>
              <a:rPr lang="es-ES" sz="1200" dirty="0" smtClean="0"/>
              <a:t>Área 6</a:t>
            </a:r>
            <a:r>
              <a:rPr lang="es-ES" sz="1200" b="1" dirty="0" smtClean="0"/>
              <a:t> = </a:t>
            </a:r>
            <a:r>
              <a:rPr lang="es-ES" sz="1200" dirty="0" err="1" smtClean="0"/>
              <a:t>Transecto</a:t>
            </a:r>
            <a:r>
              <a:rPr lang="es-ES" sz="1200" dirty="0" smtClean="0"/>
              <a:t>.</a:t>
            </a:r>
            <a:r>
              <a:rPr lang="es-ES" sz="1200" b="1" dirty="0" smtClean="0"/>
              <a:t> </a:t>
            </a:r>
          </a:p>
          <a:p>
            <a:pPr marL="228600" indent="-228600" algn="ctr"/>
            <a:r>
              <a:rPr lang="es-ES" sz="1200" dirty="0" smtClean="0"/>
              <a:t>Google </a:t>
            </a:r>
            <a:r>
              <a:rPr lang="es-ES" sz="1200" dirty="0" err="1" smtClean="0"/>
              <a:t>earth</a:t>
            </a:r>
            <a:r>
              <a:rPr lang="es-ES" sz="1200" dirty="0" smtClean="0"/>
              <a:t>. Versión 6.2. (Microsoft Windows, 2012).</a:t>
            </a:r>
            <a:endParaRPr lang="es-AR" sz="1200" b="1" dirty="0" smtClean="0"/>
          </a:p>
          <a:p>
            <a:pPr algn="ctr"/>
            <a:endParaRPr lang="es-AR" sz="1200" dirty="0"/>
          </a:p>
        </p:txBody>
      </p:sp>
      <p:pic>
        <p:nvPicPr>
          <p:cNvPr id="6" name="5 Imagen"/>
          <p:cNvPicPr/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1142976" y="642918"/>
            <a:ext cx="6715172" cy="49292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7377132" y="1233470"/>
            <a:ext cx="247650" cy="409575"/>
          </a:xfrm>
          <a:prstGeom prst="upArrow">
            <a:avLst>
              <a:gd name="adj1" fmla="val 50000"/>
              <a:gd name="adj2" fmla="val 41346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358082" y="928670"/>
            <a:ext cx="304800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A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N</a:t>
            </a: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2844" y="142852"/>
            <a:ext cx="578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>
                <a:cs typeface="Times New Roman" pitchFamily="18" charset="0"/>
              </a:rPr>
              <a:t>CLASIFICACIÓN DE MUESTRAS FECALES </a:t>
            </a:r>
            <a:endParaRPr lang="es-ES" sz="2000" b="1" dirty="0"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0034" y="178592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8" name="37 CuadroTexto"/>
          <p:cNvSpPr txBox="1"/>
          <p:nvPr/>
        </p:nvSpPr>
        <p:spPr>
          <a:xfrm>
            <a:off x="1500166" y="3049785"/>
            <a:ext cx="2060711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Frescas</a:t>
            </a:r>
            <a:endParaRPr lang="es-AR" sz="14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4857752" y="3071810"/>
            <a:ext cx="288499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err="1" smtClean="0"/>
              <a:t>Semifrescas</a:t>
            </a:r>
            <a:r>
              <a:rPr lang="es-AR" sz="1400" dirty="0" smtClean="0"/>
              <a:t> Húmedas </a:t>
            </a:r>
            <a:endParaRPr lang="es-AR" sz="1400" dirty="0"/>
          </a:p>
        </p:txBody>
      </p:sp>
      <p:sp>
        <p:nvSpPr>
          <p:cNvPr id="43" name="42 CuadroTexto"/>
          <p:cNvSpPr txBox="1"/>
          <p:nvPr/>
        </p:nvSpPr>
        <p:spPr>
          <a:xfrm>
            <a:off x="1000100" y="5835867"/>
            <a:ext cx="288499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err="1" smtClean="0"/>
              <a:t>Semifrescas</a:t>
            </a:r>
            <a:r>
              <a:rPr lang="es-AR" sz="1400" dirty="0" smtClean="0"/>
              <a:t> Secas</a:t>
            </a:r>
            <a:endParaRPr lang="es-AR" sz="14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4929190" y="5835867"/>
            <a:ext cx="288499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Residuos</a:t>
            </a:r>
            <a:endParaRPr lang="es-AR" sz="1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19" name="18 Imagen" descr="F:\FOTOS CAYAMBECOCA\P10507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500438"/>
            <a:ext cx="3214710" cy="22860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19 Imagen" descr="F:\FOTOS CAYAMBECOCA\P10507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14356"/>
            <a:ext cx="3214710" cy="22860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20 Imagen" descr="F:\FOTOS CAYAMBECOCA\P1050793.JPG"/>
          <p:cNvPicPr/>
          <p:nvPr/>
        </p:nvPicPr>
        <p:blipFill>
          <a:blip r:embed="rId5" cstate="print"/>
          <a:srcRect l="4444" t="3587"/>
          <a:stretch>
            <a:fillRect/>
          </a:stretch>
        </p:blipFill>
        <p:spPr bwMode="auto">
          <a:xfrm>
            <a:off x="4714876" y="3500438"/>
            <a:ext cx="3214710" cy="22860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22 Imagen" descr="F:\FOTOS CAYAMBECOCA\P10508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714356"/>
            <a:ext cx="3214710" cy="22860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13 Elipse"/>
          <p:cNvSpPr/>
          <p:nvPr/>
        </p:nvSpPr>
        <p:spPr>
          <a:xfrm>
            <a:off x="5786446" y="4357694"/>
            <a:ext cx="42862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7143768" y="5072074"/>
            <a:ext cx="50006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6643702" y="4071942"/>
            <a:ext cx="857256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CuadroTexto"/>
          <p:cNvSpPr txBox="1"/>
          <p:nvPr/>
        </p:nvSpPr>
        <p:spPr>
          <a:xfrm>
            <a:off x="71406" y="6283131"/>
            <a:ext cx="66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/>
              <a:t>Clasificar heces en función de características externas que combinan el color y el brillo de la capa externa de la muestra fue una buena opción para ubicar si se trataban de muestras frescas, </a:t>
            </a:r>
            <a:r>
              <a:rPr lang="es-ES" sz="1200" dirty="0" err="1" smtClean="0"/>
              <a:t>semifrescas</a:t>
            </a:r>
            <a:r>
              <a:rPr lang="es-ES" sz="1200" dirty="0" smtClean="0"/>
              <a:t> secas, </a:t>
            </a:r>
            <a:r>
              <a:rPr lang="es-ES" sz="1200" dirty="0" err="1" smtClean="0"/>
              <a:t>semifrescas</a:t>
            </a:r>
            <a:r>
              <a:rPr lang="es-ES" sz="1200" dirty="0" smtClean="0"/>
              <a:t> húmedas o residuos (Palacios, 2007).</a:t>
            </a:r>
            <a:endParaRPr lang="es-A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142852"/>
            <a:ext cx="557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RECOLECCIÓN DE CONTROLES </a:t>
            </a:r>
            <a:endParaRPr lang="es-ES" sz="2000" b="1" dirty="0"/>
          </a:p>
        </p:txBody>
      </p:sp>
      <p:pic>
        <p:nvPicPr>
          <p:cNvPr id="19" name="Picture 1"/>
          <p:cNvPicPr/>
          <p:nvPr/>
        </p:nvPicPr>
        <p:blipFill>
          <a:blip r:embed="rId3" cstate="print"/>
          <a:srcRect l="35232" t="15160" r="19045" b="31117"/>
          <a:stretch>
            <a:fillRect/>
          </a:stretch>
        </p:blipFill>
        <p:spPr bwMode="auto">
          <a:xfrm>
            <a:off x="4143372" y="4000504"/>
            <a:ext cx="2071702" cy="19288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2214546" y="857232"/>
            <a:ext cx="471490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Zoológico de Quito en </a:t>
            </a:r>
            <a:r>
              <a:rPr lang="es-AR" b="1" dirty="0" err="1" smtClean="0"/>
              <a:t>Guayllabamba</a:t>
            </a:r>
            <a:endParaRPr lang="es-AR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22" name="21 Imagen"/>
          <p:cNvPicPr/>
          <p:nvPr/>
        </p:nvPicPr>
        <p:blipFill>
          <a:blip r:embed="rId4" cstate="email">
            <a:lum bright="2000" contrast="13000"/>
          </a:blip>
          <a:stretch>
            <a:fillRect/>
          </a:stretch>
        </p:blipFill>
        <p:spPr bwMode="auto">
          <a:xfrm>
            <a:off x="1428728" y="4000504"/>
            <a:ext cx="2071702" cy="1928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3" name="32 CuadroTexto"/>
          <p:cNvSpPr txBox="1"/>
          <p:nvPr/>
        </p:nvSpPr>
        <p:spPr>
          <a:xfrm>
            <a:off x="6572264" y="4026763"/>
            <a:ext cx="228598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Controles positivos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1500166" y="5857892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Lobo en cautiverio </a:t>
            </a:r>
            <a:endParaRPr lang="es-AR" sz="1600" b="1" dirty="0"/>
          </a:p>
        </p:txBody>
      </p:sp>
      <p:sp>
        <p:nvSpPr>
          <p:cNvPr id="39" name="38 CuadroTexto"/>
          <p:cNvSpPr txBox="1"/>
          <p:nvPr/>
        </p:nvSpPr>
        <p:spPr>
          <a:xfrm>
            <a:off x="4143372" y="5876528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Recolección</a:t>
            </a:r>
            <a:endParaRPr lang="es-AR" sz="1600" b="1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500174"/>
            <a:ext cx="1428760" cy="133350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5" name="24 CuadroTexto"/>
          <p:cNvSpPr txBox="1"/>
          <p:nvPr/>
        </p:nvSpPr>
        <p:spPr>
          <a:xfrm>
            <a:off x="1071538" y="2846484"/>
            <a:ext cx="92869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400" dirty="0" err="1" smtClean="0"/>
              <a:t>Quitozoo</a:t>
            </a:r>
            <a:r>
              <a:rPr lang="es-AR" sz="400" dirty="0" smtClean="0"/>
              <a:t>, 2012</a:t>
            </a:r>
            <a:endParaRPr lang="es-AR" sz="400" dirty="0"/>
          </a:p>
        </p:txBody>
      </p:sp>
      <p:pic>
        <p:nvPicPr>
          <p:cNvPr id="26" name="25 Imagen" descr="F:\lobo zo\P10503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428736"/>
            <a:ext cx="2857520" cy="207170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26 Imagen" descr="F:\lobo zo\P105035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428736"/>
            <a:ext cx="2857520" cy="207170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29 CuadroTexto"/>
          <p:cNvSpPr txBox="1"/>
          <p:nvPr/>
        </p:nvSpPr>
        <p:spPr>
          <a:xfrm>
            <a:off x="3571868" y="3500438"/>
            <a:ext cx="335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Jaula del lobo de páramo</a:t>
            </a:r>
            <a:endParaRPr lang="es-AR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072330" y="4572008"/>
            <a:ext cx="121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AR" sz="1600" dirty="0" smtClean="0"/>
              <a:t> Sangre</a:t>
            </a:r>
          </a:p>
          <a:p>
            <a:pPr>
              <a:buFont typeface="Wingdings" pitchFamily="2" charset="2"/>
              <a:buChar char="q"/>
            </a:pPr>
            <a:r>
              <a:rPr lang="es-AR" sz="1600" dirty="0" smtClean="0"/>
              <a:t> Heces </a:t>
            </a:r>
            <a:endParaRPr lang="es-A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CuadroTexto"/>
          <p:cNvSpPr txBox="1"/>
          <p:nvPr/>
        </p:nvSpPr>
        <p:spPr>
          <a:xfrm>
            <a:off x="500034" y="1285860"/>
            <a:ext cx="135732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Condiciones ambientales </a:t>
            </a:r>
            <a:endParaRPr lang="es-ES" sz="1400" dirty="0"/>
          </a:p>
        </p:txBody>
      </p:sp>
      <p:pic>
        <p:nvPicPr>
          <p:cNvPr id="35" name="34 Imagen"/>
          <p:cNvPicPr/>
          <p:nvPr/>
        </p:nvPicPr>
        <p:blipFill>
          <a:blip r:embed="rId2" cstate="print"/>
          <a:srcRect l="19009" t="40926" r="32960" b="2321"/>
          <a:stretch>
            <a:fillRect/>
          </a:stretch>
        </p:blipFill>
        <p:spPr bwMode="auto">
          <a:xfrm>
            <a:off x="3000364" y="1380452"/>
            <a:ext cx="2500330" cy="2500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" name="38 CuadroTexto"/>
          <p:cNvSpPr txBox="1"/>
          <p:nvPr/>
        </p:nvSpPr>
        <p:spPr>
          <a:xfrm>
            <a:off x="3571868" y="4834606"/>
            <a:ext cx="164307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Método manual de extracción </a:t>
            </a:r>
            <a:endParaRPr lang="es-ES" sz="1400" b="1" dirty="0"/>
          </a:p>
        </p:txBody>
      </p:sp>
      <p:sp>
        <p:nvSpPr>
          <p:cNvPr id="43" name="42 CuadroTexto"/>
          <p:cNvSpPr txBox="1"/>
          <p:nvPr/>
        </p:nvSpPr>
        <p:spPr>
          <a:xfrm>
            <a:off x="3357554" y="5429264"/>
            <a:ext cx="221457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AR" sz="1400" dirty="0" smtClean="0"/>
              <a:t> Menor costo</a:t>
            </a:r>
          </a:p>
          <a:p>
            <a:pPr algn="just">
              <a:buFont typeface="Wingdings" pitchFamily="2" charset="2"/>
              <a:buChar char="q"/>
            </a:pPr>
            <a:r>
              <a:rPr lang="es-AR" sz="1400" dirty="0" smtClean="0"/>
              <a:t> Reactivos disponibles </a:t>
            </a:r>
            <a:endParaRPr lang="es-AR" sz="1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000860" y="2118832"/>
            <a:ext cx="1928858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PCR </a:t>
            </a:r>
          </a:p>
          <a:p>
            <a:pPr algn="ctr"/>
            <a:r>
              <a:rPr lang="es-ES" sz="1400" b="1" dirty="0" smtClean="0"/>
              <a:t>Reacción en Cadena de la Polimerasa</a:t>
            </a:r>
            <a:endParaRPr lang="es-ES" sz="1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000240"/>
            <a:ext cx="1023928" cy="10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6000760" y="292893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ADN </a:t>
            </a:r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000364" y="3880782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Muestra fecal de lobo de páramo</a:t>
            </a:r>
            <a:endParaRPr lang="es-AR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28596" y="1928802"/>
            <a:ext cx="150019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Tiempo de deposición</a:t>
            </a:r>
            <a:endParaRPr lang="es-ES" sz="14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57158" y="3214686"/>
            <a:ext cx="171451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Inhibidores de la PCR</a:t>
            </a:r>
            <a:endParaRPr lang="es-ES" sz="1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357158" y="2571744"/>
            <a:ext cx="171451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ADN degradado, escaso </a:t>
            </a:r>
            <a:endParaRPr lang="es-ES" sz="1400" dirty="0"/>
          </a:p>
        </p:txBody>
      </p:sp>
      <p:cxnSp>
        <p:nvCxnSpPr>
          <p:cNvPr id="25" name="24 Conector recto de flecha"/>
          <p:cNvCxnSpPr/>
          <p:nvPr/>
        </p:nvCxnSpPr>
        <p:spPr>
          <a:xfrm>
            <a:off x="2143108" y="1521740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2143108" y="2164682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2143108" y="2879062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2143108" y="3450566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5500694" y="2380584"/>
            <a:ext cx="500066" cy="1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/>
          <p:nvPr/>
        </p:nvCxnSpPr>
        <p:spPr>
          <a:xfrm rot="5400000">
            <a:off x="4108447" y="4606933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357190" y="142852"/>
            <a:ext cx="4786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b="1" dirty="0" smtClean="0"/>
              <a:t>ADN FECAL DIFÍCIL DE EXTRAER 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4282" y="-24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b="1" dirty="0" smtClean="0"/>
              <a:t>VALIDACIÓN DE TRES MÉTODOS DE EXTRACCIÓN DE ADN FECAL</a:t>
            </a:r>
            <a:endParaRPr lang="es-ES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14314" y="1548458"/>
            <a:ext cx="164304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Almacenamiento  a – 20 °C</a:t>
            </a:r>
            <a:endParaRPr lang="es-ES" sz="1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071670" y="1475890"/>
            <a:ext cx="1785950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 err="1" smtClean="0"/>
              <a:t>Pretratamiento</a:t>
            </a:r>
            <a:r>
              <a:rPr lang="es-ES" sz="1400" b="1" dirty="0" smtClean="0"/>
              <a:t> </a:t>
            </a:r>
          </a:p>
          <a:p>
            <a:pPr algn="ctr"/>
            <a:r>
              <a:rPr lang="es-ES" sz="1400" b="1" dirty="0" smtClean="0"/>
              <a:t>lavados con </a:t>
            </a:r>
          </a:p>
          <a:p>
            <a:pPr algn="ctr"/>
            <a:r>
              <a:rPr lang="es-ES" sz="1400" b="1" dirty="0" smtClean="0"/>
              <a:t>(suero fisiológico)</a:t>
            </a:r>
            <a:endParaRPr lang="es-ES" sz="1400" b="1" dirty="0"/>
          </a:p>
        </p:txBody>
      </p:sp>
      <p:pic>
        <p:nvPicPr>
          <p:cNvPr id="15" name="Picture 21"/>
          <p:cNvPicPr/>
          <p:nvPr/>
        </p:nvPicPr>
        <p:blipFill>
          <a:blip r:embed="rId3" cstate="print"/>
          <a:srcRect l="25725" t="10612" r="41545" b="33813"/>
          <a:stretch>
            <a:fillRect/>
          </a:stretch>
        </p:blipFill>
        <p:spPr bwMode="auto">
          <a:xfrm>
            <a:off x="2143108" y="2714620"/>
            <a:ext cx="1643074" cy="2000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2"/>
          <p:cNvPicPr/>
          <p:nvPr/>
        </p:nvPicPr>
        <p:blipFill>
          <a:blip r:embed="rId4" cstate="print"/>
          <a:srcRect l="16537" t="11511" r="39522" b="29987"/>
          <a:stretch>
            <a:fillRect/>
          </a:stretch>
        </p:blipFill>
        <p:spPr bwMode="auto">
          <a:xfrm>
            <a:off x="214282" y="2714620"/>
            <a:ext cx="1643074" cy="2000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7286644" y="1071546"/>
            <a:ext cx="121444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SDS/CAI</a:t>
            </a:r>
            <a:endParaRPr lang="es-ES" sz="16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215206" y="2590380"/>
            <a:ext cx="128588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CTAB/CAI</a:t>
            </a:r>
            <a:endParaRPr lang="es-ES" sz="16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143768" y="4286256"/>
            <a:ext cx="142876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2CTAB/CAI</a:t>
            </a:r>
            <a:endParaRPr lang="es-ES" sz="16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786578" y="1571612"/>
            <a:ext cx="2285984" cy="4924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ADN fecal Humano </a:t>
            </a:r>
            <a:r>
              <a:rPr lang="es-ES" sz="1200" dirty="0" smtClean="0"/>
              <a:t>(</a:t>
            </a:r>
            <a:r>
              <a:rPr lang="es-ES" sz="1200" dirty="0" err="1" smtClean="0"/>
              <a:t>Abbaszadegan</a:t>
            </a:r>
            <a:r>
              <a:rPr lang="es-ES" sz="1200" dirty="0" smtClean="0"/>
              <a:t> </a:t>
            </a:r>
            <a:r>
              <a:rPr lang="es-ES" sz="1200" i="1" dirty="0" smtClean="0"/>
              <a:t>et al</a:t>
            </a:r>
            <a:r>
              <a:rPr lang="es-ES" sz="1200" dirty="0" smtClean="0"/>
              <a:t>. 2007). </a:t>
            </a:r>
            <a:endParaRPr lang="es-ES" sz="12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715140" y="3118964"/>
            <a:ext cx="235745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ADN fecal,  monos aulladores del Brasil (</a:t>
            </a:r>
            <a:r>
              <a:rPr lang="es-ES" sz="1400" i="1" dirty="0" err="1" smtClean="0"/>
              <a:t>Alouatta</a:t>
            </a:r>
            <a:r>
              <a:rPr lang="es-ES" sz="1400" i="1" dirty="0" smtClean="0"/>
              <a:t> caray</a:t>
            </a:r>
            <a:r>
              <a:rPr lang="es-ES" sz="1400" dirty="0" smtClean="0"/>
              <a:t>) </a:t>
            </a:r>
          </a:p>
          <a:p>
            <a:pPr algn="ctr"/>
            <a:r>
              <a:rPr lang="es-ES" sz="1200" dirty="0" smtClean="0"/>
              <a:t>(</a:t>
            </a:r>
            <a:r>
              <a:rPr lang="es-ES" sz="1200" dirty="0" err="1" smtClean="0"/>
              <a:t>Oklander</a:t>
            </a:r>
            <a:r>
              <a:rPr lang="es-ES" sz="1200" dirty="0" smtClean="0"/>
              <a:t> </a:t>
            </a:r>
            <a:r>
              <a:rPr lang="es-ES" sz="1200" i="1" dirty="0" smtClean="0"/>
              <a:t>et al</a:t>
            </a:r>
            <a:r>
              <a:rPr lang="es-ES" sz="1200" dirty="0" smtClean="0"/>
              <a:t>.,  2004).</a:t>
            </a:r>
            <a:endParaRPr lang="es-ES" sz="12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715172" y="4759779"/>
            <a:ext cx="2357422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ADN  fecal, primates del mediterráneo </a:t>
            </a:r>
          </a:p>
          <a:p>
            <a:pPr algn="ctr"/>
            <a:r>
              <a:rPr lang="es-ES" sz="1400" dirty="0" smtClean="0"/>
              <a:t>(</a:t>
            </a:r>
            <a:r>
              <a:rPr lang="es-ES" sz="1400" i="1" dirty="0" smtClean="0"/>
              <a:t>Macaca </a:t>
            </a:r>
            <a:r>
              <a:rPr lang="es-ES" sz="1400" i="1" dirty="0" err="1" smtClean="0"/>
              <a:t>sylvanus</a:t>
            </a:r>
            <a:r>
              <a:rPr lang="es-ES" sz="1400" dirty="0" smtClean="0"/>
              <a:t>) y gorilas (</a:t>
            </a:r>
            <a:r>
              <a:rPr lang="es-ES" sz="1400" i="1" dirty="0" err="1" smtClean="0"/>
              <a:t>Gorilla</a:t>
            </a:r>
            <a:r>
              <a:rPr lang="es-ES" sz="1400" i="1" dirty="0" smtClean="0"/>
              <a:t> g. </a:t>
            </a:r>
            <a:r>
              <a:rPr lang="es-ES" sz="1400" i="1" dirty="0" err="1" smtClean="0"/>
              <a:t>gorilla</a:t>
            </a:r>
            <a:r>
              <a:rPr lang="es-ES" sz="1400" dirty="0" smtClean="0"/>
              <a:t>) </a:t>
            </a:r>
          </a:p>
          <a:p>
            <a:pPr algn="ctr"/>
            <a:r>
              <a:rPr lang="es-ES" sz="1200" dirty="0" smtClean="0"/>
              <a:t>(</a:t>
            </a:r>
            <a:r>
              <a:rPr lang="es-ES" sz="1200" dirty="0" err="1" smtClean="0"/>
              <a:t>Vallet</a:t>
            </a:r>
            <a:r>
              <a:rPr lang="es-ES" sz="1200" dirty="0" smtClean="0"/>
              <a:t> </a:t>
            </a:r>
            <a:r>
              <a:rPr lang="es-ES" sz="1200" i="1" dirty="0" smtClean="0"/>
              <a:t>et al</a:t>
            </a:r>
            <a:r>
              <a:rPr lang="es-ES" sz="1200" dirty="0" smtClean="0"/>
              <a:t>.,  2008).</a:t>
            </a:r>
            <a:endParaRPr lang="es-ES" sz="1200" dirty="0"/>
          </a:p>
        </p:txBody>
      </p:sp>
      <p:pic>
        <p:nvPicPr>
          <p:cNvPr id="26" name="25 Imagen" descr="E:\Documents and Settings\MILTIN RINTINTIN\My Documents\FOTOS LAB\P1060024.JPG"/>
          <p:cNvPicPr/>
          <p:nvPr/>
        </p:nvPicPr>
        <p:blipFill>
          <a:blip r:embed="rId5" cstate="print"/>
          <a:srcRect l="24096" t="8298" r="25008" b="35754"/>
          <a:stretch>
            <a:fillRect/>
          </a:stretch>
        </p:blipFill>
        <p:spPr bwMode="auto">
          <a:xfrm>
            <a:off x="4000496" y="2714620"/>
            <a:ext cx="1643074" cy="2000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26 CuadroTexto"/>
          <p:cNvSpPr txBox="1"/>
          <p:nvPr/>
        </p:nvSpPr>
        <p:spPr>
          <a:xfrm>
            <a:off x="4071934" y="1571612"/>
            <a:ext cx="157163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Extracción de ADN fecal</a:t>
            </a:r>
            <a:endParaRPr lang="es-ES" sz="1400" b="1" dirty="0"/>
          </a:p>
        </p:txBody>
      </p:sp>
      <p:cxnSp>
        <p:nvCxnSpPr>
          <p:cNvPr id="30" name="29 Conector recto de flecha"/>
          <p:cNvCxnSpPr/>
          <p:nvPr/>
        </p:nvCxnSpPr>
        <p:spPr>
          <a:xfrm flipV="1">
            <a:off x="5715008" y="1240823"/>
            <a:ext cx="1285884" cy="616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>
            <a:off x="5643570" y="1928802"/>
            <a:ext cx="1214446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rot="16200000" flipH="1">
            <a:off x="5250659" y="2678901"/>
            <a:ext cx="2000268" cy="1214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1857356" y="1784338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>
            <a:off x="3857620" y="1784338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2844" y="-24"/>
            <a:ext cx="528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b="1" dirty="0" smtClean="0"/>
              <a:t>DETERMINACIÓN DEL MEJOR MÉTODO DE EXTRACCIÓN DE ADN FECAL</a:t>
            </a:r>
            <a:endParaRPr lang="es-ES" sz="2000" b="1" dirty="0"/>
          </a:p>
        </p:txBody>
      </p:sp>
      <p:sp>
        <p:nvSpPr>
          <p:cNvPr id="7" name="6 Rectángulo"/>
          <p:cNvSpPr/>
          <p:nvPr/>
        </p:nvSpPr>
        <p:spPr>
          <a:xfrm>
            <a:off x="428596" y="1559470"/>
            <a:ext cx="578647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Se utilizó un diseño completamente al azar (DCA)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28596" y="2702478"/>
            <a:ext cx="178595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Tratamiento 1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28596" y="3559734"/>
            <a:ext cx="17145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Tratamiento 2</a:t>
            </a:r>
            <a:endParaRPr lang="es-AR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28596" y="4488428"/>
            <a:ext cx="17145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Tratamiento 3</a:t>
            </a:r>
            <a:endParaRPr lang="es-AR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786050" y="2714620"/>
            <a:ext cx="128588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SDS/CAI</a:t>
            </a:r>
            <a:endParaRPr lang="es-ES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786050" y="3590512"/>
            <a:ext cx="128588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CTAB/CAI</a:t>
            </a:r>
            <a:endParaRPr lang="es-ES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786050" y="4447768"/>
            <a:ext cx="128588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2CTAB/CAI</a:t>
            </a:r>
            <a:endParaRPr lang="es-ES" sz="16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786314" y="3357562"/>
            <a:ext cx="17859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Concentración</a:t>
            </a:r>
          </a:p>
          <a:p>
            <a:pPr algn="ctr"/>
            <a:r>
              <a:rPr lang="es-AR" b="1" dirty="0" smtClean="0"/>
              <a:t>ADN</a:t>
            </a:r>
            <a:endParaRPr lang="es-AR" dirty="0"/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2285984" y="2928934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4214810" y="2857496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4214810" y="371475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4357686" y="4286256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2285984" y="378460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2285984" y="4643446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7143768" y="3354173"/>
            <a:ext cx="17859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Pureza </a:t>
            </a:r>
          </a:p>
          <a:p>
            <a:pPr algn="ctr"/>
            <a:r>
              <a:rPr lang="es-AR" b="1" dirty="0" smtClean="0"/>
              <a:t>ADN</a:t>
            </a:r>
            <a:endParaRPr lang="es-AR" b="1" dirty="0"/>
          </a:p>
        </p:txBody>
      </p:sp>
      <p:cxnSp>
        <p:nvCxnSpPr>
          <p:cNvPr id="33" name="32 Conector recto de flecha"/>
          <p:cNvCxnSpPr/>
          <p:nvPr/>
        </p:nvCxnSpPr>
        <p:spPr>
          <a:xfrm>
            <a:off x="6572264" y="3643314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2844" y="99932"/>
            <a:ext cx="53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b="1" dirty="0" smtClean="0"/>
              <a:t>AMPLIFICACIÓN DE ADN MITOCONDRIAL</a:t>
            </a:r>
            <a:endParaRPr lang="es-ES" sz="2000" b="1" i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714612" y="3714752"/>
            <a:ext cx="1214446" cy="307777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LC-CYTB-F</a:t>
            </a:r>
            <a:endParaRPr lang="es-AR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286512" y="3692727"/>
            <a:ext cx="121444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LC-CYTB-R</a:t>
            </a:r>
            <a:endParaRPr lang="es-AR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42844" y="4572008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ADN MITOCONDRIAL GEN DEL CITOCROMO B (</a:t>
            </a:r>
            <a:r>
              <a:rPr lang="es-ES" sz="1200" b="1" i="1" dirty="0" err="1" smtClean="0"/>
              <a:t>Cytb</a:t>
            </a:r>
            <a:r>
              <a:rPr lang="es-ES" sz="1200" b="1" dirty="0" smtClean="0"/>
              <a:t>), 383 </a:t>
            </a:r>
            <a:r>
              <a:rPr lang="es-ES" sz="1200" b="1" dirty="0" err="1" smtClean="0"/>
              <a:t>pb</a:t>
            </a:r>
            <a:endParaRPr lang="es-ES" sz="1200" b="1" dirty="0" smtClean="0"/>
          </a:p>
          <a:p>
            <a:pPr algn="ctr"/>
            <a:r>
              <a:rPr lang="es-ES" sz="1200" b="1" dirty="0" smtClean="0"/>
              <a:t> </a:t>
            </a:r>
            <a:r>
              <a:rPr lang="es-ES" sz="1200" b="1" i="1" dirty="0" err="1" smtClean="0"/>
              <a:t>Lycalopex</a:t>
            </a:r>
            <a:r>
              <a:rPr lang="es-ES" sz="1200" b="1" i="1" dirty="0" smtClean="0"/>
              <a:t> </a:t>
            </a:r>
            <a:r>
              <a:rPr lang="es-ES" sz="1200" b="1" i="1" dirty="0" err="1" smtClean="0"/>
              <a:t>culpaeus</a:t>
            </a:r>
            <a:r>
              <a:rPr lang="es-ES" sz="1200" b="1" i="1" dirty="0" smtClean="0"/>
              <a:t>, </a:t>
            </a:r>
          </a:p>
          <a:p>
            <a:pPr algn="ctr"/>
            <a:endParaRPr lang="es-ES" sz="1200" b="1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114673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072074"/>
            <a:ext cx="4929222" cy="109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CuadroTexto"/>
          <p:cNvSpPr txBox="1"/>
          <p:nvPr/>
        </p:nvSpPr>
        <p:spPr>
          <a:xfrm>
            <a:off x="4286248" y="357187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err="1" smtClean="0"/>
              <a:t>Primers</a:t>
            </a:r>
            <a:endParaRPr lang="es-A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215074" y="5058803"/>
            <a:ext cx="250033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Amplificación PCR de un </a:t>
            </a:r>
            <a:r>
              <a:rPr lang="es-AR" sz="1600" b="1" dirty="0" err="1" smtClean="0"/>
              <a:t>amplicón</a:t>
            </a:r>
            <a:r>
              <a:rPr lang="es-AR" sz="1600" b="1" dirty="0" smtClean="0"/>
              <a:t> de 200 </a:t>
            </a:r>
            <a:r>
              <a:rPr lang="es-AR" sz="1600" b="1" dirty="0" err="1" smtClean="0"/>
              <a:t>pb</a:t>
            </a:r>
            <a:endParaRPr lang="es-AR" sz="16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0" y="1857364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err="1" smtClean="0"/>
              <a:t>ADNmt</a:t>
            </a:r>
            <a:endParaRPr lang="es-AR" sz="1600" dirty="0"/>
          </a:p>
        </p:txBody>
      </p:sp>
      <p:cxnSp>
        <p:nvCxnSpPr>
          <p:cNvPr id="32" name="31 Conector recto de flecha"/>
          <p:cNvCxnSpPr/>
          <p:nvPr/>
        </p:nvCxnSpPr>
        <p:spPr>
          <a:xfrm rot="5400000">
            <a:off x="3286116" y="342900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>
            <a:off x="5643570" y="5429264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33" name="32 Imagen"/>
          <p:cNvPicPr/>
          <p:nvPr/>
        </p:nvPicPr>
        <p:blipFill>
          <a:blip r:embed="rId5" cstate="print"/>
          <a:srcRect l="54450" t="34272" r="14106" b="44371"/>
          <a:stretch>
            <a:fillRect/>
          </a:stretch>
        </p:blipFill>
        <p:spPr bwMode="auto">
          <a:xfrm>
            <a:off x="1785918" y="785794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34 Imagen"/>
          <p:cNvPicPr/>
          <p:nvPr/>
        </p:nvPicPr>
        <p:blipFill>
          <a:blip r:embed="rId5" cstate="print"/>
          <a:srcRect l="53974" t="62531" r="13875" b="17476"/>
          <a:stretch>
            <a:fillRect/>
          </a:stretch>
        </p:blipFill>
        <p:spPr bwMode="auto">
          <a:xfrm>
            <a:off x="5143504" y="857232"/>
            <a:ext cx="321471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"/>
          <p:cNvSpPr/>
          <p:nvPr/>
        </p:nvSpPr>
        <p:spPr>
          <a:xfrm>
            <a:off x="2845524" y="2857496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/>
              <a:t>Posición 49-73</a:t>
            </a:r>
            <a:endParaRPr lang="es-AR" sz="1400" dirty="0"/>
          </a:p>
        </p:txBody>
      </p:sp>
      <p:sp>
        <p:nvSpPr>
          <p:cNvPr id="24" name="23 Rectángulo"/>
          <p:cNvSpPr/>
          <p:nvPr/>
        </p:nvSpPr>
        <p:spPr>
          <a:xfrm>
            <a:off x="6000760" y="2906909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/>
              <a:t>Posición 225-248</a:t>
            </a:r>
            <a:endParaRPr lang="es-AR" sz="1400" dirty="0"/>
          </a:p>
        </p:txBody>
      </p:sp>
      <p:cxnSp>
        <p:nvCxnSpPr>
          <p:cNvPr id="26" name="25 Conector recto de flecha"/>
          <p:cNvCxnSpPr/>
          <p:nvPr/>
        </p:nvCxnSpPr>
        <p:spPr>
          <a:xfrm rot="5400000">
            <a:off x="6644496" y="3428206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rot="5400000">
            <a:off x="4787108" y="4214024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rot="5400000">
            <a:off x="4929984" y="4214024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stCxn id="28676" idx="3"/>
          </p:cNvCxnSpPr>
          <p:nvPr/>
        </p:nvCxnSpPr>
        <p:spPr>
          <a:xfrm>
            <a:off x="1289579" y="1321579"/>
            <a:ext cx="424901" cy="3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1643042" y="1071546"/>
            <a:ext cx="3286148" cy="285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5072066" y="1071546"/>
            <a:ext cx="3429024" cy="285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2844" y="99932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b="1" dirty="0" smtClean="0"/>
              <a:t>AMPLIFICACIÓN DE MICROSATÉLITES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572264" y="3286124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/>
              <a:t>Vulpes</a:t>
            </a:r>
            <a:r>
              <a:rPr lang="es-ES" sz="1400" i="1" dirty="0" smtClean="0"/>
              <a:t> </a:t>
            </a:r>
            <a:r>
              <a:rPr lang="es-ES" sz="1400" i="1" dirty="0" err="1" smtClean="0"/>
              <a:t>vulpes</a:t>
            </a:r>
            <a:endParaRPr lang="es-ES" sz="14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572264" y="5643578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/>
              <a:t>Vulpes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ferrilata</a:t>
            </a:r>
            <a:endParaRPr lang="es-ES" sz="1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285860"/>
            <a:ext cx="2900382" cy="19288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643314"/>
            <a:ext cx="2893240" cy="19288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357158" y="1071546"/>
            <a:ext cx="335758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AR" dirty="0" smtClean="0"/>
              <a:t>Microsatélites de otros cánidos utilizados en el lobo de páramo 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214810" y="1071546"/>
            <a:ext cx="1500198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ADN nuclear de lobo</a:t>
            </a:r>
            <a:endParaRPr lang="es-AR" sz="1600" b="1" dirty="0"/>
          </a:p>
        </p:txBody>
      </p:sp>
      <p:graphicFrame>
        <p:nvGraphicFramePr>
          <p:cNvPr id="19" name="18 Tabla"/>
          <p:cNvGraphicFramePr>
            <a:graphicFrameLocks noGrp="1"/>
          </p:cNvGraphicFramePr>
          <p:nvPr/>
        </p:nvGraphicFramePr>
        <p:xfrm>
          <a:off x="357158" y="2143116"/>
          <a:ext cx="4500594" cy="335758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01383"/>
                <a:gridCol w="928394"/>
                <a:gridCol w="2770817"/>
              </a:tblGrid>
              <a:tr h="258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/>
                        <a:t>Locus </a:t>
                      </a:r>
                      <a:endParaRPr lang="es-A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/>
                        <a:t>Repetición</a:t>
                      </a:r>
                      <a:endParaRPr lang="es-A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/>
                        <a:t>Secuencia de primer</a:t>
                      </a:r>
                      <a:endParaRPr lang="es-A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AHT121</a:t>
                      </a:r>
                      <a:r>
                        <a:rPr lang="es-ES" sz="1200" baseline="30000" dirty="0"/>
                        <a:t>1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(CA)</a:t>
                      </a:r>
                      <a:r>
                        <a:rPr lang="es-ES" sz="1200" baseline="-25000" dirty="0"/>
                        <a:t>22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F-TATTGCGAATGTCACTGCTT</a:t>
                      </a:r>
                      <a:endParaRPr lang="es-AR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R-ATAGATACACTCTCTCTCCG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CPH8</a:t>
                      </a:r>
                      <a:r>
                        <a:rPr lang="es-ES" sz="1200" baseline="30000"/>
                        <a:t>1</a:t>
                      </a:r>
                      <a:endParaRPr lang="es-A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(CA)</a:t>
                      </a:r>
                      <a:r>
                        <a:rPr lang="es-ES" sz="1200" baseline="-25000" dirty="0"/>
                        <a:t>21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F-TGCTCAATTGATTAGTCCGTCT</a:t>
                      </a:r>
                      <a:endParaRPr lang="es-AR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R-TAGATTTGATACCTCCCTGAGTCC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CPH2</a:t>
                      </a:r>
                      <a:r>
                        <a:rPr lang="es-ES" sz="1200" baseline="30000"/>
                        <a:t>1</a:t>
                      </a:r>
                      <a:endParaRPr lang="es-A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(GT)</a:t>
                      </a:r>
                      <a:r>
                        <a:rPr lang="es-ES" sz="1200" baseline="-25000"/>
                        <a:t>29</a:t>
                      </a:r>
                      <a:endParaRPr lang="es-A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F-TTCTGTTGTTATTGGCACCA</a:t>
                      </a:r>
                      <a:endParaRPr lang="es-AR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R-TTCTTGAGAACAGTGTCCTTCG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P08</a:t>
                      </a:r>
                      <a:r>
                        <a:rPr lang="es-ES" sz="1200" baseline="30000"/>
                        <a:t>2</a:t>
                      </a:r>
                      <a:endParaRPr lang="es-A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(GT)</a:t>
                      </a:r>
                      <a:r>
                        <a:rPr lang="es-ES" sz="1200" baseline="-25000"/>
                        <a:t>17</a:t>
                      </a:r>
                      <a:endParaRPr lang="es-A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F- ATTCTGGACCAATGAGGC</a:t>
                      </a:r>
                      <a:endParaRPr lang="es-AR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R- GGAGGGGAGGAAGGATA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P01i</a:t>
                      </a:r>
                      <a:r>
                        <a:rPr lang="es-ES" sz="1200" baseline="30000"/>
                        <a:t>2</a:t>
                      </a:r>
                      <a:endParaRPr lang="es-A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(GT)</a:t>
                      </a:r>
                      <a:r>
                        <a:rPr lang="es-ES" sz="1200" baseline="-25000"/>
                        <a:t>19</a:t>
                      </a:r>
                      <a:endParaRPr lang="es-A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F- GGGGACCTCAAGAATGT</a:t>
                      </a:r>
                      <a:endParaRPr lang="es-AR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R- TGTCTCATCAATGCCAAG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552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aseline="30000" dirty="0"/>
                        <a:t>1</a:t>
                      </a:r>
                      <a:r>
                        <a:rPr lang="es-ES" sz="1200" dirty="0"/>
                        <a:t>Fuente: Moore </a:t>
                      </a:r>
                      <a:r>
                        <a:rPr lang="es-ES" sz="1200" i="1" dirty="0"/>
                        <a:t>et al. </a:t>
                      </a:r>
                      <a:r>
                        <a:rPr lang="es-ES" sz="1200" dirty="0"/>
                        <a:t>(2010).</a:t>
                      </a:r>
                      <a:endParaRPr lang="es-AR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aseline="30000" dirty="0"/>
                        <a:t>2 </a:t>
                      </a:r>
                      <a:r>
                        <a:rPr lang="es-ES" sz="1200" dirty="0"/>
                        <a:t>Fuente: Li </a:t>
                      </a:r>
                      <a:r>
                        <a:rPr lang="es-ES" sz="1200" i="1" dirty="0"/>
                        <a:t>et al. </a:t>
                      </a:r>
                      <a:r>
                        <a:rPr lang="es-ES" sz="1200" dirty="0"/>
                        <a:t>(2011).</a:t>
                      </a:r>
                      <a:endParaRPr lang="es-A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5" name="24 Conector recto de flecha"/>
          <p:cNvCxnSpPr/>
          <p:nvPr/>
        </p:nvCxnSpPr>
        <p:spPr>
          <a:xfrm flipV="1">
            <a:off x="4929190" y="2643182"/>
            <a:ext cx="928694" cy="85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4857752" y="4786322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6429388" y="3214686"/>
            <a:ext cx="257176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</a:t>
            </a:r>
            <a:r>
              <a:rPr lang="es-ES" sz="400" dirty="0" err="1" smtClean="0"/>
              <a:t>Calpenai</a:t>
            </a:r>
            <a:r>
              <a:rPr lang="es-ES" sz="400" dirty="0" smtClean="0"/>
              <a:t> Zoología, 2012, Universidad de Valencia.</a:t>
            </a:r>
            <a:endParaRPr lang="es-AR" sz="4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7143768" y="5572140"/>
            <a:ext cx="1928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</a:t>
            </a:r>
            <a:r>
              <a:rPr lang="es-ES" sz="400" dirty="0" smtClean="0"/>
              <a:t>El Hogar Natural, 2012, </a:t>
            </a:r>
            <a:endParaRPr lang="es-AR" sz="400" dirty="0" smtClean="0"/>
          </a:p>
          <a:p>
            <a:pPr algn="r"/>
            <a:endParaRPr lang="es-AR" sz="400" dirty="0"/>
          </a:p>
        </p:txBody>
      </p:sp>
      <p:cxnSp>
        <p:nvCxnSpPr>
          <p:cNvPr id="29" name="28 Conector recto de flecha"/>
          <p:cNvCxnSpPr/>
          <p:nvPr/>
        </p:nvCxnSpPr>
        <p:spPr>
          <a:xfrm>
            <a:off x="3714744" y="135729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785786" y="5715016"/>
            <a:ext cx="264320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Amplificación PCR</a:t>
            </a:r>
            <a:endParaRPr lang="es-AR" sz="1600" b="1" dirty="0"/>
          </a:p>
        </p:txBody>
      </p:sp>
      <p:sp>
        <p:nvSpPr>
          <p:cNvPr id="24" name="23 Flecha curvada hacia la derecha"/>
          <p:cNvSpPr/>
          <p:nvPr/>
        </p:nvSpPr>
        <p:spPr>
          <a:xfrm rot="20688182">
            <a:off x="66160" y="5556252"/>
            <a:ext cx="500066" cy="571480"/>
          </a:xfrm>
          <a:prstGeom prst="curvedRightArrow">
            <a:avLst>
              <a:gd name="adj1" fmla="val 25000"/>
              <a:gd name="adj2" fmla="val 55585"/>
              <a:gd name="adj3" fmla="val 2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572132" y="14285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2. MATERIALES Y MÉTODOS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428596" y="2357430"/>
            <a:ext cx="4357718" cy="1500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428596" y="3929066"/>
            <a:ext cx="4357718" cy="1000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Documents and Settings\Administrador\Escritorio\Cayambe 10 2011 v2\DSCN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215238" cy="51435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714480" y="0"/>
            <a:ext cx="592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RESULTADOS Y DISCUSIÓN</a:t>
            </a:r>
            <a:endParaRPr lang="es-A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214414" y="730073"/>
            <a:ext cx="7000924" cy="51806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3000364" y="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INTRODUCCIÓN</a:t>
            </a:r>
            <a:endParaRPr lang="es-A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142852"/>
            <a:ext cx="557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RECOLECCIÓN DE MUESTRAS FECALES </a:t>
            </a:r>
            <a:endParaRPr lang="es-ES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500958" y="1733124"/>
            <a:ext cx="157160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Área 1 </a:t>
            </a:r>
          </a:p>
          <a:p>
            <a:pPr algn="ctr"/>
            <a:r>
              <a:rPr lang="es-AR" sz="1600" dirty="0" smtClean="0"/>
              <a:t>(5 muestras) </a:t>
            </a:r>
            <a:endParaRPr lang="es-AR" sz="1600" dirty="0"/>
          </a:p>
        </p:txBody>
      </p:sp>
      <p:pic>
        <p:nvPicPr>
          <p:cNvPr id="19" name="18 Imagen" descr="C:\Documents and Settings\Administrador\Escritorio\Cayambe 10 2011 v2\DSCN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714356"/>
            <a:ext cx="3005283" cy="25635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20 Imagen" descr="C:\Documents and Settings\Administrador\Escritorio\CAYAMBE 10 2011\DSCN02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430603"/>
            <a:ext cx="3000396" cy="25701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428596" y="714356"/>
            <a:ext cx="3714776" cy="25717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428596" y="3429000"/>
            <a:ext cx="3714776" cy="25717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7500958" y="4000504"/>
            <a:ext cx="157160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Área 2 </a:t>
            </a:r>
          </a:p>
          <a:p>
            <a:pPr algn="ctr"/>
            <a:r>
              <a:rPr lang="es-AR" sz="1600" dirty="0" smtClean="0"/>
              <a:t>(5 muestras) </a:t>
            </a:r>
            <a:endParaRPr lang="es-A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142852"/>
            <a:ext cx="557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RECOLECCIÓN DE MUESTRAS FECALES </a:t>
            </a:r>
            <a:endParaRPr lang="es-ES" sz="2000" b="1" dirty="0"/>
          </a:p>
        </p:txBody>
      </p:sp>
      <p:pic>
        <p:nvPicPr>
          <p:cNvPr id="10" name="9 Imagen" descr="F:\FOTOS CAYAMBECOCA\P10507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714356"/>
            <a:ext cx="3000396" cy="25717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11 Imagen" descr="F:\FOTOS CAYAMBECOCA\P10507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00438"/>
            <a:ext cx="3000396" cy="25717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428596" y="714356"/>
            <a:ext cx="3714776" cy="25717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18 Imagen"/>
          <p:cNvPicPr/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428596" y="3500438"/>
            <a:ext cx="3714776" cy="25717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7500958" y="1643050"/>
            <a:ext cx="157160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Área 3 </a:t>
            </a:r>
          </a:p>
          <a:p>
            <a:pPr algn="ctr"/>
            <a:r>
              <a:rPr lang="es-AR" sz="1600" dirty="0" smtClean="0"/>
              <a:t>(5 muestras) </a:t>
            </a:r>
            <a:endParaRPr lang="es-AR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500958" y="4286256"/>
            <a:ext cx="157160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Área 4 </a:t>
            </a:r>
          </a:p>
          <a:p>
            <a:pPr algn="ctr"/>
            <a:r>
              <a:rPr lang="es-AR" sz="1600" dirty="0" smtClean="0"/>
              <a:t>(2 muestras) </a:t>
            </a:r>
            <a:endParaRPr lang="es-A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142852"/>
            <a:ext cx="557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RECOLECCIÓN DE MUESTRAS FECALES </a:t>
            </a:r>
            <a:endParaRPr lang="es-ES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429520" y="4071942"/>
            <a:ext cx="157163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err="1" smtClean="0"/>
              <a:t>Transecto</a:t>
            </a:r>
            <a:endParaRPr lang="es-AR" sz="1600" dirty="0" smtClean="0"/>
          </a:p>
          <a:p>
            <a:pPr algn="ctr"/>
            <a:r>
              <a:rPr lang="es-AR" sz="1600" dirty="0" smtClean="0"/>
              <a:t>(19 muestras) </a:t>
            </a:r>
            <a:endParaRPr lang="es-AR" sz="1600" dirty="0"/>
          </a:p>
        </p:txBody>
      </p:sp>
      <p:pic>
        <p:nvPicPr>
          <p:cNvPr id="15" name="14 Imagen" descr="F:\FOTOS CAYAMBECOCA\P10507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714356"/>
            <a:ext cx="3000396" cy="25695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16 Imagen" descr="F:\FOTOS CAYAMBECOCA\P10507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3000396" cy="30718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357158" y="714356"/>
            <a:ext cx="3714776" cy="25717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5">
            <a:lum contrast="30000"/>
          </a:blip>
          <a:srcRect t="19355"/>
          <a:stretch>
            <a:fillRect/>
          </a:stretch>
        </p:blipFill>
        <p:spPr bwMode="auto">
          <a:xfrm>
            <a:off x="357158" y="3429000"/>
            <a:ext cx="3714776" cy="30718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7429520" y="1558341"/>
            <a:ext cx="157160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Área 5 </a:t>
            </a:r>
          </a:p>
          <a:p>
            <a:pPr algn="ctr"/>
            <a:r>
              <a:rPr lang="es-AR" sz="1600" dirty="0" smtClean="0"/>
              <a:t>(5 muestras) </a:t>
            </a:r>
            <a:endParaRPr lang="es-A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42852"/>
            <a:ext cx="557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RECOLECCIÓN DE MUESTRAS FECALES </a:t>
            </a:r>
            <a:endParaRPr lang="es-ES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6283131"/>
            <a:ext cx="66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/>
              <a:t>La presencia de una mayor cantidad de muestras fecales en la carretera, puede darse debido al comportamiento del lobo de recorrer grandes distancias (Jiménez &amp; Navarro, 2004; </a:t>
            </a:r>
            <a:r>
              <a:rPr lang="es-ES" sz="1200" dirty="0" err="1" smtClean="0"/>
              <a:t>Salvatori</a:t>
            </a:r>
            <a:r>
              <a:rPr lang="es-ES" sz="1200" dirty="0" smtClean="0"/>
              <a:t> </a:t>
            </a:r>
            <a:r>
              <a:rPr lang="es-ES" sz="1200" i="1" dirty="0" smtClean="0"/>
              <a:t>et al</a:t>
            </a:r>
            <a:r>
              <a:rPr lang="es-ES" sz="1200" dirty="0" smtClean="0"/>
              <a:t>., 1999).</a:t>
            </a:r>
            <a:endParaRPr lang="es-AR" sz="1200" dirty="0"/>
          </a:p>
        </p:txBody>
      </p:sp>
      <p:graphicFrame>
        <p:nvGraphicFramePr>
          <p:cNvPr id="12" name="1 Gráfico"/>
          <p:cNvGraphicFramePr/>
          <p:nvPr/>
        </p:nvGraphicFramePr>
        <p:xfrm>
          <a:off x="1714480" y="3286124"/>
          <a:ext cx="6500858" cy="208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2 Gráfico"/>
          <p:cNvGraphicFramePr/>
          <p:nvPr/>
        </p:nvGraphicFramePr>
        <p:xfrm>
          <a:off x="1214414" y="714356"/>
          <a:ext cx="7215238" cy="2028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214282" y="2928934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AR" sz="1600" dirty="0" smtClean="0"/>
              <a:t> </a:t>
            </a:r>
            <a:r>
              <a:rPr lang="es-AR" sz="1600" b="1" dirty="0" smtClean="0"/>
              <a:t>44</a:t>
            </a:r>
            <a:r>
              <a:rPr lang="es-AR" sz="1600" dirty="0" smtClean="0"/>
              <a:t> muestras</a:t>
            </a:r>
            <a:endParaRPr lang="es-AR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14282" y="3429000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AR" sz="1600" dirty="0" smtClean="0"/>
              <a:t> </a:t>
            </a:r>
            <a:r>
              <a:rPr lang="es-AR" sz="1600" b="1" dirty="0" smtClean="0"/>
              <a:t>3</a:t>
            </a:r>
            <a:r>
              <a:rPr lang="es-AR" sz="1600" dirty="0" smtClean="0"/>
              <a:t> muestras de zoológico </a:t>
            </a:r>
            <a:endParaRPr lang="es-AR" sz="16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14282" y="4214818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AR" sz="1600" dirty="0" smtClean="0"/>
              <a:t> </a:t>
            </a:r>
            <a:r>
              <a:rPr lang="es-AR" sz="1600" b="1" dirty="0" smtClean="0"/>
              <a:t>47 muestras TOTAL</a:t>
            </a:r>
            <a:endParaRPr lang="es-AR" sz="16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357422" y="2643182"/>
            <a:ext cx="6000792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dirty="0" smtClean="0"/>
              <a:t>Muestras fecales recolectadas  según el tipo de muestreo</a:t>
            </a:r>
            <a:endParaRPr lang="es-AR" sz="16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285852" y="5286388"/>
            <a:ext cx="707236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Muestras fecales  recolectadas y clasificadas en función de la edad  de deposición de la muestra</a:t>
            </a:r>
            <a:endParaRPr lang="es-AR" sz="1600" dirty="0"/>
          </a:p>
        </p:txBody>
      </p:sp>
      <p:sp>
        <p:nvSpPr>
          <p:cNvPr id="19" name="18 Rectángulo"/>
          <p:cNvSpPr/>
          <p:nvPr/>
        </p:nvSpPr>
        <p:spPr>
          <a:xfrm>
            <a:off x="7429520" y="642918"/>
            <a:ext cx="928694" cy="200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4643438" y="3286124"/>
            <a:ext cx="1143008" cy="200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14282" y="0"/>
            <a:ext cx="500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VALIDACIÓN DE TRES MÉTODOS DE EXTRACCIÓN DE ADN FECAL</a:t>
            </a:r>
            <a:endParaRPr lang="es-ES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57158" y="4760909"/>
            <a:ext cx="207167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Muestra fecal recolectada en el páramo y almacenada durante 6 meses </a:t>
            </a:r>
            <a:endParaRPr lang="es-AR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28596" y="2285992"/>
            <a:ext cx="2500330" cy="2616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100" dirty="0" smtClean="0"/>
              <a:t>Sin </a:t>
            </a:r>
            <a:r>
              <a:rPr lang="es-AR" sz="1100" dirty="0" err="1" smtClean="0"/>
              <a:t>pretratamiento</a:t>
            </a:r>
            <a:r>
              <a:rPr lang="es-AR" sz="1100" dirty="0" smtClean="0"/>
              <a:t> (suero fisiológico)</a:t>
            </a:r>
            <a:endParaRPr lang="es-AR" sz="11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13" name="12 Imagen"/>
          <p:cNvPicPr/>
          <p:nvPr/>
        </p:nvPicPr>
        <p:blipFill>
          <a:blip r:embed="rId2" cstate="print"/>
          <a:srcRect t="2532" b="4219"/>
          <a:stretch>
            <a:fillRect/>
          </a:stretch>
        </p:blipFill>
        <p:spPr bwMode="auto">
          <a:xfrm>
            <a:off x="71406" y="857232"/>
            <a:ext cx="310635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G:\106_PANA\P1060207.JPG"/>
          <p:cNvPicPr/>
          <p:nvPr/>
        </p:nvPicPr>
        <p:blipFill>
          <a:blip r:embed="rId3" cstate="print"/>
          <a:srcRect l="14799" t="29592" r="13759" b="23000"/>
          <a:stretch>
            <a:fillRect/>
          </a:stretch>
        </p:blipFill>
        <p:spPr bwMode="auto">
          <a:xfrm>
            <a:off x="6643702" y="1692462"/>
            <a:ext cx="2330461" cy="156270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16 Imagen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86116" y="857232"/>
            <a:ext cx="3180953" cy="26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CuadroTexto"/>
          <p:cNvSpPr txBox="1"/>
          <p:nvPr/>
        </p:nvSpPr>
        <p:spPr>
          <a:xfrm>
            <a:off x="6572264" y="1313247"/>
            <a:ext cx="107157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Con etanol  </a:t>
            </a:r>
            <a:endParaRPr lang="es-AR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929586" y="1313247"/>
            <a:ext cx="107157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Sin etanol  </a:t>
            </a:r>
            <a:endParaRPr lang="es-AR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571868" y="3548722"/>
            <a:ext cx="221457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Extracción  optimizada con suero fisiológico </a:t>
            </a:r>
            <a:endParaRPr lang="es-AR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42910" y="3621289"/>
            <a:ext cx="250033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Sin suero fisiológico</a:t>
            </a:r>
            <a:endParaRPr lang="es-AR" sz="1400" dirty="0"/>
          </a:p>
        </p:txBody>
      </p:sp>
      <p:sp>
        <p:nvSpPr>
          <p:cNvPr id="22" name="21 Rectángulo"/>
          <p:cNvSpPr/>
          <p:nvPr/>
        </p:nvSpPr>
        <p:spPr>
          <a:xfrm>
            <a:off x="3000364" y="4500570"/>
            <a:ext cx="52149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400" dirty="0" smtClean="0"/>
              <a:t> Lavar las heces con suero fisiológico se incrementa la cantidad de ADN (</a:t>
            </a:r>
            <a:r>
              <a:rPr lang="es-ES" sz="1400" dirty="0" err="1" smtClean="0"/>
              <a:t>Tang</a:t>
            </a:r>
            <a:r>
              <a:rPr lang="es-ES" sz="1400" dirty="0" smtClean="0"/>
              <a:t> </a:t>
            </a:r>
            <a:r>
              <a:rPr lang="es-ES" sz="1400" i="1" dirty="0" smtClean="0"/>
              <a:t>et al</a:t>
            </a:r>
            <a:r>
              <a:rPr lang="es-ES" sz="1400" dirty="0" smtClean="0"/>
              <a:t>., 2008).</a:t>
            </a:r>
          </a:p>
          <a:p>
            <a:pPr algn="just">
              <a:buFont typeface="Wingdings" pitchFamily="2" charset="2"/>
              <a:buChar char="q"/>
            </a:pPr>
            <a:endParaRPr lang="es-ES" sz="14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1400" dirty="0" smtClean="0"/>
              <a:t>Etanol, puede solubilizar </a:t>
            </a:r>
            <a:r>
              <a:rPr lang="es-ES" sz="1400" dirty="0" err="1" smtClean="0"/>
              <a:t>polifenoles</a:t>
            </a:r>
            <a:r>
              <a:rPr lang="es-ES" sz="1400" dirty="0" smtClean="0"/>
              <a:t> que pueden </a:t>
            </a:r>
            <a:r>
              <a:rPr lang="es-ES" sz="1400" dirty="0" err="1" smtClean="0"/>
              <a:t>co</a:t>
            </a:r>
            <a:r>
              <a:rPr lang="es-ES" sz="1400" dirty="0" smtClean="0"/>
              <a:t>-precipitar con el ADN dándole esa tonalidad (</a:t>
            </a:r>
            <a:r>
              <a:rPr lang="es-ES" sz="1400" dirty="0" err="1" smtClean="0"/>
              <a:t>Loomis</a:t>
            </a:r>
            <a:r>
              <a:rPr lang="es-ES" sz="1400" dirty="0" smtClean="0"/>
              <a:t>, 1974).</a:t>
            </a:r>
            <a:endParaRPr lang="es-AR" sz="1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786578" y="3406975"/>
            <a:ext cx="207170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Alícuota de ADN fecal</a:t>
            </a:r>
            <a:endParaRPr lang="es-AR" sz="1400" dirty="0"/>
          </a:p>
        </p:txBody>
      </p:sp>
      <p:sp>
        <p:nvSpPr>
          <p:cNvPr id="24" name="23 Rectángulo"/>
          <p:cNvSpPr/>
          <p:nvPr/>
        </p:nvSpPr>
        <p:spPr>
          <a:xfrm>
            <a:off x="3214678" y="785794"/>
            <a:ext cx="3286148" cy="3429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33" y="906644"/>
            <a:ext cx="4272187" cy="189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3" cstate="print"/>
          <a:srcRect l="4251" r="3831"/>
          <a:stretch>
            <a:fillRect/>
          </a:stretch>
        </p:blipFill>
        <p:spPr bwMode="auto">
          <a:xfrm>
            <a:off x="73576" y="2786058"/>
            <a:ext cx="3926920" cy="167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 cstate="print"/>
          <a:srcRect l="-5411" t="3867" r="1646" b="8011"/>
          <a:stretch>
            <a:fillRect/>
          </a:stretch>
        </p:blipFill>
        <p:spPr bwMode="auto">
          <a:xfrm>
            <a:off x="-142908" y="4572008"/>
            <a:ext cx="421484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3000364" y="2406843"/>
            <a:ext cx="100013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SDS/CAI</a:t>
            </a:r>
            <a:endParaRPr lang="es-AR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000364" y="4121355"/>
            <a:ext cx="100013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CTAB/CAI</a:t>
            </a:r>
            <a:endParaRPr lang="es-AR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857488" y="5835867"/>
            <a:ext cx="1143008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2CTAB/CAI</a:t>
            </a:r>
            <a:endParaRPr lang="es-AR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143504" y="3019008"/>
            <a:ext cx="35719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Concentración de ADN (</a:t>
            </a:r>
            <a:r>
              <a:rPr lang="es-ES" sz="1600" i="1" dirty="0" smtClean="0"/>
              <a:t>p</a:t>
            </a:r>
            <a:r>
              <a:rPr lang="es-ES" sz="1600" dirty="0" smtClean="0"/>
              <a:t>=</a:t>
            </a:r>
            <a:r>
              <a:rPr lang="es-ES" sz="1600" b="1" dirty="0" smtClean="0"/>
              <a:t>0.6763</a:t>
            </a:r>
            <a:r>
              <a:rPr lang="es-ES" sz="1600" dirty="0" smtClean="0"/>
              <a:t>)</a:t>
            </a:r>
            <a:r>
              <a:rPr lang="es-AR" sz="1600" dirty="0" smtClean="0"/>
              <a:t> </a:t>
            </a:r>
            <a:endParaRPr lang="es-AR" sz="16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857884" y="5876528"/>
            <a:ext cx="271464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Pureza del ADN (</a:t>
            </a:r>
            <a:r>
              <a:rPr lang="es-ES" sz="1600" i="1" dirty="0" smtClean="0"/>
              <a:t>p</a:t>
            </a:r>
            <a:r>
              <a:rPr lang="es-ES" sz="1600" dirty="0" smtClean="0"/>
              <a:t>=</a:t>
            </a:r>
            <a:r>
              <a:rPr lang="es-ES" sz="1600" b="1" dirty="0" smtClean="0"/>
              <a:t>0.0418</a:t>
            </a:r>
            <a:r>
              <a:rPr lang="es-AR" sz="1600" dirty="0" smtClean="0"/>
              <a:t>) </a:t>
            </a:r>
            <a:endParaRPr lang="es-AR" sz="16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2844" y="-24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 smtClean="0"/>
              <a:t>DETERMINACIÓN DEL MEJOR MÉTODO DE EXTRACCIÓN DE ADN FECAL</a:t>
            </a:r>
            <a:endParaRPr lang="es-ES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42844" y="6286520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/>
              <a:t>Según </a:t>
            </a:r>
            <a:r>
              <a:rPr lang="es-ES" sz="1200" dirty="0" err="1" smtClean="0"/>
              <a:t>Nishimura</a:t>
            </a:r>
            <a:r>
              <a:rPr lang="es-ES" sz="1200" dirty="0" smtClean="0"/>
              <a:t> </a:t>
            </a:r>
            <a:r>
              <a:rPr lang="es-ES" sz="1200" i="1" dirty="0" smtClean="0"/>
              <a:t>et al. </a:t>
            </a:r>
            <a:r>
              <a:rPr lang="es-ES" sz="1200" dirty="0" smtClean="0"/>
              <a:t>(2010), CTAB ha sido empleado satisfactoriamente para extraer ADN de tejidos vegetales, y eliminar sustancias inhibidoras de la PCR como pigmentos,  polisacáridos y compuestos </a:t>
            </a:r>
            <a:r>
              <a:rPr lang="es-ES" sz="1200" dirty="0" err="1" smtClean="0"/>
              <a:t>fenólicos</a:t>
            </a:r>
            <a:endParaRPr lang="es-AR" sz="1200" dirty="0"/>
          </a:p>
        </p:txBody>
      </p:sp>
      <p:graphicFrame>
        <p:nvGraphicFramePr>
          <p:cNvPr id="15" name="6 Gráfico"/>
          <p:cNvGraphicFramePr/>
          <p:nvPr/>
        </p:nvGraphicFramePr>
        <p:xfrm>
          <a:off x="4500562" y="928670"/>
          <a:ext cx="4500594" cy="207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7 Gráfico"/>
          <p:cNvGraphicFramePr/>
          <p:nvPr/>
        </p:nvGraphicFramePr>
        <p:xfrm>
          <a:off x="4357686" y="3786190"/>
          <a:ext cx="464347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26 Rectángulo"/>
          <p:cNvSpPr/>
          <p:nvPr/>
        </p:nvSpPr>
        <p:spPr>
          <a:xfrm>
            <a:off x="7786710" y="1071546"/>
            <a:ext cx="1071570" cy="1857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7786710" y="3929066"/>
            <a:ext cx="1071570" cy="1857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Rectángulo"/>
          <p:cNvSpPr/>
          <p:nvPr/>
        </p:nvSpPr>
        <p:spPr>
          <a:xfrm>
            <a:off x="214282" y="4500570"/>
            <a:ext cx="4000528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42844" y="142852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 smtClean="0"/>
              <a:t>AMPLIFICACIÓN DE ADN MITOCONDRIAL</a:t>
            </a:r>
            <a:endParaRPr lang="es-ES" sz="2000" b="1" dirty="0"/>
          </a:p>
        </p:txBody>
      </p:sp>
      <p:pic>
        <p:nvPicPr>
          <p:cNvPr id="21" name="20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951" y="4143380"/>
            <a:ext cx="3892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5786446" y="3143248"/>
            <a:ext cx="228601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Ensayo adyuvante BSA</a:t>
            </a:r>
            <a:endParaRPr lang="es-AR" sz="1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15" name="1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4572032" cy="245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928662" y="3071810"/>
            <a:ext cx="278608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Temperatura de hibridación (Ta)</a:t>
            </a:r>
            <a:endParaRPr lang="es-AR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857884" y="5835867"/>
            <a:ext cx="228601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Ensayo de especificidad</a:t>
            </a:r>
            <a:endParaRPr lang="es-AR" sz="1400" dirty="0"/>
          </a:p>
        </p:txBody>
      </p:sp>
      <p:pic>
        <p:nvPicPr>
          <p:cNvPr id="20" name="19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5" y="3857628"/>
            <a:ext cx="375419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CuadroTexto"/>
          <p:cNvSpPr txBox="1"/>
          <p:nvPr/>
        </p:nvSpPr>
        <p:spPr>
          <a:xfrm>
            <a:off x="857224" y="5857892"/>
            <a:ext cx="278608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Sensibilidad analítica </a:t>
            </a:r>
            <a:endParaRPr lang="es-AR" sz="14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1406" y="6286520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/>
              <a:t>Según </a:t>
            </a:r>
            <a:r>
              <a:rPr lang="es-ES" sz="1200" dirty="0" err="1" smtClean="0"/>
              <a:t>Kohn</a:t>
            </a:r>
            <a:r>
              <a:rPr lang="es-ES" sz="1200" dirty="0" smtClean="0"/>
              <a:t> &amp; Wayne (1997), el BSA actúa como una matriz que absorbe los inhibidores de la PCR como sales biliares y bilirrubina, presentes en las heces y que dificultan su amplificación.</a:t>
            </a:r>
            <a:endParaRPr lang="es-AR" sz="1200" dirty="0"/>
          </a:p>
        </p:txBody>
      </p:sp>
      <p:pic>
        <p:nvPicPr>
          <p:cNvPr id="23" name="22 Image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42918"/>
            <a:ext cx="39290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Rectángulo"/>
          <p:cNvSpPr/>
          <p:nvPr/>
        </p:nvSpPr>
        <p:spPr>
          <a:xfrm>
            <a:off x="2500298" y="714356"/>
            <a:ext cx="714380" cy="2286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Rectángulo"/>
          <p:cNvSpPr/>
          <p:nvPr/>
        </p:nvSpPr>
        <p:spPr>
          <a:xfrm>
            <a:off x="6786578" y="642918"/>
            <a:ext cx="714380" cy="24288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1214414" y="3571876"/>
            <a:ext cx="500066" cy="2286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CuadroTexto"/>
          <p:cNvSpPr txBox="1"/>
          <p:nvPr/>
        </p:nvSpPr>
        <p:spPr>
          <a:xfrm>
            <a:off x="5429256" y="3571876"/>
            <a:ext cx="2554545" cy="7364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r>
              <a:rPr lang="es-AR" sz="1400" dirty="0" smtClean="0"/>
              <a:t>Lobo M    </a:t>
            </a:r>
          </a:p>
          <a:p>
            <a:endParaRPr lang="es-AR" sz="1400" dirty="0" smtClean="0"/>
          </a:p>
          <a:p>
            <a:r>
              <a:rPr lang="es-AR" sz="1400" dirty="0" smtClean="0"/>
              <a:t>Lobo H</a:t>
            </a:r>
          </a:p>
          <a:p>
            <a:endParaRPr lang="es-AR" sz="1400" dirty="0" smtClean="0"/>
          </a:p>
          <a:p>
            <a:r>
              <a:rPr lang="es-AR" sz="1400" dirty="0" smtClean="0"/>
              <a:t>Perro</a:t>
            </a:r>
          </a:p>
          <a:p>
            <a:endParaRPr lang="es-AR" sz="1400" dirty="0" smtClean="0"/>
          </a:p>
          <a:p>
            <a:r>
              <a:rPr lang="es-AR" sz="1400" dirty="0" smtClean="0"/>
              <a:t>Conejo </a:t>
            </a:r>
          </a:p>
          <a:p>
            <a:endParaRPr lang="es-AR" sz="1400" dirty="0" smtClean="0"/>
          </a:p>
          <a:p>
            <a:r>
              <a:rPr lang="es-AR" sz="1400" dirty="0" smtClean="0"/>
              <a:t>Gallina  </a:t>
            </a:r>
          </a:p>
          <a:p>
            <a:endParaRPr lang="es-AR" sz="1400" dirty="0" smtClean="0"/>
          </a:p>
          <a:p>
            <a:r>
              <a:rPr lang="es-AR" sz="1400" dirty="0" smtClean="0"/>
              <a:t>Gato</a:t>
            </a:r>
            <a:endParaRPr lang="es-AR" sz="14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643042" y="3478413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1ng= 1000 </a:t>
            </a:r>
            <a:r>
              <a:rPr lang="es-AR" sz="1400" dirty="0" err="1" smtClean="0"/>
              <a:t>pg</a:t>
            </a:r>
            <a:r>
              <a:rPr lang="es-AR" sz="1400" dirty="0" smtClean="0"/>
              <a:t> ADN</a:t>
            </a:r>
            <a:endParaRPr lang="es-AR" sz="1400" dirty="0"/>
          </a:p>
        </p:txBody>
      </p:sp>
      <p:sp>
        <p:nvSpPr>
          <p:cNvPr id="32" name="31 Rectángulo"/>
          <p:cNvSpPr/>
          <p:nvPr/>
        </p:nvSpPr>
        <p:spPr>
          <a:xfrm>
            <a:off x="5500694" y="3643314"/>
            <a:ext cx="857256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285720" y="1285860"/>
            <a:ext cx="207170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MARCADOR  MITOCONDRIAL </a:t>
            </a:r>
            <a:endParaRPr lang="es-ES" sz="1600" b="1" dirty="0"/>
          </a:p>
        </p:txBody>
      </p:sp>
      <p:sp>
        <p:nvSpPr>
          <p:cNvPr id="40" name="39 CuadroTexto"/>
          <p:cNvSpPr txBox="1"/>
          <p:nvPr/>
        </p:nvSpPr>
        <p:spPr>
          <a:xfrm>
            <a:off x="142844" y="142852"/>
            <a:ext cx="528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IDENTIFICACION DEL LOBO DE PÁRAMO </a:t>
            </a:r>
            <a:endParaRPr lang="es-ES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428992" y="1214422"/>
            <a:ext cx="200026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ADN conservado en las especies </a:t>
            </a:r>
            <a:endParaRPr lang="es-AR" sz="16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71472" y="2071678"/>
            <a:ext cx="171451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CITOCROMO B</a:t>
            </a:r>
            <a:endParaRPr lang="es-ES" sz="1600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3428992" y="2000240"/>
            <a:ext cx="200026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Identificación del lobo de páramo </a:t>
            </a:r>
            <a:endParaRPr lang="es-AR" sz="1600" dirty="0"/>
          </a:p>
        </p:txBody>
      </p:sp>
      <p:sp>
        <p:nvSpPr>
          <p:cNvPr id="27" name="26 Flecha derecha"/>
          <p:cNvSpPr/>
          <p:nvPr/>
        </p:nvSpPr>
        <p:spPr>
          <a:xfrm>
            <a:off x="5715008" y="1643050"/>
            <a:ext cx="571504" cy="50006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lecha derecha"/>
          <p:cNvSpPr/>
          <p:nvPr/>
        </p:nvSpPr>
        <p:spPr>
          <a:xfrm>
            <a:off x="2571736" y="1500174"/>
            <a:ext cx="571504" cy="50006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785794"/>
            <a:ext cx="1643073" cy="13573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7143768" y="2143116"/>
            <a:ext cx="171451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</a:t>
            </a:r>
            <a:r>
              <a:rPr lang="es-ES" sz="400" dirty="0" smtClean="0"/>
              <a:t>Smugmug.com, 2012.</a:t>
            </a:r>
            <a:endParaRPr lang="es-ES" sz="4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 l="4167"/>
          <a:stretch>
            <a:fillRect/>
          </a:stretch>
        </p:blipFill>
        <p:spPr bwMode="auto">
          <a:xfrm>
            <a:off x="7143768" y="2428868"/>
            <a:ext cx="1643074" cy="13573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6" name="25 Multiplicar"/>
          <p:cNvSpPr/>
          <p:nvPr/>
        </p:nvSpPr>
        <p:spPr>
          <a:xfrm>
            <a:off x="6572264" y="2357430"/>
            <a:ext cx="428628" cy="500066"/>
          </a:xfrm>
          <a:prstGeom prst="mathMultiply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CuadroTexto"/>
          <p:cNvSpPr txBox="1"/>
          <p:nvPr/>
        </p:nvSpPr>
        <p:spPr>
          <a:xfrm>
            <a:off x="6429388" y="1000108"/>
            <a:ext cx="64294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OK</a:t>
            </a:r>
            <a:endParaRPr lang="es-AR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500958" y="3786190"/>
            <a:ext cx="135732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400" b="1" dirty="0" smtClean="0"/>
              <a:t>Fuente: </a:t>
            </a:r>
            <a:r>
              <a:rPr lang="es-AR" sz="400" dirty="0" smtClean="0"/>
              <a:t>Comportamiento Animal,2012, </a:t>
            </a:r>
            <a:r>
              <a:rPr lang="es-AR" sz="400" dirty="0" err="1" smtClean="0"/>
              <a:t>Beagle</a:t>
            </a:r>
            <a:r>
              <a:rPr lang="es-AR" sz="400" dirty="0" smtClean="0"/>
              <a:t>. </a:t>
            </a:r>
            <a:endParaRPr lang="es-AR" sz="400" b="1" dirty="0"/>
          </a:p>
        </p:txBody>
      </p:sp>
      <p:sp>
        <p:nvSpPr>
          <p:cNvPr id="37" name="36 CuadroTexto"/>
          <p:cNvSpPr txBox="1"/>
          <p:nvPr/>
        </p:nvSpPr>
        <p:spPr>
          <a:xfrm>
            <a:off x="142844" y="5715016"/>
            <a:ext cx="4143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Amplificación en muestras fecales </a:t>
            </a:r>
            <a:endParaRPr lang="es-AR" sz="1600" dirty="0"/>
          </a:p>
        </p:txBody>
      </p:sp>
      <p:pic>
        <p:nvPicPr>
          <p:cNvPr id="33" name="32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357562"/>
            <a:ext cx="4000528" cy="22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/>
          <p:nvPr/>
        </p:nvPicPr>
        <p:blipFill>
          <a:blip r:embed="rId6" cstate="print"/>
          <a:srcRect l="55787" t="28541" r="24389" b="37339"/>
          <a:stretch>
            <a:fillRect/>
          </a:stretch>
        </p:blipFill>
        <p:spPr bwMode="auto">
          <a:xfrm>
            <a:off x="4643438" y="3429000"/>
            <a:ext cx="2357454" cy="228601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" name="40 Rectángulo"/>
          <p:cNvSpPr/>
          <p:nvPr/>
        </p:nvSpPr>
        <p:spPr>
          <a:xfrm>
            <a:off x="357158" y="4786322"/>
            <a:ext cx="3571900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41 Rectángulo"/>
          <p:cNvSpPr/>
          <p:nvPr/>
        </p:nvSpPr>
        <p:spPr>
          <a:xfrm>
            <a:off x="5214942" y="3500438"/>
            <a:ext cx="357190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3" name="42 CuadroTexto"/>
          <p:cNvSpPr txBox="1"/>
          <p:nvPr/>
        </p:nvSpPr>
        <p:spPr>
          <a:xfrm>
            <a:off x="4572000" y="5795207"/>
            <a:ext cx="228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smtClean="0"/>
              <a:t>Chaves </a:t>
            </a:r>
            <a:r>
              <a:rPr lang="es-ES" sz="1600" i="1" dirty="0" smtClean="0"/>
              <a:t>et al.,</a:t>
            </a:r>
            <a:r>
              <a:rPr lang="es-ES" sz="1600" dirty="0" smtClean="0"/>
              <a:t> 2012</a:t>
            </a:r>
            <a:endParaRPr lang="es-AR" sz="1600" dirty="0"/>
          </a:p>
        </p:txBody>
      </p:sp>
      <p:sp>
        <p:nvSpPr>
          <p:cNvPr id="44" name="43 CuadroTexto"/>
          <p:cNvSpPr txBox="1"/>
          <p:nvPr/>
        </p:nvSpPr>
        <p:spPr>
          <a:xfrm>
            <a:off x="214282" y="6357958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En cánidos el </a:t>
            </a:r>
            <a:r>
              <a:rPr lang="es-ES" sz="1400" i="1" dirty="0" err="1" smtClean="0"/>
              <a:t>Cytb</a:t>
            </a:r>
            <a:r>
              <a:rPr lang="es-ES" sz="1400" dirty="0" smtClean="0"/>
              <a:t> está ampliamente estudiado por lo que es considerado un marcador universal (Chaves </a:t>
            </a:r>
            <a:r>
              <a:rPr lang="es-ES" sz="1400" i="1" dirty="0" smtClean="0"/>
              <a:t>et al.,</a:t>
            </a:r>
            <a:r>
              <a:rPr lang="es-ES" sz="1400" dirty="0" smtClean="0"/>
              <a:t> 2012).</a:t>
            </a:r>
            <a:endParaRPr lang="es-AR" sz="14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CuadroTexto"/>
          <p:cNvSpPr txBox="1"/>
          <p:nvPr/>
        </p:nvSpPr>
        <p:spPr>
          <a:xfrm>
            <a:off x="4214810" y="3071810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CPH8</a:t>
            </a:r>
            <a:endParaRPr lang="es-AR" sz="14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1357290" y="3071810"/>
            <a:ext cx="100013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AHT121</a:t>
            </a:r>
            <a:endParaRPr lang="es-AR" sz="14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4214810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PO8</a:t>
            </a:r>
            <a:endParaRPr lang="es-AR" sz="14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1285852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CPH2</a:t>
            </a:r>
            <a:endParaRPr lang="es-AR" sz="14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6500826" y="857232"/>
            <a:ext cx="228601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Amplificación muestras sanguíneas</a:t>
            </a:r>
          </a:p>
          <a:p>
            <a:pPr algn="ctr"/>
            <a:r>
              <a:rPr lang="es-AR" sz="1400" b="1" dirty="0" smtClean="0"/>
              <a:t>TAQ POLIMERASA  CONVENCIONAL </a:t>
            </a:r>
            <a:endParaRPr lang="es-AR" sz="1400" b="1" dirty="0"/>
          </a:p>
        </p:txBody>
      </p:sp>
      <p:sp>
        <p:nvSpPr>
          <p:cNvPr id="38" name="37 CuadroTexto"/>
          <p:cNvSpPr txBox="1"/>
          <p:nvPr/>
        </p:nvSpPr>
        <p:spPr>
          <a:xfrm>
            <a:off x="214282" y="171370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AMPLIFICACIÓN DE MICROSATÉLITES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18" name="17 Imagen"/>
          <p:cNvPicPr/>
          <p:nvPr/>
        </p:nvPicPr>
        <p:blipFill>
          <a:blip r:embed="rId2" cstate="print"/>
          <a:srcRect l="3236" r="971"/>
          <a:stretch>
            <a:fillRect/>
          </a:stretch>
        </p:blipFill>
        <p:spPr bwMode="auto">
          <a:xfrm>
            <a:off x="428596" y="715698"/>
            <a:ext cx="2819400" cy="230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/>
          <p:cNvPicPr/>
          <p:nvPr/>
        </p:nvPicPr>
        <p:blipFill>
          <a:blip r:embed="rId3" cstate="print"/>
          <a:srcRect r="2961"/>
          <a:stretch>
            <a:fillRect/>
          </a:stretch>
        </p:blipFill>
        <p:spPr bwMode="auto">
          <a:xfrm>
            <a:off x="3357554" y="632186"/>
            <a:ext cx="2809875" cy="240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/>
          <p:cNvPicPr/>
          <p:nvPr/>
        </p:nvPicPr>
        <p:blipFill>
          <a:blip r:embed="rId4" cstate="print"/>
          <a:srcRect l="4823" t="-2326"/>
          <a:stretch>
            <a:fillRect/>
          </a:stretch>
        </p:blipFill>
        <p:spPr bwMode="auto">
          <a:xfrm>
            <a:off x="285720" y="3500438"/>
            <a:ext cx="2819400" cy="239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/>
          <p:cNvPicPr/>
          <p:nvPr/>
        </p:nvPicPr>
        <p:blipFill>
          <a:blip r:embed="rId5" cstate="print"/>
          <a:srcRect r="3871"/>
          <a:stretch>
            <a:fillRect/>
          </a:stretch>
        </p:blipFill>
        <p:spPr bwMode="auto">
          <a:xfrm>
            <a:off x="3143240" y="3581267"/>
            <a:ext cx="2838450" cy="23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581267"/>
            <a:ext cx="2971800" cy="23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7215206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PO1i</a:t>
            </a:r>
            <a:endParaRPr lang="es-AR" sz="14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42844" y="6283131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err="1" smtClean="0"/>
              <a:t>Microsatélites</a:t>
            </a:r>
            <a:r>
              <a:rPr lang="es-ES" sz="1200" dirty="0" smtClean="0"/>
              <a:t> entre especies emparentadas, se ha utilizado en mamíferos (</a:t>
            </a:r>
            <a:r>
              <a:rPr lang="es-ES" sz="1200" dirty="0" err="1" smtClean="0"/>
              <a:t>Gonzalez</a:t>
            </a:r>
            <a:r>
              <a:rPr lang="es-ES" sz="1200" dirty="0" smtClean="0"/>
              <a:t>, 2003). Lobo (</a:t>
            </a:r>
            <a:r>
              <a:rPr lang="es-ES" sz="1200" i="1" dirty="0" err="1" smtClean="0"/>
              <a:t>Canis</a:t>
            </a:r>
            <a:r>
              <a:rPr lang="es-ES" sz="1200" i="1" dirty="0" smtClean="0"/>
              <a:t> lupus</a:t>
            </a:r>
            <a:r>
              <a:rPr lang="es-ES" sz="1200" dirty="0" smtClean="0"/>
              <a:t>) de los Alpes italianos empleando </a:t>
            </a:r>
            <a:r>
              <a:rPr lang="es-ES" sz="1200" dirty="0" err="1" smtClean="0"/>
              <a:t>microsatélites</a:t>
            </a:r>
            <a:r>
              <a:rPr lang="es-ES" sz="1200" dirty="0" smtClean="0"/>
              <a:t> identificados en el perro doméstico (</a:t>
            </a:r>
            <a:r>
              <a:rPr lang="es-ES" sz="1200" i="1" dirty="0" err="1" smtClean="0"/>
              <a:t>Canis</a:t>
            </a:r>
            <a:r>
              <a:rPr lang="es-ES" sz="1200" i="1" dirty="0" smtClean="0"/>
              <a:t> lupus </a:t>
            </a:r>
            <a:r>
              <a:rPr lang="es-ES" sz="1200" i="1" dirty="0" err="1" smtClean="0"/>
              <a:t>familiaris</a:t>
            </a:r>
            <a:r>
              <a:rPr lang="es-ES" sz="1200" dirty="0" smtClean="0"/>
              <a:t>) (</a:t>
            </a:r>
            <a:r>
              <a:rPr lang="es-ES" sz="1200" dirty="0" err="1" smtClean="0"/>
              <a:t>Lucchini</a:t>
            </a:r>
            <a:r>
              <a:rPr lang="es-ES" sz="1200" dirty="0" smtClean="0"/>
              <a:t> </a:t>
            </a:r>
            <a:r>
              <a:rPr lang="es-ES" sz="1200" i="1" dirty="0" smtClean="0"/>
              <a:t>et al</a:t>
            </a:r>
            <a:r>
              <a:rPr lang="es-ES" sz="1200" dirty="0" smtClean="0"/>
              <a:t>., 2002).</a:t>
            </a:r>
            <a:endParaRPr lang="es-A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7"/>
            <a:ext cx="2962275" cy="231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4282" y="171370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AMPLIFICACIÓN DE MICROSATÉLITES</a:t>
            </a:r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 r="3205"/>
          <a:stretch>
            <a:fillRect/>
          </a:stretch>
        </p:blipFill>
        <p:spPr bwMode="auto">
          <a:xfrm>
            <a:off x="3357554" y="714356"/>
            <a:ext cx="2876550" cy="226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605030"/>
            <a:ext cx="2914650" cy="23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619332"/>
            <a:ext cx="2886075" cy="227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31" y="3533592"/>
            <a:ext cx="2943225" cy="234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6429388" y="857232"/>
            <a:ext cx="250033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Amplificación muestras sanguíneas</a:t>
            </a:r>
          </a:p>
          <a:p>
            <a:pPr algn="ctr"/>
            <a:r>
              <a:rPr lang="es-AR" sz="1400" b="1" dirty="0" smtClean="0"/>
              <a:t>TAQ  POLIMERASA PLATINUM</a:t>
            </a:r>
            <a:endParaRPr lang="es-AR" sz="1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357686" y="304978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CPH8</a:t>
            </a:r>
            <a:endParaRPr lang="es-AR" sz="1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14414" y="3049785"/>
            <a:ext cx="100013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AHT121</a:t>
            </a:r>
            <a:endParaRPr lang="es-AR" sz="1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143372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PO8</a:t>
            </a:r>
            <a:endParaRPr lang="es-AR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142976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CPH2</a:t>
            </a:r>
            <a:endParaRPr lang="es-AR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286644" y="5929330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PO1i</a:t>
            </a:r>
            <a:endParaRPr lang="es-AR" sz="1400" dirty="0"/>
          </a:p>
        </p:txBody>
      </p:sp>
      <p:sp>
        <p:nvSpPr>
          <p:cNvPr id="19" name="18 Rectángulo"/>
          <p:cNvSpPr/>
          <p:nvPr/>
        </p:nvSpPr>
        <p:spPr>
          <a:xfrm>
            <a:off x="0" y="6283131"/>
            <a:ext cx="6715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/>
              <a:t>Según González (2003), la utilización de </a:t>
            </a:r>
            <a:r>
              <a:rPr lang="es-ES" sz="1200" dirty="0" err="1" smtClean="0"/>
              <a:t>primers</a:t>
            </a:r>
            <a:r>
              <a:rPr lang="es-ES" sz="1200" dirty="0" smtClean="0"/>
              <a:t> de una especie, para amplificar por PCR </a:t>
            </a:r>
            <a:r>
              <a:rPr lang="es-ES" sz="1200" dirty="0" err="1" smtClean="0"/>
              <a:t>microsatélites</a:t>
            </a:r>
            <a:r>
              <a:rPr lang="es-ES" sz="1200" dirty="0" smtClean="0"/>
              <a:t> en especies cercanas, tiene como principal inconveniente la aparición de alelos nulos, debido a sustituciones, </a:t>
            </a:r>
            <a:r>
              <a:rPr lang="es-ES" sz="1200" dirty="0" err="1" smtClean="0"/>
              <a:t>delecciones</a:t>
            </a:r>
            <a:r>
              <a:rPr lang="es-ES" sz="1200" dirty="0" smtClean="0"/>
              <a:t> e inserciones, la unión no específica de los </a:t>
            </a:r>
            <a:r>
              <a:rPr lang="es-ES" sz="1200" dirty="0" err="1" smtClean="0"/>
              <a:t>primers</a:t>
            </a:r>
            <a:r>
              <a:rPr lang="es-ES" sz="1200" dirty="0" smtClean="0"/>
              <a:t>.</a:t>
            </a:r>
            <a:endParaRPr lang="es-AR" sz="1200" dirty="0"/>
          </a:p>
        </p:txBody>
      </p:sp>
      <p:sp>
        <p:nvSpPr>
          <p:cNvPr id="24" name="23 Rectángulo"/>
          <p:cNvSpPr/>
          <p:nvPr/>
        </p:nvSpPr>
        <p:spPr>
          <a:xfrm>
            <a:off x="5214942" y="642918"/>
            <a:ext cx="857256" cy="2357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1643042" y="3571876"/>
            <a:ext cx="785818" cy="2357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71736" y="785794"/>
            <a:ext cx="428628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Posición 17 en </a:t>
            </a:r>
            <a:r>
              <a:rPr lang="es-EC" b="1" dirty="0" smtClean="0"/>
              <a:t>ranking mundial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71472" y="207167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00034" y="1357298"/>
            <a:ext cx="4071966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600" b="1" dirty="0" smtClean="0"/>
              <a:t> Fauna mundial: </a:t>
            </a:r>
            <a:r>
              <a:rPr lang="es-ES" sz="1600" dirty="0" smtClean="0"/>
              <a:t> 11,17% </a:t>
            </a:r>
          </a:p>
          <a:p>
            <a:pPr algn="just"/>
            <a:endParaRPr lang="es-ES" sz="16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1600" b="1" dirty="0" smtClean="0"/>
              <a:t> Biodiversidad de mamíferos: </a:t>
            </a:r>
            <a:r>
              <a:rPr lang="es-ES" sz="1600" dirty="0" smtClean="0"/>
              <a:t>Puesto 9  </a:t>
            </a:r>
            <a:r>
              <a:rPr lang="es-ES" sz="1200" dirty="0" smtClean="0"/>
              <a:t>(</a:t>
            </a:r>
            <a:r>
              <a:rPr lang="es-ES" sz="1200" dirty="0" err="1"/>
              <a:t>Tirira</a:t>
            </a:r>
            <a:r>
              <a:rPr lang="es-ES" sz="1200" dirty="0"/>
              <a:t> &amp; </a:t>
            </a:r>
            <a:r>
              <a:rPr lang="es-ES" sz="1200" dirty="0" err="1"/>
              <a:t>Burneo</a:t>
            </a:r>
            <a:r>
              <a:rPr lang="es-ES" sz="1200" dirty="0"/>
              <a:t>, </a:t>
            </a:r>
            <a:r>
              <a:rPr lang="es-ES" sz="1200" dirty="0" smtClean="0"/>
              <a:t>2011).</a:t>
            </a:r>
            <a:endParaRPr lang="es-ES" sz="1200" dirty="0"/>
          </a:p>
        </p:txBody>
      </p:sp>
      <p:sp>
        <p:nvSpPr>
          <p:cNvPr id="16" name="15 Rectángulo"/>
          <p:cNvSpPr/>
          <p:nvPr/>
        </p:nvSpPr>
        <p:spPr>
          <a:xfrm>
            <a:off x="428596" y="5692991"/>
            <a:ext cx="271464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dirty="0" smtClean="0"/>
              <a:t>MAMÍFEROS AMENAZADOS</a:t>
            </a:r>
            <a:endParaRPr lang="es-ES" sz="14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857752" y="1357298"/>
            <a:ext cx="407196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600" b="1" dirty="0" smtClean="0"/>
              <a:t> Especies de mamíferos amenazadas: </a:t>
            </a:r>
            <a:r>
              <a:rPr lang="es-ES" sz="1600" dirty="0" smtClean="0"/>
              <a:t>1er</a:t>
            </a:r>
            <a:r>
              <a:rPr lang="es-ES" sz="1600" b="1" dirty="0" smtClean="0"/>
              <a:t> </a:t>
            </a:r>
            <a:r>
              <a:rPr lang="es-ES" sz="1600" dirty="0" smtClean="0"/>
              <a:t>puesto en Latinoamérica y 2do en el mundo </a:t>
            </a:r>
            <a:r>
              <a:rPr lang="es-ES" sz="1200" dirty="0" smtClean="0"/>
              <a:t>(</a:t>
            </a:r>
            <a:r>
              <a:rPr lang="es-ES" sz="1200" dirty="0" err="1" smtClean="0"/>
              <a:t>Tirira</a:t>
            </a:r>
            <a:r>
              <a:rPr lang="es-ES" sz="1200" dirty="0" smtClean="0"/>
              <a:t> &amp; </a:t>
            </a:r>
            <a:r>
              <a:rPr lang="es-ES" sz="1200" dirty="0" err="1" smtClean="0"/>
              <a:t>Burneo</a:t>
            </a:r>
            <a:r>
              <a:rPr lang="es-ES" sz="1200" dirty="0" smtClean="0"/>
              <a:t>, 2011).</a:t>
            </a:r>
            <a:endParaRPr lang="es-ES" sz="16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2857488" y="4929198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Tapir andino</a:t>
            </a:r>
          </a:p>
          <a:p>
            <a:pPr algn="ctr"/>
            <a:r>
              <a:rPr lang="es-AR" sz="1400" i="1" dirty="0" err="1" smtClean="0"/>
              <a:t>Tapirus</a:t>
            </a:r>
            <a:r>
              <a:rPr lang="es-AR" sz="1400" i="1" dirty="0" smtClean="0"/>
              <a:t> </a:t>
            </a:r>
            <a:r>
              <a:rPr lang="es-AR" sz="1400" i="1" dirty="0" err="1" smtClean="0"/>
              <a:t>pinchaque</a:t>
            </a:r>
            <a:endParaRPr lang="es-AR" sz="1400" i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000628" y="4929198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Oso andino</a:t>
            </a:r>
          </a:p>
          <a:p>
            <a:pPr algn="ctr"/>
            <a:r>
              <a:rPr lang="es-AR" sz="1400" i="1" dirty="0" err="1" smtClean="0"/>
              <a:t>Tremarctos</a:t>
            </a:r>
            <a:r>
              <a:rPr lang="es-AR" sz="1400" i="1" dirty="0" smtClean="0"/>
              <a:t> </a:t>
            </a:r>
            <a:r>
              <a:rPr lang="es-AR" sz="1400" i="1" dirty="0" err="1" smtClean="0"/>
              <a:t>ornatus</a:t>
            </a:r>
            <a:endParaRPr lang="es-AR" sz="1400" dirty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 cstate="print">
            <a:lum bright="-5000" contrast="32000"/>
          </a:blip>
          <a:srcRect/>
          <a:stretch>
            <a:fillRect/>
          </a:stretch>
        </p:blipFill>
        <p:spPr bwMode="auto">
          <a:xfrm>
            <a:off x="7000892" y="2714620"/>
            <a:ext cx="1680565" cy="2000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9" name="28 CuadroTexto"/>
          <p:cNvSpPr txBox="1"/>
          <p:nvPr/>
        </p:nvSpPr>
        <p:spPr>
          <a:xfrm>
            <a:off x="7000892" y="492919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Lobo de páramo</a:t>
            </a:r>
          </a:p>
          <a:p>
            <a:pPr algn="ctr"/>
            <a:r>
              <a:rPr lang="es-AR" sz="1400" i="1" dirty="0" smtClean="0"/>
              <a:t>Lycalopex culpaeus</a:t>
            </a:r>
            <a:endParaRPr lang="es-AR" sz="1400" i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000892" y="4714894"/>
            <a:ext cx="1714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</a:t>
            </a:r>
            <a:r>
              <a:rPr lang="es-ES" sz="400" dirty="0" err="1" smtClean="0"/>
              <a:t>EcoZoológico</a:t>
            </a:r>
            <a:r>
              <a:rPr lang="es-ES" sz="400" dirty="0" smtClean="0"/>
              <a:t> San </a:t>
            </a:r>
            <a:r>
              <a:rPr lang="es-ES" sz="400" dirty="0" err="1" smtClean="0"/>
              <a:t>MartÍn</a:t>
            </a:r>
            <a:r>
              <a:rPr lang="es-ES" sz="400" dirty="0" smtClean="0"/>
              <a:t>, 2012, Ecuador Planeta Mágico.</a:t>
            </a:r>
          </a:p>
          <a:p>
            <a:pPr algn="r"/>
            <a:endParaRPr lang="es-ES" sz="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6357950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1. INTRODUCCIÓN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25" name="Picture 2" descr="http://www.findingspecies.org/imagenes/programs/tapir.jpg"/>
          <p:cNvPicPr>
            <a:picLocks noChangeAspect="1" noChangeArrowheads="1"/>
          </p:cNvPicPr>
          <p:nvPr/>
        </p:nvPicPr>
        <p:blipFill>
          <a:blip r:embed="rId4" cstate="print"/>
          <a:srcRect l="20485" r="7813"/>
          <a:stretch>
            <a:fillRect/>
          </a:stretch>
        </p:blipFill>
        <p:spPr bwMode="auto">
          <a:xfrm>
            <a:off x="2786050" y="2714624"/>
            <a:ext cx="1827213" cy="2000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Picture 4" descr="http://1.bp.blogspot.com/_7_IqjEn9AJI/TCErU1Hy4EI/AAAAAAAABdg/RA3IPfgqZG0/s1600/hembras++oso+andino.jpg"/>
          <p:cNvPicPr>
            <a:picLocks noChangeAspect="1" noChangeArrowheads="1"/>
          </p:cNvPicPr>
          <p:nvPr/>
        </p:nvPicPr>
        <p:blipFill>
          <a:blip r:embed="rId5" cstate="print"/>
          <a:srcRect l="24707" t="-249" r="2812" b="249"/>
          <a:stretch>
            <a:fillRect/>
          </a:stretch>
        </p:blipFill>
        <p:spPr bwMode="auto">
          <a:xfrm>
            <a:off x="4929190" y="2714624"/>
            <a:ext cx="1779587" cy="2000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25 CuadroTexto"/>
          <p:cNvSpPr txBox="1">
            <a:spLocks noChangeArrowheads="1"/>
          </p:cNvSpPr>
          <p:nvPr/>
        </p:nvSpPr>
        <p:spPr bwMode="auto">
          <a:xfrm>
            <a:off x="3000364" y="4714884"/>
            <a:ext cx="171450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400" b="1" dirty="0"/>
              <a:t>Fuente: </a:t>
            </a:r>
            <a:r>
              <a:rPr lang="es-ES" sz="400" dirty="0" err="1"/>
              <a:t>Finding</a:t>
            </a:r>
            <a:r>
              <a:rPr lang="es-ES" sz="400" dirty="0"/>
              <a:t> </a:t>
            </a:r>
            <a:r>
              <a:rPr lang="es-ES" sz="400" dirty="0" err="1"/>
              <a:t>Species</a:t>
            </a:r>
            <a:r>
              <a:rPr lang="es-ES" sz="400" dirty="0"/>
              <a:t>, 2010 .</a:t>
            </a:r>
            <a:endParaRPr lang="es-AR" sz="400" dirty="0"/>
          </a:p>
        </p:txBody>
      </p:sp>
      <p:sp>
        <p:nvSpPr>
          <p:cNvPr id="32" name="29 CuadroTexto"/>
          <p:cNvSpPr txBox="1">
            <a:spLocks noChangeArrowheads="1"/>
          </p:cNvSpPr>
          <p:nvPr/>
        </p:nvSpPr>
        <p:spPr bwMode="auto">
          <a:xfrm>
            <a:off x="5072066" y="4714884"/>
            <a:ext cx="164306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AR" sz="400" dirty="0"/>
              <a:t> </a:t>
            </a:r>
            <a:r>
              <a:rPr lang="es-AR" sz="400" b="1" dirty="0"/>
              <a:t>Fuente:</a:t>
            </a:r>
            <a:r>
              <a:rPr lang="es-AR" sz="400" dirty="0"/>
              <a:t> </a:t>
            </a:r>
            <a:r>
              <a:rPr lang="es-AR" sz="400" dirty="0" err="1"/>
              <a:t>Huagra</a:t>
            </a:r>
            <a:r>
              <a:rPr lang="es-AR" sz="400" dirty="0"/>
              <a:t> </a:t>
            </a:r>
            <a:r>
              <a:rPr lang="es-EC" sz="400" dirty="0" err="1"/>
              <a:t>Ñaupa</a:t>
            </a:r>
            <a:r>
              <a:rPr lang="es-AR" sz="400" dirty="0"/>
              <a:t>, 2008, Santiago Molina.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357158" y="142852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ECUADOR PAIS MEGADIVERSO</a:t>
            </a:r>
            <a:r>
              <a:rPr lang="es-ES" sz="2400" b="1" dirty="0" smtClean="0"/>
              <a:t> </a:t>
            </a:r>
            <a:endParaRPr lang="es-ES" sz="2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25472"/>
          <a:stretch>
            <a:fillRect/>
          </a:stretch>
        </p:blipFill>
        <p:spPr bwMode="auto">
          <a:xfrm>
            <a:off x="642910" y="2714620"/>
            <a:ext cx="1848189" cy="2000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20 CuadroTexto"/>
          <p:cNvSpPr txBox="1"/>
          <p:nvPr/>
        </p:nvSpPr>
        <p:spPr>
          <a:xfrm>
            <a:off x="642910" y="4929198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Puma</a:t>
            </a:r>
          </a:p>
          <a:p>
            <a:pPr algn="ctr"/>
            <a:r>
              <a:rPr lang="es-AR" sz="1400" i="1" dirty="0" smtClean="0"/>
              <a:t>Puma </a:t>
            </a:r>
            <a:r>
              <a:rPr lang="es-AR" sz="1400" i="1" dirty="0" err="1" smtClean="0"/>
              <a:t>concolor</a:t>
            </a:r>
            <a:endParaRPr lang="es-AR" sz="1400" i="1" dirty="0"/>
          </a:p>
        </p:txBody>
      </p:sp>
      <p:sp>
        <p:nvSpPr>
          <p:cNvPr id="23" name="25 CuadroTexto"/>
          <p:cNvSpPr txBox="1">
            <a:spLocks noChangeArrowheads="1"/>
          </p:cNvSpPr>
          <p:nvPr/>
        </p:nvSpPr>
        <p:spPr bwMode="auto">
          <a:xfrm>
            <a:off x="1285852" y="4714884"/>
            <a:ext cx="121444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400" b="1" dirty="0"/>
              <a:t>Fuente: </a:t>
            </a:r>
            <a:r>
              <a:rPr lang="es-ES" sz="400" dirty="0" err="1" smtClean="0"/>
              <a:t>Ecozoológico</a:t>
            </a:r>
            <a:r>
              <a:rPr lang="es-ES" sz="400" dirty="0" smtClean="0"/>
              <a:t> San Martín, 2011</a:t>
            </a:r>
            <a:endParaRPr lang="es-AR" sz="4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214678" y="5643578"/>
            <a:ext cx="5357850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1600" dirty="0" smtClean="0"/>
              <a:t>De 404 especies, 104 se encuentran amenazadas </a:t>
            </a:r>
            <a:endParaRPr lang="es-A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4282" y="171370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AMPLIFICACIÓN DE MICROSATÉLITES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 l="2439" t="5285" r="34756"/>
          <a:stretch>
            <a:fillRect/>
          </a:stretch>
        </p:blipFill>
        <p:spPr bwMode="auto">
          <a:xfrm>
            <a:off x="571472" y="714356"/>
            <a:ext cx="3125132" cy="24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071546"/>
            <a:ext cx="450059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4062501"/>
            <a:ext cx="1921623" cy="179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5" cstate="print"/>
          <a:srcRect t="-1155" r="9985"/>
          <a:stretch>
            <a:fillRect/>
          </a:stretch>
        </p:blipFill>
        <p:spPr bwMode="auto">
          <a:xfrm>
            <a:off x="1785918" y="4071942"/>
            <a:ext cx="1785950" cy="17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6" cstate="print"/>
          <a:srcRect l="12000"/>
          <a:stretch>
            <a:fillRect/>
          </a:stretch>
        </p:blipFill>
        <p:spPr bwMode="auto">
          <a:xfrm>
            <a:off x="3613431" y="4143380"/>
            <a:ext cx="1672949" cy="169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/>
          <p:cNvPicPr/>
          <p:nvPr/>
        </p:nvPicPr>
        <p:blipFill>
          <a:blip r:embed="rId7" cstate="print"/>
          <a:srcRect l="11227" t="2742"/>
          <a:stretch>
            <a:fillRect/>
          </a:stretch>
        </p:blipFill>
        <p:spPr bwMode="auto">
          <a:xfrm>
            <a:off x="5286380" y="4149592"/>
            <a:ext cx="1748992" cy="17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4071942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285984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CPH8</a:t>
            </a:r>
            <a:endParaRPr lang="es-AR" sz="1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8596" y="5907305"/>
            <a:ext cx="100013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AHT121</a:t>
            </a:r>
            <a:endParaRPr lang="es-AR" sz="1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715008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PO8</a:t>
            </a:r>
            <a:endParaRPr lang="es-AR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000496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CPH2</a:t>
            </a:r>
            <a:endParaRPr lang="es-AR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500958" y="5907305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PO1i</a:t>
            </a:r>
            <a:endParaRPr lang="es-AR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928662" y="3121223"/>
            <a:ext cx="228601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Ensayo adyuvante BSA</a:t>
            </a:r>
            <a:endParaRPr lang="es-AR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643306" y="3478413"/>
            <a:ext cx="228601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Ensayo de especificidad</a:t>
            </a:r>
            <a:endParaRPr lang="es-AR" sz="1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857752" y="2764033"/>
            <a:ext cx="278608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Sensibilidad analítica </a:t>
            </a:r>
            <a:endParaRPr lang="es-AR" sz="14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214282" y="6324921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/>
              <a:t>Existe una mayor cantidad de ADN mitocondrial que ADN nuclear en una célula animal (Jimeno &amp; Hidalgo, 2006).</a:t>
            </a:r>
            <a:endParaRPr lang="es-AR" sz="12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1406" y="3571876"/>
            <a:ext cx="1261884" cy="7364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r>
              <a:rPr lang="es-AR" sz="1400" dirty="0" smtClean="0"/>
              <a:t>Lobo M  </a:t>
            </a:r>
          </a:p>
          <a:p>
            <a:r>
              <a:rPr lang="es-AR" sz="1400" dirty="0" smtClean="0"/>
              <a:t>Perro</a:t>
            </a:r>
          </a:p>
          <a:p>
            <a:r>
              <a:rPr lang="es-AR" sz="1400" dirty="0" smtClean="0"/>
              <a:t>Conejo </a:t>
            </a:r>
          </a:p>
          <a:p>
            <a:r>
              <a:rPr lang="es-AR" sz="1400" dirty="0" smtClean="0"/>
              <a:t>Gallina  </a:t>
            </a:r>
          </a:p>
          <a:p>
            <a:r>
              <a:rPr lang="es-AR" sz="1400" dirty="0" smtClean="0"/>
              <a:t>Gato</a:t>
            </a:r>
            <a:endParaRPr lang="es-AR" sz="1400" dirty="0"/>
          </a:p>
        </p:txBody>
      </p:sp>
      <p:sp>
        <p:nvSpPr>
          <p:cNvPr id="24" name="23 Rectángulo"/>
          <p:cNvSpPr/>
          <p:nvPr/>
        </p:nvSpPr>
        <p:spPr>
          <a:xfrm>
            <a:off x="5357818" y="1000108"/>
            <a:ext cx="642942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1857356" y="3857628"/>
            <a:ext cx="500066" cy="200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3857620" y="3857628"/>
            <a:ext cx="500066" cy="200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CuadroTexto"/>
          <p:cNvSpPr txBox="1"/>
          <p:nvPr/>
        </p:nvSpPr>
        <p:spPr>
          <a:xfrm>
            <a:off x="5429256" y="642919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70ng= 70000 </a:t>
            </a:r>
            <a:r>
              <a:rPr lang="es-AR" sz="1400" dirty="0" err="1" smtClean="0"/>
              <a:t>pg</a:t>
            </a:r>
            <a:r>
              <a:rPr lang="es-AR" sz="1400" dirty="0" smtClean="0"/>
              <a:t> ADN</a:t>
            </a:r>
            <a:endParaRPr lang="es-A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CuadroTexto"/>
          <p:cNvSpPr txBox="1"/>
          <p:nvPr/>
        </p:nvSpPr>
        <p:spPr>
          <a:xfrm>
            <a:off x="285720" y="1071546"/>
            <a:ext cx="207170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Microsatélites identificados en otros cánidos</a:t>
            </a:r>
            <a:endParaRPr lang="es-AR" sz="1600" b="1" dirty="0"/>
          </a:p>
        </p:txBody>
      </p:sp>
      <p:sp>
        <p:nvSpPr>
          <p:cNvPr id="40" name="39 CuadroTexto"/>
          <p:cNvSpPr txBox="1"/>
          <p:nvPr/>
        </p:nvSpPr>
        <p:spPr>
          <a:xfrm>
            <a:off x="142844" y="71414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IDENTIFICACION DE INDIVIDUOS</a:t>
            </a:r>
            <a:endParaRPr lang="es-ES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00034" y="3929066"/>
            <a:ext cx="2071702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Análisis poblacional </a:t>
            </a:r>
            <a:endParaRPr lang="es-AR" sz="16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85720" y="3143248"/>
            <a:ext cx="2071702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Genotipificación </a:t>
            </a:r>
            <a:endParaRPr lang="es-AR" sz="16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285720" y="2357430"/>
            <a:ext cx="207170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Polimorfismos  en ADN nuclear  </a:t>
            </a:r>
            <a:endParaRPr lang="es-AR" sz="1600" dirty="0"/>
          </a:p>
        </p:txBody>
      </p:sp>
      <p:sp>
        <p:nvSpPr>
          <p:cNvPr id="30" name="29 Flecha derecha"/>
          <p:cNvSpPr/>
          <p:nvPr/>
        </p:nvSpPr>
        <p:spPr>
          <a:xfrm rot="5400000">
            <a:off x="5250661" y="3607595"/>
            <a:ext cx="714380" cy="50006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429132"/>
            <a:ext cx="857256" cy="10715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2285984" y="5500702"/>
            <a:ext cx="128588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</a:t>
            </a:r>
            <a:r>
              <a:rPr lang="es-ES" sz="400" dirty="0" smtClean="0"/>
              <a:t>Smugmug.com, 2012.</a:t>
            </a:r>
            <a:endParaRPr lang="es-ES" sz="400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 t="6250" r="6667"/>
          <a:stretch>
            <a:fillRect/>
          </a:stretch>
        </p:blipFill>
        <p:spPr bwMode="auto">
          <a:xfrm>
            <a:off x="3714744" y="4439337"/>
            <a:ext cx="857256" cy="10613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" name="19 CuadroTexto"/>
          <p:cNvSpPr txBox="1"/>
          <p:nvPr/>
        </p:nvSpPr>
        <p:spPr>
          <a:xfrm>
            <a:off x="7715272" y="5500702"/>
            <a:ext cx="121444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400" b="1" dirty="0" smtClean="0"/>
              <a:t>Fuente: </a:t>
            </a:r>
            <a:r>
              <a:rPr lang="es-AR" sz="400" dirty="0" err="1" smtClean="0"/>
              <a:t>Images</a:t>
            </a:r>
            <a:r>
              <a:rPr lang="es-AR" sz="400" dirty="0" smtClean="0"/>
              <a:t>, 2012, Mark A. </a:t>
            </a:r>
            <a:r>
              <a:rPr lang="es-AR" sz="400" dirty="0" err="1" smtClean="0"/>
              <a:t>Chappell</a:t>
            </a:r>
            <a:endParaRPr lang="es-AR" sz="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429132"/>
            <a:ext cx="857256" cy="10715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 r="19789"/>
          <a:stretch>
            <a:fillRect/>
          </a:stretch>
        </p:blipFill>
        <p:spPr bwMode="auto">
          <a:xfrm>
            <a:off x="5857884" y="4429132"/>
            <a:ext cx="857256" cy="10715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 l="10755" t="2083" r="10756"/>
          <a:stretch>
            <a:fillRect/>
          </a:stretch>
        </p:blipFill>
        <p:spPr bwMode="auto">
          <a:xfrm>
            <a:off x="6929454" y="4429132"/>
            <a:ext cx="857256" cy="10715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/>
          <a:srcRect l="8823" t="2083" r="17647"/>
          <a:stretch>
            <a:fillRect/>
          </a:stretch>
        </p:blipFill>
        <p:spPr bwMode="auto">
          <a:xfrm>
            <a:off x="8001024" y="4429132"/>
            <a:ext cx="857256" cy="10715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" name="21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1000108"/>
            <a:ext cx="3167064" cy="22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1002412"/>
            <a:ext cx="3228362" cy="228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4429132"/>
            <a:ext cx="857256" cy="10715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429132"/>
            <a:ext cx="857256" cy="10715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9" name="28 CuadroTexto"/>
          <p:cNvSpPr txBox="1"/>
          <p:nvPr/>
        </p:nvSpPr>
        <p:spPr>
          <a:xfrm>
            <a:off x="428596" y="5631436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   1Z              2Z             3Z              1N          2N             4F             6F            24F              </a:t>
            </a:r>
            <a:endParaRPr lang="es-AR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143636" y="3429000"/>
            <a:ext cx="2428892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Aplicando un mayor número de </a:t>
            </a:r>
            <a:r>
              <a:rPr lang="es-AR" sz="1600" dirty="0" err="1" smtClean="0"/>
              <a:t>microsatélites</a:t>
            </a:r>
            <a:r>
              <a:rPr lang="es-AR" sz="1600" dirty="0" smtClean="0"/>
              <a:t> </a:t>
            </a:r>
            <a:endParaRPr lang="es-AR" sz="16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3643306" y="620893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CPH8</a:t>
            </a:r>
            <a:endParaRPr lang="es-AR" sz="14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6929454" y="620893"/>
            <a:ext cx="71438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CPH2</a:t>
            </a:r>
            <a:endParaRPr lang="es-AR" sz="14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2643174" y="2571744"/>
            <a:ext cx="285752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6" name="45 Rectángulo"/>
          <p:cNvSpPr/>
          <p:nvPr/>
        </p:nvSpPr>
        <p:spPr>
          <a:xfrm>
            <a:off x="5857852" y="2786058"/>
            <a:ext cx="2786114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9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14282" y="171370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ANÁLISIS DE AMPLIFICACIÓN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43108" y="3571876"/>
            <a:ext cx="257176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Porcentaje de amplificación </a:t>
            </a:r>
            <a:endParaRPr lang="es-AR" sz="14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072198" y="1000108"/>
            <a:ext cx="29289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200" dirty="0" smtClean="0"/>
              <a:t> Bajas temperaturas del páramo y la poca radiación solar conservaron mejor el ADN (</a:t>
            </a:r>
            <a:r>
              <a:rPr lang="es-ES" sz="1200" dirty="0" err="1" smtClean="0"/>
              <a:t>Lucchini</a:t>
            </a:r>
            <a:r>
              <a:rPr lang="es-ES" sz="1200" dirty="0" smtClean="0"/>
              <a:t> </a:t>
            </a:r>
            <a:r>
              <a:rPr lang="es-ES" sz="1200" i="1" dirty="0" smtClean="0"/>
              <a:t>et al.,</a:t>
            </a:r>
            <a:r>
              <a:rPr lang="es-ES" sz="1200" dirty="0" smtClean="0"/>
              <a:t> 2002).</a:t>
            </a:r>
          </a:p>
          <a:p>
            <a:pPr algn="just">
              <a:buFont typeface="Wingdings" pitchFamily="2" charset="2"/>
              <a:buChar char="q"/>
            </a:pPr>
            <a:endParaRPr lang="es-ES" sz="1200" dirty="0" smtClean="0"/>
          </a:p>
          <a:p>
            <a:pPr algn="just">
              <a:buFont typeface="Wingdings" pitchFamily="2" charset="2"/>
              <a:buChar char="q"/>
            </a:pPr>
            <a:endParaRPr lang="es-ES" sz="1200" dirty="0" smtClean="0"/>
          </a:p>
          <a:p>
            <a:pPr algn="just">
              <a:buFont typeface="Wingdings" pitchFamily="2" charset="2"/>
              <a:buChar char="q"/>
            </a:pPr>
            <a:r>
              <a:rPr lang="es-AR" sz="1200" dirty="0" smtClean="0"/>
              <a:t>Conservación ADN por largos periodos, </a:t>
            </a:r>
            <a:r>
              <a:rPr lang="es-AR" sz="1200" b="1" dirty="0" smtClean="0"/>
              <a:t>6 meses  </a:t>
            </a:r>
            <a:r>
              <a:rPr lang="es-AR" sz="1200" dirty="0" smtClean="0"/>
              <a:t>babuinos (</a:t>
            </a:r>
            <a:r>
              <a:rPr lang="es-ES" sz="1200" dirty="0" err="1" smtClean="0"/>
              <a:t>Frantzen</a:t>
            </a:r>
            <a:r>
              <a:rPr lang="es-ES" sz="1200" dirty="0" smtClean="0"/>
              <a:t> </a:t>
            </a:r>
            <a:r>
              <a:rPr lang="es-ES" sz="1200" i="1" dirty="0" smtClean="0"/>
              <a:t>et al</a:t>
            </a:r>
            <a:r>
              <a:rPr lang="es-ES" sz="1200" dirty="0" smtClean="0"/>
              <a:t>.,1998).</a:t>
            </a:r>
          </a:p>
          <a:p>
            <a:pPr algn="just">
              <a:buFont typeface="Wingdings" pitchFamily="2" charset="2"/>
              <a:buChar char="q"/>
            </a:pPr>
            <a:endParaRPr lang="es-ES" sz="1200" dirty="0" smtClean="0"/>
          </a:p>
          <a:p>
            <a:pPr algn="just">
              <a:buFont typeface="Wingdings" pitchFamily="2" charset="2"/>
              <a:buChar char="q"/>
            </a:pPr>
            <a:endParaRPr lang="es-ES" sz="12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1200" b="1" dirty="0" smtClean="0"/>
              <a:t>78 %, </a:t>
            </a:r>
            <a:r>
              <a:rPr lang="es-ES" sz="1200" dirty="0" err="1" smtClean="0"/>
              <a:t>Cytb</a:t>
            </a:r>
            <a:r>
              <a:rPr lang="es-ES" sz="1200" dirty="0" smtClean="0"/>
              <a:t> en zorro rojo </a:t>
            </a:r>
            <a:r>
              <a:rPr lang="es-ES" sz="1200" dirty="0" smtClean="0"/>
              <a:t>          (</a:t>
            </a:r>
            <a:r>
              <a:rPr lang="es-ES" sz="1200" i="1" dirty="0" err="1" smtClean="0"/>
              <a:t>Vulpes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vulpes</a:t>
            </a:r>
            <a:r>
              <a:rPr lang="es-ES" sz="1200" dirty="0" smtClean="0"/>
              <a:t>) Australia utilizando un kit de extracción (</a:t>
            </a:r>
            <a:r>
              <a:rPr lang="es-ES" sz="1200" dirty="0" err="1" smtClean="0"/>
              <a:t>Berry</a:t>
            </a:r>
            <a:r>
              <a:rPr lang="es-ES" sz="1200" dirty="0" smtClean="0"/>
              <a:t> </a:t>
            </a:r>
            <a:r>
              <a:rPr lang="es-ES" sz="1200" i="1" dirty="0" smtClean="0"/>
              <a:t>et al</a:t>
            </a:r>
            <a:r>
              <a:rPr lang="es-ES" sz="1200" dirty="0" smtClean="0"/>
              <a:t>., 2007).</a:t>
            </a:r>
          </a:p>
          <a:p>
            <a:pPr algn="just">
              <a:buFont typeface="Wingdings" pitchFamily="2" charset="2"/>
              <a:buChar char="q"/>
            </a:pPr>
            <a:endParaRPr lang="es-ES" sz="12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1200" b="1" dirty="0" smtClean="0"/>
              <a:t>53%, </a:t>
            </a:r>
            <a:r>
              <a:rPr lang="es-ES" sz="1200" dirty="0" smtClean="0"/>
              <a:t>6 </a:t>
            </a:r>
            <a:r>
              <a:rPr lang="es-ES" sz="1200" dirty="0" err="1" smtClean="0"/>
              <a:t>microsatélites</a:t>
            </a:r>
            <a:r>
              <a:rPr lang="es-ES" sz="1200" dirty="0" smtClean="0"/>
              <a:t> identificados en el perro  y aplicados  al lobo de los Alpes Italianos (</a:t>
            </a:r>
            <a:r>
              <a:rPr lang="es-ES" sz="1200" i="1" dirty="0" err="1" smtClean="0"/>
              <a:t>Canis</a:t>
            </a:r>
            <a:r>
              <a:rPr lang="es-ES" sz="1200" i="1" dirty="0" smtClean="0"/>
              <a:t> lupus) </a:t>
            </a:r>
            <a:r>
              <a:rPr lang="es-ES" sz="1200" dirty="0" smtClean="0"/>
              <a:t>(</a:t>
            </a:r>
            <a:r>
              <a:rPr lang="es-ES" sz="1200" dirty="0" err="1" smtClean="0"/>
              <a:t>Lucchini</a:t>
            </a:r>
            <a:r>
              <a:rPr lang="es-ES" sz="1200" dirty="0" smtClean="0"/>
              <a:t> </a:t>
            </a:r>
            <a:r>
              <a:rPr lang="es-ES" sz="1200" i="1" dirty="0" smtClean="0"/>
              <a:t>et al.,</a:t>
            </a:r>
            <a:r>
              <a:rPr lang="es-ES" sz="1200" dirty="0" smtClean="0"/>
              <a:t> 2002).</a:t>
            </a:r>
          </a:p>
          <a:p>
            <a:pPr algn="just">
              <a:buFont typeface="Wingdings" pitchFamily="2" charset="2"/>
              <a:buChar char="q"/>
            </a:pPr>
            <a:endParaRPr lang="es-ES" sz="12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1200" b="1" dirty="0" smtClean="0"/>
              <a:t>Valor más alto de amplificación </a:t>
            </a:r>
            <a:r>
              <a:rPr lang="es-ES" sz="1200" dirty="0" smtClean="0"/>
              <a:t>de </a:t>
            </a:r>
            <a:r>
              <a:rPr lang="es-ES" sz="1200" dirty="0" err="1" smtClean="0"/>
              <a:t>microsatélites</a:t>
            </a:r>
            <a:r>
              <a:rPr lang="es-ES" sz="1200" dirty="0" smtClean="0"/>
              <a:t> con </a:t>
            </a:r>
            <a:r>
              <a:rPr lang="es-ES" sz="1200" dirty="0" smtClean="0"/>
              <a:t>relación a </a:t>
            </a:r>
            <a:r>
              <a:rPr lang="es-ES" sz="1200" dirty="0" smtClean="0"/>
              <a:t>la investigación realizado por Segovia (2006), en el mono lanudo del </a:t>
            </a:r>
            <a:r>
              <a:rPr lang="es-ES" sz="1200" b="1" dirty="0" smtClean="0"/>
              <a:t>Ecuador</a:t>
            </a:r>
            <a:r>
              <a:rPr lang="es-ES" sz="1200" dirty="0" smtClean="0"/>
              <a:t> (</a:t>
            </a:r>
            <a:r>
              <a:rPr lang="es-ES" sz="1200" i="1" dirty="0" err="1" smtClean="0"/>
              <a:t>Lagothrix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lagotricha</a:t>
            </a:r>
            <a:r>
              <a:rPr lang="es-ES" sz="1200" dirty="0" smtClean="0"/>
              <a:t>).</a:t>
            </a:r>
            <a:endParaRPr lang="es-AR" sz="1200" dirty="0" smtClean="0"/>
          </a:p>
          <a:p>
            <a:pPr algn="just">
              <a:buFont typeface="Wingdings" pitchFamily="2" charset="2"/>
              <a:buChar char="q"/>
            </a:pPr>
            <a:endParaRPr lang="es-AR" sz="1200" dirty="0" smtClean="0"/>
          </a:p>
          <a:p>
            <a:pPr algn="just">
              <a:buFont typeface="Wingdings" pitchFamily="2" charset="2"/>
              <a:buChar char="q"/>
            </a:pPr>
            <a:endParaRPr lang="es-ES" sz="1200" dirty="0" smtClean="0"/>
          </a:p>
          <a:p>
            <a:pPr algn="just">
              <a:buFont typeface="Wingdings" pitchFamily="2" charset="2"/>
              <a:buChar char="q"/>
            </a:pPr>
            <a:endParaRPr lang="es-AR" sz="1200" dirty="0"/>
          </a:p>
        </p:txBody>
      </p:sp>
      <p:graphicFrame>
        <p:nvGraphicFramePr>
          <p:cNvPr id="20" name="8 Gráfico"/>
          <p:cNvGraphicFramePr/>
          <p:nvPr/>
        </p:nvGraphicFramePr>
        <p:xfrm>
          <a:off x="0" y="714356"/>
          <a:ext cx="592935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/>
        </p:nvGraphicFramePr>
        <p:xfrm>
          <a:off x="357158" y="4163964"/>
          <a:ext cx="5429287" cy="186690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351702"/>
                <a:gridCol w="1213835"/>
                <a:gridCol w="899136"/>
                <a:gridCol w="1065478"/>
                <a:gridCol w="899136"/>
              </a:tblGrid>
              <a:tr h="19050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baseline="0" dirty="0"/>
                        <a:t>Tabla </a:t>
                      </a:r>
                      <a:r>
                        <a:rPr lang="es-ES" sz="1400" b="1" baseline="0" dirty="0" smtClean="0"/>
                        <a:t>1</a:t>
                      </a:r>
                      <a:r>
                        <a:rPr lang="es-AR" sz="1400" b="1" baseline="0" dirty="0" smtClean="0"/>
                        <a:t>. </a:t>
                      </a:r>
                      <a:r>
                        <a:rPr lang="es-AR" sz="1400" b="1" baseline="0" dirty="0"/>
                        <a:t>Rendimiento del protocolo de extracción y amplificación de ADN estandarizado en muestras fecales de lobo de páramo.</a:t>
                      </a:r>
                      <a:endParaRPr lang="es-AR" sz="1400" b="1" baseline="0" dirty="0">
                        <a:solidFill>
                          <a:srgbClr val="4F81B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="1" baseline="0" dirty="0"/>
                        <a:t>Constantes</a:t>
                      </a:r>
                      <a:endParaRPr lang="es-AR" sz="14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="1" baseline="0" dirty="0"/>
                        <a:t>Extracción ADN</a:t>
                      </a:r>
                      <a:endParaRPr lang="es-AR" sz="14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="1" baseline="0" dirty="0" err="1"/>
                        <a:t>Cytb</a:t>
                      </a:r>
                      <a:endParaRPr lang="es-AR" sz="14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="1" baseline="0" dirty="0"/>
                        <a:t>CPH8</a:t>
                      </a:r>
                      <a:endParaRPr lang="es-AR" sz="14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="1" baseline="0" dirty="0"/>
                        <a:t>CPH2</a:t>
                      </a:r>
                      <a:endParaRPr lang="es-AR" sz="14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1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/>
                        <a:t>Relación</a:t>
                      </a:r>
                      <a:endParaRPr lang="es-AR" sz="1400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/>
                        <a:t>47/47</a:t>
                      </a:r>
                      <a:endParaRPr lang="es-AR" sz="1400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/>
                        <a:t>37/ 47</a:t>
                      </a:r>
                      <a:endParaRPr lang="es-AR" sz="1400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/>
                        <a:t>21/ 37</a:t>
                      </a:r>
                      <a:endParaRPr lang="es-AR" sz="1400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/>
                        <a:t>22/ 37</a:t>
                      </a:r>
                      <a:endParaRPr lang="es-AR" sz="1400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/>
                        <a:t>% Amplificación</a:t>
                      </a:r>
                      <a:endParaRPr lang="es-AR" sz="1400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 dirty="0"/>
                        <a:t>100</a:t>
                      </a:r>
                      <a:endParaRPr lang="es-AR" sz="14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/>
                        <a:t>78,72</a:t>
                      </a:r>
                      <a:endParaRPr lang="es-AR" sz="1400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 dirty="0"/>
                        <a:t>56,76</a:t>
                      </a:r>
                      <a:endParaRPr lang="es-AR" sz="14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400" baseline="0" dirty="0"/>
                        <a:t>59,46</a:t>
                      </a:r>
                      <a:endParaRPr lang="es-AR" sz="14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2" name="21 Rectángulo"/>
          <p:cNvSpPr/>
          <p:nvPr/>
        </p:nvSpPr>
        <p:spPr>
          <a:xfrm>
            <a:off x="1000100" y="714356"/>
            <a:ext cx="1214446" cy="2857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3000364" y="5500702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3929058" y="5500702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4929190" y="5500702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14282" y="71414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ANÁLISIS PRELIMINARES DE PARÁSITOS GASTROINTESTINALES</a:t>
            </a:r>
            <a:endParaRPr lang="es-AR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500166" y="857232"/>
            <a:ext cx="664373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Técnica </a:t>
            </a:r>
            <a:r>
              <a:rPr lang="es-EC" sz="1600" b="1" dirty="0" err="1" smtClean="0"/>
              <a:t>copro-parasitológica</a:t>
            </a:r>
            <a:r>
              <a:rPr lang="es-EC" sz="1600" b="1" dirty="0" smtClean="0"/>
              <a:t> de sedimentación. Método </a:t>
            </a:r>
            <a:r>
              <a:rPr lang="es-EC" sz="1600" b="1" i="1" dirty="0" err="1" smtClean="0"/>
              <a:t>Ritchie</a:t>
            </a:r>
            <a:r>
              <a:rPr lang="es-EC" sz="1600" b="1" dirty="0" smtClean="0"/>
              <a:t> conocido también como Formol-Éter </a:t>
            </a:r>
            <a:endParaRPr lang="es-AR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6000760" y="1643050"/>
            <a:ext cx="250033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i="1" dirty="0" err="1" smtClean="0"/>
              <a:t>Eimeria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spp</a:t>
            </a:r>
            <a:r>
              <a:rPr lang="es-ES" sz="1600" i="1" dirty="0" smtClean="0"/>
              <a:t>. (</a:t>
            </a:r>
            <a:r>
              <a:rPr lang="es-ES" sz="1600" dirty="0" smtClean="0"/>
              <a:t>23.26%)</a:t>
            </a:r>
            <a:endParaRPr lang="es-AR" sz="1600" dirty="0"/>
          </a:p>
        </p:txBody>
      </p:sp>
      <p:sp>
        <p:nvSpPr>
          <p:cNvPr id="15" name="14 Rectángulo"/>
          <p:cNvSpPr/>
          <p:nvPr/>
        </p:nvSpPr>
        <p:spPr>
          <a:xfrm>
            <a:off x="6072198" y="3714752"/>
            <a:ext cx="235745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i="1" dirty="0" smtClean="0"/>
              <a:t>Áscaris </a:t>
            </a:r>
            <a:r>
              <a:rPr lang="es-ES" sz="1600" i="1" dirty="0" err="1" smtClean="0"/>
              <a:t>spp</a:t>
            </a:r>
            <a:r>
              <a:rPr lang="es-ES" sz="1600" i="1" dirty="0" smtClean="0"/>
              <a:t>.</a:t>
            </a:r>
            <a:r>
              <a:rPr lang="es-ES" sz="1600" dirty="0" smtClean="0"/>
              <a:t>(4.65%)</a:t>
            </a:r>
            <a:endParaRPr lang="es-AR" sz="16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000100" y="2857496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429256" y="1428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3. RESULTADOS Y DISCUSIÓN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26" name="25 Imagen"/>
          <p:cNvPicPr/>
          <p:nvPr/>
        </p:nvPicPr>
        <p:blipFill>
          <a:blip r:embed="rId2" cstate="print"/>
          <a:srcRect l="18224" t="20495" r="25000" b="15901"/>
          <a:stretch>
            <a:fillRect/>
          </a:stretch>
        </p:blipFill>
        <p:spPr bwMode="auto">
          <a:xfrm>
            <a:off x="1428728" y="3714752"/>
            <a:ext cx="940141" cy="12543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26 Imagen"/>
          <p:cNvPicPr/>
          <p:nvPr/>
        </p:nvPicPr>
        <p:blipFill>
          <a:blip r:embed="rId3" cstate="print"/>
          <a:srcRect l="28000" t="25000" r="25714" b="12821"/>
          <a:stretch>
            <a:fillRect/>
          </a:stretch>
        </p:blipFill>
        <p:spPr bwMode="auto">
          <a:xfrm>
            <a:off x="285720" y="3714752"/>
            <a:ext cx="940141" cy="12740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29 Imagen"/>
          <p:cNvPicPr/>
          <p:nvPr/>
        </p:nvPicPr>
        <p:blipFill>
          <a:blip r:embed="rId4" cstate="print"/>
          <a:srcRect l="24382" t="-338" r="20160" b="1016"/>
          <a:stretch>
            <a:fillRect/>
          </a:stretch>
        </p:blipFill>
        <p:spPr bwMode="auto">
          <a:xfrm>
            <a:off x="2500298" y="3714752"/>
            <a:ext cx="1214445" cy="19242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30 Imagen"/>
          <p:cNvPicPr/>
          <p:nvPr/>
        </p:nvPicPr>
        <p:blipFill>
          <a:blip r:embed="rId5" cstate="print"/>
          <a:srcRect l="20833" t="7129" r="24466" b="8046"/>
          <a:stretch>
            <a:fillRect/>
          </a:stretch>
        </p:blipFill>
        <p:spPr bwMode="auto">
          <a:xfrm>
            <a:off x="3929058" y="3714752"/>
            <a:ext cx="1214445" cy="20621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31 Imagen"/>
          <p:cNvPicPr/>
          <p:nvPr/>
        </p:nvPicPr>
        <p:blipFill>
          <a:blip r:embed="rId6" cstate="print"/>
          <a:srcRect l="15053" t="28621" r="30466" b="5517"/>
          <a:stretch>
            <a:fillRect/>
          </a:stretch>
        </p:blipFill>
        <p:spPr bwMode="auto">
          <a:xfrm>
            <a:off x="1142976" y="1583425"/>
            <a:ext cx="882107" cy="12740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32 Imagen"/>
          <p:cNvPicPr/>
          <p:nvPr/>
        </p:nvPicPr>
        <p:blipFill>
          <a:blip r:embed="rId7" cstate="print"/>
          <a:srcRect l="13495" t="10937" r="33910" b="14453"/>
          <a:stretch>
            <a:fillRect/>
          </a:stretch>
        </p:blipFill>
        <p:spPr bwMode="auto">
          <a:xfrm>
            <a:off x="3643306" y="1571612"/>
            <a:ext cx="882107" cy="12740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" name="33 Imagen"/>
          <p:cNvPicPr/>
          <p:nvPr/>
        </p:nvPicPr>
        <p:blipFill>
          <a:blip r:embed="rId8" cstate="print"/>
          <a:srcRect l="7782" t="20492" r="32296"/>
          <a:stretch>
            <a:fillRect/>
          </a:stretch>
        </p:blipFill>
        <p:spPr bwMode="auto">
          <a:xfrm>
            <a:off x="2463840" y="1571612"/>
            <a:ext cx="893714" cy="12740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" name="34 CuadroTexto"/>
          <p:cNvSpPr txBox="1"/>
          <p:nvPr/>
        </p:nvSpPr>
        <p:spPr>
          <a:xfrm>
            <a:off x="142844" y="5000636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2285984" y="2857496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3571868" y="2857496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1214414" y="5000636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2714612" y="5643578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6215074" y="6152397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47" name="46 CuadroTexto"/>
          <p:cNvSpPr txBox="1"/>
          <p:nvPr/>
        </p:nvSpPr>
        <p:spPr>
          <a:xfrm>
            <a:off x="4143372" y="5786454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200" dirty="0" smtClean="0"/>
              <a:t>          40X</a:t>
            </a:r>
            <a:endParaRPr lang="es-AR" sz="12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357818" y="2143116"/>
            <a:ext cx="364333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300" i="1" dirty="0" smtClean="0"/>
              <a:t> </a:t>
            </a:r>
            <a:r>
              <a:rPr lang="es-ES" sz="1300" b="1" i="1" dirty="0" err="1" smtClean="0"/>
              <a:t>Eimeria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spp</a:t>
            </a:r>
            <a:r>
              <a:rPr lang="es-ES" sz="1300" b="1" dirty="0" smtClean="0"/>
              <a:t>., </a:t>
            </a:r>
            <a:r>
              <a:rPr lang="es-ES" sz="1300" dirty="0" smtClean="0"/>
              <a:t>reportado en el zorro gris (</a:t>
            </a:r>
            <a:r>
              <a:rPr lang="es-ES" sz="1300" i="1" dirty="0" err="1" smtClean="0"/>
              <a:t>Lycalopex</a:t>
            </a:r>
            <a:r>
              <a:rPr lang="es-ES" sz="1300" i="1" dirty="0" smtClean="0"/>
              <a:t> </a:t>
            </a:r>
            <a:r>
              <a:rPr lang="es-ES" sz="1300" i="1" dirty="0" err="1" smtClean="0"/>
              <a:t>griseus</a:t>
            </a:r>
            <a:r>
              <a:rPr lang="es-ES" sz="1300" dirty="0" smtClean="0"/>
              <a:t>) en Chile y no se observó que pueda ser patógeno (</a:t>
            </a:r>
            <a:r>
              <a:rPr lang="es-ES" sz="1300" dirty="0" err="1" smtClean="0"/>
              <a:t>Dubey</a:t>
            </a:r>
            <a:r>
              <a:rPr lang="es-ES" sz="1300" dirty="0" smtClean="0"/>
              <a:t>, 1976). </a:t>
            </a:r>
            <a:endParaRPr lang="es-AR" sz="13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357818" y="4357694"/>
            <a:ext cx="36433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300" i="1" dirty="0" smtClean="0"/>
              <a:t> </a:t>
            </a:r>
            <a:r>
              <a:rPr lang="es-ES" sz="1300" b="1" i="1" dirty="0" err="1" smtClean="0"/>
              <a:t>Ascaris</a:t>
            </a:r>
            <a:r>
              <a:rPr lang="es-ES" sz="1300" b="1" i="1" dirty="0" smtClean="0"/>
              <a:t>  </a:t>
            </a:r>
            <a:r>
              <a:rPr lang="es-ES" sz="1300" b="1" i="1" dirty="0" err="1" smtClean="0"/>
              <a:t>spp</a:t>
            </a:r>
            <a:r>
              <a:rPr lang="es-ES" sz="1300" b="1" i="1" dirty="0" smtClean="0"/>
              <a:t>., </a:t>
            </a:r>
            <a:r>
              <a:rPr lang="es-ES" sz="1300" dirty="0" smtClean="0"/>
              <a:t>ataca a los cánidos (</a:t>
            </a:r>
            <a:r>
              <a:rPr lang="es-ES" sz="1300" i="1" dirty="0" err="1" smtClean="0"/>
              <a:t>Toxocara</a:t>
            </a:r>
            <a:r>
              <a:rPr lang="es-ES" sz="1300" i="1" dirty="0" smtClean="0"/>
              <a:t> </a:t>
            </a:r>
            <a:r>
              <a:rPr lang="es-ES" sz="1300" i="1" dirty="0" err="1" smtClean="0"/>
              <a:t>canis</a:t>
            </a:r>
            <a:r>
              <a:rPr lang="es-ES" sz="1300" i="1" dirty="0" smtClean="0"/>
              <a:t>), </a:t>
            </a:r>
            <a:r>
              <a:rPr lang="es-AR" sz="1300" dirty="0" smtClean="0"/>
              <a:t>las larvas pueden producir </a:t>
            </a:r>
            <a:r>
              <a:rPr lang="es-AR" sz="1300" dirty="0" err="1" smtClean="0"/>
              <a:t>granulomas</a:t>
            </a:r>
            <a:r>
              <a:rPr lang="es-AR" sz="1300" dirty="0" smtClean="0"/>
              <a:t> en hígado, pulmones, cerebro y ganglios. Los animales jóvenes están más expuestos. Reportado en Chile (Rodríguez </a:t>
            </a:r>
            <a:r>
              <a:rPr lang="es-AR" sz="1300" i="1" dirty="0" smtClean="0"/>
              <a:t>et al</a:t>
            </a:r>
            <a:r>
              <a:rPr lang="es-AR" sz="1300" dirty="0" smtClean="0"/>
              <a:t>., 2006; </a:t>
            </a:r>
            <a:r>
              <a:rPr lang="es-EC" sz="1300" dirty="0" smtClean="0"/>
              <a:t>Jiménez &amp; </a:t>
            </a:r>
            <a:r>
              <a:rPr lang="es-EC" sz="1300" dirty="0" err="1" smtClean="0"/>
              <a:t>Novaro</a:t>
            </a:r>
            <a:r>
              <a:rPr lang="es-EC" sz="1300" dirty="0" smtClean="0"/>
              <a:t>, 2004</a:t>
            </a:r>
            <a:r>
              <a:rPr lang="es-AR" sz="1300" dirty="0" smtClean="0"/>
              <a:t>).</a:t>
            </a:r>
            <a:endParaRPr lang="es-AR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0034" y="0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CONCLUSIONES Y RECOMEDACIONES</a:t>
            </a:r>
            <a:endParaRPr lang="es-A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5 Imagen" descr="F:\FOTOS CAYAMBECOCA\P10508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14357"/>
            <a:ext cx="6786610" cy="51435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6357950" y="13071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/>
                </a:solidFill>
              </a:rPr>
              <a:t>4. CONCLUSIONES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 rot="5400000">
            <a:off x="285720" y="857233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1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142976" y="642918"/>
            <a:ext cx="7643866" cy="8572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AR" sz="1600" dirty="0" smtClean="0"/>
              <a:t>El mejor método estandarizado para extraer ADN fecal a partir de muestras fecales de lobo de páramo fue el  2CTAB/CAI, que permite obtener un ADN fecal</a:t>
            </a:r>
            <a:r>
              <a:rPr lang="es-ES" sz="1600" dirty="0" smtClean="0"/>
              <a:t> puro y de buena cantidad.</a:t>
            </a:r>
            <a:endParaRPr lang="es-AR" sz="1600" dirty="0" smtClean="0"/>
          </a:p>
        </p:txBody>
      </p:sp>
      <p:sp>
        <p:nvSpPr>
          <p:cNvPr id="10" name="9 Cheurón"/>
          <p:cNvSpPr/>
          <p:nvPr/>
        </p:nvSpPr>
        <p:spPr>
          <a:xfrm rot="5400000">
            <a:off x="285720" y="2000240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2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142976" y="1714488"/>
            <a:ext cx="7643866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El diseño de </a:t>
            </a:r>
            <a:r>
              <a:rPr lang="es-ES" sz="1600" dirty="0" err="1" smtClean="0"/>
              <a:t>primers</a:t>
            </a:r>
            <a:r>
              <a:rPr lang="es-ES" sz="1600" dirty="0" smtClean="0"/>
              <a:t> específicos para el género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Lycalopex</a:t>
            </a:r>
            <a:r>
              <a:rPr lang="es-ES" sz="1600" i="1" dirty="0" smtClean="0"/>
              <a:t>, </a:t>
            </a:r>
            <a:r>
              <a:rPr lang="es-ES" sz="1600" dirty="0" smtClean="0"/>
              <a:t>a través de la amplificación de un fragmento de 200 </a:t>
            </a:r>
            <a:r>
              <a:rPr lang="es-ES" sz="1600" dirty="0" err="1" smtClean="0"/>
              <a:t>pb</a:t>
            </a:r>
            <a:r>
              <a:rPr lang="es-ES" sz="1600" dirty="0" smtClean="0"/>
              <a:t> del gen del </a:t>
            </a:r>
            <a:r>
              <a:rPr lang="es-ES" sz="1600" dirty="0" err="1" smtClean="0"/>
              <a:t>citocromo</a:t>
            </a:r>
            <a:r>
              <a:rPr lang="es-ES" sz="1600" dirty="0" smtClean="0"/>
              <a:t> b en el ADN mitocondrial,</a:t>
            </a:r>
            <a:r>
              <a:rPr lang="es-ES" sz="1600" i="1" dirty="0" smtClean="0"/>
              <a:t> </a:t>
            </a:r>
            <a:r>
              <a:rPr lang="es-ES" sz="1600" dirty="0" smtClean="0"/>
              <a:t>permitió identificar a través de las heces la presencia de lobos de páramo en el Parque Nacional </a:t>
            </a:r>
            <a:r>
              <a:rPr lang="es-ES" sz="1600" dirty="0" err="1" smtClean="0"/>
              <a:t>Cayambe</a:t>
            </a:r>
            <a:r>
              <a:rPr lang="es-ES" sz="1600" dirty="0" smtClean="0"/>
              <a:t>-Coca .</a:t>
            </a:r>
            <a:endParaRPr lang="es-AR" sz="1600" dirty="0"/>
          </a:p>
        </p:txBody>
      </p:sp>
      <p:sp>
        <p:nvSpPr>
          <p:cNvPr id="12" name="11 Cheurón"/>
          <p:cNvSpPr/>
          <p:nvPr/>
        </p:nvSpPr>
        <p:spPr>
          <a:xfrm rot="5400000">
            <a:off x="285720" y="3214686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3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142976" y="3000372"/>
            <a:ext cx="7643866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AR" sz="1600" dirty="0" smtClean="0"/>
              <a:t>El uso de </a:t>
            </a:r>
            <a:r>
              <a:rPr lang="es-AR" sz="1600" dirty="0" err="1" smtClean="0"/>
              <a:t>microsatélites</a:t>
            </a:r>
            <a:r>
              <a:rPr lang="es-AR" sz="1600" dirty="0" smtClean="0"/>
              <a:t> de otras especies emparentadas resultó ser aplicable en el material genético del lobo de páramo, siendo transferibles los </a:t>
            </a:r>
            <a:r>
              <a:rPr lang="es-AR" sz="1600" dirty="0" err="1" smtClean="0"/>
              <a:t>microsatélites</a:t>
            </a:r>
            <a:r>
              <a:rPr lang="es-AR" sz="1600" dirty="0" smtClean="0"/>
              <a:t> CPH8 y CPH2 conservados en el perro (</a:t>
            </a:r>
            <a:r>
              <a:rPr lang="es-AR" sz="1600" i="1" dirty="0" err="1" smtClean="0"/>
              <a:t>Canis</a:t>
            </a:r>
            <a:r>
              <a:rPr lang="es-AR" sz="1600" i="1" dirty="0" smtClean="0"/>
              <a:t> lupus </a:t>
            </a:r>
            <a:r>
              <a:rPr lang="es-AR" sz="1600" i="1" dirty="0" err="1" smtClean="0"/>
              <a:t>familaris</a:t>
            </a:r>
            <a:r>
              <a:rPr lang="es-AR" sz="1600" dirty="0" smtClean="0"/>
              <a:t>) y en el zorro rojo (</a:t>
            </a:r>
            <a:r>
              <a:rPr lang="es-AR" sz="1600" i="1" dirty="0" err="1" smtClean="0"/>
              <a:t>Vulpes</a:t>
            </a:r>
            <a:r>
              <a:rPr lang="es-AR" sz="1600" i="1" dirty="0" smtClean="0"/>
              <a:t> </a:t>
            </a:r>
            <a:r>
              <a:rPr lang="es-AR" sz="1600" i="1" dirty="0" err="1" smtClean="0"/>
              <a:t>vulpes</a:t>
            </a:r>
            <a:r>
              <a:rPr lang="es-AR" sz="1600" dirty="0" smtClean="0"/>
              <a:t>).</a:t>
            </a:r>
          </a:p>
        </p:txBody>
      </p:sp>
      <p:pic>
        <p:nvPicPr>
          <p:cNvPr id="14" name="1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447018"/>
            <a:ext cx="1428728" cy="12748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500034" y="6704136"/>
            <a:ext cx="128588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</a:t>
            </a:r>
            <a:r>
              <a:rPr lang="es-ES" sz="400" dirty="0" smtClean="0"/>
              <a:t> Cetaceooo.deviantart.com, 2012.</a:t>
            </a:r>
            <a:endParaRPr lang="es-ES" sz="400" dirty="0"/>
          </a:p>
        </p:txBody>
      </p:sp>
      <p:sp>
        <p:nvSpPr>
          <p:cNvPr id="16" name="15 Cheurón"/>
          <p:cNvSpPr/>
          <p:nvPr/>
        </p:nvSpPr>
        <p:spPr>
          <a:xfrm rot="5400000">
            <a:off x="285719" y="4500570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4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1142976" y="4286256"/>
            <a:ext cx="7643866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AR" sz="1600" dirty="0" smtClean="0"/>
          </a:p>
          <a:p>
            <a:pPr lvl="0" algn="ctr"/>
            <a:r>
              <a:rPr lang="es-AR" sz="1600" dirty="0" smtClean="0"/>
              <a:t>El protocolo de extracción de ADN fecal permitirá iniciar estudios genéticos en el lobo de páramo, proporcionado información valiosa sobre su </a:t>
            </a:r>
            <a:r>
              <a:rPr lang="es-AR" sz="1600" dirty="0" err="1" smtClean="0"/>
              <a:t>filogeografía</a:t>
            </a:r>
            <a:r>
              <a:rPr lang="es-AR" sz="1600" dirty="0" smtClean="0"/>
              <a:t>, evolución, </a:t>
            </a:r>
            <a:r>
              <a:rPr lang="es-AR" sz="1600" dirty="0" err="1" smtClean="0"/>
              <a:t>genotipificación</a:t>
            </a:r>
            <a:r>
              <a:rPr lang="es-AR" sz="1600" dirty="0" smtClean="0"/>
              <a:t> y variabilidad genética, a fin de establecer planes de manejo y conservación.</a:t>
            </a:r>
          </a:p>
          <a:p>
            <a:pPr algn="ctr"/>
            <a:endParaRPr lang="es-A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heurón"/>
          <p:cNvSpPr/>
          <p:nvPr/>
        </p:nvSpPr>
        <p:spPr>
          <a:xfrm rot="5400000">
            <a:off x="285720" y="1000108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1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214414" y="785794"/>
            <a:ext cx="7715304" cy="9286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600" dirty="0" smtClean="0"/>
          </a:p>
          <a:p>
            <a:pPr algn="ctr"/>
            <a:r>
              <a:rPr lang="es-ES" sz="1600" dirty="0" smtClean="0"/>
              <a:t>Realizar un muestreo más completo para iniciar estudios poblacionales, aplicando </a:t>
            </a:r>
            <a:r>
              <a:rPr lang="es-ES" sz="1600" dirty="0" err="1" smtClean="0"/>
              <a:t>transectos</a:t>
            </a:r>
            <a:r>
              <a:rPr lang="es-ES" sz="1600" dirty="0" smtClean="0"/>
              <a:t> lineales de deposición por carreteras, recolectar muestras fecales frescas o </a:t>
            </a:r>
            <a:r>
              <a:rPr lang="es-ES" sz="1600" dirty="0" err="1" smtClean="0"/>
              <a:t>semifrescas</a:t>
            </a:r>
            <a:r>
              <a:rPr lang="es-ES" sz="1600" dirty="0" smtClean="0"/>
              <a:t> húmedas en días con poca radiación solar.</a:t>
            </a:r>
            <a:endParaRPr lang="es-AR" sz="1600" dirty="0" smtClean="0"/>
          </a:p>
          <a:p>
            <a:pPr lvl="0" algn="ctr"/>
            <a:endParaRPr lang="es-AR" sz="1600" dirty="0" smtClean="0"/>
          </a:p>
        </p:txBody>
      </p:sp>
      <p:sp>
        <p:nvSpPr>
          <p:cNvPr id="10" name="9 Cheurón"/>
          <p:cNvSpPr/>
          <p:nvPr/>
        </p:nvSpPr>
        <p:spPr>
          <a:xfrm rot="5400000">
            <a:off x="285720" y="2214554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2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214414" y="2000240"/>
            <a:ext cx="7715304" cy="10001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1600" dirty="0" smtClean="0"/>
              <a:t>Analizar más regiones del ADN mitocondrial además del gen </a:t>
            </a:r>
            <a:r>
              <a:rPr lang="es-ES" sz="1600" dirty="0" err="1" smtClean="0"/>
              <a:t>citocromo</a:t>
            </a:r>
            <a:r>
              <a:rPr lang="es-ES" sz="1600" dirty="0" smtClean="0"/>
              <a:t> b,  como el gen del </a:t>
            </a:r>
            <a:r>
              <a:rPr lang="es-ES" sz="1600" dirty="0" err="1" smtClean="0"/>
              <a:t>citocromo</a:t>
            </a:r>
            <a:r>
              <a:rPr lang="es-ES" sz="1600" dirty="0" smtClean="0"/>
              <a:t> oxidasa I,  el gen ATP </a:t>
            </a:r>
            <a:r>
              <a:rPr lang="es-ES" sz="1600" dirty="0" err="1" smtClean="0"/>
              <a:t>sintetasa</a:t>
            </a:r>
            <a:r>
              <a:rPr lang="es-ES" sz="1600" dirty="0" smtClean="0"/>
              <a:t> 6, la región control del </a:t>
            </a:r>
            <a:r>
              <a:rPr lang="es-ES" sz="1600" dirty="0" err="1" smtClean="0"/>
              <a:t>ADNmt</a:t>
            </a:r>
            <a:r>
              <a:rPr lang="es-ES" sz="1600" dirty="0" smtClean="0"/>
              <a:t> y el gen 16S de </a:t>
            </a:r>
            <a:r>
              <a:rPr lang="es-ES" sz="1600" dirty="0" err="1" smtClean="0"/>
              <a:t>rRNA</a:t>
            </a:r>
            <a:r>
              <a:rPr lang="es-ES" sz="1600" dirty="0" smtClean="0"/>
              <a:t> en </a:t>
            </a:r>
            <a:r>
              <a:rPr lang="es-ES" sz="1600" dirty="0" err="1" smtClean="0"/>
              <a:t>filogeografía</a:t>
            </a:r>
            <a:r>
              <a:rPr lang="es-ES" sz="1600" dirty="0" smtClean="0"/>
              <a:t> y evolución.</a:t>
            </a:r>
            <a:endParaRPr lang="es-AR" sz="1600" dirty="0"/>
          </a:p>
        </p:txBody>
      </p:sp>
      <p:sp>
        <p:nvSpPr>
          <p:cNvPr id="12" name="11 Cheurón"/>
          <p:cNvSpPr/>
          <p:nvPr/>
        </p:nvSpPr>
        <p:spPr>
          <a:xfrm rot="5400000">
            <a:off x="285720" y="3500438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3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214414" y="3357562"/>
            <a:ext cx="7715304" cy="7143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1600" dirty="0" smtClean="0"/>
              <a:t>Para iniciar estudios de </a:t>
            </a:r>
            <a:r>
              <a:rPr lang="es-ES" sz="1600" dirty="0" err="1" smtClean="0"/>
              <a:t>genotipificación</a:t>
            </a:r>
            <a:r>
              <a:rPr lang="es-ES" sz="1600" dirty="0" smtClean="0"/>
              <a:t>, diseñar </a:t>
            </a:r>
            <a:r>
              <a:rPr lang="es-ES" sz="1600" dirty="0" err="1" smtClean="0"/>
              <a:t>microsatélites</a:t>
            </a:r>
            <a:r>
              <a:rPr lang="es-ES" sz="1600" dirty="0" smtClean="0"/>
              <a:t> específicos para el lobo de páramo.</a:t>
            </a:r>
            <a:endParaRPr lang="es-AR" sz="16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786446" y="130710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5. RECOMENDACIONES</a:t>
            </a:r>
            <a:endParaRPr lang="es-ES" b="1" dirty="0">
              <a:solidFill>
                <a:schemeClr val="accent6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33333"/>
          <a:stretch>
            <a:fillRect/>
          </a:stretch>
        </p:blipFill>
        <p:spPr bwMode="auto">
          <a:xfrm>
            <a:off x="214283" y="5429264"/>
            <a:ext cx="1714511" cy="121444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785786" y="6643710"/>
            <a:ext cx="121444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</a:t>
            </a:r>
            <a:r>
              <a:rPr lang="es-ES" sz="400" dirty="0" smtClean="0"/>
              <a:t> Cetaceooo.deviantart.com, 2012.</a:t>
            </a:r>
            <a:endParaRPr lang="es-ES" sz="400" dirty="0"/>
          </a:p>
        </p:txBody>
      </p:sp>
      <p:sp>
        <p:nvSpPr>
          <p:cNvPr id="19" name="18 Cheurón"/>
          <p:cNvSpPr/>
          <p:nvPr/>
        </p:nvSpPr>
        <p:spPr>
          <a:xfrm rot="5400000">
            <a:off x="285720" y="4572008"/>
            <a:ext cx="928694" cy="64294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4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1214414" y="4429132"/>
            <a:ext cx="7715304" cy="8572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600" dirty="0" smtClean="0"/>
          </a:p>
          <a:p>
            <a:pPr algn="ctr"/>
            <a:r>
              <a:rPr lang="es-ES" sz="1600" dirty="0" smtClean="0"/>
              <a:t>Iniciar estudios genéticos enfocados a la conservación de otras especies de mamíferos amenazadas, utilizando el protocolo de extracción de ADN fecal estandarizado en esta investigación.</a:t>
            </a:r>
            <a:endParaRPr lang="es-AR" sz="1600" dirty="0" smtClean="0"/>
          </a:p>
          <a:p>
            <a:pPr lvl="0" algn="ctr"/>
            <a:endParaRPr lang="es-AR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 descr="G:\FOTOS CAYAMBECOCA\P10508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143108" y="500042"/>
            <a:ext cx="5072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b="1" dirty="0" smtClean="0"/>
              <a:t>GRACIAS </a:t>
            </a:r>
            <a:endParaRPr lang="es-AR" sz="6000" b="1" dirty="0"/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500702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5500702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5500702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5530" y="5472134"/>
            <a:ext cx="106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5500702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5500717"/>
            <a:ext cx="1000117" cy="100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429388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accent6"/>
                </a:solidFill>
              </a:rPr>
              <a:t>6. BIBLIOGRAFÍA</a:t>
            </a:r>
            <a:endParaRPr lang="es-AR" b="1" dirty="0">
              <a:solidFill>
                <a:schemeClr val="accent6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4282" y="714356"/>
            <a:ext cx="8715436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dirty="0" err="1" smtClean="0"/>
              <a:t>Abbaszadegan</a:t>
            </a:r>
            <a:r>
              <a:rPr lang="en-US" sz="900" dirty="0" smtClean="0"/>
              <a:t> M., </a:t>
            </a:r>
            <a:r>
              <a:rPr lang="en-US" sz="900" dirty="0" err="1" smtClean="0"/>
              <a:t>Velayati</a:t>
            </a:r>
            <a:r>
              <a:rPr lang="en-US" sz="900" dirty="0" smtClean="0"/>
              <a:t> A., </a:t>
            </a:r>
            <a:r>
              <a:rPr lang="en-US" sz="900" dirty="0" err="1" smtClean="0"/>
              <a:t>Tavasoli</a:t>
            </a:r>
            <a:r>
              <a:rPr lang="en-US" sz="900" dirty="0" smtClean="0"/>
              <a:t>  A. &amp; </a:t>
            </a:r>
            <a:r>
              <a:rPr lang="en-US" sz="900" dirty="0" err="1" smtClean="0"/>
              <a:t>Dadkhah</a:t>
            </a:r>
            <a:r>
              <a:rPr lang="en-US" sz="900" dirty="0" smtClean="0"/>
              <a:t> E. (2007). Rapid DNA Extraction Protocol from Stool, Suitable for Molecular Genetic Diagnosis of Colon Cancer. </a:t>
            </a:r>
            <a:r>
              <a:rPr lang="en-US" sz="900" u="sng" dirty="0" smtClean="0"/>
              <a:t>Iranian Biomedical Journal, 11(3),</a:t>
            </a:r>
            <a:r>
              <a:rPr lang="en-US" sz="900" dirty="0" smtClean="0"/>
              <a:t> 203-208. </a:t>
            </a:r>
            <a:endParaRPr lang="es-AR" sz="900" dirty="0" smtClean="0"/>
          </a:p>
          <a:p>
            <a:pPr algn="just"/>
            <a:r>
              <a:rPr lang="en-US" sz="900" dirty="0" smtClean="0"/>
              <a:t> </a:t>
            </a:r>
            <a:endParaRPr lang="es-AR" sz="900" dirty="0" smtClean="0"/>
          </a:p>
          <a:p>
            <a:pPr algn="just"/>
            <a:r>
              <a:rPr lang="en-US" sz="900" dirty="0" smtClean="0"/>
              <a:t>Berry O., </a:t>
            </a:r>
            <a:r>
              <a:rPr lang="en-US" sz="900" dirty="0" err="1" smtClean="0"/>
              <a:t>Sarre</a:t>
            </a:r>
            <a:r>
              <a:rPr lang="en-US" sz="900" dirty="0" smtClean="0"/>
              <a:t> S., Farrington L. &amp; </a:t>
            </a:r>
            <a:r>
              <a:rPr lang="en-US" sz="900" dirty="0" err="1" smtClean="0"/>
              <a:t>Aitken</a:t>
            </a:r>
            <a:r>
              <a:rPr lang="en-US" sz="900" dirty="0" smtClean="0"/>
              <a:t> N. (2007). </a:t>
            </a:r>
            <a:r>
              <a:rPr lang="en-US" sz="900" dirty="0" err="1" smtClean="0"/>
              <a:t>Faecal</a:t>
            </a:r>
            <a:r>
              <a:rPr lang="en-US" sz="900" dirty="0" smtClean="0"/>
              <a:t> DNA detection of invasive species: the case of feral foxes in Tasmania. </a:t>
            </a:r>
            <a:r>
              <a:rPr lang="es-ES" sz="900" dirty="0" err="1" smtClean="0"/>
              <a:t>The</a:t>
            </a:r>
            <a:r>
              <a:rPr lang="es-ES" sz="900" dirty="0" smtClean="0"/>
              <a:t> </a:t>
            </a:r>
            <a:r>
              <a:rPr lang="es-ES" sz="900" dirty="0" err="1" smtClean="0"/>
              <a:t>University</a:t>
            </a:r>
            <a:r>
              <a:rPr lang="es-ES" sz="900" dirty="0" smtClean="0"/>
              <a:t> of </a:t>
            </a:r>
            <a:r>
              <a:rPr lang="es-ES" sz="900" dirty="0" err="1" smtClean="0"/>
              <a:t>Adelaide</a:t>
            </a:r>
            <a:r>
              <a:rPr lang="es-ES" sz="900" dirty="0" smtClean="0"/>
              <a:t>. Extraído el 25 de abril, 2011, de </a:t>
            </a:r>
            <a:r>
              <a:rPr lang="es-ES" sz="900" u="sng" dirty="0" smtClean="0">
                <a:hlinkClick r:id="rId2"/>
              </a:rPr>
              <a:t>http://www.foxdna.animals.uwa.edu.au/__data/page/87330/Berry_Tasmanian_fox_detection_pre-publication_MS.pdf</a:t>
            </a:r>
            <a:r>
              <a:rPr lang="es-ES" sz="900" dirty="0" smtClean="0"/>
              <a:t>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s-AR" sz="900" dirty="0" err="1" smtClean="0"/>
              <a:t>Dubey</a:t>
            </a:r>
            <a:r>
              <a:rPr lang="es-AR" sz="900" dirty="0" smtClean="0"/>
              <a:t> J. (1976). A </a:t>
            </a:r>
            <a:r>
              <a:rPr lang="es-AR" sz="900" dirty="0" err="1" smtClean="0"/>
              <a:t>review</a:t>
            </a:r>
            <a:r>
              <a:rPr lang="es-AR" sz="900" dirty="0" smtClean="0"/>
              <a:t> of </a:t>
            </a:r>
            <a:r>
              <a:rPr lang="es-AR" sz="900" i="1" dirty="0" err="1" smtClean="0"/>
              <a:t>Sarcocystis</a:t>
            </a:r>
            <a:r>
              <a:rPr lang="es-AR" sz="900" i="1" dirty="0" smtClean="0"/>
              <a:t> </a:t>
            </a:r>
            <a:r>
              <a:rPr lang="es-AR" sz="900" dirty="0" smtClean="0"/>
              <a:t>of </a:t>
            </a:r>
            <a:r>
              <a:rPr lang="es-AR" sz="900" dirty="0" err="1" smtClean="0"/>
              <a:t>domestic</a:t>
            </a:r>
            <a:r>
              <a:rPr lang="es-AR" sz="900" dirty="0" smtClean="0"/>
              <a:t> </a:t>
            </a:r>
            <a:r>
              <a:rPr lang="es-AR" sz="900" dirty="0" err="1" smtClean="0"/>
              <a:t>animals</a:t>
            </a:r>
            <a:r>
              <a:rPr lang="es-AR" sz="900" dirty="0" smtClean="0"/>
              <a:t> and </a:t>
            </a:r>
            <a:r>
              <a:rPr lang="es-AR" sz="900" dirty="0" err="1" smtClean="0"/>
              <a:t>other</a:t>
            </a:r>
            <a:r>
              <a:rPr lang="es-AR" sz="900" dirty="0" smtClean="0"/>
              <a:t> coccidia of </a:t>
            </a:r>
            <a:r>
              <a:rPr lang="es-AR" sz="900" dirty="0" err="1" smtClean="0"/>
              <a:t>cat</a:t>
            </a:r>
            <a:r>
              <a:rPr lang="es-AR" sz="900" dirty="0" smtClean="0"/>
              <a:t> and </a:t>
            </a:r>
            <a:r>
              <a:rPr lang="es-AR" sz="900" dirty="0" err="1" smtClean="0"/>
              <a:t>dog</a:t>
            </a:r>
            <a:r>
              <a:rPr lang="es-AR" sz="900" dirty="0" smtClean="0"/>
              <a:t>. </a:t>
            </a:r>
            <a:r>
              <a:rPr lang="es-AR" sz="900" i="1" dirty="0" smtClean="0"/>
              <a:t>J Am </a:t>
            </a:r>
            <a:r>
              <a:rPr lang="es-AR" sz="900" i="1" dirty="0" err="1" smtClean="0"/>
              <a:t>Vet</a:t>
            </a:r>
            <a:r>
              <a:rPr lang="es-AR" sz="900" i="1" dirty="0" smtClean="0"/>
              <a:t> </a:t>
            </a:r>
            <a:r>
              <a:rPr lang="es-AR" sz="900" i="1" dirty="0" err="1" smtClean="0"/>
              <a:t>Med</a:t>
            </a:r>
            <a:r>
              <a:rPr lang="es-AR" sz="900" i="1" dirty="0" smtClean="0"/>
              <a:t> </a:t>
            </a:r>
            <a:r>
              <a:rPr lang="es-AR" sz="900" i="1" dirty="0" err="1" smtClean="0"/>
              <a:t>Ass</a:t>
            </a:r>
            <a:r>
              <a:rPr lang="es-AR" sz="900" i="1" dirty="0" smtClean="0"/>
              <a:t> </a:t>
            </a:r>
            <a:r>
              <a:rPr lang="es-AR" sz="900" dirty="0" smtClean="0"/>
              <a:t>169, 1061-1078.</a:t>
            </a:r>
          </a:p>
          <a:p>
            <a:pPr algn="just"/>
            <a:r>
              <a:rPr lang="es-ES" sz="900" dirty="0" smtClean="0"/>
              <a:t> </a:t>
            </a:r>
            <a:endParaRPr lang="es-AR" sz="900" dirty="0" smtClean="0"/>
          </a:p>
          <a:p>
            <a:pPr algn="just"/>
            <a:r>
              <a:rPr lang="es-ES" sz="900" dirty="0" err="1" smtClean="0"/>
              <a:t>Farrel</a:t>
            </a:r>
            <a:r>
              <a:rPr lang="es-ES" sz="900" dirty="0" smtClean="0"/>
              <a:t> L. F. </a:t>
            </a:r>
            <a:r>
              <a:rPr lang="es-ES" sz="900" dirty="0" err="1" smtClean="0"/>
              <a:t>Roman</a:t>
            </a:r>
            <a:r>
              <a:rPr lang="es-ES" sz="900" dirty="0" smtClean="0"/>
              <a:t>, J. &amp; M. </a:t>
            </a:r>
            <a:r>
              <a:rPr lang="es-ES" sz="900" dirty="0" err="1" smtClean="0"/>
              <a:t>Sunquist</a:t>
            </a:r>
            <a:r>
              <a:rPr lang="es-ES" sz="900" dirty="0" smtClean="0"/>
              <a:t>. </a:t>
            </a:r>
            <a:r>
              <a:rPr lang="en-US" sz="900" dirty="0" smtClean="0"/>
              <a:t>(2000). Dietary separation of sympatric carnivores identified by molecular analysis of scats. </a:t>
            </a:r>
            <a:r>
              <a:rPr lang="en-US" sz="900" u="sng" dirty="0" smtClean="0"/>
              <a:t>Molecular Ecology, 9,</a:t>
            </a:r>
            <a:r>
              <a:rPr lang="en-US" sz="900" dirty="0" smtClean="0"/>
              <a:t> 1583-1590.</a:t>
            </a:r>
            <a:endParaRPr lang="es-AR" sz="900" dirty="0" smtClean="0"/>
          </a:p>
          <a:p>
            <a:pPr algn="just"/>
            <a:r>
              <a:rPr lang="en-US" sz="900" dirty="0" smtClean="0"/>
              <a:t> </a:t>
            </a:r>
            <a:endParaRPr lang="es-AR" sz="900" dirty="0" smtClean="0"/>
          </a:p>
          <a:p>
            <a:pPr algn="just"/>
            <a:r>
              <a:rPr lang="es-ES" sz="900" dirty="0" smtClean="0"/>
              <a:t>González E. G. (2003).  </a:t>
            </a:r>
            <a:r>
              <a:rPr lang="es-ES" sz="900" dirty="0" err="1" smtClean="0"/>
              <a:t>Microsatélites</a:t>
            </a:r>
            <a:r>
              <a:rPr lang="es-ES" sz="900" dirty="0" smtClean="0"/>
              <a:t>: sus aplicaciones en la conservación de la biodiversidad. </a:t>
            </a:r>
            <a:r>
              <a:rPr lang="en-US" sz="900" u="sng" dirty="0" err="1" smtClean="0"/>
              <a:t>Graellsia</a:t>
            </a:r>
            <a:r>
              <a:rPr lang="en-US" sz="900" u="sng" dirty="0" smtClean="0"/>
              <a:t>, 59</a:t>
            </a:r>
            <a:r>
              <a:rPr lang="en-US" sz="900" dirty="0" smtClean="0"/>
              <a:t>(2-3): 377-388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s-ES" sz="900" dirty="0" smtClean="0"/>
              <a:t>Guzmán J., </a:t>
            </a:r>
            <a:r>
              <a:rPr lang="es-ES" sz="900" dirty="0" err="1" smtClean="0"/>
              <a:t>D’Elía</a:t>
            </a:r>
            <a:r>
              <a:rPr lang="es-ES" sz="900" dirty="0" smtClean="0"/>
              <a:t> G. &amp;  Ortiz J. (2009). Variación geográfica del zorro </a:t>
            </a:r>
            <a:r>
              <a:rPr lang="es-ES" sz="900" i="1" dirty="0" err="1" smtClean="0"/>
              <a:t>Lycalopex</a:t>
            </a:r>
            <a:r>
              <a:rPr lang="es-ES" sz="900" i="1" dirty="0" smtClean="0"/>
              <a:t> </a:t>
            </a:r>
            <a:r>
              <a:rPr lang="es-ES" sz="900" i="1" dirty="0" err="1" smtClean="0"/>
              <a:t>culpaeus</a:t>
            </a:r>
            <a:r>
              <a:rPr lang="es-ES" sz="900" i="1" dirty="0" smtClean="0"/>
              <a:t> </a:t>
            </a:r>
            <a:r>
              <a:rPr lang="es-ES" sz="900" dirty="0" smtClean="0"/>
              <a:t>(</a:t>
            </a:r>
            <a:r>
              <a:rPr lang="es-ES" sz="900" dirty="0" err="1" smtClean="0"/>
              <a:t>Mammalia</a:t>
            </a:r>
            <a:r>
              <a:rPr lang="es-ES" sz="900" dirty="0" smtClean="0"/>
              <a:t>, </a:t>
            </a:r>
            <a:r>
              <a:rPr lang="es-ES" sz="900" dirty="0" err="1" smtClean="0"/>
              <a:t>Canidae</a:t>
            </a:r>
            <a:r>
              <a:rPr lang="es-ES" sz="900" dirty="0" smtClean="0"/>
              <a:t>) en Chile: implicaciones taxonómicas. Extraído el 3 de mayo, 2011, de  </a:t>
            </a:r>
            <a:r>
              <a:rPr lang="es-ES" sz="900" u="sng" dirty="0" smtClean="0">
                <a:hlinkClick r:id="rId3"/>
              </a:rPr>
              <a:t>http://www.ots.ac.cr/tropiweb/attachments/volumes/vol57-1-2/37-Guzman-Lycalopex%20culpaeus.pdf</a:t>
            </a:r>
            <a:r>
              <a:rPr lang="es-ES" sz="900" u="sng" dirty="0" smtClean="0"/>
              <a:t>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pt-BR" sz="900" dirty="0" smtClean="0"/>
              <a:t>Jiménez J. E. &amp; A. </a:t>
            </a:r>
            <a:r>
              <a:rPr lang="pt-BR" sz="900" dirty="0" err="1" smtClean="0"/>
              <a:t>Novaro</a:t>
            </a:r>
            <a:r>
              <a:rPr lang="pt-BR" sz="900" dirty="0" smtClean="0"/>
              <a:t> J. (2004). </a:t>
            </a:r>
            <a:r>
              <a:rPr lang="en-US" sz="900" dirty="0" err="1" smtClean="0"/>
              <a:t>Culpeo</a:t>
            </a:r>
            <a:r>
              <a:rPr lang="en-US" sz="900" dirty="0" smtClean="0"/>
              <a:t>. </a:t>
            </a:r>
            <a:r>
              <a:rPr lang="en-US" sz="900" i="1" dirty="0" err="1" smtClean="0"/>
              <a:t>Pseudalopex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culpaeus</a:t>
            </a:r>
            <a:r>
              <a:rPr lang="en-US" sz="900" dirty="0" smtClean="0"/>
              <a:t>. En </a:t>
            </a:r>
            <a:r>
              <a:rPr lang="en-US" sz="900" dirty="0" err="1" smtClean="0"/>
              <a:t>Canids</a:t>
            </a:r>
            <a:r>
              <a:rPr lang="en-US" sz="900" dirty="0" smtClean="0"/>
              <a:t>: Foxes, Wolves, Jackals and Dogs. Status Survey and Conservation Action Plan.  (eds. M. Hoffmann, C. </a:t>
            </a:r>
            <a:r>
              <a:rPr lang="en-US" sz="900" dirty="0" err="1" smtClean="0"/>
              <a:t>Sillero-Zubiriand</a:t>
            </a:r>
            <a:r>
              <a:rPr lang="en-US" sz="900" dirty="0" smtClean="0"/>
              <a:t> D. W. Macdonald).</a:t>
            </a:r>
            <a:r>
              <a:rPr lang="en-US" sz="900" u="sng" dirty="0" smtClean="0"/>
              <a:t>UICN/SSC </a:t>
            </a:r>
            <a:r>
              <a:rPr lang="en-US" sz="900" u="sng" dirty="0" err="1" smtClean="0"/>
              <a:t>Canid</a:t>
            </a:r>
            <a:r>
              <a:rPr lang="en-US" sz="900" u="sng" dirty="0" smtClean="0"/>
              <a:t> Specialist Group</a:t>
            </a:r>
            <a:r>
              <a:rPr lang="en-US" sz="900" dirty="0" smtClean="0"/>
              <a:t>. 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n-US" sz="900" dirty="0" err="1" smtClean="0"/>
              <a:t>Jimeno</a:t>
            </a:r>
            <a:r>
              <a:rPr lang="en-US" sz="900" dirty="0" smtClean="0"/>
              <a:t> A. &amp; Hidalgo M. (2006). Molecular biomarkers: their increasing role in the diagnosis, characterization, and therapy guidance in pancreatic cancer. </a:t>
            </a:r>
            <a:r>
              <a:rPr lang="en-US" sz="900" u="sng" dirty="0" smtClean="0"/>
              <a:t>Molecular Cancer Therapeutics, 5, </a:t>
            </a:r>
            <a:r>
              <a:rPr lang="en-US" sz="900" dirty="0" smtClean="0"/>
              <a:t>787-796.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n-US" sz="900" dirty="0" smtClean="0"/>
              <a:t>Kohn M. H. &amp; Wayne R. K. (1997). Facts from feces revisited. </a:t>
            </a:r>
            <a:r>
              <a:rPr lang="en-US" sz="900" u="sng" dirty="0" smtClean="0"/>
              <a:t>Trends in Ecology and Evolution, 12,</a:t>
            </a:r>
            <a:r>
              <a:rPr lang="en-US" sz="900" dirty="0" smtClean="0"/>
              <a:t> 223-227.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n-US" sz="900" dirty="0" smtClean="0"/>
              <a:t>Li M., Wang X. M., Jiang W. B., </a:t>
            </a:r>
            <a:r>
              <a:rPr lang="en-US" sz="900" dirty="0" err="1" smtClean="0"/>
              <a:t>Hua</a:t>
            </a:r>
            <a:r>
              <a:rPr lang="en-US" sz="900" dirty="0" smtClean="0"/>
              <a:t> P. Y. &amp; Wang Z. H. (2011). Isolation and characterization of fifteen microsatellite loci in the Tibetan fox (</a:t>
            </a:r>
            <a:r>
              <a:rPr lang="en-US" sz="900" i="1" dirty="0" err="1" smtClean="0"/>
              <a:t>Vulpes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ferrilata</a:t>
            </a:r>
            <a:r>
              <a:rPr lang="en-US" sz="900" dirty="0" smtClean="0"/>
              <a:t>). </a:t>
            </a:r>
            <a:r>
              <a:rPr lang="es-ES" sz="900" dirty="0" err="1" smtClean="0"/>
              <a:t>Journal</a:t>
            </a:r>
            <a:r>
              <a:rPr lang="es-ES" sz="900" dirty="0" smtClean="0"/>
              <a:t> of </a:t>
            </a:r>
            <a:r>
              <a:rPr lang="es-ES" sz="900" dirty="0" err="1" smtClean="0"/>
              <a:t>Genetics</a:t>
            </a:r>
            <a:r>
              <a:rPr lang="es-ES" sz="900" dirty="0" smtClean="0"/>
              <a:t>. 90, e82–e85. </a:t>
            </a:r>
            <a:r>
              <a:rPr lang="es-ES" sz="900" dirty="0" err="1" smtClean="0"/>
              <a:t>Extraido</a:t>
            </a:r>
            <a:r>
              <a:rPr lang="es-ES" sz="900" dirty="0" smtClean="0"/>
              <a:t> el 13 de febrero, 2012, de </a:t>
            </a:r>
            <a:r>
              <a:rPr lang="es-ES" sz="900" u="sng" dirty="0" smtClean="0">
                <a:hlinkClick r:id="rId4"/>
              </a:rPr>
              <a:t>http://www.ias.ac.in/jgenet/OnlineResources/90/e82.pdf</a:t>
            </a:r>
            <a:r>
              <a:rPr lang="es-ES" sz="900" u="sng" dirty="0" smtClean="0"/>
              <a:t>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n-US" sz="900" dirty="0" smtClean="0"/>
              <a:t>Loomis, W.D. (1974). Overcoming problems of </a:t>
            </a:r>
            <a:r>
              <a:rPr lang="en-US" sz="900" dirty="0" err="1" smtClean="0"/>
              <a:t>phenolics</a:t>
            </a:r>
            <a:r>
              <a:rPr lang="en-US" sz="900" dirty="0" smtClean="0"/>
              <a:t> and </a:t>
            </a:r>
            <a:r>
              <a:rPr lang="en-US" sz="900" dirty="0" err="1" smtClean="0"/>
              <a:t>quinones</a:t>
            </a:r>
            <a:r>
              <a:rPr lang="en-US" sz="900" dirty="0" smtClean="0"/>
              <a:t> in the isolation of plant enzymes and organelles. Methods in </a:t>
            </a:r>
            <a:r>
              <a:rPr lang="en-US" sz="900" dirty="0" err="1" smtClean="0"/>
              <a:t>Enzymology</a:t>
            </a:r>
            <a:r>
              <a:rPr lang="en-US" sz="900" dirty="0" smtClean="0"/>
              <a:t> 31(Pt A): 528-544. 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n-US" sz="900" dirty="0" err="1" smtClean="0"/>
              <a:t>Lucchini</a:t>
            </a:r>
            <a:r>
              <a:rPr lang="en-US" sz="900" dirty="0" smtClean="0"/>
              <a:t> V., </a:t>
            </a:r>
            <a:r>
              <a:rPr lang="en-US" sz="900" dirty="0" err="1" smtClean="0"/>
              <a:t>Fabbri</a:t>
            </a:r>
            <a:r>
              <a:rPr lang="en-US" sz="900" dirty="0" smtClean="0"/>
              <a:t> E., </a:t>
            </a:r>
            <a:r>
              <a:rPr lang="en-US" sz="900" dirty="0" err="1" smtClean="0"/>
              <a:t>Marucco</a:t>
            </a:r>
            <a:r>
              <a:rPr lang="en-US" sz="900" dirty="0" smtClean="0"/>
              <a:t> F., Ricci S., </a:t>
            </a:r>
            <a:r>
              <a:rPr lang="en-US" sz="900" dirty="0" err="1" smtClean="0"/>
              <a:t>Boitani</a:t>
            </a:r>
            <a:r>
              <a:rPr lang="en-US" sz="900" dirty="0" smtClean="0"/>
              <a:t> L., &amp; Randi E. (2002). Noninvasive molecular tracking of colonizing wolf (</a:t>
            </a:r>
            <a:r>
              <a:rPr lang="en-US" sz="900" i="1" dirty="0" err="1" smtClean="0"/>
              <a:t>Canis</a:t>
            </a:r>
            <a:r>
              <a:rPr lang="en-US" sz="900" i="1" dirty="0" smtClean="0"/>
              <a:t> lupus</a:t>
            </a:r>
            <a:r>
              <a:rPr lang="en-US" sz="900" dirty="0" smtClean="0"/>
              <a:t>) packs in the western Italian Alps. </a:t>
            </a:r>
            <a:r>
              <a:rPr lang="en-US" sz="900" u="sng" dirty="0" smtClean="0"/>
              <a:t>Molecular Ecology, 11</a:t>
            </a:r>
            <a:r>
              <a:rPr lang="en-US" sz="900" dirty="0" smtClean="0"/>
              <a:t>, 857-868. 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sz="900" dirty="0" smtClean="0"/>
              <a:t>Moore M., Brown S. &amp; Sacks B. (2010). Thirty-one short red fox (</a:t>
            </a:r>
            <a:r>
              <a:rPr lang="en-US" sz="900" i="1" dirty="0" err="1" smtClean="0"/>
              <a:t>Vulpes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vulpes</a:t>
            </a:r>
            <a:r>
              <a:rPr lang="en-US" sz="900" dirty="0" smtClean="0"/>
              <a:t>) microsatellite markers. </a:t>
            </a:r>
            <a:r>
              <a:rPr lang="es-ES" sz="900" dirty="0" smtClean="0"/>
              <a:t>Molecular </a:t>
            </a:r>
            <a:r>
              <a:rPr lang="es-ES" sz="900" dirty="0" err="1" smtClean="0"/>
              <a:t>Ecology</a:t>
            </a:r>
            <a:r>
              <a:rPr lang="es-ES" sz="900" dirty="0" smtClean="0"/>
              <a:t> </a:t>
            </a:r>
            <a:r>
              <a:rPr lang="es-ES" sz="900" dirty="0" err="1" smtClean="0"/>
              <a:t>Resources</a:t>
            </a:r>
            <a:r>
              <a:rPr lang="es-ES" sz="900" dirty="0" smtClean="0"/>
              <a:t>. Extraído el 20 mayo, 2011, de </a:t>
            </a:r>
            <a:r>
              <a:rPr lang="es-ES" sz="900" u="sng" dirty="0" smtClean="0">
                <a:hlinkClick r:id="rId5"/>
              </a:rPr>
              <a:t>http://www.vgl.ucdavis.edu/cdcg/documents/Mooreetal2010.pdf</a:t>
            </a:r>
            <a:r>
              <a:rPr lang="es-ES" sz="900" dirty="0" smtClean="0"/>
              <a:t>. </a:t>
            </a:r>
            <a:endParaRPr lang="es-AR" sz="900" dirty="0" smtClean="0"/>
          </a:p>
          <a:p>
            <a:pPr algn="just"/>
            <a:r>
              <a:rPr lang="fr-FR" sz="900" dirty="0" err="1" smtClean="0"/>
              <a:t>Nishimura</a:t>
            </a:r>
            <a:r>
              <a:rPr lang="fr-FR" sz="900" dirty="0" smtClean="0"/>
              <a:t> T., </a:t>
            </a:r>
            <a:r>
              <a:rPr lang="fr-FR" sz="900" dirty="0" err="1" smtClean="0"/>
              <a:t>Yamauchi</a:t>
            </a:r>
            <a:r>
              <a:rPr lang="fr-FR" sz="900" dirty="0" smtClean="0"/>
              <a:t> K.,  </a:t>
            </a:r>
            <a:r>
              <a:rPr lang="fr-FR" sz="900" dirty="0" err="1" smtClean="0"/>
              <a:t>Saitoh</a:t>
            </a:r>
            <a:r>
              <a:rPr lang="fr-FR" sz="900" dirty="0" smtClean="0"/>
              <a:t> Y., </a:t>
            </a:r>
            <a:r>
              <a:rPr lang="fr-FR" sz="900" dirty="0" err="1" smtClean="0"/>
              <a:t>Deguchi</a:t>
            </a:r>
            <a:r>
              <a:rPr lang="fr-FR" sz="900" dirty="0" smtClean="0"/>
              <a:t> Y., </a:t>
            </a:r>
            <a:r>
              <a:rPr lang="fr-FR" sz="900" dirty="0" err="1" smtClean="0"/>
              <a:t>Aoi</a:t>
            </a:r>
            <a:r>
              <a:rPr lang="fr-FR" sz="900" dirty="0" smtClean="0"/>
              <a:t> T., </a:t>
            </a:r>
            <a:r>
              <a:rPr lang="fr-FR" sz="900" dirty="0" err="1" smtClean="0"/>
              <a:t>Tsujimoto</a:t>
            </a:r>
            <a:r>
              <a:rPr lang="fr-FR" sz="900" dirty="0" smtClean="0"/>
              <a:t> T. &amp; Matsubara K. (2010). </a:t>
            </a:r>
            <a:r>
              <a:rPr lang="en-US" sz="900" dirty="0" smtClean="0"/>
              <a:t>Sex Determination of the Japanese </a:t>
            </a:r>
            <a:r>
              <a:rPr lang="en-US" sz="900" dirty="0" err="1" smtClean="0"/>
              <a:t>Serow</a:t>
            </a:r>
            <a:r>
              <a:rPr lang="en-US" sz="900" dirty="0" smtClean="0"/>
              <a:t> (</a:t>
            </a:r>
            <a:r>
              <a:rPr lang="en-US" sz="900" i="1" dirty="0" err="1" smtClean="0"/>
              <a:t>Capricornis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crispus</a:t>
            </a:r>
            <a:r>
              <a:rPr lang="en-US" sz="900" dirty="0" smtClean="0"/>
              <a:t>) by Fecal DNA Analysis. </a:t>
            </a:r>
            <a:r>
              <a:rPr lang="en-US" sz="900" u="sng" dirty="0" smtClean="0"/>
              <a:t>Japanese Journal of Zoo and Wildlife Medicine, 15</a:t>
            </a:r>
            <a:r>
              <a:rPr lang="en-US" sz="900" dirty="0" smtClean="0"/>
              <a:t>(2), 73-78.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s-ES" sz="900" dirty="0" err="1" smtClean="0"/>
              <a:t>Oklander</a:t>
            </a:r>
            <a:r>
              <a:rPr lang="es-ES" sz="900" dirty="0" smtClean="0"/>
              <a:t> L., Marino M., </a:t>
            </a:r>
            <a:r>
              <a:rPr lang="es-ES" sz="900" dirty="0" err="1" smtClean="0"/>
              <a:t>Zunino</a:t>
            </a:r>
            <a:r>
              <a:rPr lang="es-ES" sz="900" dirty="0" smtClean="0"/>
              <a:t> G. &amp; Corach D. (2004). </a:t>
            </a:r>
            <a:r>
              <a:rPr lang="en-US" sz="900" dirty="0" smtClean="0"/>
              <a:t>Preservation and extraction of DNA  from Feces in howler monkeys (</a:t>
            </a:r>
            <a:r>
              <a:rPr lang="en-US" sz="900" i="1" dirty="0" err="1" smtClean="0"/>
              <a:t>Alouatta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caraya</a:t>
            </a:r>
            <a:r>
              <a:rPr lang="en-US" sz="900" dirty="0" smtClean="0"/>
              <a:t>). </a:t>
            </a:r>
            <a:r>
              <a:rPr lang="es-ES" sz="900" u="sng" dirty="0" err="1" smtClean="0"/>
              <a:t>Neotropical</a:t>
            </a:r>
            <a:r>
              <a:rPr lang="es-ES" sz="900" u="sng" dirty="0" smtClean="0"/>
              <a:t> Primates, 12</a:t>
            </a:r>
            <a:r>
              <a:rPr lang="es-ES" sz="900" dirty="0" smtClean="0"/>
              <a:t>(2), 59-63. </a:t>
            </a:r>
            <a:endParaRPr lang="es-AR" sz="900" dirty="0" smtClean="0"/>
          </a:p>
          <a:p>
            <a:pPr algn="just"/>
            <a:endParaRPr lang="es-AR" sz="900" dirty="0" smtClean="0"/>
          </a:p>
          <a:p>
            <a:pPr algn="just"/>
            <a:endParaRPr lang="es-ES" sz="900" u="sng" dirty="0" smtClean="0"/>
          </a:p>
          <a:p>
            <a:pPr algn="just"/>
            <a:endParaRPr lang="es-A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4282" y="714356"/>
            <a:ext cx="87154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 smtClean="0"/>
              <a:t>Palacios R. (2007). Manual para identificación de carnívoros andinos.  Córdoba, Argentina: Alianza Gato Andino. Extraído el 15 de noviembre, 2011, de </a:t>
            </a:r>
            <a:r>
              <a:rPr lang="es-ES" sz="900" u="sng" dirty="0" smtClean="0">
                <a:hlinkClick r:id="rId2"/>
              </a:rPr>
              <a:t>http://www.gatoandino.org/archivos/ManualIDcarnivorosRP-AGA.pdf</a:t>
            </a:r>
            <a:r>
              <a:rPr lang="es-ES" sz="900" dirty="0" smtClean="0"/>
              <a:t>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s-AR" sz="900" dirty="0" smtClean="0"/>
              <a:t>Rodríguez P., </a:t>
            </a:r>
            <a:r>
              <a:rPr lang="es-AR" sz="900" dirty="0" err="1" smtClean="0"/>
              <a:t>Duménigo</a:t>
            </a:r>
            <a:r>
              <a:rPr lang="es-AR" sz="900" dirty="0" smtClean="0"/>
              <a:t> B., Brito E. &amp; </a:t>
            </a:r>
            <a:r>
              <a:rPr lang="es-AR" sz="900" dirty="0" err="1" smtClean="0"/>
              <a:t>Aguiar</a:t>
            </a:r>
            <a:r>
              <a:rPr lang="es-AR" sz="900" dirty="0" smtClean="0"/>
              <a:t> J. (2006). </a:t>
            </a:r>
            <a:r>
              <a:rPr lang="es-AR" sz="900" dirty="0" err="1" smtClean="0"/>
              <a:t>Toxocara</a:t>
            </a:r>
            <a:r>
              <a:rPr lang="es-AR" sz="900" dirty="0" smtClean="0"/>
              <a:t> </a:t>
            </a:r>
            <a:r>
              <a:rPr lang="es-AR" sz="900" dirty="0" err="1" smtClean="0"/>
              <a:t>canis</a:t>
            </a:r>
            <a:r>
              <a:rPr lang="es-AR" sz="900" dirty="0" smtClean="0"/>
              <a:t> y Síndrome Larva </a:t>
            </a:r>
            <a:r>
              <a:rPr lang="es-AR" sz="900" dirty="0" err="1" smtClean="0"/>
              <a:t>Migrans</a:t>
            </a:r>
            <a:r>
              <a:rPr lang="es-AR" sz="900" dirty="0" smtClean="0"/>
              <a:t> </a:t>
            </a:r>
            <a:r>
              <a:rPr lang="es-AR" sz="900" dirty="0" err="1" smtClean="0"/>
              <a:t>Visceralis</a:t>
            </a:r>
            <a:r>
              <a:rPr lang="es-AR" sz="900" dirty="0" smtClean="0"/>
              <a:t> (</a:t>
            </a:r>
            <a:r>
              <a:rPr lang="es-AR" sz="900" i="1" dirty="0" err="1" smtClean="0"/>
              <a:t>Toxocara</a:t>
            </a:r>
            <a:r>
              <a:rPr lang="es-AR" sz="900" i="1" dirty="0" smtClean="0"/>
              <a:t> </a:t>
            </a:r>
            <a:r>
              <a:rPr lang="es-AR" sz="900" i="1" dirty="0" err="1" smtClean="0"/>
              <a:t>canis</a:t>
            </a:r>
            <a:r>
              <a:rPr lang="es-AR" sz="900" i="1" dirty="0" smtClean="0"/>
              <a:t> </a:t>
            </a:r>
            <a:r>
              <a:rPr lang="es-AR" sz="900" dirty="0" smtClean="0"/>
              <a:t>and </a:t>
            </a:r>
            <a:r>
              <a:rPr lang="es-AR" sz="900" dirty="0" err="1" smtClean="0"/>
              <a:t>Syndrome</a:t>
            </a:r>
            <a:r>
              <a:rPr lang="es-AR" sz="900" dirty="0" smtClean="0"/>
              <a:t> Larva </a:t>
            </a:r>
            <a:r>
              <a:rPr lang="es-AR" sz="900" dirty="0" err="1" smtClean="0"/>
              <a:t>Migrans</a:t>
            </a:r>
            <a:r>
              <a:rPr lang="es-AR" sz="900" dirty="0" smtClean="0"/>
              <a:t> </a:t>
            </a:r>
            <a:r>
              <a:rPr lang="es-AR" sz="900" dirty="0" err="1" smtClean="0"/>
              <a:t>Visceralis</a:t>
            </a:r>
            <a:r>
              <a:rPr lang="es-AR" sz="900" dirty="0" smtClean="0"/>
              <a:t>).[Versión electrónica] Vol. VII, Nº 04. Extraído el 20 de mayo, 2012, de   </a:t>
            </a:r>
            <a:r>
              <a:rPr lang="es-AR" sz="900" i="1" dirty="0" smtClean="0"/>
              <a:t>http://www.veterinaria.org/revistas/redvet/n040406.html.</a:t>
            </a:r>
            <a:r>
              <a:rPr lang="es-AR" sz="900" dirty="0" smtClean="0"/>
              <a:t> </a:t>
            </a:r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n-US" sz="900" dirty="0" err="1" smtClean="0"/>
              <a:t>Salvatori</a:t>
            </a:r>
            <a:r>
              <a:rPr lang="en-US" sz="900" dirty="0" smtClean="0"/>
              <a:t> V., G. </a:t>
            </a:r>
            <a:r>
              <a:rPr lang="en-US" sz="900" dirty="0" err="1" smtClean="0"/>
              <a:t>Vaglio-Laurin</a:t>
            </a:r>
            <a:r>
              <a:rPr lang="en-US" sz="900" dirty="0" smtClean="0"/>
              <a:t>, P. </a:t>
            </a:r>
            <a:r>
              <a:rPr lang="en-US" sz="900" dirty="0" err="1" smtClean="0"/>
              <a:t>Meserve</a:t>
            </a:r>
            <a:r>
              <a:rPr lang="en-US" sz="900" dirty="0" smtClean="0"/>
              <a:t>, L. </a:t>
            </a:r>
            <a:r>
              <a:rPr lang="en-US" sz="900" dirty="0" err="1" smtClean="0"/>
              <a:t>Boitani</a:t>
            </a:r>
            <a:r>
              <a:rPr lang="en-US" sz="900" dirty="0" smtClean="0"/>
              <a:t> &amp; A. </a:t>
            </a:r>
            <a:r>
              <a:rPr lang="en-US" sz="900" dirty="0" err="1" smtClean="0"/>
              <a:t>Campanella</a:t>
            </a:r>
            <a:r>
              <a:rPr lang="en-US" sz="900" dirty="0" smtClean="0"/>
              <a:t>. (1999). Spatial organization, activity and social interactions of </a:t>
            </a:r>
            <a:r>
              <a:rPr lang="en-US" sz="900" dirty="0" err="1" smtClean="0"/>
              <a:t>culpeo</a:t>
            </a:r>
            <a:r>
              <a:rPr lang="en-US" sz="900" dirty="0" smtClean="0"/>
              <a:t> foxes (</a:t>
            </a:r>
            <a:r>
              <a:rPr lang="en-US" sz="900" dirty="0" err="1" smtClean="0"/>
              <a:t>Pseudalopex</a:t>
            </a:r>
            <a:r>
              <a:rPr lang="en-US" sz="900" dirty="0" smtClean="0"/>
              <a:t> </a:t>
            </a:r>
            <a:r>
              <a:rPr lang="en-US" sz="900" dirty="0" err="1" smtClean="0"/>
              <a:t>culpaeus</a:t>
            </a:r>
            <a:r>
              <a:rPr lang="en-US" sz="900" dirty="0" smtClean="0"/>
              <a:t>) in North-Central Chile. </a:t>
            </a:r>
            <a:r>
              <a:rPr lang="en-US" sz="900" u="sng" dirty="0" smtClean="0"/>
              <a:t>Journal of </a:t>
            </a:r>
            <a:r>
              <a:rPr lang="en-US" sz="900" u="sng" dirty="0" err="1" smtClean="0"/>
              <a:t>Mammalogy</a:t>
            </a:r>
            <a:r>
              <a:rPr lang="en-US" sz="900" u="sng" dirty="0" smtClean="0"/>
              <a:t>, 80</a:t>
            </a:r>
            <a:r>
              <a:rPr lang="en-US" sz="900" dirty="0" smtClean="0"/>
              <a:t>(3), 980-985. 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en-US" sz="900" dirty="0" smtClean="0"/>
              <a:t>Tang J., </a:t>
            </a:r>
            <a:r>
              <a:rPr lang="en-US" sz="900" dirty="0" err="1" smtClean="0"/>
              <a:t>Zeng</a:t>
            </a:r>
            <a:r>
              <a:rPr lang="en-US" sz="900" dirty="0" smtClean="0"/>
              <a:t> Z., Wang H., Yang T., Zhang P., Li Y., Zhang A., Fan W., Zhang Y., Yang X., Zhao S., </a:t>
            </a:r>
            <a:r>
              <a:rPr lang="en-US" sz="900" dirty="0" err="1" smtClean="0"/>
              <a:t>Tian</a:t>
            </a:r>
            <a:r>
              <a:rPr lang="en-US" sz="900" dirty="0" smtClean="0"/>
              <a:t> G. &amp; </a:t>
            </a:r>
            <a:r>
              <a:rPr lang="en-US" sz="900" dirty="0" err="1" smtClean="0"/>
              <a:t>Zou</a:t>
            </a:r>
            <a:r>
              <a:rPr lang="en-US" sz="900" dirty="0" smtClean="0"/>
              <a:t> L. (2008). An effective method for </a:t>
            </a:r>
            <a:r>
              <a:rPr lang="en-US" sz="900" dirty="0" err="1" smtClean="0"/>
              <a:t>aislation</a:t>
            </a:r>
            <a:r>
              <a:rPr lang="en-US" sz="900" dirty="0" smtClean="0"/>
              <a:t> of DNA from pig </a:t>
            </a:r>
            <a:r>
              <a:rPr lang="en-US" sz="900" dirty="0" err="1" smtClean="0"/>
              <a:t>faeces</a:t>
            </a:r>
            <a:r>
              <a:rPr lang="en-US" sz="900" dirty="0" smtClean="0"/>
              <a:t> and comparison of five different methods. </a:t>
            </a:r>
            <a:r>
              <a:rPr lang="en-US" sz="900" u="sng" dirty="0" smtClean="0"/>
              <a:t>Journal of Microbiological Methods, 75</a:t>
            </a:r>
            <a:r>
              <a:rPr lang="en-US" sz="900" dirty="0" smtClean="0"/>
              <a:t>,432-436. 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pt-BR" sz="900" dirty="0" err="1" smtClean="0"/>
              <a:t>Tirira</a:t>
            </a:r>
            <a:r>
              <a:rPr lang="pt-BR" sz="900" dirty="0" smtClean="0"/>
              <a:t> D. G. &amp; </a:t>
            </a:r>
            <a:r>
              <a:rPr lang="es-ES" sz="900" dirty="0" err="1" smtClean="0"/>
              <a:t>Burneo</a:t>
            </a:r>
            <a:r>
              <a:rPr lang="es-ES" sz="900" dirty="0" smtClean="0"/>
              <a:t> S. F. (2011). Diversidad y Endemismo. Análisis, evoluciones y comparaciones. En:  Libro Rojo de los mamíferos del Ecuador  (D. G. </a:t>
            </a:r>
            <a:r>
              <a:rPr lang="es-ES" sz="900" dirty="0" err="1" smtClean="0"/>
              <a:t>Tirira</a:t>
            </a:r>
            <a:r>
              <a:rPr lang="es-ES" sz="900" dirty="0" smtClean="0"/>
              <a:t>, </a:t>
            </a:r>
            <a:r>
              <a:rPr lang="es-ES" sz="900" dirty="0" err="1" smtClean="0"/>
              <a:t>ed</a:t>
            </a:r>
            <a:r>
              <a:rPr lang="es-ES" sz="900" dirty="0" smtClean="0"/>
              <a:t>), 2ª. Edición. Fundación Mamíferos y Conservación, Pontificia Universidad Católica del Ecuador y Ministerio del Ambiente del Ecuador. [Versión </a:t>
            </a:r>
            <a:r>
              <a:rPr lang="es-ES" sz="900" dirty="0" err="1" smtClean="0"/>
              <a:t>on</a:t>
            </a:r>
            <a:r>
              <a:rPr lang="es-ES" sz="900" dirty="0" smtClean="0"/>
              <a:t> line]. Extraído el 2 de mayo, 2012, de  </a:t>
            </a:r>
            <a:r>
              <a:rPr lang="es-ES" sz="900" u="sng" dirty="0" smtClean="0">
                <a:hlinkClick r:id="rId3"/>
              </a:rPr>
              <a:t>http://www.librorojo.mamiferosdelecuador.com/home.html</a:t>
            </a:r>
            <a:r>
              <a:rPr lang="es-ES" sz="900" u="sng" dirty="0" smtClean="0"/>
              <a:t>.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fr-FR" sz="900" dirty="0" smtClean="0"/>
              <a:t>Vallet D., Petit E. J., Gatti S., </a:t>
            </a:r>
            <a:r>
              <a:rPr lang="fr-FR" sz="900" dirty="0" err="1" smtClean="0"/>
              <a:t>Levréro</a:t>
            </a:r>
            <a:r>
              <a:rPr lang="fr-FR" sz="900" dirty="0" smtClean="0"/>
              <a:t> S. &amp; Ménard N. (2008). </a:t>
            </a:r>
            <a:r>
              <a:rPr lang="en-US" sz="900" dirty="0" smtClean="0"/>
              <a:t>A new 2CTAB/PCI method improves DNA amplification success from </a:t>
            </a:r>
            <a:r>
              <a:rPr lang="en-US" sz="900" dirty="0" err="1" smtClean="0"/>
              <a:t>faeces</a:t>
            </a:r>
            <a:r>
              <a:rPr lang="en-US" sz="900" dirty="0" smtClean="0"/>
              <a:t> of Mediterranean (Barbary macaques) and tropical (lowland gorillas) primates. </a:t>
            </a:r>
            <a:r>
              <a:rPr lang="es-ES" sz="900" u="sng" dirty="0" err="1" smtClean="0"/>
              <a:t>Conservation</a:t>
            </a:r>
            <a:r>
              <a:rPr lang="es-ES" sz="900" u="sng" dirty="0" smtClean="0"/>
              <a:t> </a:t>
            </a:r>
            <a:r>
              <a:rPr lang="es-ES" sz="900" u="sng" dirty="0" err="1" smtClean="0"/>
              <a:t>Genetics</a:t>
            </a:r>
            <a:r>
              <a:rPr lang="es-ES" sz="900" u="sng" dirty="0" smtClean="0"/>
              <a:t>, 9</a:t>
            </a:r>
            <a:r>
              <a:rPr lang="es-ES" sz="900" dirty="0" smtClean="0"/>
              <a:t>(3), 677–680. </a:t>
            </a:r>
            <a:endParaRPr lang="es-AR" sz="900" dirty="0" smtClean="0"/>
          </a:p>
          <a:p>
            <a:pPr algn="just"/>
            <a:r>
              <a:rPr lang="es-AR" sz="900" dirty="0" smtClean="0"/>
              <a:t> </a:t>
            </a:r>
          </a:p>
          <a:p>
            <a:pPr algn="just"/>
            <a:r>
              <a:rPr lang="pt-BR" sz="900" dirty="0" err="1" smtClean="0"/>
              <a:t>Zapata-Ríos</a:t>
            </a:r>
            <a:r>
              <a:rPr lang="pt-BR" sz="900" dirty="0" smtClean="0"/>
              <a:t> G., </a:t>
            </a:r>
            <a:r>
              <a:rPr lang="pt-BR" sz="900" dirty="0" err="1" smtClean="0"/>
              <a:t>Tirira</a:t>
            </a:r>
            <a:r>
              <a:rPr lang="pt-BR" sz="900" dirty="0" smtClean="0"/>
              <a:t> D. G., </a:t>
            </a:r>
            <a:r>
              <a:rPr lang="pt-BR" sz="900" dirty="0" err="1" smtClean="0"/>
              <a:t>Armijos</a:t>
            </a:r>
            <a:r>
              <a:rPr lang="pt-BR" sz="900" dirty="0" smtClean="0"/>
              <a:t> J. &amp; </a:t>
            </a:r>
            <a:r>
              <a:rPr lang="pt-BR" sz="900" dirty="0" err="1" smtClean="0"/>
              <a:t>Cisneros</a:t>
            </a:r>
            <a:r>
              <a:rPr lang="pt-BR" sz="900" dirty="0" smtClean="0"/>
              <a:t> R. (2011). </a:t>
            </a:r>
            <a:r>
              <a:rPr lang="es-ES" sz="900" u="sng" dirty="0" smtClean="0"/>
              <a:t>Lobo de páramo (</a:t>
            </a:r>
            <a:r>
              <a:rPr lang="es-ES" sz="900" i="1" u="sng" dirty="0" err="1" smtClean="0"/>
              <a:t>Lycalopex</a:t>
            </a:r>
            <a:r>
              <a:rPr lang="es-ES" sz="900" i="1" u="sng" dirty="0" smtClean="0"/>
              <a:t> </a:t>
            </a:r>
            <a:r>
              <a:rPr lang="es-ES" sz="900" i="1" u="sng" dirty="0" err="1" smtClean="0"/>
              <a:t>culpaeus</a:t>
            </a:r>
            <a:r>
              <a:rPr lang="es-ES" sz="900" u="sng" dirty="0" smtClean="0"/>
              <a:t>).</a:t>
            </a:r>
            <a:r>
              <a:rPr lang="es-ES" sz="900" dirty="0" smtClean="0"/>
              <a:t> En: Libro Rojo de los mamíferos del Ecuador  (D. G. </a:t>
            </a:r>
            <a:r>
              <a:rPr lang="es-ES" sz="900" dirty="0" err="1" smtClean="0"/>
              <a:t>Tirira</a:t>
            </a:r>
            <a:r>
              <a:rPr lang="es-ES" sz="900" dirty="0" smtClean="0"/>
              <a:t>, </a:t>
            </a:r>
            <a:r>
              <a:rPr lang="es-ES" sz="900" dirty="0" err="1" smtClean="0"/>
              <a:t>ed</a:t>
            </a:r>
            <a:r>
              <a:rPr lang="es-ES" sz="900" dirty="0" smtClean="0"/>
              <a:t>), 2ª. Edición. Fundación Mamíferos y Conservación, Pontificia Universidad Católica del Ecuador y Ministerio del Ambiente del Ecuador. Publicación especial sobre los mamíferos del Ecuador 8. Quito. </a:t>
            </a:r>
            <a:r>
              <a:rPr lang="es-ES" sz="900" dirty="0" err="1" smtClean="0"/>
              <a:t>Pp</a:t>
            </a:r>
            <a:r>
              <a:rPr lang="es-ES" sz="900" dirty="0" smtClean="0"/>
              <a:t>  215-216.</a:t>
            </a:r>
            <a:endParaRPr lang="es-AR" sz="900" dirty="0" smtClean="0"/>
          </a:p>
          <a:p>
            <a:pPr algn="just"/>
            <a:r>
              <a:rPr lang="es-ES" sz="900" dirty="0" smtClean="0"/>
              <a:t>. </a:t>
            </a:r>
            <a:endParaRPr lang="es-AR" sz="900" dirty="0" smtClean="0"/>
          </a:p>
          <a:p>
            <a:pPr algn="just"/>
            <a:endParaRPr lang="es-AR" sz="900" dirty="0" smtClean="0"/>
          </a:p>
          <a:p>
            <a:pPr algn="just"/>
            <a:endParaRPr lang="es-ES" sz="900" u="sng" dirty="0" smtClean="0"/>
          </a:p>
          <a:p>
            <a:pPr algn="just"/>
            <a:endParaRPr lang="es-AR" sz="9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429388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accent6"/>
                </a:solidFill>
              </a:rPr>
              <a:t>6. BIBLIOGRAFÍA</a:t>
            </a:r>
            <a:endParaRPr lang="es-AR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4282" y="142852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LOBO DE PÁRAMO </a:t>
            </a:r>
            <a:r>
              <a:rPr lang="es-ES" sz="2000" b="1" i="1" dirty="0" smtClean="0"/>
              <a:t>(</a:t>
            </a:r>
            <a:r>
              <a:rPr lang="es-ES" sz="2000" b="1" i="1" dirty="0" err="1" smtClean="0"/>
              <a:t>Lycalopex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culpaeus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reissii</a:t>
            </a:r>
            <a:r>
              <a:rPr lang="es-ES" sz="2000" b="1" i="1" dirty="0" smtClean="0"/>
              <a:t>)</a:t>
            </a:r>
            <a:endParaRPr lang="es-ES" sz="2000" b="1" i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000100" y="4000504"/>
            <a:ext cx="257176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</a:t>
            </a:r>
            <a:r>
              <a:rPr lang="es-ES" sz="400" dirty="0" smtClean="0"/>
              <a:t> Cortesía de </a:t>
            </a:r>
            <a:r>
              <a:rPr lang="es-ES" sz="400" i="1" dirty="0" smtClean="0"/>
              <a:t>© Galo Zapata Ríos, 2009.</a:t>
            </a:r>
            <a:endParaRPr lang="es-ES" sz="4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072198" y="328612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143768" y="1071546"/>
            <a:ext cx="164307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Distribución</a:t>
            </a:r>
            <a:endParaRPr lang="es-AR" dirty="0"/>
          </a:p>
        </p:txBody>
      </p:sp>
      <p:sp>
        <p:nvSpPr>
          <p:cNvPr id="27" name="26 CuadroTexto"/>
          <p:cNvSpPr txBox="1"/>
          <p:nvPr/>
        </p:nvSpPr>
        <p:spPr>
          <a:xfrm>
            <a:off x="357158" y="4143380"/>
            <a:ext cx="6572296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Lobo de páramo, Parque Nacional </a:t>
            </a:r>
            <a:r>
              <a:rPr lang="es-ES" sz="1200" dirty="0" err="1" smtClean="0"/>
              <a:t>Cayambe</a:t>
            </a:r>
            <a:r>
              <a:rPr lang="es-ES" sz="1200" dirty="0" smtClean="0"/>
              <a:t>-Coca.</a:t>
            </a:r>
            <a:endParaRPr lang="es-ES" sz="1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500174"/>
            <a:ext cx="2000264" cy="29289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5" name="24 CuadroTexto"/>
          <p:cNvSpPr txBox="1"/>
          <p:nvPr/>
        </p:nvSpPr>
        <p:spPr>
          <a:xfrm>
            <a:off x="7500958" y="4429132"/>
            <a:ext cx="157163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 </a:t>
            </a:r>
            <a:r>
              <a:rPr lang="es-ES" sz="400" dirty="0" err="1" smtClean="0"/>
              <a:t>Wikipedia</a:t>
            </a:r>
            <a:r>
              <a:rPr lang="es-ES" sz="400" dirty="0" smtClean="0"/>
              <a:t>, 2012.</a:t>
            </a:r>
            <a:r>
              <a:rPr lang="es-ES" sz="400" b="1" dirty="0" smtClean="0"/>
              <a:t> </a:t>
            </a:r>
            <a:endParaRPr lang="es-AR" sz="400" dirty="0"/>
          </a:p>
        </p:txBody>
      </p:sp>
      <p:pic>
        <p:nvPicPr>
          <p:cNvPr id="29" name="28 Imagen" descr="C:\Documents and Settings\Administrador\Mis documentos\Descargas\SUNP05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32" y="1495548"/>
            <a:ext cx="3148774" cy="250934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29 Imagen" descr="C:\Documents and Settings\Administrador\Mis documentos\Descargas\SUNP0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495548"/>
            <a:ext cx="3143272" cy="25049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30 CuadroTexto"/>
          <p:cNvSpPr txBox="1"/>
          <p:nvPr/>
        </p:nvSpPr>
        <p:spPr>
          <a:xfrm>
            <a:off x="4357686" y="4000504"/>
            <a:ext cx="257176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</a:t>
            </a:r>
            <a:r>
              <a:rPr lang="es-ES" sz="400" dirty="0" smtClean="0"/>
              <a:t> Cortesía de </a:t>
            </a:r>
            <a:r>
              <a:rPr lang="es-ES" sz="400" i="1" dirty="0" smtClean="0"/>
              <a:t>© Galo Zapata Ríos, 2009.</a:t>
            </a:r>
            <a:endParaRPr lang="es-ES" sz="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357950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1. INTRODUCCIÓN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00034" y="845090"/>
            <a:ext cx="614366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En el Ecuador solo se ha reconocido una subespecie</a:t>
            </a:r>
            <a:endParaRPr lang="es-AR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85720" y="4542076"/>
            <a:ext cx="800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es-AR" sz="1400" b="1" dirty="0" smtClean="0"/>
              <a:t> En realidad se trata de un zorro de gran tamaño.</a:t>
            </a:r>
          </a:p>
          <a:p>
            <a:pPr lvl="0">
              <a:buFont typeface="Wingdings" pitchFamily="2" charset="2"/>
              <a:buChar char="q"/>
            </a:pPr>
            <a:endParaRPr lang="es-AR" sz="1400" dirty="0" smtClean="0"/>
          </a:p>
          <a:p>
            <a:pPr lvl="0">
              <a:buFont typeface="Wingdings" pitchFamily="2" charset="2"/>
              <a:buChar char="q"/>
            </a:pPr>
            <a:r>
              <a:rPr lang="es-ES" sz="1400" b="1" dirty="0" smtClean="0"/>
              <a:t> Especies del género </a:t>
            </a:r>
            <a:r>
              <a:rPr lang="es-ES" sz="1400" b="1" dirty="0" err="1" smtClean="0"/>
              <a:t>Lycalopex</a:t>
            </a:r>
            <a:r>
              <a:rPr lang="es-ES" sz="1400" b="1" dirty="0" smtClean="0"/>
              <a:t>: </a:t>
            </a:r>
            <a:r>
              <a:rPr lang="es-ES" sz="1400" i="1" dirty="0" smtClean="0"/>
              <a:t>L</a:t>
            </a:r>
            <a:r>
              <a:rPr lang="es-ES" sz="1400" dirty="0" smtClean="0"/>
              <a:t>. </a:t>
            </a:r>
            <a:r>
              <a:rPr lang="es-ES" sz="1400" i="1" dirty="0" err="1" smtClean="0"/>
              <a:t>culpaeus</a:t>
            </a:r>
            <a:r>
              <a:rPr lang="es-ES" sz="1400" dirty="0" smtClean="0"/>
              <a:t>, </a:t>
            </a:r>
            <a:r>
              <a:rPr lang="es-ES" sz="1400" i="1" dirty="0" smtClean="0"/>
              <a:t>L</a:t>
            </a:r>
            <a:r>
              <a:rPr lang="es-ES" sz="1400" dirty="0" smtClean="0"/>
              <a:t>. </a:t>
            </a:r>
            <a:r>
              <a:rPr lang="es-ES" sz="1400" i="1" dirty="0" err="1" smtClean="0"/>
              <a:t>griseus</a:t>
            </a:r>
            <a:r>
              <a:rPr lang="es-ES" sz="1400" dirty="0" smtClean="0"/>
              <a:t>, </a:t>
            </a:r>
            <a:r>
              <a:rPr lang="es-ES" sz="1400" i="1" dirty="0" smtClean="0"/>
              <a:t>L</a:t>
            </a:r>
            <a:r>
              <a:rPr lang="es-ES" sz="1400" dirty="0" smtClean="0"/>
              <a:t>. </a:t>
            </a:r>
            <a:r>
              <a:rPr lang="es-ES" sz="1400" i="1" dirty="0" err="1" smtClean="0"/>
              <a:t>sechurae</a:t>
            </a:r>
            <a:r>
              <a:rPr lang="es-ES" sz="1400" dirty="0" smtClean="0"/>
              <a:t>, </a:t>
            </a:r>
            <a:r>
              <a:rPr lang="es-ES" sz="1400" i="1" dirty="0" smtClean="0"/>
              <a:t>L</a:t>
            </a:r>
            <a:r>
              <a:rPr lang="es-ES" sz="1400" dirty="0" smtClean="0"/>
              <a:t>. </a:t>
            </a:r>
            <a:r>
              <a:rPr lang="es-ES" sz="1400" i="1" dirty="0" err="1" smtClean="0"/>
              <a:t>fulvipes</a:t>
            </a:r>
            <a:r>
              <a:rPr lang="es-ES" sz="1400" dirty="0" smtClean="0"/>
              <a:t>, </a:t>
            </a:r>
            <a:r>
              <a:rPr lang="es-ES" sz="1400" i="1" dirty="0" smtClean="0"/>
              <a:t>L</a:t>
            </a:r>
            <a:r>
              <a:rPr lang="es-ES" sz="1400" dirty="0" smtClean="0"/>
              <a:t>. </a:t>
            </a:r>
            <a:r>
              <a:rPr lang="es-ES" sz="1400" i="1" dirty="0" err="1" smtClean="0"/>
              <a:t>gymnocercus</a:t>
            </a:r>
            <a:r>
              <a:rPr lang="es-ES" sz="1400" i="1" dirty="0" smtClean="0"/>
              <a:t> </a:t>
            </a:r>
            <a:r>
              <a:rPr lang="es-ES" sz="1400" dirty="0" smtClean="0"/>
              <a:t>y </a:t>
            </a:r>
            <a:r>
              <a:rPr lang="es-ES" sz="1400" i="1" dirty="0" smtClean="0"/>
              <a:t>L</a:t>
            </a:r>
            <a:r>
              <a:rPr lang="es-ES" sz="1400" dirty="0" smtClean="0"/>
              <a:t>. </a:t>
            </a:r>
            <a:r>
              <a:rPr lang="es-ES" sz="1400" i="1" dirty="0" err="1" smtClean="0"/>
              <a:t>vetulus</a:t>
            </a:r>
            <a:r>
              <a:rPr lang="es-ES" sz="1400" i="1" dirty="0" smtClean="0"/>
              <a:t>. </a:t>
            </a:r>
            <a:r>
              <a:rPr lang="es-ES" sz="1200" dirty="0" smtClean="0"/>
              <a:t>(Guzmán </a:t>
            </a:r>
            <a:r>
              <a:rPr lang="es-ES" sz="1200" i="1" dirty="0" smtClean="0"/>
              <a:t>et al</a:t>
            </a:r>
            <a:r>
              <a:rPr lang="es-ES" sz="1200" dirty="0" smtClean="0"/>
              <a:t>., 2009).</a:t>
            </a:r>
          </a:p>
          <a:p>
            <a:pPr lvl="0">
              <a:buFont typeface="Wingdings" pitchFamily="2" charset="2"/>
              <a:buChar char="q"/>
            </a:pPr>
            <a:endParaRPr lang="es-AR" sz="1400" dirty="0" smtClean="0"/>
          </a:p>
          <a:p>
            <a:pPr lvl="0">
              <a:buFont typeface="Wingdings" pitchFamily="2" charset="2"/>
              <a:buChar char="q"/>
            </a:pPr>
            <a:r>
              <a:rPr lang="es-ES" sz="1400" b="1" dirty="0" smtClean="0"/>
              <a:t> Distribución</a:t>
            </a:r>
            <a:r>
              <a:rPr lang="es-ES" sz="1400" dirty="0" smtClean="0"/>
              <a:t>: Desde la Provincia de Nariño en Colombia hasta Tierra del Fuego en Chile y la Patagonia en Argentina.</a:t>
            </a:r>
            <a:endParaRPr lang="es-AR" sz="1400" dirty="0" smtClean="0"/>
          </a:p>
          <a:p>
            <a:endParaRPr lang="es-A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00298" y="742874"/>
            <a:ext cx="450059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1. Principales amenazas de la especie</a:t>
            </a:r>
            <a:endParaRPr lang="es-ES" b="1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929190" y="135729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214282" y="3312383"/>
            <a:ext cx="192882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Caza para comercializar su piel</a:t>
            </a:r>
            <a:endParaRPr lang="es-ES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28596" y="4791686"/>
            <a:ext cx="314327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600" b="1" dirty="0" smtClean="0">
                <a:solidFill>
                  <a:schemeClr val="tx1"/>
                </a:solidFill>
              </a:rPr>
              <a:t> Lista roja de mamíferos del Ecuador de 2011:</a:t>
            </a:r>
            <a:r>
              <a:rPr lang="es-ES" sz="1600" dirty="0" smtClean="0">
                <a:solidFill>
                  <a:schemeClr val="tx1"/>
                </a:solidFill>
              </a:rPr>
              <a:t> En la categoría </a:t>
            </a:r>
            <a:r>
              <a:rPr lang="es-ES" sz="1600" b="1" i="1" dirty="0" smtClean="0">
                <a:solidFill>
                  <a:srgbClr val="FF0000"/>
                </a:solidFill>
              </a:rPr>
              <a:t>Vulnerable</a:t>
            </a:r>
            <a:r>
              <a:rPr lang="es-ES" sz="1600" i="1" dirty="0" smtClean="0">
                <a:solidFill>
                  <a:schemeClr val="tx1"/>
                </a:solidFill>
              </a:rPr>
              <a:t>.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572000" y="4812581"/>
            <a:ext cx="3857652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La especie enfrenta un alto riesgo de extinción en estado silvestre </a:t>
            </a:r>
            <a:r>
              <a:rPr lang="es-ES" sz="1200" dirty="0" smtClean="0"/>
              <a:t>(</a:t>
            </a:r>
            <a:r>
              <a:rPr lang="es-ES" sz="1200" dirty="0"/>
              <a:t>Zapata-Ríos </a:t>
            </a:r>
            <a:r>
              <a:rPr lang="es-ES" sz="1200" i="1" dirty="0"/>
              <a:t>et al</a:t>
            </a:r>
            <a:r>
              <a:rPr lang="es-ES" sz="1200" dirty="0"/>
              <a:t>., 2011</a:t>
            </a:r>
            <a:r>
              <a:rPr lang="es-ES" sz="1200" dirty="0" smtClean="0"/>
              <a:t>).</a:t>
            </a:r>
            <a:endParaRPr lang="es-ES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428860" y="3286124"/>
            <a:ext cx="192882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Persecución por ser un depredador</a:t>
            </a:r>
            <a:endParaRPr lang="es-ES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643438" y="3286124"/>
            <a:ext cx="192882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Pérdida del hábitat</a:t>
            </a:r>
            <a:endParaRPr lang="es-ES" sz="16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858016" y="3286124"/>
            <a:ext cx="192882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Pérdida  de variabilidad genética</a:t>
            </a:r>
            <a:endParaRPr lang="es-ES" sz="1600" b="1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76630"/>
            <a:ext cx="2074019" cy="18573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>
            <a:off x="2928926" y="3132236"/>
            <a:ext cx="164307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</a:t>
            </a:r>
            <a:r>
              <a:rPr lang="es-ES" sz="400" dirty="0" err="1" smtClean="0"/>
              <a:t>Flickriver</a:t>
            </a:r>
            <a:r>
              <a:rPr lang="es-ES" sz="400" dirty="0" smtClean="0"/>
              <a:t>, 2012, </a:t>
            </a:r>
            <a:r>
              <a:rPr lang="es-ES" sz="400" dirty="0" err="1" smtClean="0"/>
              <a:t>Jim</a:t>
            </a:r>
            <a:r>
              <a:rPr lang="es-ES" sz="400" dirty="0" smtClean="0"/>
              <a:t>  </a:t>
            </a:r>
            <a:r>
              <a:rPr lang="es-ES" sz="400" dirty="0" err="1" smtClean="0"/>
              <a:t>Scarff</a:t>
            </a:r>
            <a:r>
              <a:rPr lang="es-ES" sz="400" dirty="0" smtClean="0"/>
              <a:t>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276630"/>
            <a:ext cx="2074020" cy="18666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76630"/>
            <a:ext cx="2074020" cy="18666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20 Flecha derecha"/>
          <p:cNvSpPr/>
          <p:nvPr/>
        </p:nvSpPr>
        <p:spPr>
          <a:xfrm>
            <a:off x="3929058" y="5000636"/>
            <a:ext cx="500066" cy="28575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CuadroTexto"/>
          <p:cNvSpPr txBox="1"/>
          <p:nvPr/>
        </p:nvSpPr>
        <p:spPr>
          <a:xfrm>
            <a:off x="285720" y="3121224"/>
            <a:ext cx="20717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 </a:t>
            </a:r>
            <a:r>
              <a:rPr lang="es-ES" sz="400" dirty="0" err="1" smtClean="0"/>
              <a:t>Emol.Chile</a:t>
            </a:r>
            <a:r>
              <a:rPr lang="es-ES" sz="400" dirty="0" smtClean="0"/>
              <a:t>, 2012. El Mercurio.</a:t>
            </a:r>
            <a:endParaRPr lang="es-ES" dirty="0"/>
          </a:p>
        </p:txBody>
      </p:sp>
      <p:sp>
        <p:nvSpPr>
          <p:cNvPr id="28" name="27 CuadroTexto"/>
          <p:cNvSpPr txBox="1"/>
          <p:nvPr/>
        </p:nvSpPr>
        <p:spPr>
          <a:xfrm>
            <a:off x="4786314" y="3132236"/>
            <a:ext cx="19288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 </a:t>
            </a:r>
            <a:r>
              <a:rPr lang="es-ES" sz="400" dirty="0" smtClean="0"/>
              <a:t>El país, 2012.</a:t>
            </a:r>
            <a:endParaRPr lang="es-ES" sz="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1276630"/>
            <a:ext cx="2071702" cy="18573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9" name="28 CuadroTexto"/>
          <p:cNvSpPr txBox="1"/>
          <p:nvPr/>
        </p:nvSpPr>
        <p:spPr>
          <a:xfrm>
            <a:off x="7286644" y="3132236"/>
            <a:ext cx="164307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 </a:t>
            </a:r>
            <a:r>
              <a:rPr lang="es-ES" sz="400" dirty="0" err="1" smtClean="0"/>
              <a:t>Jpmarambio.blogs</a:t>
            </a:r>
            <a:r>
              <a:rPr lang="es-ES" sz="400" dirty="0" smtClean="0"/>
              <a:t>, 2012, Juan </a:t>
            </a:r>
            <a:r>
              <a:rPr lang="es-ES" sz="400" dirty="0" err="1" smtClean="0"/>
              <a:t>Marambio</a:t>
            </a:r>
            <a:r>
              <a:rPr lang="es-ES" sz="400" dirty="0" smtClean="0"/>
              <a:t>.</a:t>
            </a:r>
            <a:endParaRPr lang="es-AR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357950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1. INTRODUCCIÓN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85720" y="142852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JUSTIFICACIÓN </a:t>
            </a:r>
            <a:endParaRPr lang="es-E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285720" y="785794"/>
            <a:ext cx="428628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2. Falta de información sobre la especie en el país</a:t>
            </a:r>
            <a:endParaRPr lang="es-ES" b="1" dirty="0"/>
          </a:p>
        </p:txBody>
      </p:sp>
      <p:sp>
        <p:nvSpPr>
          <p:cNvPr id="36" name="35 CuadroTexto"/>
          <p:cNvSpPr txBox="1"/>
          <p:nvPr/>
        </p:nvSpPr>
        <p:spPr>
          <a:xfrm>
            <a:off x="285720" y="3214686"/>
            <a:ext cx="428628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Datos son fundamentales para el manejo y conservación de la especie </a:t>
            </a:r>
            <a:r>
              <a:rPr lang="es-ES" sz="1200" b="1" dirty="0" smtClean="0"/>
              <a:t>(</a:t>
            </a:r>
            <a:r>
              <a:rPr lang="es-ES" sz="1200" dirty="0"/>
              <a:t>Zapata-Ríos </a:t>
            </a:r>
            <a:r>
              <a:rPr lang="es-ES" sz="1200" i="1" dirty="0"/>
              <a:t>et al</a:t>
            </a:r>
            <a:r>
              <a:rPr lang="es-ES" sz="1200" dirty="0"/>
              <a:t>., 2011</a:t>
            </a:r>
            <a:r>
              <a:rPr lang="es-ES" sz="1200" b="1" dirty="0" smtClean="0"/>
              <a:t>).</a:t>
            </a:r>
            <a:endParaRPr lang="es-AR" sz="12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500562" y="4929198"/>
            <a:ext cx="207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800" dirty="0" smtClean="0"/>
              <a:t>4.      Parque Nacional Cotopaxi</a:t>
            </a:r>
          </a:p>
          <a:p>
            <a:pPr algn="just"/>
            <a:r>
              <a:rPr lang="es-AR" sz="800" dirty="0" smtClean="0"/>
              <a:t>5.      Parque Nacional </a:t>
            </a:r>
            <a:r>
              <a:rPr lang="es-AR" sz="800" dirty="0" err="1" smtClean="0"/>
              <a:t>Llanganates</a:t>
            </a:r>
            <a:endParaRPr lang="es-AR" sz="800" dirty="0" smtClean="0"/>
          </a:p>
          <a:p>
            <a:pPr algn="just"/>
            <a:r>
              <a:rPr lang="es-AR" sz="800" dirty="0" smtClean="0"/>
              <a:t>6.      Parque Nacional </a:t>
            </a:r>
            <a:r>
              <a:rPr lang="es-AR" sz="800" dirty="0" err="1" smtClean="0"/>
              <a:t>Sangay</a:t>
            </a:r>
            <a:endParaRPr lang="es-AR" sz="800" dirty="0" smtClean="0"/>
          </a:p>
          <a:p>
            <a:pPr algn="just"/>
            <a:r>
              <a:rPr lang="es-AR" sz="800" dirty="0" smtClean="0"/>
              <a:t>7.      Parque Nacional Cajas</a:t>
            </a:r>
          </a:p>
          <a:p>
            <a:pPr algn="just"/>
            <a:r>
              <a:rPr lang="es-AR" sz="800" dirty="0" smtClean="0"/>
              <a:t>8.      Parque Nacional </a:t>
            </a:r>
            <a:r>
              <a:rPr lang="es-AR" sz="800" dirty="0" err="1" smtClean="0"/>
              <a:t>Podocarpus</a:t>
            </a:r>
            <a:endParaRPr lang="es-AR" sz="800" dirty="0" smtClean="0"/>
          </a:p>
          <a:p>
            <a:pPr algn="just"/>
            <a:r>
              <a:rPr lang="es-AR" sz="800" dirty="0" smtClean="0"/>
              <a:t>12.    Reserva Ecológica </a:t>
            </a:r>
            <a:r>
              <a:rPr lang="es-AR" sz="800" dirty="0" err="1" smtClean="0"/>
              <a:t>Antisana</a:t>
            </a:r>
            <a:r>
              <a:rPr lang="es-AR" sz="800" dirty="0" smtClean="0"/>
              <a:t> </a:t>
            </a:r>
          </a:p>
          <a:p>
            <a:pPr algn="just"/>
            <a:r>
              <a:rPr lang="es-AR" sz="800" dirty="0" smtClean="0"/>
              <a:t>13.    Reserva Ecológica El Ángel </a:t>
            </a:r>
          </a:p>
          <a:p>
            <a:pPr algn="just"/>
            <a:r>
              <a:rPr lang="es-AR" sz="800" dirty="0" smtClean="0"/>
              <a:t>14.    Parque Nacional </a:t>
            </a:r>
            <a:r>
              <a:rPr lang="es-AR" sz="800" dirty="0" err="1" smtClean="0"/>
              <a:t>Cayambe</a:t>
            </a:r>
            <a:r>
              <a:rPr lang="es-AR" sz="800" dirty="0" smtClean="0"/>
              <a:t> Coca</a:t>
            </a:r>
          </a:p>
          <a:p>
            <a:pPr algn="just"/>
            <a:r>
              <a:rPr lang="es-AR" sz="800" dirty="0" smtClean="0"/>
              <a:t>16. Reserva Ecológica </a:t>
            </a:r>
            <a:r>
              <a:rPr lang="es-AR" sz="800" dirty="0" err="1" smtClean="0"/>
              <a:t>Cotacachi</a:t>
            </a:r>
            <a:r>
              <a:rPr lang="es-AR" sz="800" dirty="0" smtClean="0"/>
              <a:t> - Cayapas</a:t>
            </a:r>
            <a:endParaRPr lang="es-AR" sz="8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643702" y="5072074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800" dirty="0" smtClean="0"/>
              <a:t>17.  Reserva Ecológica Los </a:t>
            </a:r>
            <a:r>
              <a:rPr lang="es-AR" sz="800" dirty="0" err="1" smtClean="0"/>
              <a:t>Ilinizas</a:t>
            </a:r>
            <a:endParaRPr lang="es-AR" sz="800" dirty="0" smtClean="0"/>
          </a:p>
          <a:p>
            <a:pPr algn="just"/>
            <a:r>
              <a:rPr lang="es-AR" sz="800" dirty="0" smtClean="0"/>
              <a:t>20.  Reserva Geobotánica </a:t>
            </a:r>
            <a:r>
              <a:rPr lang="es-AR" sz="800" dirty="0" err="1" smtClean="0"/>
              <a:t>Pululahua</a:t>
            </a:r>
            <a:endParaRPr lang="es-AR" sz="800" dirty="0" smtClean="0"/>
          </a:p>
          <a:p>
            <a:pPr algn="just"/>
            <a:r>
              <a:rPr lang="es-AR" sz="800" dirty="0" smtClean="0"/>
              <a:t>22.  Reserva Faunística Chimborazo</a:t>
            </a:r>
          </a:p>
          <a:p>
            <a:pPr algn="just"/>
            <a:r>
              <a:rPr lang="es-AR" sz="800" dirty="0" smtClean="0"/>
              <a:t>23.  Refugio de Vida Silvestre </a:t>
            </a:r>
            <a:r>
              <a:rPr lang="es-AR" sz="800" dirty="0" err="1" smtClean="0"/>
              <a:t>Pasochoa</a:t>
            </a:r>
            <a:endParaRPr lang="es-AR" sz="800" dirty="0" smtClean="0"/>
          </a:p>
          <a:p>
            <a:pPr algn="just"/>
            <a:r>
              <a:rPr lang="es-AR" sz="800" dirty="0" smtClean="0"/>
              <a:t>24.  Área Nacional de Recreación El Boliche</a:t>
            </a:r>
          </a:p>
          <a:p>
            <a:pPr algn="just"/>
            <a:endParaRPr lang="es-AR" sz="8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929322" y="92867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Áreas Protegidas</a:t>
            </a:r>
            <a:endParaRPr lang="es-AR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285720" y="142852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JUSTIFICACIÓN </a:t>
            </a:r>
            <a:endParaRPr lang="es-ES" sz="2000" b="1" dirty="0"/>
          </a:p>
        </p:txBody>
      </p:sp>
      <p:pic>
        <p:nvPicPr>
          <p:cNvPr id="24" name="Picture 2" descr="http://www.exploringecuador.com/images/mapas/areasprotegid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4087813" cy="41036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14 CuadroTexto"/>
          <p:cNvSpPr txBox="1">
            <a:spLocks noChangeArrowheads="1"/>
          </p:cNvSpPr>
          <p:nvPr/>
        </p:nvSpPr>
        <p:spPr bwMode="auto">
          <a:xfrm>
            <a:off x="7715272" y="4929198"/>
            <a:ext cx="121443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400" b="1" dirty="0"/>
              <a:t>Fuente: </a:t>
            </a:r>
            <a:r>
              <a:rPr lang="es-ES" sz="400" dirty="0" err="1"/>
              <a:t>Exploring</a:t>
            </a:r>
            <a:r>
              <a:rPr lang="es-ES" sz="400" dirty="0"/>
              <a:t> </a:t>
            </a:r>
            <a:r>
              <a:rPr lang="es-ES" sz="400" dirty="0" smtClean="0"/>
              <a:t>Ecuador, </a:t>
            </a:r>
            <a:r>
              <a:rPr lang="es-ES" sz="400" dirty="0"/>
              <a:t>2012</a:t>
            </a:r>
            <a:r>
              <a:rPr lang="es-ES" sz="400" dirty="0" smtClean="0"/>
              <a:t>. </a:t>
            </a:r>
            <a:endParaRPr lang="es-ES" sz="4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6357950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1. INTRODUCCIÓN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28596" y="4286256"/>
            <a:ext cx="42862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Solución: ANÁLISIS GENÉTICOS EN EL </a:t>
            </a:r>
          </a:p>
          <a:p>
            <a:pPr algn="ctr"/>
            <a:r>
              <a:rPr lang="es-ES" sz="1600" b="1" dirty="0" smtClean="0"/>
              <a:t>LOBO DE PÁRAMO  </a:t>
            </a:r>
            <a:endParaRPr lang="es-ES" sz="1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57158" y="1785926"/>
            <a:ext cx="4071966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Ecología</a:t>
            </a:r>
          </a:p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Distribución</a:t>
            </a:r>
          </a:p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Abundancia</a:t>
            </a:r>
          </a:p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Variabilidad genética </a:t>
            </a:r>
            <a:endParaRPr lang="es-ES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57158" y="5072074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dirty="0" smtClean="0"/>
              <a:t>Marcadores moleculares, mejor opción</a:t>
            </a:r>
          </a:p>
          <a:p>
            <a:pPr algn="just">
              <a:buFont typeface="Wingdings" pitchFamily="2" charset="2"/>
              <a:buChar char="q"/>
            </a:pPr>
            <a:r>
              <a:rPr lang="es-AR" sz="1600" dirty="0" smtClean="0"/>
              <a:t> ADN mitocondrial</a:t>
            </a:r>
          </a:p>
          <a:p>
            <a:pPr algn="just">
              <a:buFont typeface="Wingdings" pitchFamily="2" charset="2"/>
              <a:buChar char="q"/>
            </a:pPr>
            <a:r>
              <a:rPr lang="es-AR" sz="1600" dirty="0" smtClean="0"/>
              <a:t> ADN nuclear (</a:t>
            </a:r>
            <a:r>
              <a:rPr lang="es-AR" sz="1600" dirty="0" err="1" smtClean="0"/>
              <a:t>microsatélites</a:t>
            </a:r>
            <a:r>
              <a:rPr lang="es-AR" sz="1600" dirty="0" smtClean="0"/>
              <a:t>)</a:t>
            </a:r>
            <a:endParaRPr lang="es-AR" sz="16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786710" y="3571876"/>
            <a:ext cx="78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0" b="1" dirty="0" smtClean="0">
                <a:solidFill>
                  <a:srgbClr val="FF0000"/>
                </a:solidFill>
              </a:rPr>
              <a:t>?</a:t>
            </a:r>
            <a:endParaRPr lang="es-AR" sz="8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643702" y="4621421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 smtClean="0"/>
              <a:t>45 % en áreas protegidas</a:t>
            </a:r>
            <a:endParaRPr lang="es-A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/>
          <p:cNvSpPr txBox="1"/>
          <p:nvPr/>
        </p:nvSpPr>
        <p:spPr>
          <a:xfrm>
            <a:off x="2143108" y="714356"/>
            <a:ext cx="578647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3. Métodos de muestreo inadecuados (Invasivos) </a:t>
            </a:r>
            <a:endParaRPr lang="es-ES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429256" y="1857364"/>
            <a:ext cx="214314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Captura del animal</a:t>
            </a:r>
          </a:p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Costoso</a:t>
            </a:r>
          </a:p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Peligroso</a:t>
            </a:r>
          </a:p>
          <a:p>
            <a:pPr algn="just">
              <a:buFont typeface="Wingdings" pitchFamily="2" charset="2"/>
              <a:buChar char="q"/>
            </a:pPr>
            <a:r>
              <a:rPr lang="es-ES" sz="1600" dirty="0" smtClean="0"/>
              <a:t> Muestra biológica difícil de obtener</a:t>
            </a:r>
            <a:endParaRPr lang="es-ES" sz="16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4929190" y="3733388"/>
            <a:ext cx="3357586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s-ES" sz="1600" dirty="0" smtClean="0"/>
              <a:t> ADN fácil de obtener (Sangre)  </a:t>
            </a:r>
            <a:endParaRPr lang="es-ES" sz="1600" dirty="0"/>
          </a:p>
        </p:txBody>
      </p:sp>
      <p:sp>
        <p:nvSpPr>
          <p:cNvPr id="42" name="41 CuadroTexto"/>
          <p:cNvSpPr txBox="1"/>
          <p:nvPr/>
        </p:nvSpPr>
        <p:spPr>
          <a:xfrm>
            <a:off x="5857884" y="3233322"/>
            <a:ext cx="1285884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Ventajas</a:t>
            </a:r>
            <a:endParaRPr lang="es-AR" sz="1600" b="1" dirty="0"/>
          </a:p>
        </p:txBody>
      </p:sp>
      <p:sp>
        <p:nvSpPr>
          <p:cNvPr id="45" name="44 CuadroTexto"/>
          <p:cNvSpPr txBox="1"/>
          <p:nvPr/>
        </p:nvSpPr>
        <p:spPr>
          <a:xfrm>
            <a:off x="5643570" y="1357298"/>
            <a:ext cx="185738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Desventaja </a:t>
            </a:r>
            <a:endParaRPr lang="es-AR" sz="1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928802"/>
            <a:ext cx="3749890" cy="30718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5857884" y="142852"/>
            <a:ext cx="207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2" name="61 CuadroTexto"/>
          <p:cNvSpPr txBox="1"/>
          <p:nvPr/>
        </p:nvSpPr>
        <p:spPr>
          <a:xfrm>
            <a:off x="2071670" y="5000636"/>
            <a:ext cx="200026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/>
              <a:t>Fuente: </a:t>
            </a:r>
            <a:r>
              <a:rPr lang="es-ES" sz="400" dirty="0" err="1"/>
              <a:t>Jpmarambio.blogs</a:t>
            </a:r>
            <a:r>
              <a:rPr lang="es-ES" sz="400" dirty="0"/>
              <a:t>, 2012, Juan </a:t>
            </a:r>
            <a:r>
              <a:rPr lang="es-ES" sz="400" dirty="0" err="1"/>
              <a:t>Marambio</a:t>
            </a:r>
            <a:r>
              <a:rPr lang="es-ES" sz="400" dirty="0" smtClean="0"/>
              <a:t>.</a:t>
            </a:r>
            <a:endParaRPr lang="es-ES" sz="400" dirty="0"/>
          </a:p>
        </p:txBody>
      </p:sp>
      <p:sp>
        <p:nvSpPr>
          <p:cNvPr id="58" name="57 CuadroTexto"/>
          <p:cNvSpPr txBox="1"/>
          <p:nvPr/>
        </p:nvSpPr>
        <p:spPr>
          <a:xfrm>
            <a:off x="6357950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1. INTRODUCCIÓN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285720" y="142852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JUSTIFICACIÓN </a:t>
            </a:r>
            <a:endParaRPr lang="es-ES" sz="2000" b="1" dirty="0"/>
          </a:p>
        </p:txBody>
      </p:sp>
      <p:sp>
        <p:nvSpPr>
          <p:cNvPr id="60" name="59 CuadroTexto"/>
          <p:cNvSpPr txBox="1"/>
          <p:nvPr/>
        </p:nvSpPr>
        <p:spPr>
          <a:xfrm>
            <a:off x="4643438" y="4272985"/>
            <a:ext cx="378621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Solución: Aplicación de muestreos no invasivos</a:t>
            </a:r>
            <a:endParaRPr lang="es-ES" sz="1600" b="1" dirty="0"/>
          </a:p>
        </p:txBody>
      </p:sp>
      <p:sp>
        <p:nvSpPr>
          <p:cNvPr id="61" name="60 CuadroTexto"/>
          <p:cNvSpPr txBox="1"/>
          <p:nvPr/>
        </p:nvSpPr>
        <p:spPr>
          <a:xfrm>
            <a:off x="5500694" y="5050049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s-AR" sz="1600" b="1" dirty="0" smtClean="0"/>
              <a:t> Muestras fecales </a:t>
            </a:r>
            <a:endParaRPr lang="es-AR" sz="1600" b="1" dirty="0"/>
          </a:p>
        </p:txBody>
      </p:sp>
      <p:sp>
        <p:nvSpPr>
          <p:cNvPr id="63" name="62 CuadroTexto"/>
          <p:cNvSpPr txBox="1"/>
          <p:nvPr/>
        </p:nvSpPr>
        <p:spPr>
          <a:xfrm>
            <a:off x="500034" y="5143512"/>
            <a:ext cx="32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Lobo de páramo capturado</a:t>
            </a:r>
            <a:endParaRPr lang="es-A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14348" y="785794"/>
            <a:ext cx="32147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OBJETIVO GENERAL</a:t>
            </a:r>
            <a:endParaRPr lang="es-ES" sz="2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14348" y="2285992"/>
            <a:ext cx="371477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OBJETIVOS ESPECÍFICOS </a:t>
            </a:r>
            <a:endParaRPr lang="es-ES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71472" y="1428736"/>
            <a:ext cx="750099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Estandarizar un protocolo para la extracción de ADN de muestras fecales de lobo de páramo (</a:t>
            </a:r>
            <a:r>
              <a:rPr lang="es-ES" sz="1600" i="1" dirty="0" err="1" smtClean="0"/>
              <a:t>Lycalopex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culpaeus</a:t>
            </a:r>
            <a:r>
              <a:rPr lang="es-ES" sz="1600" i="1" dirty="0" smtClean="0"/>
              <a:t>).</a:t>
            </a:r>
            <a:endParaRPr lang="es-ES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42910" y="2928934"/>
            <a:ext cx="7429552" cy="3046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ES" sz="1600" dirty="0"/>
              <a:t>Validar tres métodos de extracción de ADN a partir de muestras fecales</a:t>
            </a:r>
            <a:r>
              <a:rPr lang="es-ES" sz="16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es-AR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/>
              <a:t>Determinar el mejor método de extracción de ADN fecal, mediante la evaluación de concentración y pureza del ADN</a:t>
            </a:r>
            <a:r>
              <a:rPr lang="es-ES" sz="16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es-AR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/>
              <a:t>Comprobar la calidad del ADN mitocondrial extraído mediante su amplificación utilizando cebadores específicos  para el género </a:t>
            </a:r>
            <a:r>
              <a:rPr lang="es-ES" sz="1600" i="1" dirty="0" err="1"/>
              <a:t>Lycalopex</a:t>
            </a:r>
            <a:r>
              <a:rPr lang="es-ES" sz="1600" dirty="0"/>
              <a:t> por PCR</a:t>
            </a:r>
            <a:r>
              <a:rPr lang="es-ES" sz="1600" dirty="0" smtClean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es-AR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/>
              <a:t>Comprobar la calidad el ADN nuclear extraído mediante la amplificación de un </a:t>
            </a:r>
            <a:r>
              <a:rPr lang="es-ES" sz="1600" dirty="0" err="1"/>
              <a:t>microsatélite</a:t>
            </a:r>
            <a:r>
              <a:rPr lang="es-ES" sz="1600" dirty="0"/>
              <a:t> identificado </a:t>
            </a:r>
            <a:r>
              <a:rPr lang="es-ES" sz="1600" dirty="0" smtClean="0"/>
              <a:t>en </a:t>
            </a:r>
            <a:r>
              <a:rPr lang="es-ES" sz="1600" dirty="0"/>
              <a:t>otro carnívoro de la misma familia. </a:t>
            </a:r>
            <a:endParaRPr lang="es-AR" sz="1600" dirty="0"/>
          </a:p>
          <a:p>
            <a:pPr marL="342900" indent="-342900" algn="just">
              <a:buFont typeface="+mj-lt"/>
              <a:buAutoNum type="arabicPeriod"/>
            </a:pPr>
            <a:endParaRPr lang="es-AR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357950" y="14285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/>
                </a:solidFill>
              </a:rPr>
              <a:t>1. INTRODUCCIÓN</a:t>
            </a:r>
            <a:endParaRPr lang="es-ES" b="1" dirty="0">
              <a:solidFill>
                <a:schemeClr val="accent6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14348" y="142852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/>
              <a:t>OBJETIVOS</a:t>
            </a:r>
            <a:endParaRPr lang="es-A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1" y="719190"/>
            <a:ext cx="6929487" cy="52101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000232" y="0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MATERIALES Y MÉTODOS</a:t>
            </a:r>
            <a:endParaRPr lang="es-A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15008" y="5929330"/>
            <a:ext cx="257176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" b="1" dirty="0" smtClean="0"/>
              <a:t>Fuente:</a:t>
            </a:r>
            <a:r>
              <a:rPr lang="es-ES" sz="400" dirty="0" smtClean="0"/>
              <a:t> Cortesía de </a:t>
            </a:r>
            <a:r>
              <a:rPr lang="es-ES" sz="400" i="1" dirty="0" smtClean="0"/>
              <a:t>© Galo Zapata Ríos, 2009.</a:t>
            </a:r>
            <a:endParaRPr lang="es-ES" sz="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3644</TotalTime>
  <Words>2714</Words>
  <Application>Microsoft Office PowerPoint</Application>
  <PresentationFormat>Presentación en pantalla (4:3)</PresentationFormat>
  <Paragraphs>508</Paragraphs>
  <Slides>39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Diseño predeterminado</vt:lpstr>
      <vt:lpstr>CorelDRAW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>ESPE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Colossus User</cp:lastModifiedBy>
  <cp:revision>424</cp:revision>
  <dcterms:created xsi:type="dcterms:W3CDTF">2008-02-13T16:07:44Z</dcterms:created>
  <dcterms:modified xsi:type="dcterms:W3CDTF">2012-09-24T17:12:38Z</dcterms:modified>
</cp:coreProperties>
</file>