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2"/>
  </p:sldMasterIdLst>
  <p:notesMasterIdLst>
    <p:notesMasterId r:id="rId62"/>
  </p:notesMasterIdLst>
  <p:sldIdLst>
    <p:sldId id="256" r:id="rId3"/>
    <p:sldId id="259" r:id="rId4"/>
    <p:sldId id="343" r:id="rId5"/>
    <p:sldId id="265" r:id="rId6"/>
    <p:sldId id="266" r:id="rId7"/>
    <p:sldId id="261" r:id="rId8"/>
    <p:sldId id="344" r:id="rId9"/>
    <p:sldId id="345" r:id="rId10"/>
    <p:sldId id="346" r:id="rId11"/>
    <p:sldId id="347" r:id="rId12"/>
    <p:sldId id="296" r:id="rId13"/>
    <p:sldId id="298" r:id="rId14"/>
    <p:sldId id="304" r:id="rId15"/>
    <p:sldId id="274" r:id="rId16"/>
    <p:sldId id="262" r:id="rId17"/>
    <p:sldId id="305" r:id="rId18"/>
    <p:sldId id="272" r:id="rId19"/>
    <p:sldId id="306" r:id="rId20"/>
    <p:sldId id="310" r:id="rId21"/>
    <p:sldId id="311" r:id="rId22"/>
    <p:sldId id="312" r:id="rId23"/>
    <p:sldId id="348" r:id="rId24"/>
    <p:sldId id="349" r:id="rId25"/>
    <p:sldId id="350" r:id="rId26"/>
    <p:sldId id="351" r:id="rId27"/>
    <p:sldId id="352" r:id="rId28"/>
    <p:sldId id="353" r:id="rId29"/>
    <p:sldId id="354" r:id="rId30"/>
    <p:sldId id="355" r:id="rId31"/>
    <p:sldId id="356" r:id="rId32"/>
    <p:sldId id="357" r:id="rId33"/>
    <p:sldId id="314" r:id="rId34"/>
    <p:sldId id="317" r:id="rId35"/>
    <p:sldId id="319" r:id="rId36"/>
    <p:sldId id="316" r:id="rId37"/>
    <p:sldId id="321" r:id="rId38"/>
    <p:sldId id="320" r:id="rId39"/>
    <p:sldId id="322" r:id="rId40"/>
    <p:sldId id="326" r:id="rId41"/>
    <p:sldId id="323" r:id="rId42"/>
    <p:sldId id="328" r:id="rId43"/>
    <p:sldId id="329" r:id="rId44"/>
    <p:sldId id="263" r:id="rId45"/>
    <p:sldId id="278" r:id="rId46"/>
    <p:sldId id="330" r:id="rId47"/>
    <p:sldId id="331" r:id="rId48"/>
    <p:sldId id="332" r:id="rId49"/>
    <p:sldId id="334" r:id="rId50"/>
    <p:sldId id="335" r:id="rId51"/>
    <p:sldId id="336" r:id="rId52"/>
    <p:sldId id="338" r:id="rId53"/>
    <p:sldId id="339" r:id="rId54"/>
    <p:sldId id="340" r:id="rId55"/>
    <p:sldId id="341" r:id="rId56"/>
    <p:sldId id="264" r:id="rId57"/>
    <p:sldId id="268" r:id="rId58"/>
    <p:sldId id="287" r:id="rId59"/>
    <p:sldId id="269" r:id="rId60"/>
    <p:sldId id="32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808080"/>
    </p:penClr>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9" d="100"/>
          <a:sy n="69" d="100"/>
        </p:scale>
        <p:origin x="-1416" y="-108"/>
      </p:cViewPr>
      <p:guideLst>
        <p:guide orient="horz" pos="2160"/>
        <p:guide pos="2880"/>
        <p:guide pos="144"/>
        <p:guide pos="5616"/>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2508"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1" Type="http://schemas.openxmlformats.org/officeDocument/2006/relationships/oleObject" Target="file:///D:\Documentos_Important\Tesis_1\tabla%20intensidad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Documentos_Important\Tesis_1\tabla%20pes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a:pPr>
            <a:r>
              <a:rPr lang="es-EC"/>
              <a:t>Intensidad</a:t>
            </a:r>
            <a:r>
              <a:rPr lang="es-EC" baseline="0"/>
              <a:t> señal inalámbrica vs distancia</a:t>
            </a:r>
            <a:endParaRPr lang="es-EC"/>
          </a:p>
        </c:rich>
      </c:tx>
      <c:layout/>
    </c:title>
    <c:plotArea>
      <c:layout/>
      <c:scatterChart>
        <c:scatterStyle val="smoothMarker"/>
        <c:ser>
          <c:idx val="0"/>
          <c:order val="0"/>
          <c:marker>
            <c:symbol val="none"/>
          </c:marker>
          <c:xVal>
            <c:numRef>
              <c:f>Hoja1!$A$1:$A$13</c:f>
              <c:numCache>
                <c:formatCode>General</c:formatCode>
                <c:ptCount val="13"/>
                <c:pt idx="0">
                  <c:v>0</c:v>
                </c:pt>
                <c:pt idx="1">
                  <c:v>5</c:v>
                </c:pt>
                <c:pt idx="2">
                  <c:v>10</c:v>
                </c:pt>
                <c:pt idx="3">
                  <c:v>15</c:v>
                </c:pt>
                <c:pt idx="4">
                  <c:v>20</c:v>
                </c:pt>
                <c:pt idx="5">
                  <c:v>25</c:v>
                </c:pt>
                <c:pt idx="6">
                  <c:v>30</c:v>
                </c:pt>
                <c:pt idx="7">
                  <c:v>35</c:v>
                </c:pt>
                <c:pt idx="8">
                  <c:v>40</c:v>
                </c:pt>
                <c:pt idx="9">
                  <c:v>45</c:v>
                </c:pt>
                <c:pt idx="10">
                  <c:v>50</c:v>
                </c:pt>
                <c:pt idx="11">
                  <c:v>55</c:v>
                </c:pt>
                <c:pt idx="12">
                  <c:v>60</c:v>
                </c:pt>
              </c:numCache>
            </c:numRef>
          </c:xVal>
          <c:yVal>
            <c:numRef>
              <c:f>Hoja1!$B$1:$B$13</c:f>
              <c:numCache>
                <c:formatCode>General</c:formatCode>
                <c:ptCount val="13"/>
                <c:pt idx="0">
                  <c:v>-48</c:v>
                </c:pt>
                <c:pt idx="1">
                  <c:v>-50</c:v>
                </c:pt>
                <c:pt idx="2">
                  <c:v>-52</c:v>
                </c:pt>
                <c:pt idx="3">
                  <c:v>-52</c:v>
                </c:pt>
                <c:pt idx="4">
                  <c:v>-54</c:v>
                </c:pt>
                <c:pt idx="5">
                  <c:v>-55</c:v>
                </c:pt>
                <c:pt idx="6">
                  <c:v>-55</c:v>
                </c:pt>
                <c:pt idx="7">
                  <c:v>-58</c:v>
                </c:pt>
                <c:pt idx="8">
                  <c:v>-58</c:v>
                </c:pt>
                <c:pt idx="9">
                  <c:v>-65</c:v>
                </c:pt>
                <c:pt idx="10">
                  <c:v>-65</c:v>
                </c:pt>
                <c:pt idx="11">
                  <c:v>-64</c:v>
                </c:pt>
                <c:pt idx="12">
                  <c:v>-67</c:v>
                </c:pt>
              </c:numCache>
            </c:numRef>
          </c:yVal>
          <c:smooth val="1"/>
        </c:ser>
        <c:axId val="58893440"/>
        <c:axId val="58895360"/>
      </c:scatterChart>
      <c:valAx>
        <c:axId val="58893440"/>
        <c:scaling>
          <c:orientation val="minMax"/>
        </c:scaling>
        <c:axPos val="b"/>
        <c:title>
          <c:tx>
            <c:rich>
              <a:bodyPr/>
              <a:lstStyle/>
              <a:p>
                <a:pPr>
                  <a:defRPr/>
                </a:pPr>
                <a:r>
                  <a:rPr lang="es-EC"/>
                  <a:t>Distancia</a:t>
                </a:r>
                <a:r>
                  <a:rPr lang="es-EC" baseline="0"/>
                  <a:t> [m]</a:t>
                </a:r>
                <a:endParaRPr lang="es-EC"/>
              </a:p>
            </c:rich>
          </c:tx>
          <c:layout/>
        </c:title>
        <c:numFmt formatCode="General" sourceLinked="1"/>
        <c:majorTickMark val="none"/>
        <c:tickLblPos val="nextTo"/>
        <c:crossAx val="58895360"/>
        <c:crosses val="autoZero"/>
        <c:crossBetween val="midCat"/>
      </c:valAx>
      <c:valAx>
        <c:axId val="58895360"/>
        <c:scaling>
          <c:orientation val="minMax"/>
        </c:scaling>
        <c:axPos val="l"/>
        <c:majorGridlines/>
        <c:title>
          <c:tx>
            <c:rich>
              <a:bodyPr/>
              <a:lstStyle/>
              <a:p>
                <a:pPr>
                  <a:defRPr/>
                </a:pPr>
                <a:r>
                  <a:rPr lang="es-EC"/>
                  <a:t>Intensidad señal [dBm]</a:t>
                </a:r>
              </a:p>
            </c:rich>
          </c:tx>
          <c:layout/>
        </c:title>
        <c:numFmt formatCode="General" sourceLinked="1"/>
        <c:majorTickMark val="none"/>
        <c:tickLblPos val="nextTo"/>
        <c:crossAx val="58893440"/>
        <c:crosses val="autoZero"/>
        <c:crossBetween val="midCat"/>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Intensidad señal inalambrica vs. distancia</a:t>
            </a:r>
          </a:p>
        </c:rich>
      </c:tx>
      <c:layout/>
    </c:title>
    <c:plotArea>
      <c:layout/>
      <c:scatterChart>
        <c:scatterStyle val="smoothMarker"/>
        <c:ser>
          <c:idx val="0"/>
          <c:order val="0"/>
          <c:marker>
            <c:symbol val="none"/>
          </c:marker>
          <c:xVal>
            <c:numRef>
              <c:f>Hoja1!$A$1:$A$23</c:f>
              <c:numCache>
                <c:formatCode>General</c:formatCode>
                <c:ptCount val="23"/>
                <c:pt idx="0">
                  <c:v>220</c:v>
                </c:pt>
                <c:pt idx="1">
                  <c:v>210</c:v>
                </c:pt>
                <c:pt idx="2">
                  <c:v>200</c:v>
                </c:pt>
                <c:pt idx="3">
                  <c:v>190</c:v>
                </c:pt>
                <c:pt idx="4">
                  <c:v>180</c:v>
                </c:pt>
                <c:pt idx="5">
                  <c:v>170</c:v>
                </c:pt>
                <c:pt idx="6">
                  <c:v>160</c:v>
                </c:pt>
                <c:pt idx="7">
                  <c:v>150</c:v>
                </c:pt>
                <c:pt idx="8">
                  <c:v>140</c:v>
                </c:pt>
                <c:pt idx="9">
                  <c:v>130</c:v>
                </c:pt>
                <c:pt idx="10">
                  <c:v>120</c:v>
                </c:pt>
                <c:pt idx="11">
                  <c:v>110</c:v>
                </c:pt>
                <c:pt idx="12">
                  <c:v>100</c:v>
                </c:pt>
                <c:pt idx="13">
                  <c:v>90</c:v>
                </c:pt>
                <c:pt idx="14">
                  <c:v>80</c:v>
                </c:pt>
                <c:pt idx="15">
                  <c:v>70</c:v>
                </c:pt>
                <c:pt idx="16">
                  <c:v>60</c:v>
                </c:pt>
                <c:pt idx="17">
                  <c:v>50</c:v>
                </c:pt>
                <c:pt idx="18">
                  <c:v>40</c:v>
                </c:pt>
                <c:pt idx="19">
                  <c:v>30</c:v>
                </c:pt>
                <c:pt idx="20">
                  <c:v>20</c:v>
                </c:pt>
                <c:pt idx="21">
                  <c:v>10</c:v>
                </c:pt>
                <c:pt idx="22">
                  <c:v>0</c:v>
                </c:pt>
              </c:numCache>
            </c:numRef>
          </c:xVal>
          <c:yVal>
            <c:numRef>
              <c:f>Hoja1!$B$1:$B$23</c:f>
              <c:numCache>
                <c:formatCode>General</c:formatCode>
                <c:ptCount val="23"/>
                <c:pt idx="0">
                  <c:v>-74</c:v>
                </c:pt>
                <c:pt idx="1">
                  <c:v>-73</c:v>
                </c:pt>
                <c:pt idx="2">
                  <c:v>-72</c:v>
                </c:pt>
                <c:pt idx="3">
                  <c:v>-70</c:v>
                </c:pt>
                <c:pt idx="4">
                  <c:v>-67</c:v>
                </c:pt>
                <c:pt idx="5">
                  <c:v>-66</c:v>
                </c:pt>
                <c:pt idx="6">
                  <c:v>-72</c:v>
                </c:pt>
                <c:pt idx="7">
                  <c:v>-65</c:v>
                </c:pt>
                <c:pt idx="8">
                  <c:v>-60</c:v>
                </c:pt>
                <c:pt idx="9">
                  <c:v>-60</c:v>
                </c:pt>
                <c:pt idx="10">
                  <c:v>-59</c:v>
                </c:pt>
                <c:pt idx="11">
                  <c:v>-64</c:v>
                </c:pt>
                <c:pt idx="12">
                  <c:v>-58</c:v>
                </c:pt>
                <c:pt idx="13">
                  <c:v>-58</c:v>
                </c:pt>
                <c:pt idx="14">
                  <c:v>-58</c:v>
                </c:pt>
                <c:pt idx="15">
                  <c:v>-58</c:v>
                </c:pt>
                <c:pt idx="16">
                  <c:v>-60</c:v>
                </c:pt>
                <c:pt idx="17">
                  <c:v>-60</c:v>
                </c:pt>
                <c:pt idx="18">
                  <c:v>-60</c:v>
                </c:pt>
                <c:pt idx="19">
                  <c:v>-57</c:v>
                </c:pt>
                <c:pt idx="20">
                  <c:v>-58</c:v>
                </c:pt>
                <c:pt idx="21">
                  <c:v>-54</c:v>
                </c:pt>
                <c:pt idx="22">
                  <c:v>-49</c:v>
                </c:pt>
              </c:numCache>
            </c:numRef>
          </c:yVal>
          <c:smooth val="1"/>
        </c:ser>
        <c:axId val="60261504"/>
        <c:axId val="60263424"/>
      </c:scatterChart>
      <c:valAx>
        <c:axId val="60261504"/>
        <c:scaling>
          <c:orientation val="minMax"/>
        </c:scaling>
        <c:axPos val="b"/>
        <c:title>
          <c:tx>
            <c:rich>
              <a:bodyPr/>
              <a:lstStyle/>
              <a:p>
                <a:pPr>
                  <a:defRPr/>
                </a:pPr>
                <a:r>
                  <a:rPr lang="en-US">
                    <a:latin typeface="Times New Roman" pitchFamily="18" charset="0"/>
                    <a:cs typeface="Times New Roman" pitchFamily="18" charset="0"/>
                  </a:rPr>
                  <a:t>Distancia [m]</a:t>
                </a:r>
              </a:p>
            </c:rich>
          </c:tx>
          <c:layout/>
        </c:title>
        <c:numFmt formatCode="General" sourceLinked="1"/>
        <c:tickLblPos val="nextTo"/>
        <c:txPr>
          <a:bodyPr/>
          <a:lstStyle/>
          <a:p>
            <a:pPr>
              <a:defRPr>
                <a:latin typeface="Times New Roman" pitchFamily="18" charset="0"/>
                <a:cs typeface="Times New Roman" pitchFamily="18" charset="0"/>
              </a:defRPr>
            </a:pPr>
            <a:endParaRPr lang="es-EC"/>
          </a:p>
        </c:txPr>
        <c:crossAx val="60263424"/>
        <c:crosses val="autoZero"/>
        <c:crossBetween val="midCat"/>
      </c:valAx>
      <c:valAx>
        <c:axId val="60263424"/>
        <c:scaling>
          <c:orientation val="minMax"/>
        </c:scaling>
        <c:axPos val="l"/>
        <c:majorGridlines/>
        <c:title>
          <c:tx>
            <c:rich>
              <a:bodyPr rot="-5400000" vert="horz"/>
              <a:lstStyle/>
              <a:p>
                <a:pPr>
                  <a:defRPr/>
                </a:pPr>
                <a:r>
                  <a:rPr lang="en-US">
                    <a:latin typeface="Times New Roman" pitchFamily="18" charset="0"/>
                    <a:cs typeface="Times New Roman" pitchFamily="18" charset="0"/>
                  </a:rPr>
                  <a:t>Intensidad señal [dBm]</a:t>
                </a:r>
              </a:p>
            </c:rich>
          </c:tx>
          <c:layout/>
        </c:title>
        <c:numFmt formatCode="General" sourceLinked="1"/>
        <c:tickLblPos val="nextTo"/>
        <c:crossAx val="60261504"/>
        <c:crosses val="autoZero"/>
        <c:crossBetween val="midCat"/>
      </c:valAx>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C"/>
  <c:chart>
    <c:title>
      <c:tx>
        <c:rich>
          <a:bodyPr/>
          <a:lstStyle/>
          <a:p>
            <a:pPr>
              <a:defRPr/>
            </a:pPr>
            <a:r>
              <a:rPr lang="es-EC"/>
              <a:t>Carga sobre el manipulador vs Corriente consumo</a:t>
            </a:r>
          </a:p>
        </c:rich>
      </c:tx>
      <c:layout/>
    </c:title>
    <c:plotArea>
      <c:layout/>
      <c:scatterChart>
        <c:scatterStyle val="smoothMarker"/>
        <c:ser>
          <c:idx val="0"/>
          <c:order val="0"/>
          <c:marker>
            <c:symbol val="none"/>
          </c:marker>
          <c:xVal>
            <c:numRef>
              <c:f>Hoja1!$A$1:$A$8</c:f>
              <c:numCache>
                <c:formatCode>General</c:formatCode>
                <c:ptCount val="8"/>
                <c:pt idx="0">
                  <c:v>0</c:v>
                </c:pt>
                <c:pt idx="1">
                  <c:v>25</c:v>
                </c:pt>
                <c:pt idx="2">
                  <c:v>50</c:v>
                </c:pt>
                <c:pt idx="3">
                  <c:v>100</c:v>
                </c:pt>
                <c:pt idx="4">
                  <c:v>150</c:v>
                </c:pt>
                <c:pt idx="5">
                  <c:v>200</c:v>
                </c:pt>
                <c:pt idx="6">
                  <c:v>250</c:v>
                </c:pt>
                <c:pt idx="7">
                  <c:v>300</c:v>
                </c:pt>
              </c:numCache>
            </c:numRef>
          </c:xVal>
          <c:yVal>
            <c:numRef>
              <c:f>Hoja1!$B$1:$B$8</c:f>
              <c:numCache>
                <c:formatCode>General</c:formatCode>
                <c:ptCount val="8"/>
                <c:pt idx="0">
                  <c:v>310</c:v>
                </c:pt>
                <c:pt idx="1">
                  <c:v>330</c:v>
                </c:pt>
                <c:pt idx="2">
                  <c:v>345</c:v>
                </c:pt>
                <c:pt idx="3">
                  <c:v>460</c:v>
                </c:pt>
                <c:pt idx="4">
                  <c:v>550</c:v>
                </c:pt>
                <c:pt idx="5">
                  <c:v>640</c:v>
                </c:pt>
                <c:pt idx="6">
                  <c:v>730</c:v>
                </c:pt>
                <c:pt idx="7">
                  <c:v>900</c:v>
                </c:pt>
              </c:numCache>
            </c:numRef>
          </c:yVal>
          <c:smooth val="1"/>
        </c:ser>
        <c:axId val="60349056"/>
        <c:axId val="60351232"/>
      </c:scatterChart>
      <c:valAx>
        <c:axId val="60349056"/>
        <c:scaling>
          <c:orientation val="minMax"/>
        </c:scaling>
        <c:axPos val="b"/>
        <c:title>
          <c:tx>
            <c:rich>
              <a:bodyPr/>
              <a:lstStyle/>
              <a:p>
                <a:pPr>
                  <a:defRPr/>
                </a:pPr>
                <a:r>
                  <a:rPr lang="es-EC"/>
                  <a:t>Corriente final [mA]</a:t>
                </a:r>
              </a:p>
            </c:rich>
          </c:tx>
          <c:layout/>
        </c:title>
        <c:numFmt formatCode="General" sourceLinked="1"/>
        <c:majorTickMark val="none"/>
        <c:tickLblPos val="nextTo"/>
        <c:crossAx val="60351232"/>
        <c:crosses val="autoZero"/>
        <c:crossBetween val="midCat"/>
      </c:valAx>
      <c:valAx>
        <c:axId val="60351232"/>
        <c:scaling>
          <c:orientation val="minMax"/>
        </c:scaling>
        <c:axPos val="l"/>
        <c:majorGridlines/>
        <c:title>
          <c:tx>
            <c:rich>
              <a:bodyPr/>
              <a:lstStyle/>
              <a:p>
                <a:pPr>
                  <a:defRPr/>
                </a:pPr>
                <a:r>
                  <a:rPr lang="es-EC"/>
                  <a:t>Carga [g]</a:t>
                </a:r>
              </a:p>
            </c:rich>
          </c:tx>
          <c:layout/>
        </c:title>
        <c:numFmt formatCode="General" sourceLinked="1"/>
        <c:majorTickMark val="none"/>
        <c:tickLblPos val="nextTo"/>
        <c:crossAx val="60349056"/>
        <c:crosses val="autoZero"/>
        <c:crossBetween val="midCat"/>
      </c:valAx>
    </c:plotArea>
    <c:plotVisOnly val="1"/>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s-EC"/>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E3661-D5B5-4C12-95FC-18B483BB8E88}" type="doc">
      <dgm:prSet loTypeId="urn:microsoft.com/office/officeart/2005/8/layout/process5" loCatId="process" qsTypeId="urn:microsoft.com/office/officeart/2005/8/quickstyle/simple2" qsCatId="simple" csTypeId="urn:microsoft.com/office/officeart/2005/8/colors/accent1_1" csCatId="accent1" phldr="1"/>
      <dgm:spPr/>
      <dgm:t>
        <a:bodyPr/>
        <a:lstStyle/>
        <a:p>
          <a:endParaRPr lang="es-EC"/>
        </a:p>
      </dgm:t>
    </dgm:pt>
    <dgm:pt modelId="{02A10CF7-D01B-4B44-ABDA-1F6222205C8B}">
      <dgm:prSet phldrT="[Texto]" custT="1"/>
      <dgm:spPr/>
      <dgm:t>
        <a:bodyPr/>
        <a:lstStyle/>
        <a:p>
          <a:pPr algn="ctr"/>
          <a:r>
            <a:rPr lang="es-EC" sz="1800" dirty="0" smtClean="0">
              <a:latin typeface="Cambria" pitchFamily="18" charset="0"/>
            </a:rPr>
            <a:t>Planteamiento especificaciones del sistema</a:t>
          </a:r>
          <a:endParaRPr lang="es-EC" sz="1800" dirty="0">
            <a:latin typeface="Cambria" pitchFamily="18" charset="0"/>
          </a:endParaRPr>
        </a:p>
      </dgm:t>
    </dgm:pt>
    <dgm:pt modelId="{BE94E2E2-6F2E-4324-8B68-30656355F03C}" type="parTrans" cxnId="{EFAAA523-E7DA-457D-940E-6AE44DBC3C42}">
      <dgm:prSet/>
      <dgm:spPr/>
      <dgm:t>
        <a:bodyPr/>
        <a:lstStyle/>
        <a:p>
          <a:endParaRPr lang="es-EC"/>
        </a:p>
      </dgm:t>
    </dgm:pt>
    <dgm:pt modelId="{8A8B3B4D-6A55-444D-8A26-6AECE0C3CF55}" type="sibTrans" cxnId="{EFAAA523-E7DA-457D-940E-6AE44DBC3C42}">
      <dgm:prSet/>
      <dgm:spPr/>
      <dgm:t>
        <a:bodyPr/>
        <a:lstStyle/>
        <a:p>
          <a:endParaRPr lang="es-EC" dirty="0"/>
        </a:p>
      </dgm:t>
    </dgm:pt>
    <dgm:pt modelId="{0A65CDA8-293A-4A5F-A4DC-57047CC32DC6}">
      <dgm:prSet phldrT="[Texto]" custT="1"/>
      <dgm:spPr/>
      <dgm:t>
        <a:bodyPr/>
        <a:lstStyle/>
        <a:p>
          <a:pPr algn="ctr"/>
          <a:r>
            <a:rPr lang="es-EC" sz="1800" dirty="0" smtClean="0">
              <a:latin typeface="Cambria" pitchFamily="18" charset="0"/>
            </a:rPr>
            <a:t>Estudio de la tarjeta y la plataforma</a:t>
          </a:r>
          <a:endParaRPr lang="es-EC" sz="1800" dirty="0">
            <a:latin typeface="Cambria" pitchFamily="18" charset="0"/>
          </a:endParaRPr>
        </a:p>
      </dgm:t>
    </dgm:pt>
    <dgm:pt modelId="{5206F1F6-E85F-44C2-A90F-3F853A5909D8}" type="parTrans" cxnId="{4B7E76D0-5743-4705-944D-69E81152849E}">
      <dgm:prSet/>
      <dgm:spPr/>
      <dgm:t>
        <a:bodyPr/>
        <a:lstStyle/>
        <a:p>
          <a:endParaRPr lang="es-EC"/>
        </a:p>
      </dgm:t>
    </dgm:pt>
    <dgm:pt modelId="{B74F307A-A75D-4D52-BD00-F29DCAAA0831}" type="sibTrans" cxnId="{4B7E76D0-5743-4705-944D-69E81152849E}">
      <dgm:prSet/>
      <dgm:spPr/>
      <dgm:t>
        <a:bodyPr/>
        <a:lstStyle/>
        <a:p>
          <a:endParaRPr lang="es-EC" dirty="0"/>
        </a:p>
      </dgm:t>
    </dgm:pt>
    <dgm:pt modelId="{8D2587BA-8129-4D32-86F8-FDFF5B76F407}">
      <dgm:prSet phldrT="[Texto]" custT="1"/>
      <dgm:spPr/>
      <dgm:t>
        <a:bodyPr/>
        <a:lstStyle/>
        <a:p>
          <a:pPr algn="ctr"/>
          <a:r>
            <a:rPr lang="es-ES" sz="1800" dirty="0">
              <a:latin typeface="Cambria" pitchFamily="18" charset="0"/>
            </a:rPr>
            <a:t>Diseño de hardware y software </a:t>
          </a:r>
          <a:r>
            <a:rPr lang="es-ES" sz="1800" dirty="0" smtClean="0">
              <a:latin typeface="Cambria" pitchFamily="18" charset="0"/>
            </a:rPr>
            <a:t>del manipulador</a:t>
          </a:r>
          <a:endParaRPr lang="es-EC" sz="1800" dirty="0">
            <a:latin typeface="Cambria" pitchFamily="18" charset="0"/>
          </a:endParaRPr>
        </a:p>
      </dgm:t>
    </dgm:pt>
    <dgm:pt modelId="{A184255C-FE43-4ABF-A2EA-5203007F6F68}" type="parTrans" cxnId="{28C92489-49C0-42C0-958A-77271588E2C7}">
      <dgm:prSet/>
      <dgm:spPr/>
      <dgm:t>
        <a:bodyPr/>
        <a:lstStyle/>
        <a:p>
          <a:endParaRPr lang="es-EC"/>
        </a:p>
      </dgm:t>
    </dgm:pt>
    <dgm:pt modelId="{7BE54AC6-6F5B-47B6-96E3-434EF16DF0BB}" type="sibTrans" cxnId="{28C92489-49C0-42C0-958A-77271588E2C7}">
      <dgm:prSet/>
      <dgm:spPr/>
      <dgm:t>
        <a:bodyPr/>
        <a:lstStyle/>
        <a:p>
          <a:endParaRPr lang="es-EC" dirty="0"/>
        </a:p>
      </dgm:t>
    </dgm:pt>
    <dgm:pt modelId="{AA5AF563-7AB8-4EC8-BF07-7C1F120EDA6E}">
      <dgm:prSet phldrT="[Texto]" custT="1"/>
      <dgm:spPr/>
      <dgm:t>
        <a:bodyPr/>
        <a:lstStyle/>
        <a:p>
          <a:pPr algn="ctr"/>
          <a:r>
            <a:rPr lang="es-EC" sz="1800" dirty="0" smtClean="0">
              <a:latin typeface="Cambria" pitchFamily="18" charset="0"/>
            </a:rPr>
            <a:t>Integración de tecnologías</a:t>
          </a:r>
          <a:endParaRPr lang="es-EC" sz="1800" dirty="0">
            <a:latin typeface="Cambria" pitchFamily="18" charset="0"/>
          </a:endParaRPr>
        </a:p>
      </dgm:t>
    </dgm:pt>
    <dgm:pt modelId="{E37A9791-68B4-47CD-8655-D15E24C56531}" type="parTrans" cxnId="{F3039AA3-D84A-4416-AB80-93F85D6E49A6}">
      <dgm:prSet/>
      <dgm:spPr/>
      <dgm:t>
        <a:bodyPr/>
        <a:lstStyle/>
        <a:p>
          <a:endParaRPr lang="es-EC"/>
        </a:p>
      </dgm:t>
    </dgm:pt>
    <dgm:pt modelId="{EB9B0044-3488-4739-B942-34192506A80B}" type="sibTrans" cxnId="{F3039AA3-D84A-4416-AB80-93F85D6E49A6}">
      <dgm:prSet/>
      <dgm:spPr/>
      <dgm:t>
        <a:bodyPr/>
        <a:lstStyle/>
        <a:p>
          <a:endParaRPr lang="es-EC" dirty="0"/>
        </a:p>
      </dgm:t>
    </dgm:pt>
    <dgm:pt modelId="{44850069-B1B4-4CB8-B254-4F0ECECA4E02}">
      <dgm:prSet phldrT="[Texto]" custT="1"/>
      <dgm:spPr/>
      <dgm:t>
        <a:bodyPr/>
        <a:lstStyle/>
        <a:p>
          <a:pPr algn="ctr"/>
          <a:r>
            <a:rPr lang="es-EC" sz="1800" dirty="0">
              <a:latin typeface="Cambria" pitchFamily="18" charset="0"/>
            </a:rPr>
            <a:t>Pruebas</a:t>
          </a:r>
          <a:r>
            <a:rPr lang="es-EC" sz="1800" baseline="0" dirty="0">
              <a:latin typeface="Cambria" pitchFamily="18" charset="0"/>
            </a:rPr>
            <a:t> de </a:t>
          </a:r>
          <a:r>
            <a:rPr lang="es-EC" sz="1800" baseline="0" dirty="0" smtClean="0">
              <a:latin typeface="Cambria" pitchFamily="18" charset="0"/>
            </a:rPr>
            <a:t>desempeño </a:t>
          </a:r>
          <a:r>
            <a:rPr lang="es-EC" sz="1800" baseline="0" dirty="0">
              <a:latin typeface="Cambria" pitchFamily="18" charset="0"/>
            </a:rPr>
            <a:t>del </a:t>
          </a:r>
          <a:r>
            <a:rPr lang="es-EC" sz="1800" baseline="0" dirty="0" smtClean="0">
              <a:latin typeface="Cambria" pitchFamily="18" charset="0"/>
            </a:rPr>
            <a:t>conjunto robótico</a:t>
          </a:r>
          <a:endParaRPr lang="es-EC" sz="1800" dirty="0">
            <a:latin typeface="Cambria" pitchFamily="18" charset="0"/>
          </a:endParaRPr>
        </a:p>
      </dgm:t>
    </dgm:pt>
    <dgm:pt modelId="{5D16751A-E464-422D-9283-BA422D73F363}" type="parTrans" cxnId="{957BC264-21A2-4304-B21A-99AE319DC875}">
      <dgm:prSet/>
      <dgm:spPr/>
      <dgm:t>
        <a:bodyPr/>
        <a:lstStyle/>
        <a:p>
          <a:endParaRPr lang="es-EC"/>
        </a:p>
      </dgm:t>
    </dgm:pt>
    <dgm:pt modelId="{F6A3735E-BD88-4A74-9205-07D84A683727}" type="sibTrans" cxnId="{957BC264-21A2-4304-B21A-99AE319DC875}">
      <dgm:prSet/>
      <dgm:spPr/>
      <dgm:t>
        <a:bodyPr/>
        <a:lstStyle/>
        <a:p>
          <a:endParaRPr lang="es-EC" dirty="0"/>
        </a:p>
      </dgm:t>
    </dgm:pt>
    <dgm:pt modelId="{8259A158-EAEC-4474-9CCA-F22CB24174BF}">
      <dgm:prSet phldrT="[Texto]" custT="1"/>
      <dgm:spPr/>
      <dgm:t>
        <a:bodyPr/>
        <a:lstStyle/>
        <a:p>
          <a:pPr algn="ctr"/>
          <a:r>
            <a:rPr lang="es-EC" sz="1800" dirty="0" smtClean="0">
              <a:latin typeface="Cambria" pitchFamily="18" charset="0"/>
            </a:rPr>
            <a:t>Corrección y optimización del sistema</a:t>
          </a:r>
          <a:endParaRPr lang="es-EC" sz="1800" dirty="0">
            <a:latin typeface="Cambria" pitchFamily="18" charset="0"/>
          </a:endParaRPr>
        </a:p>
      </dgm:t>
    </dgm:pt>
    <dgm:pt modelId="{98454816-9A94-45C1-B3C7-2D05AB198ABB}" type="parTrans" cxnId="{42ED11A5-2787-43C3-971D-B4E914BBC941}">
      <dgm:prSet/>
      <dgm:spPr/>
      <dgm:t>
        <a:bodyPr/>
        <a:lstStyle/>
        <a:p>
          <a:endParaRPr lang="es-EC"/>
        </a:p>
      </dgm:t>
    </dgm:pt>
    <dgm:pt modelId="{DA856EE1-8F39-4517-9866-EAB5D7BB2AA3}" type="sibTrans" cxnId="{42ED11A5-2787-43C3-971D-B4E914BBC941}">
      <dgm:prSet/>
      <dgm:spPr/>
      <dgm:t>
        <a:bodyPr/>
        <a:lstStyle/>
        <a:p>
          <a:endParaRPr lang="es-EC" dirty="0"/>
        </a:p>
      </dgm:t>
    </dgm:pt>
    <dgm:pt modelId="{9FECA3A4-9943-48A0-8B34-0E398581BA33}">
      <dgm:prSet phldrT="[Texto]" custT="1"/>
      <dgm:spPr/>
      <dgm:t>
        <a:bodyPr/>
        <a:lstStyle/>
        <a:p>
          <a:pPr algn="ctr"/>
          <a:r>
            <a:rPr lang="es-EC" sz="1800" dirty="0" smtClean="0">
              <a:latin typeface="Cambria" pitchFamily="18" charset="0"/>
            </a:rPr>
            <a:t>Finalización del proyecto y entrega</a:t>
          </a:r>
          <a:endParaRPr lang="es-EC" sz="1800" dirty="0">
            <a:latin typeface="Cambria" pitchFamily="18" charset="0"/>
          </a:endParaRPr>
        </a:p>
      </dgm:t>
    </dgm:pt>
    <dgm:pt modelId="{71EECAB8-0CBE-41CB-BE41-243F8582E011}" type="parTrans" cxnId="{97448263-D794-4189-A8E0-7232EB71BBC5}">
      <dgm:prSet/>
      <dgm:spPr/>
      <dgm:t>
        <a:bodyPr/>
        <a:lstStyle/>
        <a:p>
          <a:endParaRPr lang="es-EC"/>
        </a:p>
      </dgm:t>
    </dgm:pt>
    <dgm:pt modelId="{D811C2B7-7724-4DB7-8582-328A1EF172F4}" type="sibTrans" cxnId="{97448263-D794-4189-A8E0-7232EB71BBC5}">
      <dgm:prSet/>
      <dgm:spPr/>
      <dgm:t>
        <a:bodyPr/>
        <a:lstStyle/>
        <a:p>
          <a:endParaRPr lang="es-EC"/>
        </a:p>
      </dgm:t>
    </dgm:pt>
    <dgm:pt modelId="{D772AF85-64CF-46BD-8C26-36C5ECF45AFA}" type="pres">
      <dgm:prSet presAssocID="{B47E3661-D5B5-4C12-95FC-18B483BB8E88}" presName="diagram" presStyleCnt="0">
        <dgm:presLayoutVars>
          <dgm:dir/>
          <dgm:resizeHandles val="exact"/>
        </dgm:presLayoutVars>
      </dgm:prSet>
      <dgm:spPr/>
      <dgm:t>
        <a:bodyPr/>
        <a:lstStyle/>
        <a:p>
          <a:endParaRPr lang="es-EC"/>
        </a:p>
      </dgm:t>
    </dgm:pt>
    <dgm:pt modelId="{76214909-5D57-4627-B199-2F7398173637}" type="pres">
      <dgm:prSet presAssocID="{02A10CF7-D01B-4B44-ABDA-1F6222205C8B}" presName="node" presStyleLbl="node1" presStyleIdx="0" presStyleCnt="7">
        <dgm:presLayoutVars>
          <dgm:bulletEnabled val="1"/>
        </dgm:presLayoutVars>
      </dgm:prSet>
      <dgm:spPr/>
      <dgm:t>
        <a:bodyPr/>
        <a:lstStyle/>
        <a:p>
          <a:endParaRPr lang="es-EC"/>
        </a:p>
      </dgm:t>
    </dgm:pt>
    <dgm:pt modelId="{BF1330CB-4AA8-4BBF-BBB2-91ECEA5D9F16}" type="pres">
      <dgm:prSet presAssocID="{8A8B3B4D-6A55-444D-8A26-6AECE0C3CF55}" presName="sibTrans" presStyleLbl="sibTrans2D1" presStyleIdx="0" presStyleCnt="6"/>
      <dgm:spPr/>
      <dgm:t>
        <a:bodyPr/>
        <a:lstStyle/>
        <a:p>
          <a:endParaRPr lang="es-EC"/>
        </a:p>
      </dgm:t>
    </dgm:pt>
    <dgm:pt modelId="{E575EA08-3112-486C-AF55-EF72FFC2947D}" type="pres">
      <dgm:prSet presAssocID="{8A8B3B4D-6A55-444D-8A26-6AECE0C3CF55}" presName="connectorText" presStyleLbl="sibTrans2D1" presStyleIdx="0" presStyleCnt="6"/>
      <dgm:spPr/>
      <dgm:t>
        <a:bodyPr/>
        <a:lstStyle/>
        <a:p>
          <a:endParaRPr lang="es-EC"/>
        </a:p>
      </dgm:t>
    </dgm:pt>
    <dgm:pt modelId="{6BDA739C-316B-46FB-A346-37ACE606EE41}" type="pres">
      <dgm:prSet presAssocID="{0A65CDA8-293A-4A5F-A4DC-57047CC32DC6}" presName="node" presStyleLbl="node1" presStyleIdx="1" presStyleCnt="7">
        <dgm:presLayoutVars>
          <dgm:bulletEnabled val="1"/>
        </dgm:presLayoutVars>
      </dgm:prSet>
      <dgm:spPr/>
      <dgm:t>
        <a:bodyPr/>
        <a:lstStyle/>
        <a:p>
          <a:endParaRPr lang="es-EC"/>
        </a:p>
      </dgm:t>
    </dgm:pt>
    <dgm:pt modelId="{998814E0-34ED-4BDC-94B8-2F89AF252EC7}" type="pres">
      <dgm:prSet presAssocID="{B74F307A-A75D-4D52-BD00-F29DCAAA0831}" presName="sibTrans" presStyleLbl="sibTrans2D1" presStyleIdx="1" presStyleCnt="6"/>
      <dgm:spPr/>
      <dgm:t>
        <a:bodyPr/>
        <a:lstStyle/>
        <a:p>
          <a:endParaRPr lang="es-EC"/>
        </a:p>
      </dgm:t>
    </dgm:pt>
    <dgm:pt modelId="{CBC6F974-B8D0-4072-926C-0535134DDB0E}" type="pres">
      <dgm:prSet presAssocID="{B74F307A-A75D-4D52-BD00-F29DCAAA0831}" presName="connectorText" presStyleLbl="sibTrans2D1" presStyleIdx="1" presStyleCnt="6"/>
      <dgm:spPr/>
      <dgm:t>
        <a:bodyPr/>
        <a:lstStyle/>
        <a:p>
          <a:endParaRPr lang="es-EC"/>
        </a:p>
      </dgm:t>
    </dgm:pt>
    <dgm:pt modelId="{90E439F5-86D9-4708-ACE9-9A47DE2F247C}" type="pres">
      <dgm:prSet presAssocID="{8D2587BA-8129-4D32-86F8-FDFF5B76F407}" presName="node" presStyleLbl="node1" presStyleIdx="2" presStyleCnt="7">
        <dgm:presLayoutVars>
          <dgm:bulletEnabled val="1"/>
        </dgm:presLayoutVars>
      </dgm:prSet>
      <dgm:spPr/>
      <dgm:t>
        <a:bodyPr/>
        <a:lstStyle/>
        <a:p>
          <a:endParaRPr lang="es-EC"/>
        </a:p>
      </dgm:t>
    </dgm:pt>
    <dgm:pt modelId="{5DB9CBA4-DCF5-4203-A009-BB1F9FCC363C}" type="pres">
      <dgm:prSet presAssocID="{7BE54AC6-6F5B-47B6-96E3-434EF16DF0BB}" presName="sibTrans" presStyleLbl="sibTrans2D1" presStyleIdx="2" presStyleCnt="6"/>
      <dgm:spPr/>
      <dgm:t>
        <a:bodyPr/>
        <a:lstStyle/>
        <a:p>
          <a:endParaRPr lang="es-EC"/>
        </a:p>
      </dgm:t>
    </dgm:pt>
    <dgm:pt modelId="{8089E9A5-770C-4F87-BFD6-C1CC80D6586B}" type="pres">
      <dgm:prSet presAssocID="{7BE54AC6-6F5B-47B6-96E3-434EF16DF0BB}" presName="connectorText" presStyleLbl="sibTrans2D1" presStyleIdx="2" presStyleCnt="6"/>
      <dgm:spPr/>
      <dgm:t>
        <a:bodyPr/>
        <a:lstStyle/>
        <a:p>
          <a:endParaRPr lang="es-EC"/>
        </a:p>
      </dgm:t>
    </dgm:pt>
    <dgm:pt modelId="{92C50387-6ED6-44B5-A01C-68F571451F0F}" type="pres">
      <dgm:prSet presAssocID="{AA5AF563-7AB8-4EC8-BF07-7C1F120EDA6E}" presName="node" presStyleLbl="node1" presStyleIdx="3" presStyleCnt="7">
        <dgm:presLayoutVars>
          <dgm:bulletEnabled val="1"/>
        </dgm:presLayoutVars>
      </dgm:prSet>
      <dgm:spPr/>
      <dgm:t>
        <a:bodyPr/>
        <a:lstStyle/>
        <a:p>
          <a:endParaRPr lang="es-EC"/>
        </a:p>
      </dgm:t>
    </dgm:pt>
    <dgm:pt modelId="{FB653078-96CA-40B3-8071-AE2E5F2E60AA}" type="pres">
      <dgm:prSet presAssocID="{EB9B0044-3488-4739-B942-34192506A80B}" presName="sibTrans" presStyleLbl="sibTrans2D1" presStyleIdx="3" presStyleCnt="6"/>
      <dgm:spPr/>
      <dgm:t>
        <a:bodyPr/>
        <a:lstStyle/>
        <a:p>
          <a:endParaRPr lang="es-EC"/>
        </a:p>
      </dgm:t>
    </dgm:pt>
    <dgm:pt modelId="{5B4129A8-EA3A-40D9-88AF-F7507ED7CD9E}" type="pres">
      <dgm:prSet presAssocID="{EB9B0044-3488-4739-B942-34192506A80B}" presName="connectorText" presStyleLbl="sibTrans2D1" presStyleIdx="3" presStyleCnt="6"/>
      <dgm:spPr/>
      <dgm:t>
        <a:bodyPr/>
        <a:lstStyle/>
        <a:p>
          <a:endParaRPr lang="es-EC"/>
        </a:p>
      </dgm:t>
    </dgm:pt>
    <dgm:pt modelId="{5E4CEE29-583A-4B92-8397-A8D1CB3575BE}" type="pres">
      <dgm:prSet presAssocID="{44850069-B1B4-4CB8-B254-4F0ECECA4E02}" presName="node" presStyleLbl="node1" presStyleIdx="4" presStyleCnt="7">
        <dgm:presLayoutVars>
          <dgm:bulletEnabled val="1"/>
        </dgm:presLayoutVars>
      </dgm:prSet>
      <dgm:spPr/>
      <dgm:t>
        <a:bodyPr/>
        <a:lstStyle/>
        <a:p>
          <a:endParaRPr lang="es-EC"/>
        </a:p>
      </dgm:t>
    </dgm:pt>
    <dgm:pt modelId="{A89332F7-2075-4AAD-B063-185448BA8E70}" type="pres">
      <dgm:prSet presAssocID="{F6A3735E-BD88-4A74-9205-07D84A683727}" presName="sibTrans" presStyleLbl="sibTrans2D1" presStyleIdx="4" presStyleCnt="6"/>
      <dgm:spPr/>
      <dgm:t>
        <a:bodyPr/>
        <a:lstStyle/>
        <a:p>
          <a:endParaRPr lang="es-EC"/>
        </a:p>
      </dgm:t>
    </dgm:pt>
    <dgm:pt modelId="{CDE508A9-B98B-42FA-A493-7838D26ED455}" type="pres">
      <dgm:prSet presAssocID="{F6A3735E-BD88-4A74-9205-07D84A683727}" presName="connectorText" presStyleLbl="sibTrans2D1" presStyleIdx="4" presStyleCnt="6"/>
      <dgm:spPr/>
      <dgm:t>
        <a:bodyPr/>
        <a:lstStyle/>
        <a:p>
          <a:endParaRPr lang="es-EC"/>
        </a:p>
      </dgm:t>
    </dgm:pt>
    <dgm:pt modelId="{7FA2C910-86EB-4576-97B0-2FF84A0F6331}" type="pres">
      <dgm:prSet presAssocID="{8259A158-EAEC-4474-9CCA-F22CB24174BF}" presName="node" presStyleLbl="node1" presStyleIdx="5" presStyleCnt="7">
        <dgm:presLayoutVars>
          <dgm:bulletEnabled val="1"/>
        </dgm:presLayoutVars>
      </dgm:prSet>
      <dgm:spPr/>
      <dgm:t>
        <a:bodyPr/>
        <a:lstStyle/>
        <a:p>
          <a:endParaRPr lang="es-EC"/>
        </a:p>
      </dgm:t>
    </dgm:pt>
    <dgm:pt modelId="{9A712715-73DD-49D4-8744-5A3CB384BB0C}" type="pres">
      <dgm:prSet presAssocID="{DA856EE1-8F39-4517-9866-EAB5D7BB2AA3}" presName="sibTrans" presStyleLbl="sibTrans2D1" presStyleIdx="5" presStyleCnt="6"/>
      <dgm:spPr/>
      <dgm:t>
        <a:bodyPr/>
        <a:lstStyle/>
        <a:p>
          <a:endParaRPr lang="es-EC"/>
        </a:p>
      </dgm:t>
    </dgm:pt>
    <dgm:pt modelId="{583DA6AC-A968-49A4-9DDC-067BE03A9E13}" type="pres">
      <dgm:prSet presAssocID="{DA856EE1-8F39-4517-9866-EAB5D7BB2AA3}" presName="connectorText" presStyleLbl="sibTrans2D1" presStyleIdx="5" presStyleCnt="6"/>
      <dgm:spPr/>
      <dgm:t>
        <a:bodyPr/>
        <a:lstStyle/>
        <a:p>
          <a:endParaRPr lang="es-EC"/>
        </a:p>
      </dgm:t>
    </dgm:pt>
    <dgm:pt modelId="{977BFFE5-001A-4142-9474-8251F05296A2}" type="pres">
      <dgm:prSet presAssocID="{9FECA3A4-9943-48A0-8B34-0E398581BA33}" presName="node" presStyleLbl="node1" presStyleIdx="6" presStyleCnt="7">
        <dgm:presLayoutVars>
          <dgm:bulletEnabled val="1"/>
        </dgm:presLayoutVars>
      </dgm:prSet>
      <dgm:spPr/>
      <dgm:t>
        <a:bodyPr/>
        <a:lstStyle/>
        <a:p>
          <a:endParaRPr lang="es-EC"/>
        </a:p>
      </dgm:t>
    </dgm:pt>
  </dgm:ptLst>
  <dgm:cxnLst>
    <dgm:cxn modelId="{EFAAA523-E7DA-457D-940E-6AE44DBC3C42}" srcId="{B47E3661-D5B5-4C12-95FC-18B483BB8E88}" destId="{02A10CF7-D01B-4B44-ABDA-1F6222205C8B}" srcOrd="0" destOrd="0" parTransId="{BE94E2E2-6F2E-4324-8B68-30656355F03C}" sibTransId="{8A8B3B4D-6A55-444D-8A26-6AECE0C3CF55}"/>
    <dgm:cxn modelId="{BCD31CD4-4030-4B6E-9FE0-23C49F96C566}" type="presOf" srcId="{AA5AF563-7AB8-4EC8-BF07-7C1F120EDA6E}" destId="{92C50387-6ED6-44B5-A01C-68F571451F0F}" srcOrd="0" destOrd="0" presId="urn:microsoft.com/office/officeart/2005/8/layout/process5"/>
    <dgm:cxn modelId="{6F6F15C9-4EF0-48F5-A246-91E76810C645}" type="presOf" srcId="{8A8B3B4D-6A55-444D-8A26-6AECE0C3CF55}" destId="{E575EA08-3112-486C-AF55-EF72FFC2947D}" srcOrd="1" destOrd="0" presId="urn:microsoft.com/office/officeart/2005/8/layout/process5"/>
    <dgm:cxn modelId="{1BBFAC9C-BAF4-43F3-8285-0C9F0F3BA0A8}" type="presOf" srcId="{02A10CF7-D01B-4B44-ABDA-1F6222205C8B}" destId="{76214909-5D57-4627-B199-2F7398173637}" srcOrd="0" destOrd="0" presId="urn:microsoft.com/office/officeart/2005/8/layout/process5"/>
    <dgm:cxn modelId="{9B54440A-3908-49AA-B40D-6E20BCA1B0E8}" type="presOf" srcId="{B47E3661-D5B5-4C12-95FC-18B483BB8E88}" destId="{D772AF85-64CF-46BD-8C26-36C5ECF45AFA}" srcOrd="0" destOrd="0" presId="urn:microsoft.com/office/officeart/2005/8/layout/process5"/>
    <dgm:cxn modelId="{C9949300-93A2-4ADA-888D-CE9CF1993E1F}" type="presOf" srcId="{B74F307A-A75D-4D52-BD00-F29DCAAA0831}" destId="{CBC6F974-B8D0-4072-926C-0535134DDB0E}" srcOrd="1" destOrd="0" presId="urn:microsoft.com/office/officeart/2005/8/layout/process5"/>
    <dgm:cxn modelId="{968FD7E5-0DD1-402B-9D3F-953B067E22D1}" type="presOf" srcId="{8D2587BA-8129-4D32-86F8-FDFF5B76F407}" destId="{90E439F5-86D9-4708-ACE9-9A47DE2F247C}" srcOrd="0" destOrd="0" presId="urn:microsoft.com/office/officeart/2005/8/layout/process5"/>
    <dgm:cxn modelId="{18C3EB2C-CC11-4CAE-B429-8050B1018E2C}" type="presOf" srcId="{7BE54AC6-6F5B-47B6-96E3-434EF16DF0BB}" destId="{5DB9CBA4-DCF5-4203-A009-BB1F9FCC363C}" srcOrd="0" destOrd="0" presId="urn:microsoft.com/office/officeart/2005/8/layout/process5"/>
    <dgm:cxn modelId="{680F7F09-0590-4CD7-805F-917F9EA45C0B}" type="presOf" srcId="{DA856EE1-8F39-4517-9866-EAB5D7BB2AA3}" destId="{583DA6AC-A968-49A4-9DDC-067BE03A9E13}" srcOrd="1" destOrd="0" presId="urn:microsoft.com/office/officeart/2005/8/layout/process5"/>
    <dgm:cxn modelId="{274AEF61-CF89-4E45-B222-87CC0663152A}" type="presOf" srcId="{F6A3735E-BD88-4A74-9205-07D84A683727}" destId="{A89332F7-2075-4AAD-B063-185448BA8E70}" srcOrd="0" destOrd="0" presId="urn:microsoft.com/office/officeart/2005/8/layout/process5"/>
    <dgm:cxn modelId="{3F0861E7-122B-44BF-B2B3-874EF482B2F5}" type="presOf" srcId="{7BE54AC6-6F5B-47B6-96E3-434EF16DF0BB}" destId="{8089E9A5-770C-4F87-BFD6-C1CC80D6586B}" srcOrd="1" destOrd="0" presId="urn:microsoft.com/office/officeart/2005/8/layout/process5"/>
    <dgm:cxn modelId="{4B7E76D0-5743-4705-944D-69E81152849E}" srcId="{B47E3661-D5B5-4C12-95FC-18B483BB8E88}" destId="{0A65CDA8-293A-4A5F-A4DC-57047CC32DC6}" srcOrd="1" destOrd="0" parTransId="{5206F1F6-E85F-44C2-A90F-3F853A5909D8}" sibTransId="{B74F307A-A75D-4D52-BD00-F29DCAAA0831}"/>
    <dgm:cxn modelId="{5D29F912-DC14-4929-A665-192D3AFFD0E7}" type="presOf" srcId="{9FECA3A4-9943-48A0-8B34-0E398581BA33}" destId="{977BFFE5-001A-4142-9474-8251F05296A2}" srcOrd="0" destOrd="0" presId="urn:microsoft.com/office/officeart/2005/8/layout/process5"/>
    <dgm:cxn modelId="{EC920A22-EAA5-4532-8D63-57A00D9185FA}" type="presOf" srcId="{44850069-B1B4-4CB8-B254-4F0ECECA4E02}" destId="{5E4CEE29-583A-4B92-8397-A8D1CB3575BE}" srcOrd="0" destOrd="0" presId="urn:microsoft.com/office/officeart/2005/8/layout/process5"/>
    <dgm:cxn modelId="{BFFEDA0B-201A-4FC3-8B87-7BBDA7348A14}" type="presOf" srcId="{B74F307A-A75D-4D52-BD00-F29DCAAA0831}" destId="{998814E0-34ED-4BDC-94B8-2F89AF252EC7}" srcOrd="0" destOrd="0" presId="urn:microsoft.com/office/officeart/2005/8/layout/process5"/>
    <dgm:cxn modelId="{61175E95-063E-4DC1-8A16-7C537B664617}" type="presOf" srcId="{0A65CDA8-293A-4A5F-A4DC-57047CC32DC6}" destId="{6BDA739C-316B-46FB-A346-37ACE606EE41}" srcOrd="0" destOrd="0" presId="urn:microsoft.com/office/officeart/2005/8/layout/process5"/>
    <dgm:cxn modelId="{EE75F592-BDFA-42B7-99B9-0BEB8651FA39}" type="presOf" srcId="{8259A158-EAEC-4474-9CCA-F22CB24174BF}" destId="{7FA2C910-86EB-4576-97B0-2FF84A0F6331}" srcOrd="0" destOrd="0" presId="urn:microsoft.com/office/officeart/2005/8/layout/process5"/>
    <dgm:cxn modelId="{FC940FE6-5489-48FF-90A9-E2209EE1F5BC}" type="presOf" srcId="{F6A3735E-BD88-4A74-9205-07D84A683727}" destId="{CDE508A9-B98B-42FA-A493-7838D26ED455}" srcOrd="1" destOrd="0" presId="urn:microsoft.com/office/officeart/2005/8/layout/process5"/>
    <dgm:cxn modelId="{D84DEFB0-1A0B-4A2E-9633-585237788067}" type="presOf" srcId="{DA856EE1-8F39-4517-9866-EAB5D7BB2AA3}" destId="{9A712715-73DD-49D4-8744-5A3CB384BB0C}" srcOrd="0" destOrd="0" presId="urn:microsoft.com/office/officeart/2005/8/layout/process5"/>
    <dgm:cxn modelId="{F3039AA3-D84A-4416-AB80-93F85D6E49A6}" srcId="{B47E3661-D5B5-4C12-95FC-18B483BB8E88}" destId="{AA5AF563-7AB8-4EC8-BF07-7C1F120EDA6E}" srcOrd="3" destOrd="0" parTransId="{E37A9791-68B4-47CD-8655-D15E24C56531}" sibTransId="{EB9B0044-3488-4739-B942-34192506A80B}"/>
    <dgm:cxn modelId="{A33739F8-BF37-43B9-BD0F-72B432DC29FE}" type="presOf" srcId="{EB9B0044-3488-4739-B942-34192506A80B}" destId="{5B4129A8-EA3A-40D9-88AF-F7507ED7CD9E}" srcOrd="1" destOrd="0" presId="urn:microsoft.com/office/officeart/2005/8/layout/process5"/>
    <dgm:cxn modelId="{823DF9E2-0042-4F95-BAE4-17C1FAE07016}" type="presOf" srcId="{EB9B0044-3488-4739-B942-34192506A80B}" destId="{FB653078-96CA-40B3-8071-AE2E5F2E60AA}" srcOrd="0" destOrd="0" presId="urn:microsoft.com/office/officeart/2005/8/layout/process5"/>
    <dgm:cxn modelId="{97448263-D794-4189-A8E0-7232EB71BBC5}" srcId="{B47E3661-D5B5-4C12-95FC-18B483BB8E88}" destId="{9FECA3A4-9943-48A0-8B34-0E398581BA33}" srcOrd="6" destOrd="0" parTransId="{71EECAB8-0CBE-41CB-BE41-243F8582E011}" sibTransId="{D811C2B7-7724-4DB7-8582-328A1EF172F4}"/>
    <dgm:cxn modelId="{957BC264-21A2-4304-B21A-99AE319DC875}" srcId="{B47E3661-D5B5-4C12-95FC-18B483BB8E88}" destId="{44850069-B1B4-4CB8-B254-4F0ECECA4E02}" srcOrd="4" destOrd="0" parTransId="{5D16751A-E464-422D-9283-BA422D73F363}" sibTransId="{F6A3735E-BD88-4A74-9205-07D84A683727}"/>
    <dgm:cxn modelId="{C6747F9C-6B70-4014-AF00-2C452272BACD}" type="presOf" srcId="{8A8B3B4D-6A55-444D-8A26-6AECE0C3CF55}" destId="{BF1330CB-4AA8-4BBF-BBB2-91ECEA5D9F16}" srcOrd="0" destOrd="0" presId="urn:microsoft.com/office/officeart/2005/8/layout/process5"/>
    <dgm:cxn modelId="{28C92489-49C0-42C0-958A-77271588E2C7}" srcId="{B47E3661-D5B5-4C12-95FC-18B483BB8E88}" destId="{8D2587BA-8129-4D32-86F8-FDFF5B76F407}" srcOrd="2" destOrd="0" parTransId="{A184255C-FE43-4ABF-A2EA-5203007F6F68}" sibTransId="{7BE54AC6-6F5B-47B6-96E3-434EF16DF0BB}"/>
    <dgm:cxn modelId="{42ED11A5-2787-43C3-971D-B4E914BBC941}" srcId="{B47E3661-D5B5-4C12-95FC-18B483BB8E88}" destId="{8259A158-EAEC-4474-9CCA-F22CB24174BF}" srcOrd="5" destOrd="0" parTransId="{98454816-9A94-45C1-B3C7-2D05AB198ABB}" sibTransId="{DA856EE1-8F39-4517-9866-EAB5D7BB2AA3}"/>
    <dgm:cxn modelId="{9D0BD5FE-C2B7-4D84-B6A9-A576CE49C93E}" type="presParOf" srcId="{D772AF85-64CF-46BD-8C26-36C5ECF45AFA}" destId="{76214909-5D57-4627-B199-2F7398173637}" srcOrd="0" destOrd="0" presId="urn:microsoft.com/office/officeart/2005/8/layout/process5"/>
    <dgm:cxn modelId="{C2421FF7-74A8-40FC-8867-AB19C2534B80}" type="presParOf" srcId="{D772AF85-64CF-46BD-8C26-36C5ECF45AFA}" destId="{BF1330CB-4AA8-4BBF-BBB2-91ECEA5D9F16}" srcOrd="1" destOrd="0" presId="urn:microsoft.com/office/officeart/2005/8/layout/process5"/>
    <dgm:cxn modelId="{08455B23-33DD-4BBF-95FE-210741B1C2A5}" type="presParOf" srcId="{BF1330CB-4AA8-4BBF-BBB2-91ECEA5D9F16}" destId="{E575EA08-3112-486C-AF55-EF72FFC2947D}" srcOrd="0" destOrd="0" presId="urn:microsoft.com/office/officeart/2005/8/layout/process5"/>
    <dgm:cxn modelId="{2FBCE6DB-E09B-43D9-B14A-19313A3A264B}" type="presParOf" srcId="{D772AF85-64CF-46BD-8C26-36C5ECF45AFA}" destId="{6BDA739C-316B-46FB-A346-37ACE606EE41}" srcOrd="2" destOrd="0" presId="urn:microsoft.com/office/officeart/2005/8/layout/process5"/>
    <dgm:cxn modelId="{AD07789D-432D-40AF-B6BE-EA607853374F}" type="presParOf" srcId="{D772AF85-64CF-46BD-8C26-36C5ECF45AFA}" destId="{998814E0-34ED-4BDC-94B8-2F89AF252EC7}" srcOrd="3" destOrd="0" presId="urn:microsoft.com/office/officeart/2005/8/layout/process5"/>
    <dgm:cxn modelId="{7D8EE718-3B9E-4252-8D0B-41E35D5DDAE8}" type="presParOf" srcId="{998814E0-34ED-4BDC-94B8-2F89AF252EC7}" destId="{CBC6F974-B8D0-4072-926C-0535134DDB0E}" srcOrd="0" destOrd="0" presId="urn:microsoft.com/office/officeart/2005/8/layout/process5"/>
    <dgm:cxn modelId="{8EF8015D-6DB3-4607-AB61-DF036668DFE2}" type="presParOf" srcId="{D772AF85-64CF-46BD-8C26-36C5ECF45AFA}" destId="{90E439F5-86D9-4708-ACE9-9A47DE2F247C}" srcOrd="4" destOrd="0" presId="urn:microsoft.com/office/officeart/2005/8/layout/process5"/>
    <dgm:cxn modelId="{4BFD21CA-00DD-4EBF-85EC-8E14122158F1}" type="presParOf" srcId="{D772AF85-64CF-46BD-8C26-36C5ECF45AFA}" destId="{5DB9CBA4-DCF5-4203-A009-BB1F9FCC363C}" srcOrd="5" destOrd="0" presId="urn:microsoft.com/office/officeart/2005/8/layout/process5"/>
    <dgm:cxn modelId="{9D81C5E0-DC1A-406E-A832-9A9AACC0BA3D}" type="presParOf" srcId="{5DB9CBA4-DCF5-4203-A009-BB1F9FCC363C}" destId="{8089E9A5-770C-4F87-BFD6-C1CC80D6586B}" srcOrd="0" destOrd="0" presId="urn:microsoft.com/office/officeart/2005/8/layout/process5"/>
    <dgm:cxn modelId="{77C188E1-5FED-4980-B951-21307A916DB2}" type="presParOf" srcId="{D772AF85-64CF-46BD-8C26-36C5ECF45AFA}" destId="{92C50387-6ED6-44B5-A01C-68F571451F0F}" srcOrd="6" destOrd="0" presId="urn:microsoft.com/office/officeart/2005/8/layout/process5"/>
    <dgm:cxn modelId="{009190CB-2D6D-4399-B284-655460A21A0A}" type="presParOf" srcId="{D772AF85-64CF-46BD-8C26-36C5ECF45AFA}" destId="{FB653078-96CA-40B3-8071-AE2E5F2E60AA}" srcOrd="7" destOrd="0" presId="urn:microsoft.com/office/officeart/2005/8/layout/process5"/>
    <dgm:cxn modelId="{0AEA0D2E-68C6-46BA-836C-4EA1DE9A39AC}" type="presParOf" srcId="{FB653078-96CA-40B3-8071-AE2E5F2E60AA}" destId="{5B4129A8-EA3A-40D9-88AF-F7507ED7CD9E}" srcOrd="0" destOrd="0" presId="urn:microsoft.com/office/officeart/2005/8/layout/process5"/>
    <dgm:cxn modelId="{EF051B7E-9F34-4ACB-9082-80C5508EA079}" type="presParOf" srcId="{D772AF85-64CF-46BD-8C26-36C5ECF45AFA}" destId="{5E4CEE29-583A-4B92-8397-A8D1CB3575BE}" srcOrd="8" destOrd="0" presId="urn:microsoft.com/office/officeart/2005/8/layout/process5"/>
    <dgm:cxn modelId="{490D57EE-CBC5-4457-8990-4BCF26F293D2}" type="presParOf" srcId="{D772AF85-64CF-46BD-8C26-36C5ECF45AFA}" destId="{A89332F7-2075-4AAD-B063-185448BA8E70}" srcOrd="9" destOrd="0" presId="urn:microsoft.com/office/officeart/2005/8/layout/process5"/>
    <dgm:cxn modelId="{C56F03D5-725D-4C2C-9788-8A016E3840F0}" type="presParOf" srcId="{A89332F7-2075-4AAD-B063-185448BA8E70}" destId="{CDE508A9-B98B-42FA-A493-7838D26ED455}" srcOrd="0" destOrd="0" presId="urn:microsoft.com/office/officeart/2005/8/layout/process5"/>
    <dgm:cxn modelId="{D7128815-F6CA-4C43-AF86-2ADC3CD48D95}" type="presParOf" srcId="{D772AF85-64CF-46BD-8C26-36C5ECF45AFA}" destId="{7FA2C910-86EB-4576-97B0-2FF84A0F6331}" srcOrd="10" destOrd="0" presId="urn:microsoft.com/office/officeart/2005/8/layout/process5"/>
    <dgm:cxn modelId="{5E460E7D-B386-4BF7-9CC8-A836D99FCF67}" type="presParOf" srcId="{D772AF85-64CF-46BD-8C26-36C5ECF45AFA}" destId="{9A712715-73DD-49D4-8744-5A3CB384BB0C}" srcOrd="11" destOrd="0" presId="urn:microsoft.com/office/officeart/2005/8/layout/process5"/>
    <dgm:cxn modelId="{90E55E5D-08F8-4D85-AD18-CD49AFC5F4CA}" type="presParOf" srcId="{9A712715-73DD-49D4-8744-5A3CB384BB0C}" destId="{583DA6AC-A968-49A4-9DDC-067BE03A9E13}" srcOrd="0" destOrd="0" presId="urn:microsoft.com/office/officeart/2005/8/layout/process5"/>
    <dgm:cxn modelId="{D1909700-B43E-4CE0-9A93-775DEC8849B9}" type="presParOf" srcId="{D772AF85-64CF-46BD-8C26-36C5ECF45AFA}" destId="{977BFFE5-001A-4142-9474-8251F05296A2}" srcOrd="12" destOrd="0" presId="urn:microsoft.com/office/officeart/2005/8/layout/process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FE1870-7721-4BE3-B0AB-F94EA1EE3657}" type="doc">
      <dgm:prSet loTypeId="urn:microsoft.com/office/officeart/2005/8/layout/default" loCatId="list" qsTypeId="urn:microsoft.com/office/officeart/2005/8/quickstyle/simple3" qsCatId="simple" csTypeId="urn:microsoft.com/office/officeart/2005/8/colors/accent1_3" csCatId="accent1" phldr="1"/>
      <dgm:spPr/>
      <dgm:t>
        <a:bodyPr/>
        <a:lstStyle/>
        <a:p>
          <a:endParaRPr lang="pt-BR"/>
        </a:p>
      </dgm:t>
    </dgm:pt>
    <dgm:pt modelId="{CE9D6D7E-8949-4257-889C-3E8DF373D9A6}">
      <dgm:prSet phldrT="[Texto]"/>
      <dgm:spPr>
        <a:effectLst>
          <a:glow rad="228600">
            <a:schemeClr val="accent1">
              <a:satMod val="175000"/>
              <a:alpha val="40000"/>
            </a:schemeClr>
          </a:glow>
        </a:effectLst>
      </dgm:spPr>
      <dgm:t>
        <a:bodyPr/>
        <a:lstStyle/>
        <a:p>
          <a:r>
            <a:rPr lang="es-EC" noProof="0" dirty="0" smtClean="0"/>
            <a:t>Irobot create: prototipo educativo</a:t>
          </a:r>
          <a:endParaRPr lang="es-EC" noProof="0" dirty="0"/>
        </a:p>
      </dgm:t>
    </dgm:pt>
    <dgm:pt modelId="{CC822FC0-1E1A-4A6A-96CA-EDF187CCAF42}" type="parTrans" cxnId="{BB7A6022-A17C-4D5A-9E0F-DBBAD431854A}">
      <dgm:prSet/>
      <dgm:spPr/>
      <dgm:t>
        <a:bodyPr/>
        <a:lstStyle/>
        <a:p>
          <a:endParaRPr lang="pt-BR"/>
        </a:p>
      </dgm:t>
    </dgm:pt>
    <dgm:pt modelId="{DA632916-9C81-4CEF-AEA9-FF7BBE348E56}" type="sibTrans" cxnId="{BB7A6022-A17C-4D5A-9E0F-DBBAD431854A}">
      <dgm:prSet/>
      <dgm:spPr/>
      <dgm:t>
        <a:bodyPr/>
        <a:lstStyle/>
        <a:p>
          <a:endParaRPr lang="pt-BR"/>
        </a:p>
      </dgm:t>
    </dgm:pt>
    <dgm:pt modelId="{34370F6E-2D49-479D-B50D-5377E683D626}">
      <dgm:prSet phldrT="[Texto]"/>
      <dgm:spPr/>
      <dgm:t>
        <a:bodyPr/>
        <a:lstStyle/>
        <a:p>
          <a:r>
            <a:rPr lang="es-EC" noProof="0" dirty="0" smtClean="0"/>
            <a:t>Peso Máximo de: 2.26 kg </a:t>
          </a:r>
          <a:endParaRPr lang="es-EC" noProof="0" dirty="0"/>
        </a:p>
      </dgm:t>
    </dgm:pt>
    <dgm:pt modelId="{4DE489CA-4B30-40DD-803B-9A715663F868}" type="parTrans" cxnId="{01BF5B91-A911-4424-A1D0-92502E86D146}">
      <dgm:prSet/>
      <dgm:spPr/>
      <dgm:t>
        <a:bodyPr/>
        <a:lstStyle/>
        <a:p>
          <a:endParaRPr lang="pt-BR"/>
        </a:p>
      </dgm:t>
    </dgm:pt>
    <dgm:pt modelId="{8BB28AE3-715A-4925-B616-C95882913093}" type="sibTrans" cxnId="{01BF5B91-A911-4424-A1D0-92502E86D146}">
      <dgm:prSet/>
      <dgm:spPr/>
      <dgm:t>
        <a:bodyPr/>
        <a:lstStyle/>
        <a:p>
          <a:endParaRPr lang="pt-BR"/>
        </a:p>
      </dgm:t>
    </dgm:pt>
    <dgm:pt modelId="{6EF19C02-B98C-46AE-9385-C049BDC4FD42}">
      <dgm:prSet phldrT="[Texto]"/>
      <dgm:spPr/>
      <dgm:t>
        <a:bodyPr/>
        <a:lstStyle/>
        <a:p>
          <a:r>
            <a:rPr lang="es-EC" noProof="0" dirty="0" smtClean="0"/>
            <a:t>Tipo de material liviano: PVC</a:t>
          </a:r>
          <a:endParaRPr lang="es-EC" noProof="0" dirty="0"/>
        </a:p>
      </dgm:t>
    </dgm:pt>
    <dgm:pt modelId="{54970E75-77C2-483B-B9C9-538648753FC3}" type="parTrans" cxnId="{07BB665B-0871-4B73-9100-E88DDA1460AF}">
      <dgm:prSet/>
      <dgm:spPr/>
      <dgm:t>
        <a:bodyPr/>
        <a:lstStyle/>
        <a:p>
          <a:endParaRPr lang="pt-BR"/>
        </a:p>
      </dgm:t>
    </dgm:pt>
    <dgm:pt modelId="{1A689176-9758-4587-9F62-85A12C9AEFAC}" type="sibTrans" cxnId="{07BB665B-0871-4B73-9100-E88DDA1460AF}">
      <dgm:prSet/>
      <dgm:spPr/>
      <dgm:t>
        <a:bodyPr/>
        <a:lstStyle/>
        <a:p>
          <a:endParaRPr lang="pt-BR"/>
        </a:p>
      </dgm:t>
    </dgm:pt>
    <dgm:pt modelId="{5EF2B298-DBFB-46CB-80A3-097CF4B2551C}">
      <dgm:prSet phldrT="[Texto]"/>
      <dgm:spPr/>
      <dgm:t>
        <a:bodyPr/>
        <a:lstStyle/>
        <a:p>
          <a:r>
            <a:rPr lang="es-EC" noProof="0" dirty="0" smtClean="0"/>
            <a:t>Diseño electrónico:</a:t>
          </a:r>
          <a:endParaRPr lang="es-EC" noProof="0" dirty="0"/>
        </a:p>
      </dgm:t>
    </dgm:pt>
    <dgm:pt modelId="{E06D2EE9-8541-4051-9861-BA7B043E0984}" type="parTrans" cxnId="{CA0116AF-3EA4-4B94-9AAC-E1B3C8E19E90}">
      <dgm:prSet/>
      <dgm:spPr/>
      <dgm:t>
        <a:bodyPr/>
        <a:lstStyle/>
        <a:p>
          <a:endParaRPr lang="pt-BR"/>
        </a:p>
      </dgm:t>
    </dgm:pt>
    <dgm:pt modelId="{2A8793FC-7D2B-464F-B383-B13ABAC4A6B9}" type="sibTrans" cxnId="{CA0116AF-3EA4-4B94-9AAC-E1B3C8E19E90}">
      <dgm:prSet/>
      <dgm:spPr/>
      <dgm:t>
        <a:bodyPr/>
        <a:lstStyle/>
        <a:p>
          <a:endParaRPr lang="pt-BR"/>
        </a:p>
      </dgm:t>
    </dgm:pt>
    <dgm:pt modelId="{5714DA8F-2F1B-4DE8-A201-EC4CEF711B98}">
      <dgm:prSet phldrT="[Texto]"/>
      <dgm:spPr/>
      <dgm:t>
        <a:bodyPr/>
        <a:lstStyle/>
        <a:p>
          <a:r>
            <a:rPr lang="es-EC" noProof="0" dirty="0" smtClean="0"/>
            <a:t>Servomotores: </a:t>
          </a:r>
          <a:endParaRPr lang="es-EC" noProof="0" dirty="0"/>
        </a:p>
      </dgm:t>
    </dgm:pt>
    <dgm:pt modelId="{2347FE04-D275-4582-8946-D5AE5661BDC3}" type="parTrans" cxnId="{FFA55482-8FA7-4AE0-9A90-F91B48D9D90B}">
      <dgm:prSet/>
      <dgm:spPr/>
      <dgm:t>
        <a:bodyPr/>
        <a:lstStyle/>
        <a:p>
          <a:endParaRPr lang="pt-BR"/>
        </a:p>
      </dgm:t>
    </dgm:pt>
    <dgm:pt modelId="{C3D4B7D4-932F-4D42-B4D7-42F082267775}" type="sibTrans" cxnId="{FFA55482-8FA7-4AE0-9A90-F91B48D9D90B}">
      <dgm:prSet/>
      <dgm:spPr/>
      <dgm:t>
        <a:bodyPr/>
        <a:lstStyle/>
        <a:p>
          <a:endParaRPr lang="pt-BR"/>
        </a:p>
      </dgm:t>
    </dgm:pt>
    <dgm:pt modelId="{192F690F-465F-4E11-8124-5C2CD0937855}">
      <dgm:prSet phldrT="[Texto]"/>
      <dgm:spPr/>
      <dgm:t>
        <a:bodyPr/>
        <a:lstStyle/>
        <a:p>
          <a:r>
            <a:rPr lang="es-EC" noProof="0" dirty="0" smtClean="0"/>
            <a:t>Debido a su peso reducido, baja corriente nominal y alto torque</a:t>
          </a:r>
          <a:endParaRPr lang="es-EC" noProof="0" dirty="0"/>
        </a:p>
      </dgm:t>
    </dgm:pt>
    <dgm:pt modelId="{C58F9CFF-1E33-4A8A-916D-EE55DBBE86B6}" type="parTrans" cxnId="{85E0346E-D712-41E0-972C-01C19852F495}">
      <dgm:prSet/>
      <dgm:spPr/>
    </dgm:pt>
    <dgm:pt modelId="{20683A4E-5EDE-414A-9106-3C3EE64AFE03}" type="sibTrans" cxnId="{85E0346E-D712-41E0-972C-01C19852F495}">
      <dgm:prSet/>
      <dgm:spPr/>
    </dgm:pt>
    <dgm:pt modelId="{AB3AD87D-A9BE-4D12-B287-0808A2FF3ADF}" type="pres">
      <dgm:prSet presAssocID="{0CFE1870-7721-4BE3-B0AB-F94EA1EE3657}" presName="diagram" presStyleCnt="0">
        <dgm:presLayoutVars>
          <dgm:dir/>
          <dgm:resizeHandles val="exact"/>
        </dgm:presLayoutVars>
      </dgm:prSet>
      <dgm:spPr/>
      <dgm:t>
        <a:bodyPr/>
        <a:lstStyle/>
        <a:p>
          <a:endParaRPr lang="es-EC"/>
        </a:p>
      </dgm:t>
    </dgm:pt>
    <dgm:pt modelId="{27645855-B9CC-44AB-89F4-B92A0F10937F}" type="pres">
      <dgm:prSet presAssocID="{CE9D6D7E-8949-4257-889C-3E8DF373D9A6}" presName="node" presStyleLbl="node1" presStyleIdx="0" presStyleCnt="6">
        <dgm:presLayoutVars>
          <dgm:bulletEnabled val="1"/>
        </dgm:presLayoutVars>
      </dgm:prSet>
      <dgm:spPr/>
      <dgm:t>
        <a:bodyPr/>
        <a:lstStyle/>
        <a:p>
          <a:endParaRPr lang="pt-BR"/>
        </a:p>
      </dgm:t>
    </dgm:pt>
    <dgm:pt modelId="{7FEE6B2D-D8B4-40F9-8AEE-AA9FE2362755}" type="pres">
      <dgm:prSet presAssocID="{DA632916-9C81-4CEF-AEA9-FF7BBE348E56}" presName="sibTrans" presStyleCnt="0"/>
      <dgm:spPr/>
    </dgm:pt>
    <dgm:pt modelId="{F68ED68B-5894-43B9-A7CF-FCFE7D018CE8}" type="pres">
      <dgm:prSet presAssocID="{34370F6E-2D49-479D-B50D-5377E683D626}" presName="node" presStyleLbl="node1" presStyleIdx="1" presStyleCnt="6">
        <dgm:presLayoutVars>
          <dgm:bulletEnabled val="1"/>
        </dgm:presLayoutVars>
      </dgm:prSet>
      <dgm:spPr/>
      <dgm:t>
        <a:bodyPr/>
        <a:lstStyle/>
        <a:p>
          <a:endParaRPr lang="pt-BR"/>
        </a:p>
      </dgm:t>
    </dgm:pt>
    <dgm:pt modelId="{6791EDDB-067B-48E5-930A-F51C7EE647E3}" type="pres">
      <dgm:prSet presAssocID="{8BB28AE3-715A-4925-B616-C95882913093}" presName="sibTrans" presStyleCnt="0"/>
      <dgm:spPr/>
    </dgm:pt>
    <dgm:pt modelId="{D825F0C6-30EF-4981-80A8-48B867208D9B}" type="pres">
      <dgm:prSet presAssocID="{6EF19C02-B98C-46AE-9385-C049BDC4FD42}" presName="node" presStyleLbl="node1" presStyleIdx="2" presStyleCnt="6">
        <dgm:presLayoutVars>
          <dgm:bulletEnabled val="1"/>
        </dgm:presLayoutVars>
      </dgm:prSet>
      <dgm:spPr/>
      <dgm:t>
        <a:bodyPr/>
        <a:lstStyle/>
        <a:p>
          <a:endParaRPr lang="es-EC"/>
        </a:p>
      </dgm:t>
    </dgm:pt>
    <dgm:pt modelId="{46DE39C8-607A-44E9-B155-A0385FD1D18B}" type="pres">
      <dgm:prSet presAssocID="{1A689176-9758-4587-9F62-85A12C9AEFAC}" presName="sibTrans" presStyleCnt="0"/>
      <dgm:spPr/>
    </dgm:pt>
    <dgm:pt modelId="{B9595869-6C5F-4F73-8B1E-45EF103B4F1D}" type="pres">
      <dgm:prSet presAssocID="{5EF2B298-DBFB-46CB-80A3-097CF4B2551C}" presName="node" presStyleLbl="node1" presStyleIdx="3" presStyleCnt="6">
        <dgm:presLayoutVars>
          <dgm:bulletEnabled val="1"/>
        </dgm:presLayoutVars>
      </dgm:prSet>
      <dgm:spPr/>
      <dgm:t>
        <a:bodyPr/>
        <a:lstStyle/>
        <a:p>
          <a:endParaRPr lang="es-EC"/>
        </a:p>
      </dgm:t>
    </dgm:pt>
    <dgm:pt modelId="{57BB4DD5-B8DB-4BB8-8DF4-6B3188CEC1C1}" type="pres">
      <dgm:prSet presAssocID="{2A8793FC-7D2B-464F-B383-B13ABAC4A6B9}" presName="sibTrans" presStyleCnt="0"/>
      <dgm:spPr/>
    </dgm:pt>
    <dgm:pt modelId="{8566EB6B-525E-4999-9E9A-5DC8CD42E8AC}" type="pres">
      <dgm:prSet presAssocID="{5714DA8F-2F1B-4DE8-A201-EC4CEF711B98}" presName="node" presStyleLbl="node1" presStyleIdx="4" presStyleCnt="6">
        <dgm:presLayoutVars>
          <dgm:bulletEnabled val="1"/>
        </dgm:presLayoutVars>
      </dgm:prSet>
      <dgm:spPr/>
      <dgm:t>
        <a:bodyPr/>
        <a:lstStyle/>
        <a:p>
          <a:endParaRPr lang="es-EC"/>
        </a:p>
      </dgm:t>
    </dgm:pt>
    <dgm:pt modelId="{5A61C058-8D88-43D1-9B50-37C813AAA4CB}" type="pres">
      <dgm:prSet presAssocID="{C3D4B7D4-932F-4D42-B4D7-42F082267775}" presName="sibTrans" presStyleCnt="0"/>
      <dgm:spPr/>
    </dgm:pt>
    <dgm:pt modelId="{1C1346F7-DC34-42A9-A2AB-A574F5C1F823}" type="pres">
      <dgm:prSet presAssocID="{192F690F-465F-4E11-8124-5C2CD0937855}" presName="node" presStyleLbl="node1" presStyleIdx="5" presStyleCnt="6">
        <dgm:presLayoutVars>
          <dgm:bulletEnabled val="1"/>
        </dgm:presLayoutVars>
      </dgm:prSet>
      <dgm:spPr/>
      <dgm:t>
        <a:bodyPr/>
        <a:lstStyle/>
        <a:p>
          <a:endParaRPr lang="es-EC"/>
        </a:p>
      </dgm:t>
    </dgm:pt>
  </dgm:ptLst>
  <dgm:cxnLst>
    <dgm:cxn modelId="{8A300E4E-277D-403B-9012-2CCE562801B5}" type="presOf" srcId="{6EF19C02-B98C-46AE-9385-C049BDC4FD42}" destId="{D825F0C6-30EF-4981-80A8-48B867208D9B}" srcOrd="0" destOrd="0" presId="urn:microsoft.com/office/officeart/2005/8/layout/default"/>
    <dgm:cxn modelId="{CA0116AF-3EA4-4B94-9AAC-E1B3C8E19E90}" srcId="{0CFE1870-7721-4BE3-B0AB-F94EA1EE3657}" destId="{5EF2B298-DBFB-46CB-80A3-097CF4B2551C}" srcOrd="3" destOrd="0" parTransId="{E06D2EE9-8541-4051-9861-BA7B043E0984}" sibTransId="{2A8793FC-7D2B-464F-B383-B13ABAC4A6B9}"/>
    <dgm:cxn modelId="{01BF5B91-A911-4424-A1D0-92502E86D146}" srcId="{0CFE1870-7721-4BE3-B0AB-F94EA1EE3657}" destId="{34370F6E-2D49-479D-B50D-5377E683D626}" srcOrd="1" destOrd="0" parTransId="{4DE489CA-4B30-40DD-803B-9A715663F868}" sibTransId="{8BB28AE3-715A-4925-B616-C95882913093}"/>
    <dgm:cxn modelId="{06D9B7A9-95FB-4750-BA02-545D2CF2008C}" type="presOf" srcId="{5714DA8F-2F1B-4DE8-A201-EC4CEF711B98}" destId="{8566EB6B-525E-4999-9E9A-5DC8CD42E8AC}" srcOrd="0" destOrd="0" presId="urn:microsoft.com/office/officeart/2005/8/layout/default"/>
    <dgm:cxn modelId="{BB7A6022-A17C-4D5A-9E0F-DBBAD431854A}" srcId="{0CFE1870-7721-4BE3-B0AB-F94EA1EE3657}" destId="{CE9D6D7E-8949-4257-889C-3E8DF373D9A6}" srcOrd="0" destOrd="0" parTransId="{CC822FC0-1E1A-4A6A-96CA-EDF187CCAF42}" sibTransId="{DA632916-9C81-4CEF-AEA9-FF7BBE348E56}"/>
    <dgm:cxn modelId="{85E0346E-D712-41E0-972C-01C19852F495}" srcId="{0CFE1870-7721-4BE3-B0AB-F94EA1EE3657}" destId="{192F690F-465F-4E11-8124-5C2CD0937855}" srcOrd="5" destOrd="0" parTransId="{C58F9CFF-1E33-4A8A-916D-EE55DBBE86B6}" sibTransId="{20683A4E-5EDE-414A-9106-3C3EE64AFE03}"/>
    <dgm:cxn modelId="{C636FDB3-8381-4716-BB4D-317E55B98711}" type="presOf" srcId="{192F690F-465F-4E11-8124-5C2CD0937855}" destId="{1C1346F7-DC34-42A9-A2AB-A574F5C1F823}" srcOrd="0" destOrd="0" presId="urn:microsoft.com/office/officeart/2005/8/layout/default"/>
    <dgm:cxn modelId="{A9DC6E23-4CCA-450E-AED6-C503346F86A0}" type="presOf" srcId="{5EF2B298-DBFB-46CB-80A3-097CF4B2551C}" destId="{B9595869-6C5F-4F73-8B1E-45EF103B4F1D}" srcOrd="0" destOrd="0" presId="urn:microsoft.com/office/officeart/2005/8/layout/default"/>
    <dgm:cxn modelId="{13AF7017-FE54-40A0-A38E-7A92F5524186}" type="presOf" srcId="{34370F6E-2D49-479D-B50D-5377E683D626}" destId="{F68ED68B-5894-43B9-A7CF-FCFE7D018CE8}" srcOrd="0" destOrd="0" presId="urn:microsoft.com/office/officeart/2005/8/layout/default"/>
    <dgm:cxn modelId="{52A5F008-4AFC-430A-A075-C6DF07AB1B14}" type="presOf" srcId="{0CFE1870-7721-4BE3-B0AB-F94EA1EE3657}" destId="{AB3AD87D-A9BE-4D12-B287-0808A2FF3ADF}" srcOrd="0" destOrd="0" presId="urn:microsoft.com/office/officeart/2005/8/layout/default"/>
    <dgm:cxn modelId="{FFA55482-8FA7-4AE0-9A90-F91B48D9D90B}" srcId="{0CFE1870-7721-4BE3-B0AB-F94EA1EE3657}" destId="{5714DA8F-2F1B-4DE8-A201-EC4CEF711B98}" srcOrd="4" destOrd="0" parTransId="{2347FE04-D275-4582-8946-D5AE5661BDC3}" sibTransId="{C3D4B7D4-932F-4D42-B4D7-42F082267775}"/>
    <dgm:cxn modelId="{07BB665B-0871-4B73-9100-E88DDA1460AF}" srcId="{0CFE1870-7721-4BE3-B0AB-F94EA1EE3657}" destId="{6EF19C02-B98C-46AE-9385-C049BDC4FD42}" srcOrd="2" destOrd="0" parTransId="{54970E75-77C2-483B-B9C9-538648753FC3}" sibTransId="{1A689176-9758-4587-9F62-85A12C9AEFAC}"/>
    <dgm:cxn modelId="{0C22B94D-4E4D-46A2-AAAA-BE3C715302FE}" type="presOf" srcId="{CE9D6D7E-8949-4257-889C-3E8DF373D9A6}" destId="{27645855-B9CC-44AB-89F4-B92A0F10937F}" srcOrd="0" destOrd="0" presId="urn:microsoft.com/office/officeart/2005/8/layout/default"/>
    <dgm:cxn modelId="{FE2019AB-BBC9-48B0-BFE4-4B7890FAE8A7}" type="presParOf" srcId="{AB3AD87D-A9BE-4D12-B287-0808A2FF3ADF}" destId="{27645855-B9CC-44AB-89F4-B92A0F10937F}" srcOrd="0" destOrd="0" presId="urn:microsoft.com/office/officeart/2005/8/layout/default"/>
    <dgm:cxn modelId="{074AAEA8-3455-423B-ABB1-793ADEA30B8B}" type="presParOf" srcId="{AB3AD87D-A9BE-4D12-B287-0808A2FF3ADF}" destId="{7FEE6B2D-D8B4-40F9-8AEE-AA9FE2362755}" srcOrd="1" destOrd="0" presId="urn:microsoft.com/office/officeart/2005/8/layout/default"/>
    <dgm:cxn modelId="{EEF98976-40C1-457D-BB34-DC0480B64B44}" type="presParOf" srcId="{AB3AD87D-A9BE-4D12-B287-0808A2FF3ADF}" destId="{F68ED68B-5894-43B9-A7CF-FCFE7D018CE8}" srcOrd="2" destOrd="0" presId="urn:microsoft.com/office/officeart/2005/8/layout/default"/>
    <dgm:cxn modelId="{69E0C989-A4EF-4FDB-9177-00CDED9AB83E}" type="presParOf" srcId="{AB3AD87D-A9BE-4D12-B287-0808A2FF3ADF}" destId="{6791EDDB-067B-48E5-930A-F51C7EE647E3}" srcOrd="3" destOrd="0" presId="urn:microsoft.com/office/officeart/2005/8/layout/default"/>
    <dgm:cxn modelId="{107C840C-651D-477B-A074-9D09AF31FBC7}" type="presParOf" srcId="{AB3AD87D-A9BE-4D12-B287-0808A2FF3ADF}" destId="{D825F0C6-30EF-4981-80A8-48B867208D9B}" srcOrd="4" destOrd="0" presId="urn:microsoft.com/office/officeart/2005/8/layout/default"/>
    <dgm:cxn modelId="{2EF638F5-63F2-463D-835D-5ED38E5090BA}" type="presParOf" srcId="{AB3AD87D-A9BE-4D12-B287-0808A2FF3ADF}" destId="{46DE39C8-607A-44E9-B155-A0385FD1D18B}" srcOrd="5" destOrd="0" presId="urn:microsoft.com/office/officeart/2005/8/layout/default"/>
    <dgm:cxn modelId="{827EF8FA-EA55-4DF0-B5CF-5FF13F9777BB}" type="presParOf" srcId="{AB3AD87D-A9BE-4D12-B287-0808A2FF3ADF}" destId="{B9595869-6C5F-4F73-8B1E-45EF103B4F1D}" srcOrd="6" destOrd="0" presId="urn:microsoft.com/office/officeart/2005/8/layout/default"/>
    <dgm:cxn modelId="{8F9127A4-9882-4853-AEC4-BF8A4EEDC311}" type="presParOf" srcId="{AB3AD87D-A9BE-4D12-B287-0808A2FF3ADF}" destId="{57BB4DD5-B8DB-4BB8-8DF4-6B3188CEC1C1}" srcOrd="7" destOrd="0" presId="urn:microsoft.com/office/officeart/2005/8/layout/default"/>
    <dgm:cxn modelId="{8F5B9057-DAAF-4DA4-B3BA-ABA3B5D4EF8F}" type="presParOf" srcId="{AB3AD87D-A9BE-4D12-B287-0808A2FF3ADF}" destId="{8566EB6B-525E-4999-9E9A-5DC8CD42E8AC}" srcOrd="8" destOrd="0" presId="urn:microsoft.com/office/officeart/2005/8/layout/default"/>
    <dgm:cxn modelId="{22C72521-2AED-44A6-871C-8CE0EF24821F}" type="presParOf" srcId="{AB3AD87D-A9BE-4D12-B287-0808A2FF3ADF}" destId="{5A61C058-8D88-43D1-9B50-37C813AAA4CB}" srcOrd="9" destOrd="0" presId="urn:microsoft.com/office/officeart/2005/8/layout/default"/>
    <dgm:cxn modelId="{00C1ECD8-7E78-4673-938D-A1B4F1E04CEB}" type="presParOf" srcId="{AB3AD87D-A9BE-4D12-B287-0808A2FF3ADF}" destId="{1C1346F7-DC34-42A9-A2AB-A574F5C1F823}" srcOrd="10" destOrd="0" presId="urn:microsoft.com/office/officeart/2005/8/layout/defaul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65C781-1931-433E-8D1B-0F068A36875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C"/>
        </a:p>
      </dgm:t>
    </dgm:pt>
    <dgm:pt modelId="{30FD3258-8E4B-41C0-A99C-C0891629BD50}">
      <dgm:prSet phldrT="[Texto]"/>
      <dgm:spPr/>
      <dgm:t>
        <a:bodyPr/>
        <a:lstStyle/>
        <a:p>
          <a:r>
            <a:rPr lang="es-EC" dirty="0" smtClean="0"/>
            <a:t>Depende del tipo y de la calidad de la misma</a:t>
          </a:r>
          <a:endParaRPr lang="es-EC" dirty="0"/>
        </a:p>
      </dgm:t>
    </dgm:pt>
    <dgm:pt modelId="{14D478BA-5170-49C8-A5FB-0A22B0406965}" type="parTrans" cxnId="{3219117D-6702-4BEA-AC71-8702D3B341C0}">
      <dgm:prSet/>
      <dgm:spPr/>
      <dgm:t>
        <a:bodyPr/>
        <a:lstStyle/>
        <a:p>
          <a:endParaRPr lang="es-EC"/>
        </a:p>
      </dgm:t>
    </dgm:pt>
    <dgm:pt modelId="{08D951B5-3945-484C-99E2-FAD8E5D39374}" type="sibTrans" cxnId="{3219117D-6702-4BEA-AC71-8702D3B341C0}">
      <dgm:prSet/>
      <dgm:spPr/>
      <dgm:t>
        <a:bodyPr/>
        <a:lstStyle/>
        <a:p>
          <a:endParaRPr lang="es-EC"/>
        </a:p>
      </dgm:t>
    </dgm:pt>
    <dgm:pt modelId="{975DA551-EF3B-4228-8326-7AD41B8B7923}">
      <dgm:prSet phldrT="[Texto]"/>
      <dgm:spPr/>
      <dgm:t>
        <a:bodyPr/>
        <a:lstStyle/>
        <a:p>
          <a:r>
            <a:rPr lang="es-EC" dirty="0" smtClean="0"/>
            <a:t>Las pruebas realizadas muestran resultados en línea de vista a una distancia de 80 m</a:t>
          </a:r>
          <a:endParaRPr lang="es-EC" dirty="0"/>
        </a:p>
      </dgm:t>
    </dgm:pt>
    <dgm:pt modelId="{DF95C2B6-8388-4B1B-8C78-EC24B6736357}" type="parTrans" cxnId="{413646FA-6C3E-4E97-B7E1-BACCD8BD2452}">
      <dgm:prSet/>
      <dgm:spPr/>
      <dgm:t>
        <a:bodyPr/>
        <a:lstStyle/>
        <a:p>
          <a:endParaRPr lang="es-EC"/>
        </a:p>
      </dgm:t>
    </dgm:pt>
    <dgm:pt modelId="{1142FF01-4F59-48C7-9B5A-DB8EAF23937A}" type="sibTrans" cxnId="{413646FA-6C3E-4E97-B7E1-BACCD8BD2452}">
      <dgm:prSet/>
      <dgm:spPr/>
      <dgm:t>
        <a:bodyPr/>
        <a:lstStyle/>
        <a:p>
          <a:endParaRPr lang="es-EC"/>
        </a:p>
      </dgm:t>
    </dgm:pt>
    <dgm:pt modelId="{EF0325C6-4C0F-4320-A1E4-24216B6C1760}">
      <dgm:prSet phldrT="[Texto]"/>
      <dgm:spPr/>
      <dgm:t>
        <a:bodyPr/>
        <a:lstStyle/>
        <a:p>
          <a:r>
            <a:rPr lang="es-EC" dirty="0" smtClean="0"/>
            <a:t>La imagen visualizada a esta distancia comienza a verse afectada.</a:t>
          </a:r>
          <a:endParaRPr lang="es-EC" dirty="0"/>
        </a:p>
      </dgm:t>
    </dgm:pt>
    <dgm:pt modelId="{52AA8225-3647-4940-978A-9C0B3F3AEE76}" type="parTrans" cxnId="{5E486057-5FAC-44DC-A632-3BE7AD6D8595}">
      <dgm:prSet/>
      <dgm:spPr/>
      <dgm:t>
        <a:bodyPr/>
        <a:lstStyle/>
        <a:p>
          <a:endParaRPr lang="es-EC"/>
        </a:p>
      </dgm:t>
    </dgm:pt>
    <dgm:pt modelId="{45282105-124C-471E-87C3-F07C2BB53030}" type="sibTrans" cxnId="{5E486057-5FAC-44DC-A632-3BE7AD6D8595}">
      <dgm:prSet/>
      <dgm:spPr/>
      <dgm:t>
        <a:bodyPr/>
        <a:lstStyle/>
        <a:p>
          <a:endParaRPr lang="es-EC"/>
        </a:p>
      </dgm:t>
    </dgm:pt>
    <dgm:pt modelId="{81E446A0-716E-483E-9477-3C58CE7F8E79}">
      <dgm:prSet phldrT="[Texto]"/>
      <dgm:spPr/>
      <dgm:t>
        <a:bodyPr/>
        <a:lstStyle/>
        <a:p>
          <a:r>
            <a:rPr lang="es-ES" dirty="0" smtClean="0"/>
            <a:t>La influencia del entorno puede afectar a la calidad de imagen</a:t>
          </a:r>
          <a:endParaRPr lang="es-EC" dirty="0"/>
        </a:p>
      </dgm:t>
    </dgm:pt>
    <dgm:pt modelId="{300B2D25-56FF-43A1-8CDB-378645B2D964}" type="parTrans" cxnId="{718689ED-EDB3-4368-91F8-4D88090047A6}">
      <dgm:prSet/>
      <dgm:spPr/>
      <dgm:t>
        <a:bodyPr/>
        <a:lstStyle/>
        <a:p>
          <a:endParaRPr lang="es-EC"/>
        </a:p>
      </dgm:t>
    </dgm:pt>
    <dgm:pt modelId="{09411A0F-8387-46D6-A124-9B0D9D541009}" type="sibTrans" cxnId="{718689ED-EDB3-4368-91F8-4D88090047A6}">
      <dgm:prSet/>
      <dgm:spPr/>
      <dgm:t>
        <a:bodyPr/>
        <a:lstStyle/>
        <a:p>
          <a:endParaRPr lang="es-EC"/>
        </a:p>
      </dgm:t>
    </dgm:pt>
    <dgm:pt modelId="{EA5BD1B6-D90F-41A1-805A-E8C6BD90FD2D}" type="pres">
      <dgm:prSet presAssocID="{6A65C781-1931-433E-8D1B-0F068A36875C}" presName="linear" presStyleCnt="0">
        <dgm:presLayoutVars>
          <dgm:animLvl val="lvl"/>
          <dgm:resizeHandles val="exact"/>
        </dgm:presLayoutVars>
      </dgm:prSet>
      <dgm:spPr/>
      <dgm:t>
        <a:bodyPr/>
        <a:lstStyle/>
        <a:p>
          <a:endParaRPr lang="es-EC"/>
        </a:p>
      </dgm:t>
    </dgm:pt>
    <dgm:pt modelId="{45F7AC71-9534-4E8D-91E8-AC96023A47F4}" type="pres">
      <dgm:prSet presAssocID="{30FD3258-8E4B-41C0-A99C-C0891629BD50}" presName="parentText" presStyleLbl="node1" presStyleIdx="0" presStyleCnt="4">
        <dgm:presLayoutVars>
          <dgm:chMax val="0"/>
          <dgm:bulletEnabled val="1"/>
        </dgm:presLayoutVars>
      </dgm:prSet>
      <dgm:spPr/>
      <dgm:t>
        <a:bodyPr/>
        <a:lstStyle/>
        <a:p>
          <a:endParaRPr lang="es-EC"/>
        </a:p>
      </dgm:t>
    </dgm:pt>
    <dgm:pt modelId="{17F58153-ADE6-45E3-8C8D-B97EB9515CA9}" type="pres">
      <dgm:prSet presAssocID="{08D951B5-3945-484C-99E2-FAD8E5D39374}" presName="spacer" presStyleCnt="0"/>
      <dgm:spPr/>
    </dgm:pt>
    <dgm:pt modelId="{7FAED5A0-1BB8-45C5-96C6-FD2092C048A9}" type="pres">
      <dgm:prSet presAssocID="{975DA551-EF3B-4228-8326-7AD41B8B7923}" presName="parentText" presStyleLbl="node1" presStyleIdx="1" presStyleCnt="4">
        <dgm:presLayoutVars>
          <dgm:chMax val="0"/>
          <dgm:bulletEnabled val="1"/>
        </dgm:presLayoutVars>
      </dgm:prSet>
      <dgm:spPr/>
      <dgm:t>
        <a:bodyPr/>
        <a:lstStyle/>
        <a:p>
          <a:endParaRPr lang="es-EC"/>
        </a:p>
      </dgm:t>
    </dgm:pt>
    <dgm:pt modelId="{D082184D-B60A-4E41-8AF5-DC21BF39DDCD}" type="pres">
      <dgm:prSet presAssocID="{1142FF01-4F59-48C7-9B5A-DB8EAF23937A}" presName="spacer" presStyleCnt="0"/>
      <dgm:spPr/>
    </dgm:pt>
    <dgm:pt modelId="{568A3563-A9C0-477D-932B-5C1B0BA91B06}" type="pres">
      <dgm:prSet presAssocID="{EF0325C6-4C0F-4320-A1E4-24216B6C1760}" presName="parentText" presStyleLbl="node1" presStyleIdx="2" presStyleCnt="4">
        <dgm:presLayoutVars>
          <dgm:chMax val="0"/>
          <dgm:bulletEnabled val="1"/>
        </dgm:presLayoutVars>
      </dgm:prSet>
      <dgm:spPr/>
      <dgm:t>
        <a:bodyPr/>
        <a:lstStyle/>
        <a:p>
          <a:endParaRPr lang="es-EC"/>
        </a:p>
      </dgm:t>
    </dgm:pt>
    <dgm:pt modelId="{5366C66E-3B21-4D19-A04E-DDDCF7E3590B}" type="pres">
      <dgm:prSet presAssocID="{45282105-124C-471E-87C3-F07C2BB53030}" presName="spacer" presStyleCnt="0"/>
      <dgm:spPr/>
    </dgm:pt>
    <dgm:pt modelId="{CE677F01-289D-4DE7-8720-0ECD6CEA703E}" type="pres">
      <dgm:prSet presAssocID="{81E446A0-716E-483E-9477-3C58CE7F8E79}" presName="parentText" presStyleLbl="node1" presStyleIdx="3" presStyleCnt="4">
        <dgm:presLayoutVars>
          <dgm:chMax val="0"/>
          <dgm:bulletEnabled val="1"/>
        </dgm:presLayoutVars>
      </dgm:prSet>
      <dgm:spPr/>
      <dgm:t>
        <a:bodyPr/>
        <a:lstStyle/>
        <a:p>
          <a:endParaRPr lang="es-EC"/>
        </a:p>
      </dgm:t>
    </dgm:pt>
  </dgm:ptLst>
  <dgm:cxnLst>
    <dgm:cxn modelId="{9AB008A9-C129-4961-B2E3-36971D22FC10}" type="presOf" srcId="{EF0325C6-4C0F-4320-A1E4-24216B6C1760}" destId="{568A3563-A9C0-477D-932B-5C1B0BA91B06}" srcOrd="0" destOrd="0" presId="urn:microsoft.com/office/officeart/2005/8/layout/vList2"/>
    <dgm:cxn modelId="{3219117D-6702-4BEA-AC71-8702D3B341C0}" srcId="{6A65C781-1931-433E-8D1B-0F068A36875C}" destId="{30FD3258-8E4B-41C0-A99C-C0891629BD50}" srcOrd="0" destOrd="0" parTransId="{14D478BA-5170-49C8-A5FB-0A22B0406965}" sibTransId="{08D951B5-3945-484C-99E2-FAD8E5D39374}"/>
    <dgm:cxn modelId="{718689ED-EDB3-4368-91F8-4D88090047A6}" srcId="{6A65C781-1931-433E-8D1B-0F068A36875C}" destId="{81E446A0-716E-483E-9477-3C58CE7F8E79}" srcOrd="3" destOrd="0" parTransId="{300B2D25-56FF-43A1-8CDB-378645B2D964}" sibTransId="{09411A0F-8387-46D6-A124-9B0D9D541009}"/>
    <dgm:cxn modelId="{AA1617A6-5B44-4A06-AC10-21F3E6FD95DD}" type="presOf" srcId="{6A65C781-1931-433E-8D1B-0F068A36875C}" destId="{EA5BD1B6-D90F-41A1-805A-E8C6BD90FD2D}" srcOrd="0" destOrd="0" presId="urn:microsoft.com/office/officeart/2005/8/layout/vList2"/>
    <dgm:cxn modelId="{413646FA-6C3E-4E97-B7E1-BACCD8BD2452}" srcId="{6A65C781-1931-433E-8D1B-0F068A36875C}" destId="{975DA551-EF3B-4228-8326-7AD41B8B7923}" srcOrd="1" destOrd="0" parTransId="{DF95C2B6-8388-4B1B-8C78-EC24B6736357}" sibTransId="{1142FF01-4F59-48C7-9B5A-DB8EAF23937A}"/>
    <dgm:cxn modelId="{5C991CEA-9718-46C4-BF80-82B15B05330B}" type="presOf" srcId="{30FD3258-8E4B-41C0-A99C-C0891629BD50}" destId="{45F7AC71-9534-4E8D-91E8-AC96023A47F4}" srcOrd="0" destOrd="0" presId="urn:microsoft.com/office/officeart/2005/8/layout/vList2"/>
    <dgm:cxn modelId="{BADD144C-C6A7-40CD-A572-E8457410EB8A}" type="presOf" srcId="{81E446A0-716E-483E-9477-3C58CE7F8E79}" destId="{CE677F01-289D-4DE7-8720-0ECD6CEA703E}" srcOrd="0" destOrd="0" presId="urn:microsoft.com/office/officeart/2005/8/layout/vList2"/>
    <dgm:cxn modelId="{B2247777-5884-4C7C-B6C0-736CCD4DC903}" type="presOf" srcId="{975DA551-EF3B-4228-8326-7AD41B8B7923}" destId="{7FAED5A0-1BB8-45C5-96C6-FD2092C048A9}" srcOrd="0" destOrd="0" presId="urn:microsoft.com/office/officeart/2005/8/layout/vList2"/>
    <dgm:cxn modelId="{5E486057-5FAC-44DC-A632-3BE7AD6D8595}" srcId="{6A65C781-1931-433E-8D1B-0F068A36875C}" destId="{EF0325C6-4C0F-4320-A1E4-24216B6C1760}" srcOrd="2" destOrd="0" parTransId="{52AA8225-3647-4940-978A-9C0B3F3AEE76}" sibTransId="{45282105-124C-471E-87C3-F07C2BB53030}"/>
    <dgm:cxn modelId="{68066ADD-EC85-4A25-B57F-82B299CA7D06}" type="presParOf" srcId="{EA5BD1B6-D90F-41A1-805A-E8C6BD90FD2D}" destId="{45F7AC71-9534-4E8D-91E8-AC96023A47F4}" srcOrd="0" destOrd="0" presId="urn:microsoft.com/office/officeart/2005/8/layout/vList2"/>
    <dgm:cxn modelId="{CF4AEAB0-D203-4949-B18D-E64C4155C281}" type="presParOf" srcId="{EA5BD1B6-D90F-41A1-805A-E8C6BD90FD2D}" destId="{17F58153-ADE6-45E3-8C8D-B97EB9515CA9}" srcOrd="1" destOrd="0" presId="urn:microsoft.com/office/officeart/2005/8/layout/vList2"/>
    <dgm:cxn modelId="{D925275A-A9E4-4BC3-8AD6-3D155F2CD02E}" type="presParOf" srcId="{EA5BD1B6-D90F-41A1-805A-E8C6BD90FD2D}" destId="{7FAED5A0-1BB8-45C5-96C6-FD2092C048A9}" srcOrd="2" destOrd="0" presId="urn:microsoft.com/office/officeart/2005/8/layout/vList2"/>
    <dgm:cxn modelId="{73A9DB9E-228D-4DB8-B42B-A974E71CCEFB}" type="presParOf" srcId="{EA5BD1B6-D90F-41A1-805A-E8C6BD90FD2D}" destId="{D082184D-B60A-4E41-8AF5-DC21BF39DDCD}" srcOrd="3" destOrd="0" presId="urn:microsoft.com/office/officeart/2005/8/layout/vList2"/>
    <dgm:cxn modelId="{690929CA-17EC-49E1-8603-2F1E37677BC8}" type="presParOf" srcId="{EA5BD1B6-D90F-41A1-805A-E8C6BD90FD2D}" destId="{568A3563-A9C0-477D-932B-5C1B0BA91B06}" srcOrd="4" destOrd="0" presId="urn:microsoft.com/office/officeart/2005/8/layout/vList2"/>
    <dgm:cxn modelId="{82F44169-7ECA-413B-B98C-B4AED29397F0}" type="presParOf" srcId="{EA5BD1B6-D90F-41A1-805A-E8C6BD90FD2D}" destId="{5366C66E-3B21-4D19-A04E-DDDCF7E3590B}" srcOrd="5" destOrd="0" presId="urn:microsoft.com/office/officeart/2005/8/layout/vList2"/>
    <dgm:cxn modelId="{AC7FDDB4-B1F7-4890-90DA-386E2CCD33C3}" type="presParOf" srcId="{EA5BD1B6-D90F-41A1-805A-E8C6BD90FD2D}" destId="{CE677F01-289D-4DE7-8720-0ECD6CEA703E}"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6214909-5D57-4627-B199-2F7398173637}">
      <dsp:nvSpPr>
        <dsp:cNvPr id="0" name=""/>
        <dsp:cNvSpPr/>
      </dsp:nvSpPr>
      <dsp:spPr>
        <a:xfrm>
          <a:off x="328434" y="1114"/>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latin typeface="Cambria" pitchFamily="18" charset="0"/>
            </a:rPr>
            <a:t>Planteamiento especificaciones del sistema</a:t>
          </a:r>
          <a:endParaRPr lang="es-EC" sz="1800" kern="1200" dirty="0">
            <a:latin typeface="Cambria" pitchFamily="18" charset="0"/>
          </a:endParaRPr>
        </a:p>
      </dsp:txBody>
      <dsp:txXfrm>
        <a:off x="328434" y="1114"/>
        <a:ext cx="1854733" cy="1112840"/>
      </dsp:txXfrm>
    </dsp:sp>
    <dsp:sp modelId="{BF1330CB-4AA8-4BBF-BBB2-91ECEA5D9F16}">
      <dsp:nvSpPr>
        <dsp:cNvPr id="0" name=""/>
        <dsp:cNvSpPr/>
      </dsp:nvSpPr>
      <dsp:spPr>
        <a:xfrm>
          <a:off x="2346384" y="327547"/>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dirty="0"/>
        </a:p>
      </dsp:txBody>
      <dsp:txXfrm>
        <a:off x="2346384" y="327547"/>
        <a:ext cx="393203" cy="459973"/>
      </dsp:txXfrm>
    </dsp:sp>
    <dsp:sp modelId="{6BDA739C-316B-46FB-A346-37ACE606EE41}">
      <dsp:nvSpPr>
        <dsp:cNvPr id="0" name=""/>
        <dsp:cNvSpPr/>
      </dsp:nvSpPr>
      <dsp:spPr>
        <a:xfrm>
          <a:off x="2925061" y="1114"/>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latin typeface="Cambria" pitchFamily="18" charset="0"/>
            </a:rPr>
            <a:t>Estudio de la tarjeta y la plataforma</a:t>
          </a:r>
          <a:endParaRPr lang="es-EC" sz="1800" kern="1200" dirty="0">
            <a:latin typeface="Cambria" pitchFamily="18" charset="0"/>
          </a:endParaRPr>
        </a:p>
      </dsp:txBody>
      <dsp:txXfrm>
        <a:off x="2925061" y="1114"/>
        <a:ext cx="1854733" cy="1112840"/>
      </dsp:txXfrm>
    </dsp:sp>
    <dsp:sp modelId="{998814E0-34ED-4BDC-94B8-2F89AF252EC7}">
      <dsp:nvSpPr>
        <dsp:cNvPr id="0" name=""/>
        <dsp:cNvSpPr/>
      </dsp:nvSpPr>
      <dsp:spPr>
        <a:xfrm>
          <a:off x="4943011" y="327547"/>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dirty="0"/>
        </a:p>
      </dsp:txBody>
      <dsp:txXfrm>
        <a:off x="4943011" y="327547"/>
        <a:ext cx="393203" cy="459973"/>
      </dsp:txXfrm>
    </dsp:sp>
    <dsp:sp modelId="{90E439F5-86D9-4708-ACE9-9A47DE2F247C}">
      <dsp:nvSpPr>
        <dsp:cNvPr id="0" name=""/>
        <dsp:cNvSpPr/>
      </dsp:nvSpPr>
      <dsp:spPr>
        <a:xfrm>
          <a:off x="5521688" y="1114"/>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a:latin typeface="Cambria" pitchFamily="18" charset="0"/>
            </a:rPr>
            <a:t>Diseño de hardware y software </a:t>
          </a:r>
          <a:r>
            <a:rPr lang="es-ES" sz="1800" kern="1200" dirty="0" smtClean="0">
              <a:latin typeface="Cambria" pitchFamily="18" charset="0"/>
            </a:rPr>
            <a:t>del manipulador</a:t>
          </a:r>
          <a:endParaRPr lang="es-EC" sz="1800" kern="1200" dirty="0">
            <a:latin typeface="Cambria" pitchFamily="18" charset="0"/>
          </a:endParaRPr>
        </a:p>
      </dsp:txBody>
      <dsp:txXfrm>
        <a:off x="5521688" y="1114"/>
        <a:ext cx="1854733" cy="1112840"/>
      </dsp:txXfrm>
    </dsp:sp>
    <dsp:sp modelId="{5DB9CBA4-DCF5-4203-A009-BB1F9FCC363C}">
      <dsp:nvSpPr>
        <dsp:cNvPr id="0" name=""/>
        <dsp:cNvSpPr/>
      </dsp:nvSpPr>
      <dsp:spPr>
        <a:xfrm rot="5400000">
          <a:off x="6252453" y="1243785"/>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dirty="0"/>
        </a:p>
      </dsp:txBody>
      <dsp:txXfrm rot="5400000">
        <a:off x="6252453" y="1243785"/>
        <a:ext cx="393203" cy="459973"/>
      </dsp:txXfrm>
    </dsp:sp>
    <dsp:sp modelId="{92C50387-6ED6-44B5-A01C-68F571451F0F}">
      <dsp:nvSpPr>
        <dsp:cNvPr id="0" name=""/>
        <dsp:cNvSpPr/>
      </dsp:nvSpPr>
      <dsp:spPr>
        <a:xfrm>
          <a:off x="5521688" y="1855847"/>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latin typeface="Cambria" pitchFamily="18" charset="0"/>
            </a:rPr>
            <a:t>Integración de tecnologías</a:t>
          </a:r>
          <a:endParaRPr lang="es-EC" sz="1800" kern="1200" dirty="0">
            <a:latin typeface="Cambria" pitchFamily="18" charset="0"/>
          </a:endParaRPr>
        </a:p>
      </dsp:txBody>
      <dsp:txXfrm>
        <a:off x="5521688" y="1855847"/>
        <a:ext cx="1854733" cy="1112840"/>
      </dsp:txXfrm>
    </dsp:sp>
    <dsp:sp modelId="{FB653078-96CA-40B3-8071-AE2E5F2E60AA}">
      <dsp:nvSpPr>
        <dsp:cNvPr id="0" name=""/>
        <dsp:cNvSpPr/>
      </dsp:nvSpPr>
      <dsp:spPr>
        <a:xfrm rot="10800000">
          <a:off x="4965268" y="2182281"/>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dirty="0"/>
        </a:p>
      </dsp:txBody>
      <dsp:txXfrm rot="10800000">
        <a:off x="4965268" y="2182281"/>
        <a:ext cx="393203" cy="459973"/>
      </dsp:txXfrm>
    </dsp:sp>
    <dsp:sp modelId="{5E4CEE29-583A-4B92-8397-A8D1CB3575BE}">
      <dsp:nvSpPr>
        <dsp:cNvPr id="0" name=""/>
        <dsp:cNvSpPr/>
      </dsp:nvSpPr>
      <dsp:spPr>
        <a:xfrm>
          <a:off x="2925061" y="1855847"/>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a:latin typeface="Cambria" pitchFamily="18" charset="0"/>
            </a:rPr>
            <a:t>Pruebas</a:t>
          </a:r>
          <a:r>
            <a:rPr lang="es-EC" sz="1800" kern="1200" baseline="0" dirty="0">
              <a:latin typeface="Cambria" pitchFamily="18" charset="0"/>
            </a:rPr>
            <a:t> de </a:t>
          </a:r>
          <a:r>
            <a:rPr lang="es-EC" sz="1800" kern="1200" baseline="0" dirty="0" smtClean="0">
              <a:latin typeface="Cambria" pitchFamily="18" charset="0"/>
            </a:rPr>
            <a:t>desempeño </a:t>
          </a:r>
          <a:r>
            <a:rPr lang="es-EC" sz="1800" kern="1200" baseline="0" dirty="0">
              <a:latin typeface="Cambria" pitchFamily="18" charset="0"/>
            </a:rPr>
            <a:t>del </a:t>
          </a:r>
          <a:r>
            <a:rPr lang="es-EC" sz="1800" kern="1200" baseline="0" dirty="0" smtClean="0">
              <a:latin typeface="Cambria" pitchFamily="18" charset="0"/>
            </a:rPr>
            <a:t>conjunto robótico</a:t>
          </a:r>
          <a:endParaRPr lang="es-EC" sz="1800" kern="1200" dirty="0">
            <a:latin typeface="Cambria" pitchFamily="18" charset="0"/>
          </a:endParaRPr>
        </a:p>
      </dsp:txBody>
      <dsp:txXfrm>
        <a:off x="2925061" y="1855847"/>
        <a:ext cx="1854733" cy="1112840"/>
      </dsp:txXfrm>
    </dsp:sp>
    <dsp:sp modelId="{A89332F7-2075-4AAD-B063-185448BA8E70}">
      <dsp:nvSpPr>
        <dsp:cNvPr id="0" name=""/>
        <dsp:cNvSpPr/>
      </dsp:nvSpPr>
      <dsp:spPr>
        <a:xfrm rot="10800000">
          <a:off x="2368641" y="2182281"/>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dirty="0"/>
        </a:p>
      </dsp:txBody>
      <dsp:txXfrm rot="10800000">
        <a:off x="2368641" y="2182281"/>
        <a:ext cx="393203" cy="459973"/>
      </dsp:txXfrm>
    </dsp:sp>
    <dsp:sp modelId="{7FA2C910-86EB-4576-97B0-2FF84A0F6331}">
      <dsp:nvSpPr>
        <dsp:cNvPr id="0" name=""/>
        <dsp:cNvSpPr/>
      </dsp:nvSpPr>
      <dsp:spPr>
        <a:xfrm>
          <a:off x="328434" y="1855847"/>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latin typeface="Cambria" pitchFamily="18" charset="0"/>
            </a:rPr>
            <a:t>Corrección y optimización del sistema</a:t>
          </a:r>
          <a:endParaRPr lang="es-EC" sz="1800" kern="1200" dirty="0">
            <a:latin typeface="Cambria" pitchFamily="18" charset="0"/>
          </a:endParaRPr>
        </a:p>
      </dsp:txBody>
      <dsp:txXfrm>
        <a:off x="328434" y="1855847"/>
        <a:ext cx="1854733" cy="1112840"/>
      </dsp:txXfrm>
    </dsp:sp>
    <dsp:sp modelId="{9A712715-73DD-49D4-8744-5A3CB384BB0C}">
      <dsp:nvSpPr>
        <dsp:cNvPr id="0" name=""/>
        <dsp:cNvSpPr/>
      </dsp:nvSpPr>
      <dsp:spPr>
        <a:xfrm rot="5400000">
          <a:off x="1059199" y="3098519"/>
          <a:ext cx="393203" cy="459973"/>
        </a:xfrm>
        <a:prstGeom prst="rightArrow">
          <a:avLst>
            <a:gd name="adj1" fmla="val 60000"/>
            <a:gd name="adj2" fmla="val 50000"/>
          </a:avLst>
        </a:prstGeom>
        <a:solidFill>
          <a:schemeClr val="accent1">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dirty="0"/>
        </a:p>
      </dsp:txBody>
      <dsp:txXfrm rot="5400000">
        <a:off x="1059199" y="3098519"/>
        <a:ext cx="393203" cy="459973"/>
      </dsp:txXfrm>
    </dsp:sp>
    <dsp:sp modelId="{977BFFE5-001A-4142-9474-8251F05296A2}">
      <dsp:nvSpPr>
        <dsp:cNvPr id="0" name=""/>
        <dsp:cNvSpPr/>
      </dsp:nvSpPr>
      <dsp:spPr>
        <a:xfrm>
          <a:off x="328434" y="3710581"/>
          <a:ext cx="1854733" cy="1112840"/>
        </a:xfrm>
        <a:prstGeom prst="roundRect">
          <a:avLst>
            <a:gd name="adj" fmla="val 10000"/>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latin typeface="Cambria" pitchFamily="18" charset="0"/>
            </a:rPr>
            <a:t>Finalización del proyecto y entrega</a:t>
          </a:r>
          <a:endParaRPr lang="es-EC" sz="1800" kern="1200" dirty="0">
            <a:latin typeface="Cambria" pitchFamily="18" charset="0"/>
          </a:endParaRPr>
        </a:p>
      </dsp:txBody>
      <dsp:txXfrm>
        <a:off x="328434" y="3710581"/>
        <a:ext cx="1854733" cy="111284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645855-B9CC-44AB-89F4-B92A0F10937F}">
      <dsp:nvSpPr>
        <dsp:cNvPr id="0" name=""/>
        <dsp:cNvSpPr/>
      </dsp:nvSpPr>
      <dsp:spPr>
        <a:xfrm>
          <a:off x="0" y="673893"/>
          <a:ext cx="2714624" cy="1628775"/>
        </a:xfrm>
        <a:prstGeom prst="rect">
          <a:avLst/>
        </a:prstGeom>
        <a:gradFill rotWithShape="0">
          <a:gsLst>
            <a:gs pos="0">
              <a:schemeClr val="accent1">
                <a:shade val="80000"/>
                <a:hueOff val="0"/>
                <a:satOff val="0"/>
                <a:lumOff val="0"/>
                <a:alphaOff val="0"/>
                <a:tint val="50000"/>
                <a:satMod val="300000"/>
              </a:schemeClr>
            </a:gs>
            <a:gs pos="35000">
              <a:schemeClr val="accent1">
                <a:shade val="80000"/>
                <a:hueOff val="0"/>
                <a:satOff val="0"/>
                <a:lumOff val="0"/>
                <a:alphaOff val="0"/>
                <a:tint val="37000"/>
                <a:satMod val="300000"/>
              </a:schemeClr>
            </a:gs>
            <a:gs pos="100000">
              <a:schemeClr val="accent1">
                <a:shade val="80000"/>
                <a:hueOff val="0"/>
                <a:satOff val="0"/>
                <a:lumOff val="0"/>
                <a:alphaOff val="0"/>
                <a:tint val="15000"/>
                <a:satMod val="350000"/>
              </a:schemeClr>
            </a:gs>
          </a:gsLst>
          <a:lin ang="16200000" scaled="1"/>
        </a:gradFill>
        <a:ln>
          <a:noFill/>
        </a:ln>
        <a:effectLst>
          <a:glow rad="228600">
            <a:schemeClr val="accent1">
              <a:satMod val="175000"/>
              <a:alpha val="40000"/>
            </a:schemeClr>
          </a:glo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noProof="0" dirty="0" smtClean="0"/>
            <a:t>Irobot create: prototipo educativo</a:t>
          </a:r>
          <a:endParaRPr lang="es-EC" sz="2500" kern="1200" noProof="0" dirty="0"/>
        </a:p>
      </dsp:txBody>
      <dsp:txXfrm>
        <a:off x="0" y="673893"/>
        <a:ext cx="2714624" cy="1628775"/>
      </dsp:txXfrm>
    </dsp:sp>
    <dsp:sp modelId="{F68ED68B-5894-43B9-A7CF-FCFE7D018CE8}">
      <dsp:nvSpPr>
        <dsp:cNvPr id="0" name=""/>
        <dsp:cNvSpPr/>
      </dsp:nvSpPr>
      <dsp:spPr>
        <a:xfrm>
          <a:off x="2986087" y="673893"/>
          <a:ext cx="2714624" cy="1628775"/>
        </a:xfrm>
        <a:prstGeom prst="rect">
          <a:avLst/>
        </a:prstGeom>
        <a:gradFill rotWithShape="0">
          <a:gsLst>
            <a:gs pos="0">
              <a:schemeClr val="accent1">
                <a:shade val="80000"/>
                <a:hueOff val="61249"/>
                <a:satOff val="-878"/>
                <a:lumOff val="5123"/>
                <a:alphaOff val="0"/>
                <a:tint val="50000"/>
                <a:satMod val="300000"/>
              </a:schemeClr>
            </a:gs>
            <a:gs pos="35000">
              <a:schemeClr val="accent1">
                <a:shade val="80000"/>
                <a:hueOff val="61249"/>
                <a:satOff val="-878"/>
                <a:lumOff val="5123"/>
                <a:alphaOff val="0"/>
                <a:tint val="37000"/>
                <a:satMod val="300000"/>
              </a:schemeClr>
            </a:gs>
            <a:gs pos="100000">
              <a:schemeClr val="accent1">
                <a:shade val="80000"/>
                <a:hueOff val="61249"/>
                <a:satOff val="-878"/>
                <a:lumOff val="512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noProof="0" dirty="0" smtClean="0"/>
            <a:t>Peso Máximo de: 2.26 kg </a:t>
          </a:r>
          <a:endParaRPr lang="es-EC" sz="2500" kern="1200" noProof="0" dirty="0"/>
        </a:p>
      </dsp:txBody>
      <dsp:txXfrm>
        <a:off x="2986087" y="673893"/>
        <a:ext cx="2714624" cy="1628775"/>
      </dsp:txXfrm>
    </dsp:sp>
    <dsp:sp modelId="{D825F0C6-30EF-4981-80A8-48B867208D9B}">
      <dsp:nvSpPr>
        <dsp:cNvPr id="0" name=""/>
        <dsp:cNvSpPr/>
      </dsp:nvSpPr>
      <dsp:spPr>
        <a:xfrm>
          <a:off x="5972175" y="673893"/>
          <a:ext cx="2714624" cy="1628775"/>
        </a:xfrm>
        <a:prstGeom prst="rect">
          <a:avLst/>
        </a:prstGeom>
        <a:gradFill rotWithShape="0">
          <a:gsLst>
            <a:gs pos="0">
              <a:schemeClr val="accent1">
                <a:shade val="80000"/>
                <a:hueOff val="122498"/>
                <a:satOff val="-1757"/>
                <a:lumOff val="10246"/>
                <a:alphaOff val="0"/>
                <a:tint val="50000"/>
                <a:satMod val="300000"/>
              </a:schemeClr>
            </a:gs>
            <a:gs pos="35000">
              <a:schemeClr val="accent1">
                <a:shade val="80000"/>
                <a:hueOff val="122498"/>
                <a:satOff val="-1757"/>
                <a:lumOff val="10246"/>
                <a:alphaOff val="0"/>
                <a:tint val="37000"/>
                <a:satMod val="300000"/>
              </a:schemeClr>
            </a:gs>
            <a:gs pos="100000">
              <a:schemeClr val="accent1">
                <a:shade val="80000"/>
                <a:hueOff val="122498"/>
                <a:satOff val="-1757"/>
                <a:lumOff val="1024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noProof="0" dirty="0" smtClean="0"/>
            <a:t>Tipo de material liviano: PVC</a:t>
          </a:r>
          <a:endParaRPr lang="es-EC" sz="2500" kern="1200" noProof="0" dirty="0"/>
        </a:p>
      </dsp:txBody>
      <dsp:txXfrm>
        <a:off x="5972175" y="673893"/>
        <a:ext cx="2714624" cy="1628775"/>
      </dsp:txXfrm>
    </dsp:sp>
    <dsp:sp modelId="{B9595869-6C5F-4F73-8B1E-45EF103B4F1D}">
      <dsp:nvSpPr>
        <dsp:cNvPr id="0" name=""/>
        <dsp:cNvSpPr/>
      </dsp:nvSpPr>
      <dsp:spPr>
        <a:xfrm>
          <a:off x="0" y="2574131"/>
          <a:ext cx="2714624" cy="1628775"/>
        </a:xfrm>
        <a:prstGeom prst="rect">
          <a:avLst/>
        </a:prstGeom>
        <a:gradFill rotWithShape="0">
          <a:gsLst>
            <a:gs pos="0">
              <a:schemeClr val="accent1">
                <a:shade val="80000"/>
                <a:hueOff val="183747"/>
                <a:satOff val="-2635"/>
                <a:lumOff val="15369"/>
                <a:alphaOff val="0"/>
                <a:tint val="50000"/>
                <a:satMod val="300000"/>
              </a:schemeClr>
            </a:gs>
            <a:gs pos="35000">
              <a:schemeClr val="accent1">
                <a:shade val="80000"/>
                <a:hueOff val="183747"/>
                <a:satOff val="-2635"/>
                <a:lumOff val="15369"/>
                <a:alphaOff val="0"/>
                <a:tint val="37000"/>
                <a:satMod val="300000"/>
              </a:schemeClr>
            </a:gs>
            <a:gs pos="100000">
              <a:schemeClr val="accent1">
                <a:shade val="80000"/>
                <a:hueOff val="183747"/>
                <a:satOff val="-2635"/>
                <a:lumOff val="15369"/>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noProof="0" dirty="0" smtClean="0"/>
            <a:t>Diseño electrónico:</a:t>
          </a:r>
          <a:endParaRPr lang="es-EC" sz="2500" kern="1200" noProof="0" dirty="0"/>
        </a:p>
      </dsp:txBody>
      <dsp:txXfrm>
        <a:off x="0" y="2574131"/>
        <a:ext cx="2714624" cy="1628775"/>
      </dsp:txXfrm>
    </dsp:sp>
    <dsp:sp modelId="{8566EB6B-525E-4999-9E9A-5DC8CD42E8AC}">
      <dsp:nvSpPr>
        <dsp:cNvPr id="0" name=""/>
        <dsp:cNvSpPr/>
      </dsp:nvSpPr>
      <dsp:spPr>
        <a:xfrm>
          <a:off x="2986087" y="2574131"/>
          <a:ext cx="2714624" cy="1628775"/>
        </a:xfrm>
        <a:prstGeom prst="rect">
          <a:avLst/>
        </a:prstGeom>
        <a:gradFill rotWithShape="0">
          <a:gsLst>
            <a:gs pos="0">
              <a:schemeClr val="accent1">
                <a:shade val="80000"/>
                <a:hueOff val="244997"/>
                <a:satOff val="-3514"/>
                <a:lumOff val="20492"/>
                <a:alphaOff val="0"/>
                <a:tint val="50000"/>
                <a:satMod val="300000"/>
              </a:schemeClr>
            </a:gs>
            <a:gs pos="35000">
              <a:schemeClr val="accent1">
                <a:shade val="80000"/>
                <a:hueOff val="244997"/>
                <a:satOff val="-3514"/>
                <a:lumOff val="20492"/>
                <a:alphaOff val="0"/>
                <a:tint val="37000"/>
                <a:satMod val="300000"/>
              </a:schemeClr>
            </a:gs>
            <a:gs pos="100000">
              <a:schemeClr val="accent1">
                <a:shade val="80000"/>
                <a:hueOff val="244997"/>
                <a:satOff val="-3514"/>
                <a:lumOff val="2049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noProof="0" dirty="0" smtClean="0"/>
            <a:t>Servomotores: </a:t>
          </a:r>
          <a:endParaRPr lang="es-EC" sz="2500" kern="1200" noProof="0" dirty="0"/>
        </a:p>
      </dsp:txBody>
      <dsp:txXfrm>
        <a:off x="2986087" y="2574131"/>
        <a:ext cx="2714624" cy="1628775"/>
      </dsp:txXfrm>
    </dsp:sp>
    <dsp:sp modelId="{1C1346F7-DC34-42A9-A2AB-A574F5C1F823}">
      <dsp:nvSpPr>
        <dsp:cNvPr id="0" name=""/>
        <dsp:cNvSpPr/>
      </dsp:nvSpPr>
      <dsp:spPr>
        <a:xfrm>
          <a:off x="5972175" y="2574131"/>
          <a:ext cx="2714624" cy="1628775"/>
        </a:xfrm>
        <a:prstGeom prst="rect">
          <a:avLst/>
        </a:prstGeom>
        <a:gradFill rotWithShape="0">
          <a:gsLst>
            <a:gs pos="0">
              <a:schemeClr val="accent1">
                <a:shade val="80000"/>
                <a:hueOff val="306246"/>
                <a:satOff val="-4392"/>
                <a:lumOff val="25615"/>
                <a:alphaOff val="0"/>
                <a:tint val="50000"/>
                <a:satMod val="300000"/>
              </a:schemeClr>
            </a:gs>
            <a:gs pos="35000">
              <a:schemeClr val="accent1">
                <a:shade val="80000"/>
                <a:hueOff val="306246"/>
                <a:satOff val="-4392"/>
                <a:lumOff val="25615"/>
                <a:alphaOff val="0"/>
                <a:tint val="37000"/>
                <a:satMod val="300000"/>
              </a:schemeClr>
            </a:gs>
            <a:gs pos="100000">
              <a:schemeClr val="accent1">
                <a:shade val="80000"/>
                <a:hueOff val="306246"/>
                <a:satOff val="-4392"/>
                <a:lumOff val="2561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s-EC" sz="2500" kern="1200" noProof="0" dirty="0" smtClean="0"/>
            <a:t>Debido a su peso reducido, baja corriente nominal y alto torque</a:t>
          </a:r>
          <a:endParaRPr lang="es-EC" sz="2500" kern="1200" noProof="0" dirty="0"/>
        </a:p>
      </dsp:txBody>
      <dsp:txXfrm>
        <a:off x="5972175" y="2574131"/>
        <a:ext cx="2714624" cy="1628775"/>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5F7AC71-9534-4E8D-91E8-AC96023A47F4}">
      <dsp:nvSpPr>
        <dsp:cNvPr id="0" name=""/>
        <dsp:cNvSpPr/>
      </dsp:nvSpPr>
      <dsp:spPr>
        <a:xfrm>
          <a:off x="0" y="433910"/>
          <a:ext cx="6096000" cy="9931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C" sz="2500" kern="1200" dirty="0" smtClean="0"/>
            <a:t>Depende del tipo y de la calidad de la misma</a:t>
          </a:r>
          <a:endParaRPr lang="es-EC" sz="2500" kern="1200" dirty="0"/>
        </a:p>
      </dsp:txBody>
      <dsp:txXfrm>
        <a:off x="0" y="433910"/>
        <a:ext cx="6096000" cy="993128"/>
      </dsp:txXfrm>
    </dsp:sp>
    <dsp:sp modelId="{7FAED5A0-1BB8-45C5-96C6-FD2092C048A9}">
      <dsp:nvSpPr>
        <dsp:cNvPr id="0" name=""/>
        <dsp:cNvSpPr/>
      </dsp:nvSpPr>
      <dsp:spPr>
        <a:xfrm>
          <a:off x="0" y="1499039"/>
          <a:ext cx="6096000" cy="9931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C" sz="2500" kern="1200" dirty="0" smtClean="0"/>
            <a:t>Las pruebas realizadas muestran resultados en línea de vista a una distancia de 80 m</a:t>
          </a:r>
          <a:endParaRPr lang="es-EC" sz="2500" kern="1200" dirty="0"/>
        </a:p>
      </dsp:txBody>
      <dsp:txXfrm>
        <a:off x="0" y="1499039"/>
        <a:ext cx="6096000" cy="993128"/>
      </dsp:txXfrm>
    </dsp:sp>
    <dsp:sp modelId="{568A3563-A9C0-477D-932B-5C1B0BA91B06}">
      <dsp:nvSpPr>
        <dsp:cNvPr id="0" name=""/>
        <dsp:cNvSpPr/>
      </dsp:nvSpPr>
      <dsp:spPr>
        <a:xfrm>
          <a:off x="0" y="2564168"/>
          <a:ext cx="6096000" cy="9931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C" sz="2500" kern="1200" dirty="0" smtClean="0"/>
            <a:t>La imagen visualizada a esta distancia comienza a verse afectada.</a:t>
          </a:r>
          <a:endParaRPr lang="es-EC" sz="2500" kern="1200" dirty="0"/>
        </a:p>
      </dsp:txBody>
      <dsp:txXfrm>
        <a:off x="0" y="2564168"/>
        <a:ext cx="6096000" cy="993128"/>
      </dsp:txXfrm>
    </dsp:sp>
    <dsp:sp modelId="{CE677F01-289D-4DE7-8720-0ECD6CEA703E}">
      <dsp:nvSpPr>
        <dsp:cNvPr id="0" name=""/>
        <dsp:cNvSpPr/>
      </dsp:nvSpPr>
      <dsp:spPr>
        <a:xfrm>
          <a:off x="0" y="3629296"/>
          <a:ext cx="6096000" cy="9931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l" defTabSz="1111250">
            <a:lnSpc>
              <a:spcPct val="90000"/>
            </a:lnSpc>
            <a:spcBef>
              <a:spcPct val="0"/>
            </a:spcBef>
            <a:spcAft>
              <a:spcPct val="35000"/>
            </a:spcAft>
          </a:pPr>
          <a:r>
            <a:rPr lang="es-ES" sz="2500" kern="1200" dirty="0" smtClean="0"/>
            <a:t>La influencia del entorno puede afectar a la calidad de imagen</a:t>
          </a:r>
          <a:endParaRPr lang="es-EC" sz="2500" kern="1200" dirty="0"/>
        </a:p>
      </dsp:txBody>
      <dsp:txXfrm>
        <a:off x="0" y="3629296"/>
        <a:ext cx="6096000" cy="9931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DD6F5F-7470-41A8-8F5A-30AB7449AAD1}" type="datetimeFigureOut">
              <a:rPr lang="es-EC" smtClean="0"/>
              <a:pPr/>
              <a:t>02/10/2012</a:t>
            </a:fld>
            <a:endParaRPr lang="es-EC"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55836C-F379-4E60-BCD3-0593FF6F9919}" type="slidenum">
              <a:rPr lang="es-EC" smtClean="0"/>
              <a:pPr/>
              <a:t>‹Nº›</a:t>
            </a:fld>
            <a:endParaRPr lang="es-EC"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5355836C-F379-4E60-BCD3-0593FF6F9919}" type="slidenum">
              <a:rPr lang="es-EC" smtClean="0"/>
              <a:pPr/>
              <a:t>1</a:t>
            </a:fld>
            <a:endParaRPr lang="es-EC"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5355836C-F379-4E60-BCD3-0593FF6F9919}" type="slidenum">
              <a:rPr lang="es-EC" smtClean="0"/>
              <a:pPr/>
              <a:t>5</a:t>
            </a:fld>
            <a:endParaRPr lang="es-EC"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C" dirty="0"/>
          </a:p>
        </p:txBody>
      </p:sp>
      <p:sp>
        <p:nvSpPr>
          <p:cNvPr id="4" name="3 Marcador de número de diapositiva"/>
          <p:cNvSpPr>
            <a:spLocks noGrp="1"/>
          </p:cNvSpPr>
          <p:nvPr>
            <p:ph type="sldNum" sz="quarter" idx="10"/>
          </p:nvPr>
        </p:nvSpPr>
        <p:spPr/>
        <p:txBody>
          <a:bodyPr/>
          <a:lstStyle/>
          <a:p>
            <a:fld id="{5355836C-F379-4E60-BCD3-0593FF6F9919}" type="slidenum">
              <a:rPr lang="es-EC" smtClean="0"/>
              <a:pPr/>
              <a:t>45</a:t>
            </a:fld>
            <a:endParaRPr lang="es-EC"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4.png"/><Relationship Id="rId4" Type="http://schemas.microsoft.com/office/2007/relationships/media" Target="../media/media1.wm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video" Target="../media/media1.wmv"/><Relationship Id="rId5" Type="http://schemas.openxmlformats.org/officeDocument/2006/relationships/image" Target="../media/image4.png"/><Relationship Id="rId4" Type="http://schemas.microsoft.com/office/2007/relationships/media" Target="../media/media1.wmv"/></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2325" y="762000"/>
            <a:ext cx="5111675" cy="2667000"/>
          </a:xfrm>
        </p:spPr>
        <p:txBody>
          <a:bodyPr/>
          <a:lstStyle/>
          <a:p>
            <a:r>
              <a:rPr lang="es-ES" smtClean="0"/>
              <a:t>Haga clic para modificar el estilo de título del patrón</a:t>
            </a:r>
            <a:endParaRPr lang="en-US"/>
          </a:p>
        </p:txBody>
      </p:sp>
      <p:sp>
        <p:nvSpPr>
          <p:cNvPr id="3" name="Subtitle 2"/>
          <p:cNvSpPr>
            <a:spLocks noGrp="1"/>
          </p:cNvSpPr>
          <p:nvPr>
            <p:ph type="subTitle" idx="1"/>
          </p:nvPr>
        </p:nvSpPr>
        <p:spPr>
          <a:xfrm>
            <a:off x="228600" y="3810000"/>
            <a:ext cx="5105400" cy="2133600"/>
          </a:xfrm>
        </p:spPr>
        <p:txBody>
          <a:bodyPr/>
          <a:lstStyle>
            <a:lvl1pPr marL="0" indent="0" algn="l">
              <a:buNone/>
              <a:defRPr b="1">
                <a:solidFill>
                  <a:schemeClr val="tx1"/>
                </a:solidFill>
                <a:effectLst>
                  <a:reflection blurRad="6350" stA="55000" endA="300" endPos="45500" dir="5400000" sy="-100000" algn="bl" rotWithShape="0"/>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Date Placeholder 3"/>
          <p:cNvSpPr>
            <a:spLocks noGrp="1"/>
          </p:cNvSpPr>
          <p:nvPr>
            <p:ph type="dt" sz="half" idx="10"/>
          </p:nvPr>
        </p:nvSpPr>
        <p:spPr/>
        <p:txBody>
          <a:bodyPr/>
          <a:lstStyle/>
          <a:p>
            <a:fld id="{F541BB46-C3EA-448E-B1FF-4E06D68ED7FF}" type="datetime1">
              <a:rPr lang="es-EC" smtClean="0"/>
              <a:pPr/>
              <a:t>02/10/2012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pic>
        <p:nvPicPr>
          <p:cNvPr id="8" name="Glowing tech background 3d ,LO2.wm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rotWithShape="1">
          <a:blip r:embed="rId5" cstate="print"/>
          <a:srcRect l="25555" r="7778"/>
          <a:stretch/>
        </p:blipFill>
        <p:spPr>
          <a:xfrm>
            <a:off x="4495801" y="1368912"/>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xmlns="" val="182847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228600" y="1403874"/>
            <a:ext cx="7239000" cy="4876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57C2CC0-E4CB-413A-B2C8-E3B5CA27B828}" type="datetime1">
              <a:rPr lang="es-EC" smtClean="0"/>
              <a:pPr/>
              <a:t>02/10/2012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73132970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19800" y="1371600"/>
            <a:ext cx="1828800" cy="4953000"/>
          </a:xfrm>
        </p:spPr>
        <p:txBody>
          <a:bodyPr vert="eaVert"/>
          <a:lstStyle>
            <a:lvl1pPr>
              <a:defRPr>
                <a:solidFill>
                  <a:schemeClr val="tx1"/>
                </a:solidFil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28600" y="1371600"/>
            <a:ext cx="5791200" cy="49530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05392D2-A952-44A0-B3E5-D91C0DC47207}" type="datetime1">
              <a:rPr lang="es-EC" smtClean="0"/>
              <a:pPr/>
              <a:t>02/10/2012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10097356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29EC12FD-B5B8-4C68-89B8-9AD1F60786E4}" type="datetime1">
              <a:rPr lang="es-EC" smtClean="0"/>
              <a:pPr/>
              <a:t>02/10/2012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3814149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929188"/>
            <a:ext cx="5105400" cy="1362075"/>
          </a:xfrm>
        </p:spPr>
        <p:txBody>
          <a:bodyPr anchor="t"/>
          <a:lstStyle>
            <a:lvl1pPr algn="l">
              <a:defRPr sz="4000" b="1" cap="all">
                <a:solidFill>
                  <a:schemeClr val="tx1"/>
                </a:solidFill>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28600" y="3733801"/>
            <a:ext cx="5105400" cy="11953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BEA79C3-414B-4ECE-BC1D-E6C274013E3F}" type="datetime1">
              <a:rPr lang="es-EC" smtClean="0"/>
              <a:pPr/>
              <a:t>02/10/2012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DC8AA99-7238-42D3-B68A-A4E1B56FEE73}" type="slidenum">
              <a:rPr lang="en-US" smtClean="0"/>
              <a:pPr/>
              <a:t>‹Nº›</a:t>
            </a:fld>
            <a:endParaRPr lang="en-US" dirty="0"/>
          </a:p>
        </p:txBody>
      </p:sp>
      <p:pic>
        <p:nvPicPr>
          <p:cNvPr id="8" name="Glowing tech background 3d ,LO2.wmv">
            <a:hlinkClick r:id="" action="ppaction://media"/>
          </p:cNvPr>
          <p:cNvPicPr>
            <a:picLocks noChangeAspect="1"/>
          </p:cNvPicPr>
          <p:nvPr userDrawn="1">
            <a:videoFile r:link="rId1"/>
            <p:extLst>
              <p:ext uri="{DAA4B4D4-6D71-4841-9C94-3DE7FCFB9230}">
                <p14:media xmlns:p14="http://schemas.microsoft.com/office/powerpoint/2010/main" xmlns="" r:embed="rId4"/>
              </p:ext>
            </p:extLst>
          </p:nvPr>
        </p:nvPicPr>
        <p:blipFill rotWithShape="1">
          <a:blip r:embed="rId5" cstate="print"/>
          <a:srcRect l="25555" r="7778"/>
          <a:stretch/>
        </p:blipFill>
        <p:spPr>
          <a:xfrm>
            <a:off x="4495801" y="1368912"/>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xmlns="" val="28031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228600" y="1798638"/>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798638"/>
            <a:ext cx="4267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200FE1A-5328-4A5D-B9DC-3BC527DD1ACC}" type="datetime1">
              <a:rPr lang="es-EC" smtClean="0"/>
              <a:pPr/>
              <a:t>02/10/2012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1897333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28601" y="1733550"/>
            <a:ext cx="4268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28601" y="2373312"/>
            <a:ext cx="4268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6" y="1733550"/>
            <a:ext cx="4270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6" y="2373312"/>
            <a:ext cx="4270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E40AA4C5-1613-4D3C-90C2-F4F6641A30BB}" type="datetime1">
              <a:rPr lang="es-EC" smtClean="0"/>
              <a:pPr/>
              <a:t>02/10/2012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06709294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2527D749-41B8-4E05-85A0-0E9EEF2EADDA}" type="datetime1">
              <a:rPr lang="es-EC" smtClean="0"/>
              <a:pPr/>
              <a:t>02/10/2012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8267955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351DA-112F-4C4D-B9F3-7AC5EB9993F3}" type="datetime1">
              <a:rPr lang="es-EC" smtClean="0"/>
              <a:pPr/>
              <a:t>02/10/2012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38610141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8601" y="86958"/>
            <a:ext cx="3236913" cy="1162050"/>
          </a:xfrm>
        </p:spPr>
        <p:txBody>
          <a:bodyPr anchor="b"/>
          <a:lstStyle>
            <a:lvl1pPr algn="l">
              <a:defRPr sz="2000" b="1"/>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575050" y="1371600"/>
            <a:ext cx="3968751" cy="490907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Text Placeholder 3"/>
          <p:cNvSpPr>
            <a:spLocks noGrp="1"/>
          </p:cNvSpPr>
          <p:nvPr>
            <p:ph type="body" sz="half" idx="2"/>
          </p:nvPr>
        </p:nvSpPr>
        <p:spPr>
          <a:xfrm>
            <a:off x="228601" y="1371601"/>
            <a:ext cx="3236913" cy="491360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68D222F-7737-4E80-AC1D-1DB3590D95F3}" type="datetime1">
              <a:rPr lang="es-EC" smtClean="0"/>
              <a:pPr/>
              <a:t>02/10/2012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254905264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1"/>
            <a:ext cx="5486400" cy="566738"/>
          </a:xfrm>
        </p:spPr>
        <p:txBody>
          <a:bodyPr anchor="b"/>
          <a:lstStyle>
            <a:lvl1pPr algn="l">
              <a:defRPr sz="2000" b="1">
                <a:solidFill>
                  <a:schemeClr val="tx1"/>
                </a:solidFill>
              </a:defRPr>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143000"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43000"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2DB5BB1-FDD4-4AFE-9860-E3C743A1CBE7}" type="datetime1">
              <a:rPr lang="es-EC" smtClean="0"/>
              <a:pPr/>
              <a:t>02/10/2012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DC8AA99-7238-42D3-B68A-A4E1B56FEE73}" type="slidenum">
              <a:rPr lang="en-US" smtClean="0"/>
              <a:pPr/>
              <a:t>‹Nº›</a:t>
            </a:fld>
            <a:endParaRPr lang="en-US" dirty="0"/>
          </a:p>
        </p:txBody>
      </p:sp>
    </p:spTree>
    <p:extLst>
      <p:ext uri="{BB962C8B-B14F-4D97-AF65-F5344CB8AC3E}">
        <p14:creationId xmlns:p14="http://schemas.microsoft.com/office/powerpoint/2010/main" xmlns="" val="18891388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media"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76200"/>
            <a:ext cx="72390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228600" y="1403874"/>
            <a:ext cx="8686800" cy="4876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2"/>
          </p:nvPr>
        </p:nvSpPr>
        <p:spPr>
          <a:xfrm>
            <a:off x="214256"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67ABA-0996-4E73-ADD5-D8415EE51D03}" type="datetime1">
              <a:rPr lang="es-EC" smtClean="0"/>
              <a:pPr/>
              <a:t>02/10/2012</a:t>
            </a:fld>
            <a:endParaRPr lang="en-US" dirty="0"/>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73732"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pPr/>
              <a:t>‹Nº›</a:t>
            </a:fld>
            <a:endParaRPr lang="en-US" dirty="0"/>
          </a:p>
        </p:txBody>
      </p:sp>
      <p:pic>
        <p:nvPicPr>
          <p:cNvPr id="9" name="Glowing tech background 3d ,LO2.wmv">
            <a:hlinkClick r:id="" action="ppaction://media"/>
          </p:cNvPr>
          <p:cNvPicPr>
            <a:picLocks noChangeAspect="1"/>
          </p:cNvPicPr>
          <p:nvPr>
            <a:videoFile r:link="rId13"/>
            <p:extLst>
              <p:ext uri="{DAA4B4D4-6D71-4841-9C94-3DE7FCFB9230}">
                <p14:media xmlns:p14="http://schemas.microsoft.com/office/powerpoint/2010/main" xmlns="" r:embed="rId15"/>
              </p:ext>
            </p:extLst>
          </p:nvPr>
        </p:nvPicPr>
        <p:blipFill rotWithShape="1">
          <a:blip r:embed="rId16" cstate="print"/>
          <a:srcRect l="25555" r="7778"/>
          <a:stretch/>
        </p:blipFill>
        <p:spPr>
          <a:xfrm>
            <a:off x="7239000" y="152400"/>
            <a:ext cx="1600200" cy="1600200"/>
          </a:xfrm>
          <a:prstGeom prst="roundRect">
            <a:avLst>
              <a:gd name="adj" fmla="val 18055"/>
            </a:avLst>
          </a:prstGeom>
          <a:ln>
            <a:noFill/>
          </a:ln>
          <a:effectLst/>
          <a:scene3d>
            <a:camera prst="perspectiveRelaxed" fov="7200000">
              <a:rot lat="23995" lon="3210004" rev="21299988"/>
            </a:camera>
            <a:lightRig rig="chilly" dir="t">
              <a:rot lat="0" lon="0" rev="0"/>
            </a:lightRig>
          </a:scene3d>
          <a:sp3d extrusionH="254000" prstMaterial="powder">
            <a:bevelT w="0" h="0"/>
            <a:contourClr>
              <a:srgbClr val="969696"/>
            </a:contourClr>
          </a:sp3d>
        </p:spPr>
      </p:pic>
    </p:spTree>
    <p:extLst>
      <p:ext uri="{BB962C8B-B14F-4D97-AF65-F5344CB8AC3E}">
        <p14:creationId xmlns:p14="http://schemas.microsoft.com/office/powerpoint/2010/main" xmlns="" val="4116082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hf hdr="0" ftr="0" dt="0"/>
  <p:txStyles>
    <p:titleStyle>
      <a:lvl1pPr algn="l" defTabSz="914400" rtl="0" eaLnBrk="1" latinLnBrk="0" hangingPunct="1">
        <a:spcBef>
          <a:spcPct val="0"/>
        </a:spcBef>
        <a:buNone/>
        <a:defRPr sz="4400" b="1" kern="120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340768"/>
            <a:ext cx="4932040" cy="2232248"/>
          </a:xfrm>
        </p:spPr>
        <p:txBody>
          <a:bodyPr>
            <a:noAutofit/>
          </a:bodyPr>
          <a:lstStyle/>
          <a:p>
            <a:pPr algn="just"/>
            <a:r>
              <a:rPr lang="es-EC" sz="2400" dirty="0" smtClean="0">
                <a:latin typeface="Cambria" pitchFamily="18" charset="0"/>
              </a:rPr>
              <a:t>Diseño e Implementación de un manipulador robótico para la plataforma móvil IROBOT CREATE tele-operado mediante el módulo MINICORE RCM5600W</a:t>
            </a:r>
            <a:endParaRPr lang="es-EC" sz="2400" dirty="0">
              <a:latin typeface="Cambria" pitchFamily="18" charset="0"/>
            </a:endParaRPr>
          </a:p>
        </p:txBody>
      </p:sp>
      <p:sp>
        <p:nvSpPr>
          <p:cNvPr id="3" name="Subtitle 2"/>
          <p:cNvSpPr>
            <a:spLocks noGrp="1"/>
          </p:cNvSpPr>
          <p:nvPr>
            <p:ph type="subTitle" idx="1"/>
          </p:nvPr>
        </p:nvSpPr>
        <p:spPr>
          <a:xfrm>
            <a:off x="323528" y="4077072"/>
            <a:ext cx="4896544" cy="2520280"/>
          </a:xfrm>
        </p:spPr>
        <p:txBody>
          <a:bodyPr numCol="1">
            <a:normAutofit fontScale="25000" lnSpcReduction="20000"/>
          </a:bodyPr>
          <a:lstStyle/>
          <a:p>
            <a:r>
              <a:rPr lang="es-EC" sz="11200" dirty="0" smtClean="0">
                <a:latin typeface="JasmineUPC" pitchFamily="18" charset="-34"/>
                <a:cs typeface="JasmineUPC" pitchFamily="18" charset="-34"/>
              </a:rPr>
              <a:t>Autores:</a:t>
            </a:r>
          </a:p>
          <a:p>
            <a:pPr lvl="1" algn="l">
              <a:buClr>
                <a:schemeClr val="accent1">
                  <a:lumMod val="75000"/>
                </a:schemeClr>
              </a:buClr>
              <a:buSzPct val="80000"/>
              <a:buFont typeface="Wingdings" pitchFamily="2" charset="2"/>
              <a:buChar char="v"/>
            </a:pPr>
            <a:r>
              <a:rPr lang="es-EC" sz="7200" dirty="0" smtClean="0">
                <a:solidFill>
                  <a:schemeClr val="tx1"/>
                </a:solidFill>
                <a:latin typeface="JasmineUPC" pitchFamily="18" charset="-34"/>
                <a:cs typeface="JasmineUPC" pitchFamily="18" charset="-34"/>
              </a:rPr>
              <a:t> </a:t>
            </a:r>
            <a:r>
              <a:rPr lang="es-EC" sz="8000" dirty="0" smtClean="0">
                <a:solidFill>
                  <a:schemeClr val="tx1"/>
                </a:solidFill>
                <a:latin typeface="Cambria" pitchFamily="18" charset="0"/>
                <a:cs typeface="JasmineUPC" pitchFamily="18" charset="-34"/>
              </a:rPr>
              <a:t>William Quishpe.</a:t>
            </a:r>
          </a:p>
          <a:p>
            <a:pPr lvl="1" algn="l">
              <a:buClr>
                <a:schemeClr val="accent1">
                  <a:lumMod val="75000"/>
                </a:schemeClr>
              </a:buClr>
              <a:buSzPct val="80000"/>
              <a:buFont typeface="Wingdings" pitchFamily="2" charset="2"/>
              <a:buChar char="v"/>
            </a:pPr>
            <a:r>
              <a:rPr lang="es-EC" sz="8000" dirty="0" smtClean="0">
                <a:solidFill>
                  <a:schemeClr val="tx1"/>
                </a:solidFill>
                <a:latin typeface="Cambria" pitchFamily="18" charset="0"/>
                <a:cs typeface="JasmineUPC" pitchFamily="18" charset="-34"/>
              </a:rPr>
              <a:t> Andrés Salas.</a:t>
            </a:r>
            <a:endParaRPr lang="es-EC" sz="8000" dirty="0" smtClean="0">
              <a:latin typeface="JasmineUPC" pitchFamily="18" charset="-34"/>
              <a:cs typeface="JasmineUPC" pitchFamily="18" charset="-34"/>
            </a:endParaRPr>
          </a:p>
          <a:p>
            <a:endParaRPr lang="es-EC" sz="7200" dirty="0" smtClean="0">
              <a:latin typeface="JasmineUPC" pitchFamily="18" charset="-34"/>
              <a:cs typeface="JasmineUPC" pitchFamily="18" charset="-34"/>
            </a:endParaRPr>
          </a:p>
          <a:p>
            <a:r>
              <a:rPr lang="es-EC" sz="11200" dirty="0" smtClean="0">
                <a:latin typeface="JasmineUPC" pitchFamily="18" charset="-34"/>
                <a:cs typeface="JasmineUPC" pitchFamily="18" charset="-34"/>
              </a:rPr>
              <a:t>Tutores:</a:t>
            </a:r>
          </a:p>
          <a:p>
            <a:pPr lvl="1" algn="l">
              <a:buClr>
                <a:schemeClr val="accent1">
                  <a:lumMod val="75000"/>
                </a:schemeClr>
              </a:buClr>
              <a:buSzPct val="80000"/>
              <a:buFont typeface="Wingdings" pitchFamily="2" charset="2"/>
              <a:buChar char="v"/>
            </a:pPr>
            <a:r>
              <a:rPr lang="es-EC" sz="7200" dirty="0" smtClean="0">
                <a:solidFill>
                  <a:schemeClr val="tx1"/>
                </a:solidFill>
                <a:latin typeface="Cambria" pitchFamily="18" charset="0"/>
                <a:cs typeface="JasmineUPC" pitchFamily="18" charset="-34"/>
              </a:rPr>
              <a:t> </a:t>
            </a:r>
            <a:r>
              <a:rPr lang="es-EC" sz="8000" dirty="0" smtClean="0">
                <a:solidFill>
                  <a:schemeClr val="tx1"/>
                </a:solidFill>
                <a:latin typeface="Cambria" pitchFamily="18" charset="0"/>
                <a:cs typeface="JasmineUPC" pitchFamily="18" charset="-34"/>
              </a:rPr>
              <a:t>Ing. Rodolfo Gordillo (Director).</a:t>
            </a:r>
          </a:p>
          <a:p>
            <a:pPr lvl="1" algn="l">
              <a:buClr>
                <a:schemeClr val="accent1">
                  <a:lumMod val="75000"/>
                </a:schemeClr>
              </a:buClr>
              <a:buSzPct val="80000"/>
              <a:buFont typeface="Wingdings" pitchFamily="2" charset="2"/>
              <a:buChar char="v"/>
            </a:pPr>
            <a:r>
              <a:rPr lang="es-EC" sz="8000" dirty="0" smtClean="0">
                <a:solidFill>
                  <a:schemeClr val="tx1"/>
                </a:solidFill>
                <a:latin typeface="Cambria" pitchFamily="18" charset="0"/>
                <a:cs typeface="JasmineUPC" pitchFamily="18" charset="-34"/>
              </a:rPr>
              <a:t>  Ing. Daniel Altamirano (Co-director).</a:t>
            </a:r>
          </a:p>
          <a:p>
            <a:pPr lvl="1" algn="l">
              <a:buFont typeface="Wingdings" pitchFamily="2" charset="2"/>
              <a:buChar char="v"/>
            </a:pPr>
            <a:endParaRPr lang="es-EC" dirty="0" smtClean="0"/>
          </a:p>
          <a:p>
            <a:pPr lvl="1" algn="l">
              <a:buFont typeface="Wingdings" pitchFamily="2" charset="2"/>
              <a:buChar char="v"/>
            </a:pPr>
            <a:endParaRPr lang="es-EC" dirty="0" smtClean="0"/>
          </a:p>
          <a:p>
            <a:pPr lvl="1" algn="l">
              <a:buFont typeface="Wingdings" pitchFamily="2" charset="2"/>
              <a:buChar char="v"/>
            </a:pPr>
            <a:endParaRPr lang="es-EC" dirty="0" smtClean="0"/>
          </a:p>
          <a:p>
            <a:pPr lvl="1" algn="l">
              <a:buFont typeface="Wingdings" pitchFamily="2" charset="2"/>
              <a:buChar char="v"/>
            </a:pPr>
            <a:endParaRPr lang="es-EC" dirty="0" smtClean="0"/>
          </a:p>
          <a:p>
            <a:pPr lvl="1" algn="l">
              <a:buFont typeface="Wingdings" pitchFamily="2" charset="2"/>
              <a:buChar char="v"/>
            </a:pPr>
            <a:endParaRPr lang="es-EC" dirty="0" smtClean="0"/>
          </a:p>
        </p:txBody>
      </p:sp>
      <p:sp>
        <p:nvSpPr>
          <p:cNvPr id="4" name="Title 1"/>
          <p:cNvSpPr txBox="1">
            <a:spLocks/>
          </p:cNvSpPr>
          <p:nvPr/>
        </p:nvSpPr>
        <p:spPr>
          <a:xfrm>
            <a:off x="0" y="332656"/>
            <a:ext cx="7668344" cy="72008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outerShdw blurRad="38100" dist="38100" dir="2700000" algn="tl">
                    <a:srgbClr val="000000">
                      <a:alpha val="43137"/>
                    </a:srgbClr>
                  </a:outerShdw>
                  <a:reflection blurRad="6350" stA="55000" endA="300" endPos="45500" dir="5400000" sy="-100000" algn="bl" rotWithShape="0"/>
                </a:effectLst>
                <a:uLnTx/>
                <a:uFillTx/>
                <a:latin typeface="JasmineUPC" pitchFamily="18" charset="-34"/>
                <a:ea typeface="+mj-ea"/>
                <a:cs typeface="JasmineUPC" pitchFamily="18" charset="-34"/>
              </a:rPr>
              <a:t>Escuela Politécnica del Ejército</a:t>
            </a:r>
            <a:endParaRPr kumimoji="0" lang="en-US" sz="6000" b="1" i="0" u="none" strike="noStrike" kern="1200" cap="none" spc="0" normalizeH="0" baseline="0" noProof="0" dirty="0">
              <a:ln>
                <a:noFill/>
              </a:ln>
              <a:solidFill>
                <a:schemeClr val="bg1"/>
              </a:solidFill>
              <a:effectLst>
                <a:outerShdw blurRad="38100" dist="38100" dir="2700000" algn="tl">
                  <a:srgbClr val="000000">
                    <a:alpha val="43137"/>
                  </a:srgbClr>
                </a:outerShdw>
                <a:reflection blurRad="6350" stA="55000" endA="300" endPos="45500" dir="5400000" sy="-100000" algn="bl" rotWithShape="0"/>
              </a:effectLst>
              <a:uLnTx/>
              <a:uFillTx/>
              <a:latin typeface="JasmineUPC" pitchFamily="18" charset="-34"/>
              <a:ea typeface="+mj-ea"/>
              <a:cs typeface="JasmineUPC" pitchFamily="18" charset="-34"/>
            </a:endParaRPr>
          </a:p>
        </p:txBody>
      </p:sp>
    </p:spTree>
    <p:extLst>
      <p:ext uri="{BB962C8B-B14F-4D97-AF65-F5344CB8AC3E}">
        <p14:creationId xmlns:p14="http://schemas.microsoft.com/office/powerpoint/2010/main" xmlns="" val="271355196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86958"/>
            <a:ext cx="4991472" cy="1162050"/>
          </a:xfrm>
        </p:spPr>
        <p:txBody>
          <a:bodyPr>
            <a:normAutofit fontScale="90000"/>
          </a:bodyPr>
          <a:lstStyle/>
          <a:p>
            <a:r>
              <a:rPr lang="en-US" sz="6000" dirty="0" err="1" smtClean="0">
                <a:latin typeface="JasmineUPC" pitchFamily="18" charset="-34"/>
                <a:cs typeface="JasmineUPC" pitchFamily="18" charset="-34"/>
              </a:rPr>
              <a:t>Módulo</a:t>
            </a:r>
            <a:r>
              <a:rPr lang="en-US" sz="6000" dirty="0" smtClean="0">
                <a:latin typeface="JasmineUPC" pitchFamily="18" charset="-34"/>
                <a:cs typeface="JasmineUPC" pitchFamily="18" charset="-34"/>
              </a:rPr>
              <a:t> RCM5600W</a:t>
            </a:r>
            <a:endParaRPr lang="es-EC" sz="6000" dirty="0">
              <a:latin typeface="JasmineUPC" pitchFamily="18" charset="-34"/>
              <a:cs typeface="JasmineUPC" pitchFamily="18" charset="-34"/>
            </a:endParaRPr>
          </a:p>
        </p:txBody>
      </p:sp>
      <p:sp>
        <p:nvSpPr>
          <p:cNvPr id="3" name="2 Marcador de número de diapositiva"/>
          <p:cNvSpPr>
            <a:spLocks noGrp="1"/>
          </p:cNvSpPr>
          <p:nvPr>
            <p:ph type="sldNum" sz="quarter" idx="12"/>
          </p:nvPr>
        </p:nvSpPr>
        <p:spPr/>
        <p:txBody>
          <a:bodyPr/>
          <a:lstStyle/>
          <a:p>
            <a:fld id="{EDC8AA99-7238-42D3-B68A-A4E1B56FEE73}" type="slidenum">
              <a:rPr lang="en-US" smtClean="0"/>
              <a:pPr/>
              <a:t>10</a:t>
            </a:fld>
            <a:endParaRPr lang="en-US" dirty="0"/>
          </a:p>
        </p:txBody>
      </p:sp>
      <p:pic>
        <p:nvPicPr>
          <p:cNvPr id="4" name="3 Imagen" descr="SDXTMPPPT01.emf"/>
          <p:cNvPicPr>
            <a:picLocks/>
          </p:cNvPicPr>
          <p:nvPr/>
        </p:nvPicPr>
        <p:blipFill>
          <a:blip r:embed="rId2" cstate="print"/>
          <a:srcRect b="41471"/>
          <a:stretch>
            <a:fillRect/>
          </a:stretch>
        </p:blipFill>
        <p:spPr>
          <a:xfrm>
            <a:off x="714348" y="1928802"/>
            <a:ext cx="8056229" cy="457203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robotnik.es/ilsupload/03_000261_01_es.jpg"/>
          <p:cNvPicPr>
            <a:picLocks noChangeAspect="1" noChangeArrowheads="1"/>
          </p:cNvPicPr>
          <p:nvPr/>
        </p:nvPicPr>
        <p:blipFill>
          <a:blip r:embed="rId2" cstate="print"/>
          <a:srcRect l="23625" r="23220"/>
          <a:stretch>
            <a:fillRect/>
          </a:stretch>
        </p:blipFill>
        <p:spPr bwMode="auto">
          <a:xfrm>
            <a:off x="4355976" y="1907952"/>
            <a:ext cx="2736304" cy="3860800"/>
          </a:xfrm>
          <a:prstGeom prst="rect">
            <a:avLst/>
          </a:prstGeom>
          <a:noFill/>
        </p:spPr>
      </p:pic>
      <p:sp>
        <p:nvSpPr>
          <p:cNvPr id="2" name="1 Título"/>
          <p:cNvSpPr>
            <a:spLocks noGrp="1"/>
          </p:cNvSpPr>
          <p:nvPr>
            <p:ph type="title"/>
          </p:nvPr>
        </p:nvSpPr>
        <p:spPr/>
        <p:txBody>
          <a:bodyPr/>
          <a:lstStyle/>
          <a:p>
            <a:r>
              <a:rPr lang="pt-BR" dirty="0" smtClean="0"/>
              <a:t>Manipulador</a:t>
            </a:r>
            <a:endParaRPr lang="pt-BR"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11</a:t>
            </a:fld>
            <a:endParaRPr lang="en-US" dirty="0"/>
          </a:p>
        </p:txBody>
      </p:sp>
      <p:pic>
        <p:nvPicPr>
          <p:cNvPr id="5" name="4 Imagen" descr="SDXTMPPPT01.emf"/>
          <p:cNvPicPr>
            <a:picLocks/>
          </p:cNvPicPr>
          <p:nvPr/>
        </p:nvPicPr>
        <p:blipFill>
          <a:blip r:embed="rId3" cstate="print"/>
          <a:srcRect b="43920"/>
          <a:stretch>
            <a:fillRect/>
          </a:stretch>
        </p:blipFill>
        <p:spPr>
          <a:xfrm>
            <a:off x="251520" y="1988840"/>
            <a:ext cx="8460818" cy="460851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pt-BR" dirty="0" smtClean="0"/>
              <a:t>Manipulador</a:t>
            </a:r>
            <a:endParaRPr lang="pt-BR"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12</a:t>
            </a:fld>
            <a:endParaRPr lang="en-US" dirty="0"/>
          </a:p>
        </p:txBody>
      </p:sp>
      <p:pic>
        <p:nvPicPr>
          <p:cNvPr id="5" name="4 Imagen" descr="SDXTMPPPT01.emf"/>
          <p:cNvPicPr>
            <a:picLocks/>
          </p:cNvPicPr>
          <p:nvPr/>
        </p:nvPicPr>
        <p:blipFill>
          <a:blip r:embed="rId2" cstate="print"/>
          <a:srcRect r="8309" b="47061"/>
          <a:stretch>
            <a:fillRect/>
          </a:stretch>
        </p:blipFill>
        <p:spPr>
          <a:xfrm>
            <a:off x="0" y="1916832"/>
            <a:ext cx="9144000" cy="49411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Servomotor</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13</a:t>
            </a:fld>
            <a:endParaRPr lang="en-US" dirty="0"/>
          </a:p>
        </p:txBody>
      </p:sp>
      <p:pic>
        <p:nvPicPr>
          <p:cNvPr id="5" name="4 Imagen" descr="SDXTMPPPT01.emf"/>
          <p:cNvPicPr>
            <a:picLocks/>
          </p:cNvPicPr>
          <p:nvPr/>
        </p:nvPicPr>
        <p:blipFill>
          <a:blip r:embed="rId2" cstate="print"/>
          <a:srcRect r="4795" b="50488"/>
          <a:stretch>
            <a:fillRect/>
          </a:stretch>
        </p:blipFill>
        <p:spPr>
          <a:xfrm>
            <a:off x="2699792" y="2204864"/>
            <a:ext cx="6444208" cy="4104456"/>
          </a:xfrm>
          <a:prstGeom prst="rect">
            <a:avLst/>
          </a:prstGeom>
        </p:spPr>
      </p:pic>
      <p:sp>
        <p:nvSpPr>
          <p:cNvPr id="6" name="4 Marcador de texto"/>
          <p:cNvSpPr txBox="1">
            <a:spLocks/>
          </p:cNvSpPr>
          <p:nvPr/>
        </p:nvSpPr>
        <p:spPr>
          <a:xfrm>
            <a:off x="179512" y="2420888"/>
            <a:ext cx="3131840" cy="393305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EC" sz="2600" b="1" i="0" u="none" strike="noStrike" kern="1200" cap="none" spc="0" normalizeH="0" baseline="0" noProof="0" dirty="0" smtClean="0">
                <a:ln>
                  <a:noFill/>
                </a:ln>
                <a:solidFill>
                  <a:schemeClr val="tx1"/>
                </a:solidFill>
                <a:effectLst/>
                <a:uLnTx/>
                <a:uFillTx/>
                <a:latin typeface="Cambria" pitchFamily="18" charset="0"/>
                <a:ea typeface="+mn-ea"/>
                <a:cs typeface="+mn-cs"/>
              </a:rPr>
              <a:t>Características: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EC" sz="2600" b="1" i="0" u="none" strike="noStrike" kern="1200" cap="none" spc="0" normalizeH="0" baseline="0" noProof="0" dirty="0" smtClean="0">
              <a:ln>
                <a:noFill/>
              </a:ln>
              <a:solidFill>
                <a:schemeClr val="tx1"/>
              </a:solidFill>
              <a:effectLst/>
              <a:uLnTx/>
              <a:uFillTx/>
              <a:latin typeface="Cambria"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s-EC" sz="2100" b="0" i="0" u="none" strike="noStrike" kern="1200" cap="none" spc="0" normalizeH="0" baseline="0" noProof="0" dirty="0" smtClean="0">
                <a:ln>
                  <a:noFill/>
                </a:ln>
                <a:solidFill>
                  <a:schemeClr val="tx1"/>
                </a:solidFill>
                <a:effectLst/>
                <a:uLnTx/>
                <a:uFillTx/>
                <a:latin typeface="Cambria" pitchFamily="18" charset="0"/>
                <a:ea typeface="+mn-ea"/>
                <a:cs typeface="+mn-cs"/>
              </a:rPr>
              <a:t> </a:t>
            </a:r>
            <a:r>
              <a:rPr kumimoji="0" lang="es-EC" sz="1600" b="0" i="0" u="none" strike="noStrike" kern="1200" cap="none" spc="0" normalizeH="0" baseline="0" noProof="0" dirty="0" smtClean="0">
                <a:ln>
                  <a:noFill/>
                </a:ln>
                <a:solidFill>
                  <a:schemeClr val="tx1"/>
                </a:solidFill>
                <a:effectLst/>
                <a:uLnTx/>
                <a:uFillTx/>
                <a:latin typeface="Cambria" pitchFamily="18" charset="0"/>
                <a:ea typeface="+mn-ea"/>
                <a:cs typeface="+mn-cs"/>
              </a:rPr>
              <a:t>Es un dispositivo basado en un motor de corriente continua, que tiene como ventaja poder ubicarse en cualquier posición.</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v"/>
              <a:tabLst/>
              <a:defRPr/>
            </a:pPr>
            <a:endParaRPr kumimoji="0" lang="es-EC" sz="1600" b="0" i="0" u="none" strike="noStrike" kern="1200" cap="none" spc="0" normalizeH="0" baseline="0" noProof="0" dirty="0" smtClean="0">
              <a:ln>
                <a:noFill/>
              </a:ln>
              <a:solidFill>
                <a:schemeClr val="tx1"/>
              </a:solidFill>
              <a:effectLst/>
              <a:uLnTx/>
              <a:uFillTx/>
              <a:latin typeface="Cambria" pitchFamily="18" charset="0"/>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Wingdings" pitchFamily="2" charset="2"/>
              <a:buChar char="v"/>
              <a:tabLst/>
              <a:defRPr/>
            </a:pPr>
            <a:r>
              <a:rPr kumimoji="0" lang="es-EC" sz="1600" b="0" i="0" u="none" strike="noStrike" kern="1200" cap="none" spc="0" normalizeH="0" baseline="0" noProof="0" dirty="0" smtClean="0">
                <a:ln>
                  <a:noFill/>
                </a:ln>
                <a:solidFill>
                  <a:schemeClr val="tx1"/>
                </a:solidFill>
                <a:effectLst/>
                <a:uLnTx/>
                <a:uFillTx/>
                <a:latin typeface="Cambria" pitchFamily="18" charset="0"/>
                <a:ea typeface="+mn-ea"/>
                <a:cs typeface="+mn-cs"/>
              </a:rPr>
              <a:t>Tiene buen torque y baja velocidad</a:t>
            </a:r>
            <a:endParaRPr kumimoji="0" lang="es-EC" sz="1600" b="0" i="0" u="none" strike="noStrike" kern="1200" cap="none" spc="0" normalizeH="0" baseline="0" noProof="0" dirty="0">
              <a:ln>
                <a:noFill/>
              </a:ln>
              <a:solidFill>
                <a:schemeClr val="tx1"/>
              </a:solidFill>
              <a:effectLst/>
              <a:uLnTx/>
              <a:uFillTx/>
              <a:latin typeface="Cambria" pitchFamily="18" charset="0"/>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Marcador de contenido" descr="http://www.monografias.com/trabajos60/servo-motores/Image26924.gif"/>
          <p:cNvPicPr>
            <a:picLocks noGrp="1"/>
          </p:cNvPicPr>
          <p:nvPr>
            <p:ph idx="1"/>
          </p:nvPr>
        </p:nvPicPr>
        <p:blipFill>
          <a:blip r:embed="rId2" cstate="print"/>
          <a:srcRect l="2349" t="3704" r="4362" b="1852"/>
          <a:stretch>
            <a:fillRect/>
          </a:stretch>
        </p:blipFill>
        <p:spPr bwMode="auto">
          <a:xfrm>
            <a:off x="4572000" y="2204864"/>
            <a:ext cx="4023746" cy="3814549"/>
          </a:xfrm>
          <a:prstGeom prst="rect">
            <a:avLst/>
          </a:prstGeom>
          <a:noFill/>
          <a:ln w="9525">
            <a:noFill/>
            <a:miter lim="800000"/>
            <a:headEnd/>
            <a:tailEnd/>
          </a:ln>
        </p:spPr>
      </p:pic>
      <p:sp>
        <p:nvSpPr>
          <p:cNvPr id="2" name="1 Título"/>
          <p:cNvSpPr>
            <a:spLocks noGrp="1"/>
          </p:cNvSpPr>
          <p:nvPr>
            <p:ph type="title"/>
          </p:nvPr>
        </p:nvSpPr>
        <p:spPr>
          <a:xfrm>
            <a:off x="228600" y="86958"/>
            <a:ext cx="4991472" cy="1162050"/>
          </a:xfrm>
        </p:spPr>
        <p:txBody>
          <a:bodyPr>
            <a:normAutofit/>
          </a:bodyPr>
          <a:lstStyle/>
          <a:p>
            <a:r>
              <a:rPr lang="en-US" sz="6000" dirty="0" smtClean="0">
                <a:latin typeface="JasmineUPC" pitchFamily="18" charset="-34"/>
                <a:cs typeface="JasmineUPC" pitchFamily="18" charset="-34"/>
              </a:rPr>
              <a:t>Servomotor</a:t>
            </a:r>
            <a:endParaRPr lang="es-EC" sz="6000" dirty="0">
              <a:latin typeface="JasmineUPC" pitchFamily="18" charset="-34"/>
              <a:cs typeface="JasmineUPC" pitchFamily="18" charset="-34"/>
            </a:endParaRPr>
          </a:p>
        </p:txBody>
      </p:sp>
      <p:sp>
        <p:nvSpPr>
          <p:cNvPr id="5" name="4 Marcador de texto"/>
          <p:cNvSpPr>
            <a:spLocks noGrp="1"/>
          </p:cNvSpPr>
          <p:nvPr>
            <p:ph type="body" sz="half" idx="2"/>
          </p:nvPr>
        </p:nvSpPr>
        <p:spPr>
          <a:xfrm>
            <a:off x="144016" y="1484784"/>
            <a:ext cx="4211960" cy="3240360"/>
          </a:xfrm>
        </p:spPr>
        <p:txBody>
          <a:bodyPr>
            <a:normAutofit/>
          </a:bodyPr>
          <a:lstStyle/>
          <a:p>
            <a:r>
              <a:rPr lang="es-EC" sz="2400" b="1" dirty="0" smtClean="0">
                <a:latin typeface="Cambria" pitchFamily="18" charset="0"/>
              </a:rPr>
              <a:t>Funcionamiento:</a:t>
            </a:r>
          </a:p>
          <a:p>
            <a:pPr algn="just"/>
            <a:r>
              <a:rPr lang="es-EC" sz="1900" dirty="0" smtClean="0">
                <a:latin typeface="Cambria" pitchFamily="18" charset="0"/>
              </a:rPr>
              <a:t> </a:t>
            </a:r>
          </a:p>
          <a:p>
            <a:pPr algn="just">
              <a:buFont typeface="Wingdings" pitchFamily="2" charset="2"/>
              <a:buChar char="v"/>
            </a:pPr>
            <a:r>
              <a:rPr lang="es-EC" sz="1900" dirty="0" smtClean="0">
                <a:latin typeface="Cambria" pitchFamily="18" charset="0"/>
              </a:rPr>
              <a:t> El sistema de control de un servomotor indica en que posición se debe ubicar. Angulo de giro respecto a su posición inicial.</a:t>
            </a:r>
          </a:p>
          <a:p>
            <a:pPr algn="just">
              <a:buFont typeface="Wingdings" pitchFamily="2" charset="2"/>
              <a:buChar char="v"/>
            </a:pPr>
            <a:endParaRPr lang="es-EC" sz="1900" dirty="0" smtClean="0">
              <a:latin typeface="Cambria" pitchFamily="18" charset="0"/>
            </a:endParaRPr>
          </a:p>
          <a:p>
            <a:pPr algn="just">
              <a:buFont typeface="Wingdings" pitchFamily="2" charset="2"/>
              <a:buChar char="v"/>
            </a:pPr>
            <a:r>
              <a:rPr lang="es-EC" sz="1900" dirty="0" smtClean="0">
                <a:latin typeface="Cambria" pitchFamily="18" charset="0"/>
              </a:rPr>
              <a:t>Serie de pulsos, tal que la duración de pulsos indica el ángulo de giro</a:t>
            </a:r>
          </a:p>
          <a:p>
            <a:pPr algn="just">
              <a:buFont typeface="Wingdings" pitchFamily="2" charset="2"/>
              <a:buChar char="v"/>
            </a:pPr>
            <a:endParaRPr lang="es-EC" sz="1900" dirty="0">
              <a:latin typeface="Cambria" pitchFamily="18" charset="0"/>
            </a:endParaRPr>
          </a:p>
        </p:txBody>
      </p:sp>
      <p:sp>
        <p:nvSpPr>
          <p:cNvPr id="3" name="2 Marcador de número de diapositiva"/>
          <p:cNvSpPr>
            <a:spLocks noGrp="1"/>
          </p:cNvSpPr>
          <p:nvPr>
            <p:ph type="sldNum" sz="quarter" idx="12"/>
          </p:nvPr>
        </p:nvSpPr>
        <p:spPr/>
        <p:txBody>
          <a:bodyPr/>
          <a:lstStyle/>
          <a:p>
            <a:fld id="{EDC8AA99-7238-42D3-B68A-A4E1B56FEE73}" type="slidenum">
              <a:rPr lang="en-US" smtClean="0"/>
              <a:pPr/>
              <a:t>14</a:t>
            </a:fld>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307286"/>
            <a:ext cx="6840760" cy="1362075"/>
          </a:xfrm>
        </p:spPr>
        <p:txBody>
          <a:bodyPr>
            <a:normAutofit fontScale="90000"/>
          </a:bodyPr>
          <a:lstStyle/>
          <a:p>
            <a:r>
              <a:rPr lang="en-US" sz="5300" dirty="0" smtClean="0">
                <a:latin typeface="JasmineUPC" pitchFamily="18" charset="-34"/>
                <a:cs typeface="JasmineUPC" pitchFamily="18" charset="-34"/>
              </a:rPr>
              <a:t>3.- Diseño</a:t>
            </a:r>
            <a:r>
              <a:rPr lang="es-ES" sz="5300" dirty="0" smtClean="0">
                <a:latin typeface="JasmineUPC" pitchFamily="18" charset="-34"/>
                <a:cs typeface="JasmineUPC" pitchFamily="18" charset="-34"/>
              </a:rPr>
              <a:t> del manipulador robótico</a:t>
            </a:r>
            <a:r>
              <a:rPr lang="es-EC" sz="4800" dirty="0" smtClean="0">
                <a:latin typeface="JasmineUPC" pitchFamily="18" charset="-34"/>
                <a:cs typeface="JasmineUPC" pitchFamily="18" charset="-34"/>
              </a:rPr>
              <a:t/>
            </a:r>
            <a:br>
              <a:rPr lang="es-EC" sz="4800" dirty="0" smtClean="0">
                <a:latin typeface="JasmineUPC" pitchFamily="18" charset="-34"/>
                <a:cs typeface="JasmineUPC" pitchFamily="18" charset="-34"/>
              </a:rPr>
            </a:br>
            <a:endParaRPr lang="es-EC" sz="4800" dirty="0">
              <a:latin typeface="JasmineUPC" pitchFamily="18" charset="-34"/>
              <a:cs typeface="JasmineUPC" pitchFamily="18" charset="-34"/>
            </a:endParaRPr>
          </a:p>
        </p:txBody>
      </p:sp>
      <p:sp>
        <p:nvSpPr>
          <p:cNvPr id="3" name="2 Marcador de texto"/>
          <p:cNvSpPr>
            <a:spLocks noGrp="1"/>
          </p:cNvSpPr>
          <p:nvPr>
            <p:ph type="body" idx="1"/>
          </p:nvPr>
        </p:nvSpPr>
        <p:spPr>
          <a:xfrm>
            <a:off x="228600" y="3961806"/>
            <a:ext cx="5105400" cy="1195387"/>
          </a:xfrm>
        </p:spPr>
        <p:txBody>
          <a:bodyPr>
            <a:noAutofit/>
          </a:bodyPr>
          <a:lstStyle/>
          <a:p>
            <a:r>
              <a:rPr lang="es-EC" sz="3600" dirty="0" smtClean="0">
                <a:latin typeface="JasmineUPC" pitchFamily="18" charset="-34"/>
                <a:cs typeface="JasmineUPC" pitchFamily="18" charset="-34"/>
              </a:rPr>
              <a:t>Diseño del manipulador robótico</a:t>
            </a: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Diseño del manipulador robótico</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16</a:t>
            </a:fld>
            <a:endParaRPr lang="en-US" dirty="0"/>
          </a:p>
        </p:txBody>
      </p:sp>
      <p:pic>
        <p:nvPicPr>
          <p:cNvPr id="5" name="4 Imagen" descr="SDXTMPPPT01.emf"/>
          <p:cNvPicPr>
            <a:picLocks/>
          </p:cNvPicPr>
          <p:nvPr/>
        </p:nvPicPr>
        <p:blipFill>
          <a:blip r:embed="rId2" cstate="print"/>
          <a:srcRect l="19883" r="2447" b="60861"/>
          <a:stretch>
            <a:fillRect/>
          </a:stretch>
        </p:blipFill>
        <p:spPr>
          <a:xfrm>
            <a:off x="0" y="2132856"/>
            <a:ext cx="9144000" cy="424847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s-EC" sz="5400" dirty="0" smtClean="0">
                <a:latin typeface="JasmineUPC" pitchFamily="18" charset="-34"/>
                <a:cs typeface="JasmineUPC" pitchFamily="18" charset="-34"/>
              </a:rPr>
              <a:t>Selección de materiales</a:t>
            </a:r>
            <a:endParaRPr lang="es-EC" sz="5400" dirty="0">
              <a:latin typeface="JasmineUPC" pitchFamily="18" charset="-34"/>
              <a:cs typeface="JasmineUPC" pitchFamily="18" charset="-34"/>
            </a:endParaRPr>
          </a:p>
        </p:txBody>
      </p:sp>
      <p:sp>
        <p:nvSpPr>
          <p:cNvPr id="7" name="6 Marcador de número de diapositiva"/>
          <p:cNvSpPr>
            <a:spLocks noGrp="1"/>
          </p:cNvSpPr>
          <p:nvPr>
            <p:ph type="sldNum" sz="quarter" idx="12"/>
          </p:nvPr>
        </p:nvSpPr>
        <p:spPr/>
        <p:txBody>
          <a:bodyPr/>
          <a:lstStyle/>
          <a:p>
            <a:fld id="{EDC8AA99-7238-42D3-B68A-A4E1B56FEE73}" type="slidenum">
              <a:rPr lang="en-US" smtClean="0"/>
              <a:pPr/>
              <a:t>17</a:t>
            </a:fld>
            <a:endParaRPr lang="en-US" dirty="0"/>
          </a:p>
        </p:txBody>
      </p:sp>
      <p:graphicFrame>
        <p:nvGraphicFramePr>
          <p:cNvPr id="9" name="8 Marcador de contenido"/>
          <p:cNvGraphicFramePr>
            <a:graphicFrameLocks noGrp="1"/>
          </p:cNvGraphicFramePr>
          <p:nvPr>
            <p:ph idx="1"/>
          </p:nvPr>
        </p:nvGraphicFramePr>
        <p:xfrm>
          <a:off x="228600" y="1403350"/>
          <a:ext cx="86868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SDXTMPPPT01.emf"/>
          <p:cNvPicPr>
            <a:picLocks/>
          </p:cNvPicPr>
          <p:nvPr/>
        </p:nvPicPr>
        <p:blipFill>
          <a:blip r:embed="rId2" cstate="print"/>
          <a:srcRect b="42629"/>
          <a:stretch>
            <a:fillRect/>
          </a:stretch>
        </p:blipFill>
        <p:spPr>
          <a:xfrm>
            <a:off x="4572000" y="1916832"/>
            <a:ext cx="5328592" cy="3888432"/>
          </a:xfrm>
          <a:prstGeom prst="rect">
            <a:avLst/>
          </a:prstGeom>
        </p:spPr>
      </p:pic>
      <p:sp>
        <p:nvSpPr>
          <p:cNvPr id="2" name="1 Título"/>
          <p:cNvSpPr>
            <a:spLocks noGrp="1"/>
          </p:cNvSpPr>
          <p:nvPr>
            <p:ph type="title"/>
          </p:nvPr>
        </p:nvSpPr>
        <p:spPr/>
        <p:txBody>
          <a:bodyPr/>
          <a:lstStyle/>
          <a:p>
            <a:r>
              <a:rPr lang="es-EC" dirty="0" smtClean="0"/>
              <a:t>Diseño Mecánico</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18</a:t>
            </a:fld>
            <a:endParaRPr lang="en-US" dirty="0"/>
          </a:p>
        </p:txBody>
      </p:sp>
      <p:sp>
        <p:nvSpPr>
          <p:cNvPr id="8" name="7 Rectángulo"/>
          <p:cNvSpPr/>
          <p:nvPr/>
        </p:nvSpPr>
        <p:spPr>
          <a:xfrm>
            <a:off x="251520" y="2060848"/>
            <a:ext cx="4572000" cy="3693319"/>
          </a:xfrm>
          <a:prstGeom prst="rect">
            <a:avLst/>
          </a:prstGeom>
        </p:spPr>
        <p:txBody>
          <a:bodyPr>
            <a:spAutoFit/>
          </a:bodyPr>
          <a:lstStyle/>
          <a:p>
            <a:pPr algn="just">
              <a:buFont typeface="Wingdings" pitchFamily="2" charset="2"/>
              <a:buChar char="v"/>
            </a:pPr>
            <a:r>
              <a:rPr lang="es-EC" dirty="0" smtClean="0">
                <a:latin typeface="Cambria" pitchFamily="18" charset="0"/>
              </a:rPr>
              <a:t>Resistente,</a:t>
            </a:r>
          </a:p>
          <a:p>
            <a:pPr algn="just">
              <a:buFont typeface="Wingdings" pitchFamily="2" charset="2"/>
              <a:buChar char="v"/>
            </a:pPr>
            <a:endParaRPr lang="es-EC" dirty="0" smtClean="0">
              <a:latin typeface="Cambria" pitchFamily="18" charset="0"/>
            </a:endParaRPr>
          </a:p>
          <a:p>
            <a:pPr algn="just">
              <a:buFont typeface="Wingdings" pitchFamily="2" charset="2"/>
              <a:buChar char="v"/>
            </a:pPr>
            <a:r>
              <a:rPr lang="es-EC" dirty="0" smtClean="0">
                <a:latin typeface="Cambria" pitchFamily="18" charset="0"/>
              </a:rPr>
              <a:t>Fácilmente desmontable</a:t>
            </a:r>
          </a:p>
          <a:p>
            <a:pPr algn="just">
              <a:buFont typeface="Wingdings" pitchFamily="2" charset="2"/>
              <a:buChar char="v"/>
            </a:pPr>
            <a:endParaRPr lang="es-EC" dirty="0" smtClean="0">
              <a:latin typeface="Cambria" pitchFamily="18" charset="0"/>
            </a:endParaRPr>
          </a:p>
          <a:p>
            <a:pPr algn="just">
              <a:buFont typeface="Wingdings" pitchFamily="2" charset="2"/>
              <a:buChar char="v"/>
            </a:pPr>
            <a:r>
              <a:rPr lang="es-EC" dirty="0" smtClean="0">
                <a:latin typeface="Cambria" pitchFamily="18" charset="0"/>
              </a:rPr>
              <a:t>Facilidad de acceso a la tarjeta de control</a:t>
            </a:r>
          </a:p>
          <a:p>
            <a:pPr algn="just">
              <a:buFont typeface="Wingdings" pitchFamily="2" charset="2"/>
              <a:buChar char="v"/>
            </a:pPr>
            <a:endParaRPr lang="es-EC" dirty="0" smtClean="0">
              <a:latin typeface="Cambria" pitchFamily="18" charset="0"/>
            </a:endParaRPr>
          </a:p>
          <a:p>
            <a:pPr algn="just">
              <a:buFont typeface="Wingdings" pitchFamily="2" charset="2"/>
              <a:buChar char="v"/>
            </a:pPr>
            <a:r>
              <a:rPr lang="es-EC" dirty="0" smtClean="0">
                <a:latin typeface="Cambria" pitchFamily="18" charset="0"/>
              </a:rPr>
              <a:t>Brazo manipulador==un grado de libertad para un movimiento de descenso y elevación.</a:t>
            </a:r>
          </a:p>
          <a:p>
            <a:pPr algn="just">
              <a:buFont typeface="Wingdings" pitchFamily="2" charset="2"/>
              <a:buChar char="v"/>
            </a:pPr>
            <a:endParaRPr lang="es-EC" dirty="0" smtClean="0">
              <a:latin typeface="Cambria" pitchFamily="18" charset="0"/>
            </a:endParaRPr>
          </a:p>
          <a:p>
            <a:pPr algn="just">
              <a:buFont typeface="Wingdings" pitchFamily="2" charset="2"/>
              <a:buChar char="v"/>
            </a:pPr>
            <a:r>
              <a:rPr lang="es-EC" dirty="0" smtClean="0">
                <a:latin typeface="Cambria" pitchFamily="18" charset="0"/>
              </a:rPr>
              <a:t>El resto de movimientos los realiza la plataforma móvil</a:t>
            </a:r>
          </a:p>
          <a:p>
            <a:pPr algn="just">
              <a:buFont typeface="Wingdings" pitchFamily="2" charset="2"/>
              <a:buChar char="v"/>
            </a:pPr>
            <a:endParaRPr lang="es-EC" dirty="0" smtClean="0">
              <a:latin typeface="Cambria" pitchFamily="18" charset="0"/>
            </a:endParaRPr>
          </a:p>
          <a:p>
            <a:pPr algn="just">
              <a:buFont typeface="Wingdings" pitchFamily="2" charset="2"/>
              <a:buChar char="v"/>
            </a:pPr>
            <a:endParaRPr lang="es-EC" dirty="0" smtClean="0">
              <a:latin typeface="Cambria"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Mecánico</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19</a:t>
            </a:fld>
            <a:endParaRPr lang="en-US" dirty="0"/>
          </a:p>
        </p:txBody>
      </p:sp>
      <p:sp>
        <p:nvSpPr>
          <p:cNvPr id="6" name="5 Rectángulo"/>
          <p:cNvSpPr/>
          <p:nvPr/>
        </p:nvSpPr>
        <p:spPr>
          <a:xfrm>
            <a:off x="251520" y="2060848"/>
            <a:ext cx="3528392" cy="4524315"/>
          </a:xfrm>
          <a:prstGeom prst="rect">
            <a:avLst/>
          </a:prstGeom>
        </p:spPr>
        <p:txBody>
          <a:bodyPr wrap="square">
            <a:spAutoFit/>
          </a:bodyPr>
          <a:lstStyle/>
          <a:p>
            <a:pPr algn="just">
              <a:buFont typeface="Wingdings" pitchFamily="2" charset="2"/>
              <a:buChar char="v"/>
            </a:pPr>
            <a:r>
              <a:rPr lang="es-EC" dirty="0" smtClean="0">
                <a:latin typeface="Cambria" pitchFamily="18" charset="0"/>
              </a:rPr>
              <a:t>Cuando el servomotor (1) gire anti-horariamente:</a:t>
            </a:r>
          </a:p>
          <a:p>
            <a:pPr algn="just">
              <a:buFont typeface="Wingdings" pitchFamily="2" charset="2"/>
              <a:buChar char="v"/>
            </a:pPr>
            <a:endParaRPr lang="es-EC" dirty="0" smtClean="0">
              <a:latin typeface="Cambria" pitchFamily="18" charset="0"/>
            </a:endParaRPr>
          </a:p>
          <a:p>
            <a:pPr algn="just">
              <a:buFont typeface="Wingdings" pitchFamily="2" charset="2"/>
              <a:buChar char="v"/>
            </a:pPr>
            <a:r>
              <a:rPr lang="es-EC" dirty="0" smtClean="0">
                <a:latin typeface="Cambria" pitchFamily="18" charset="0"/>
              </a:rPr>
              <a:t>Los elementos rígidos (1) obligaran al brazo a descender</a:t>
            </a:r>
          </a:p>
          <a:p>
            <a:pPr algn="just">
              <a:buFont typeface="Wingdings" pitchFamily="2" charset="2"/>
              <a:buChar char="v"/>
            </a:pPr>
            <a:endParaRPr lang="es-EC" dirty="0" smtClean="0">
              <a:latin typeface="Cambria" pitchFamily="18" charset="0"/>
            </a:endParaRPr>
          </a:p>
          <a:p>
            <a:pPr algn="just">
              <a:buFont typeface="Wingdings" pitchFamily="2" charset="2"/>
              <a:buChar char="v"/>
            </a:pPr>
            <a:r>
              <a:rPr lang="es-EC" dirty="0" smtClean="0">
                <a:latin typeface="Cambria" pitchFamily="18" charset="0"/>
              </a:rPr>
              <a:t>Los elementos rígidos (2) obligaran a la muñeca a permanecer siempre paralela al suelo.</a:t>
            </a:r>
          </a:p>
          <a:p>
            <a:pPr algn="just">
              <a:buFont typeface="Wingdings" pitchFamily="2" charset="2"/>
              <a:buChar char="v"/>
            </a:pPr>
            <a:endParaRPr lang="es-EC" dirty="0" smtClean="0">
              <a:latin typeface="Cambria" pitchFamily="18" charset="0"/>
            </a:endParaRPr>
          </a:p>
          <a:p>
            <a:pPr algn="just">
              <a:buFont typeface="Wingdings" pitchFamily="2" charset="2"/>
              <a:buChar char="v"/>
            </a:pPr>
            <a:r>
              <a:rPr lang="es-EC" dirty="0" smtClean="0">
                <a:latin typeface="Cambria" pitchFamily="18" charset="0"/>
              </a:rPr>
              <a:t>El movimiento del elemento final es realizado mediante el servomotor  (2)  y engranajes que permiten su apertura o cierre.</a:t>
            </a:r>
          </a:p>
          <a:p>
            <a:pPr algn="just">
              <a:buFont typeface="Wingdings" pitchFamily="2" charset="2"/>
              <a:buChar char="v"/>
            </a:pPr>
            <a:endParaRPr lang="es-EC" dirty="0" smtClean="0">
              <a:latin typeface="Cambria" pitchFamily="18" charset="0"/>
            </a:endParaRPr>
          </a:p>
        </p:txBody>
      </p:sp>
      <p:pic>
        <p:nvPicPr>
          <p:cNvPr id="8" name="7 Imagen" descr="SDXTMPPPT01.emf"/>
          <p:cNvPicPr>
            <a:picLocks/>
          </p:cNvPicPr>
          <p:nvPr/>
        </p:nvPicPr>
        <p:blipFill>
          <a:blip r:embed="rId2" cstate="print"/>
          <a:srcRect l="1092" t="8595" r="63280" b="49625"/>
          <a:stretch>
            <a:fillRect/>
          </a:stretch>
        </p:blipFill>
        <p:spPr>
          <a:xfrm>
            <a:off x="4247456" y="2636912"/>
            <a:ext cx="4896544" cy="388843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8600" y="5307286"/>
            <a:ext cx="5105400" cy="1362075"/>
          </a:xfrm>
        </p:spPr>
        <p:txBody>
          <a:bodyPr>
            <a:normAutofit/>
          </a:bodyPr>
          <a:lstStyle/>
          <a:p>
            <a:r>
              <a:rPr lang="en-US" sz="6000" dirty="0" smtClean="0">
                <a:latin typeface="JasmineUPC" pitchFamily="18" charset="-34"/>
                <a:cs typeface="JasmineUPC" pitchFamily="18" charset="-34"/>
              </a:rPr>
              <a:t>1.-Introducción</a:t>
            </a:r>
            <a:endParaRPr lang="es-EC" sz="6000" dirty="0">
              <a:latin typeface="JasmineUPC" pitchFamily="18" charset="-34"/>
              <a:cs typeface="JasmineUPC" pitchFamily="18" charset="-34"/>
            </a:endParaRPr>
          </a:p>
        </p:txBody>
      </p:sp>
      <p:sp>
        <p:nvSpPr>
          <p:cNvPr id="5" name="4 Marcador de texto"/>
          <p:cNvSpPr>
            <a:spLocks noGrp="1"/>
          </p:cNvSpPr>
          <p:nvPr>
            <p:ph type="body" idx="1"/>
          </p:nvPr>
        </p:nvSpPr>
        <p:spPr/>
        <p:txBody>
          <a:bodyPr>
            <a:normAutofit/>
          </a:bodyPr>
          <a:lstStyle/>
          <a:p>
            <a:r>
              <a:rPr lang="en-US" sz="4000" dirty="0" smtClean="0">
                <a:latin typeface="JasmineUPC" pitchFamily="18" charset="-34"/>
                <a:cs typeface="JasmineUPC" pitchFamily="18" charset="-34"/>
              </a:rPr>
              <a:t>Introducción</a:t>
            </a:r>
            <a:endParaRPr lang="es-EC" sz="4000" dirty="0">
              <a:latin typeface="JasmineUPC" pitchFamily="18" charset="-34"/>
              <a:cs typeface="JasmineUPC" pitchFamily="18" charset="-34"/>
            </a:endParaRPr>
          </a:p>
        </p:txBody>
      </p:sp>
      <p:sp>
        <p:nvSpPr>
          <p:cNvPr id="7" name="6 Marcador de número de diapositiva"/>
          <p:cNvSpPr>
            <a:spLocks noGrp="1"/>
          </p:cNvSpPr>
          <p:nvPr>
            <p:ph type="sldNum" sz="quarter" idx="12"/>
          </p:nvPr>
        </p:nvSpPr>
        <p:spPr/>
        <p:txBody>
          <a:bodyPr/>
          <a:lstStyle/>
          <a:p>
            <a:fld id="{EDC8AA99-7238-42D3-B68A-A4E1B56FEE73}" type="slidenum">
              <a:rPr lang="en-US" smtClean="0"/>
              <a:pPr/>
              <a:t>2</a:t>
            </a:fld>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Mecánico</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20</a:t>
            </a:fld>
            <a:endParaRPr lang="en-US" dirty="0"/>
          </a:p>
        </p:txBody>
      </p:sp>
      <p:sp>
        <p:nvSpPr>
          <p:cNvPr id="6" name="5 Rectángulo"/>
          <p:cNvSpPr/>
          <p:nvPr/>
        </p:nvSpPr>
        <p:spPr>
          <a:xfrm>
            <a:off x="539552" y="1700808"/>
            <a:ext cx="3744416" cy="3416320"/>
          </a:xfrm>
          <a:prstGeom prst="rect">
            <a:avLst/>
          </a:prstGeom>
        </p:spPr>
        <p:txBody>
          <a:bodyPr wrap="square">
            <a:spAutoFit/>
          </a:bodyPr>
          <a:lstStyle/>
          <a:p>
            <a:pPr algn="just">
              <a:buFont typeface="Wingdings" pitchFamily="2" charset="2"/>
              <a:buChar char="v"/>
            </a:pPr>
            <a:r>
              <a:rPr lang="es-EC" dirty="0" smtClean="0"/>
              <a:t>Con la ayuda del simulador  SAM 6.1 se pudo obtener la grafica del par del motor con respecto al tiempo, en donde se puede verificar en qué posición del brazo el motor realiza su máximo esfuerzo, y además, la capacidad de carga máxima de 0.3 Kg que el diseño puede soportar; características suficientes para que la plataforma pueda operar en optimas condiciones.</a:t>
            </a:r>
          </a:p>
          <a:p>
            <a:pPr algn="just">
              <a:buFont typeface="Wingdings" pitchFamily="2" charset="2"/>
              <a:buChar char="v"/>
            </a:pPr>
            <a:endParaRPr lang="es-EC" dirty="0" smtClean="0">
              <a:latin typeface="Cambria" pitchFamily="18" charset="0"/>
            </a:endParaRPr>
          </a:p>
        </p:txBody>
      </p:sp>
      <p:pic>
        <p:nvPicPr>
          <p:cNvPr id="7" name="6 Imagen"/>
          <p:cNvPicPr/>
          <p:nvPr/>
        </p:nvPicPr>
        <p:blipFill>
          <a:blip r:embed="rId2" cstate="print"/>
          <a:srcRect l="48520" t="9064" b="3801"/>
          <a:stretch>
            <a:fillRect/>
          </a:stretch>
        </p:blipFill>
        <p:spPr bwMode="auto">
          <a:xfrm>
            <a:off x="4932040" y="2276872"/>
            <a:ext cx="3752850" cy="3573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Mecánico</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21</a:t>
            </a:fld>
            <a:endParaRPr lang="en-US" dirty="0"/>
          </a:p>
        </p:txBody>
      </p:sp>
      <p:pic>
        <p:nvPicPr>
          <p:cNvPr id="5" name="4 Imagen"/>
          <p:cNvPicPr/>
          <p:nvPr/>
        </p:nvPicPr>
        <p:blipFill>
          <a:blip r:embed="rId2" cstate="print"/>
          <a:srcRect t="13743" r="52001" b="10819"/>
          <a:stretch>
            <a:fillRect/>
          </a:stretch>
        </p:blipFill>
        <p:spPr bwMode="auto">
          <a:xfrm>
            <a:off x="4572000" y="1988840"/>
            <a:ext cx="4169560" cy="3491111"/>
          </a:xfrm>
          <a:prstGeom prst="rect">
            <a:avLst/>
          </a:prstGeom>
          <a:noFill/>
          <a:ln w="9525">
            <a:noFill/>
            <a:miter lim="800000"/>
            <a:headEnd/>
            <a:tailEnd/>
          </a:ln>
        </p:spPr>
      </p:pic>
      <p:graphicFrame>
        <p:nvGraphicFramePr>
          <p:cNvPr id="6" name="5 Tabla"/>
          <p:cNvGraphicFramePr>
            <a:graphicFrameLocks noGrp="1"/>
          </p:cNvGraphicFramePr>
          <p:nvPr/>
        </p:nvGraphicFramePr>
        <p:xfrm>
          <a:off x="539552" y="1772815"/>
          <a:ext cx="3456384" cy="1440162"/>
        </p:xfrm>
        <a:graphic>
          <a:graphicData uri="http://schemas.openxmlformats.org/drawingml/2006/table">
            <a:tbl>
              <a:tblPr/>
              <a:tblGrid>
                <a:gridCol w="1382554"/>
                <a:gridCol w="2073830"/>
              </a:tblGrid>
              <a:tr h="480054">
                <a:tc>
                  <a:txBody>
                    <a:bodyPr/>
                    <a:lstStyle/>
                    <a:p>
                      <a:pPr algn="ctr">
                        <a:lnSpc>
                          <a:spcPct val="150000"/>
                        </a:lnSpc>
                        <a:spcAft>
                          <a:spcPts val="0"/>
                        </a:spcAft>
                      </a:pPr>
                      <a:r>
                        <a:rPr lang="es-EC" sz="1200" b="1" dirty="0">
                          <a:solidFill>
                            <a:srgbClr val="000000"/>
                          </a:solidFill>
                          <a:latin typeface="Times New Roman"/>
                          <a:ea typeface="Times New Roman"/>
                        </a:rPr>
                        <a:t>Tiempo</a:t>
                      </a:r>
                      <a:endParaRPr lang="es-EC" sz="1200" dirty="0">
                        <a:latin typeface="Times New Roman"/>
                        <a:ea typeface="Calibr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b="1" dirty="0">
                          <a:solidFill>
                            <a:srgbClr val="000000"/>
                          </a:solidFill>
                          <a:latin typeface="Times New Roman"/>
                          <a:ea typeface="Times New Roman"/>
                        </a:rPr>
                        <a:t>Tipo de Movimiento</a:t>
                      </a:r>
                      <a:endParaRPr lang="es-EC" sz="1200" dirty="0">
                        <a:latin typeface="Times New Roman"/>
                        <a:ea typeface="Calibr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054">
                <a:tc>
                  <a:txBody>
                    <a:bodyPr/>
                    <a:lstStyle/>
                    <a:p>
                      <a:pPr algn="ctr">
                        <a:lnSpc>
                          <a:spcPct val="150000"/>
                        </a:lnSpc>
                        <a:spcAft>
                          <a:spcPts val="0"/>
                        </a:spcAft>
                      </a:pPr>
                      <a:r>
                        <a:rPr lang="es-EC" sz="1200" dirty="0">
                          <a:solidFill>
                            <a:srgbClr val="000000"/>
                          </a:solidFill>
                          <a:latin typeface="Times New Roman"/>
                          <a:ea typeface="Times New Roman"/>
                        </a:rPr>
                        <a:t>de 0 a 1 segundo</a:t>
                      </a:r>
                      <a:endParaRPr lang="es-EC" sz="1200" dirty="0">
                        <a:latin typeface="Times New Roman"/>
                        <a:ea typeface="Calibr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Times New Roman"/>
                          <a:ea typeface="Times New Roman"/>
                        </a:rPr>
                        <a:t>movimiento descendente</a:t>
                      </a:r>
                      <a:endParaRPr lang="es-EC" sz="1200" dirty="0">
                        <a:latin typeface="Times New Roman"/>
                        <a:ea typeface="Calibr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0054">
                <a:tc>
                  <a:txBody>
                    <a:bodyPr/>
                    <a:lstStyle/>
                    <a:p>
                      <a:pPr algn="ctr">
                        <a:lnSpc>
                          <a:spcPct val="150000"/>
                        </a:lnSpc>
                        <a:spcAft>
                          <a:spcPts val="0"/>
                        </a:spcAft>
                      </a:pPr>
                      <a:r>
                        <a:rPr lang="es-EC" sz="1200" dirty="0">
                          <a:solidFill>
                            <a:srgbClr val="000000"/>
                          </a:solidFill>
                          <a:latin typeface="Times New Roman"/>
                          <a:ea typeface="Times New Roman"/>
                        </a:rPr>
                        <a:t>de 1 a 2 segundos</a:t>
                      </a:r>
                      <a:endParaRPr lang="es-EC" sz="1200" dirty="0">
                        <a:latin typeface="Times New Roman"/>
                        <a:ea typeface="Calibr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200" dirty="0">
                          <a:solidFill>
                            <a:srgbClr val="000000"/>
                          </a:solidFill>
                          <a:latin typeface="Times New Roman"/>
                          <a:ea typeface="Times New Roman"/>
                        </a:rPr>
                        <a:t>movimiento ascendente</a:t>
                      </a:r>
                      <a:endParaRPr lang="es-EC" sz="1200" dirty="0">
                        <a:latin typeface="Times New Roman"/>
                        <a:ea typeface="Calibri"/>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6 Rectángulo"/>
          <p:cNvSpPr/>
          <p:nvPr/>
        </p:nvSpPr>
        <p:spPr>
          <a:xfrm>
            <a:off x="539552" y="3501008"/>
            <a:ext cx="3456384" cy="2862322"/>
          </a:xfrm>
          <a:prstGeom prst="rect">
            <a:avLst/>
          </a:prstGeom>
        </p:spPr>
        <p:txBody>
          <a:bodyPr wrap="square">
            <a:spAutoFit/>
          </a:bodyPr>
          <a:lstStyle/>
          <a:p>
            <a:pPr algn="just">
              <a:buFont typeface="Wingdings" pitchFamily="2" charset="2"/>
              <a:buChar char="v"/>
            </a:pPr>
            <a:r>
              <a:rPr lang="es-EC" dirty="0" smtClean="0"/>
              <a:t> La Tabla indica detalladamente el desplazamiento que realiza el robot en diferentes intervalos de tiempo, en donde se puede concluir que, conjuntamente  analizando la curva el máximo par realizado por el motor se lo obtiene a medida que el brazo manipulador se eleva. </a:t>
            </a:r>
          </a:p>
          <a:p>
            <a:pPr algn="just">
              <a:buFont typeface="Wingdings" pitchFamily="2" charset="2"/>
              <a:buChar char="v"/>
            </a:pPr>
            <a:endParaRPr lang="es-EC"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5400" dirty="0" err="1" smtClean="0">
                <a:latin typeface="JasmineUPC" pitchFamily="18" charset="-34"/>
                <a:cs typeface="JasmineUPC" pitchFamily="18" charset="-34"/>
              </a:rPr>
              <a:t>Diseño</a:t>
            </a:r>
            <a:r>
              <a:rPr lang="en-US" sz="5400" dirty="0" smtClean="0">
                <a:latin typeface="JasmineUPC" pitchFamily="18" charset="-34"/>
                <a:cs typeface="JasmineUPC" pitchFamily="18" charset="-34"/>
              </a:rPr>
              <a:t> </a:t>
            </a:r>
            <a:r>
              <a:rPr lang="en-US" sz="5400" dirty="0" err="1" smtClean="0">
                <a:latin typeface="JasmineUPC" pitchFamily="18" charset="-34"/>
                <a:cs typeface="JasmineUPC" pitchFamily="18" charset="-34"/>
              </a:rPr>
              <a:t>Sistema</a:t>
            </a:r>
            <a:r>
              <a:rPr lang="en-US" sz="5400" dirty="0" smtClean="0">
                <a:latin typeface="JasmineUPC" pitchFamily="18" charset="-34"/>
                <a:cs typeface="JasmineUPC" pitchFamily="18" charset="-34"/>
              </a:rPr>
              <a:t> </a:t>
            </a:r>
            <a:r>
              <a:rPr lang="en-US" sz="5400" dirty="0" err="1" smtClean="0">
                <a:latin typeface="JasmineUPC" pitchFamily="18" charset="-34"/>
                <a:cs typeface="JasmineUPC" pitchFamily="18" charset="-34"/>
              </a:rPr>
              <a:t>Electrónico</a:t>
            </a:r>
            <a:endParaRPr lang="es-EC" sz="5400" dirty="0">
              <a:latin typeface="JasmineUPC" pitchFamily="18" charset="-34"/>
              <a:cs typeface="JasmineUPC" pitchFamily="18" charset="-34"/>
            </a:endParaRPr>
          </a:p>
        </p:txBody>
      </p:sp>
      <p:sp>
        <p:nvSpPr>
          <p:cNvPr id="7" name="6 Marcador de número de diapositiva"/>
          <p:cNvSpPr>
            <a:spLocks noGrp="1"/>
          </p:cNvSpPr>
          <p:nvPr>
            <p:ph type="sldNum" sz="quarter" idx="12"/>
          </p:nvPr>
        </p:nvSpPr>
        <p:spPr/>
        <p:txBody>
          <a:bodyPr/>
          <a:lstStyle/>
          <a:p>
            <a:fld id="{EDC8AA99-7238-42D3-B68A-A4E1B56FEE73}" type="slidenum">
              <a:rPr lang="en-US" smtClean="0"/>
              <a:pPr/>
              <a:t>22</a:t>
            </a:fld>
            <a:endParaRPr lang="en-US" dirty="0"/>
          </a:p>
        </p:txBody>
      </p:sp>
      <p:pic>
        <p:nvPicPr>
          <p:cNvPr id="9" name="8 Imagen" descr="SDXTMPPPT01.emf"/>
          <p:cNvPicPr>
            <a:picLocks/>
          </p:cNvPicPr>
          <p:nvPr/>
        </p:nvPicPr>
        <p:blipFill>
          <a:blip r:embed="rId2" cstate="print"/>
          <a:srcRect r="14754" b="44421"/>
          <a:stretch>
            <a:fillRect/>
          </a:stretch>
        </p:blipFill>
        <p:spPr>
          <a:xfrm>
            <a:off x="1214414" y="1714488"/>
            <a:ext cx="7429552" cy="4857784"/>
          </a:xfrm>
          <a:prstGeom prst="rect">
            <a:avLst/>
          </a:prstGeom>
        </p:spPr>
      </p:pic>
      <p:sp>
        <p:nvSpPr>
          <p:cNvPr id="10" name="6 Marcador de texto"/>
          <p:cNvSpPr txBox="1">
            <a:spLocks/>
          </p:cNvSpPr>
          <p:nvPr/>
        </p:nvSpPr>
        <p:spPr>
          <a:xfrm>
            <a:off x="857224" y="1428736"/>
            <a:ext cx="3236913" cy="545231"/>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lang="en-US" sz="2000" b="1" dirty="0" err="1" smtClean="0">
                <a:latin typeface="Cambria" pitchFamily="18" charset="0"/>
                <a:cs typeface="JasmineUPC" pitchFamily="18" charset="-34"/>
              </a:rPr>
              <a:t>Elementos</a:t>
            </a:r>
            <a:endParaRPr kumimoji="0" lang="es-EC" sz="2000" b="1" i="0" u="none" strike="noStrike" kern="1200" cap="none" spc="0" normalizeH="0" baseline="0" noProof="0" dirty="0">
              <a:ln>
                <a:noFill/>
              </a:ln>
              <a:solidFill>
                <a:schemeClr val="tx1"/>
              </a:solidFill>
              <a:effectLst/>
              <a:uLnTx/>
              <a:uFillTx/>
              <a:latin typeface="Cambria" pitchFamily="18" charset="0"/>
              <a:ea typeface="+mn-ea"/>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28601" y="86958"/>
            <a:ext cx="6791671" cy="1162050"/>
          </a:xfrm>
        </p:spPr>
        <p:txBody>
          <a:bodyPr>
            <a:noAutofit/>
          </a:bodyPr>
          <a:lstStyle/>
          <a:p>
            <a:r>
              <a:rPr lang="en-US" sz="6000" dirty="0" err="1" smtClean="0">
                <a:latin typeface="JasmineUPC" pitchFamily="18" charset="-34"/>
                <a:cs typeface="JasmineUPC" pitchFamily="18" charset="-34"/>
              </a:rPr>
              <a:t>Diseño</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Sistema</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Electrónico</a:t>
            </a:r>
            <a:endParaRPr lang="es-EC" sz="6000" dirty="0">
              <a:latin typeface="JasmineUPC" pitchFamily="18" charset="-34"/>
              <a:cs typeface="JasmineUPC" pitchFamily="18" charset="-34"/>
            </a:endParaRPr>
          </a:p>
        </p:txBody>
      </p:sp>
      <p:sp>
        <p:nvSpPr>
          <p:cNvPr id="7" name="6 Marcador de texto"/>
          <p:cNvSpPr>
            <a:spLocks noGrp="1"/>
          </p:cNvSpPr>
          <p:nvPr>
            <p:ph type="body" sz="half" idx="2"/>
          </p:nvPr>
        </p:nvSpPr>
        <p:spPr>
          <a:xfrm>
            <a:off x="785786" y="1428736"/>
            <a:ext cx="3236913" cy="545231"/>
          </a:xfrm>
        </p:spPr>
        <p:txBody>
          <a:bodyPr>
            <a:normAutofit/>
          </a:bodyPr>
          <a:lstStyle/>
          <a:p>
            <a:r>
              <a:rPr lang="en-US" sz="2000" b="1" dirty="0" err="1" smtClean="0">
                <a:latin typeface="Cambria" pitchFamily="18" charset="0"/>
                <a:cs typeface="JasmineUPC" pitchFamily="18" charset="-34"/>
              </a:rPr>
              <a:t>Consumo</a:t>
            </a:r>
            <a:endParaRPr lang="es-EC" sz="2000" b="1" dirty="0">
              <a:latin typeface="Cambria" pitchFamily="18" charset="0"/>
            </a:endParaRPr>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23</a:t>
            </a:fld>
            <a:endParaRPr lang="en-US" dirty="0"/>
          </a:p>
        </p:txBody>
      </p:sp>
      <p:graphicFrame>
        <p:nvGraphicFramePr>
          <p:cNvPr id="9" name="8 Tabla"/>
          <p:cNvGraphicFramePr>
            <a:graphicFrameLocks noGrp="1"/>
          </p:cNvGraphicFramePr>
          <p:nvPr/>
        </p:nvGraphicFramePr>
        <p:xfrm>
          <a:off x="857224" y="2000240"/>
          <a:ext cx="7429550" cy="3734768"/>
        </p:xfrm>
        <a:graphic>
          <a:graphicData uri="http://schemas.openxmlformats.org/drawingml/2006/table">
            <a:tbl>
              <a:tblPr>
                <a:tableStyleId>{3C2FFA5D-87B4-456A-9821-1D502468CF0F}</a:tableStyleId>
              </a:tblPr>
              <a:tblGrid>
                <a:gridCol w="2139447"/>
                <a:gridCol w="2005113"/>
                <a:gridCol w="1739743"/>
                <a:gridCol w="1545247"/>
              </a:tblGrid>
              <a:tr h="396613">
                <a:tc>
                  <a:txBody>
                    <a:bodyPr/>
                    <a:lstStyle/>
                    <a:p>
                      <a:pPr>
                        <a:lnSpc>
                          <a:spcPct val="150000"/>
                        </a:lnSpc>
                        <a:spcAft>
                          <a:spcPts val="0"/>
                        </a:spcAft>
                      </a:pPr>
                      <a:r>
                        <a:rPr lang="es-EC" sz="1200" noProof="0" dirty="0" smtClean="0"/>
                        <a:t>Elemento</a:t>
                      </a:r>
                      <a:endParaRPr lang="es-EC" sz="1100" noProof="0" dirty="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Consumo [mA]</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Voltaje [V]</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Potencia [W]</a:t>
                      </a:r>
                      <a:endParaRPr lang="es-EC" sz="1100" noProof="0">
                        <a:solidFill>
                          <a:srgbClr val="76923C"/>
                        </a:solidFill>
                        <a:latin typeface="Calibri"/>
                        <a:ea typeface="Calibri"/>
                        <a:cs typeface="Times New Roman"/>
                      </a:endParaRPr>
                    </a:p>
                  </a:txBody>
                  <a:tcPr marL="68580" marR="68580" marT="0" marB="0"/>
                </a:tc>
              </a:tr>
              <a:tr h="561862">
                <a:tc>
                  <a:txBody>
                    <a:bodyPr/>
                    <a:lstStyle/>
                    <a:p>
                      <a:pPr>
                        <a:lnSpc>
                          <a:spcPct val="150000"/>
                        </a:lnSpc>
                        <a:spcAft>
                          <a:spcPts val="0"/>
                        </a:spcAft>
                      </a:pPr>
                      <a:r>
                        <a:rPr lang="es-EC" sz="1200" noProof="0" smtClean="0"/>
                        <a:t>Servomotor Gripper</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500</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5</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2.5</a:t>
                      </a:r>
                      <a:endParaRPr lang="es-EC" sz="1100" noProof="0">
                        <a:solidFill>
                          <a:srgbClr val="76923C"/>
                        </a:solidFill>
                        <a:latin typeface="Calibri"/>
                        <a:ea typeface="Calibri"/>
                        <a:cs typeface="Times New Roman"/>
                      </a:endParaRPr>
                    </a:p>
                  </a:txBody>
                  <a:tcPr marL="68580" marR="68580" marT="0" marB="0"/>
                </a:tc>
              </a:tr>
              <a:tr h="793227">
                <a:tc>
                  <a:txBody>
                    <a:bodyPr/>
                    <a:lstStyle/>
                    <a:p>
                      <a:pPr>
                        <a:lnSpc>
                          <a:spcPct val="150000"/>
                        </a:lnSpc>
                        <a:spcAft>
                          <a:spcPts val="0"/>
                        </a:spcAft>
                      </a:pPr>
                      <a:r>
                        <a:rPr lang="es-EC" sz="1200" noProof="0" smtClean="0"/>
                        <a:t>Servomotor Movimiento elevación</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dirty="0" smtClean="0"/>
                        <a:t>800</a:t>
                      </a:r>
                      <a:endParaRPr lang="es-EC" sz="1100" noProof="0" dirty="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5</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4</a:t>
                      </a:r>
                      <a:endParaRPr lang="es-EC" sz="1100" noProof="0">
                        <a:solidFill>
                          <a:srgbClr val="76923C"/>
                        </a:solidFill>
                        <a:latin typeface="Calibri"/>
                        <a:ea typeface="Calibri"/>
                        <a:cs typeface="Times New Roman"/>
                      </a:endParaRPr>
                    </a:p>
                  </a:txBody>
                  <a:tcPr marL="68580" marR="68580" marT="0" marB="0"/>
                </a:tc>
              </a:tr>
              <a:tr h="396613">
                <a:tc>
                  <a:txBody>
                    <a:bodyPr/>
                    <a:lstStyle/>
                    <a:p>
                      <a:pPr>
                        <a:lnSpc>
                          <a:spcPct val="150000"/>
                        </a:lnSpc>
                        <a:spcAft>
                          <a:spcPts val="0"/>
                        </a:spcAft>
                      </a:pPr>
                      <a:r>
                        <a:rPr lang="es-EC" sz="1200" noProof="0" smtClean="0"/>
                        <a:t>Sensor distancia Sharp</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30 </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5</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0.15</a:t>
                      </a:r>
                      <a:endParaRPr lang="es-EC" sz="1100" noProof="0">
                        <a:solidFill>
                          <a:srgbClr val="76923C"/>
                        </a:solidFill>
                        <a:latin typeface="Calibri"/>
                        <a:ea typeface="Calibri"/>
                        <a:cs typeface="Times New Roman"/>
                      </a:endParaRPr>
                    </a:p>
                  </a:txBody>
                  <a:tcPr marL="68580" marR="68580" marT="0" marB="0"/>
                </a:tc>
              </a:tr>
              <a:tr h="793227">
                <a:tc>
                  <a:txBody>
                    <a:bodyPr/>
                    <a:lstStyle/>
                    <a:p>
                      <a:pPr>
                        <a:lnSpc>
                          <a:spcPct val="150000"/>
                        </a:lnSpc>
                        <a:spcAft>
                          <a:spcPts val="0"/>
                        </a:spcAft>
                      </a:pPr>
                      <a:r>
                        <a:rPr lang="es-EC" sz="1200" noProof="0" smtClean="0"/>
                        <a:t>Cámara analógica inalámbrica</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800</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9</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7.2</a:t>
                      </a:r>
                      <a:endParaRPr lang="es-EC" sz="1100" noProof="0">
                        <a:solidFill>
                          <a:srgbClr val="76923C"/>
                        </a:solidFill>
                        <a:latin typeface="Calibri"/>
                        <a:ea typeface="Calibri"/>
                        <a:cs typeface="Times New Roman"/>
                      </a:endParaRPr>
                    </a:p>
                  </a:txBody>
                  <a:tcPr marL="68580" marR="68580" marT="0" marB="0"/>
                </a:tc>
              </a:tr>
              <a:tr h="396613">
                <a:tc>
                  <a:txBody>
                    <a:bodyPr/>
                    <a:lstStyle/>
                    <a:p>
                      <a:pPr>
                        <a:lnSpc>
                          <a:spcPct val="150000"/>
                        </a:lnSpc>
                        <a:spcAft>
                          <a:spcPts val="0"/>
                        </a:spcAft>
                      </a:pPr>
                      <a:r>
                        <a:rPr lang="es-EC" sz="1200" noProof="0" smtClean="0"/>
                        <a:t>Módulo RCM 5600W</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750</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5</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smtClean="0"/>
                        <a:t>3.75</a:t>
                      </a:r>
                      <a:endParaRPr lang="es-EC" sz="1100" noProof="0">
                        <a:solidFill>
                          <a:srgbClr val="76923C"/>
                        </a:solidFill>
                        <a:latin typeface="Calibri"/>
                        <a:ea typeface="Calibri"/>
                        <a:cs typeface="Times New Roman"/>
                      </a:endParaRPr>
                    </a:p>
                  </a:txBody>
                  <a:tcPr marL="68580" marR="68580" marT="0" marB="0"/>
                </a:tc>
              </a:tr>
              <a:tr h="396613">
                <a:tc>
                  <a:txBody>
                    <a:bodyPr/>
                    <a:lstStyle/>
                    <a:p>
                      <a:pPr>
                        <a:lnSpc>
                          <a:spcPct val="150000"/>
                        </a:lnSpc>
                        <a:spcAft>
                          <a:spcPts val="0"/>
                        </a:spcAft>
                      </a:pP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endParaRPr lang="es-EC" sz="1200" noProof="0">
                        <a:solidFill>
                          <a:srgbClr val="76923C"/>
                        </a:solidFill>
                        <a:latin typeface="Times New Roman"/>
                        <a:ea typeface="Calibri"/>
                        <a:cs typeface="Times New Roman"/>
                      </a:endParaRPr>
                    </a:p>
                  </a:txBody>
                  <a:tcPr marL="68580" marR="68580" marT="0" marB="0"/>
                </a:tc>
                <a:tc>
                  <a:txBody>
                    <a:bodyPr/>
                    <a:lstStyle/>
                    <a:p>
                      <a:pPr>
                        <a:lnSpc>
                          <a:spcPct val="150000"/>
                        </a:lnSpc>
                        <a:spcAft>
                          <a:spcPts val="0"/>
                        </a:spcAft>
                      </a:pPr>
                      <a:r>
                        <a:rPr lang="es-EC" sz="1200" noProof="0" smtClean="0"/>
                        <a:t>Total</a:t>
                      </a:r>
                      <a:endParaRPr lang="es-EC" sz="1100" noProof="0">
                        <a:solidFill>
                          <a:srgbClr val="76923C"/>
                        </a:solidFill>
                        <a:latin typeface="Calibri"/>
                        <a:ea typeface="Calibri"/>
                        <a:cs typeface="Times New Roman"/>
                      </a:endParaRPr>
                    </a:p>
                  </a:txBody>
                  <a:tcPr marL="68580" marR="68580" marT="0" marB="0"/>
                </a:tc>
                <a:tc>
                  <a:txBody>
                    <a:bodyPr/>
                    <a:lstStyle/>
                    <a:p>
                      <a:pPr>
                        <a:lnSpc>
                          <a:spcPct val="150000"/>
                        </a:lnSpc>
                        <a:spcAft>
                          <a:spcPts val="0"/>
                        </a:spcAft>
                      </a:pPr>
                      <a:r>
                        <a:rPr lang="es-EC" sz="1200" noProof="0" dirty="0" smtClean="0"/>
                        <a:t>17.6</a:t>
                      </a:r>
                      <a:endParaRPr lang="es-EC" sz="1100" noProof="0" dirty="0">
                        <a:solidFill>
                          <a:srgbClr val="76923C"/>
                        </a:solidFill>
                        <a:latin typeface="Calibri"/>
                        <a:ea typeface="Calibri"/>
                        <a:cs typeface="Times New Roman"/>
                      </a:endParaRPr>
                    </a:p>
                  </a:txBody>
                  <a:tcPr marL="68580" marR="68580" marT="0" marB="0"/>
                </a:tc>
              </a:tr>
            </a:tbl>
          </a:graphicData>
        </a:graphic>
      </p:graphicFrame>
      <p:sp>
        <p:nvSpPr>
          <p:cNvPr id="10" name="9 Rectángulo redondeado"/>
          <p:cNvSpPr/>
          <p:nvPr/>
        </p:nvSpPr>
        <p:spPr>
          <a:xfrm>
            <a:off x="2571736" y="5929330"/>
            <a:ext cx="4143404" cy="5000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Potencia Plataforma Irobot Create 27 [W] </a:t>
            </a:r>
            <a:endParaRPr lang="es-EC"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228601" y="86958"/>
            <a:ext cx="6791671" cy="1162050"/>
          </a:xfrm>
        </p:spPr>
        <p:txBody>
          <a:bodyPr>
            <a:noAutofit/>
          </a:bodyPr>
          <a:lstStyle/>
          <a:p>
            <a:r>
              <a:rPr lang="en-US" sz="6000" dirty="0" err="1" smtClean="0">
                <a:latin typeface="JasmineUPC" pitchFamily="18" charset="-34"/>
                <a:cs typeface="JasmineUPC" pitchFamily="18" charset="-34"/>
              </a:rPr>
              <a:t>Diseño</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Sistema</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Electrónico</a:t>
            </a:r>
            <a:endParaRPr lang="es-EC" sz="6000" dirty="0">
              <a:latin typeface="JasmineUPC" pitchFamily="18" charset="-34"/>
              <a:cs typeface="JasmineUPC" pitchFamily="18" charset="-34"/>
            </a:endParaRPr>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24</a:t>
            </a:fld>
            <a:endParaRPr lang="en-US" dirty="0"/>
          </a:p>
        </p:txBody>
      </p:sp>
      <p:pic>
        <p:nvPicPr>
          <p:cNvPr id="6" name="5 Imagen" descr="SDXTMPPPT01.emf"/>
          <p:cNvPicPr>
            <a:picLocks/>
          </p:cNvPicPr>
          <p:nvPr/>
        </p:nvPicPr>
        <p:blipFill>
          <a:blip r:embed="rId2" cstate="print"/>
          <a:srcRect b="40853"/>
          <a:stretch>
            <a:fillRect/>
          </a:stretch>
        </p:blipFill>
        <p:spPr>
          <a:xfrm>
            <a:off x="785786" y="1857364"/>
            <a:ext cx="7715304" cy="5000636"/>
          </a:xfrm>
          <a:prstGeom prst="rect">
            <a:avLst/>
          </a:prstGeom>
        </p:spPr>
      </p:pic>
      <p:sp>
        <p:nvSpPr>
          <p:cNvPr id="7" name="6 Marcador de texto"/>
          <p:cNvSpPr>
            <a:spLocks noGrp="1"/>
          </p:cNvSpPr>
          <p:nvPr>
            <p:ph type="body" sz="half" idx="2"/>
          </p:nvPr>
        </p:nvSpPr>
        <p:spPr>
          <a:xfrm>
            <a:off x="785786" y="1428736"/>
            <a:ext cx="3236913" cy="545231"/>
          </a:xfrm>
        </p:spPr>
        <p:txBody>
          <a:bodyPr>
            <a:normAutofit/>
          </a:bodyPr>
          <a:lstStyle/>
          <a:p>
            <a:r>
              <a:rPr lang="en-US" sz="2000" b="1" dirty="0" smtClean="0">
                <a:latin typeface="Cambria" pitchFamily="18" charset="0"/>
                <a:cs typeface="JasmineUPC" pitchFamily="18" charset="-34"/>
              </a:rPr>
              <a:t>Interface </a:t>
            </a:r>
            <a:r>
              <a:rPr lang="en-US" sz="2000" b="1" dirty="0" err="1" smtClean="0">
                <a:latin typeface="Cambria" pitchFamily="18" charset="0"/>
                <a:cs typeface="JasmineUPC" pitchFamily="18" charset="-34"/>
              </a:rPr>
              <a:t>electrónica</a:t>
            </a:r>
            <a:endParaRPr lang="es-EC" sz="2000" b="1" dirty="0">
              <a:latin typeface="Cambria"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307286"/>
            <a:ext cx="6840760" cy="1362075"/>
          </a:xfrm>
        </p:spPr>
        <p:txBody>
          <a:bodyPr>
            <a:normAutofit fontScale="90000"/>
          </a:bodyPr>
          <a:lstStyle/>
          <a:p>
            <a:r>
              <a:rPr lang="en-US" sz="4400" dirty="0" smtClean="0">
                <a:latin typeface="JasmineUPC" pitchFamily="18" charset="-34"/>
                <a:cs typeface="JasmineUPC" pitchFamily="18" charset="-34"/>
              </a:rPr>
              <a:t>4.- </a:t>
            </a:r>
            <a:r>
              <a:rPr lang="en-US" sz="4400" dirty="0" err="1" smtClean="0">
                <a:latin typeface="JasmineUPC" pitchFamily="18" charset="-34"/>
                <a:cs typeface="JasmineUPC" pitchFamily="18" charset="-34"/>
              </a:rPr>
              <a:t>Desarrollo</a:t>
            </a:r>
            <a:r>
              <a:rPr lang="en-US" sz="4400" dirty="0" smtClean="0">
                <a:latin typeface="JasmineUPC" pitchFamily="18" charset="-34"/>
                <a:cs typeface="JasmineUPC" pitchFamily="18" charset="-34"/>
              </a:rPr>
              <a:t> del software e interface de </a:t>
            </a:r>
            <a:r>
              <a:rPr lang="en-US" sz="4400" dirty="0" err="1" smtClean="0">
                <a:latin typeface="JasmineUPC" pitchFamily="18" charset="-34"/>
                <a:cs typeface="JasmineUPC" pitchFamily="18" charset="-34"/>
              </a:rPr>
              <a:t>comunicación</a:t>
            </a:r>
            <a:r>
              <a:rPr lang="es-EC" sz="4800" dirty="0" smtClean="0">
                <a:latin typeface="JasmineUPC" pitchFamily="18" charset="-34"/>
                <a:cs typeface="JasmineUPC" pitchFamily="18" charset="-34"/>
              </a:rPr>
              <a:t/>
            </a:r>
            <a:br>
              <a:rPr lang="es-EC" sz="4800" dirty="0" smtClean="0">
                <a:latin typeface="JasmineUPC" pitchFamily="18" charset="-34"/>
                <a:cs typeface="JasmineUPC" pitchFamily="18" charset="-34"/>
              </a:rPr>
            </a:br>
            <a:endParaRPr lang="es-EC" sz="4800" dirty="0">
              <a:latin typeface="JasmineUPC" pitchFamily="18" charset="-34"/>
              <a:cs typeface="JasmineUPC" pitchFamily="18" charset="-34"/>
            </a:endParaRPr>
          </a:p>
        </p:txBody>
      </p:sp>
      <p:sp>
        <p:nvSpPr>
          <p:cNvPr id="3" name="2 Marcador de texto"/>
          <p:cNvSpPr>
            <a:spLocks noGrp="1"/>
          </p:cNvSpPr>
          <p:nvPr>
            <p:ph type="body" idx="1"/>
          </p:nvPr>
        </p:nvSpPr>
        <p:spPr>
          <a:xfrm>
            <a:off x="228600" y="3961806"/>
            <a:ext cx="5105400" cy="1195387"/>
          </a:xfrm>
        </p:spPr>
        <p:txBody>
          <a:bodyPr>
            <a:noAutofit/>
          </a:bodyPr>
          <a:lstStyle/>
          <a:p>
            <a:r>
              <a:rPr lang="en-US" sz="3600" dirty="0" smtClean="0">
                <a:latin typeface="JasmineUPC" pitchFamily="18" charset="-34"/>
                <a:cs typeface="JasmineUPC" pitchFamily="18" charset="-34"/>
              </a:rPr>
              <a:t>Dise</a:t>
            </a:r>
            <a:r>
              <a:rPr lang="es-ES" sz="3600" dirty="0" smtClean="0">
                <a:latin typeface="JasmineUPC" pitchFamily="18" charset="-34"/>
                <a:cs typeface="JasmineUPC" pitchFamily="18" charset="-34"/>
              </a:rPr>
              <a:t>ño e Implementación del Sistema</a:t>
            </a:r>
            <a:endParaRPr lang="es-EC" sz="3600" dirty="0" smtClean="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Dynamic C</a:t>
            </a:r>
            <a:endParaRPr lang="es-EC" sz="6000" dirty="0">
              <a:latin typeface="JasmineUPC" pitchFamily="18" charset="-34"/>
              <a:cs typeface="JasmineUPC" pitchFamily="18" charset="-34"/>
            </a:endParaRPr>
          </a:p>
        </p:txBody>
      </p:sp>
      <p:sp>
        <p:nvSpPr>
          <p:cNvPr id="8" name="7 Marcador de número de diapositiva"/>
          <p:cNvSpPr>
            <a:spLocks noGrp="1"/>
          </p:cNvSpPr>
          <p:nvPr>
            <p:ph type="sldNum" sz="quarter" idx="12"/>
          </p:nvPr>
        </p:nvSpPr>
        <p:spPr/>
        <p:txBody>
          <a:bodyPr/>
          <a:lstStyle/>
          <a:p>
            <a:fld id="{EDC8AA99-7238-42D3-B68A-A4E1B56FEE73}" type="slidenum">
              <a:rPr lang="en-US" smtClean="0"/>
              <a:pPr/>
              <a:t>26</a:t>
            </a:fld>
            <a:endParaRPr lang="en-US" dirty="0"/>
          </a:p>
        </p:txBody>
      </p:sp>
      <p:pic>
        <p:nvPicPr>
          <p:cNvPr id="17" name="16 Imagen" descr="SDXTMPPPT01.emf"/>
          <p:cNvPicPr>
            <a:picLocks/>
          </p:cNvPicPr>
          <p:nvPr/>
        </p:nvPicPr>
        <p:blipFill>
          <a:blip r:embed="rId2" cstate="print"/>
          <a:srcRect b="29757"/>
          <a:stretch>
            <a:fillRect/>
          </a:stretch>
        </p:blipFill>
        <p:spPr>
          <a:xfrm>
            <a:off x="1071538" y="1571612"/>
            <a:ext cx="6786610" cy="528638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Interface de </a:t>
            </a:r>
            <a:r>
              <a:rPr lang="en-US" sz="6000" dirty="0" err="1" smtClean="0">
                <a:latin typeface="JasmineUPC" pitchFamily="18" charset="-34"/>
                <a:cs typeface="JasmineUPC" pitchFamily="18" charset="-34"/>
              </a:rPr>
              <a:t>Comunicación</a:t>
            </a:r>
            <a:endParaRPr lang="es-EC" sz="6000" dirty="0">
              <a:latin typeface="JasmineUPC" pitchFamily="18" charset="-34"/>
              <a:cs typeface="JasmineUPC" pitchFamily="18" charset="-34"/>
            </a:endParaRPr>
          </a:p>
        </p:txBody>
      </p:sp>
      <p:pic>
        <p:nvPicPr>
          <p:cNvPr id="15" name="14 Imagen" descr="SDXTMPPPT01.emf"/>
          <p:cNvPicPr>
            <a:picLocks/>
          </p:cNvPicPr>
          <p:nvPr/>
        </p:nvPicPr>
        <p:blipFill>
          <a:blip r:embed="rId2" cstate="print"/>
          <a:srcRect b="48180"/>
          <a:stretch>
            <a:fillRect/>
          </a:stretch>
        </p:blipFill>
        <p:spPr>
          <a:xfrm>
            <a:off x="0" y="2357430"/>
            <a:ext cx="9144000" cy="371477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n-US" sz="6000" dirty="0" smtClean="0">
                <a:latin typeface="JasmineUPC" pitchFamily="18" charset="-34"/>
                <a:cs typeface="JasmineUPC" pitchFamily="18" charset="-34"/>
              </a:rPr>
              <a:t>Interface Irobot Create – RCM5600W</a:t>
            </a:r>
            <a:endParaRPr lang="es-EC" sz="6000" dirty="0">
              <a:latin typeface="JasmineUPC" pitchFamily="18" charset="-34"/>
              <a:cs typeface="JasmineUPC" pitchFamily="18" charset="-34"/>
            </a:endParaRPr>
          </a:p>
        </p:txBody>
      </p:sp>
      <p:pic>
        <p:nvPicPr>
          <p:cNvPr id="4" name="3 Imagen" descr="SDXTMPPPT01.emf"/>
          <p:cNvPicPr>
            <a:picLocks/>
          </p:cNvPicPr>
          <p:nvPr/>
        </p:nvPicPr>
        <p:blipFill>
          <a:blip r:embed="rId2" cstate="print"/>
          <a:srcRect b="28621"/>
          <a:stretch>
            <a:fillRect/>
          </a:stretch>
        </p:blipFill>
        <p:spPr>
          <a:xfrm>
            <a:off x="71438" y="1832501"/>
            <a:ext cx="9001156" cy="4454019"/>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n-US" sz="6000" dirty="0" smtClean="0">
                <a:latin typeface="JasmineUPC" pitchFamily="18" charset="-34"/>
                <a:cs typeface="JasmineUPC" pitchFamily="18" charset="-34"/>
              </a:rPr>
              <a:t>Interface </a:t>
            </a:r>
            <a:r>
              <a:rPr lang="en-US" sz="6000" dirty="0" err="1" smtClean="0">
                <a:latin typeface="JasmineUPC" pitchFamily="18" charset="-34"/>
                <a:cs typeface="JasmineUPC" pitchFamily="18" charset="-34"/>
              </a:rPr>
              <a:t>comunicación</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inalámbrica</a:t>
            </a:r>
            <a:r>
              <a:rPr lang="en-US" sz="6000" dirty="0" smtClean="0">
                <a:latin typeface="JasmineUPC" pitchFamily="18" charset="-34"/>
                <a:cs typeface="JasmineUPC" pitchFamily="18" charset="-34"/>
              </a:rPr>
              <a:t> RCM5600W - HMI</a:t>
            </a:r>
            <a:endParaRPr lang="es-EC" sz="6000" dirty="0">
              <a:latin typeface="JasmineUPC" pitchFamily="18" charset="-34"/>
              <a:cs typeface="JasmineUPC" pitchFamily="18" charset="-34"/>
            </a:endParaRPr>
          </a:p>
        </p:txBody>
      </p:sp>
      <p:pic>
        <p:nvPicPr>
          <p:cNvPr id="4" name="3 Imagen" descr="SDXTMPPPT01.emf"/>
          <p:cNvPicPr>
            <a:picLocks/>
          </p:cNvPicPr>
          <p:nvPr/>
        </p:nvPicPr>
        <p:blipFill>
          <a:blip r:embed="rId2" cstate="print"/>
          <a:srcRect b="25515"/>
          <a:stretch>
            <a:fillRect/>
          </a:stretch>
        </p:blipFill>
        <p:spPr>
          <a:xfrm>
            <a:off x="357158" y="1571612"/>
            <a:ext cx="8491284" cy="528638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23528" y="44624"/>
            <a:ext cx="7239000" cy="792088"/>
          </a:xfrm>
        </p:spPr>
        <p:txBody>
          <a:bodyPr>
            <a:noAutofit/>
          </a:bodyPr>
          <a:lstStyle/>
          <a:p>
            <a:pPr algn="ctr"/>
            <a:r>
              <a:rPr lang="en-US" sz="6000" dirty="0" smtClean="0">
                <a:latin typeface="JasmineUPC" pitchFamily="18" charset="-34"/>
                <a:cs typeface="JasmineUPC" pitchFamily="18" charset="-34"/>
              </a:rPr>
              <a:t>Planteamiento del Proyecto</a:t>
            </a:r>
            <a:endParaRPr lang="es-EC" sz="6000" dirty="0">
              <a:latin typeface="JasmineUPC" pitchFamily="18" charset="-34"/>
              <a:cs typeface="JasmineUPC" pitchFamily="18" charset="-34"/>
            </a:endParaRPr>
          </a:p>
        </p:txBody>
      </p:sp>
      <p:sp>
        <p:nvSpPr>
          <p:cNvPr id="8" name="7 Marcador de número de diapositiva"/>
          <p:cNvSpPr>
            <a:spLocks noGrp="1"/>
          </p:cNvSpPr>
          <p:nvPr>
            <p:ph type="sldNum" sz="quarter" idx="12"/>
          </p:nvPr>
        </p:nvSpPr>
        <p:spPr/>
        <p:txBody>
          <a:bodyPr/>
          <a:lstStyle/>
          <a:p>
            <a:fld id="{EDC8AA99-7238-42D3-B68A-A4E1B56FEE73}" type="slidenum">
              <a:rPr lang="en-US" smtClean="0"/>
              <a:pPr/>
              <a:t>3</a:t>
            </a:fld>
            <a:endParaRPr lang="en-US" dirty="0"/>
          </a:p>
        </p:txBody>
      </p:sp>
      <p:pic>
        <p:nvPicPr>
          <p:cNvPr id="9" name="8 Imagen" descr="SDXTMPPPT01.emf"/>
          <p:cNvPicPr>
            <a:picLocks/>
          </p:cNvPicPr>
          <p:nvPr/>
        </p:nvPicPr>
        <p:blipFill>
          <a:blip r:embed="rId2" cstate="print"/>
          <a:srcRect b="29246"/>
          <a:stretch>
            <a:fillRect/>
          </a:stretch>
        </p:blipFill>
        <p:spPr>
          <a:xfrm>
            <a:off x="841305" y="1500174"/>
            <a:ext cx="7588347" cy="5357826"/>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n-US" sz="6000" dirty="0" smtClean="0">
                <a:latin typeface="JasmineUPC" pitchFamily="18" charset="-34"/>
                <a:cs typeface="JasmineUPC" pitchFamily="18" charset="-34"/>
              </a:rPr>
              <a:t>Interface </a:t>
            </a:r>
            <a:r>
              <a:rPr lang="en-US" sz="6000" dirty="0" err="1" smtClean="0">
                <a:latin typeface="JasmineUPC" pitchFamily="18" charset="-34"/>
                <a:cs typeface="JasmineUPC" pitchFamily="18" charset="-34"/>
              </a:rPr>
              <a:t>comunicación</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inalámbrica</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Modo</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Infrastructura</a:t>
            </a:r>
            <a:endParaRPr lang="es-EC" sz="6000" dirty="0">
              <a:latin typeface="JasmineUPC" pitchFamily="18" charset="-34"/>
              <a:cs typeface="JasmineUPC" pitchFamily="18" charset="-34"/>
            </a:endParaRPr>
          </a:p>
        </p:txBody>
      </p:sp>
      <p:sp>
        <p:nvSpPr>
          <p:cNvPr id="6" name="5 Rectángulo"/>
          <p:cNvSpPr/>
          <p:nvPr/>
        </p:nvSpPr>
        <p:spPr>
          <a:xfrm>
            <a:off x="3039619" y="1574413"/>
            <a:ext cx="223138" cy="276999"/>
          </a:xfrm>
          <a:prstGeom prst="rect">
            <a:avLst/>
          </a:prstGeom>
        </p:spPr>
        <p:txBody>
          <a:bodyPr wrap="none">
            <a:spAutoFit/>
          </a:bodyPr>
          <a:lstStyle/>
          <a:p>
            <a:r>
              <a:rPr lang="es-ES" sz="1200" dirty="0" smtClean="0">
                <a:solidFill>
                  <a:prstClr val="black"/>
                </a:solidFill>
                <a:latin typeface="Times New Roman" pitchFamily="18" charset="0"/>
                <a:ea typeface="Calibri" pitchFamily="34" charset="0"/>
                <a:cs typeface="Times New Roman" pitchFamily="18" charset="0"/>
              </a:rPr>
              <a:t>.</a:t>
            </a:r>
            <a:endParaRPr lang="es-EC" dirty="0"/>
          </a:p>
        </p:txBody>
      </p:sp>
      <p:pic>
        <p:nvPicPr>
          <p:cNvPr id="7" name="6 Imagen" descr="SDXTMPPPT01.emf"/>
          <p:cNvPicPr>
            <a:picLocks/>
          </p:cNvPicPr>
          <p:nvPr/>
        </p:nvPicPr>
        <p:blipFill>
          <a:blip r:embed="rId2" cstate="print"/>
          <a:srcRect b="36059"/>
          <a:stretch>
            <a:fillRect/>
          </a:stretch>
        </p:blipFill>
        <p:spPr>
          <a:xfrm>
            <a:off x="1071538" y="1714488"/>
            <a:ext cx="7286676" cy="4857784"/>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fontScale="90000"/>
          </a:bodyPr>
          <a:lstStyle/>
          <a:p>
            <a:r>
              <a:rPr lang="en-US" sz="6000" dirty="0" smtClean="0">
                <a:latin typeface="JasmineUPC" pitchFamily="18" charset="-34"/>
                <a:cs typeface="JasmineUPC" pitchFamily="18" charset="-34"/>
              </a:rPr>
              <a:t>Interface </a:t>
            </a:r>
            <a:r>
              <a:rPr lang="en-US" sz="6000" dirty="0" err="1" smtClean="0">
                <a:latin typeface="JasmineUPC" pitchFamily="18" charset="-34"/>
                <a:cs typeface="JasmineUPC" pitchFamily="18" charset="-34"/>
              </a:rPr>
              <a:t>comunicación</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inalámbrica</a:t>
            </a:r>
            <a:r>
              <a:rPr lang="en-US" sz="6000" dirty="0" smtClean="0">
                <a:latin typeface="JasmineUPC" pitchFamily="18" charset="-34"/>
                <a:cs typeface="JasmineUPC" pitchFamily="18" charset="-34"/>
              </a:rPr>
              <a:t>: </a:t>
            </a:r>
            <a:r>
              <a:rPr lang="en-US" sz="6000" dirty="0" err="1" smtClean="0">
                <a:latin typeface="JasmineUPC" pitchFamily="18" charset="-34"/>
                <a:cs typeface="JasmineUPC" pitchFamily="18" charset="-34"/>
              </a:rPr>
              <a:t>Modo</a:t>
            </a:r>
            <a:r>
              <a:rPr lang="en-US" sz="6000" dirty="0" smtClean="0">
                <a:latin typeface="JasmineUPC" pitchFamily="18" charset="-34"/>
                <a:cs typeface="JasmineUPC" pitchFamily="18" charset="-34"/>
              </a:rPr>
              <a:t> Adhoc</a:t>
            </a:r>
            <a:endParaRPr lang="es-EC" sz="6000" dirty="0">
              <a:latin typeface="JasmineUPC" pitchFamily="18" charset="-34"/>
              <a:cs typeface="JasmineUPC" pitchFamily="18" charset="-34"/>
            </a:endParaRPr>
          </a:p>
        </p:txBody>
      </p:sp>
      <p:pic>
        <p:nvPicPr>
          <p:cNvPr id="4" name="3 Imagen" descr="SDXTMPPPT01.emf"/>
          <p:cNvPicPr>
            <a:picLocks/>
          </p:cNvPicPr>
          <p:nvPr/>
        </p:nvPicPr>
        <p:blipFill>
          <a:blip r:embed="rId2" cstate="print"/>
          <a:srcRect b="38445"/>
          <a:stretch>
            <a:fillRect/>
          </a:stretch>
        </p:blipFill>
        <p:spPr>
          <a:xfrm>
            <a:off x="857224" y="1857364"/>
            <a:ext cx="7429552" cy="450059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307286"/>
            <a:ext cx="6840760" cy="1362075"/>
          </a:xfrm>
        </p:spPr>
        <p:txBody>
          <a:bodyPr>
            <a:normAutofit fontScale="90000"/>
          </a:bodyPr>
          <a:lstStyle/>
          <a:p>
            <a:r>
              <a:rPr lang="en-US" sz="5300" dirty="0" smtClean="0">
                <a:latin typeface="JasmineUPC" pitchFamily="18" charset="-34"/>
                <a:cs typeface="JasmineUPC" pitchFamily="18" charset="-34"/>
              </a:rPr>
              <a:t>5.- </a:t>
            </a:r>
            <a:r>
              <a:rPr lang="es-EC" sz="5300" dirty="0" smtClean="0">
                <a:latin typeface="JasmineUPC" pitchFamily="18" charset="-34"/>
                <a:cs typeface="JasmineUPC" pitchFamily="18" charset="-34"/>
              </a:rPr>
              <a:t>diseño de la interfaz </a:t>
            </a:r>
            <a:r>
              <a:rPr lang="es-EC" sz="5300" dirty="0" err="1" smtClean="0">
                <a:latin typeface="JasmineUPC" pitchFamily="18" charset="-34"/>
                <a:cs typeface="JasmineUPC" pitchFamily="18" charset="-34"/>
              </a:rPr>
              <a:t>hmi</a:t>
            </a:r>
            <a:r>
              <a:rPr lang="es-EC" sz="5300" dirty="0" smtClean="0">
                <a:latin typeface="JasmineUPC" pitchFamily="18" charset="-34"/>
                <a:cs typeface="JasmineUPC" pitchFamily="18" charset="-34"/>
              </a:rPr>
              <a:t> </a:t>
            </a:r>
            <a:endParaRPr lang="es-EC" sz="4800" dirty="0">
              <a:latin typeface="JasmineUPC" pitchFamily="18" charset="-34"/>
              <a:cs typeface="JasmineUPC" pitchFamily="18" charset="-34"/>
            </a:endParaRPr>
          </a:p>
        </p:txBody>
      </p:sp>
      <p:sp>
        <p:nvSpPr>
          <p:cNvPr id="3" name="2 Marcador de texto"/>
          <p:cNvSpPr>
            <a:spLocks noGrp="1"/>
          </p:cNvSpPr>
          <p:nvPr>
            <p:ph type="body" idx="1"/>
          </p:nvPr>
        </p:nvSpPr>
        <p:spPr>
          <a:xfrm>
            <a:off x="228600" y="3961806"/>
            <a:ext cx="5105400" cy="1195387"/>
          </a:xfrm>
        </p:spPr>
        <p:txBody>
          <a:bodyPr>
            <a:noAutofit/>
          </a:bodyPr>
          <a:lstStyle/>
          <a:p>
            <a:r>
              <a:rPr lang="es-EC" sz="3600" dirty="0" smtClean="0">
                <a:latin typeface="JasmineUPC" pitchFamily="18" charset="-34"/>
                <a:cs typeface="JasmineUPC" pitchFamily="18" charset="-34"/>
              </a:rPr>
              <a:t>Diseño de la interfaz HMI</a:t>
            </a:r>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de la interfaz HMI</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33</a:t>
            </a:fld>
            <a:endParaRPr lang="en-US" dirty="0"/>
          </a:p>
        </p:txBody>
      </p:sp>
      <p:pic>
        <p:nvPicPr>
          <p:cNvPr id="5" name="4 Imagen" descr="SDXTMPPPT01.emf"/>
          <p:cNvPicPr>
            <a:picLocks/>
          </p:cNvPicPr>
          <p:nvPr/>
        </p:nvPicPr>
        <p:blipFill>
          <a:blip r:embed="rId2" cstate="print"/>
          <a:srcRect r="1190" b="31999"/>
          <a:stretch>
            <a:fillRect/>
          </a:stretch>
        </p:blipFill>
        <p:spPr>
          <a:xfrm>
            <a:off x="-252536" y="1340768"/>
            <a:ext cx="6604970" cy="5265487"/>
          </a:xfrm>
          <a:prstGeom prst="rect">
            <a:avLst/>
          </a:prstGeom>
        </p:spPr>
      </p:pic>
      <p:pic>
        <p:nvPicPr>
          <p:cNvPr id="6" name="5 Imagen"/>
          <p:cNvPicPr/>
          <p:nvPr/>
        </p:nvPicPr>
        <p:blipFill>
          <a:blip r:embed="rId3" cstate="print"/>
          <a:srcRect l="7412" b="4307"/>
          <a:stretch>
            <a:fillRect/>
          </a:stretch>
        </p:blipFill>
        <p:spPr bwMode="auto">
          <a:xfrm>
            <a:off x="5796136" y="3933056"/>
            <a:ext cx="2909342" cy="1767737"/>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l="30630" t="26375" r="30630" b="50000"/>
          <a:stretch>
            <a:fillRect/>
          </a:stretch>
        </p:blipFill>
        <p:spPr bwMode="auto">
          <a:xfrm>
            <a:off x="6012160" y="2996952"/>
            <a:ext cx="2868319" cy="983424"/>
          </a:xfrm>
          <a:prstGeom prst="rect">
            <a:avLst/>
          </a:prstGeom>
          <a:noFill/>
          <a:ln w="9525">
            <a:noFill/>
            <a:miter lim="800000"/>
            <a:headEnd/>
            <a:tailEnd/>
          </a:ln>
        </p:spPr>
      </p:pic>
      <p:pic>
        <p:nvPicPr>
          <p:cNvPr id="3076" name="Picture 4" descr="http://opencv.willowgarage.com/wiki/OpenCVLogo?action=AttachFile&amp;do=get&amp;target=OpenCV_Logo_with_text.png"/>
          <p:cNvPicPr>
            <a:picLocks noChangeAspect="1" noChangeArrowheads="1"/>
          </p:cNvPicPr>
          <p:nvPr/>
        </p:nvPicPr>
        <p:blipFill>
          <a:blip r:embed="rId5" cstate="print"/>
          <a:srcRect/>
          <a:stretch>
            <a:fillRect/>
          </a:stretch>
        </p:blipFill>
        <p:spPr bwMode="auto">
          <a:xfrm>
            <a:off x="6372200" y="1556792"/>
            <a:ext cx="1135766" cy="140094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Criterios del software seleccionado</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34</a:t>
            </a:fld>
            <a:endParaRPr lang="en-US" dirty="0"/>
          </a:p>
        </p:txBody>
      </p:sp>
      <p:pic>
        <p:nvPicPr>
          <p:cNvPr id="5" name="4 Imagen" descr="SDXTMPPPT01.emf"/>
          <p:cNvPicPr>
            <a:picLocks/>
          </p:cNvPicPr>
          <p:nvPr/>
        </p:nvPicPr>
        <p:blipFill>
          <a:blip r:embed="rId2" cstate="print"/>
          <a:srcRect r="42456" b="45266"/>
          <a:stretch>
            <a:fillRect/>
          </a:stretch>
        </p:blipFill>
        <p:spPr>
          <a:xfrm>
            <a:off x="781527" y="1403873"/>
            <a:ext cx="6022721" cy="4833439"/>
          </a:xfrm>
          <a:prstGeom prst="rect">
            <a:avLst/>
          </a:prstGeom>
        </p:spPr>
      </p:pic>
      <p:pic>
        <p:nvPicPr>
          <p:cNvPr id="1028" name="Picture 4" descr="http://boxcabi.files.wordpress.com/2010/01/vs2010logo.png"/>
          <p:cNvPicPr>
            <a:picLocks noChangeAspect="1" noChangeArrowheads="1"/>
          </p:cNvPicPr>
          <p:nvPr/>
        </p:nvPicPr>
        <p:blipFill>
          <a:blip r:embed="rId3" cstate="print"/>
          <a:srcRect/>
          <a:stretch>
            <a:fillRect/>
          </a:stretch>
        </p:blipFill>
        <p:spPr bwMode="auto">
          <a:xfrm>
            <a:off x="6444208" y="3933056"/>
            <a:ext cx="2343217" cy="91366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Desarrollo de la interfaz HMI</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35</a:t>
            </a:fld>
            <a:endParaRPr lang="en-US" dirty="0"/>
          </a:p>
        </p:txBody>
      </p:sp>
      <p:graphicFrame>
        <p:nvGraphicFramePr>
          <p:cNvPr id="8" name="7 Tabla"/>
          <p:cNvGraphicFramePr>
            <a:graphicFrameLocks noGrp="1"/>
          </p:cNvGraphicFramePr>
          <p:nvPr/>
        </p:nvGraphicFramePr>
        <p:xfrm>
          <a:off x="827584" y="1628800"/>
          <a:ext cx="3639597" cy="4480560"/>
        </p:xfrm>
        <a:graphic>
          <a:graphicData uri="http://schemas.openxmlformats.org/drawingml/2006/table">
            <a:tbl>
              <a:tblPr>
                <a:tableStyleId>{3C2FFA5D-87B4-456A-9821-1D502468CF0F}</a:tableStyleId>
              </a:tblPr>
              <a:tblGrid>
                <a:gridCol w="1819341"/>
                <a:gridCol w="1820256"/>
              </a:tblGrid>
              <a:tr h="305750">
                <a:tc>
                  <a:txBody>
                    <a:bodyPr/>
                    <a:lstStyle/>
                    <a:p>
                      <a:pPr algn="ctr">
                        <a:lnSpc>
                          <a:spcPct val="150000"/>
                        </a:lnSpc>
                        <a:spcAft>
                          <a:spcPts val="0"/>
                        </a:spcAft>
                      </a:pPr>
                      <a:r>
                        <a:rPr lang="es-EC" sz="1400"/>
                        <a:t>Botón</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C" sz="1400"/>
                        <a:t>Comando UDP</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Avanzar</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C" sz="1400"/>
                        <a:t>“00003”</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Retroceder</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C" sz="1400"/>
                        <a:t>“00007”</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Izquierda</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C" sz="1400"/>
                        <a:t>“00004”</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Derecha</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C" sz="1400"/>
                        <a:t>“00006”</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Subir</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C" sz="1400"/>
                        <a:t>“00008”</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Descender</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C" sz="1400"/>
                        <a:t>“00009”</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Tomar objeto</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C" sz="1400"/>
                        <a:t>“0000b”</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Soltar objeto</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n-US" sz="1400"/>
                        <a:t>“0000a”</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Aumentar</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n-US" sz="1400"/>
                        <a:t>“0000c”</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Disminuir</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n-US" sz="1400"/>
                        <a:t>“0000d”</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n-US" sz="1400"/>
                        <a:t>Full Mode</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n-US" sz="1400"/>
                        <a:t>“00001”</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Automático</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n-US" sz="1400"/>
                        <a:t>“00000”</a:t>
                      </a:r>
                      <a:endParaRPr lang="es-EC" sz="1400">
                        <a:solidFill>
                          <a:srgbClr val="76923C"/>
                        </a:solidFill>
                        <a:latin typeface="Times New Roman"/>
                        <a:ea typeface="Calibri"/>
                      </a:endParaRPr>
                    </a:p>
                  </a:txBody>
                  <a:tcPr marL="68580" marR="68580" marT="0" marB="0"/>
                </a:tc>
              </a:tr>
              <a:tr h="305750">
                <a:tc>
                  <a:txBody>
                    <a:bodyPr/>
                    <a:lstStyle/>
                    <a:p>
                      <a:pPr algn="ctr">
                        <a:lnSpc>
                          <a:spcPct val="150000"/>
                        </a:lnSpc>
                        <a:spcAft>
                          <a:spcPts val="0"/>
                        </a:spcAft>
                      </a:pPr>
                      <a:r>
                        <a:rPr lang="es-EC" sz="1400"/>
                        <a:t>Leer sensores</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n-US" sz="1400" dirty="0"/>
                        <a:t>“00002”</a:t>
                      </a:r>
                      <a:endParaRPr lang="es-EC" sz="1400" dirty="0">
                        <a:solidFill>
                          <a:srgbClr val="76923C"/>
                        </a:solidFill>
                        <a:latin typeface="Times New Roman"/>
                        <a:ea typeface="Calibri"/>
                      </a:endParaRPr>
                    </a:p>
                  </a:txBody>
                  <a:tcPr marL="68580" marR="68580" marT="0" marB="0"/>
                </a:tc>
              </a:tr>
            </a:tbl>
          </a:graphicData>
        </a:graphic>
      </p:graphicFrame>
      <p:pic>
        <p:nvPicPr>
          <p:cNvPr id="9" name="8 Imagen"/>
          <p:cNvPicPr/>
          <p:nvPr/>
        </p:nvPicPr>
        <p:blipFill>
          <a:blip r:embed="rId2" cstate="print"/>
          <a:srcRect l="20287" t="26216" r="20960" b="32419"/>
          <a:stretch>
            <a:fillRect/>
          </a:stretch>
        </p:blipFill>
        <p:spPr bwMode="auto">
          <a:xfrm>
            <a:off x="4355976" y="2780928"/>
            <a:ext cx="4245999" cy="2443447"/>
          </a:xfrm>
          <a:prstGeom prst="rect">
            <a:avLst/>
          </a:prstGeom>
          <a:ln>
            <a:headEnd/>
            <a:tailEnd/>
          </a:ln>
        </p:spPr>
        <p:style>
          <a:lnRef idx="1">
            <a:schemeClr val="accent3"/>
          </a:lnRef>
          <a:fillRef idx="2">
            <a:schemeClr val="accent3"/>
          </a:fillRef>
          <a:effectRef idx="1">
            <a:schemeClr val="accent3"/>
          </a:effectRef>
          <a:fontRef idx="minor">
            <a:schemeClr val="dk1"/>
          </a:fontRef>
        </p:style>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p:nvPr/>
        </p:nvPicPr>
        <p:blipFill>
          <a:blip r:embed="rId2" cstate="print"/>
          <a:srcRect l="53285" t="12342" b="4307"/>
          <a:stretch>
            <a:fillRect/>
          </a:stretch>
        </p:blipFill>
        <p:spPr bwMode="auto">
          <a:xfrm>
            <a:off x="3779912" y="2060848"/>
            <a:ext cx="3779912" cy="3836197"/>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2" name="1 Título"/>
          <p:cNvSpPr>
            <a:spLocks noGrp="1"/>
          </p:cNvSpPr>
          <p:nvPr>
            <p:ph type="title"/>
          </p:nvPr>
        </p:nvSpPr>
        <p:spPr/>
        <p:txBody>
          <a:bodyPr/>
          <a:lstStyle/>
          <a:p>
            <a:r>
              <a:rPr lang="es-EC" dirty="0" smtClean="0"/>
              <a:t>Desarrollo de la interfaz HMI</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36</a:t>
            </a:fld>
            <a:endParaRPr lang="en-US" dirty="0"/>
          </a:p>
        </p:txBody>
      </p:sp>
      <p:pic>
        <p:nvPicPr>
          <p:cNvPr id="5" name="4 Imagen" descr="SDXTMPPPT01.emf"/>
          <p:cNvPicPr>
            <a:picLocks/>
          </p:cNvPicPr>
          <p:nvPr/>
        </p:nvPicPr>
        <p:blipFill>
          <a:blip r:embed="rId3" cstate="print"/>
          <a:srcRect r="50147" b="33468"/>
          <a:stretch>
            <a:fillRect/>
          </a:stretch>
        </p:blipFill>
        <p:spPr>
          <a:xfrm>
            <a:off x="899592" y="1484784"/>
            <a:ext cx="1753402" cy="4905447"/>
          </a:xfrm>
          <a:prstGeom prst="rect">
            <a:avLst/>
          </a:prstGeom>
        </p:spPr>
      </p:pic>
      <p:sp>
        <p:nvSpPr>
          <p:cNvPr id="7" name="6 CuadroTexto"/>
          <p:cNvSpPr txBox="1"/>
          <p:nvPr/>
        </p:nvSpPr>
        <p:spPr>
          <a:xfrm>
            <a:off x="5292080" y="2204864"/>
            <a:ext cx="1080120" cy="369332"/>
          </a:xfrm>
          <a:prstGeom prst="rect">
            <a:avLst/>
          </a:prstGeom>
          <a:solidFill>
            <a:schemeClr val="lt1">
              <a:alpha val="0"/>
            </a:schemeClr>
          </a:solidFill>
          <a:ln w="44450"/>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dirty="0"/>
          </a:p>
        </p:txBody>
      </p:sp>
      <p:sp>
        <p:nvSpPr>
          <p:cNvPr id="8" name="7 CuadroTexto"/>
          <p:cNvSpPr txBox="1"/>
          <p:nvPr/>
        </p:nvSpPr>
        <p:spPr>
          <a:xfrm>
            <a:off x="6516216" y="5445224"/>
            <a:ext cx="864096" cy="369332"/>
          </a:xfrm>
          <a:prstGeom prst="rect">
            <a:avLst/>
          </a:prstGeom>
          <a:solidFill>
            <a:schemeClr val="lt1">
              <a:alpha val="0"/>
            </a:schemeClr>
          </a:solidFill>
          <a:ln w="44450"/>
        </p:spPr>
        <p:style>
          <a:lnRef idx="2">
            <a:schemeClr val="accent2"/>
          </a:lnRef>
          <a:fillRef idx="1">
            <a:schemeClr val="lt1"/>
          </a:fillRef>
          <a:effectRef idx="0">
            <a:schemeClr val="accent2"/>
          </a:effectRef>
          <a:fontRef idx="minor">
            <a:schemeClr val="dk1"/>
          </a:fontRef>
        </p:style>
        <p:txBody>
          <a:bodyPr wrap="square" rtlCol="0">
            <a:spAutoFit/>
          </a:bodyPr>
          <a:lstStyle/>
          <a:p>
            <a:endParaRPr lang="es-EC"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Desarrollo de la interfaz HMI</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37</a:t>
            </a:fld>
            <a:endParaRPr lang="en-US" dirty="0"/>
          </a:p>
        </p:txBody>
      </p:sp>
      <p:sp>
        <p:nvSpPr>
          <p:cNvPr id="5" name="4 Rectángulo"/>
          <p:cNvSpPr/>
          <p:nvPr/>
        </p:nvSpPr>
        <p:spPr>
          <a:xfrm>
            <a:off x="251520" y="1772816"/>
            <a:ext cx="4572000" cy="2031325"/>
          </a:xfrm>
          <a:prstGeom prst="rect">
            <a:avLst/>
          </a:prstGeom>
        </p:spPr>
        <p:txBody>
          <a:bodyPr wrap="square">
            <a:spAutoFit/>
          </a:bodyPr>
          <a:lstStyle/>
          <a:p>
            <a:pPr algn="just">
              <a:buFont typeface="Wingdings" pitchFamily="2" charset="2"/>
              <a:buChar char="v"/>
            </a:pPr>
            <a:r>
              <a:rPr lang="es-EC" dirty="0" smtClean="0"/>
              <a:t>Para poder tener comunicación entre el microcontrolador y el conjunto robótico, es necesario que el ordenador esté conectado a la red que creó el microcontrolador, red “IrobotR”, en modo Adhoc. O a su vez en modo infraestructura, a la misma red en que se encuentra conectado el microcontrolador. </a:t>
            </a:r>
          </a:p>
        </p:txBody>
      </p:sp>
      <p:pic>
        <p:nvPicPr>
          <p:cNvPr id="6" name="5 Imagen"/>
          <p:cNvPicPr/>
          <p:nvPr/>
        </p:nvPicPr>
        <p:blipFill>
          <a:blip r:embed="rId2" cstate="print"/>
          <a:srcRect l="40009" t="26757" r="30347" b="13833"/>
          <a:stretch>
            <a:fillRect/>
          </a:stretch>
        </p:blipFill>
        <p:spPr bwMode="auto">
          <a:xfrm>
            <a:off x="5076056" y="2708920"/>
            <a:ext cx="3124787" cy="3516923"/>
          </a:xfrm>
          <a:prstGeom prst="rect">
            <a:avLst/>
          </a:prstGeom>
          <a:ln>
            <a:headEnd/>
            <a:tailEnd/>
          </a:ln>
        </p:spPr>
        <p:style>
          <a:lnRef idx="2">
            <a:schemeClr val="accent3"/>
          </a:lnRef>
          <a:fillRef idx="1">
            <a:schemeClr val="lt1"/>
          </a:fillRef>
          <a:effectRef idx="0">
            <a:schemeClr val="accent3"/>
          </a:effectRef>
          <a:fontRef idx="minor">
            <a:schemeClr val="dk1"/>
          </a:fontRef>
        </p:style>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4211960" y="2780928"/>
            <a:ext cx="4457700" cy="3228975"/>
          </a:xfrm>
          <a:prstGeom prst="rect">
            <a:avLst/>
          </a:prstGeom>
          <a:noFill/>
          <a:ln w="9525">
            <a:noFill/>
            <a:miter lim="800000"/>
            <a:headEnd/>
            <a:tailEnd/>
          </a:ln>
        </p:spPr>
      </p:pic>
      <p:sp>
        <p:nvSpPr>
          <p:cNvPr id="2" name="1 Título"/>
          <p:cNvSpPr>
            <a:spLocks noGrp="1"/>
          </p:cNvSpPr>
          <p:nvPr>
            <p:ph type="title"/>
          </p:nvPr>
        </p:nvSpPr>
        <p:spPr/>
        <p:txBody>
          <a:bodyPr>
            <a:normAutofit fontScale="90000"/>
          </a:bodyPr>
          <a:lstStyle/>
          <a:p>
            <a:r>
              <a:rPr lang="es-EC" dirty="0" smtClean="0"/>
              <a:t>Implementación del sistema de visión</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38</a:t>
            </a:fld>
            <a:endParaRPr lang="en-US" dirty="0"/>
          </a:p>
        </p:txBody>
      </p:sp>
      <p:sp>
        <p:nvSpPr>
          <p:cNvPr id="5" name="4 Rectángulo"/>
          <p:cNvSpPr/>
          <p:nvPr/>
        </p:nvSpPr>
        <p:spPr>
          <a:xfrm>
            <a:off x="395536" y="1700808"/>
            <a:ext cx="4572000" cy="3416320"/>
          </a:xfrm>
          <a:prstGeom prst="rect">
            <a:avLst/>
          </a:prstGeom>
        </p:spPr>
        <p:txBody>
          <a:bodyPr wrap="square">
            <a:spAutoFit/>
          </a:bodyPr>
          <a:lstStyle/>
          <a:p>
            <a:pPr algn="just">
              <a:buFont typeface="Wingdings" pitchFamily="2" charset="2"/>
              <a:buChar char="v"/>
            </a:pPr>
            <a:r>
              <a:rPr lang="es-EC" dirty="0" smtClean="0"/>
              <a:t>El dispositivo de visión, utilizado en la interfaz,  es una cámara inalámbrica con un receptor de radio AV, de sencilla instalación.</a:t>
            </a:r>
          </a:p>
          <a:p>
            <a:pPr algn="just">
              <a:buFont typeface="Wingdings" pitchFamily="2" charset="2"/>
              <a:buChar char="v"/>
            </a:pPr>
            <a:endParaRPr lang="es-EC" dirty="0" smtClean="0"/>
          </a:p>
          <a:p>
            <a:pPr algn="just">
              <a:buFont typeface="Wingdings" pitchFamily="2" charset="2"/>
              <a:buChar char="v"/>
            </a:pPr>
            <a:r>
              <a:rPr lang="es-EC" dirty="0" smtClean="0"/>
              <a:t>  En donde entre sus características principales se puede resaltar que tiene un alcance máximo de hasta 100 m en línea de vista.</a:t>
            </a:r>
          </a:p>
          <a:p>
            <a:pPr algn="just">
              <a:buFont typeface="Wingdings" pitchFamily="2" charset="2"/>
              <a:buChar char="v"/>
            </a:pPr>
            <a:endParaRPr lang="es-EC" dirty="0" smtClean="0"/>
          </a:p>
          <a:p>
            <a:pPr algn="just">
              <a:buFont typeface="Wingdings" pitchFamily="2" charset="2"/>
              <a:buChar char="v"/>
            </a:pPr>
            <a:r>
              <a:rPr lang="es-EC" dirty="0" smtClean="0"/>
              <a:t>Un peso de 45g, una iluminación mínima de 3 lux y  una definición horizontal de 380 líneas de TV</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Implementación del sistema de visión</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39</a:t>
            </a:fld>
            <a:endParaRPr lang="en-US" dirty="0"/>
          </a:p>
        </p:txBody>
      </p:sp>
      <p:pic>
        <p:nvPicPr>
          <p:cNvPr id="5" name="4 Imagen" descr="SDXTMPPPT01.emf"/>
          <p:cNvPicPr>
            <a:picLocks/>
          </p:cNvPicPr>
          <p:nvPr/>
        </p:nvPicPr>
        <p:blipFill>
          <a:blip r:embed="rId2" cstate="print"/>
          <a:srcRect r="42362" b="60008"/>
          <a:stretch>
            <a:fillRect/>
          </a:stretch>
        </p:blipFill>
        <p:spPr>
          <a:xfrm>
            <a:off x="395536" y="1340768"/>
            <a:ext cx="6520463" cy="3825327"/>
          </a:xfrm>
          <a:prstGeom prst="rect">
            <a:avLst/>
          </a:prstGeom>
        </p:spPr>
      </p:pic>
      <p:pic>
        <p:nvPicPr>
          <p:cNvPr id="6" name="5 Imagen" descr="SDXTMPPPT01.emf"/>
          <p:cNvPicPr>
            <a:picLocks/>
          </p:cNvPicPr>
          <p:nvPr/>
        </p:nvPicPr>
        <p:blipFill>
          <a:blip r:embed="rId3" cstate="print"/>
          <a:srcRect l="55931" t="42941" r="20178" b="36417"/>
          <a:stretch>
            <a:fillRect/>
          </a:stretch>
        </p:blipFill>
        <p:spPr>
          <a:xfrm>
            <a:off x="2411760" y="4941168"/>
            <a:ext cx="2880320" cy="1584176"/>
          </a:xfrm>
          <a:prstGeom prst="rect">
            <a:avLst/>
          </a:prstGeom>
        </p:spPr>
      </p:pic>
      <p:pic>
        <p:nvPicPr>
          <p:cNvPr id="7" name="Picture 4" descr="http://opencv.willowgarage.com/wiki/OpenCVLogo?action=AttachFile&amp;do=get&amp;target=OpenCV_Logo_with_text.png"/>
          <p:cNvPicPr>
            <a:picLocks noChangeAspect="1" noChangeArrowheads="1"/>
          </p:cNvPicPr>
          <p:nvPr/>
        </p:nvPicPr>
        <p:blipFill>
          <a:blip r:embed="rId4" cstate="print"/>
          <a:srcRect/>
          <a:stretch>
            <a:fillRect/>
          </a:stretch>
        </p:blipFill>
        <p:spPr bwMode="auto">
          <a:xfrm>
            <a:off x="7380312" y="2420888"/>
            <a:ext cx="1135766" cy="1400945"/>
          </a:xfrm>
          <a:prstGeom prst="rect">
            <a:avLst/>
          </a:prstGeom>
          <a:noFill/>
        </p:spPr>
      </p:pic>
      <p:pic>
        <p:nvPicPr>
          <p:cNvPr id="12290" name="Picture 2" descr="http://sourceforge.net/projects/emgucv/screenshots/162632"/>
          <p:cNvPicPr>
            <a:picLocks noChangeAspect="1" noChangeArrowheads="1"/>
          </p:cNvPicPr>
          <p:nvPr/>
        </p:nvPicPr>
        <p:blipFill>
          <a:blip r:embed="rId5" cstate="print"/>
          <a:srcRect/>
          <a:stretch>
            <a:fillRect/>
          </a:stretch>
        </p:blipFill>
        <p:spPr bwMode="auto">
          <a:xfrm>
            <a:off x="5580112" y="4725144"/>
            <a:ext cx="3200400" cy="143827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8600" y="44624"/>
            <a:ext cx="7239000" cy="1143000"/>
          </a:xfrm>
        </p:spPr>
        <p:txBody>
          <a:bodyPr>
            <a:normAutofit/>
          </a:bodyPr>
          <a:lstStyle/>
          <a:p>
            <a:r>
              <a:rPr lang="en-US" sz="5400" dirty="0" smtClean="0">
                <a:latin typeface="JasmineUPC" pitchFamily="18" charset="-34"/>
                <a:cs typeface="JasmineUPC" pitchFamily="18" charset="-34"/>
              </a:rPr>
              <a:t>Objetivos del Proyecto</a:t>
            </a:r>
            <a:endParaRPr lang="es-EC" sz="5400" dirty="0">
              <a:latin typeface="JasmineUPC" pitchFamily="18" charset="-34"/>
              <a:cs typeface="JasmineUPC" pitchFamily="18" charset="-34"/>
            </a:endParaRPr>
          </a:p>
        </p:txBody>
      </p:sp>
      <p:sp>
        <p:nvSpPr>
          <p:cNvPr id="6" name="5 Rectángulo"/>
          <p:cNvSpPr/>
          <p:nvPr/>
        </p:nvSpPr>
        <p:spPr>
          <a:xfrm>
            <a:off x="323528" y="1340769"/>
            <a:ext cx="8496944" cy="6001643"/>
          </a:xfrm>
          <a:prstGeom prst="rect">
            <a:avLst/>
          </a:prstGeom>
        </p:spPr>
        <p:txBody>
          <a:bodyPr wrap="square">
            <a:spAutoFit/>
          </a:bodyPr>
          <a:lstStyle/>
          <a:p>
            <a:r>
              <a:rPr lang="en-US" sz="2000" b="1" dirty="0" smtClean="0">
                <a:latin typeface="Cambria" pitchFamily="18" charset="0"/>
              </a:rPr>
              <a:t>Objetivo General:</a:t>
            </a:r>
          </a:p>
          <a:p>
            <a:endParaRPr lang="es-EC" sz="1600" dirty="0" smtClean="0">
              <a:latin typeface="Cambria" pitchFamily="18" charset="0"/>
            </a:endParaRPr>
          </a:p>
          <a:p>
            <a:pPr algn="just">
              <a:buClr>
                <a:schemeClr val="accent1">
                  <a:lumMod val="75000"/>
                </a:schemeClr>
              </a:buClr>
              <a:buSzPct val="80000"/>
              <a:buFont typeface="Wingdings" pitchFamily="2" charset="2"/>
              <a:buChar char="v"/>
            </a:pPr>
            <a:r>
              <a:rPr lang="es-EC" dirty="0" smtClean="0">
                <a:latin typeface="Cambria" pitchFamily="18" charset="0"/>
              </a:rPr>
              <a:t>Diseñar e Implementar un manipulador robótico para la plataforma Irobot Create utilizando tecnologías que permitan una tele-operación mediante el módulo MiniCore RCM5600W.</a:t>
            </a:r>
          </a:p>
          <a:p>
            <a:pPr algn="just">
              <a:buClr>
                <a:schemeClr val="accent1">
                  <a:lumMod val="75000"/>
                </a:schemeClr>
              </a:buClr>
              <a:buSzPct val="80000"/>
              <a:buFont typeface="Wingdings" pitchFamily="2" charset="2"/>
              <a:buChar char="v"/>
            </a:pPr>
            <a:endParaRPr lang="en-US" dirty="0" smtClean="0">
              <a:latin typeface="Cambria" pitchFamily="18" charset="0"/>
            </a:endParaRPr>
          </a:p>
          <a:p>
            <a:r>
              <a:rPr lang="es-EC" sz="2000" b="1" dirty="0" smtClean="0">
                <a:latin typeface="Cambria" pitchFamily="18" charset="0"/>
              </a:rPr>
              <a:t>Objetivos Específicos:</a:t>
            </a:r>
          </a:p>
          <a:p>
            <a:endParaRPr lang="es-EC" dirty="0" smtClean="0">
              <a:latin typeface="Cambria" pitchFamily="18" charset="0"/>
            </a:endParaRPr>
          </a:p>
          <a:p>
            <a:pPr algn="just">
              <a:buClr>
                <a:schemeClr val="accent1">
                  <a:lumMod val="75000"/>
                </a:schemeClr>
              </a:buClr>
              <a:buSzPct val="80000"/>
              <a:buFont typeface="Wingdings" pitchFamily="2" charset="2"/>
              <a:buChar char="v"/>
            </a:pPr>
            <a:r>
              <a:rPr lang="es-EC" sz="1700" dirty="0" smtClean="0">
                <a:latin typeface="Cambria" pitchFamily="18" charset="0"/>
              </a:rPr>
              <a:t> </a:t>
            </a:r>
            <a:r>
              <a:rPr lang="es-ES_tradnl" sz="1700" dirty="0" smtClean="0">
                <a:latin typeface="Cambria" pitchFamily="18" charset="0"/>
              </a:rPr>
              <a:t>Diseñar un manipulador robótico con características  necesarias para dotar de funciones complementarias a la plataforma robótica móvil</a:t>
            </a:r>
            <a:r>
              <a:rPr lang="es-ES_tradnl" sz="1700" dirty="0" smtClean="0"/>
              <a:t>.</a:t>
            </a:r>
            <a:endParaRPr lang="es-EC" sz="1700" dirty="0" smtClean="0"/>
          </a:p>
          <a:p>
            <a:pPr algn="just">
              <a:buClr>
                <a:schemeClr val="accent1">
                  <a:lumMod val="75000"/>
                </a:schemeClr>
              </a:buClr>
              <a:buSzPct val="80000"/>
              <a:buFont typeface="Wingdings" pitchFamily="2" charset="2"/>
              <a:buChar char="v"/>
            </a:pPr>
            <a:endParaRPr lang="es-EC" sz="1700" dirty="0" smtClean="0">
              <a:latin typeface="Cambria" pitchFamily="18" charset="0"/>
            </a:endParaRPr>
          </a:p>
          <a:p>
            <a:pPr algn="just">
              <a:buClr>
                <a:schemeClr val="accent1">
                  <a:lumMod val="75000"/>
                </a:schemeClr>
              </a:buClr>
              <a:buSzPct val="80000"/>
              <a:buFont typeface="Wingdings" pitchFamily="2" charset="2"/>
              <a:buChar char="v"/>
            </a:pPr>
            <a:r>
              <a:rPr lang="es-ES_tradnl" sz="1700" dirty="0" smtClean="0">
                <a:latin typeface="Cambria" pitchFamily="18" charset="0"/>
              </a:rPr>
              <a:t>Dotar al conjunto robótico diseñado, de capacidad de monitorización visual para la ubicación y  recolección de objetos mediante una cámara inalámbrica, y un sistema de comunicación para su tele-operación</a:t>
            </a:r>
            <a:r>
              <a:rPr lang="es-EC" sz="1700" dirty="0" smtClean="0">
                <a:latin typeface="Cambria" pitchFamily="18" charset="0"/>
              </a:rPr>
              <a:t>.</a:t>
            </a:r>
          </a:p>
          <a:p>
            <a:pPr algn="just"/>
            <a:endParaRPr lang="es-EC" sz="1700" dirty="0" smtClean="0">
              <a:latin typeface="Cambria" pitchFamily="18" charset="0"/>
            </a:endParaRPr>
          </a:p>
          <a:p>
            <a:pPr algn="just">
              <a:buClr>
                <a:schemeClr val="accent1">
                  <a:lumMod val="75000"/>
                </a:schemeClr>
              </a:buClr>
              <a:buSzPct val="80000"/>
              <a:buFont typeface="Wingdings" pitchFamily="2" charset="2"/>
              <a:buChar char="v"/>
            </a:pPr>
            <a:r>
              <a:rPr lang="es-ES_tradnl" sz="1700" dirty="0" smtClean="0">
                <a:latin typeface="Cambria" pitchFamily="18" charset="0"/>
              </a:rPr>
              <a:t>Implementar una interfaz HMI para el control y monitoreo de los parámetros de la plataforma Irobot Create.</a:t>
            </a:r>
          </a:p>
          <a:p>
            <a:pPr algn="just">
              <a:buClr>
                <a:schemeClr val="accent1">
                  <a:lumMod val="75000"/>
                </a:schemeClr>
              </a:buClr>
              <a:buSzPct val="80000"/>
              <a:buFont typeface="Wingdings" pitchFamily="2" charset="2"/>
              <a:buChar char="v"/>
            </a:pPr>
            <a:endParaRPr lang="es-EC" sz="1700" dirty="0" smtClean="0">
              <a:latin typeface="Cambria" pitchFamily="18" charset="0"/>
            </a:endParaRPr>
          </a:p>
          <a:p>
            <a:pPr algn="just">
              <a:buClr>
                <a:schemeClr val="accent1">
                  <a:lumMod val="75000"/>
                </a:schemeClr>
              </a:buClr>
              <a:buSzPct val="80000"/>
              <a:buFont typeface="Wingdings" pitchFamily="2" charset="2"/>
              <a:buChar char="v"/>
            </a:pPr>
            <a:r>
              <a:rPr lang="es-ES_tradnl" sz="1700" dirty="0" smtClean="0">
                <a:latin typeface="Cambria" pitchFamily="18" charset="0"/>
              </a:rPr>
              <a:t>Obtener resultados de capacidades y limitaciones del conjunto robótico implementado, para determinar su funcionamiento y aplicabilidad.</a:t>
            </a:r>
            <a:endParaRPr lang="es-EC" sz="1700" dirty="0" smtClean="0">
              <a:latin typeface="Cambria" pitchFamily="18" charset="0"/>
            </a:endParaRPr>
          </a:p>
          <a:p>
            <a:pPr algn="just">
              <a:buClr>
                <a:schemeClr val="accent1">
                  <a:lumMod val="75000"/>
                </a:schemeClr>
              </a:buClr>
              <a:buSzPct val="80000"/>
            </a:pPr>
            <a:endParaRPr lang="es-EC" dirty="0" smtClean="0">
              <a:latin typeface="Cambria" pitchFamily="18" charset="0"/>
            </a:endParaRPr>
          </a:p>
          <a:p>
            <a:endParaRPr lang="en-US" sz="1600" dirty="0" smtClean="0">
              <a:latin typeface="Cambria" pitchFamily="18" charset="0"/>
            </a:endParaRPr>
          </a:p>
        </p:txBody>
      </p:sp>
      <p:sp>
        <p:nvSpPr>
          <p:cNvPr id="7" name="6 Marcador de número de diapositiva"/>
          <p:cNvSpPr>
            <a:spLocks noGrp="1"/>
          </p:cNvSpPr>
          <p:nvPr>
            <p:ph type="sldNum" sz="quarter" idx="12"/>
          </p:nvPr>
        </p:nvSpPr>
        <p:spPr/>
        <p:txBody>
          <a:bodyPr/>
          <a:lstStyle/>
          <a:p>
            <a:fld id="{EDC8AA99-7238-42D3-B68A-A4E1B56FEE73}"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Implementación del sistema de visión</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40</a:t>
            </a:fld>
            <a:endParaRPr lang="en-US" dirty="0"/>
          </a:p>
        </p:txBody>
      </p:sp>
      <p:pic>
        <p:nvPicPr>
          <p:cNvPr id="5" name="4 Marcador de contenido" descr="SDXTMPPPT01.emf"/>
          <p:cNvPicPr>
            <a:picLocks noGrp="1"/>
          </p:cNvPicPr>
          <p:nvPr>
            <p:ph idx="1"/>
          </p:nvPr>
        </p:nvPicPr>
        <p:blipFill>
          <a:blip r:embed="rId2" cstate="print"/>
          <a:srcRect r="57321" b="42281"/>
          <a:stretch>
            <a:fillRect/>
          </a:stretch>
        </p:blipFill>
        <p:spPr>
          <a:xfrm>
            <a:off x="1475656" y="1628800"/>
            <a:ext cx="1474467" cy="4876800"/>
          </a:xfrm>
          <a:prstGeom prst="rect">
            <a:avLst/>
          </a:prstGeom>
        </p:spPr>
      </p:pic>
      <p:pic>
        <p:nvPicPr>
          <p:cNvPr id="11265" name="Picture 1"/>
          <p:cNvPicPr>
            <a:picLocks noChangeAspect="1" noChangeArrowheads="1"/>
          </p:cNvPicPr>
          <p:nvPr/>
        </p:nvPicPr>
        <p:blipFill>
          <a:blip r:embed="rId3" cstate="print"/>
          <a:srcRect l="5254" r="2323" b="2923"/>
          <a:stretch>
            <a:fillRect/>
          </a:stretch>
        </p:blipFill>
        <p:spPr bwMode="auto">
          <a:xfrm>
            <a:off x="3131840" y="2204864"/>
            <a:ext cx="5500457" cy="3248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C:\Users\willyam\Desktop\Diagram4.jpeg"/>
          <p:cNvPicPr/>
          <p:nvPr/>
        </p:nvPicPr>
        <p:blipFill>
          <a:blip r:embed="rId2" cstate="print"/>
          <a:srcRect/>
          <a:stretch>
            <a:fillRect/>
          </a:stretch>
        </p:blipFill>
        <p:spPr bwMode="auto">
          <a:xfrm>
            <a:off x="3635896" y="2708920"/>
            <a:ext cx="5047813" cy="2016224"/>
          </a:xfrm>
          <a:prstGeom prst="rect">
            <a:avLst/>
          </a:prstGeom>
          <a:noFill/>
          <a:ln w="9525">
            <a:noFill/>
            <a:miter lim="800000"/>
            <a:headEnd/>
            <a:tailEnd/>
          </a:ln>
        </p:spPr>
      </p:pic>
      <p:sp>
        <p:nvSpPr>
          <p:cNvPr id="2" name="1 Título"/>
          <p:cNvSpPr>
            <a:spLocks noGrp="1"/>
          </p:cNvSpPr>
          <p:nvPr>
            <p:ph type="title"/>
          </p:nvPr>
        </p:nvSpPr>
        <p:spPr/>
        <p:txBody>
          <a:bodyPr>
            <a:normAutofit fontScale="90000"/>
          </a:bodyPr>
          <a:lstStyle/>
          <a:p>
            <a:r>
              <a:rPr lang="es-EC" dirty="0" smtClean="0"/>
              <a:t>Diseño de la interfaz HMI en dispositivo móvil</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41</a:t>
            </a:fld>
            <a:endParaRPr lang="en-US" dirty="0"/>
          </a:p>
        </p:txBody>
      </p:sp>
      <p:sp>
        <p:nvSpPr>
          <p:cNvPr id="5" name="4 Rectángulo"/>
          <p:cNvSpPr/>
          <p:nvPr/>
        </p:nvSpPr>
        <p:spPr>
          <a:xfrm>
            <a:off x="323528" y="1700808"/>
            <a:ext cx="4572000" cy="5078313"/>
          </a:xfrm>
          <a:prstGeom prst="rect">
            <a:avLst/>
          </a:prstGeom>
        </p:spPr>
        <p:txBody>
          <a:bodyPr>
            <a:spAutoFit/>
          </a:bodyPr>
          <a:lstStyle/>
          <a:p>
            <a:pPr algn="just">
              <a:buFont typeface="Wingdings" pitchFamily="2" charset="2"/>
              <a:buChar char="v"/>
            </a:pPr>
            <a:r>
              <a:rPr lang="es-EC" b="1" dirty="0" smtClean="0"/>
              <a:t>Ventajas: </a:t>
            </a:r>
          </a:p>
          <a:p>
            <a:pPr algn="just">
              <a:buFont typeface="Wingdings" pitchFamily="2" charset="2"/>
              <a:buChar char="v"/>
            </a:pPr>
            <a:endParaRPr lang="es-EC" b="1" dirty="0" smtClean="0"/>
          </a:p>
          <a:p>
            <a:pPr algn="just">
              <a:buFont typeface="Wingdings" pitchFamily="2" charset="2"/>
              <a:buChar char="v"/>
            </a:pPr>
            <a:r>
              <a:rPr lang="es-EC" dirty="0" smtClean="0"/>
              <a:t>Facilidad de movimientos, debido a que el operador puede tele-operar la plataforma desde cualquier posición</a:t>
            </a:r>
          </a:p>
          <a:p>
            <a:pPr algn="just">
              <a:buFont typeface="Wingdings" pitchFamily="2" charset="2"/>
              <a:buChar char="v"/>
            </a:pPr>
            <a:endParaRPr lang="es-EC" dirty="0" smtClean="0"/>
          </a:p>
          <a:p>
            <a:pPr algn="just">
              <a:buFont typeface="Wingdings" pitchFamily="2" charset="2"/>
              <a:buChar char="v"/>
            </a:pPr>
            <a:r>
              <a:rPr lang="es-EC" b="1" dirty="0" smtClean="0"/>
              <a:t>Desventajas:</a:t>
            </a:r>
          </a:p>
          <a:p>
            <a:pPr algn="just">
              <a:buFont typeface="Wingdings" pitchFamily="2" charset="2"/>
              <a:buChar char="v"/>
            </a:pPr>
            <a:endParaRPr lang="es-EC" b="1" dirty="0" smtClean="0"/>
          </a:p>
          <a:p>
            <a:pPr algn="just">
              <a:buFont typeface="Wingdings" pitchFamily="2" charset="2"/>
              <a:buChar char="v"/>
            </a:pPr>
            <a:r>
              <a:rPr lang="es-EC" dirty="0" smtClean="0"/>
              <a:t>No se puede visualizar el entorno en el que se encuentra la plataforma , ya que, no es posible enlazar la cámara inalámbrica con el dispositivo móvil</a:t>
            </a:r>
          </a:p>
          <a:p>
            <a:pPr algn="just">
              <a:buFont typeface="Wingdings" pitchFamily="2" charset="2"/>
              <a:buChar char="v"/>
            </a:pPr>
            <a:endParaRPr lang="es-EC" dirty="0" smtClean="0"/>
          </a:p>
          <a:p>
            <a:pPr algn="just">
              <a:buFont typeface="Wingdings" pitchFamily="2" charset="2"/>
              <a:buChar char="v"/>
            </a:pPr>
            <a:r>
              <a:rPr lang="es-EC" dirty="0" smtClean="0"/>
              <a:t>Comunicación unidireccional, es decir, únicamente se puede manipular los actuadores tanto de la plataforma como del brazo manipulador </a:t>
            </a:r>
            <a:r>
              <a:rPr lang="es-ES" dirty="0" smtClean="0"/>
              <a:t>pero no hay acceso a la visualización de sensores </a:t>
            </a:r>
            <a:endParaRPr lang="es-EC"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Diseño interfaz </a:t>
            </a:r>
            <a:r>
              <a:rPr lang="es-EC" dirty="0" err="1" smtClean="0"/>
              <a:t>TouchOSC</a:t>
            </a:r>
            <a:r>
              <a:rPr lang="es-EC" dirty="0" smtClean="0"/>
              <a:t> </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42</a:t>
            </a:fld>
            <a:endParaRPr lang="en-US" dirty="0"/>
          </a:p>
        </p:txBody>
      </p:sp>
      <p:sp>
        <p:nvSpPr>
          <p:cNvPr id="6" name="5 Rectángulo"/>
          <p:cNvSpPr/>
          <p:nvPr/>
        </p:nvSpPr>
        <p:spPr>
          <a:xfrm>
            <a:off x="467544" y="1412776"/>
            <a:ext cx="4572000" cy="4524315"/>
          </a:xfrm>
          <a:prstGeom prst="rect">
            <a:avLst/>
          </a:prstGeom>
        </p:spPr>
        <p:txBody>
          <a:bodyPr wrap="square">
            <a:spAutoFit/>
          </a:bodyPr>
          <a:lstStyle/>
          <a:p>
            <a:pPr algn="just">
              <a:buFont typeface="Wingdings" pitchFamily="2" charset="2"/>
              <a:buChar char="v"/>
            </a:pPr>
            <a:r>
              <a:rPr lang="es-ES" dirty="0" err="1" smtClean="0"/>
              <a:t>TouchOSC</a:t>
            </a:r>
            <a:r>
              <a:rPr lang="es-ES" dirty="0" smtClean="0"/>
              <a:t> es un software diseñado por HEXLER que permite enviar y recibir mensajes a través de una red </a:t>
            </a:r>
            <a:r>
              <a:rPr lang="es-ES" dirty="0" err="1" smtClean="0"/>
              <a:t>WiFi</a:t>
            </a:r>
            <a:r>
              <a:rPr lang="es-ES" dirty="0" smtClean="0"/>
              <a:t> mediante el protocolo UDP.</a:t>
            </a:r>
          </a:p>
          <a:p>
            <a:pPr algn="just">
              <a:buFont typeface="Wingdings" pitchFamily="2" charset="2"/>
              <a:buChar char="v"/>
            </a:pPr>
            <a:endParaRPr lang="es-ES" dirty="0" smtClean="0"/>
          </a:p>
          <a:p>
            <a:pPr algn="just">
              <a:buFont typeface="Wingdings" pitchFamily="2" charset="2"/>
              <a:buChar char="v"/>
            </a:pPr>
            <a:endParaRPr lang="es-ES" dirty="0" smtClean="0"/>
          </a:p>
          <a:p>
            <a:pPr algn="just">
              <a:buFont typeface="Wingdings" pitchFamily="2" charset="2"/>
              <a:buChar char="v"/>
            </a:pPr>
            <a:endParaRPr lang="es-ES" dirty="0" smtClean="0"/>
          </a:p>
          <a:p>
            <a:pPr algn="just">
              <a:buFont typeface="Wingdings" pitchFamily="2" charset="2"/>
              <a:buChar char="v"/>
            </a:pPr>
            <a:endParaRPr lang="es-ES" dirty="0" smtClean="0"/>
          </a:p>
          <a:p>
            <a:pPr algn="just">
              <a:buFont typeface="Wingdings" pitchFamily="2" charset="2"/>
              <a:buChar char="v"/>
            </a:pPr>
            <a:endParaRPr lang="es-ES" dirty="0" smtClean="0"/>
          </a:p>
          <a:p>
            <a:pPr algn="just">
              <a:buFont typeface="Wingdings" pitchFamily="2" charset="2"/>
              <a:buChar char="v"/>
            </a:pPr>
            <a:endParaRPr lang="es-ES" dirty="0" smtClean="0"/>
          </a:p>
          <a:p>
            <a:pPr algn="just">
              <a:buFont typeface="Wingdings" pitchFamily="2" charset="2"/>
              <a:buChar char="v"/>
            </a:pPr>
            <a:endParaRPr lang="es-ES" dirty="0" smtClean="0"/>
          </a:p>
          <a:p>
            <a:pPr algn="just">
              <a:buFont typeface="Wingdings" pitchFamily="2" charset="2"/>
              <a:buChar char="v"/>
            </a:pPr>
            <a:r>
              <a:rPr lang="es-EC" dirty="0" err="1" smtClean="0"/>
              <a:t>TouchOSC</a:t>
            </a:r>
            <a:r>
              <a:rPr lang="es-EC" dirty="0" smtClean="0"/>
              <a:t> Editor tiene la facilidad para poder ingresar botones y etiquetas para el diseño de HMI personalizadas. Una vez concluida la interface se procede a descargar al dispositivo móvil con la opción “</a:t>
            </a:r>
            <a:r>
              <a:rPr lang="es-EC" dirty="0" err="1" smtClean="0"/>
              <a:t>Sync</a:t>
            </a:r>
            <a:r>
              <a:rPr lang="es-EC" dirty="0" smtClean="0"/>
              <a:t>”.</a:t>
            </a:r>
          </a:p>
        </p:txBody>
      </p:sp>
      <p:pic>
        <p:nvPicPr>
          <p:cNvPr id="7" name="6 Imagen" descr="D:\Documentos_Important\Tesis_1\imagen_toucheditor.jpg"/>
          <p:cNvPicPr/>
          <p:nvPr/>
        </p:nvPicPr>
        <p:blipFill>
          <a:blip r:embed="rId2" cstate="print"/>
          <a:srcRect/>
          <a:stretch>
            <a:fillRect/>
          </a:stretch>
        </p:blipFill>
        <p:spPr bwMode="auto">
          <a:xfrm>
            <a:off x="5508104" y="2708920"/>
            <a:ext cx="3347864" cy="2843932"/>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5307286"/>
            <a:ext cx="6840760" cy="1362075"/>
          </a:xfrm>
        </p:spPr>
        <p:txBody>
          <a:bodyPr>
            <a:normAutofit/>
          </a:bodyPr>
          <a:lstStyle/>
          <a:p>
            <a:r>
              <a:rPr lang="en-US" sz="5300" dirty="0" smtClean="0">
                <a:latin typeface="JasmineUPC" pitchFamily="18" charset="-34"/>
                <a:cs typeface="JasmineUPC" pitchFamily="18" charset="-34"/>
              </a:rPr>
              <a:t>6.- Pruebas y Resultados</a:t>
            </a:r>
            <a:endParaRPr lang="es-EC" sz="4800" dirty="0">
              <a:latin typeface="JasmineUPC" pitchFamily="18" charset="-34"/>
              <a:cs typeface="JasmineUPC" pitchFamily="18" charset="-34"/>
            </a:endParaRPr>
          </a:p>
        </p:txBody>
      </p:sp>
      <p:sp>
        <p:nvSpPr>
          <p:cNvPr id="3" name="2 Marcador de texto"/>
          <p:cNvSpPr>
            <a:spLocks noGrp="1"/>
          </p:cNvSpPr>
          <p:nvPr>
            <p:ph type="body" idx="1"/>
          </p:nvPr>
        </p:nvSpPr>
        <p:spPr>
          <a:xfrm>
            <a:off x="228600" y="3961806"/>
            <a:ext cx="5105400" cy="1195387"/>
          </a:xfrm>
        </p:spPr>
        <p:txBody>
          <a:bodyPr>
            <a:noAutofit/>
          </a:bodyPr>
          <a:lstStyle/>
          <a:p>
            <a:r>
              <a:rPr lang="en-US" sz="3600" dirty="0" smtClean="0">
                <a:latin typeface="JasmineUPC" pitchFamily="18" charset="-34"/>
                <a:cs typeface="JasmineUPC" pitchFamily="18" charset="-34"/>
              </a:rPr>
              <a:t>Pruebas y Resultados</a:t>
            </a:r>
            <a:endParaRPr lang="es-EC" sz="3600" dirty="0" smtClean="0">
              <a:latin typeface="JasmineUPC" pitchFamily="18" charset="-34"/>
              <a:cs typeface="JasmineUPC" pitchFamily="18" charset="-34"/>
            </a:endParaRPr>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43</a:t>
            </a:fld>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Autofit/>
          </a:bodyPr>
          <a:lstStyle/>
          <a:p>
            <a:r>
              <a:rPr lang="es-EC" sz="4000" dirty="0" smtClean="0">
                <a:latin typeface="JasmineUPC" pitchFamily="18" charset="-34"/>
                <a:cs typeface="JasmineUPC" pitchFamily="18" charset="-34"/>
              </a:rPr>
              <a:t>Alcance máximo de tele-operación modo Adhoc lugar abierto</a:t>
            </a:r>
            <a:endParaRPr lang="es-EC" sz="4000" dirty="0">
              <a:latin typeface="JasmineUPC" pitchFamily="18" charset="-34"/>
              <a:cs typeface="JasmineUPC" pitchFamily="18" charset="-34"/>
            </a:endParaRPr>
          </a:p>
        </p:txBody>
      </p:sp>
      <p:sp>
        <p:nvSpPr>
          <p:cNvPr id="8" name="7 Marcador de número de diapositiva"/>
          <p:cNvSpPr>
            <a:spLocks noGrp="1"/>
          </p:cNvSpPr>
          <p:nvPr>
            <p:ph type="sldNum" sz="quarter" idx="12"/>
          </p:nvPr>
        </p:nvSpPr>
        <p:spPr/>
        <p:txBody>
          <a:bodyPr/>
          <a:lstStyle/>
          <a:p>
            <a:fld id="{EDC8AA99-7238-42D3-B68A-A4E1B56FEE73}" type="slidenum">
              <a:rPr lang="en-US" smtClean="0"/>
              <a:pPr/>
              <a:t>44</a:t>
            </a:fld>
            <a:endParaRPr lang="en-US" dirty="0"/>
          </a:p>
        </p:txBody>
      </p:sp>
      <p:graphicFrame>
        <p:nvGraphicFramePr>
          <p:cNvPr id="10" name="9 Tabla"/>
          <p:cNvGraphicFramePr>
            <a:graphicFrameLocks noGrp="1"/>
          </p:cNvGraphicFramePr>
          <p:nvPr/>
        </p:nvGraphicFramePr>
        <p:xfrm>
          <a:off x="683569" y="1772816"/>
          <a:ext cx="3024334" cy="3816421"/>
        </p:xfrm>
        <a:graphic>
          <a:graphicData uri="http://schemas.openxmlformats.org/drawingml/2006/table">
            <a:tbl>
              <a:tblPr>
                <a:tableStyleId>{3C2FFA5D-87B4-456A-9821-1D502468CF0F}</a:tableStyleId>
              </a:tblPr>
              <a:tblGrid>
                <a:gridCol w="1007886"/>
                <a:gridCol w="1008224"/>
                <a:gridCol w="1008224"/>
              </a:tblGrid>
              <a:tr h="508857">
                <a:tc>
                  <a:txBody>
                    <a:bodyPr/>
                    <a:lstStyle/>
                    <a:p>
                      <a:pPr algn="ctr">
                        <a:lnSpc>
                          <a:spcPct val="150000"/>
                        </a:lnSpc>
                        <a:spcAft>
                          <a:spcPts val="0"/>
                        </a:spcAft>
                      </a:pPr>
                      <a:r>
                        <a:rPr lang="es-ES" sz="1100"/>
                        <a:t>Distancia [m]</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Intensidad señal [dBm]</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Porcentaje [%]</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60</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-67</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30.0</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55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-64</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38.6</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50</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-65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35.7</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45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-65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35.7</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40</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-58</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56.0</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35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-58</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56.0</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30</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64.7</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35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64.7</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20</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-54</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67.6</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15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-52</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73.4</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10</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-52</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73.4</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5</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-50</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79.2</a:t>
                      </a:r>
                      <a:endParaRPr lang="es-EC" sz="1200">
                        <a:solidFill>
                          <a:srgbClr val="76923C"/>
                        </a:solidFill>
                        <a:latin typeface="Times New Roman"/>
                        <a:ea typeface="Calibri"/>
                      </a:endParaRPr>
                    </a:p>
                  </a:txBody>
                  <a:tcPr marL="68580" marR="68580" marT="0" marB="0"/>
                </a:tc>
              </a:tr>
              <a:tr h="254428">
                <a:tc>
                  <a:txBody>
                    <a:bodyPr/>
                    <a:lstStyle/>
                    <a:p>
                      <a:pPr algn="ctr">
                        <a:lnSpc>
                          <a:spcPct val="150000"/>
                        </a:lnSpc>
                        <a:spcAft>
                          <a:spcPts val="0"/>
                        </a:spcAft>
                      </a:pPr>
                      <a:r>
                        <a:rPr lang="es-ES" sz="1100"/>
                        <a:t>0</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a:t>-48</a:t>
                      </a:r>
                      <a:endParaRPr lang="es-EC" sz="12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100" dirty="0"/>
                        <a:t>80.0</a:t>
                      </a:r>
                      <a:endParaRPr lang="es-EC" sz="1200" dirty="0">
                        <a:solidFill>
                          <a:srgbClr val="76923C"/>
                        </a:solidFill>
                        <a:latin typeface="Times New Roman"/>
                        <a:ea typeface="Calibri"/>
                      </a:endParaRPr>
                    </a:p>
                  </a:txBody>
                  <a:tcPr marL="68580" marR="68580" marT="0" marB="0"/>
                </a:tc>
              </a:tr>
            </a:tbl>
          </a:graphicData>
        </a:graphic>
      </p:graphicFrame>
      <p:graphicFrame>
        <p:nvGraphicFramePr>
          <p:cNvPr id="11" name="10 Gráfico"/>
          <p:cNvGraphicFramePr/>
          <p:nvPr/>
        </p:nvGraphicFramePr>
        <p:xfrm>
          <a:off x="4283968" y="1988840"/>
          <a:ext cx="4644008" cy="338437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latin typeface="JasmineUPC" pitchFamily="18" charset="-34"/>
                <a:cs typeface="JasmineUPC" pitchFamily="18" charset="-34"/>
              </a:rPr>
              <a:t>Alcance máximo de tele-operación modo Adhoc lugar cerrado</a:t>
            </a:r>
            <a:endParaRPr lang="es-EC"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45</a:t>
            </a:fld>
            <a:endParaRPr lang="en-US" dirty="0"/>
          </a:p>
        </p:txBody>
      </p:sp>
      <p:pic>
        <p:nvPicPr>
          <p:cNvPr id="6" name="5 Imagen" descr="C:\Users\willyam\Desktop\imagenes tesis\Diagram_distancia adhoc_cerrado.jpeg"/>
          <p:cNvPicPr/>
          <p:nvPr/>
        </p:nvPicPr>
        <p:blipFill>
          <a:blip r:embed="rId3" cstate="print"/>
          <a:srcRect/>
          <a:stretch>
            <a:fillRect/>
          </a:stretch>
        </p:blipFill>
        <p:spPr bwMode="auto">
          <a:xfrm>
            <a:off x="467544" y="1844824"/>
            <a:ext cx="5587365" cy="2050299"/>
          </a:xfrm>
          <a:prstGeom prst="rect">
            <a:avLst/>
          </a:prstGeom>
          <a:ln>
            <a:headEnd/>
            <a:tailEnd/>
          </a:ln>
        </p:spPr>
        <p:style>
          <a:lnRef idx="2">
            <a:schemeClr val="accent1"/>
          </a:lnRef>
          <a:fillRef idx="1">
            <a:schemeClr val="lt1"/>
          </a:fillRef>
          <a:effectRef idx="0">
            <a:schemeClr val="accent1"/>
          </a:effectRef>
          <a:fontRef idx="minor">
            <a:schemeClr val="dk1"/>
          </a:fontRef>
        </p:style>
      </p:pic>
      <p:graphicFrame>
        <p:nvGraphicFramePr>
          <p:cNvPr id="7" name="6 Tabla"/>
          <p:cNvGraphicFramePr>
            <a:graphicFrameLocks noGrp="1"/>
          </p:cNvGraphicFramePr>
          <p:nvPr/>
        </p:nvGraphicFramePr>
        <p:xfrm>
          <a:off x="4716015" y="4293096"/>
          <a:ext cx="3456386" cy="1828800"/>
        </p:xfrm>
        <a:graphic>
          <a:graphicData uri="http://schemas.openxmlformats.org/drawingml/2006/table">
            <a:tbl>
              <a:tblPr>
                <a:tableStyleId>{3C2FFA5D-87B4-456A-9821-1D502468CF0F}</a:tableStyleId>
              </a:tblPr>
              <a:tblGrid>
                <a:gridCol w="1151872"/>
                <a:gridCol w="1152257"/>
                <a:gridCol w="1152257"/>
              </a:tblGrid>
              <a:tr h="506811">
                <a:tc>
                  <a:txBody>
                    <a:bodyPr/>
                    <a:lstStyle/>
                    <a:p>
                      <a:pPr algn="ctr">
                        <a:lnSpc>
                          <a:spcPct val="150000"/>
                        </a:lnSpc>
                        <a:spcAft>
                          <a:spcPts val="0"/>
                        </a:spcAft>
                      </a:pPr>
                      <a:r>
                        <a:rPr lang="es-ES" sz="1600" dirty="0"/>
                        <a:t>Lugar</a:t>
                      </a:r>
                      <a:endParaRPr lang="es-EC" sz="1600" dirty="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dirty="0"/>
                        <a:t>Intensidad señal [dBm]</a:t>
                      </a:r>
                      <a:endParaRPr lang="es-EC" sz="1600" dirty="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Porcentaje [%]</a:t>
                      </a:r>
                      <a:endParaRPr lang="es-EC" sz="1600">
                        <a:solidFill>
                          <a:srgbClr val="76923C"/>
                        </a:solidFill>
                        <a:latin typeface="Times New Roman"/>
                        <a:ea typeface="Calibri"/>
                      </a:endParaRPr>
                    </a:p>
                  </a:txBody>
                  <a:tcPr marL="68580" marR="68580" marT="0" marB="0"/>
                </a:tc>
              </a:tr>
              <a:tr h="239108">
                <a:tc>
                  <a:txBody>
                    <a:bodyPr/>
                    <a:lstStyle/>
                    <a:p>
                      <a:pPr algn="ctr">
                        <a:lnSpc>
                          <a:spcPct val="150000"/>
                        </a:lnSpc>
                        <a:spcAft>
                          <a:spcPts val="0"/>
                        </a:spcAft>
                      </a:pPr>
                      <a:r>
                        <a:rPr lang="es-ES" sz="1600"/>
                        <a:t>1</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-48</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80.0</a:t>
                      </a:r>
                      <a:endParaRPr lang="es-EC" sz="1600">
                        <a:solidFill>
                          <a:srgbClr val="76923C"/>
                        </a:solidFill>
                        <a:latin typeface="Times New Roman"/>
                        <a:ea typeface="Calibri"/>
                      </a:endParaRPr>
                    </a:p>
                  </a:txBody>
                  <a:tcPr marL="68580" marR="68580" marT="0" marB="0"/>
                </a:tc>
              </a:tr>
              <a:tr h="239108">
                <a:tc>
                  <a:txBody>
                    <a:bodyPr/>
                    <a:lstStyle/>
                    <a:p>
                      <a:pPr algn="ctr">
                        <a:lnSpc>
                          <a:spcPct val="150000"/>
                        </a:lnSpc>
                        <a:spcAft>
                          <a:spcPts val="0"/>
                        </a:spcAft>
                      </a:pPr>
                      <a:r>
                        <a:rPr lang="es-ES" sz="1600"/>
                        <a:t>2</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-58</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56.0</a:t>
                      </a:r>
                      <a:endParaRPr lang="es-EC" sz="1600">
                        <a:solidFill>
                          <a:srgbClr val="76923C"/>
                        </a:solidFill>
                        <a:latin typeface="Times New Roman"/>
                        <a:ea typeface="Calibri"/>
                      </a:endParaRPr>
                    </a:p>
                  </a:txBody>
                  <a:tcPr marL="68580" marR="68580" marT="0" marB="0"/>
                </a:tc>
              </a:tr>
              <a:tr h="239108">
                <a:tc>
                  <a:txBody>
                    <a:bodyPr/>
                    <a:lstStyle/>
                    <a:p>
                      <a:pPr algn="ctr">
                        <a:lnSpc>
                          <a:spcPct val="150000"/>
                        </a:lnSpc>
                        <a:spcAft>
                          <a:spcPts val="0"/>
                        </a:spcAft>
                      </a:pPr>
                      <a:r>
                        <a:rPr lang="es-ES" sz="1600"/>
                        <a:t>3</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-70</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dirty="0"/>
                        <a:t>29.0</a:t>
                      </a:r>
                      <a:endParaRPr lang="es-EC" sz="1600" dirty="0">
                        <a:solidFill>
                          <a:srgbClr val="76923C"/>
                        </a:solidFill>
                        <a:latin typeface="Times New Roman"/>
                        <a:ea typeface="Calibri"/>
                      </a:endParaRPr>
                    </a:p>
                  </a:txBody>
                  <a:tcPr marL="68580" marR="68580" marT="0" marB="0"/>
                </a:tc>
              </a:tr>
            </a:tbl>
          </a:graphicData>
        </a:graphic>
      </p:graphicFrame>
      <p:sp>
        <p:nvSpPr>
          <p:cNvPr id="8" name="7 Rectángulo"/>
          <p:cNvSpPr/>
          <p:nvPr/>
        </p:nvSpPr>
        <p:spPr>
          <a:xfrm>
            <a:off x="467544" y="4581128"/>
            <a:ext cx="3888432" cy="1477328"/>
          </a:xfrm>
          <a:prstGeom prst="rect">
            <a:avLst/>
          </a:prstGeom>
        </p:spPr>
        <p:txBody>
          <a:bodyPr wrap="square">
            <a:spAutoFit/>
          </a:bodyPr>
          <a:lstStyle/>
          <a:p>
            <a:pPr algn="just"/>
            <a:r>
              <a:rPr lang="es-ES" dirty="0" smtClean="0"/>
              <a:t>Las pruebas fueron realizadas con puertas y ventanas cerradas para determinar su alcance máximo, con ello se determina que el alcance máximo puede cubrir áreas de hasta 100 m2.</a:t>
            </a:r>
            <a:endParaRPr lang="es-EC"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200" dirty="0" smtClean="0"/>
              <a:t>Alcance máximo de tele-operación modo Infraestructura lugar abierto</a:t>
            </a:r>
            <a:endParaRPr lang="es-EC" sz="3200"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46</a:t>
            </a:fld>
            <a:endParaRPr lang="en-US" dirty="0"/>
          </a:p>
        </p:txBody>
      </p:sp>
      <p:graphicFrame>
        <p:nvGraphicFramePr>
          <p:cNvPr id="6" name="5 Tabla"/>
          <p:cNvGraphicFramePr>
            <a:graphicFrameLocks noGrp="1"/>
          </p:cNvGraphicFramePr>
          <p:nvPr/>
        </p:nvGraphicFramePr>
        <p:xfrm>
          <a:off x="539553" y="1844824"/>
          <a:ext cx="3600400" cy="3291840"/>
        </p:xfrm>
        <a:graphic>
          <a:graphicData uri="http://schemas.openxmlformats.org/drawingml/2006/table">
            <a:tbl>
              <a:tblPr>
                <a:tableStyleId>{3C2FFA5D-87B4-456A-9821-1D502468CF0F}</a:tableStyleId>
              </a:tblPr>
              <a:tblGrid>
                <a:gridCol w="1199866"/>
                <a:gridCol w="1200267"/>
                <a:gridCol w="1200267"/>
              </a:tblGrid>
              <a:tr h="528059">
                <a:tc>
                  <a:txBody>
                    <a:bodyPr/>
                    <a:lstStyle/>
                    <a:p>
                      <a:pPr algn="ctr">
                        <a:lnSpc>
                          <a:spcPct val="150000"/>
                        </a:lnSpc>
                        <a:spcAft>
                          <a:spcPts val="0"/>
                        </a:spcAft>
                      </a:pPr>
                      <a:r>
                        <a:rPr lang="es-ES" sz="1200" dirty="0" smtClean="0"/>
                        <a:t>Distancia</a:t>
                      </a:r>
                      <a:endParaRPr lang="es-EC" sz="1200" dirty="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Intensidad señal [dBm]</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Porcentaje [%]</a:t>
                      </a:r>
                      <a:endParaRPr lang="es-EC" sz="120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dirty="0"/>
                        <a:t>220</a:t>
                      </a:r>
                      <a:endParaRPr lang="es-EC" sz="1200" dirty="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-74</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9.7</a:t>
                      </a:r>
                      <a:endParaRPr lang="es-EC" sz="120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a:t>210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-73</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12.6</a:t>
                      </a:r>
                      <a:endParaRPr lang="es-EC" sz="120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a:t>200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-72</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15.5</a:t>
                      </a:r>
                      <a:endParaRPr lang="es-EC" sz="120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a:t>190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-70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21.3</a:t>
                      </a:r>
                      <a:endParaRPr lang="es-EC" sz="120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a:t>180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-67</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30</a:t>
                      </a:r>
                      <a:endParaRPr lang="es-EC" sz="120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a:t>170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-66</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32.9</a:t>
                      </a:r>
                      <a:endParaRPr lang="es-EC" sz="120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a:t>160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-72</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dirty="0"/>
                        <a:t>15.5</a:t>
                      </a:r>
                      <a:endParaRPr lang="es-EC" sz="1200" dirty="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a:t>150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-65</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35.8</a:t>
                      </a:r>
                      <a:endParaRPr lang="es-EC" sz="120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a:t>140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dirty="0"/>
                        <a:t>-60</a:t>
                      </a:r>
                      <a:endParaRPr lang="es-EC" sz="1200" dirty="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50.3</a:t>
                      </a:r>
                      <a:endParaRPr lang="es-EC" sz="1200">
                        <a:solidFill>
                          <a:srgbClr val="76923C"/>
                        </a:solidFill>
                        <a:latin typeface="Times New Roman"/>
                        <a:ea typeface="Calibri"/>
                      </a:endParaRPr>
                    </a:p>
                  </a:txBody>
                  <a:tcPr marL="42629" marR="42629" marT="0" marB="0"/>
                </a:tc>
              </a:tr>
              <a:tr h="264029">
                <a:tc>
                  <a:txBody>
                    <a:bodyPr/>
                    <a:lstStyle/>
                    <a:p>
                      <a:pPr algn="ctr">
                        <a:lnSpc>
                          <a:spcPct val="150000"/>
                        </a:lnSpc>
                        <a:spcAft>
                          <a:spcPts val="0"/>
                        </a:spcAft>
                      </a:pPr>
                      <a:r>
                        <a:rPr lang="es-ES" sz="1200"/>
                        <a:t>130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a:t>-60</a:t>
                      </a:r>
                      <a:endParaRPr lang="es-EC" sz="1200">
                        <a:solidFill>
                          <a:srgbClr val="76923C"/>
                        </a:solidFill>
                        <a:latin typeface="Times New Roman"/>
                        <a:ea typeface="Calibri"/>
                      </a:endParaRPr>
                    </a:p>
                  </a:txBody>
                  <a:tcPr marL="42629" marR="42629" marT="0" marB="0"/>
                </a:tc>
                <a:tc>
                  <a:txBody>
                    <a:bodyPr/>
                    <a:lstStyle/>
                    <a:p>
                      <a:pPr algn="ctr">
                        <a:lnSpc>
                          <a:spcPct val="150000"/>
                        </a:lnSpc>
                        <a:spcAft>
                          <a:spcPts val="0"/>
                        </a:spcAft>
                      </a:pPr>
                      <a:r>
                        <a:rPr lang="es-ES" sz="1200" dirty="0"/>
                        <a:t>50.3</a:t>
                      </a:r>
                      <a:endParaRPr lang="es-EC" sz="1200" dirty="0">
                        <a:solidFill>
                          <a:srgbClr val="76923C"/>
                        </a:solidFill>
                        <a:latin typeface="Times New Roman"/>
                        <a:ea typeface="Calibri"/>
                      </a:endParaRPr>
                    </a:p>
                  </a:txBody>
                  <a:tcPr marL="42629" marR="42629" marT="0" marB="0"/>
                </a:tc>
              </a:tr>
            </a:tbl>
          </a:graphicData>
        </a:graphic>
      </p:graphicFrame>
      <p:graphicFrame>
        <p:nvGraphicFramePr>
          <p:cNvPr id="8" name="7 Gráfico"/>
          <p:cNvGraphicFramePr/>
          <p:nvPr/>
        </p:nvGraphicFramePr>
        <p:xfrm>
          <a:off x="4283968" y="1988840"/>
          <a:ext cx="4572000" cy="3024336"/>
        </p:xfrm>
        <a:graphic>
          <a:graphicData uri="http://schemas.openxmlformats.org/drawingml/2006/chart">
            <c:chart xmlns:c="http://schemas.openxmlformats.org/drawingml/2006/chart" xmlns:r="http://schemas.openxmlformats.org/officeDocument/2006/relationships" r:id="rId2"/>
          </a:graphicData>
        </a:graphic>
      </p:graphicFrame>
      <p:sp>
        <p:nvSpPr>
          <p:cNvPr id="11" name="10 Rectángulo"/>
          <p:cNvSpPr/>
          <p:nvPr/>
        </p:nvSpPr>
        <p:spPr>
          <a:xfrm>
            <a:off x="539552" y="5373216"/>
            <a:ext cx="8388424" cy="1200329"/>
          </a:xfrm>
          <a:prstGeom prst="rect">
            <a:avLst/>
          </a:prstGeom>
        </p:spPr>
        <p:txBody>
          <a:bodyPr wrap="square">
            <a:spAutoFit/>
          </a:bodyPr>
          <a:lstStyle/>
          <a:p>
            <a:pPr algn="just"/>
            <a:r>
              <a:rPr lang="es-ES" dirty="0" smtClean="0"/>
              <a:t>A partir de los 210 m. la comunicación entre la tarjeta y el router Wireless fueron deficientes, es decir, no todos los comandos enviados por el ordenador fueron recibidos con éxito, mientras que el ordenador tiene una comunicación con el router eficiente hasta los 220 metros.</a:t>
            </a:r>
            <a:endParaRPr lang="es-EC"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ES" sz="3200" dirty="0" smtClean="0"/>
              <a:t>Alcance máximo de tele-operación modo Infraestructura lugar cerrado</a:t>
            </a:r>
            <a:endParaRPr lang="es-EC" sz="3200"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47</a:t>
            </a:fld>
            <a:endParaRPr lang="en-US" dirty="0"/>
          </a:p>
        </p:txBody>
      </p:sp>
      <p:pic>
        <p:nvPicPr>
          <p:cNvPr id="6" name="5 Imagen" descr="C:\Users\Andres S\Pictures\Diagram_distancia infrastruc_cerrado.jpeg"/>
          <p:cNvPicPr/>
          <p:nvPr/>
        </p:nvPicPr>
        <p:blipFill>
          <a:blip r:embed="rId2" cstate="print"/>
          <a:srcRect l="2167" t="1815"/>
          <a:stretch>
            <a:fillRect/>
          </a:stretch>
        </p:blipFill>
        <p:spPr bwMode="auto">
          <a:xfrm>
            <a:off x="1500166" y="1571612"/>
            <a:ext cx="5857916" cy="3143272"/>
          </a:xfrm>
          <a:prstGeom prst="rect">
            <a:avLst/>
          </a:prstGeom>
          <a:noFill/>
          <a:ln w="9525">
            <a:noFill/>
            <a:miter lim="800000"/>
            <a:headEnd/>
            <a:tailEnd/>
          </a:ln>
        </p:spPr>
      </p:pic>
      <p:sp>
        <p:nvSpPr>
          <p:cNvPr id="10" name="9 Rectángulo"/>
          <p:cNvSpPr/>
          <p:nvPr/>
        </p:nvSpPr>
        <p:spPr>
          <a:xfrm>
            <a:off x="357158" y="4826675"/>
            <a:ext cx="3929090" cy="2031325"/>
          </a:xfrm>
          <a:prstGeom prst="rect">
            <a:avLst/>
          </a:prstGeom>
        </p:spPr>
        <p:txBody>
          <a:bodyPr wrap="square">
            <a:spAutoFit/>
          </a:bodyPr>
          <a:lstStyle/>
          <a:p>
            <a:pPr algn="just"/>
            <a:r>
              <a:rPr lang="es-ES" dirty="0" smtClean="0"/>
              <a:t>En el modo infraestructura, los datos del alcance que existe entre el conjunto robótico y el ordenador  aumentan respecto a los datos obtenidos en el modo Adhoc tal y como se muestra en la Tabla</a:t>
            </a:r>
          </a:p>
          <a:p>
            <a:pPr algn="just"/>
            <a:endParaRPr lang="es-ES" dirty="0" smtClean="0"/>
          </a:p>
        </p:txBody>
      </p:sp>
      <p:sp>
        <p:nvSpPr>
          <p:cNvPr id="11" name="10 Rectángulo"/>
          <p:cNvSpPr/>
          <p:nvPr/>
        </p:nvSpPr>
        <p:spPr>
          <a:xfrm>
            <a:off x="4357686" y="4857760"/>
            <a:ext cx="4572000" cy="923330"/>
          </a:xfrm>
          <a:prstGeom prst="rect">
            <a:avLst/>
          </a:prstGeom>
        </p:spPr>
        <p:txBody>
          <a:bodyPr>
            <a:spAutoFit/>
          </a:bodyPr>
          <a:lstStyle/>
          <a:p>
            <a:pPr algn="just"/>
            <a:r>
              <a:rPr lang="es-ES" dirty="0" smtClean="0"/>
              <a:t>En lugares cerrados en modo infraestructura el alcance máximo puede cubrir una extensión de 700m2 aproximadamente.</a:t>
            </a:r>
            <a:endParaRPr lang="es-EC" dirty="0" smtClean="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Capacidad máxima soportada por el manipulador</a:t>
            </a:r>
            <a:endParaRPr lang="es-EC"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48</a:t>
            </a:fld>
            <a:endParaRPr lang="en-US" dirty="0"/>
          </a:p>
        </p:txBody>
      </p:sp>
      <p:graphicFrame>
        <p:nvGraphicFramePr>
          <p:cNvPr id="6" name="5 Tabla"/>
          <p:cNvGraphicFramePr>
            <a:graphicFrameLocks noGrp="1"/>
          </p:cNvGraphicFramePr>
          <p:nvPr/>
        </p:nvGraphicFramePr>
        <p:xfrm>
          <a:off x="539552" y="2132856"/>
          <a:ext cx="3774237" cy="3200400"/>
        </p:xfrm>
        <a:graphic>
          <a:graphicData uri="http://schemas.openxmlformats.org/drawingml/2006/table">
            <a:tbl>
              <a:tblPr>
                <a:tableStyleId>{3C2FFA5D-87B4-456A-9821-1D502468CF0F}</a:tableStyleId>
              </a:tblPr>
              <a:tblGrid>
                <a:gridCol w="1257797"/>
                <a:gridCol w="1258220"/>
                <a:gridCol w="1258220"/>
              </a:tblGrid>
              <a:tr h="0">
                <a:tc>
                  <a:txBody>
                    <a:bodyPr/>
                    <a:lstStyle/>
                    <a:p>
                      <a:pPr algn="ctr">
                        <a:lnSpc>
                          <a:spcPct val="150000"/>
                        </a:lnSpc>
                        <a:spcAft>
                          <a:spcPts val="0"/>
                        </a:spcAft>
                      </a:pPr>
                      <a:r>
                        <a:rPr lang="es-ES" sz="1400"/>
                        <a:t>Carga [g]</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Corriente inicial [mA]</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Corriente final [mA]</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290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310</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25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373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330</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50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440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345</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100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470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460</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150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466</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550</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200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530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640</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250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610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730</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300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670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dirty="0"/>
                        <a:t>900</a:t>
                      </a:r>
                      <a:endParaRPr lang="es-EC" sz="1400" dirty="0">
                        <a:solidFill>
                          <a:srgbClr val="76923C"/>
                        </a:solidFill>
                        <a:latin typeface="Times New Roman"/>
                        <a:ea typeface="Calibri"/>
                      </a:endParaRPr>
                    </a:p>
                  </a:txBody>
                  <a:tcPr marL="68580" marR="68580" marT="0" marB="0"/>
                </a:tc>
              </a:tr>
            </a:tbl>
          </a:graphicData>
        </a:graphic>
      </p:graphicFrame>
      <p:graphicFrame>
        <p:nvGraphicFramePr>
          <p:cNvPr id="7" name="6 Gráfico"/>
          <p:cNvGraphicFramePr/>
          <p:nvPr/>
        </p:nvGraphicFramePr>
        <p:xfrm>
          <a:off x="4644008" y="2132856"/>
          <a:ext cx="4248472" cy="338437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Repetitividad, recolección de objetos en línea recta</a:t>
            </a:r>
            <a:endParaRPr lang="es-EC"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49</a:t>
            </a:fld>
            <a:endParaRPr lang="en-US" dirty="0"/>
          </a:p>
        </p:txBody>
      </p:sp>
      <p:graphicFrame>
        <p:nvGraphicFramePr>
          <p:cNvPr id="6" name="5 Tabla"/>
          <p:cNvGraphicFramePr>
            <a:graphicFrameLocks noGrp="1"/>
          </p:cNvGraphicFramePr>
          <p:nvPr/>
        </p:nvGraphicFramePr>
        <p:xfrm>
          <a:off x="611560" y="1988840"/>
          <a:ext cx="3414198" cy="2880360"/>
        </p:xfrm>
        <a:graphic>
          <a:graphicData uri="http://schemas.openxmlformats.org/drawingml/2006/table">
            <a:tbl>
              <a:tblPr>
                <a:tableStyleId>{3C2FFA5D-87B4-456A-9821-1D502468CF0F}</a:tableStyleId>
              </a:tblPr>
              <a:tblGrid>
                <a:gridCol w="853263"/>
                <a:gridCol w="853645"/>
                <a:gridCol w="853645"/>
                <a:gridCol w="853645"/>
              </a:tblGrid>
              <a:tr h="0">
                <a:tc>
                  <a:txBody>
                    <a:bodyPr/>
                    <a:lstStyle/>
                    <a:p>
                      <a:pPr algn="ctr">
                        <a:lnSpc>
                          <a:spcPct val="150000"/>
                        </a:lnSpc>
                        <a:spcAft>
                          <a:spcPts val="0"/>
                        </a:spcAft>
                      </a:pPr>
                      <a:r>
                        <a:rPr lang="es-ES" sz="1400"/>
                        <a:t>Distancia  [cm]</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Válidos</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Erróneos</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Porcentaje [%]</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3 (mínima)</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100</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6</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100</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10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100</a:t>
                      </a:r>
                      <a:endParaRPr lang="es-EC" sz="14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15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8</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2</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dirty="0"/>
                        <a:t>80</a:t>
                      </a:r>
                      <a:endParaRPr lang="es-EC" sz="1400" dirty="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400"/>
                        <a:t>25 (máxima)</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dirty="0"/>
                        <a:t>6</a:t>
                      </a:r>
                      <a:endParaRPr lang="es-EC" sz="1400" dirty="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dirty="0"/>
                        <a:t>4</a:t>
                      </a:r>
                      <a:endParaRPr lang="es-EC" sz="1400" dirty="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dirty="0"/>
                        <a:t>60</a:t>
                      </a:r>
                      <a:endParaRPr lang="es-EC" sz="1400" dirty="0">
                        <a:solidFill>
                          <a:srgbClr val="76923C"/>
                        </a:solidFill>
                        <a:latin typeface="Times New Roman"/>
                        <a:ea typeface="Calibri"/>
                      </a:endParaRPr>
                    </a:p>
                  </a:txBody>
                  <a:tcPr marL="68580" marR="68580" marT="0" marB="0"/>
                </a:tc>
              </a:tr>
            </a:tbl>
          </a:graphicData>
        </a:graphic>
      </p:graphicFrame>
      <p:pic>
        <p:nvPicPr>
          <p:cNvPr id="7" name="6 Imagen" descr="C:\Users\willyam\Desktop\imagenes tesis\Diagram_distancia_ojt.jpeg"/>
          <p:cNvPicPr/>
          <p:nvPr/>
        </p:nvPicPr>
        <p:blipFill>
          <a:blip r:embed="rId2" cstate="print"/>
          <a:srcRect/>
          <a:stretch>
            <a:fillRect/>
          </a:stretch>
        </p:blipFill>
        <p:spPr bwMode="auto">
          <a:xfrm>
            <a:off x="4427984" y="2348880"/>
            <a:ext cx="4320480" cy="1944216"/>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8" name="7 Rectángulo"/>
          <p:cNvSpPr/>
          <p:nvPr/>
        </p:nvSpPr>
        <p:spPr>
          <a:xfrm>
            <a:off x="611560" y="5085184"/>
            <a:ext cx="7848872" cy="1754326"/>
          </a:xfrm>
          <a:prstGeom prst="rect">
            <a:avLst/>
          </a:prstGeom>
        </p:spPr>
        <p:txBody>
          <a:bodyPr wrap="square">
            <a:spAutoFit/>
          </a:bodyPr>
          <a:lstStyle/>
          <a:p>
            <a:pPr algn="just"/>
            <a:r>
              <a:rPr lang="es-ES" dirty="0" smtClean="0"/>
              <a:t>El modo automático tiene la capacidad de recolectar objetos en línea recta a una distancia máxima de 25 cm, con una efectividad del 60%, todas las pruebas fueron realizadas con el gripper a una altura de 11 cm del suelo visualizado en el HMI. Para una recolección exitosa la distancia entre el gripper y el objeto tiene que ser aproximadamente de 10 cm y con la pieza centrada.</a:t>
            </a:r>
            <a:endParaRPr lang="es-EC" dirty="0" smtClean="0"/>
          </a:p>
          <a:p>
            <a:pPr algn="just"/>
            <a:endParaRPr lang="es-EC"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28600" y="44624"/>
            <a:ext cx="7239000" cy="1143000"/>
          </a:xfrm>
        </p:spPr>
        <p:txBody>
          <a:bodyPr>
            <a:normAutofit/>
          </a:bodyPr>
          <a:lstStyle/>
          <a:p>
            <a:r>
              <a:rPr lang="en-US" sz="5400" dirty="0" smtClean="0">
                <a:latin typeface="JasmineUPC" pitchFamily="18" charset="-34"/>
                <a:cs typeface="JasmineUPC" pitchFamily="18" charset="-34"/>
              </a:rPr>
              <a:t>Metodología de Desarrollo</a:t>
            </a:r>
            <a:endParaRPr lang="es-EC" sz="5400" dirty="0">
              <a:latin typeface="JasmineUPC" pitchFamily="18" charset="-34"/>
              <a:cs typeface="JasmineUPC" pitchFamily="18" charset="-34"/>
            </a:endParaRPr>
          </a:p>
        </p:txBody>
      </p:sp>
      <p:graphicFrame>
        <p:nvGraphicFramePr>
          <p:cNvPr id="6" name="5 Diagrama"/>
          <p:cNvGraphicFramePr/>
          <p:nvPr/>
        </p:nvGraphicFramePr>
        <p:xfrm>
          <a:off x="827584" y="1844824"/>
          <a:ext cx="7704856"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6 Marcador de número de diapositiva"/>
          <p:cNvSpPr>
            <a:spLocks noGrp="1"/>
          </p:cNvSpPr>
          <p:nvPr>
            <p:ph type="sldNum" sz="quarter" idx="12"/>
          </p:nvPr>
        </p:nvSpPr>
        <p:spPr/>
        <p:txBody>
          <a:bodyPr/>
          <a:lstStyle/>
          <a:p>
            <a:fld id="{EDC8AA99-7238-42D3-B68A-A4E1B56FEE73}"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Autonomía</a:t>
            </a:r>
            <a:endParaRPr lang="es-EC"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50</a:t>
            </a:fld>
            <a:endParaRPr lang="en-US" dirty="0"/>
          </a:p>
        </p:txBody>
      </p:sp>
      <p:pic>
        <p:nvPicPr>
          <p:cNvPr id="6" name="5 Imagen" descr="SDXTMPPPT01.emf"/>
          <p:cNvPicPr>
            <a:picLocks/>
          </p:cNvPicPr>
          <p:nvPr/>
        </p:nvPicPr>
        <p:blipFill>
          <a:blip r:embed="rId2" cstate="print"/>
          <a:srcRect r="14766" b="40840"/>
          <a:stretch>
            <a:fillRect/>
          </a:stretch>
        </p:blipFill>
        <p:spPr>
          <a:xfrm>
            <a:off x="899592" y="1556792"/>
            <a:ext cx="6840760" cy="5040560"/>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Alcance máximo de la cámara</a:t>
            </a:r>
            <a:endParaRPr lang="es-EC"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51</a:t>
            </a:fld>
            <a:endParaRPr lang="en-US" dirty="0"/>
          </a:p>
        </p:txBody>
      </p:sp>
      <p:graphicFrame>
        <p:nvGraphicFramePr>
          <p:cNvPr id="6" name="5 Diagrama"/>
          <p:cNvGraphicFramePr/>
          <p:nvPr/>
        </p:nvGraphicFramePr>
        <p:xfrm>
          <a:off x="1524000" y="1397000"/>
          <a:ext cx="6096000"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Velocidad de la plataforma móvil</a:t>
            </a:r>
            <a:endParaRPr lang="es-EC"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52</a:t>
            </a:fld>
            <a:endParaRPr lang="en-US" dirty="0"/>
          </a:p>
        </p:txBody>
      </p:sp>
      <p:graphicFrame>
        <p:nvGraphicFramePr>
          <p:cNvPr id="6" name="5 Tabla"/>
          <p:cNvGraphicFramePr>
            <a:graphicFrameLocks noGrp="1"/>
          </p:cNvGraphicFramePr>
          <p:nvPr/>
        </p:nvGraphicFramePr>
        <p:xfrm>
          <a:off x="611560" y="2708920"/>
          <a:ext cx="3456385" cy="2592288"/>
        </p:xfrm>
        <a:graphic>
          <a:graphicData uri="http://schemas.openxmlformats.org/drawingml/2006/table">
            <a:tbl>
              <a:tblPr>
                <a:tableStyleId>{3C2FFA5D-87B4-456A-9821-1D502468CF0F}</a:tableStyleId>
              </a:tblPr>
              <a:tblGrid>
                <a:gridCol w="863806"/>
                <a:gridCol w="864193"/>
                <a:gridCol w="864193"/>
                <a:gridCol w="864193"/>
              </a:tblGrid>
              <a:tr h="972108">
                <a:tc>
                  <a:txBody>
                    <a:bodyPr/>
                    <a:lstStyle/>
                    <a:p>
                      <a:pPr algn="ctr">
                        <a:lnSpc>
                          <a:spcPct val="150000"/>
                        </a:lnSpc>
                        <a:spcAft>
                          <a:spcPts val="0"/>
                        </a:spcAft>
                      </a:pPr>
                      <a:r>
                        <a:rPr lang="es-ES" sz="1400" dirty="0"/>
                        <a:t>Velocidad HMI [%]</a:t>
                      </a:r>
                      <a:endParaRPr lang="es-EC" sz="1400" dirty="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Distancia [cm]</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Tiempo [seg]</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Velocidad [cm/seg]</a:t>
                      </a:r>
                      <a:endParaRPr lang="es-EC" sz="1400">
                        <a:solidFill>
                          <a:srgbClr val="76923C"/>
                        </a:solidFill>
                        <a:latin typeface="Times New Roman"/>
                        <a:ea typeface="Calibri"/>
                      </a:endParaRPr>
                    </a:p>
                  </a:txBody>
                  <a:tcPr marL="68580" marR="68580" marT="0" marB="0"/>
                </a:tc>
              </a:tr>
              <a:tr h="324036">
                <a:tc>
                  <a:txBody>
                    <a:bodyPr/>
                    <a:lstStyle/>
                    <a:p>
                      <a:pPr algn="ctr">
                        <a:lnSpc>
                          <a:spcPct val="150000"/>
                        </a:lnSpc>
                        <a:spcAft>
                          <a:spcPts val="0"/>
                        </a:spcAft>
                      </a:pPr>
                      <a:r>
                        <a:rPr lang="es-ES" sz="1400"/>
                        <a:t>100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5.1</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24.11</a:t>
                      </a:r>
                      <a:endParaRPr lang="es-EC" sz="1400">
                        <a:solidFill>
                          <a:srgbClr val="76923C"/>
                        </a:solidFill>
                        <a:latin typeface="Times New Roman"/>
                        <a:ea typeface="Calibri"/>
                      </a:endParaRPr>
                    </a:p>
                  </a:txBody>
                  <a:tcPr marL="68580" marR="68580" marT="0" marB="0"/>
                </a:tc>
              </a:tr>
              <a:tr h="324036">
                <a:tc>
                  <a:txBody>
                    <a:bodyPr/>
                    <a:lstStyle/>
                    <a:p>
                      <a:pPr algn="ctr">
                        <a:lnSpc>
                          <a:spcPct val="150000"/>
                        </a:lnSpc>
                        <a:spcAft>
                          <a:spcPts val="0"/>
                        </a:spcAft>
                      </a:pPr>
                      <a:r>
                        <a:rPr lang="es-ES" sz="1400"/>
                        <a:t>75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6.86</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17.93</a:t>
                      </a:r>
                      <a:endParaRPr lang="es-EC" sz="1400">
                        <a:solidFill>
                          <a:srgbClr val="76923C"/>
                        </a:solidFill>
                        <a:latin typeface="Times New Roman"/>
                        <a:ea typeface="Calibri"/>
                      </a:endParaRPr>
                    </a:p>
                  </a:txBody>
                  <a:tcPr marL="68580" marR="68580" marT="0" marB="0"/>
                </a:tc>
              </a:tr>
              <a:tr h="324036">
                <a:tc>
                  <a:txBody>
                    <a:bodyPr/>
                    <a:lstStyle/>
                    <a:p>
                      <a:pPr algn="ctr">
                        <a:lnSpc>
                          <a:spcPct val="150000"/>
                        </a:lnSpc>
                        <a:spcAft>
                          <a:spcPts val="0"/>
                        </a:spcAft>
                      </a:pPr>
                      <a:r>
                        <a:rPr lang="es-ES" sz="1400"/>
                        <a:t>50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9.66</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12.73</a:t>
                      </a:r>
                      <a:endParaRPr lang="es-EC" sz="1400">
                        <a:solidFill>
                          <a:srgbClr val="76923C"/>
                        </a:solidFill>
                        <a:latin typeface="Times New Roman"/>
                        <a:ea typeface="Calibri"/>
                      </a:endParaRPr>
                    </a:p>
                  </a:txBody>
                  <a:tcPr marL="68580" marR="68580" marT="0" marB="0"/>
                </a:tc>
              </a:tr>
              <a:tr h="324036">
                <a:tc>
                  <a:txBody>
                    <a:bodyPr/>
                    <a:lstStyle/>
                    <a:p>
                      <a:pPr algn="ctr">
                        <a:lnSpc>
                          <a:spcPct val="150000"/>
                        </a:lnSpc>
                        <a:spcAft>
                          <a:spcPts val="0"/>
                        </a:spcAft>
                      </a:pPr>
                      <a:r>
                        <a:rPr lang="es-ES" sz="1400"/>
                        <a:t>25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21</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dirty="0"/>
                        <a:t>5.85</a:t>
                      </a:r>
                      <a:endParaRPr lang="es-EC" sz="1400" dirty="0">
                        <a:solidFill>
                          <a:srgbClr val="76923C"/>
                        </a:solidFill>
                        <a:latin typeface="Times New Roman"/>
                        <a:ea typeface="Calibri"/>
                      </a:endParaRPr>
                    </a:p>
                  </a:txBody>
                  <a:tcPr marL="68580" marR="68580" marT="0" marB="0"/>
                </a:tc>
              </a:tr>
              <a:tr h="324036">
                <a:tc>
                  <a:txBody>
                    <a:bodyPr/>
                    <a:lstStyle/>
                    <a:p>
                      <a:pPr algn="ctr">
                        <a:lnSpc>
                          <a:spcPct val="150000"/>
                        </a:lnSpc>
                        <a:spcAft>
                          <a:spcPts val="0"/>
                        </a:spcAft>
                      </a:pPr>
                      <a:r>
                        <a:rPr lang="es-ES" sz="1400"/>
                        <a:t>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147</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dirty="0"/>
                        <a:t>0.83</a:t>
                      </a:r>
                      <a:endParaRPr lang="es-EC" sz="1400" dirty="0">
                        <a:solidFill>
                          <a:srgbClr val="76923C"/>
                        </a:solidFill>
                        <a:latin typeface="Times New Roman"/>
                        <a:ea typeface="Calibri"/>
                      </a:endParaRPr>
                    </a:p>
                  </a:txBody>
                  <a:tcPr marL="68580" marR="68580" marT="0" marB="0"/>
                </a:tc>
              </a:tr>
            </a:tbl>
          </a:graphicData>
        </a:graphic>
      </p:graphicFrame>
      <p:sp>
        <p:nvSpPr>
          <p:cNvPr id="7" name="6 Rectángulo redondeado"/>
          <p:cNvSpPr/>
          <p:nvPr/>
        </p:nvSpPr>
        <p:spPr>
          <a:xfrm>
            <a:off x="1187624" y="1700808"/>
            <a:ext cx="2232248" cy="648072"/>
          </a:xfrm>
          <a:prstGeom prst="roundRect">
            <a:avLst/>
          </a:prstGeom>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AVANZAR</a:t>
            </a:r>
            <a:endParaRPr lang="es-EC" dirty="0"/>
          </a:p>
        </p:txBody>
      </p:sp>
      <p:sp>
        <p:nvSpPr>
          <p:cNvPr id="10" name="9 Rectángulo redondeado"/>
          <p:cNvSpPr/>
          <p:nvPr/>
        </p:nvSpPr>
        <p:spPr>
          <a:xfrm>
            <a:off x="5796136" y="2348880"/>
            <a:ext cx="2232248" cy="648072"/>
          </a:xfrm>
          <a:prstGeom prst="roundRect">
            <a:avLst/>
          </a:prstGeom>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RETROCEDER</a:t>
            </a:r>
            <a:endParaRPr lang="es-EC" dirty="0"/>
          </a:p>
        </p:txBody>
      </p:sp>
      <p:graphicFrame>
        <p:nvGraphicFramePr>
          <p:cNvPr id="11" name="10 Tabla"/>
          <p:cNvGraphicFramePr>
            <a:graphicFrameLocks noGrp="1"/>
          </p:cNvGraphicFramePr>
          <p:nvPr/>
        </p:nvGraphicFramePr>
        <p:xfrm>
          <a:off x="5004048" y="3573016"/>
          <a:ext cx="3702229" cy="2560320"/>
        </p:xfrm>
        <a:graphic>
          <a:graphicData uri="http://schemas.openxmlformats.org/drawingml/2006/table">
            <a:tbl>
              <a:tblPr>
                <a:tableStyleId>{3C2FFA5D-87B4-456A-9821-1D502468CF0F}</a:tableStyleId>
              </a:tblPr>
              <a:tblGrid>
                <a:gridCol w="925246"/>
                <a:gridCol w="925661"/>
                <a:gridCol w="925661"/>
                <a:gridCol w="925661"/>
              </a:tblGrid>
              <a:tr h="545156">
                <a:tc>
                  <a:txBody>
                    <a:bodyPr/>
                    <a:lstStyle/>
                    <a:p>
                      <a:pPr algn="ctr">
                        <a:lnSpc>
                          <a:spcPct val="150000"/>
                        </a:lnSpc>
                        <a:spcAft>
                          <a:spcPts val="0"/>
                        </a:spcAft>
                      </a:pPr>
                      <a:r>
                        <a:rPr lang="es-ES" sz="1400" dirty="0"/>
                        <a:t>Velocidad HMI[%]</a:t>
                      </a:r>
                      <a:endParaRPr lang="es-EC" sz="1400" dirty="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Distancia [cm]</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Tiempo [seg]</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dirty="0" smtClean="0"/>
                        <a:t>Velocidad [</a:t>
                      </a:r>
                      <a:r>
                        <a:rPr lang="es-ES" sz="1400" dirty="0"/>
                        <a:t>cm/</a:t>
                      </a:r>
                      <a:r>
                        <a:rPr lang="es-ES" sz="1400" dirty="0" err="1"/>
                        <a:t>seg</a:t>
                      </a:r>
                      <a:r>
                        <a:rPr lang="es-ES" sz="1400" dirty="0"/>
                        <a:t>]</a:t>
                      </a:r>
                      <a:endParaRPr lang="es-EC" sz="1400" dirty="0">
                        <a:solidFill>
                          <a:srgbClr val="76923C"/>
                        </a:solidFill>
                        <a:latin typeface="Times New Roman"/>
                        <a:ea typeface="Calibri"/>
                      </a:endParaRPr>
                    </a:p>
                  </a:txBody>
                  <a:tcPr marL="68580" marR="68580" marT="0" marB="0"/>
                </a:tc>
              </a:tr>
              <a:tr h="257179">
                <a:tc>
                  <a:txBody>
                    <a:bodyPr/>
                    <a:lstStyle/>
                    <a:p>
                      <a:pPr algn="ctr">
                        <a:lnSpc>
                          <a:spcPct val="150000"/>
                        </a:lnSpc>
                        <a:spcAft>
                          <a:spcPts val="0"/>
                        </a:spcAft>
                      </a:pPr>
                      <a:r>
                        <a:rPr lang="es-ES" sz="1400"/>
                        <a:t>100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24.6</a:t>
                      </a:r>
                      <a:endParaRPr lang="es-EC" sz="1400">
                        <a:solidFill>
                          <a:srgbClr val="76923C"/>
                        </a:solidFill>
                        <a:latin typeface="Times New Roman"/>
                        <a:ea typeface="Calibri"/>
                      </a:endParaRPr>
                    </a:p>
                  </a:txBody>
                  <a:tcPr marL="68580" marR="68580" marT="0" marB="0"/>
                </a:tc>
              </a:tr>
              <a:tr h="257179">
                <a:tc>
                  <a:txBody>
                    <a:bodyPr/>
                    <a:lstStyle/>
                    <a:p>
                      <a:pPr algn="ctr">
                        <a:lnSpc>
                          <a:spcPct val="150000"/>
                        </a:lnSpc>
                        <a:spcAft>
                          <a:spcPts val="0"/>
                        </a:spcAft>
                      </a:pPr>
                      <a:r>
                        <a:rPr lang="es-ES" sz="1400"/>
                        <a:t>75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6.6</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18.63</a:t>
                      </a:r>
                      <a:endParaRPr lang="es-EC" sz="1400">
                        <a:solidFill>
                          <a:srgbClr val="76923C"/>
                        </a:solidFill>
                        <a:latin typeface="Times New Roman"/>
                        <a:ea typeface="Calibri"/>
                      </a:endParaRPr>
                    </a:p>
                  </a:txBody>
                  <a:tcPr marL="68580" marR="68580" marT="0" marB="0"/>
                </a:tc>
              </a:tr>
              <a:tr h="257179">
                <a:tc>
                  <a:txBody>
                    <a:bodyPr/>
                    <a:lstStyle/>
                    <a:p>
                      <a:pPr algn="ctr">
                        <a:lnSpc>
                          <a:spcPct val="150000"/>
                        </a:lnSpc>
                        <a:spcAft>
                          <a:spcPts val="0"/>
                        </a:spcAft>
                      </a:pPr>
                      <a:r>
                        <a:rPr lang="es-ES" sz="1400"/>
                        <a:t>50</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9.2</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13.36</a:t>
                      </a:r>
                      <a:endParaRPr lang="es-EC" sz="1400">
                        <a:solidFill>
                          <a:srgbClr val="76923C"/>
                        </a:solidFill>
                        <a:latin typeface="Times New Roman"/>
                        <a:ea typeface="Calibri"/>
                      </a:endParaRPr>
                    </a:p>
                  </a:txBody>
                  <a:tcPr marL="68580" marR="68580" marT="0" marB="0"/>
                </a:tc>
              </a:tr>
              <a:tr h="257179">
                <a:tc>
                  <a:txBody>
                    <a:bodyPr/>
                    <a:lstStyle/>
                    <a:p>
                      <a:pPr algn="ctr">
                        <a:lnSpc>
                          <a:spcPct val="150000"/>
                        </a:lnSpc>
                        <a:spcAft>
                          <a:spcPts val="0"/>
                        </a:spcAft>
                      </a:pPr>
                      <a:r>
                        <a:rPr lang="es-ES" sz="1400"/>
                        <a:t>25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18.5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6.64</a:t>
                      </a:r>
                      <a:endParaRPr lang="es-EC" sz="1400">
                        <a:solidFill>
                          <a:srgbClr val="76923C"/>
                        </a:solidFill>
                        <a:latin typeface="Times New Roman"/>
                        <a:ea typeface="Calibri"/>
                      </a:endParaRPr>
                    </a:p>
                  </a:txBody>
                  <a:tcPr marL="68580" marR="68580" marT="0" marB="0"/>
                </a:tc>
              </a:tr>
              <a:tr h="257179">
                <a:tc>
                  <a:txBody>
                    <a:bodyPr/>
                    <a:lstStyle/>
                    <a:p>
                      <a:pPr algn="ctr">
                        <a:lnSpc>
                          <a:spcPct val="150000"/>
                        </a:lnSpc>
                        <a:spcAft>
                          <a:spcPts val="0"/>
                        </a:spcAft>
                      </a:pPr>
                      <a:r>
                        <a:rPr lang="es-ES" sz="1400"/>
                        <a:t>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73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1.68</a:t>
                      </a:r>
                      <a:endParaRPr lang="es-EC" sz="1400">
                        <a:solidFill>
                          <a:srgbClr val="76923C"/>
                        </a:solidFill>
                        <a:latin typeface="Times New Roman"/>
                        <a:ea typeface="Calibri"/>
                      </a:endParaRPr>
                    </a:p>
                  </a:txBody>
                  <a:tcPr marL="68580" marR="68580" marT="0" marB="0"/>
                </a:tc>
              </a:tr>
              <a:tr h="257179">
                <a:tc>
                  <a:txBody>
                    <a:bodyPr/>
                    <a:lstStyle/>
                    <a:p>
                      <a:pPr algn="ctr">
                        <a:lnSpc>
                          <a:spcPct val="150000"/>
                        </a:lnSpc>
                        <a:spcAft>
                          <a:spcPts val="0"/>
                        </a:spcAft>
                      </a:pPr>
                      <a:r>
                        <a:rPr lang="es-ES" sz="1400"/>
                        <a:t>1</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123</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a:t>145</a:t>
                      </a:r>
                      <a:endParaRPr lang="es-EC" sz="14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400" dirty="0"/>
                        <a:t>0.84</a:t>
                      </a:r>
                      <a:endParaRPr lang="es-EC" sz="1400" dirty="0">
                        <a:solidFill>
                          <a:srgbClr val="76923C"/>
                        </a:solidFill>
                        <a:latin typeface="Times New Roman"/>
                        <a:ea typeface="Calibri"/>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Velocidad de la plataforma móvil</a:t>
            </a:r>
            <a:endParaRPr lang="es-EC"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53</a:t>
            </a:fld>
            <a:endParaRPr lang="en-US" dirty="0"/>
          </a:p>
        </p:txBody>
      </p:sp>
      <p:graphicFrame>
        <p:nvGraphicFramePr>
          <p:cNvPr id="6" name="5 Tabla"/>
          <p:cNvGraphicFramePr>
            <a:graphicFrameLocks noGrp="1"/>
          </p:cNvGraphicFramePr>
          <p:nvPr/>
        </p:nvGraphicFramePr>
        <p:xfrm>
          <a:off x="1835696" y="3429000"/>
          <a:ext cx="5676265" cy="2057400"/>
        </p:xfrm>
        <a:graphic>
          <a:graphicData uri="http://schemas.openxmlformats.org/drawingml/2006/table">
            <a:tbl>
              <a:tblPr>
                <a:tableStyleId>{3C2FFA5D-87B4-456A-9821-1D502468CF0F}</a:tableStyleId>
              </a:tblPr>
              <a:tblGrid>
                <a:gridCol w="2837815"/>
                <a:gridCol w="2838450"/>
              </a:tblGrid>
              <a:tr h="0">
                <a:tc>
                  <a:txBody>
                    <a:bodyPr/>
                    <a:lstStyle/>
                    <a:p>
                      <a:pPr algn="ctr">
                        <a:lnSpc>
                          <a:spcPct val="150000"/>
                        </a:lnSpc>
                        <a:spcAft>
                          <a:spcPts val="0"/>
                        </a:spcAft>
                      </a:pPr>
                      <a:r>
                        <a:rPr lang="es-ES" sz="1800" dirty="0"/>
                        <a:t>Velocidad HMI[%]</a:t>
                      </a:r>
                      <a:endParaRPr lang="es-EC" sz="1800" dirty="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800"/>
                        <a:t>Velocidad angular [RPM]</a:t>
                      </a:r>
                      <a:endParaRPr lang="es-EC" sz="18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800"/>
                        <a:t>100</a:t>
                      </a:r>
                      <a:endParaRPr lang="es-EC" sz="18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800"/>
                        <a:t>21.25</a:t>
                      </a:r>
                      <a:endParaRPr lang="es-EC" sz="18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800"/>
                        <a:t>75</a:t>
                      </a:r>
                      <a:endParaRPr lang="es-EC" sz="18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800"/>
                        <a:t>16.5</a:t>
                      </a:r>
                      <a:endParaRPr lang="es-EC" sz="18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800"/>
                        <a:t>50</a:t>
                      </a:r>
                      <a:endParaRPr lang="es-EC" sz="18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800"/>
                        <a:t>13.5</a:t>
                      </a:r>
                      <a:endParaRPr lang="es-EC" sz="1800">
                        <a:solidFill>
                          <a:srgbClr val="76923C"/>
                        </a:solidFill>
                        <a:latin typeface="Times New Roman"/>
                        <a:ea typeface="Calibri"/>
                      </a:endParaRPr>
                    </a:p>
                  </a:txBody>
                  <a:tcPr marL="68580" marR="68580" marT="0" marB="0"/>
                </a:tc>
              </a:tr>
              <a:tr h="0">
                <a:tc>
                  <a:txBody>
                    <a:bodyPr/>
                    <a:lstStyle/>
                    <a:p>
                      <a:pPr algn="ctr">
                        <a:lnSpc>
                          <a:spcPct val="150000"/>
                        </a:lnSpc>
                        <a:spcAft>
                          <a:spcPts val="0"/>
                        </a:spcAft>
                      </a:pPr>
                      <a:r>
                        <a:rPr lang="es-ES" sz="1800"/>
                        <a:t>25</a:t>
                      </a:r>
                      <a:endParaRPr lang="es-EC" sz="18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800" dirty="0"/>
                        <a:t>4</a:t>
                      </a:r>
                      <a:endParaRPr lang="es-EC" sz="1800" dirty="0">
                        <a:solidFill>
                          <a:srgbClr val="76923C"/>
                        </a:solidFill>
                        <a:latin typeface="Times New Roman"/>
                        <a:ea typeface="Calibri"/>
                      </a:endParaRPr>
                    </a:p>
                  </a:txBody>
                  <a:tcPr marL="68580" marR="68580" marT="0" marB="0"/>
                </a:tc>
              </a:tr>
            </a:tbl>
          </a:graphicData>
        </a:graphic>
      </p:graphicFrame>
      <p:sp>
        <p:nvSpPr>
          <p:cNvPr id="7" name="6 Rectángulo redondeado"/>
          <p:cNvSpPr/>
          <p:nvPr/>
        </p:nvSpPr>
        <p:spPr>
          <a:xfrm>
            <a:off x="3563888" y="2276872"/>
            <a:ext cx="2232248" cy="648072"/>
          </a:xfrm>
          <a:prstGeom prst="roundRect">
            <a:avLst/>
          </a:prstGeom>
          <a:effectLst>
            <a:glow rad="228600">
              <a:schemeClr val="accent1">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t>VELOCIDAD ANGULAR</a:t>
            </a:r>
            <a:endParaRPr lang="es-EC"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Análisis de costos</a:t>
            </a:r>
            <a:endParaRPr lang="es-EC" dirty="0"/>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54</a:t>
            </a:fld>
            <a:endParaRPr lang="en-US" dirty="0"/>
          </a:p>
        </p:txBody>
      </p:sp>
      <p:graphicFrame>
        <p:nvGraphicFramePr>
          <p:cNvPr id="6" name="5 Tabla"/>
          <p:cNvGraphicFramePr>
            <a:graphicFrameLocks noGrp="1"/>
          </p:cNvGraphicFramePr>
          <p:nvPr/>
        </p:nvGraphicFramePr>
        <p:xfrm>
          <a:off x="1259632" y="1844824"/>
          <a:ext cx="7014598" cy="4389120"/>
        </p:xfrm>
        <a:graphic>
          <a:graphicData uri="http://schemas.openxmlformats.org/drawingml/2006/table">
            <a:tbl>
              <a:tblPr>
                <a:tableStyleId>{3C2FFA5D-87B4-456A-9821-1D502468CF0F}</a:tableStyleId>
              </a:tblPr>
              <a:tblGrid>
                <a:gridCol w="2337676"/>
                <a:gridCol w="2338461"/>
                <a:gridCol w="2338461"/>
              </a:tblGrid>
              <a:tr h="323181">
                <a:tc>
                  <a:txBody>
                    <a:bodyPr/>
                    <a:lstStyle/>
                    <a:p>
                      <a:pPr algn="just">
                        <a:lnSpc>
                          <a:spcPct val="150000"/>
                        </a:lnSpc>
                        <a:spcAft>
                          <a:spcPts val="0"/>
                        </a:spcAft>
                      </a:pPr>
                      <a:r>
                        <a:rPr lang="es-ES" sz="1600"/>
                        <a:t>Elemento</a:t>
                      </a:r>
                      <a:endParaRPr lang="es-EC" sz="1600">
                        <a:solidFill>
                          <a:srgbClr val="76923C"/>
                        </a:solidFill>
                        <a:latin typeface="Times New Roman"/>
                        <a:ea typeface="Calibri"/>
                      </a:endParaRPr>
                    </a:p>
                  </a:txBody>
                  <a:tcPr marL="68580" marR="68580" marT="0" marB="0"/>
                </a:tc>
                <a:tc>
                  <a:txBody>
                    <a:bodyPr/>
                    <a:lstStyle/>
                    <a:p>
                      <a:pPr algn="just">
                        <a:lnSpc>
                          <a:spcPct val="150000"/>
                        </a:lnSpc>
                        <a:spcAft>
                          <a:spcPts val="0"/>
                        </a:spcAft>
                      </a:pPr>
                      <a:r>
                        <a:rPr lang="es-ES" sz="1600"/>
                        <a:t>Cantidad</a:t>
                      </a:r>
                      <a:endParaRPr lang="es-EC" sz="1600">
                        <a:solidFill>
                          <a:srgbClr val="76923C"/>
                        </a:solidFill>
                        <a:latin typeface="Times New Roman"/>
                        <a:ea typeface="Calibri"/>
                      </a:endParaRPr>
                    </a:p>
                  </a:txBody>
                  <a:tcPr marL="68580" marR="68580" marT="0" marB="0"/>
                </a:tc>
                <a:tc>
                  <a:txBody>
                    <a:bodyPr/>
                    <a:lstStyle/>
                    <a:p>
                      <a:pPr algn="just">
                        <a:lnSpc>
                          <a:spcPct val="150000"/>
                        </a:lnSpc>
                        <a:spcAft>
                          <a:spcPts val="0"/>
                        </a:spcAft>
                      </a:pPr>
                      <a:r>
                        <a:rPr lang="es-ES" sz="1600"/>
                        <a:t>Precio (USD)</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Plataforma Irobot Create</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1</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220</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Minicore RCM5600W</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1</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150</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Cámara analógica</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1</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50</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Sensor distancia</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1</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20</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Router Wireless D-link</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1</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25</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Plancha de PVC</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1 m2</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22</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Servomotor 6 kg/cm2</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1</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28</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Servomotor 9 kg/cm2</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1</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47</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Elementos electrónicos</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25</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r>
                        <a:rPr lang="es-ES" sz="1600"/>
                        <a:t>Materiales ensamblaje</a:t>
                      </a: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a:t>-</a:t>
                      </a:r>
                      <a:endParaRPr lang="es-EC" sz="160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a:t>25</a:t>
                      </a:r>
                      <a:endParaRPr lang="es-EC" sz="1600">
                        <a:solidFill>
                          <a:srgbClr val="76923C"/>
                        </a:solidFill>
                        <a:latin typeface="Times New Roman"/>
                        <a:ea typeface="Calibri"/>
                      </a:endParaRPr>
                    </a:p>
                  </a:txBody>
                  <a:tcPr marL="68580" marR="68580" marT="0" marB="0"/>
                </a:tc>
              </a:tr>
              <a:tr h="323181">
                <a:tc>
                  <a:txBody>
                    <a:bodyPr/>
                    <a:lstStyle/>
                    <a:p>
                      <a:pPr algn="just">
                        <a:lnSpc>
                          <a:spcPct val="150000"/>
                        </a:lnSpc>
                        <a:spcAft>
                          <a:spcPts val="0"/>
                        </a:spcAft>
                      </a:pPr>
                      <a:endParaRPr lang="es-EC" sz="1600">
                        <a:solidFill>
                          <a:srgbClr val="76923C"/>
                        </a:solidFill>
                        <a:latin typeface="Times New Roman"/>
                        <a:ea typeface="Calibri"/>
                      </a:endParaRPr>
                    </a:p>
                  </a:txBody>
                  <a:tcPr marL="68580" marR="68580" marT="0" marB="0"/>
                </a:tc>
                <a:tc>
                  <a:txBody>
                    <a:bodyPr/>
                    <a:lstStyle/>
                    <a:p>
                      <a:pPr algn="ctr">
                        <a:lnSpc>
                          <a:spcPct val="150000"/>
                        </a:lnSpc>
                        <a:spcAft>
                          <a:spcPts val="0"/>
                        </a:spcAft>
                      </a:pPr>
                      <a:r>
                        <a:rPr lang="es-ES" sz="1600" dirty="0"/>
                        <a:t>Total</a:t>
                      </a:r>
                      <a:endParaRPr lang="es-EC" sz="1600" dirty="0">
                        <a:solidFill>
                          <a:srgbClr val="76923C"/>
                        </a:solidFill>
                        <a:latin typeface="Times New Roman"/>
                        <a:ea typeface="Calibri"/>
                      </a:endParaRPr>
                    </a:p>
                  </a:txBody>
                  <a:tcPr marL="68580" marR="68580" marT="0" marB="0"/>
                </a:tc>
                <a:tc>
                  <a:txBody>
                    <a:bodyPr/>
                    <a:lstStyle/>
                    <a:p>
                      <a:pPr algn="r">
                        <a:lnSpc>
                          <a:spcPct val="150000"/>
                        </a:lnSpc>
                        <a:spcAft>
                          <a:spcPts val="0"/>
                        </a:spcAft>
                      </a:pPr>
                      <a:r>
                        <a:rPr lang="es-ES" sz="1600" dirty="0"/>
                        <a:t>612</a:t>
                      </a:r>
                      <a:endParaRPr lang="es-EC" sz="1600" dirty="0">
                        <a:solidFill>
                          <a:srgbClr val="76923C"/>
                        </a:solidFill>
                        <a:latin typeface="Times New Roman"/>
                        <a:ea typeface="Calibri"/>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5451302"/>
            <a:ext cx="8892480" cy="1362075"/>
          </a:xfrm>
        </p:spPr>
        <p:txBody>
          <a:bodyPr>
            <a:normAutofit fontScale="90000"/>
          </a:bodyPr>
          <a:lstStyle/>
          <a:p>
            <a:r>
              <a:rPr lang="en-US" sz="5300" dirty="0" smtClean="0">
                <a:latin typeface="JasmineUPC" pitchFamily="18" charset="-34"/>
                <a:cs typeface="JasmineUPC" pitchFamily="18" charset="-34"/>
              </a:rPr>
              <a:t>5.- conclusiones y Recomendaciones</a:t>
            </a:r>
            <a:r>
              <a:rPr lang="es-EC" sz="4800" dirty="0" smtClean="0">
                <a:latin typeface="JasmineUPC" pitchFamily="18" charset="-34"/>
                <a:cs typeface="JasmineUPC" pitchFamily="18" charset="-34"/>
              </a:rPr>
              <a:t/>
            </a:r>
            <a:br>
              <a:rPr lang="es-EC" sz="4800" dirty="0" smtClean="0">
                <a:latin typeface="JasmineUPC" pitchFamily="18" charset="-34"/>
                <a:cs typeface="JasmineUPC" pitchFamily="18" charset="-34"/>
              </a:rPr>
            </a:br>
            <a:endParaRPr lang="es-EC" sz="4800" dirty="0">
              <a:latin typeface="JasmineUPC" pitchFamily="18" charset="-34"/>
              <a:cs typeface="JasmineUPC" pitchFamily="18" charset="-34"/>
            </a:endParaRPr>
          </a:p>
        </p:txBody>
      </p:sp>
      <p:sp>
        <p:nvSpPr>
          <p:cNvPr id="3" name="2 Marcador de texto"/>
          <p:cNvSpPr>
            <a:spLocks noGrp="1"/>
          </p:cNvSpPr>
          <p:nvPr>
            <p:ph type="body" idx="1"/>
          </p:nvPr>
        </p:nvSpPr>
        <p:spPr>
          <a:xfrm>
            <a:off x="228600" y="3961806"/>
            <a:ext cx="5105400" cy="1195387"/>
          </a:xfrm>
        </p:spPr>
        <p:txBody>
          <a:bodyPr>
            <a:noAutofit/>
          </a:bodyPr>
          <a:lstStyle/>
          <a:p>
            <a:r>
              <a:rPr lang="en-US" sz="3600" dirty="0" smtClean="0">
                <a:latin typeface="JasmineUPC" pitchFamily="18" charset="-34"/>
                <a:cs typeface="JasmineUPC" pitchFamily="18" charset="-34"/>
              </a:rPr>
              <a:t>Conclusiones y Recomendaciones</a:t>
            </a:r>
            <a:endParaRPr lang="es-EC" sz="3600" dirty="0" smtClean="0">
              <a:latin typeface="JasmineUPC" pitchFamily="18" charset="-34"/>
              <a:cs typeface="JasmineUPC" pitchFamily="18" charset="-34"/>
            </a:endParaRPr>
          </a:p>
        </p:txBody>
      </p:sp>
      <p:sp>
        <p:nvSpPr>
          <p:cNvPr id="5" name="4 Marcador de número de diapositiva"/>
          <p:cNvSpPr>
            <a:spLocks noGrp="1"/>
          </p:cNvSpPr>
          <p:nvPr>
            <p:ph type="sldNum" sz="quarter" idx="12"/>
          </p:nvPr>
        </p:nvSpPr>
        <p:spPr/>
        <p:txBody>
          <a:bodyPr/>
          <a:lstStyle/>
          <a:p>
            <a:fld id="{EDC8AA99-7238-42D3-B68A-A4E1B56FEE73}"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Conclusiones</a:t>
            </a:r>
            <a:endParaRPr lang="es-EC" sz="6000" dirty="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56</a:t>
            </a:fld>
            <a:endParaRPr lang="en-US" dirty="0"/>
          </a:p>
        </p:txBody>
      </p:sp>
      <p:sp>
        <p:nvSpPr>
          <p:cNvPr id="4" name="3 Rectángulo"/>
          <p:cNvSpPr/>
          <p:nvPr/>
        </p:nvSpPr>
        <p:spPr>
          <a:xfrm>
            <a:off x="179512" y="2275707"/>
            <a:ext cx="8712968" cy="4893647"/>
          </a:xfrm>
          <a:prstGeom prst="rect">
            <a:avLst/>
          </a:prstGeom>
        </p:spPr>
        <p:txBody>
          <a:bodyPr wrap="square">
            <a:spAutoFit/>
          </a:bodyPr>
          <a:lstStyle/>
          <a:p>
            <a:pPr algn="just"/>
            <a:r>
              <a:rPr lang="es-EC" sz="1600" dirty="0" smtClean="0"/>
              <a:t>Para el envió y recepción de datos entre el conjunto robótico y la interfaz se precisaba de una comunicación en donde los datos enviados lleguen de forma inmediata, en este caso se dispuso del protocolo UDP, en donde, con las pruebas realizas se puede concluir que este tipo de comunicación es eficiente para este tipo de procesos en el que se requieren respuestas en tiempo real.</a:t>
            </a:r>
          </a:p>
          <a:p>
            <a:pPr algn="just"/>
            <a:r>
              <a:rPr lang="es-ES" sz="1600" dirty="0" smtClean="0"/>
              <a:t> </a:t>
            </a:r>
          </a:p>
          <a:p>
            <a:pPr algn="just"/>
            <a:r>
              <a:rPr lang="es-ES" sz="1600" dirty="0" smtClean="0"/>
              <a:t>El módulo RCM5600W dispone de gran capacidad de procesamiento y memoria, permitiendo realizar casi todo tipo de proceso que demande altas complejidades de cálculo, como también procesos extensos donde es necesario memoria suficiente para el programa. </a:t>
            </a:r>
            <a:endParaRPr lang="es-EC" sz="1600" dirty="0" smtClean="0"/>
          </a:p>
          <a:p>
            <a:pPr algn="just"/>
            <a:r>
              <a:rPr lang="es-EC" sz="1600" dirty="0" smtClean="0"/>
              <a:t> </a:t>
            </a:r>
          </a:p>
          <a:p>
            <a:pPr algn="just"/>
            <a:r>
              <a:rPr lang="es-EC" sz="1600" dirty="0" smtClean="0"/>
              <a:t>El uso del puerto de propósito general,  presente en la plataforma Irobot Create, permitió utilizar entradas y salidas tanto digitales como analógicas, y  su puerto de comunicación; características necesarias  para  la integración del manipulador robótico y el microcontrolador RCM5600W.</a:t>
            </a:r>
          </a:p>
          <a:p>
            <a:pPr algn="just"/>
            <a:endParaRPr lang="es-EC" sz="1600" dirty="0" smtClean="0"/>
          </a:p>
          <a:p>
            <a:pPr algn="just"/>
            <a:r>
              <a:rPr lang="es-EC" sz="1600" dirty="0" smtClean="0"/>
              <a:t>En el diseño de la interfaz HMI, el uso de la librería de  visión artificial, OpenCV, ayudó a tener un mejor rendimiento en la  adquisición de imágenes, obteniendo imágenes del entrono en tiempo real.</a:t>
            </a:r>
          </a:p>
          <a:p>
            <a:pPr algn="just"/>
            <a:endParaRPr lang="es-EC" dirty="0" smtClean="0"/>
          </a:p>
          <a:p>
            <a:endParaRPr lang="es-EC" dirty="0" smtClean="0"/>
          </a:p>
          <a:p>
            <a:pPr algn="just"/>
            <a:endParaRPr lang="es-EC" dirty="0" smtClean="0"/>
          </a:p>
          <a:p>
            <a:endParaRPr lang="es-EC"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Conclusiones</a:t>
            </a:r>
            <a:endParaRPr lang="es-EC" sz="6000" dirty="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57</a:t>
            </a:fld>
            <a:endParaRPr lang="en-US" dirty="0"/>
          </a:p>
        </p:txBody>
      </p:sp>
      <p:sp>
        <p:nvSpPr>
          <p:cNvPr id="4" name="3 Rectángulo"/>
          <p:cNvSpPr/>
          <p:nvPr/>
        </p:nvSpPr>
        <p:spPr>
          <a:xfrm>
            <a:off x="251520" y="1844824"/>
            <a:ext cx="8712968" cy="4093428"/>
          </a:xfrm>
          <a:prstGeom prst="rect">
            <a:avLst/>
          </a:prstGeom>
        </p:spPr>
        <p:txBody>
          <a:bodyPr wrap="square">
            <a:spAutoFit/>
          </a:bodyPr>
          <a:lstStyle/>
          <a:p>
            <a:pPr algn="just"/>
            <a:r>
              <a:rPr lang="es-ES" sz="1600" dirty="0" smtClean="0"/>
              <a:t>Se comprobó que el microcontrolador RCM5600W, haciendo referencia en la comunicación, puede operar tanto en modo Adhoc como en modo Infraestructura, permitiendo en modo Infraestructura tener un alcance mayor de tele-operación ya sea en lugares abiertos y lugares cerrados. </a:t>
            </a:r>
          </a:p>
          <a:p>
            <a:pPr algn="just"/>
            <a:endParaRPr lang="es-EC" sz="1600" dirty="0" smtClean="0"/>
          </a:p>
          <a:p>
            <a:pPr algn="just"/>
            <a:r>
              <a:rPr lang="es-ES" sz="1600" dirty="0" smtClean="0"/>
              <a:t> </a:t>
            </a:r>
            <a:endParaRPr lang="es-EC" sz="1600" dirty="0" smtClean="0"/>
          </a:p>
          <a:p>
            <a:pPr algn="just"/>
            <a:r>
              <a:rPr lang="es-EC" sz="1600" dirty="0" smtClean="0"/>
              <a:t>El brazo manipulador diseñado, ofrece características que permiten un desempeño aceptable del conjunto robótico, en donde su diseño eficaz permite un menor esfuerzo de sus actuadores y por consiguiente un menor consumo de energía.</a:t>
            </a:r>
          </a:p>
          <a:p>
            <a:pPr algn="just"/>
            <a:endParaRPr lang="es-EC" sz="1600" dirty="0" smtClean="0"/>
          </a:p>
          <a:p>
            <a:pPr algn="just"/>
            <a:r>
              <a:rPr lang="es-EC" sz="1600" dirty="0" smtClean="0"/>
              <a:t> </a:t>
            </a:r>
          </a:p>
          <a:p>
            <a:pPr algn="just"/>
            <a:r>
              <a:rPr lang="es-ES" sz="1600" dirty="0" smtClean="0"/>
              <a:t>El algoritmo de recolección de objetos que realiza el sistema implementado es efectivo cuando el conjunto robótico y el objeto se encuentran en línea directa; siendo el caso contrario cuando el objeto está ubicado en posición inadecuada, su eficacia es baja puesto que el sistema depende de un único sensor encargado de realizar este proceso.</a:t>
            </a:r>
            <a:endParaRPr lang="es-EC" sz="1600" dirty="0" smtClean="0"/>
          </a:p>
          <a:p>
            <a:endParaRPr lang="es-EC" dirty="0" smtClean="0"/>
          </a:p>
          <a:p>
            <a:endParaRPr lang="es-EC"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normAutofit/>
          </a:bodyPr>
          <a:lstStyle/>
          <a:p>
            <a:r>
              <a:rPr lang="en-US" sz="6000" dirty="0" smtClean="0">
                <a:latin typeface="JasmineUPC" pitchFamily="18" charset="-34"/>
                <a:cs typeface="JasmineUPC" pitchFamily="18" charset="-34"/>
              </a:rPr>
              <a:t>Recomendaciones</a:t>
            </a:r>
            <a:endParaRPr lang="es-EC" sz="6000" dirty="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58</a:t>
            </a:fld>
            <a:endParaRPr lang="en-US" dirty="0"/>
          </a:p>
        </p:txBody>
      </p:sp>
      <p:sp>
        <p:nvSpPr>
          <p:cNvPr id="4" name="3 Rectángulo"/>
          <p:cNvSpPr/>
          <p:nvPr/>
        </p:nvSpPr>
        <p:spPr>
          <a:xfrm>
            <a:off x="107504" y="1844824"/>
            <a:ext cx="8964488" cy="5016758"/>
          </a:xfrm>
          <a:prstGeom prst="rect">
            <a:avLst/>
          </a:prstGeom>
        </p:spPr>
        <p:txBody>
          <a:bodyPr wrap="square">
            <a:spAutoFit/>
          </a:bodyPr>
          <a:lstStyle/>
          <a:p>
            <a:pPr algn="just"/>
            <a:r>
              <a:rPr lang="es-ES" sz="1600" dirty="0" smtClean="0"/>
              <a:t>Para realizar la tele-operación del sistema implementado, se recomienda su utilización en modo Infraestructura por su gran alcance, dicho alcance depende en su totalidad del Router Wireless que integra la red; además en un futuro mejoramiento del proyecto, para lograr un mayor alcance, se recomienda reemplazar la antena del Router Wireless por una de mejores características o mejor aún </a:t>
            </a:r>
            <a:r>
              <a:rPr lang="es-ES" sz="1600" dirty="0" smtClean="0"/>
              <a:t>ubicar </a:t>
            </a:r>
            <a:r>
              <a:rPr lang="es-ES" sz="1600" dirty="0" smtClean="0"/>
              <a:t>repetidores Wireless en zonas estratégicas para lograr grandes alcances de tele-operación. </a:t>
            </a:r>
            <a:endParaRPr lang="es-EC" sz="1600" dirty="0" smtClean="0"/>
          </a:p>
          <a:p>
            <a:pPr algn="just"/>
            <a:r>
              <a:rPr lang="es-ES" sz="1600" dirty="0" smtClean="0"/>
              <a:t> </a:t>
            </a:r>
            <a:endParaRPr lang="es-EC" sz="1600" dirty="0" smtClean="0"/>
          </a:p>
          <a:p>
            <a:pPr algn="just"/>
            <a:endParaRPr lang="es-ES" sz="1600" dirty="0" smtClean="0"/>
          </a:p>
          <a:p>
            <a:pPr algn="just"/>
            <a:r>
              <a:rPr lang="es-ES" sz="1600" dirty="0" smtClean="0"/>
              <a:t>Es necesario, para un óptimo y correcto funcionamiento del sistema implementado, que la plataforma móvil recorra superficies planas, puesto que el conjunto de ruedas que integra la plataforma y el diseño de la misma, no permite una movilización correcta en superficies con desperfectos.</a:t>
            </a:r>
          </a:p>
          <a:p>
            <a:pPr algn="just"/>
            <a:endParaRPr lang="es-ES" sz="1600" dirty="0" smtClean="0"/>
          </a:p>
          <a:p>
            <a:pPr algn="just"/>
            <a:endParaRPr lang="es-ES" sz="1600" dirty="0" smtClean="0"/>
          </a:p>
          <a:p>
            <a:pPr algn="just"/>
            <a:r>
              <a:rPr lang="es-ES" sz="1600" dirty="0" smtClean="0"/>
              <a:t>Además se recomienda que el peso del objeto a recolectar no debe exceder los 300 g, peso máximo realizado en pruebas; esto evita un consumo innecesario de energía, deterioro físico de los servomotores y mal funcionamiento del conjunto robótico. </a:t>
            </a:r>
            <a:endParaRPr lang="es-EC" sz="1600" dirty="0" smtClean="0"/>
          </a:p>
          <a:p>
            <a:r>
              <a:rPr lang="es-ES" sz="1600" dirty="0" smtClean="0"/>
              <a:t> </a:t>
            </a:r>
            <a:endParaRPr lang="es-EC" sz="1600" dirty="0" smtClean="0"/>
          </a:p>
          <a:p>
            <a:pPr algn="just"/>
            <a:endParaRPr lang="es-ES" sz="1600" dirty="0" smtClean="0"/>
          </a:p>
          <a:p>
            <a:endParaRPr lang="es-ES" sz="1600" dirty="0" smtClean="0"/>
          </a:p>
          <a:p>
            <a:endParaRPr lang="es-EC" sz="1600" dirty="0" smtClean="0"/>
          </a:p>
          <a:p>
            <a:pPr algn="just">
              <a:buFont typeface="Wingdings" pitchFamily="2" charset="2"/>
              <a:buChar char="v"/>
            </a:pPr>
            <a:endParaRPr lang="es-EC" sz="1600" dirty="0">
              <a:latin typeface="Cambria"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Recomendaciones</a:t>
            </a:r>
            <a:endParaRPr lang="es-EC" dirty="0"/>
          </a:p>
        </p:txBody>
      </p:sp>
      <p:sp>
        <p:nvSpPr>
          <p:cNvPr id="4" name="3 Marcador de número de diapositiva"/>
          <p:cNvSpPr>
            <a:spLocks noGrp="1"/>
          </p:cNvSpPr>
          <p:nvPr>
            <p:ph type="sldNum" sz="quarter" idx="12"/>
          </p:nvPr>
        </p:nvSpPr>
        <p:spPr/>
        <p:txBody>
          <a:bodyPr/>
          <a:lstStyle/>
          <a:p>
            <a:fld id="{EDC8AA99-7238-42D3-B68A-A4E1B56FEE73}" type="slidenum">
              <a:rPr lang="en-US" smtClean="0"/>
              <a:pPr/>
              <a:t>59</a:t>
            </a:fld>
            <a:endParaRPr lang="en-US" dirty="0"/>
          </a:p>
        </p:txBody>
      </p:sp>
      <p:sp>
        <p:nvSpPr>
          <p:cNvPr id="7" name="6 Rectángulo"/>
          <p:cNvSpPr/>
          <p:nvPr/>
        </p:nvSpPr>
        <p:spPr>
          <a:xfrm>
            <a:off x="2286000" y="-772150"/>
            <a:ext cx="4572000" cy="369332"/>
          </a:xfrm>
          <a:prstGeom prst="rect">
            <a:avLst/>
          </a:prstGeom>
        </p:spPr>
        <p:txBody>
          <a:bodyPr>
            <a:spAutoFit/>
          </a:bodyPr>
          <a:lstStyle/>
          <a:p>
            <a:r>
              <a:rPr lang="es-ES" dirty="0" smtClean="0"/>
              <a:t> </a:t>
            </a:r>
            <a:endParaRPr lang="es-EC" dirty="0" smtClean="0"/>
          </a:p>
        </p:txBody>
      </p:sp>
      <p:sp>
        <p:nvSpPr>
          <p:cNvPr id="8" name="7 Rectángulo"/>
          <p:cNvSpPr/>
          <p:nvPr/>
        </p:nvSpPr>
        <p:spPr>
          <a:xfrm>
            <a:off x="323528" y="1988840"/>
            <a:ext cx="8424936" cy="3693319"/>
          </a:xfrm>
          <a:prstGeom prst="rect">
            <a:avLst/>
          </a:prstGeom>
        </p:spPr>
        <p:txBody>
          <a:bodyPr wrap="square">
            <a:spAutoFit/>
          </a:bodyPr>
          <a:lstStyle/>
          <a:p>
            <a:pPr algn="just"/>
            <a:r>
              <a:rPr lang="es-EC" dirty="0" smtClean="0"/>
              <a:t>El objeto a tomarse debe ser únicamente de forma cilíndrica, en donde no supere  los 5 cm de diámetro.  Además,  debe ser ubicado a una distancia máxima de 20 cm para que el sensor de distancia, usado en este proyecto, no envíe, hacia el algoritmo de recolección, datos erróneos y así garantizar su sujeción.</a:t>
            </a:r>
          </a:p>
          <a:p>
            <a:pPr algn="just"/>
            <a:r>
              <a:rPr lang="es-EC" dirty="0" smtClean="0"/>
              <a:t> </a:t>
            </a:r>
          </a:p>
          <a:p>
            <a:pPr algn="just"/>
            <a:r>
              <a:rPr lang="es-EC" dirty="0" smtClean="0"/>
              <a:t>Es necesario que la tele-operación del conjunto robótico se la realice  a una distancia no mayor a 80 m en línea de vista, para así poder observar el entorno en el que se encuentra la plataforma con ayuda de la cámara inalámbrica.</a:t>
            </a:r>
          </a:p>
          <a:p>
            <a:pPr algn="just"/>
            <a:r>
              <a:rPr lang="es-EC" dirty="0" smtClean="0"/>
              <a:t> </a:t>
            </a:r>
          </a:p>
          <a:p>
            <a:pPr algn="just"/>
            <a:r>
              <a:rPr lang="es-EC" dirty="0" smtClean="0"/>
              <a:t>Antes de poner al conjunto robótico en modo automático, es indispensable disminuir la velocidad de la plataforma para que, de esta manera, se pueda ubicar con mayor exactitud al robot con respecto al objeto.</a:t>
            </a:r>
          </a:p>
          <a:p>
            <a:pPr algn="just"/>
            <a:endParaRPr lang="es-EC"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228600" y="5451302"/>
            <a:ext cx="5105400" cy="1362075"/>
          </a:xfrm>
        </p:spPr>
        <p:txBody>
          <a:bodyPr>
            <a:noAutofit/>
          </a:bodyPr>
          <a:lstStyle/>
          <a:p>
            <a:r>
              <a:rPr lang="en-US" sz="5400" dirty="0" smtClean="0">
                <a:latin typeface="JasmineUPC" pitchFamily="18" charset="-34"/>
                <a:cs typeface="JasmineUPC" pitchFamily="18" charset="-34"/>
              </a:rPr>
              <a:t>2.- Bases teóricas</a:t>
            </a:r>
            <a:endParaRPr lang="es-EC" sz="5400" dirty="0">
              <a:latin typeface="JasmineUPC" pitchFamily="18" charset="-34"/>
              <a:cs typeface="JasmineUPC" pitchFamily="18" charset="-34"/>
            </a:endParaRPr>
          </a:p>
        </p:txBody>
      </p:sp>
      <p:sp>
        <p:nvSpPr>
          <p:cNvPr id="4" name="3 Marcador de texto"/>
          <p:cNvSpPr>
            <a:spLocks noGrp="1"/>
          </p:cNvSpPr>
          <p:nvPr>
            <p:ph type="body" idx="1"/>
          </p:nvPr>
        </p:nvSpPr>
        <p:spPr/>
        <p:txBody>
          <a:bodyPr>
            <a:normAutofit/>
          </a:bodyPr>
          <a:lstStyle/>
          <a:p>
            <a:r>
              <a:rPr lang="en-US" sz="4000" dirty="0" smtClean="0">
                <a:latin typeface="JasmineUPC" pitchFamily="18" charset="-34"/>
                <a:cs typeface="JasmineUPC" pitchFamily="18" charset="-34"/>
              </a:rPr>
              <a:t>Bases Teóricas</a:t>
            </a:r>
            <a:endParaRPr lang="es-EC" sz="4000" dirty="0">
              <a:latin typeface="JasmineUPC" pitchFamily="18" charset="-34"/>
              <a:cs typeface="JasmineUPC" pitchFamily="18" charset="-34"/>
            </a:endParaRPr>
          </a:p>
        </p:txBody>
      </p:sp>
      <p:sp>
        <p:nvSpPr>
          <p:cNvPr id="6" name="5 Marcador de número de diapositiva"/>
          <p:cNvSpPr>
            <a:spLocks noGrp="1"/>
          </p:cNvSpPr>
          <p:nvPr>
            <p:ph type="sldNum" sz="quarter" idx="12"/>
          </p:nvPr>
        </p:nvSpPr>
        <p:spPr/>
        <p:txBody>
          <a:bodyPr/>
          <a:lstStyle/>
          <a:p>
            <a:fld id="{EDC8AA99-7238-42D3-B68A-A4E1B56FEE73}" type="slidenum">
              <a:rPr lang="en-US" smtClean="0"/>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número de diapositiva"/>
          <p:cNvSpPr>
            <a:spLocks noGrp="1"/>
          </p:cNvSpPr>
          <p:nvPr>
            <p:ph type="sldNum" sz="quarter" idx="12"/>
          </p:nvPr>
        </p:nvSpPr>
        <p:spPr/>
        <p:txBody>
          <a:bodyPr/>
          <a:lstStyle/>
          <a:p>
            <a:fld id="{EDC8AA99-7238-42D3-B68A-A4E1B56FEE73}" type="slidenum">
              <a:rPr lang="en-US" smtClean="0"/>
              <a:pPr/>
              <a:t>7</a:t>
            </a:fld>
            <a:endParaRPr lang="en-US" dirty="0"/>
          </a:p>
        </p:txBody>
      </p:sp>
      <p:sp>
        <p:nvSpPr>
          <p:cNvPr id="8" name="3 Título"/>
          <p:cNvSpPr txBox="1">
            <a:spLocks/>
          </p:cNvSpPr>
          <p:nvPr/>
        </p:nvSpPr>
        <p:spPr>
          <a:xfrm>
            <a:off x="381000" y="44624"/>
            <a:ext cx="72390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5400" b="1" dirty="0" err="1" smtClean="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JasmineUPC" pitchFamily="18" charset="-34"/>
                <a:ea typeface="+mj-ea"/>
                <a:cs typeface="JasmineUPC" pitchFamily="18" charset="-34"/>
              </a:rPr>
              <a:t>Plataforma</a:t>
            </a:r>
            <a:r>
              <a:rPr lang="en-US" sz="5400" b="1" dirty="0" smtClean="0">
                <a:solidFill>
                  <a:schemeClr val="bg1"/>
                </a:solidFill>
                <a:effectLst>
                  <a:outerShdw blurRad="38100" dist="38100" dir="2700000" algn="tl">
                    <a:srgbClr val="000000">
                      <a:alpha val="43137"/>
                    </a:srgbClr>
                  </a:outerShdw>
                  <a:reflection blurRad="6350" stA="55000" endA="300" endPos="45500" dir="5400000" sy="-100000" algn="bl" rotWithShape="0"/>
                </a:effectLst>
                <a:latin typeface="JasmineUPC" pitchFamily="18" charset="-34"/>
                <a:ea typeface="+mj-ea"/>
                <a:cs typeface="JasmineUPC" pitchFamily="18" charset="-34"/>
              </a:rPr>
              <a:t> Irobot Create</a:t>
            </a:r>
            <a:r>
              <a:rPr kumimoji="0" lang="en-US" sz="5400" b="1" i="0" u="none" strike="noStrike" kern="1200" cap="none" spc="0" normalizeH="0" baseline="0" noProof="0" dirty="0" smtClean="0">
                <a:ln>
                  <a:noFill/>
                </a:ln>
                <a:solidFill>
                  <a:schemeClr val="bg1"/>
                </a:solidFill>
                <a:effectLst>
                  <a:outerShdw blurRad="38100" dist="38100" dir="2700000" algn="tl">
                    <a:srgbClr val="000000">
                      <a:alpha val="43137"/>
                    </a:srgbClr>
                  </a:outerShdw>
                  <a:reflection blurRad="6350" stA="55000" endA="300" endPos="45500" dir="5400000" sy="-100000" algn="bl" rotWithShape="0"/>
                </a:effectLst>
                <a:uLnTx/>
                <a:uFillTx/>
                <a:latin typeface="JasmineUPC" pitchFamily="18" charset="-34"/>
                <a:ea typeface="+mj-ea"/>
                <a:cs typeface="JasmineUPC" pitchFamily="18" charset="-34"/>
              </a:rPr>
              <a:t> </a:t>
            </a:r>
            <a:endParaRPr kumimoji="0" lang="es-EC" sz="5400" b="1" i="0" u="none" strike="noStrike" kern="1200" cap="none" spc="0" normalizeH="0" baseline="0" noProof="0" dirty="0">
              <a:ln>
                <a:noFill/>
              </a:ln>
              <a:solidFill>
                <a:schemeClr val="bg1"/>
              </a:solidFill>
              <a:effectLst>
                <a:outerShdw blurRad="38100" dist="38100" dir="2700000" algn="tl">
                  <a:srgbClr val="000000">
                    <a:alpha val="43137"/>
                  </a:srgbClr>
                </a:outerShdw>
                <a:reflection blurRad="6350" stA="55000" endA="300" endPos="45500" dir="5400000" sy="-100000" algn="bl" rotWithShape="0"/>
              </a:effectLst>
              <a:uLnTx/>
              <a:uFillTx/>
              <a:latin typeface="JasmineUPC" pitchFamily="18" charset="-34"/>
              <a:ea typeface="+mj-ea"/>
              <a:cs typeface="JasmineUPC" pitchFamily="18" charset="-34"/>
            </a:endParaRPr>
          </a:p>
        </p:txBody>
      </p:sp>
      <p:pic>
        <p:nvPicPr>
          <p:cNvPr id="7" name="6 Imagen" descr="SDXTMPPPT01.emf"/>
          <p:cNvPicPr>
            <a:picLocks/>
          </p:cNvPicPr>
          <p:nvPr/>
        </p:nvPicPr>
        <p:blipFill>
          <a:blip r:embed="rId2" cstate="print"/>
          <a:srcRect b="44739"/>
          <a:stretch>
            <a:fillRect/>
          </a:stretch>
        </p:blipFill>
        <p:spPr>
          <a:xfrm>
            <a:off x="571472" y="2475443"/>
            <a:ext cx="8215370" cy="388251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86958"/>
            <a:ext cx="7200920" cy="1162050"/>
          </a:xfrm>
        </p:spPr>
        <p:txBody>
          <a:bodyPr>
            <a:noAutofit/>
          </a:bodyPr>
          <a:lstStyle/>
          <a:p>
            <a:r>
              <a:rPr lang="en-US" sz="4800" dirty="0" smtClean="0">
                <a:latin typeface="JasmineUPC" pitchFamily="18" charset="-34"/>
                <a:cs typeface="JasmineUPC" pitchFamily="18" charset="-34"/>
              </a:rPr>
              <a:t>Interface </a:t>
            </a:r>
            <a:r>
              <a:rPr lang="en-US" sz="4800" dirty="0" err="1" smtClean="0">
                <a:latin typeface="JasmineUPC" pitchFamily="18" charset="-34"/>
                <a:cs typeface="JasmineUPC" pitchFamily="18" charset="-34"/>
              </a:rPr>
              <a:t>Comandos</a:t>
            </a:r>
            <a:r>
              <a:rPr lang="en-US" sz="4800" dirty="0" smtClean="0">
                <a:latin typeface="JasmineUPC" pitchFamily="18" charset="-34"/>
                <a:cs typeface="JasmineUPC" pitchFamily="18" charset="-34"/>
              </a:rPr>
              <a:t> Irobot Create</a:t>
            </a:r>
            <a:endParaRPr lang="es-EC" sz="4800" dirty="0">
              <a:latin typeface="JasmineUPC" pitchFamily="18" charset="-34"/>
              <a:cs typeface="JasmineUPC" pitchFamily="18" charset="-34"/>
            </a:endParaRPr>
          </a:p>
        </p:txBody>
      </p:sp>
      <p:sp>
        <p:nvSpPr>
          <p:cNvPr id="3" name="2 Marcador de número de diapositiva"/>
          <p:cNvSpPr>
            <a:spLocks noGrp="1"/>
          </p:cNvSpPr>
          <p:nvPr>
            <p:ph type="sldNum" sz="quarter" idx="12"/>
          </p:nvPr>
        </p:nvSpPr>
        <p:spPr/>
        <p:txBody>
          <a:bodyPr/>
          <a:lstStyle/>
          <a:p>
            <a:fld id="{EDC8AA99-7238-42D3-B68A-A4E1B56FEE73}" type="slidenum">
              <a:rPr lang="en-US" smtClean="0"/>
              <a:pPr/>
              <a:t>8</a:t>
            </a:fld>
            <a:endParaRPr lang="en-US" dirty="0"/>
          </a:p>
        </p:txBody>
      </p:sp>
      <p:pic>
        <p:nvPicPr>
          <p:cNvPr id="9" name="8 Imagen" descr="SDXTMPPPT01.emf"/>
          <p:cNvPicPr>
            <a:picLocks/>
          </p:cNvPicPr>
          <p:nvPr/>
        </p:nvPicPr>
        <p:blipFill>
          <a:blip r:embed="rId2" cstate="print"/>
          <a:srcRect b="39820"/>
          <a:stretch>
            <a:fillRect/>
          </a:stretch>
        </p:blipFill>
        <p:spPr>
          <a:xfrm>
            <a:off x="1000100" y="1785926"/>
            <a:ext cx="7358114" cy="457203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600" y="86958"/>
            <a:ext cx="7129482" cy="1162050"/>
          </a:xfrm>
        </p:spPr>
        <p:txBody>
          <a:bodyPr>
            <a:normAutofit/>
          </a:bodyPr>
          <a:lstStyle/>
          <a:p>
            <a:r>
              <a:rPr lang="en-US" sz="5400" dirty="0" err="1" smtClean="0">
                <a:latin typeface="JasmineUPC" pitchFamily="18" charset="-34"/>
                <a:cs typeface="JasmineUPC" pitchFamily="18" charset="-34"/>
              </a:rPr>
              <a:t>Comunicaciones</a:t>
            </a:r>
            <a:r>
              <a:rPr lang="en-US" sz="5400" dirty="0" smtClean="0">
                <a:latin typeface="JasmineUPC" pitchFamily="18" charset="-34"/>
                <a:cs typeface="JasmineUPC" pitchFamily="18" charset="-34"/>
              </a:rPr>
              <a:t> </a:t>
            </a:r>
            <a:r>
              <a:rPr lang="en-US" sz="5400" dirty="0" err="1" smtClean="0">
                <a:latin typeface="JasmineUPC" pitchFamily="18" charset="-34"/>
                <a:cs typeface="JasmineUPC" pitchFamily="18" charset="-34"/>
              </a:rPr>
              <a:t>Inalámbricas</a:t>
            </a:r>
            <a:endParaRPr lang="es-EC" sz="5400" dirty="0">
              <a:latin typeface="JasmineUPC" pitchFamily="18" charset="-34"/>
              <a:cs typeface="JasmineUPC" pitchFamily="18" charset="-34"/>
            </a:endParaRPr>
          </a:p>
        </p:txBody>
      </p:sp>
      <p:sp>
        <p:nvSpPr>
          <p:cNvPr id="3" name="2 Marcador de número de diapositiva"/>
          <p:cNvSpPr>
            <a:spLocks noGrp="1"/>
          </p:cNvSpPr>
          <p:nvPr>
            <p:ph type="sldNum" sz="quarter" idx="12"/>
          </p:nvPr>
        </p:nvSpPr>
        <p:spPr/>
        <p:txBody>
          <a:bodyPr/>
          <a:lstStyle/>
          <a:p>
            <a:fld id="{EDC8AA99-7238-42D3-B68A-A4E1B56FEE73}" type="slidenum">
              <a:rPr lang="en-US" smtClean="0"/>
              <a:pPr/>
              <a:t>9</a:t>
            </a:fld>
            <a:endParaRPr lang="en-US" dirty="0"/>
          </a:p>
        </p:txBody>
      </p:sp>
      <p:pic>
        <p:nvPicPr>
          <p:cNvPr id="9" name="8 Imagen" descr="SDXTMPPPT01.emf"/>
          <p:cNvPicPr>
            <a:picLocks/>
          </p:cNvPicPr>
          <p:nvPr/>
        </p:nvPicPr>
        <p:blipFill>
          <a:blip r:embed="rId2" cstate="print"/>
          <a:srcRect b="39422"/>
          <a:stretch>
            <a:fillRect/>
          </a:stretch>
        </p:blipFill>
        <p:spPr>
          <a:xfrm>
            <a:off x="500034" y="1928802"/>
            <a:ext cx="8215370" cy="4429156"/>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S10188135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FAEC0E0-4ABC-4077-8922-293239654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TS101881352</Template>
  <TotalTime>3260</TotalTime>
  <Words>2131</Words>
  <Application>Microsoft Office PowerPoint</Application>
  <PresentationFormat>Presentación en pantalla (4:3)</PresentationFormat>
  <Paragraphs>564</Paragraphs>
  <Slides>59</Slides>
  <Notes>3</Notes>
  <HiddenSlides>0</HiddenSlides>
  <MMClips>0</MMClips>
  <ScaleCrop>false</ScaleCrop>
  <HeadingPairs>
    <vt:vector size="4" baseType="variant">
      <vt:variant>
        <vt:lpstr>Tema</vt:lpstr>
      </vt:variant>
      <vt:variant>
        <vt:i4>1</vt:i4>
      </vt:variant>
      <vt:variant>
        <vt:lpstr>Títulos de diapositiva</vt:lpstr>
      </vt:variant>
      <vt:variant>
        <vt:i4>59</vt:i4>
      </vt:variant>
    </vt:vector>
  </HeadingPairs>
  <TitlesOfParts>
    <vt:vector size="60" baseType="lpstr">
      <vt:lpstr>TS101881352</vt:lpstr>
      <vt:lpstr>Diseño e Implementación de un manipulador robótico para la plataforma móvil IROBOT CREATE tele-operado mediante el módulo MINICORE RCM5600W</vt:lpstr>
      <vt:lpstr>1.-Introducción</vt:lpstr>
      <vt:lpstr>Planteamiento del Proyecto</vt:lpstr>
      <vt:lpstr>Objetivos del Proyecto</vt:lpstr>
      <vt:lpstr>Metodología de Desarrollo</vt:lpstr>
      <vt:lpstr>2.- Bases teóricas</vt:lpstr>
      <vt:lpstr>Diapositiva 7</vt:lpstr>
      <vt:lpstr>Interface Comandos Irobot Create</vt:lpstr>
      <vt:lpstr>Comunicaciones Inalámbricas</vt:lpstr>
      <vt:lpstr>Módulo RCM5600W</vt:lpstr>
      <vt:lpstr>Manipulador</vt:lpstr>
      <vt:lpstr>Manipulador</vt:lpstr>
      <vt:lpstr>Servomotor</vt:lpstr>
      <vt:lpstr>Servomotor</vt:lpstr>
      <vt:lpstr>3.- Diseño del manipulador robótico </vt:lpstr>
      <vt:lpstr>Diseño del manipulador robótico</vt:lpstr>
      <vt:lpstr>Selección de materiales</vt:lpstr>
      <vt:lpstr>Diseño Mecánico</vt:lpstr>
      <vt:lpstr>Diseño Mecánico</vt:lpstr>
      <vt:lpstr>Diseño Mecánico</vt:lpstr>
      <vt:lpstr>Diseño Mecánico</vt:lpstr>
      <vt:lpstr>Diseño Sistema Electrónico</vt:lpstr>
      <vt:lpstr>Diseño Sistema Electrónico</vt:lpstr>
      <vt:lpstr>Diseño Sistema Electrónico</vt:lpstr>
      <vt:lpstr>4.- Desarrollo del software e interface de comunicación </vt:lpstr>
      <vt:lpstr>Dynamic C</vt:lpstr>
      <vt:lpstr>Interface de Comunicación</vt:lpstr>
      <vt:lpstr>Interface Irobot Create – RCM5600W</vt:lpstr>
      <vt:lpstr>Interface comunicación inalámbrica RCM5600W - HMI</vt:lpstr>
      <vt:lpstr>Interface comunicación inalámbrica: Modo Infrastructura</vt:lpstr>
      <vt:lpstr>Interface comunicación inalámbrica: Modo Adhoc</vt:lpstr>
      <vt:lpstr>5.- diseño de la interfaz hmi </vt:lpstr>
      <vt:lpstr>Diseño de la interfaz HMI</vt:lpstr>
      <vt:lpstr>Criterios del software seleccionado</vt:lpstr>
      <vt:lpstr>Desarrollo de la interfaz HMI</vt:lpstr>
      <vt:lpstr>Desarrollo de la interfaz HMI</vt:lpstr>
      <vt:lpstr>Desarrollo de la interfaz HMI</vt:lpstr>
      <vt:lpstr>Implementación del sistema de visión</vt:lpstr>
      <vt:lpstr>Implementación del sistema de visión</vt:lpstr>
      <vt:lpstr>Implementación del sistema de visión</vt:lpstr>
      <vt:lpstr>Diseño de la interfaz HMI en dispositivo móvil</vt:lpstr>
      <vt:lpstr>Diseño interfaz TouchOSC </vt:lpstr>
      <vt:lpstr>6.- Pruebas y Resultados</vt:lpstr>
      <vt:lpstr>Alcance máximo de tele-operación modo Adhoc lugar abierto</vt:lpstr>
      <vt:lpstr>Alcance máximo de tele-operación modo Adhoc lugar cerrado</vt:lpstr>
      <vt:lpstr>Alcance máximo de tele-operación modo Infraestructura lugar abierto</vt:lpstr>
      <vt:lpstr>Alcance máximo de tele-operación modo Infraestructura lugar cerrado</vt:lpstr>
      <vt:lpstr>Capacidad máxima soportada por el manipulador</vt:lpstr>
      <vt:lpstr>Repetitividad, recolección de objetos en línea recta</vt:lpstr>
      <vt:lpstr>Autonomía</vt:lpstr>
      <vt:lpstr>Alcance máximo de la cámara</vt:lpstr>
      <vt:lpstr>Velocidad de la plataforma móvil</vt:lpstr>
      <vt:lpstr>Velocidad de la plataforma móvil</vt:lpstr>
      <vt:lpstr>Análisis de costos</vt:lpstr>
      <vt:lpstr>5.- conclusiones y Recomendaciones </vt:lpstr>
      <vt:lpstr>Conclusiones</vt:lpstr>
      <vt:lpstr>Conclusiones</vt:lpstr>
      <vt:lpstr>Recomendaciones</vt:lpstr>
      <vt:lpstr>Recomendaciones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CrisstyPollito</dc:creator>
  <dc:description>2010 animated abstract template from Presentationpro.com</dc:description>
  <cp:lastModifiedBy>Usuario</cp:lastModifiedBy>
  <cp:revision>364</cp:revision>
  <dcterms:created xsi:type="dcterms:W3CDTF">2012-07-22T19:07:38Z</dcterms:created>
  <dcterms:modified xsi:type="dcterms:W3CDTF">2012-10-03T01:01:26Z</dcterms:modified>
  <cp:category>2010 abstract</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TC018813529991</vt:lpwstr>
  </property>
</Properties>
</file>