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quickStyle5.xml" ContentType="application/vnd.openxmlformats-officedocument.drawingml.diagramStyl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Default Extension="vml" ContentType="application/vnd.openxmlformats-officedocument.vmlDrawing"/>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257" r:id="rId2"/>
    <p:sldId id="260" r:id="rId3"/>
    <p:sldId id="261" r:id="rId4"/>
    <p:sldId id="262" r:id="rId5"/>
    <p:sldId id="266" r:id="rId6"/>
    <p:sldId id="263" r:id="rId7"/>
    <p:sldId id="265" r:id="rId8"/>
    <p:sldId id="267" r:id="rId9"/>
    <p:sldId id="269" r:id="rId10"/>
    <p:sldId id="268" r:id="rId11"/>
    <p:sldId id="271" r:id="rId12"/>
    <p:sldId id="315" r:id="rId13"/>
    <p:sldId id="272" r:id="rId14"/>
    <p:sldId id="278" r:id="rId15"/>
    <p:sldId id="273" r:id="rId16"/>
    <p:sldId id="275" r:id="rId17"/>
    <p:sldId id="274" r:id="rId18"/>
    <p:sldId id="279" r:id="rId19"/>
    <p:sldId id="280" r:id="rId20"/>
    <p:sldId id="281" r:id="rId21"/>
    <p:sldId id="300" r:id="rId22"/>
    <p:sldId id="291" r:id="rId23"/>
    <p:sldId id="283" r:id="rId24"/>
    <p:sldId id="301" r:id="rId25"/>
    <p:sldId id="284" r:id="rId26"/>
    <p:sldId id="292" r:id="rId27"/>
    <p:sldId id="293" r:id="rId28"/>
    <p:sldId id="294" r:id="rId29"/>
    <p:sldId id="282" r:id="rId30"/>
    <p:sldId id="285" r:id="rId31"/>
    <p:sldId id="287" r:id="rId32"/>
    <p:sldId id="302" r:id="rId33"/>
    <p:sldId id="305" r:id="rId34"/>
    <p:sldId id="304" r:id="rId35"/>
    <p:sldId id="303" r:id="rId36"/>
    <p:sldId id="316" r:id="rId37"/>
    <p:sldId id="306" r:id="rId38"/>
    <p:sldId id="311" r:id="rId39"/>
    <p:sldId id="310" r:id="rId40"/>
    <p:sldId id="290" r:id="rId41"/>
    <p:sldId id="307" r:id="rId42"/>
    <p:sldId id="308" r:id="rId43"/>
    <p:sldId id="309" r:id="rId44"/>
    <p:sldId id="295" r:id="rId45"/>
    <p:sldId id="296" r:id="rId46"/>
    <p:sldId id="297" r:id="rId47"/>
    <p:sldId id="298" r:id="rId48"/>
    <p:sldId id="312" r:id="rId49"/>
    <p:sldId id="313" r:id="rId50"/>
    <p:sldId id="299" r:id="rId51"/>
    <p:sldId id="314" r:id="rId5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712" autoAdjust="0"/>
  </p:normalViewPr>
  <p:slideViewPr>
    <p:cSldViewPr>
      <p:cViewPr>
        <p:scale>
          <a:sx n="70" d="100"/>
          <a:sy n="70" d="100"/>
        </p:scale>
        <p:origin x="-1164"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6038E-33AF-4328-92CE-66AB66D171E4}" type="doc">
      <dgm:prSet loTypeId="urn:microsoft.com/office/officeart/2005/8/layout/vList4#1" loCatId="list" qsTypeId="urn:microsoft.com/office/officeart/2005/8/quickstyle/simple1" qsCatId="simple" csTypeId="urn:microsoft.com/office/officeart/2005/8/colors/accent2_1" csCatId="accent2" phldr="1"/>
      <dgm:spPr/>
      <dgm:t>
        <a:bodyPr/>
        <a:lstStyle/>
        <a:p>
          <a:endParaRPr lang="es-EC"/>
        </a:p>
      </dgm:t>
    </dgm:pt>
    <dgm:pt modelId="{D6B17772-3D51-466F-BB73-AC5FF6468D1E}">
      <dgm:prSet phldrT="[Texto]" custT="1"/>
      <dgm:spPr/>
      <dgm:t>
        <a:bodyPr/>
        <a:lstStyle/>
        <a:p>
          <a:r>
            <a:rPr lang="es-EC" sz="2800" b="1" dirty="0" smtClean="0">
              <a:effectLst>
                <a:outerShdw blurRad="38100" dist="38100" dir="2700000" algn="tl">
                  <a:srgbClr val="000000">
                    <a:alpha val="43137"/>
                  </a:srgbClr>
                </a:outerShdw>
              </a:effectLst>
            </a:rPr>
            <a:t>Descripción General del Proyecto</a:t>
          </a:r>
          <a:endParaRPr lang="es-EC" sz="2800" dirty="0">
            <a:effectLst>
              <a:outerShdw blurRad="38100" dist="38100" dir="2700000" algn="tl">
                <a:srgbClr val="000000">
                  <a:alpha val="43137"/>
                </a:srgbClr>
              </a:outerShdw>
            </a:effectLst>
          </a:endParaRPr>
        </a:p>
      </dgm:t>
    </dgm:pt>
    <dgm:pt modelId="{8280CC71-7373-4E07-A10F-459584672CA7}" type="parTrans" cxnId="{2E036986-9206-46C2-98DC-E360845DBE77}">
      <dgm:prSet/>
      <dgm:spPr/>
      <dgm:t>
        <a:bodyPr/>
        <a:lstStyle/>
        <a:p>
          <a:endParaRPr lang="es-EC"/>
        </a:p>
      </dgm:t>
    </dgm:pt>
    <dgm:pt modelId="{FD0C2E3E-BE9A-4F94-99AE-CDFD8756C4EA}" type="sibTrans" cxnId="{2E036986-9206-46C2-98DC-E360845DBE77}">
      <dgm:prSet/>
      <dgm:spPr/>
      <dgm:t>
        <a:bodyPr/>
        <a:lstStyle/>
        <a:p>
          <a:endParaRPr lang="es-EC"/>
        </a:p>
      </dgm:t>
    </dgm:pt>
    <dgm:pt modelId="{0A7EF39E-CC86-47C6-88D3-D9A8DC063838}">
      <dgm:prSet phldrT="[Texto]" custT="1"/>
      <dgm:spPr/>
      <dgm:t>
        <a:bodyPr/>
        <a:lstStyle/>
        <a:p>
          <a:r>
            <a:rPr lang="es-EC" sz="2800" b="1" dirty="0" smtClean="0">
              <a:effectLst>
                <a:outerShdw blurRad="38100" dist="38100" dir="2700000" algn="tl">
                  <a:srgbClr val="000000">
                    <a:alpha val="43137"/>
                  </a:srgbClr>
                </a:outerShdw>
              </a:effectLst>
            </a:rPr>
            <a:t>Diseño de Hardware</a:t>
          </a:r>
          <a:endParaRPr lang="es-EC" sz="2800" dirty="0">
            <a:effectLst>
              <a:outerShdw blurRad="38100" dist="38100" dir="2700000" algn="tl">
                <a:srgbClr val="000000">
                  <a:alpha val="43137"/>
                </a:srgbClr>
              </a:outerShdw>
            </a:effectLst>
          </a:endParaRPr>
        </a:p>
      </dgm:t>
    </dgm:pt>
    <dgm:pt modelId="{220605C7-C010-4DAA-87B2-939CEE95FFD7}" type="parTrans" cxnId="{B111D128-EA79-46B5-B24E-6BC9CCB9373E}">
      <dgm:prSet/>
      <dgm:spPr/>
      <dgm:t>
        <a:bodyPr/>
        <a:lstStyle/>
        <a:p>
          <a:endParaRPr lang="es-EC"/>
        </a:p>
      </dgm:t>
    </dgm:pt>
    <dgm:pt modelId="{AF4ACA15-A9ED-4EA5-A922-473D081D3E1D}" type="sibTrans" cxnId="{B111D128-EA79-46B5-B24E-6BC9CCB9373E}">
      <dgm:prSet/>
      <dgm:spPr/>
      <dgm:t>
        <a:bodyPr/>
        <a:lstStyle/>
        <a:p>
          <a:endParaRPr lang="es-EC"/>
        </a:p>
      </dgm:t>
    </dgm:pt>
    <dgm:pt modelId="{F27C78BE-0D15-4CD1-B45F-B6823BCA7FCD}">
      <dgm:prSet custT="1"/>
      <dgm:spPr/>
      <dgm:t>
        <a:bodyPr/>
        <a:lstStyle/>
        <a:p>
          <a:r>
            <a:rPr lang="es-EC" sz="2600" b="0" dirty="0" smtClean="0">
              <a:effectLst>
                <a:outerShdw blurRad="38100" dist="38100" dir="2700000" algn="tl">
                  <a:srgbClr val="000000">
                    <a:alpha val="43137"/>
                  </a:srgbClr>
                </a:outerShdw>
              </a:effectLst>
            </a:rPr>
            <a:t>Introducción </a:t>
          </a:r>
          <a:endParaRPr lang="es-EC" sz="2600" b="0" dirty="0">
            <a:effectLst>
              <a:outerShdw blurRad="38100" dist="38100" dir="2700000" algn="tl">
                <a:srgbClr val="000000">
                  <a:alpha val="43137"/>
                </a:srgbClr>
              </a:outerShdw>
            </a:effectLst>
          </a:endParaRPr>
        </a:p>
      </dgm:t>
    </dgm:pt>
    <dgm:pt modelId="{3244B007-001A-42D6-BEAB-DBEA3A6F64B7}" type="parTrans" cxnId="{289BED0A-E122-4900-AB0D-C07F52DB5E6D}">
      <dgm:prSet/>
      <dgm:spPr/>
      <dgm:t>
        <a:bodyPr/>
        <a:lstStyle/>
        <a:p>
          <a:endParaRPr lang="es-EC"/>
        </a:p>
      </dgm:t>
    </dgm:pt>
    <dgm:pt modelId="{E9B21F8D-E4D4-4AB3-B93B-01A4AAE0C949}" type="sibTrans" cxnId="{289BED0A-E122-4900-AB0D-C07F52DB5E6D}">
      <dgm:prSet/>
      <dgm:spPr/>
      <dgm:t>
        <a:bodyPr/>
        <a:lstStyle/>
        <a:p>
          <a:endParaRPr lang="es-EC"/>
        </a:p>
      </dgm:t>
    </dgm:pt>
    <dgm:pt modelId="{12AC1D56-9DBC-4536-8B7F-ED4B21B91164}">
      <dgm:prSet custT="1"/>
      <dgm:spPr/>
      <dgm:t>
        <a:bodyPr/>
        <a:lstStyle/>
        <a:p>
          <a:r>
            <a:rPr lang="es-EC" sz="2600" b="0" dirty="0" smtClean="0">
              <a:effectLst>
                <a:outerShdw blurRad="38100" dist="38100" dir="2700000" algn="tl">
                  <a:srgbClr val="000000">
                    <a:alpha val="43137"/>
                  </a:srgbClr>
                </a:outerShdw>
              </a:effectLst>
            </a:rPr>
            <a:t>Objetivos</a:t>
          </a:r>
          <a:endParaRPr lang="es-EC" sz="2600" b="0" dirty="0">
            <a:effectLst>
              <a:outerShdw blurRad="38100" dist="38100" dir="2700000" algn="tl">
                <a:srgbClr val="000000">
                  <a:alpha val="43137"/>
                </a:srgbClr>
              </a:outerShdw>
            </a:effectLst>
          </a:endParaRPr>
        </a:p>
      </dgm:t>
    </dgm:pt>
    <dgm:pt modelId="{228513EE-9D1B-49CE-AF71-28879B2F15AC}" type="parTrans" cxnId="{8DD63303-6807-444E-94C2-7FF6D895378E}">
      <dgm:prSet/>
      <dgm:spPr/>
      <dgm:t>
        <a:bodyPr/>
        <a:lstStyle/>
        <a:p>
          <a:endParaRPr lang="es-EC"/>
        </a:p>
      </dgm:t>
    </dgm:pt>
    <dgm:pt modelId="{03E68531-8D6B-4C87-9C53-19C1548C0F0F}" type="sibTrans" cxnId="{8DD63303-6807-444E-94C2-7FF6D895378E}">
      <dgm:prSet/>
      <dgm:spPr/>
      <dgm:t>
        <a:bodyPr/>
        <a:lstStyle/>
        <a:p>
          <a:endParaRPr lang="es-EC"/>
        </a:p>
      </dgm:t>
    </dgm:pt>
    <dgm:pt modelId="{6338735F-855A-415F-A854-BBDB2125F60D}">
      <dgm:prSet custT="1"/>
      <dgm:spPr/>
      <dgm:t>
        <a:bodyPr/>
        <a:lstStyle/>
        <a:p>
          <a:r>
            <a:rPr lang="es-EC" sz="2600" dirty="0" smtClean="0">
              <a:effectLst>
                <a:outerShdw blurRad="38100" dist="38100" dir="2700000" algn="tl">
                  <a:srgbClr val="000000">
                    <a:alpha val="43137"/>
                  </a:srgbClr>
                </a:outerShdw>
              </a:effectLst>
            </a:rPr>
            <a:t>Placa de la pantalla</a:t>
          </a:r>
        </a:p>
      </dgm:t>
    </dgm:pt>
    <dgm:pt modelId="{95236A5E-89F3-44A1-8F74-0F1AAC1C96B3}" type="parTrans" cxnId="{F8698B5F-000A-47D0-8FF9-3807B27AD8B6}">
      <dgm:prSet/>
      <dgm:spPr/>
      <dgm:t>
        <a:bodyPr/>
        <a:lstStyle/>
        <a:p>
          <a:endParaRPr lang="es-EC"/>
        </a:p>
      </dgm:t>
    </dgm:pt>
    <dgm:pt modelId="{0D345C5B-09CB-4515-8B3D-2BEEC965BD26}" type="sibTrans" cxnId="{F8698B5F-000A-47D0-8FF9-3807B27AD8B6}">
      <dgm:prSet/>
      <dgm:spPr/>
      <dgm:t>
        <a:bodyPr/>
        <a:lstStyle/>
        <a:p>
          <a:endParaRPr lang="es-EC"/>
        </a:p>
      </dgm:t>
    </dgm:pt>
    <dgm:pt modelId="{06B16C9E-5BE1-4099-8832-CE0621F14EE0}">
      <dgm:prSet custT="1"/>
      <dgm:spPr/>
      <dgm:t>
        <a:bodyPr/>
        <a:lstStyle/>
        <a:p>
          <a:r>
            <a:rPr lang="es-EC" sz="2600" dirty="0" smtClean="0">
              <a:effectLst>
                <a:outerShdw blurRad="38100" dist="38100" dir="2700000" algn="tl">
                  <a:srgbClr val="000000">
                    <a:alpha val="43137"/>
                  </a:srgbClr>
                </a:outerShdw>
              </a:effectLst>
            </a:rPr>
            <a:t>Placa de control</a:t>
          </a:r>
          <a:endParaRPr lang="es-EC" sz="2600" dirty="0">
            <a:effectLst>
              <a:outerShdw blurRad="38100" dist="38100" dir="2700000" algn="tl">
                <a:srgbClr val="000000">
                  <a:alpha val="43137"/>
                </a:srgbClr>
              </a:outerShdw>
            </a:effectLst>
          </a:endParaRPr>
        </a:p>
      </dgm:t>
    </dgm:pt>
    <dgm:pt modelId="{6059EF91-376E-4663-B713-DBEBC46BCAD7}" type="sibTrans" cxnId="{BBD1BBC7-4714-446C-8C4D-BC08CD6F724C}">
      <dgm:prSet/>
      <dgm:spPr/>
      <dgm:t>
        <a:bodyPr/>
        <a:lstStyle/>
        <a:p>
          <a:endParaRPr lang="es-EC"/>
        </a:p>
      </dgm:t>
    </dgm:pt>
    <dgm:pt modelId="{61E17428-147A-4137-B126-9014C7C71401}" type="parTrans" cxnId="{BBD1BBC7-4714-446C-8C4D-BC08CD6F724C}">
      <dgm:prSet/>
      <dgm:spPr/>
      <dgm:t>
        <a:bodyPr/>
        <a:lstStyle/>
        <a:p>
          <a:endParaRPr lang="es-EC"/>
        </a:p>
      </dgm:t>
    </dgm:pt>
    <dgm:pt modelId="{F07429A5-C2CB-4E7A-9DB5-6F04F600CF4D}">
      <dgm:prSet custT="1"/>
      <dgm:spPr/>
      <dgm:t>
        <a:bodyPr/>
        <a:lstStyle/>
        <a:p>
          <a:r>
            <a:rPr lang="es-EC" sz="2600" dirty="0" smtClean="0">
              <a:effectLst>
                <a:outerShdw blurRad="38100" dist="38100" dir="2700000" algn="tl">
                  <a:srgbClr val="000000">
                    <a:alpha val="43137"/>
                  </a:srgbClr>
                </a:outerShdw>
              </a:effectLst>
            </a:rPr>
            <a:t>Circuito de control</a:t>
          </a:r>
          <a:endParaRPr lang="es-EC" sz="2600" dirty="0">
            <a:effectLst>
              <a:outerShdw blurRad="38100" dist="38100" dir="2700000" algn="tl">
                <a:srgbClr val="000000">
                  <a:alpha val="43137"/>
                </a:srgbClr>
              </a:outerShdw>
            </a:effectLst>
          </a:endParaRPr>
        </a:p>
      </dgm:t>
    </dgm:pt>
    <dgm:pt modelId="{82B46EEF-731F-478B-A336-0EB864076184}" type="sibTrans" cxnId="{5C7CAADE-F91F-4E41-B376-5C4F1A6C302F}">
      <dgm:prSet/>
      <dgm:spPr/>
      <dgm:t>
        <a:bodyPr/>
        <a:lstStyle/>
        <a:p>
          <a:endParaRPr lang="es-EC"/>
        </a:p>
      </dgm:t>
    </dgm:pt>
    <dgm:pt modelId="{CB74CDBE-04CF-433D-8513-F92562B58A82}" type="parTrans" cxnId="{5C7CAADE-F91F-4E41-B376-5C4F1A6C302F}">
      <dgm:prSet/>
      <dgm:spPr/>
      <dgm:t>
        <a:bodyPr/>
        <a:lstStyle/>
        <a:p>
          <a:endParaRPr lang="es-EC"/>
        </a:p>
      </dgm:t>
    </dgm:pt>
    <dgm:pt modelId="{5F8F1329-73CA-4D6A-9AE0-ECE98D3237D6}">
      <dgm:prSet custT="1"/>
      <dgm:spPr/>
      <dgm:t>
        <a:bodyPr/>
        <a:lstStyle/>
        <a:p>
          <a:r>
            <a:rPr lang="es-EC" sz="2600" b="0" dirty="0" smtClean="0">
              <a:effectLst>
                <a:outerShdw blurRad="38100" dist="38100" dir="2700000" algn="tl">
                  <a:srgbClr val="000000">
                    <a:alpha val="43137"/>
                  </a:srgbClr>
                </a:outerShdw>
              </a:effectLst>
            </a:rPr>
            <a:t>Importancia</a:t>
          </a:r>
          <a:endParaRPr lang="es-EC" sz="2600" b="0" dirty="0">
            <a:effectLst>
              <a:outerShdw blurRad="38100" dist="38100" dir="2700000" algn="tl">
                <a:srgbClr val="000000">
                  <a:alpha val="43137"/>
                </a:srgbClr>
              </a:outerShdw>
            </a:effectLst>
          </a:endParaRPr>
        </a:p>
      </dgm:t>
    </dgm:pt>
    <dgm:pt modelId="{B67629DB-07E8-47C8-B301-B50055675337}" type="parTrans" cxnId="{049B5DAF-3E38-4817-B1B1-DA6C52BF621C}">
      <dgm:prSet/>
      <dgm:spPr/>
    </dgm:pt>
    <dgm:pt modelId="{7D0A8E99-609E-484B-AD2C-4FD4C2451301}" type="sibTrans" cxnId="{049B5DAF-3E38-4817-B1B1-DA6C52BF621C}">
      <dgm:prSet/>
      <dgm:spPr/>
    </dgm:pt>
    <dgm:pt modelId="{443C742C-9C49-4FF9-B8CC-ECA455E291BC}" type="pres">
      <dgm:prSet presAssocID="{5736038E-33AF-4328-92CE-66AB66D171E4}" presName="linear" presStyleCnt="0">
        <dgm:presLayoutVars>
          <dgm:dir/>
          <dgm:resizeHandles val="exact"/>
        </dgm:presLayoutVars>
      </dgm:prSet>
      <dgm:spPr/>
      <dgm:t>
        <a:bodyPr/>
        <a:lstStyle/>
        <a:p>
          <a:endParaRPr lang="es-EC"/>
        </a:p>
      </dgm:t>
    </dgm:pt>
    <dgm:pt modelId="{B31740A3-F0CB-4F62-A789-43B91375D9D7}" type="pres">
      <dgm:prSet presAssocID="{D6B17772-3D51-466F-BB73-AC5FF6468D1E}" presName="comp" presStyleCnt="0"/>
      <dgm:spPr/>
    </dgm:pt>
    <dgm:pt modelId="{9F493F44-1BFA-4476-8828-C437E23E741C}" type="pres">
      <dgm:prSet presAssocID="{D6B17772-3D51-466F-BB73-AC5FF6468D1E}" presName="box" presStyleLbl="node1" presStyleIdx="0" presStyleCnt="2" custScaleY="105357" custLinFactNeighborX="-357"/>
      <dgm:spPr/>
      <dgm:t>
        <a:bodyPr/>
        <a:lstStyle/>
        <a:p>
          <a:endParaRPr lang="es-EC"/>
        </a:p>
      </dgm:t>
    </dgm:pt>
    <dgm:pt modelId="{E707DDA9-CFDC-4755-8946-6183C6F1CD08}" type="pres">
      <dgm:prSet presAssocID="{D6B17772-3D51-466F-BB73-AC5FF6468D1E}" presName="img" presStyleLbl="fgImgPlace1" presStyleIdx="0" presStyleCnt="2" custScaleY="105184"/>
      <dgm:spPr>
        <a:blipFill rotWithShape="0">
          <a:blip xmlns:r="http://schemas.openxmlformats.org/officeDocument/2006/relationships" r:embed="rId1"/>
          <a:stretch>
            <a:fillRect/>
          </a:stretch>
        </a:blipFill>
      </dgm:spPr>
      <dgm:t>
        <a:bodyPr/>
        <a:lstStyle/>
        <a:p>
          <a:endParaRPr lang="es-EC"/>
        </a:p>
      </dgm:t>
    </dgm:pt>
    <dgm:pt modelId="{67FA7809-6801-4807-890C-28BEB67DA424}" type="pres">
      <dgm:prSet presAssocID="{D6B17772-3D51-466F-BB73-AC5FF6468D1E}" presName="text" presStyleLbl="node1" presStyleIdx="0" presStyleCnt="2">
        <dgm:presLayoutVars>
          <dgm:bulletEnabled val="1"/>
        </dgm:presLayoutVars>
      </dgm:prSet>
      <dgm:spPr/>
      <dgm:t>
        <a:bodyPr/>
        <a:lstStyle/>
        <a:p>
          <a:endParaRPr lang="es-EC"/>
        </a:p>
      </dgm:t>
    </dgm:pt>
    <dgm:pt modelId="{FD708A13-4FE0-4C33-9873-AE7124291558}" type="pres">
      <dgm:prSet presAssocID="{FD0C2E3E-BE9A-4F94-99AE-CDFD8756C4EA}" presName="spacer" presStyleCnt="0"/>
      <dgm:spPr/>
    </dgm:pt>
    <dgm:pt modelId="{57542221-8D63-415D-8D87-7446EF88F1A9}" type="pres">
      <dgm:prSet presAssocID="{0A7EF39E-CC86-47C6-88D3-D9A8DC063838}" presName="comp" presStyleCnt="0"/>
      <dgm:spPr/>
    </dgm:pt>
    <dgm:pt modelId="{428193EC-2B29-445D-A642-99060E536A10}" type="pres">
      <dgm:prSet presAssocID="{0A7EF39E-CC86-47C6-88D3-D9A8DC063838}" presName="box" presStyleLbl="node1" presStyleIdx="1" presStyleCnt="2" custScaleY="114629" custLinFactNeighborX="-19136" custLinFactNeighborY="2893"/>
      <dgm:spPr/>
      <dgm:t>
        <a:bodyPr/>
        <a:lstStyle/>
        <a:p>
          <a:endParaRPr lang="es-EC"/>
        </a:p>
      </dgm:t>
    </dgm:pt>
    <dgm:pt modelId="{B3159CA9-051B-4676-AD79-CA3F9462F86D}" type="pres">
      <dgm:prSet presAssocID="{0A7EF39E-CC86-47C6-88D3-D9A8DC063838}" presName="img" presStyleLbl="fgImgPlace1" presStyleIdx="1" presStyleCnt="2" custScaleY="108823" custLinFactNeighborX="-5419" custLinFactNeighborY="-4918"/>
      <dgm:spPr>
        <a:blipFill rotWithShape="0">
          <a:blip xmlns:r="http://schemas.openxmlformats.org/officeDocument/2006/relationships" r:embed="rId2"/>
          <a:stretch>
            <a:fillRect/>
          </a:stretch>
        </a:blipFill>
      </dgm:spPr>
      <dgm:t>
        <a:bodyPr/>
        <a:lstStyle/>
        <a:p>
          <a:endParaRPr lang="es-EC"/>
        </a:p>
      </dgm:t>
    </dgm:pt>
    <dgm:pt modelId="{CBFE5AB4-C49C-4936-A773-63BAAC06C7AC}" type="pres">
      <dgm:prSet presAssocID="{0A7EF39E-CC86-47C6-88D3-D9A8DC063838}" presName="text" presStyleLbl="node1" presStyleIdx="1" presStyleCnt="2">
        <dgm:presLayoutVars>
          <dgm:bulletEnabled val="1"/>
        </dgm:presLayoutVars>
      </dgm:prSet>
      <dgm:spPr/>
      <dgm:t>
        <a:bodyPr/>
        <a:lstStyle/>
        <a:p>
          <a:endParaRPr lang="es-EC"/>
        </a:p>
      </dgm:t>
    </dgm:pt>
  </dgm:ptLst>
  <dgm:cxnLst>
    <dgm:cxn modelId="{288F21E4-D6FD-4C10-8433-F94E7B0F30F6}" type="presOf" srcId="{D6B17772-3D51-466F-BB73-AC5FF6468D1E}" destId="{67FA7809-6801-4807-890C-28BEB67DA424}" srcOrd="1" destOrd="0" presId="urn:microsoft.com/office/officeart/2005/8/layout/vList4#1"/>
    <dgm:cxn modelId="{F8698B5F-000A-47D0-8FF9-3807B27AD8B6}" srcId="{0A7EF39E-CC86-47C6-88D3-D9A8DC063838}" destId="{6338735F-855A-415F-A854-BBDB2125F60D}" srcOrd="2" destOrd="0" parTransId="{95236A5E-89F3-44A1-8F74-0F1AAC1C96B3}" sibTransId="{0D345C5B-09CB-4515-8B3D-2BEEC965BD26}"/>
    <dgm:cxn modelId="{2E036986-9206-46C2-98DC-E360845DBE77}" srcId="{5736038E-33AF-4328-92CE-66AB66D171E4}" destId="{D6B17772-3D51-466F-BB73-AC5FF6468D1E}" srcOrd="0" destOrd="0" parTransId="{8280CC71-7373-4E07-A10F-459584672CA7}" sibTransId="{FD0C2E3E-BE9A-4F94-99AE-CDFD8756C4EA}"/>
    <dgm:cxn modelId="{7C4DCAEA-929F-4944-8264-7F433CB7262D}" type="presOf" srcId="{0A7EF39E-CC86-47C6-88D3-D9A8DC063838}" destId="{CBFE5AB4-C49C-4936-A773-63BAAC06C7AC}" srcOrd="1" destOrd="0" presId="urn:microsoft.com/office/officeart/2005/8/layout/vList4#1"/>
    <dgm:cxn modelId="{BBD1BBC7-4714-446C-8C4D-BC08CD6F724C}" srcId="{0A7EF39E-CC86-47C6-88D3-D9A8DC063838}" destId="{06B16C9E-5BE1-4099-8832-CE0621F14EE0}" srcOrd="1" destOrd="0" parTransId="{61E17428-147A-4137-B126-9014C7C71401}" sibTransId="{6059EF91-376E-4663-B713-DBEBC46BCAD7}"/>
    <dgm:cxn modelId="{F5F55960-F906-41D4-8757-554345CDE724}" type="presOf" srcId="{06B16C9E-5BE1-4099-8832-CE0621F14EE0}" destId="{428193EC-2B29-445D-A642-99060E536A10}" srcOrd="0" destOrd="2" presId="urn:microsoft.com/office/officeart/2005/8/layout/vList4#1"/>
    <dgm:cxn modelId="{5C7CAADE-F91F-4E41-B376-5C4F1A6C302F}" srcId="{0A7EF39E-CC86-47C6-88D3-D9A8DC063838}" destId="{F07429A5-C2CB-4E7A-9DB5-6F04F600CF4D}" srcOrd="0" destOrd="0" parTransId="{CB74CDBE-04CF-433D-8513-F92562B58A82}" sibTransId="{82B46EEF-731F-478B-A336-0EB864076184}"/>
    <dgm:cxn modelId="{AABC274E-738C-4BBF-8E0D-F0E311078524}" type="presOf" srcId="{5F8F1329-73CA-4D6A-9AE0-ECE98D3237D6}" destId="{67FA7809-6801-4807-890C-28BEB67DA424}" srcOrd="1" destOrd="2" presId="urn:microsoft.com/office/officeart/2005/8/layout/vList4#1"/>
    <dgm:cxn modelId="{3EAE0354-11A4-414F-834F-C87021D1129B}" type="presOf" srcId="{6338735F-855A-415F-A854-BBDB2125F60D}" destId="{CBFE5AB4-C49C-4936-A773-63BAAC06C7AC}" srcOrd="1" destOrd="3" presId="urn:microsoft.com/office/officeart/2005/8/layout/vList4#1"/>
    <dgm:cxn modelId="{8DD63303-6807-444E-94C2-7FF6D895378E}" srcId="{D6B17772-3D51-466F-BB73-AC5FF6468D1E}" destId="{12AC1D56-9DBC-4536-8B7F-ED4B21B91164}" srcOrd="2" destOrd="0" parTransId="{228513EE-9D1B-49CE-AF71-28879B2F15AC}" sibTransId="{03E68531-8D6B-4C87-9C53-19C1548C0F0F}"/>
    <dgm:cxn modelId="{89441E23-54DF-4490-A660-F5AD195E1E37}" type="presOf" srcId="{6338735F-855A-415F-A854-BBDB2125F60D}" destId="{428193EC-2B29-445D-A642-99060E536A10}" srcOrd="0" destOrd="3" presId="urn:microsoft.com/office/officeart/2005/8/layout/vList4#1"/>
    <dgm:cxn modelId="{B111D128-EA79-46B5-B24E-6BC9CCB9373E}" srcId="{5736038E-33AF-4328-92CE-66AB66D171E4}" destId="{0A7EF39E-CC86-47C6-88D3-D9A8DC063838}" srcOrd="1" destOrd="0" parTransId="{220605C7-C010-4DAA-87B2-939CEE95FFD7}" sibTransId="{AF4ACA15-A9ED-4EA5-A922-473D081D3E1D}"/>
    <dgm:cxn modelId="{A0FE83BE-FD4A-446C-903A-B50F023D7CCA}" type="presOf" srcId="{12AC1D56-9DBC-4536-8B7F-ED4B21B91164}" destId="{9F493F44-1BFA-4476-8828-C437E23E741C}" srcOrd="0" destOrd="3" presId="urn:microsoft.com/office/officeart/2005/8/layout/vList4#1"/>
    <dgm:cxn modelId="{049B5DAF-3E38-4817-B1B1-DA6C52BF621C}" srcId="{D6B17772-3D51-466F-BB73-AC5FF6468D1E}" destId="{5F8F1329-73CA-4D6A-9AE0-ECE98D3237D6}" srcOrd="1" destOrd="0" parTransId="{B67629DB-07E8-47C8-B301-B50055675337}" sibTransId="{7D0A8E99-609E-484B-AD2C-4FD4C2451301}"/>
    <dgm:cxn modelId="{5C0BB7D6-F01F-47E6-9906-6CE607171337}" type="presOf" srcId="{5736038E-33AF-4328-92CE-66AB66D171E4}" destId="{443C742C-9C49-4FF9-B8CC-ECA455E291BC}" srcOrd="0" destOrd="0" presId="urn:microsoft.com/office/officeart/2005/8/layout/vList4#1"/>
    <dgm:cxn modelId="{289BED0A-E122-4900-AB0D-C07F52DB5E6D}" srcId="{D6B17772-3D51-466F-BB73-AC5FF6468D1E}" destId="{F27C78BE-0D15-4CD1-B45F-B6823BCA7FCD}" srcOrd="0" destOrd="0" parTransId="{3244B007-001A-42D6-BEAB-DBEA3A6F64B7}" sibTransId="{E9B21F8D-E4D4-4AB3-B93B-01A4AAE0C949}"/>
    <dgm:cxn modelId="{011F9EAF-B87F-4088-911B-76711C1B43D6}" type="presOf" srcId="{12AC1D56-9DBC-4536-8B7F-ED4B21B91164}" destId="{67FA7809-6801-4807-890C-28BEB67DA424}" srcOrd="1" destOrd="3" presId="urn:microsoft.com/office/officeart/2005/8/layout/vList4#1"/>
    <dgm:cxn modelId="{59E0D1ED-2A52-4639-949F-EC5575AEE264}" type="presOf" srcId="{F27C78BE-0D15-4CD1-B45F-B6823BCA7FCD}" destId="{67FA7809-6801-4807-890C-28BEB67DA424}" srcOrd="1" destOrd="1" presId="urn:microsoft.com/office/officeart/2005/8/layout/vList4#1"/>
    <dgm:cxn modelId="{B7EBD894-8994-48AE-8AE5-631A10271BBC}" type="presOf" srcId="{0A7EF39E-CC86-47C6-88D3-D9A8DC063838}" destId="{428193EC-2B29-445D-A642-99060E536A10}" srcOrd="0" destOrd="0" presId="urn:microsoft.com/office/officeart/2005/8/layout/vList4#1"/>
    <dgm:cxn modelId="{667781DC-6D19-4134-B376-C9D24563B961}" type="presOf" srcId="{D6B17772-3D51-466F-BB73-AC5FF6468D1E}" destId="{9F493F44-1BFA-4476-8828-C437E23E741C}" srcOrd="0" destOrd="0" presId="urn:microsoft.com/office/officeart/2005/8/layout/vList4#1"/>
    <dgm:cxn modelId="{DADFC711-D936-40E1-89A8-BE971D391461}" type="presOf" srcId="{F07429A5-C2CB-4E7A-9DB5-6F04F600CF4D}" destId="{CBFE5AB4-C49C-4936-A773-63BAAC06C7AC}" srcOrd="1" destOrd="1" presId="urn:microsoft.com/office/officeart/2005/8/layout/vList4#1"/>
    <dgm:cxn modelId="{E1333C2D-82C0-4D9B-BFCC-B20E7DA48CD3}" type="presOf" srcId="{06B16C9E-5BE1-4099-8832-CE0621F14EE0}" destId="{CBFE5AB4-C49C-4936-A773-63BAAC06C7AC}" srcOrd="1" destOrd="2" presId="urn:microsoft.com/office/officeart/2005/8/layout/vList4#1"/>
    <dgm:cxn modelId="{D00DC05D-A492-49AF-B25A-603E6B125C83}" type="presOf" srcId="{F07429A5-C2CB-4E7A-9DB5-6F04F600CF4D}" destId="{428193EC-2B29-445D-A642-99060E536A10}" srcOrd="0" destOrd="1" presId="urn:microsoft.com/office/officeart/2005/8/layout/vList4#1"/>
    <dgm:cxn modelId="{25EE0DC8-EB75-4A6A-9234-32954704758B}" type="presOf" srcId="{F27C78BE-0D15-4CD1-B45F-B6823BCA7FCD}" destId="{9F493F44-1BFA-4476-8828-C437E23E741C}" srcOrd="0" destOrd="1" presId="urn:microsoft.com/office/officeart/2005/8/layout/vList4#1"/>
    <dgm:cxn modelId="{B90855BA-FFB8-46FC-AD5E-6C6A5301DFE3}" type="presOf" srcId="{5F8F1329-73CA-4D6A-9AE0-ECE98D3237D6}" destId="{9F493F44-1BFA-4476-8828-C437E23E741C}" srcOrd="0" destOrd="2" presId="urn:microsoft.com/office/officeart/2005/8/layout/vList4#1"/>
    <dgm:cxn modelId="{7F98EC16-A8F1-48B1-8B1F-79495AEC0B0E}" type="presParOf" srcId="{443C742C-9C49-4FF9-B8CC-ECA455E291BC}" destId="{B31740A3-F0CB-4F62-A789-43B91375D9D7}" srcOrd="0" destOrd="0" presId="urn:microsoft.com/office/officeart/2005/8/layout/vList4#1"/>
    <dgm:cxn modelId="{B0ADF1B0-829E-4771-91FB-0BD084E1A37E}" type="presParOf" srcId="{B31740A3-F0CB-4F62-A789-43B91375D9D7}" destId="{9F493F44-1BFA-4476-8828-C437E23E741C}" srcOrd="0" destOrd="0" presId="urn:microsoft.com/office/officeart/2005/8/layout/vList4#1"/>
    <dgm:cxn modelId="{080F50EC-6B09-4DDC-B3BE-F4CAC7496006}" type="presParOf" srcId="{B31740A3-F0CB-4F62-A789-43B91375D9D7}" destId="{E707DDA9-CFDC-4755-8946-6183C6F1CD08}" srcOrd="1" destOrd="0" presId="urn:microsoft.com/office/officeart/2005/8/layout/vList4#1"/>
    <dgm:cxn modelId="{5B21CE34-CB2B-467F-A4B1-7866B99DF7C7}" type="presParOf" srcId="{B31740A3-F0CB-4F62-A789-43B91375D9D7}" destId="{67FA7809-6801-4807-890C-28BEB67DA424}" srcOrd="2" destOrd="0" presId="urn:microsoft.com/office/officeart/2005/8/layout/vList4#1"/>
    <dgm:cxn modelId="{6DAEDCA4-4118-4C01-9554-084741B2C45A}" type="presParOf" srcId="{443C742C-9C49-4FF9-B8CC-ECA455E291BC}" destId="{FD708A13-4FE0-4C33-9873-AE7124291558}" srcOrd="1" destOrd="0" presId="urn:microsoft.com/office/officeart/2005/8/layout/vList4#1"/>
    <dgm:cxn modelId="{93B5F7FD-4E08-4B21-93CC-D0F470E850BA}" type="presParOf" srcId="{443C742C-9C49-4FF9-B8CC-ECA455E291BC}" destId="{57542221-8D63-415D-8D87-7446EF88F1A9}" srcOrd="2" destOrd="0" presId="urn:microsoft.com/office/officeart/2005/8/layout/vList4#1"/>
    <dgm:cxn modelId="{609F75C7-7313-4803-88C1-83A6ABE4D457}" type="presParOf" srcId="{57542221-8D63-415D-8D87-7446EF88F1A9}" destId="{428193EC-2B29-445D-A642-99060E536A10}" srcOrd="0" destOrd="0" presId="urn:microsoft.com/office/officeart/2005/8/layout/vList4#1"/>
    <dgm:cxn modelId="{D4E15CC7-FFF1-4E36-94D7-CB79046210B0}" type="presParOf" srcId="{57542221-8D63-415D-8D87-7446EF88F1A9}" destId="{B3159CA9-051B-4676-AD79-CA3F9462F86D}" srcOrd="1" destOrd="0" presId="urn:microsoft.com/office/officeart/2005/8/layout/vList4#1"/>
    <dgm:cxn modelId="{D3BE3E15-70FE-484B-ADF2-8EFAF907548E}" type="presParOf" srcId="{57542221-8D63-415D-8D87-7446EF88F1A9}" destId="{CBFE5AB4-C49C-4936-A773-63BAAC06C7AC}" srcOrd="2" destOrd="0" presId="urn:microsoft.com/office/officeart/2005/8/layout/vList4#1"/>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6749D8-6895-4698-A862-0E4371061D33}" type="doc">
      <dgm:prSet loTypeId="urn:microsoft.com/office/officeart/2005/8/layout/vList4#2" loCatId="list" qsTypeId="urn:microsoft.com/office/officeart/2005/8/quickstyle/simple1" qsCatId="simple" csTypeId="urn:microsoft.com/office/officeart/2005/8/colors/accent2_1" csCatId="accent2" phldr="1"/>
      <dgm:spPr/>
      <dgm:t>
        <a:bodyPr/>
        <a:lstStyle/>
        <a:p>
          <a:endParaRPr lang="es-EC"/>
        </a:p>
      </dgm:t>
    </dgm:pt>
    <dgm:pt modelId="{3B3A12AF-2683-40C8-862C-2C594C4A27D1}">
      <dgm:prSet phldrT="[Texto]" custT="1"/>
      <dgm:spPr/>
      <dgm:t>
        <a:bodyPr/>
        <a:lstStyle/>
        <a:p>
          <a:r>
            <a:rPr lang="es-EC" sz="3100" b="1" dirty="0" smtClean="0">
              <a:effectLst>
                <a:outerShdw blurRad="38100" dist="38100" dir="2700000" algn="tl">
                  <a:srgbClr val="000000">
                    <a:alpha val="43137"/>
                  </a:srgbClr>
                </a:outerShdw>
              </a:effectLst>
            </a:rPr>
            <a:t>Diseño de Software</a:t>
          </a:r>
          <a:endParaRPr lang="es-EC" sz="3100" dirty="0"/>
        </a:p>
      </dgm:t>
    </dgm:pt>
    <dgm:pt modelId="{8924C47E-B1A7-48F2-B416-196EF19EC0C0}" type="parTrans" cxnId="{91BC39B1-D3E8-401A-B4AD-7BD74BFD0DF3}">
      <dgm:prSet/>
      <dgm:spPr/>
      <dgm:t>
        <a:bodyPr/>
        <a:lstStyle/>
        <a:p>
          <a:endParaRPr lang="es-EC"/>
        </a:p>
      </dgm:t>
    </dgm:pt>
    <dgm:pt modelId="{493514FA-D571-45B7-AC1B-EEC5373070C9}" type="sibTrans" cxnId="{91BC39B1-D3E8-401A-B4AD-7BD74BFD0DF3}">
      <dgm:prSet/>
      <dgm:spPr/>
      <dgm:t>
        <a:bodyPr/>
        <a:lstStyle/>
        <a:p>
          <a:endParaRPr lang="es-EC"/>
        </a:p>
      </dgm:t>
    </dgm:pt>
    <dgm:pt modelId="{A8F287E4-F475-4533-82DA-26D2377F7BD0}">
      <dgm:prSet phldrT="[Texto]" custT="1"/>
      <dgm:spPr/>
      <dgm:t>
        <a:bodyPr/>
        <a:lstStyle/>
        <a:p>
          <a:r>
            <a:rPr lang="es-EC" sz="4000" b="1" dirty="0" smtClean="0">
              <a:effectLst>
                <a:outerShdw blurRad="38100" dist="38100" dir="2700000" algn="tl">
                  <a:srgbClr val="000000">
                    <a:alpha val="43137"/>
                  </a:srgbClr>
                </a:outerShdw>
              </a:effectLst>
            </a:rPr>
            <a:t>Resultados</a:t>
          </a:r>
          <a:endParaRPr lang="es-EC" sz="3200" b="1" dirty="0"/>
        </a:p>
      </dgm:t>
    </dgm:pt>
    <dgm:pt modelId="{841A41BE-C99C-4039-9A04-821AC284FE68}" type="parTrans" cxnId="{5DA2DE0F-3EA2-4925-9754-DD1040563565}">
      <dgm:prSet/>
      <dgm:spPr/>
      <dgm:t>
        <a:bodyPr/>
        <a:lstStyle/>
        <a:p>
          <a:endParaRPr lang="es-EC"/>
        </a:p>
      </dgm:t>
    </dgm:pt>
    <dgm:pt modelId="{1D55840A-C941-4818-BB06-F56656A89A71}" type="sibTrans" cxnId="{5DA2DE0F-3EA2-4925-9754-DD1040563565}">
      <dgm:prSet/>
      <dgm:spPr/>
      <dgm:t>
        <a:bodyPr/>
        <a:lstStyle/>
        <a:p>
          <a:endParaRPr lang="es-EC"/>
        </a:p>
      </dgm:t>
    </dgm:pt>
    <dgm:pt modelId="{7C038AAF-3BFD-4480-AA7F-40BDAFAAB344}">
      <dgm:prSet custT="1"/>
      <dgm:spPr/>
      <dgm:t>
        <a:bodyPr/>
        <a:lstStyle/>
        <a:p>
          <a:r>
            <a:rPr lang="es-EC" sz="3100" b="0" dirty="0" smtClean="0">
              <a:effectLst>
                <a:outerShdw blurRad="38100" dist="38100" dir="2700000" algn="tl">
                  <a:srgbClr val="000000">
                    <a:alpha val="43137"/>
                  </a:srgbClr>
                </a:outerShdw>
              </a:effectLst>
            </a:rPr>
            <a:t>Algoritmo de Control</a:t>
          </a:r>
          <a:endParaRPr lang="es-EC" sz="3100" b="0" dirty="0">
            <a:effectLst>
              <a:outerShdw blurRad="38100" dist="38100" dir="2700000" algn="tl">
                <a:srgbClr val="000000">
                  <a:alpha val="43137"/>
                </a:srgbClr>
              </a:outerShdw>
            </a:effectLst>
          </a:endParaRPr>
        </a:p>
      </dgm:t>
    </dgm:pt>
    <dgm:pt modelId="{5D3EC2C1-8CA5-49EB-8B4E-7EEF295EC932}" type="parTrans" cxnId="{F9CD4123-20DA-4D27-A792-1D9502E36622}">
      <dgm:prSet/>
      <dgm:spPr/>
      <dgm:t>
        <a:bodyPr/>
        <a:lstStyle/>
        <a:p>
          <a:endParaRPr lang="es-EC"/>
        </a:p>
      </dgm:t>
    </dgm:pt>
    <dgm:pt modelId="{A4E612D5-8186-47F8-82CE-19F45AE8B008}" type="sibTrans" cxnId="{F9CD4123-20DA-4D27-A792-1D9502E36622}">
      <dgm:prSet/>
      <dgm:spPr/>
      <dgm:t>
        <a:bodyPr/>
        <a:lstStyle/>
        <a:p>
          <a:endParaRPr lang="es-EC"/>
        </a:p>
      </dgm:t>
    </dgm:pt>
    <dgm:pt modelId="{7A93DC72-CC15-48E2-B609-218A894E2B59}">
      <dgm:prSet custT="1"/>
      <dgm:spPr/>
      <dgm:t>
        <a:bodyPr/>
        <a:lstStyle/>
        <a:p>
          <a:r>
            <a:rPr lang="es-EC" sz="3100" b="0" dirty="0" smtClean="0">
              <a:effectLst>
                <a:outerShdw blurRad="38100" dist="38100" dir="2700000" algn="tl">
                  <a:srgbClr val="000000">
                    <a:alpha val="43137"/>
                  </a:srgbClr>
                </a:outerShdw>
              </a:effectLst>
            </a:rPr>
            <a:t>Interface </a:t>
          </a:r>
          <a:endParaRPr lang="es-EC" sz="3100" b="0" dirty="0">
            <a:effectLst>
              <a:outerShdw blurRad="38100" dist="38100" dir="2700000" algn="tl">
                <a:srgbClr val="000000">
                  <a:alpha val="43137"/>
                </a:srgbClr>
              </a:outerShdw>
            </a:effectLst>
          </a:endParaRPr>
        </a:p>
      </dgm:t>
    </dgm:pt>
    <dgm:pt modelId="{2262825E-1F5D-4DCF-A41E-6A006532AE8F}" type="parTrans" cxnId="{60FD46B0-F82B-4482-9C32-C604DC417663}">
      <dgm:prSet/>
      <dgm:spPr/>
      <dgm:t>
        <a:bodyPr/>
        <a:lstStyle/>
        <a:p>
          <a:endParaRPr lang="es-EC"/>
        </a:p>
      </dgm:t>
    </dgm:pt>
    <dgm:pt modelId="{794E0006-D01F-40AB-96AC-A30996FFA20B}" type="sibTrans" cxnId="{60FD46B0-F82B-4482-9C32-C604DC417663}">
      <dgm:prSet/>
      <dgm:spPr/>
      <dgm:t>
        <a:bodyPr/>
        <a:lstStyle/>
        <a:p>
          <a:endParaRPr lang="es-EC"/>
        </a:p>
      </dgm:t>
    </dgm:pt>
    <dgm:pt modelId="{9080D29D-CA0A-4EB2-9729-96EFF5B0D4CA}">
      <dgm:prSet custT="1"/>
      <dgm:spPr/>
      <dgm:t>
        <a:bodyPr/>
        <a:lstStyle/>
        <a:p>
          <a:r>
            <a:rPr lang="es-EC" sz="3100" b="0" dirty="0" smtClean="0">
              <a:effectLst>
                <a:outerShdw blurRad="38100" dist="38100" dir="2700000" algn="tl">
                  <a:srgbClr val="000000">
                    <a:alpha val="43137"/>
                  </a:srgbClr>
                </a:outerShdw>
              </a:effectLst>
            </a:rPr>
            <a:t>Pruebas</a:t>
          </a:r>
          <a:endParaRPr lang="es-EC" sz="3100" b="0" dirty="0">
            <a:effectLst>
              <a:outerShdw blurRad="38100" dist="38100" dir="2700000" algn="tl">
                <a:srgbClr val="000000">
                  <a:alpha val="43137"/>
                </a:srgbClr>
              </a:outerShdw>
            </a:effectLst>
          </a:endParaRPr>
        </a:p>
      </dgm:t>
    </dgm:pt>
    <dgm:pt modelId="{2C7A2D80-17EC-4BBC-8821-326348C301F8}" type="parTrans" cxnId="{D844DE41-E0B0-45F1-AC05-32D9E7AF1A5F}">
      <dgm:prSet/>
      <dgm:spPr/>
      <dgm:t>
        <a:bodyPr/>
        <a:lstStyle/>
        <a:p>
          <a:endParaRPr lang="es-EC"/>
        </a:p>
      </dgm:t>
    </dgm:pt>
    <dgm:pt modelId="{64E1BFE0-19C9-4ECA-B727-054947F178C7}" type="sibTrans" cxnId="{D844DE41-E0B0-45F1-AC05-32D9E7AF1A5F}">
      <dgm:prSet/>
      <dgm:spPr/>
      <dgm:t>
        <a:bodyPr/>
        <a:lstStyle/>
        <a:p>
          <a:endParaRPr lang="es-EC"/>
        </a:p>
      </dgm:t>
    </dgm:pt>
    <dgm:pt modelId="{0BD60C43-EFD2-4080-96C2-1E020A5ED2B0}">
      <dgm:prSet custT="1"/>
      <dgm:spPr/>
      <dgm:t>
        <a:bodyPr/>
        <a:lstStyle/>
        <a:p>
          <a:r>
            <a:rPr lang="es-EC" sz="3100" b="0" dirty="0" smtClean="0">
              <a:effectLst>
                <a:outerShdw blurRad="38100" dist="38100" dir="2700000" algn="tl">
                  <a:srgbClr val="000000">
                    <a:alpha val="43137"/>
                  </a:srgbClr>
                </a:outerShdw>
              </a:effectLst>
            </a:rPr>
            <a:t>Análisis Económico</a:t>
          </a:r>
          <a:endParaRPr lang="es-EC" sz="3100" b="0" dirty="0">
            <a:effectLst>
              <a:outerShdw blurRad="38100" dist="38100" dir="2700000" algn="tl">
                <a:srgbClr val="000000">
                  <a:alpha val="43137"/>
                </a:srgbClr>
              </a:outerShdw>
            </a:effectLst>
          </a:endParaRPr>
        </a:p>
      </dgm:t>
    </dgm:pt>
    <dgm:pt modelId="{AD69CECF-B22E-4B6E-897B-A9C2C18E7511}" type="parTrans" cxnId="{4910D73E-0201-471B-9977-48461BA8878B}">
      <dgm:prSet/>
      <dgm:spPr/>
      <dgm:t>
        <a:bodyPr/>
        <a:lstStyle/>
        <a:p>
          <a:endParaRPr lang="es-EC"/>
        </a:p>
      </dgm:t>
    </dgm:pt>
    <dgm:pt modelId="{85FC542A-2822-4FB8-B4E2-7B53204C174A}" type="sibTrans" cxnId="{4910D73E-0201-471B-9977-48461BA8878B}">
      <dgm:prSet/>
      <dgm:spPr/>
      <dgm:t>
        <a:bodyPr/>
        <a:lstStyle/>
        <a:p>
          <a:endParaRPr lang="es-EC"/>
        </a:p>
      </dgm:t>
    </dgm:pt>
    <dgm:pt modelId="{8395BFA2-AB11-422D-95FB-57001AFAB0FB}">
      <dgm:prSet custT="1"/>
      <dgm:spPr/>
      <dgm:t>
        <a:bodyPr/>
        <a:lstStyle/>
        <a:p>
          <a:r>
            <a:rPr lang="es-EC" sz="3100" b="0" dirty="0" smtClean="0">
              <a:effectLst>
                <a:outerShdw blurRad="38100" dist="38100" dir="2700000" algn="tl">
                  <a:srgbClr val="000000">
                    <a:alpha val="43137"/>
                  </a:srgbClr>
                </a:outerShdw>
              </a:effectLst>
            </a:rPr>
            <a:t>Conclusiones y Recomendaciones</a:t>
          </a:r>
          <a:endParaRPr lang="es-EC" sz="3100" b="0" dirty="0">
            <a:effectLst>
              <a:outerShdw blurRad="38100" dist="38100" dir="2700000" algn="tl">
                <a:srgbClr val="000000">
                  <a:alpha val="43137"/>
                </a:srgbClr>
              </a:outerShdw>
            </a:effectLst>
          </a:endParaRPr>
        </a:p>
      </dgm:t>
    </dgm:pt>
    <dgm:pt modelId="{D02BDACE-F041-4CD1-9C83-1BDA71694EDC}" type="parTrans" cxnId="{667FAA17-7092-4B76-933A-021456CF3472}">
      <dgm:prSet/>
      <dgm:spPr/>
      <dgm:t>
        <a:bodyPr/>
        <a:lstStyle/>
        <a:p>
          <a:endParaRPr lang="es-EC"/>
        </a:p>
      </dgm:t>
    </dgm:pt>
    <dgm:pt modelId="{D95D68DA-4B19-4C46-88C6-F348CB4BEEBA}" type="sibTrans" cxnId="{667FAA17-7092-4B76-933A-021456CF3472}">
      <dgm:prSet/>
      <dgm:spPr/>
      <dgm:t>
        <a:bodyPr/>
        <a:lstStyle/>
        <a:p>
          <a:endParaRPr lang="es-EC"/>
        </a:p>
      </dgm:t>
    </dgm:pt>
    <dgm:pt modelId="{796E23F5-02D3-476F-BA7A-A95AFB517B17}" type="pres">
      <dgm:prSet presAssocID="{E06749D8-6895-4698-A862-0E4371061D33}" presName="linear" presStyleCnt="0">
        <dgm:presLayoutVars>
          <dgm:dir/>
          <dgm:resizeHandles val="exact"/>
        </dgm:presLayoutVars>
      </dgm:prSet>
      <dgm:spPr/>
      <dgm:t>
        <a:bodyPr/>
        <a:lstStyle/>
        <a:p>
          <a:endParaRPr lang="es-EC"/>
        </a:p>
      </dgm:t>
    </dgm:pt>
    <dgm:pt modelId="{A912DDCF-3822-4347-968A-51732FA48D4A}" type="pres">
      <dgm:prSet presAssocID="{3B3A12AF-2683-40C8-862C-2C594C4A27D1}" presName="comp" presStyleCnt="0"/>
      <dgm:spPr/>
    </dgm:pt>
    <dgm:pt modelId="{CEC0BE17-CE3E-4688-8909-06D65B884CEA}" type="pres">
      <dgm:prSet presAssocID="{3B3A12AF-2683-40C8-862C-2C594C4A27D1}" presName="box" presStyleLbl="node1" presStyleIdx="0" presStyleCnt="2" custLinFactNeighborX="-4911"/>
      <dgm:spPr/>
      <dgm:t>
        <a:bodyPr/>
        <a:lstStyle/>
        <a:p>
          <a:endParaRPr lang="es-EC"/>
        </a:p>
      </dgm:t>
    </dgm:pt>
    <dgm:pt modelId="{65E0294B-D680-40FF-B4D0-0780969322F6}" type="pres">
      <dgm:prSet presAssocID="{3B3A12AF-2683-40C8-862C-2C594C4A27D1}" presName="img" presStyleLbl="fgImgPlace1" presStyleIdx="0" presStyleCnt="2" custScaleX="113292" custLinFactNeighborX="-5022" custLinFactNeighborY="1603"/>
      <dgm:spPr>
        <a:blipFill rotWithShape="0">
          <a:blip xmlns:r="http://schemas.openxmlformats.org/officeDocument/2006/relationships" r:embed="rId1"/>
          <a:stretch>
            <a:fillRect/>
          </a:stretch>
        </a:blipFill>
      </dgm:spPr>
      <dgm:t>
        <a:bodyPr/>
        <a:lstStyle/>
        <a:p>
          <a:endParaRPr lang="es-EC"/>
        </a:p>
      </dgm:t>
    </dgm:pt>
    <dgm:pt modelId="{644B6DDF-6ED7-4184-9B2E-8997C9FDB165}" type="pres">
      <dgm:prSet presAssocID="{3B3A12AF-2683-40C8-862C-2C594C4A27D1}" presName="text" presStyleLbl="node1" presStyleIdx="0" presStyleCnt="2">
        <dgm:presLayoutVars>
          <dgm:bulletEnabled val="1"/>
        </dgm:presLayoutVars>
      </dgm:prSet>
      <dgm:spPr/>
      <dgm:t>
        <a:bodyPr/>
        <a:lstStyle/>
        <a:p>
          <a:endParaRPr lang="es-EC"/>
        </a:p>
      </dgm:t>
    </dgm:pt>
    <dgm:pt modelId="{E69701FA-41B9-40BC-9977-67C943442658}" type="pres">
      <dgm:prSet presAssocID="{493514FA-D571-45B7-AC1B-EEC5373070C9}" presName="spacer" presStyleCnt="0"/>
      <dgm:spPr/>
    </dgm:pt>
    <dgm:pt modelId="{7A329E38-7442-4729-BD25-9EAECB606CFF}" type="pres">
      <dgm:prSet presAssocID="{A8F287E4-F475-4533-82DA-26D2377F7BD0}" presName="comp" presStyleCnt="0"/>
      <dgm:spPr/>
    </dgm:pt>
    <dgm:pt modelId="{8F68D356-7346-4DF8-A3CE-CB4FF4258966}" type="pres">
      <dgm:prSet presAssocID="{A8F287E4-F475-4533-82DA-26D2377F7BD0}" presName="box" presStyleLbl="node1" presStyleIdx="1" presStyleCnt="2" custLinFactNeighborY="2830"/>
      <dgm:spPr/>
      <dgm:t>
        <a:bodyPr/>
        <a:lstStyle/>
        <a:p>
          <a:endParaRPr lang="es-EC"/>
        </a:p>
      </dgm:t>
    </dgm:pt>
    <dgm:pt modelId="{B5A2CA68-6673-44DA-BE6B-179766636188}" type="pres">
      <dgm:prSet presAssocID="{A8F287E4-F475-4533-82DA-26D2377F7BD0}" presName="img" presStyleLbl="fgImgPlace1" presStyleIdx="1" presStyleCnt="2"/>
      <dgm:spPr>
        <a:blipFill rotWithShape="0">
          <a:blip xmlns:r="http://schemas.openxmlformats.org/officeDocument/2006/relationships" r:embed="rId2"/>
          <a:stretch>
            <a:fillRect/>
          </a:stretch>
        </a:blipFill>
      </dgm:spPr>
      <dgm:t>
        <a:bodyPr/>
        <a:lstStyle/>
        <a:p>
          <a:endParaRPr lang="es-EC"/>
        </a:p>
      </dgm:t>
    </dgm:pt>
    <dgm:pt modelId="{CF10816E-F43B-42D2-A155-A478620124FF}" type="pres">
      <dgm:prSet presAssocID="{A8F287E4-F475-4533-82DA-26D2377F7BD0}" presName="text" presStyleLbl="node1" presStyleIdx="1" presStyleCnt="2">
        <dgm:presLayoutVars>
          <dgm:bulletEnabled val="1"/>
        </dgm:presLayoutVars>
      </dgm:prSet>
      <dgm:spPr/>
      <dgm:t>
        <a:bodyPr/>
        <a:lstStyle/>
        <a:p>
          <a:endParaRPr lang="es-EC"/>
        </a:p>
      </dgm:t>
    </dgm:pt>
  </dgm:ptLst>
  <dgm:cxnLst>
    <dgm:cxn modelId="{84CB4689-BED0-45E8-B1EA-D6AE38EC465D}" type="presOf" srcId="{7A93DC72-CC15-48E2-B609-218A894E2B59}" destId="{644B6DDF-6ED7-4184-9B2E-8997C9FDB165}" srcOrd="1" destOrd="2" presId="urn:microsoft.com/office/officeart/2005/8/layout/vList4#2"/>
    <dgm:cxn modelId="{084455B2-E006-42EF-965B-E2293DC49852}" type="presOf" srcId="{A8F287E4-F475-4533-82DA-26D2377F7BD0}" destId="{8F68D356-7346-4DF8-A3CE-CB4FF4258966}" srcOrd="0" destOrd="0" presId="urn:microsoft.com/office/officeart/2005/8/layout/vList4#2"/>
    <dgm:cxn modelId="{F9408779-F798-4550-B87D-A245D2F056DD}" type="presOf" srcId="{7C038AAF-3BFD-4480-AA7F-40BDAFAAB344}" destId="{644B6DDF-6ED7-4184-9B2E-8997C9FDB165}" srcOrd="1" destOrd="1" presId="urn:microsoft.com/office/officeart/2005/8/layout/vList4#2"/>
    <dgm:cxn modelId="{6B7EEA55-D719-4253-83C3-AB6BCEE91271}" type="presOf" srcId="{8395BFA2-AB11-422D-95FB-57001AFAB0FB}" destId="{CF10816E-F43B-42D2-A155-A478620124FF}" srcOrd="1" destOrd="3" presId="urn:microsoft.com/office/officeart/2005/8/layout/vList4#2"/>
    <dgm:cxn modelId="{5C0F0F2C-EA21-43A2-81F6-A8E3BDB7C88F}" type="presOf" srcId="{7A93DC72-CC15-48E2-B609-218A894E2B59}" destId="{CEC0BE17-CE3E-4688-8909-06D65B884CEA}" srcOrd="0" destOrd="2" presId="urn:microsoft.com/office/officeart/2005/8/layout/vList4#2"/>
    <dgm:cxn modelId="{779E2564-9768-4803-8E83-A2777707243D}" type="presOf" srcId="{9080D29D-CA0A-4EB2-9729-96EFF5B0D4CA}" destId="{CF10816E-F43B-42D2-A155-A478620124FF}" srcOrd="1" destOrd="1" presId="urn:microsoft.com/office/officeart/2005/8/layout/vList4#2"/>
    <dgm:cxn modelId="{91BC39B1-D3E8-401A-B4AD-7BD74BFD0DF3}" srcId="{E06749D8-6895-4698-A862-0E4371061D33}" destId="{3B3A12AF-2683-40C8-862C-2C594C4A27D1}" srcOrd="0" destOrd="0" parTransId="{8924C47E-B1A7-48F2-B416-196EF19EC0C0}" sibTransId="{493514FA-D571-45B7-AC1B-EEC5373070C9}"/>
    <dgm:cxn modelId="{64FF110C-DEC8-4099-BE56-4600E8902F33}" type="presOf" srcId="{7C038AAF-3BFD-4480-AA7F-40BDAFAAB344}" destId="{CEC0BE17-CE3E-4688-8909-06D65B884CEA}" srcOrd="0" destOrd="1" presId="urn:microsoft.com/office/officeart/2005/8/layout/vList4#2"/>
    <dgm:cxn modelId="{A3134F84-F960-4988-825B-40FCF595F161}" type="presOf" srcId="{9080D29D-CA0A-4EB2-9729-96EFF5B0D4CA}" destId="{8F68D356-7346-4DF8-A3CE-CB4FF4258966}" srcOrd="0" destOrd="1" presId="urn:microsoft.com/office/officeart/2005/8/layout/vList4#2"/>
    <dgm:cxn modelId="{4910D73E-0201-471B-9977-48461BA8878B}" srcId="{A8F287E4-F475-4533-82DA-26D2377F7BD0}" destId="{0BD60C43-EFD2-4080-96C2-1E020A5ED2B0}" srcOrd="1" destOrd="0" parTransId="{AD69CECF-B22E-4B6E-897B-A9C2C18E7511}" sibTransId="{85FC542A-2822-4FB8-B4E2-7B53204C174A}"/>
    <dgm:cxn modelId="{B8C4F7B5-C72F-4CF9-A18F-A11DAC1046D7}" type="presOf" srcId="{E06749D8-6895-4698-A862-0E4371061D33}" destId="{796E23F5-02D3-476F-BA7A-A95AFB517B17}" srcOrd="0" destOrd="0" presId="urn:microsoft.com/office/officeart/2005/8/layout/vList4#2"/>
    <dgm:cxn modelId="{63C0FEBF-3200-4BA6-B2EE-70A0CDE7A7DB}" type="presOf" srcId="{0BD60C43-EFD2-4080-96C2-1E020A5ED2B0}" destId="{CF10816E-F43B-42D2-A155-A478620124FF}" srcOrd="1" destOrd="2" presId="urn:microsoft.com/office/officeart/2005/8/layout/vList4#2"/>
    <dgm:cxn modelId="{667FAA17-7092-4B76-933A-021456CF3472}" srcId="{A8F287E4-F475-4533-82DA-26D2377F7BD0}" destId="{8395BFA2-AB11-422D-95FB-57001AFAB0FB}" srcOrd="2" destOrd="0" parTransId="{D02BDACE-F041-4CD1-9C83-1BDA71694EDC}" sibTransId="{D95D68DA-4B19-4C46-88C6-F348CB4BEEBA}"/>
    <dgm:cxn modelId="{7A5C617A-90A1-4F22-9CB0-57550FD4A62F}" type="presOf" srcId="{3B3A12AF-2683-40C8-862C-2C594C4A27D1}" destId="{CEC0BE17-CE3E-4688-8909-06D65B884CEA}" srcOrd="0" destOrd="0" presId="urn:microsoft.com/office/officeart/2005/8/layout/vList4#2"/>
    <dgm:cxn modelId="{0ED6F514-86DB-47F1-8DE5-017A28306537}" type="presOf" srcId="{3B3A12AF-2683-40C8-862C-2C594C4A27D1}" destId="{644B6DDF-6ED7-4184-9B2E-8997C9FDB165}" srcOrd="1" destOrd="0" presId="urn:microsoft.com/office/officeart/2005/8/layout/vList4#2"/>
    <dgm:cxn modelId="{9D408E20-1A01-4F36-95B2-00EEE4D217A4}" type="presOf" srcId="{0BD60C43-EFD2-4080-96C2-1E020A5ED2B0}" destId="{8F68D356-7346-4DF8-A3CE-CB4FF4258966}" srcOrd="0" destOrd="2" presId="urn:microsoft.com/office/officeart/2005/8/layout/vList4#2"/>
    <dgm:cxn modelId="{2EF22E12-6B4A-4CB7-B748-2395A2311FB3}" type="presOf" srcId="{8395BFA2-AB11-422D-95FB-57001AFAB0FB}" destId="{8F68D356-7346-4DF8-A3CE-CB4FF4258966}" srcOrd="0" destOrd="3" presId="urn:microsoft.com/office/officeart/2005/8/layout/vList4#2"/>
    <dgm:cxn modelId="{F9CD4123-20DA-4D27-A792-1D9502E36622}" srcId="{3B3A12AF-2683-40C8-862C-2C594C4A27D1}" destId="{7C038AAF-3BFD-4480-AA7F-40BDAFAAB344}" srcOrd="0" destOrd="0" parTransId="{5D3EC2C1-8CA5-49EB-8B4E-7EEF295EC932}" sibTransId="{A4E612D5-8186-47F8-82CE-19F45AE8B008}"/>
    <dgm:cxn modelId="{D844DE41-E0B0-45F1-AC05-32D9E7AF1A5F}" srcId="{A8F287E4-F475-4533-82DA-26D2377F7BD0}" destId="{9080D29D-CA0A-4EB2-9729-96EFF5B0D4CA}" srcOrd="0" destOrd="0" parTransId="{2C7A2D80-17EC-4BBC-8821-326348C301F8}" sibTransId="{64E1BFE0-19C9-4ECA-B727-054947F178C7}"/>
    <dgm:cxn modelId="{AC41AA1F-3833-4B9C-887F-8AF6436FEB76}" type="presOf" srcId="{A8F287E4-F475-4533-82DA-26D2377F7BD0}" destId="{CF10816E-F43B-42D2-A155-A478620124FF}" srcOrd="1" destOrd="0" presId="urn:microsoft.com/office/officeart/2005/8/layout/vList4#2"/>
    <dgm:cxn modelId="{60FD46B0-F82B-4482-9C32-C604DC417663}" srcId="{3B3A12AF-2683-40C8-862C-2C594C4A27D1}" destId="{7A93DC72-CC15-48E2-B609-218A894E2B59}" srcOrd="1" destOrd="0" parTransId="{2262825E-1F5D-4DCF-A41E-6A006532AE8F}" sibTransId="{794E0006-D01F-40AB-96AC-A30996FFA20B}"/>
    <dgm:cxn modelId="{5DA2DE0F-3EA2-4925-9754-DD1040563565}" srcId="{E06749D8-6895-4698-A862-0E4371061D33}" destId="{A8F287E4-F475-4533-82DA-26D2377F7BD0}" srcOrd="1" destOrd="0" parTransId="{841A41BE-C99C-4039-9A04-821AC284FE68}" sibTransId="{1D55840A-C941-4818-BB06-F56656A89A71}"/>
    <dgm:cxn modelId="{AF77B9DD-A2BC-449A-BCF7-DA8957629338}" type="presParOf" srcId="{796E23F5-02D3-476F-BA7A-A95AFB517B17}" destId="{A912DDCF-3822-4347-968A-51732FA48D4A}" srcOrd="0" destOrd="0" presId="urn:microsoft.com/office/officeart/2005/8/layout/vList4#2"/>
    <dgm:cxn modelId="{50AAAE88-C99F-4C06-8652-13EDB85BB4D6}" type="presParOf" srcId="{A912DDCF-3822-4347-968A-51732FA48D4A}" destId="{CEC0BE17-CE3E-4688-8909-06D65B884CEA}" srcOrd="0" destOrd="0" presId="urn:microsoft.com/office/officeart/2005/8/layout/vList4#2"/>
    <dgm:cxn modelId="{58603CD3-8FB7-4545-A31D-84606B8EFC2D}" type="presParOf" srcId="{A912DDCF-3822-4347-968A-51732FA48D4A}" destId="{65E0294B-D680-40FF-B4D0-0780969322F6}" srcOrd="1" destOrd="0" presId="urn:microsoft.com/office/officeart/2005/8/layout/vList4#2"/>
    <dgm:cxn modelId="{08C9FB88-4196-49A8-8F41-3FB8E1E4C819}" type="presParOf" srcId="{A912DDCF-3822-4347-968A-51732FA48D4A}" destId="{644B6DDF-6ED7-4184-9B2E-8997C9FDB165}" srcOrd="2" destOrd="0" presId="urn:microsoft.com/office/officeart/2005/8/layout/vList4#2"/>
    <dgm:cxn modelId="{F3296D12-99F0-4AFE-9A14-809651A2E380}" type="presParOf" srcId="{796E23F5-02D3-476F-BA7A-A95AFB517B17}" destId="{E69701FA-41B9-40BC-9977-67C943442658}" srcOrd="1" destOrd="0" presId="urn:microsoft.com/office/officeart/2005/8/layout/vList4#2"/>
    <dgm:cxn modelId="{44B33436-3A26-41A1-BEA5-08C013F69A47}" type="presParOf" srcId="{796E23F5-02D3-476F-BA7A-A95AFB517B17}" destId="{7A329E38-7442-4729-BD25-9EAECB606CFF}" srcOrd="2" destOrd="0" presId="urn:microsoft.com/office/officeart/2005/8/layout/vList4#2"/>
    <dgm:cxn modelId="{7868F06F-AECD-4075-BB28-1F3958D31245}" type="presParOf" srcId="{7A329E38-7442-4729-BD25-9EAECB606CFF}" destId="{8F68D356-7346-4DF8-A3CE-CB4FF4258966}" srcOrd="0" destOrd="0" presId="urn:microsoft.com/office/officeart/2005/8/layout/vList4#2"/>
    <dgm:cxn modelId="{EC6ECF08-A7BA-4184-9BBD-EF383CADDD2E}" type="presParOf" srcId="{7A329E38-7442-4729-BD25-9EAECB606CFF}" destId="{B5A2CA68-6673-44DA-BE6B-179766636188}" srcOrd="1" destOrd="0" presId="urn:microsoft.com/office/officeart/2005/8/layout/vList4#2"/>
    <dgm:cxn modelId="{461956CF-63D1-4FC7-9DDE-D0478ADDCCD4}" type="presParOf" srcId="{7A329E38-7442-4729-BD25-9EAECB606CFF}" destId="{CF10816E-F43B-42D2-A155-A478620124FF}" srcOrd="2" destOrd="0" presId="urn:microsoft.com/office/officeart/2005/8/layout/vList4#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86AE6F-0B0B-46AF-9C7B-5B258C3E04A8}"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C974822B-91F3-4B12-B274-57527C6293DA}">
      <dgm:prSet phldrT="[Texto]" custT="1"/>
      <dgm:spPr/>
      <dgm:t>
        <a:bodyPr/>
        <a:lstStyle/>
        <a:p>
          <a:r>
            <a:rPr lang="es-EC" sz="4000" b="1" dirty="0" smtClean="0"/>
            <a:t>Objetivo General </a:t>
          </a:r>
          <a:endParaRPr lang="es-EC" sz="4000" dirty="0"/>
        </a:p>
      </dgm:t>
    </dgm:pt>
    <dgm:pt modelId="{C045BA9B-7FF0-4801-A031-8F5E483D962D}" type="parTrans" cxnId="{93199214-01F6-4B24-BCD5-9DF43BC78ACC}">
      <dgm:prSet/>
      <dgm:spPr/>
      <dgm:t>
        <a:bodyPr/>
        <a:lstStyle/>
        <a:p>
          <a:endParaRPr lang="es-EC"/>
        </a:p>
      </dgm:t>
    </dgm:pt>
    <dgm:pt modelId="{37F0C7DC-A539-4AD6-9F81-F2DAAEBD5AF1}" type="sibTrans" cxnId="{93199214-01F6-4B24-BCD5-9DF43BC78ACC}">
      <dgm:prSet/>
      <dgm:spPr/>
      <dgm:t>
        <a:bodyPr/>
        <a:lstStyle/>
        <a:p>
          <a:endParaRPr lang="es-EC"/>
        </a:p>
      </dgm:t>
    </dgm:pt>
    <dgm:pt modelId="{542F272F-CEA8-4F01-A4C9-98BA64CEC33A}">
      <dgm:prSet phldrT="[Texto]" custT="1"/>
      <dgm:spPr/>
      <dgm:t>
        <a:bodyPr/>
        <a:lstStyle/>
        <a:p>
          <a:pPr algn="just"/>
          <a:r>
            <a:rPr lang="es-ES" sz="4000" dirty="0" smtClean="0"/>
            <a:t>Diseñar e implementar un módulo  prototipo de pantalla tipo LED como base para una pantalla gigante</a:t>
          </a:r>
          <a:r>
            <a:rPr lang="es-ES" sz="4800" dirty="0" smtClean="0"/>
            <a:t>.</a:t>
          </a:r>
          <a:endParaRPr lang="es-EC" sz="4800" dirty="0"/>
        </a:p>
      </dgm:t>
    </dgm:pt>
    <dgm:pt modelId="{29607426-8CC3-4229-97DB-56531DA93AEC}" type="sibTrans" cxnId="{14156162-1078-4814-A1E7-56402152AC56}">
      <dgm:prSet/>
      <dgm:spPr/>
      <dgm:t>
        <a:bodyPr/>
        <a:lstStyle/>
        <a:p>
          <a:endParaRPr lang="es-EC"/>
        </a:p>
      </dgm:t>
    </dgm:pt>
    <dgm:pt modelId="{8F179BDE-F567-4FE5-A2F2-43274B7ED6B8}" type="parTrans" cxnId="{14156162-1078-4814-A1E7-56402152AC56}">
      <dgm:prSet/>
      <dgm:spPr/>
      <dgm:t>
        <a:bodyPr/>
        <a:lstStyle/>
        <a:p>
          <a:endParaRPr lang="es-EC"/>
        </a:p>
      </dgm:t>
    </dgm:pt>
    <dgm:pt modelId="{0260D8A9-392D-4208-8D79-0C09546C55BB}" type="pres">
      <dgm:prSet presAssocID="{0F86AE6F-0B0B-46AF-9C7B-5B258C3E04A8}" presName="linear" presStyleCnt="0">
        <dgm:presLayoutVars>
          <dgm:animLvl val="lvl"/>
          <dgm:resizeHandles val="exact"/>
        </dgm:presLayoutVars>
      </dgm:prSet>
      <dgm:spPr/>
      <dgm:t>
        <a:bodyPr/>
        <a:lstStyle/>
        <a:p>
          <a:endParaRPr lang="es-EC"/>
        </a:p>
      </dgm:t>
    </dgm:pt>
    <dgm:pt modelId="{65CC9D3D-1FA9-4329-B1B1-5444F3738080}" type="pres">
      <dgm:prSet presAssocID="{C974822B-91F3-4B12-B274-57527C6293DA}" presName="parentText" presStyleLbl="node1" presStyleIdx="0" presStyleCnt="1" custLinFactNeighborX="-869" custLinFactNeighborY="-9112">
        <dgm:presLayoutVars>
          <dgm:chMax val="0"/>
          <dgm:bulletEnabled val="1"/>
        </dgm:presLayoutVars>
      </dgm:prSet>
      <dgm:spPr/>
      <dgm:t>
        <a:bodyPr/>
        <a:lstStyle/>
        <a:p>
          <a:endParaRPr lang="es-EC"/>
        </a:p>
      </dgm:t>
    </dgm:pt>
    <dgm:pt modelId="{F16022F5-FD5E-4E1C-B69E-CA345C378AB3}" type="pres">
      <dgm:prSet presAssocID="{C974822B-91F3-4B12-B274-57527C6293DA}" presName="childText" presStyleLbl="revTx" presStyleIdx="0" presStyleCnt="1" custLinFactNeighborY="17400">
        <dgm:presLayoutVars>
          <dgm:bulletEnabled val="1"/>
        </dgm:presLayoutVars>
      </dgm:prSet>
      <dgm:spPr/>
      <dgm:t>
        <a:bodyPr/>
        <a:lstStyle/>
        <a:p>
          <a:endParaRPr lang="es-EC"/>
        </a:p>
      </dgm:t>
    </dgm:pt>
  </dgm:ptLst>
  <dgm:cxnLst>
    <dgm:cxn modelId="{11597FC9-15FF-46AE-9E4A-4AC02ABD5F3C}" type="presOf" srcId="{0F86AE6F-0B0B-46AF-9C7B-5B258C3E04A8}" destId="{0260D8A9-392D-4208-8D79-0C09546C55BB}" srcOrd="0" destOrd="0" presId="urn:microsoft.com/office/officeart/2005/8/layout/vList2"/>
    <dgm:cxn modelId="{14156162-1078-4814-A1E7-56402152AC56}" srcId="{C974822B-91F3-4B12-B274-57527C6293DA}" destId="{542F272F-CEA8-4F01-A4C9-98BA64CEC33A}" srcOrd="0" destOrd="0" parTransId="{8F179BDE-F567-4FE5-A2F2-43274B7ED6B8}" sibTransId="{29607426-8CC3-4229-97DB-56531DA93AEC}"/>
    <dgm:cxn modelId="{D8B18721-FF33-4E28-8729-A1568793EAC1}" type="presOf" srcId="{C974822B-91F3-4B12-B274-57527C6293DA}" destId="{65CC9D3D-1FA9-4329-B1B1-5444F3738080}" srcOrd="0" destOrd="0" presId="urn:microsoft.com/office/officeart/2005/8/layout/vList2"/>
    <dgm:cxn modelId="{93199214-01F6-4B24-BCD5-9DF43BC78ACC}" srcId="{0F86AE6F-0B0B-46AF-9C7B-5B258C3E04A8}" destId="{C974822B-91F3-4B12-B274-57527C6293DA}" srcOrd="0" destOrd="0" parTransId="{C045BA9B-7FF0-4801-A031-8F5E483D962D}" sibTransId="{37F0C7DC-A539-4AD6-9F81-F2DAAEBD5AF1}"/>
    <dgm:cxn modelId="{4369D4FA-2361-4A1E-8651-2BA054AE50AE}" type="presOf" srcId="{542F272F-CEA8-4F01-A4C9-98BA64CEC33A}" destId="{F16022F5-FD5E-4E1C-B69E-CA345C378AB3}" srcOrd="0" destOrd="0" presId="urn:microsoft.com/office/officeart/2005/8/layout/vList2"/>
    <dgm:cxn modelId="{D6FF4260-AA40-47D6-8904-12177DED230E}" type="presParOf" srcId="{0260D8A9-392D-4208-8D79-0C09546C55BB}" destId="{65CC9D3D-1FA9-4329-B1B1-5444F3738080}" srcOrd="0" destOrd="0" presId="urn:microsoft.com/office/officeart/2005/8/layout/vList2"/>
    <dgm:cxn modelId="{D2FE558D-7C8B-4748-BA1B-C0DDEB54868D}" type="presParOf" srcId="{0260D8A9-392D-4208-8D79-0C09546C55BB}" destId="{F16022F5-FD5E-4E1C-B69E-CA345C378AB3}"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EE37F6-714B-49D8-B3DC-3CA598875647}"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D8A32D00-382F-493C-8450-0A0FAAC31C06}">
      <dgm:prSet phldrT="[Texto]"/>
      <dgm:spPr/>
      <dgm:t>
        <a:bodyPr/>
        <a:lstStyle/>
        <a:p>
          <a:r>
            <a:rPr lang="es-EC" b="1" dirty="0" smtClean="0"/>
            <a:t>Objetivos Específicos </a:t>
          </a:r>
          <a:endParaRPr lang="es-EC" dirty="0"/>
        </a:p>
      </dgm:t>
    </dgm:pt>
    <dgm:pt modelId="{0FE4EABF-5C3D-4756-BE52-413FFCE76A01}" type="parTrans" cxnId="{DFD6117A-F0BF-4CF9-8C93-CAE2B29182B5}">
      <dgm:prSet/>
      <dgm:spPr/>
      <dgm:t>
        <a:bodyPr/>
        <a:lstStyle/>
        <a:p>
          <a:endParaRPr lang="es-EC"/>
        </a:p>
      </dgm:t>
    </dgm:pt>
    <dgm:pt modelId="{B7D9E61D-02B9-4A77-B8DB-941076FB65D0}" type="sibTrans" cxnId="{DFD6117A-F0BF-4CF9-8C93-CAE2B29182B5}">
      <dgm:prSet/>
      <dgm:spPr/>
      <dgm:t>
        <a:bodyPr/>
        <a:lstStyle/>
        <a:p>
          <a:endParaRPr lang="es-EC"/>
        </a:p>
      </dgm:t>
    </dgm:pt>
    <dgm:pt modelId="{FE45CAFD-D72E-416D-AEAF-795F177D5412}">
      <dgm:prSet phldrT="[Texto]"/>
      <dgm:spPr/>
      <dgm:t>
        <a:bodyPr/>
        <a:lstStyle/>
        <a:p>
          <a:pPr algn="just"/>
          <a:r>
            <a:rPr lang="es-EC" dirty="0" smtClean="0"/>
            <a:t>Investigar acerca de la generación de imágenes en diferentes tipos de pantallas LED.</a:t>
          </a:r>
          <a:endParaRPr lang="es-EC" dirty="0"/>
        </a:p>
      </dgm:t>
    </dgm:pt>
    <dgm:pt modelId="{47753B7D-5F04-4584-807B-6A45F809A817}" type="parTrans" cxnId="{EDFCF254-BD22-4450-9C2D-5B32062CDAE4}">
      <dgm:prSet/>
      <dgm:spPr/>
      <dgm:t>
        <a:bodyPr/>
        <a:lstStyle/>
        <a:p>
          <a:endParaRPr lang="es-EC"/>
        </a:p>
      </dgm:t>
    </dgm:pt>
    <dgm:pt modelId="{06B5950A-64C0-40E8-BBC6-0E23B9B2C28B}" type="sibTrans" cxnId="{EDFCF254-BD22-4450-9C2D-5B32062CDAE4}">
      <dgm:prSet/>
      <dgm:spPr/>
      <dgm:t>
        <a:bodyPr/>
        <a:lstStyle/>
        <a:p>
          <a:endParaRPr lang="es-EC"/>
        </a:p>
      </dgm:t>
    </dgm:pt>
    <dgm:pt modelId="{1BA390AD-E113-443A-AB66-0D63428CDCFA}">
      <dgm:prSet/>
      <dgm:spPr/>
      <dgm:t>
        <a:bodyPr/>
        <a:lstStyle/>
        <a:p>
          <a:pPr algn="just"/>
          <a:r>
            <a:rPr lang="es-EC" dirty="0" smtClean="0"/>
            <a:t>Caracterizar el funcionamiento general de los drivers PWM TLC5951 de Texas Instruments.</a:t>
          </a:r>
          <a:endParaRPr lang="es-EC" dirty="0"/>
        </a:p>
      </dgm:t>
    </dgm:pt>
    <dgm:pt modelId="{E8A61C46-B97C-4FB6-AA1D-D75790B5037C}" type="parTrans" cxnId="{32295979-2254-424F-8302-FEAB936B09CB}">
      <dgm:prSet/>
      <dgm:spPr/>
      <dgm:t>
        <a:bodyPr/>
        <a:lstStyle/>
        <a:p>
          <a:endParaRPr lang="es-EC"/>
        </a:p>
      </dgm:t>
    </dgm:pt>
    <dgm:pt modelId="{3DEE3801-BE25-47B9-A61B-BFFE1BF9A83B}" type="sibTrans" cxnId="{32295979-2254-424F-8302-FEAB936B09CB}">
      <dgm:prSet/>
      <dgm:spPr/>
      <dgm:t>
        <a:bodyPr/>
        <a:lstStyle/>
        <a:p>
          <a:endParaRPr lang="es-EC"/>
        </a:p>
      </dgm:t>
    </dgm:pt>
    <dgm:pt modelId="{DBA64E24-489C-4516-BE5B-4EE401B2D74E}">
      <dgm:prSet/>
      <dgm:spPr/>
      <dgm:t>
        <a:bodyPr/>
        <a:lstStyle/>
        <a:p>
          <a:pPr algn="just"/>
          <a:r>
            <a:rPr lang="es-EC" dirty="0" smtClean="0"/>
            <a:t>Generar la información a ser desplegada y enviarla al controlador del prototipo mediante una interfaz realizada en lenguaje JAVA.</a:t>
          </a:r>
          <a:endParaRPr lang="es-EC" dirty="0"/>
        </a:p>
      </dgm:t>
    </dgm:pt>
    <dgm:pt modelId="{CB0B0D85-C1C0-40AC-9BDB-33F97D89E03E}" type="parTrans" cxnId="{2A0B46F9-8DE0-447A-9F2A-C27F233EB4C8}">
      <dgm:prSet/>
      <dgm:spPr/>
      <dgm:t>
        <a:bodyPr/>
        <a:lstStyle/>
        <a:p>
          <a:endParaRPr lang="es-EC"/>
        </a:p>
      </dgm:t>
    </dgm:pt>
    <dgm:pt modelId="{AB603487-19CF-4B34-87C5-7DB2CCAD163B}" type="sibTrans" cxnId="{2A0B46F9-8DE0-447A-9F2A-C27F233EB4C8}">
      <dgm:prSet/>
      <dgm:spPr/>
      <dgm:t>
        <a:bodyPr/>
        <a:lstStyle/>
        <a:p>
          <a:endParaRPr lang="es-EC"/>
        </a:p>
      </dgm:t>
    </dgm:pt>
    <dgm:pt modelId="{E6818EBA-5271-4D68-84C6-5F8BE4B8686B}">
      <dgm:prSet/>
      <dgm:spPr/>
      <dgm:t>
        <a:bodyPr/>
        <a:lstStyle/>
        <a:p>
          <a:pPr algn="just"/>
          <a:r>
            <a:rPr lang="es-ES" dirty="0" smtClean="0"/>
            <a:t>Esquematizar la unión de los módulos para la generación de pantallas gigantes tipo LED.</a:t>
          </a:r>
          <a:endParaRPr lang="es-EC" dirty="0"/>
        </a:p>
      </dgm:t>
    </dgm:pt>
    <dgm:pt modelId="{834DCD5B-57A2-4214-8388-E0BF743AE81C}" type="parTrans" cxnId="{5254B368-5D83-48CA-8DCC-ADC0B82B49F6}">
      <dgm:prSet/>
      <dgm:spPr/>
      <dgm:t>
        <a:bodyPr/>
        <a:lstStyle/>
        <a:p>
          <a:endParaRPr lang="es-EC"/>
        </a:p>
      </dgm:t>
    </dgm:pt>
    <dgm:pt modelId="{E156262C-4036-4101-AB1B-C88E3DAB2339}" type="sibTrans" cxnId="{5254B368-5D83-48CA-8DCC-ADC0B82B49F6}">
      <dgm:prSet/>
      <dgm:spPr/>
      <dgm:t>
        <a:bodyPr/>
        <a:lstStyle/>
        <a:p>
          <a:endParaRPr lang="es-EC"/>
        </a:p>
      </dgm:t>
    </dgm:pt>
    <dgm:pt modelId="{6DA61DE3-55C1-4AD5-BE13-CEEE78E747BC}" type="pres">
      <dgm:prSet presAssocID="{D5EE37F6-714B-49D8-B3DC-3CA598875647}" presName="linear" presStyleCnt="0">
        <dgm:presLayoutVars>
          <dgm:animLvl val="lvl"/>
          <dgm:resizeHandles val="exact"/>
        </dgm:presLayoutVars>
      </dgm:prSet>
      <dgm:spPr/>
      <dgm:t>
        <a:bodyPr/>
        <a:lstStyle/>
        <a:p>
          <a:endParaRPr lang="es-EC"/>
        </a:p>
      </dgm:t>
    </dgm:pt>
    <dgm:pt modelId="{DE38A889-822A-4936-96E2-10C9EA0CA5CF}" type="pres">
      <dgm:prSet presAssocID="{D8A32D00-382F-493C-8450-0A0FAAC31C06}" presName="parentText" presStyleLbl="node1" presStyleIdx="0" presStyleCnt="1" custLinFactNeighborY="-1569">
        <dgm:presLayoutVars>
          <dgm:chMax val="0"/>
          <dgm:bulletEnabled val="1"/>
        </dgm:presLayoutVars>
      </dgm:prSet>
      <dgm:spPr/>
      <dgm:t>
        <a:bodyPr/>
        <a:lstStyle/>
        <a:p>
          <a:endParaRPr lang="es-EC"/>
        </a:p>
      </dgm:t>
    </dgm:pt>
    <dgm:pt modelId="{AC57A1C8-4894-409B-8339-A86B8C51CD71}" type="pres">
      <dgm:prSet presAssocID="{D8A32D00-382F-493C-8450-0A0FAAC31C06}" presName="childText" presStyleLbl="revTx" presStyleIdx="0" presStyleCnt="1">
        <dgm:presLayoutVars>
          <dgm:bulletEnabled val="1"/>
        </dgm:presLayoutVars>
      </dgm:prSet>
      <dgm:spPr/>
      <dgm:t>
        <a:bodyPr/>
        <a:lstStyle/>
        <a:p>
          <a:endParaRPr lang="es-EC"/>
        </a:p>
      </dgm:t>
    </dgm:pt>
  </dgm:ptLst>
  <dgm:cxnLst>
    <dgm:cxn modelId="{5254B368-5D83-48CA-8DCC-ADC0B82B49F6}" srcId="{D8A32D00-382F-493C-8450-0A0FAAC31C06}" destId="{E6818EBA-5271-4D68-84C6-5F8BE4B8686B}" srcOrd="3" destOrd="0" parTransId="{834DCD5B-57A2-4214-8388-E0BF743AE81C}" sibTransId="{E156262C-4036-4101-AB1B-C88E3DAB2339}"/>
    <dgm:cxn modelId="{DFD6117A-F0BF-4CF9-8C93-CAE2B29182B5}" srcId="{D5EE37F6-714B-49D8-B3DC-3CA598875647}" destId="{D8A32D00-382F-493C-8450-0A0FAAC31C06}" srcOrd="0" destOrd="0" parTransId="{0FE4EABF-5C3D-4756-BE52-413FFCE76A01}" sibTransId="{B7D9E61D-02B9-4A77-B8DB-941076FB65D0}"/>
    <dgm:cxn modelId="{EDFCF254-BD22-4450-9C2D-5B32062CDAE4}" srcId="{D8A32D00-382F-493C-8450-0A0FAAC31C06}" destId="{FE45CAFD-D72E-416D-AEAF-795F177D5412}" srcOrd="0" destOrd="0" parTransId="{47753B7D-5F04-4584-807B-6A45F809A817}" sibTransId="{06B5950A-64C0-40E8-BBC6-0E23B9B2C28B}"/>
    <dgm:cxn modelId="{537C5FCE-DA6E-4942-A95D-E1A8FEDB64AA}" type="presOf" srcId="{DBA64E24-489C-4516-BE5B-4EE401B2D74E}" destId="{AC57A1C8-4894-409B-8339-A86B8C51CD71}" srcOrd="0" destOrd="2" presId="urn:microsoft.com/office/officeart/2005/8/layout/vList2"/>
    <dgm:cxn modelId="{2FCBD5E7-BC98-4F5B-A29A-9EE4832C5C69}" type="presOf" srcId="{D8A32D00-382F-493C-8450-0A0FAAC31C06}" destId="{DE38A889-822A-4936-96E2-10C9EA0CA5CF}" srcOrd="0" destOrd="0" presId="urn:microsoft.com/office/officeart/2005/8/layout/vList2"/>
    <dgm:cxn modelId="{41E8BAEA-B223-4D45-B92E-B3CAB5EE24B9}" type="presOf" srcId="{FE45CAFD-D72E-416D-AEAF-795F177D5412}" destId="{AC57A1C8-4894-409B-8339-A86B8C51CD71}" srcOrd="0" destOrd="0" presId="urn:microsoft.com/office/officeart/2005/8/layout/vList2"/>
    <dgm:cxn modelId="{2A0B46F9-8DE0-447A-9F2A-C27F233EB4C8}" srcId="{D8A32D00-382F-493C-8450-0A0FAAC31C06}" destId="{DBA64E24-489C-4516-BE5B-4EE401B2D74E}" srcOrd="2" destOrd="0" parTransId="{CB0B0D85-C1C0-40AC-9BDB-33F97D89E03E}" sibTransId="{AB603487-19CF-4B34-87C5-7DB2CCAD163B}"/>
    <dgm:cxn modelId="{32295979-2254-424F-8302-FEAB936B09CB}" srcId="{D8A32D00-382F-493C-8450-0A0FAAC31C06}" destId="{1BA390AD-E113-443A-AB66-0D63428CDCFA}" srcOrd="1" destOrd="0" parTransId="{E8A61C46-B97C-4FB6-AA1D-D75790B5037C}" sibTransId="{3DEE3801-BE25-47B9-A61B-BFFE1BF9A83B}"/>
    <dgm:cxn modelId="{B7837F06-41F5-491B-9799-0A5C867FA5BC}" type="presOf" srcId="{1BA390AD-E113-443A-AB66-0D63428CDCFA}" destId="{AC57A1C8-4894-409B-8339-A86B8C51CD71}" srcOrd="0" destOrd="1" presId="urn:microsoft.com/office/officeart/2005/8/layout/vList2"/>
    <dgm:cxn modelId="{C7584417-C3FA-4DA9-ACE5-6F7BCCD34DE4}" type="presOf" srcId="{E6818EBA-5271-4D68-84C6-5F8BE4B8686B}" destId="{AC57A1C8-4894-409B-8339-A86B8C51CD71}" srcOrd="0" destOrd="3" presId="urn:microsoft.com/office/officeart/2005/8/layout/vList2"/>
    <dgm:cxn modelId="{35E66C82-0869-49E0-90F0-F832C4E6359E}" type="presOf" srcId="{D5EE37F6-714B-49D8-B3DC-3CA598875647}" destId="{6DA61DE3-55C1-4AD5-BE13-CEEE78E747BC}" srcOrd="0" destOrd="0" presId="urn:microsoft.com/office/officeart/2005/8/layout/vList2"/>
    <dgm:cxn modelId="{F56552EF-C3D6-4C79-9A99-CBBD0265A16B}" type="presParOf" srcId="{6DA61DE3-55C1-4AD5-BE13-CEEE78E747BC}" destId="{DE38A889-822A-4936-96E2-10C9EA0CA5CF}" srcOrd="0" destOrd="0" presId="urn:microsoft.com/office/officeart/2005/8/layout/vList2"/>
    <dgm:cxn modelId="{04DF3E7B-BA10-4D24-B367-E0918AADACD6}" type="presParOf" srcId="{6DA61DE3-55C1-4AD5-BE13-CEEE78E747BC}" destId="{AC57A1C8-4894-409B-8339-A86B8C51CD71}"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D2618B-F828-4223-B805-39334E5B249F}"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s-EC"/>
        </a:p>
      </dgm:t>
    </dgm:pt>
    <dgm:pt modelId="{B2583DAC-7972-4610-881D-5150B6B42605}">
      <dgm:prSet phldrT="[Texto]"/>
      <dgm:spPr/>
      <dgm:t>
        <a:bodyPr/>
        <a:lstStyle/>
        <a:p>
          <a:r>
            <a:rPr lang="es-ES" b="1" dirty="0" smtClean="0"/>
            <a:t>Reguladores de Voltaje</a:t>
          </a:r>
          <a:endParaRPr lang="es-EC" dirty="0"/>
        </a:p>
      </dgm:t>
    </dgm:pt>
    <dgm:pt modelId="{AA69B54B-B0FB-40C8-AF44-0EEBCDE5444B}" type="parTrans" cxnId="{258E93E0-0E4F-4B95-86F1-AB1F75427586}">
      <dgm:prSet/>
      <dgm:spPr/>
      <dgm:t>
        <a:bodyPr/>
        <a:lstStyle/>
        <a:p>
          <a:endParaRPr lang="es-EC"/>
        </a:p>
      </dgm:t>
    </dgm:pt>
    <dgm:pt modelId="{E4597C11-613F-4D77-B03A-EEBDAD9567A4}" type="sibTrans" cxnId="{258E93E0-0E4F-4B95-86F1-AB1F75427586}">
      <dgm:prSet/>
      <dgm:spPr/>
      <dgm:t>
        <a:bodyPr/>
        <a:lstStyle/>
        <a:p>
          <a:endParaRPr lang="es-EC"/>
        </a:p>
      </dgm:t>
    </dgm:pt>
    <dgm:pt modelId="{A5E7E7A6-8AA9-4DB1-B22E-6D52E9DBE38F}">
      <dgm:prSet phldrT="[Texto]"/>
      <dgm:spPr/>
      <dgm:t>
        <a:bodyPr/>
        <a:lstStyle/>
        <a:p>
          <a:r>
            <a:rPr lang="es-ES" b="1" dirty="0" smtClean="0"/>
            <a:t>Microcontrolador</a:t>
          </a:r>
          <a:endParaRPr lang="es-EC" dirty="0"/>
        </a:p>
      </dgm:t>
    </dgm:pt>
    <dgm:pt modelId="{B4995981-7C62-4405-B238-9153FCE621B1}" type="parTrans" cxnId="{29D5C08A-75CF-44E1-BC79-70D691D33B89}">
      <dgm:prSet/>
      <dgm:spPr/>
      <dgm:t>
        <a:bodyPr/>
        <a:lstStyle/>
        <a:p>
          <a:endParaRPr lang="es-EC"/>
        </a:p>
      </dgm:t>
    </dgm:pt>
    <dgm:pt modelId="{46AE1674-DAD4-47DB-AB95-4D17D81B9A4F}" type="sibTrans" cxnId="{29D5C08A-75CF-44E1-BC79-70D691D33B89}">
      <dgm:prSet/>
      <dgm:spPr/>
      <dgm:t>
        <a:bodyPr/>
        <a:lstStyle/>
        <a:p>
          <a:endParaRPr lang="es-EC"/>
        </a:p>
      </dgm:t>
    </dgm:pt>
    <dgm:pt modelId="{27D3F114-1F91-4D22-8C7C-F28AF17DF482}">
      <dgm:prSet phldrT="[Texto]"/>
      <dgm:spPr/>
      <dgm:t>
        <a:bodyPr/>
        <a:lstStyle/>
        <a:p>
          <a:r>
            <a:rPr lang="es-ES" b="1" dirty="0" smtClean="0"/>
            <a:t>Driver TLC5951</a:t>
          </a:r>
          <a:endParaRPr lang="es-EC" dirty="0"/>
        </a:p>
      </dgm:t>
    </dgm:pt>
    <dgm:pt modelId="{E89503FC-5B82-4676-9BA0-E860E2B476DE}" type="parTrans" cxnId="{5FB5F423-22F0-4696-99DC-C0AB5117F658}">
      <dgm:prSet/>
      <dgm:spPr/>
      <dgm:t>
        <a:bodyPr/>
        <a:lstStyle/>
        <a:p>
          <a:endParaRPr lang="es-EC"/>
        </a:p>
      </dgm:t>
    </dgm:pt>
    <dgm:pt modelId="{88290ABB-32B2-45A0-8080-78A2581C8552}" type="sibTrans" cxnId="{5FB5F423-22F0-4696-99DC-C0AB5117F658}">
      <dgm:prSet/>
      <dgm:spPr/>
      <dgm:t>
        <a:bodyPr/>
        <a:lstStyle/>
        <a:p>
          <a:endParaRPr lang="es-EC"/>
        </a:p>
      </dgm:t>
    </dgm:pt>
    <dgm:pt modelId="{6CECE1D9-431C-4312-88E7-C15B27546C90}">
      <dgm:prSet phldrT="[Texto]"/>
      <dgm:spPr/>
      <dgm:t>
        <a:bodyPr/>
        <a:lstStyle/>
        <a:p>
          <a:r>
            <a:rPr lang="es-ES" b="1" dirty="0" smtClean="0"/>
            <a:t>Circuito de Potencia</a:t>
          </a:r>
          <a:endParaRPr lang="es-EC" dirty="0"/>
        </a:p>
      </dgm:t>
    </dgm:pt>
    <dgm:pt modelId="{00695C9A-95AF-413A-BE6B-F832A15DBC04}" type="parTrans" cxnId="{F1555B20-4AF1-4679-9C5E-073A899A857D}">
      <dgm:prSet/>
      <dgm:spPr/>
      <dgm:t>
        <a:bodyPr/>
        <a:lstStyle/>
        <a:p>
          <a:endParaRPr lang="es-EC"/>
        </a:p>
      </dgm:t>
    </dgm:pt>
    <dgm:pt modelId="{E201A56F-AEEA-4693-8D34-635267859D6F}" type="sibTrans" cxnId="{F1555B20-4AF1-4679-9C5E-073A899A857D}">
      <dgm:prSet/>
      <dgm:spPr/>
      <dgm:t>
        <a:bodyPr/>
        <a:lstStyle/>
        <a:p>
          <a:endParaRPr lang="es-EC"/>
        </a:p>
      </dgm:t>
    </dgm:pt>
    <dgm:pt modelId="{2C3DB5B2-3994-4CD7-AA2C-710F3B82B2D7}" type="pres">
      <dgm:prSet presAssocID="{09D2618B-F828-4223-B805-39334E5B249F}" presName="linear" presStyleCnt="0">
        <dgm:presLayoutVars>
          <dgm:dir/>
          <dgm:animLvl val="lvl"/>
          <dgm:resizeHandles val="exact"/>
        </dgm:presLayoutVars>
      </dgm:prSet>
      <dgm:spPr/>
      <dgm:t>
        <a:bodyPr/>
        <a:lstStyle/>
        <a:p>
          <a:endParaRPr lang="es-EC"/>
        </a:p>
      </dgm:t>
    </dgm:pt>
    <dgm:pt modelId="{C9157BE9-3CA9-4DCA-A516-84F5D2B51BD0}" type="pres">
      <dgm:prSet presAssocID="{B2583DAC-7972-4610-881D-5150B6B42605}" presName="parentLin" presStyleCnt="0"/>
      <dgm:spPr/>
    </dgm:pt>
    <dgm:pt modelId="{40944F1A-86C7-44D0-9E4C-B1F8991F08B3}" type="pres">
      <dgm:prSet presAssocID="{B2583DAC-7972-4610-881D-5150B6B42605}" presName="parentLeftMargin" presStyleLbl="node1" presStyleIdx="0" presStyleCnt="4"/>
      <dgm:spPr/>
      <dgm:t>
        <a:bodyPr/>
        <a:lstStyle/>
        <a:p>
          <a:endParaRPr lang="es-EC"/>
        </a:p>
      </dgm:t>
    </dgm:pt>
    <dgm:pt modelId="{E69A2D4C-414A-4C69-A93B-D4D03F74D014}" type="pres">
      <dgm:prSet presAssocID="{B2583DAC-7972-4610-881D-5150B6B42605}" presName="parentText" presStyleLbl="node1" presStyleIdx="0" presStyleCnt="4">
        <dgm:presLayoutVars>
          <dgm:chMax val="0"/>
          <dgm:bulletEnabled val="1"/>
        </dgm:presLayoutVars>
      </dgm:prSet>
      <dgm:spPr/>
      <dgm:t>
        <a:bodyPr/>
        <a:lstStyle/>
        <a:p>
          <a:endParaRPr lang="es-EC"/>
        </a:p>
      </dgm:t>
    </dgm:pt>
    <dgm:pt modelId="{0CABA67D-70A9-45EB-A8CB-5EEE0CB07550}" type="pres">
      <dgm:prSet presAssocID="{B2583DAC-7972-4610-881D-5150B6B42605}" presName="negativeSpace" presStyleCnt="0"/>
      <dgm:spPr/>
    </dgm:pt>
    <dgm:pt modelId="{01C097B3-08BC-4DBD-9651-8AA2AB5D7EA3}" type="pres">
      <dgm:prSet presAssocID="{B2583DAC-7972-4610-881D-5150B6B42605}" presName="childText" presStyleLbl="conFgAcc1" presStyleIdx="0" presStyleCnt="4" custLinFactNeighborX="391">
        <dgm:presLayoutVars>
          <dgm:bulletEnabled val="1"/>
        </dgm:presLayoutVars>
      </dgm:prSet>
      <dgm:spPr/>
    </dgm:pt>
    <dgm:pt modelId="{1707130C-EAF8-43AB-AECF-414F66FA6F79}" type="pres">
      <dgm:prSet presAssocID="{E4597C11-613F-4D77-B03A-EEBDAD9567A4}" presName="spaceBetweenRectangles" presStyleCnt="0"/>
      <dgm:spPr/>
    </dgm:pt>
    <dgm:pt modelId="{4D33D857-ACF4-448D-B230-88D0D13CDC3F}" type="pres">
      <dgm:prSet presAssocID="{A5E7E7A6-8AA9-4DB1-B22E-6D52E9DBE38F}" presName="parentLin" presStyleCnt="0"/>
      <dgm:spPr/>
    </dgm:pt>
    <dgm:pt modelId="{7A048963-C055-4E6A-89AD-48DDC775A362}" type="pres">
      <dgm:prSet presAssocID="{A5E7E7A6-8AA9-4DB1-B22E-6D52E9DBE38F}" presName="parentLeftMargin" presStyleLbl="node1" presStyleIdx="0" presStyleCnt="4"/>
      <dgm:spPr/>
      <dgm:t>
        <a:bodyPr/>
        <a:lstStyle/>
        <a:p>
          <a:endParaRPr lang="es-EC"/>
        </a:p>
      </dgm:t>
    </dgm:pt>
    <dgm:pt modelId="{663BAAAE-107E-4383-9A3E-B55C8E90BA9A}" type="pres">
      <dgm:prSet presAssocID="{A5E7E7A6-8AA9-4DB1-B22E-6D52E9DBE38F}" presName="parentText" presStyleLbl="node1" presStyleIdx="1" presStyleCnt="4">
        <dgm:presLayoutVars>
          <dgm:chMax val="0"/>
          <dgm:bulletEnabled val="1"/>
        </dgm:presLayoutVars>
      </dgm:prSet>
      <dgm:spPr/>
      <dgm:t>
        <a:bodyPr/>
        <a:lstStyle/>
        <a:p>
          <a:endParaRPr lang="es-EC"/>
        </a:p>
      </dgm:t>
    </dgm:pt>
    <dgm:pt modelId="{D046F5D0-4CA4-4D53-AA15-8D24C75223C1}" type="pres">
      <dgm:prSet presAssocID="{A5E7E7A6-8AA9-4DB1-B22E-6D52E9DBE38F}" presName="negativeSpace" presStyleCnt="0"/>
      <dgm:spPr/>
    </dgm:pt>
    <dgm:pt modelId="{7F1D117D-75C0-45C7-89AC-3C32954C6E2B}" type="pres">
      <dgm:prSet presAssocID="{A5E7E7A6-8AA9-4DB1-B22E-6D52E9DBE38F}" presName="childText" presStyleLbl="conFgAcc1" presStyleIdx="1" presStyleCnt="4">
        <dgm:presLayoutVars>
          <dgm:bulletEnabled val="1"/>
        </dgm:presLayoutVars>
      </dgm:prSet>
      <dgm:spPr/>
    </dgm:pt>
    <dgm:pt modelId="{42C406F1-87C5-407D-9398-E6A120050142}" type="pres">
      <dgm:prSet presAssocID="{46AE1674-DAD4-47DB-AB95-4D17D81B9A4F}" presName="spaceBetweenRectangles" presStyleCnt="0"/>
      <dgm:spPr/>
    </dgm:pt>
    <dgm:pt modelId="{9C0AA3FF-0931-407A-AEC4-257C8AC3D817}" type="pres">
      <dgm:prSet presAssocID="{27D3F114-1F91-4D22-8C7C-F28AF17DF482}" presName="parentLin" presStyleCnt="0"/>
      <dgm:spPr/>
    </dgm:pt>
    <dgm:pt modelId="{D8355215-E9DE-440C-BF6A-DD2A9D9F6378}" type="pres">
      <dgm:prSet presAssocID="{27D3F114-1F91-4D22-8C7C-F28AF17DF482}" presName="parentLeftMargin" presStyleLbl="node1" presStyleIdx="1" presStyleCnt="4"/>
      <dgm:spPr/>
      <dgm:t>
        <a:bodyPr/>
        <a:lstStyle/>
        <a:p>
          <a:endParaRPr lang="es-EC"/>
        </a:p>
      </dgm:t>
    </dgm:pt>
    <dgm:pt modelId="{A5E44824-3377-4BBE-868E-D4BF73AD8E0E}" type="pres">
      <dgm:prSet presAssocID="{27D3F114-1F91-4D22-8C7C-F28AF17DF482}" presName="parentText" presStyleLbl="node1" presStyleIdx="2" presStyleCnt="4">
        <dgm:presLayoutVars>
          <dgm:chMax val="0"/>
          <dgm:bulletEnabled val="1"/>
        </dgm:presLayoutVars>
      </dgm:prSet>
      <dgm:spPr/>
      <dgm:t>
        <a:bodyPr/>
        <a:lstStyle/>
        <a:p>
          <a:endParaRPr lang="es-EC"/>
        </a:p>
      </dgm:t>
    </dgm:pt>
    <dgm:pt modelId="{781B6D05-6F55-41EC-9B99-9C8425102521}" type="pres">
      <dgm:prSet presAssocID="{27D3F114-1F91-4D22-8C7C-F28AF17DF482}" presName="negativeSpace" presStyleCnt="0"/>
      <dgm:spPr/>
    </dgm:pt>
    <dgm:pt modelId="{0706C976-E0CE-4090-8C31-5173FFFC14B3}" type="pres">
      <dgm:prSet presAssocID="{27D3F114-1F91-4D22-8C7C-F28AF17DF482}" presName="childText" presStyleLbl="conFgAcc1" presStyleIdx="2" presStyleCnt="4">
        <dgm:presLayoutVars>
          <dgm:bulletEnabled val="1"/>
        </dgm:presLayoutVars>
      </dgm:prSet>
      <dgm:spPr/>
    </dgm:pt>
    <dgm:pt modelId="{724B1034-CB9D-4683-97FC-8269345A26D2}" type="pres">
      <dgm:prSet presAssocID="{88290ABB-32B2-45A0-8080-78A2581C8552}" presName="spaceBetweenRectangles" presStyleCnt="0"/>
      <dgm:spPr/>
    </dgm:pt>
    <dgm:pt modelId="{97DE482B-57AA-45B8-99F9-CC7B0468CD3E}" type="pres">
      <dgm:prSet presAssocID="{6CECE1D9-431C-4312-88E7-C15B27546C90}" presName="parentLin" presStyleCnt="0"/>
      <dgm:spPr/>
    </dgm:pt>
    <dgm:pt modelId="{E64A745C-2F2F-4B4B-AA41-8D4DD88FC294}" type="pres">
      <dgm:prSet presAssocID="{6CECE1D9-431C-4312-88E7-C15B27546C90}" presName="parentLeftMargin" presStyleLbl="node1" presStyleIdx="2" presStyleCnt="4"/>
      <dgm:spPr/>
      <dgm:t>
        <a:bodyPr/>
        <a:lstStyle/>
        <a:p>
          <a:endParaRPr lang="es-EC"/>
        </a:p>
      </dgm:t>
    </dgm:pt>
    <dgm:pt modelId="{843375AB-7F9C-4679-98FF-816567E33645}" type="pres">
      <dgm:prSet presAssocID="{6CECE1D9-431C-4312-88E7-C15B27546C90}" presName="parentText" presStyleLbl="node1" presStyleIdx="3" presStyleCnt="4">
        <dgm:presLayoutVars>
          <dgm:chMax val="0"/>
          <dgm:bulletEnabled val="1"/>
        </dgm:presLayoutVars>
      </dgm:prSet>
      <dgm:spPr/>
      <dgm:t>
        <a:bodyPr/>
        <a:lstStyle/>
        <a:p>
          <a:endParaRPr lang="es-EC"/>
        </a:p>
      </dgm:t>
    </dgm:pt>
    <dgm:pt modelId="{AA56C7FD-F940-40EC-ABBE-F710F2C295E9}" type="pres">
      <dgm:prSet presAssocID="{6CECE1D9-431C-4312-88E7-C15B27546C90}" presName="negativeSpace" presStyleCnt="0"/>
      <dgm:spPr/>
    </dgm:pt>
    <dgm:pt modelId="{4A9AF38F-42AD-478E-8E4E-9FE56206AB52}" type="pres">
      <dgm:prSet presAssocID="{6CECE1D9-431C-4312-88E7-C15B27546C90}" presName="childText" presStyleLbl="conFgAcc1" presStyleIdx="3" presStyleCnt="4">
        <dgm:presLayoutVars>
          <dgm:bulletEnabled val="1"/>
        </dgm:presLayoutVars>
      </dgm:prSet>
      <dgm:spPr/>
    </dgm:pt>
  </dgm:ptLst>
  <dgm:cxnLst>
    <dgm:cxn modelId="{258E93E0-0E4F-4B95-86F1-AB1F75427586}" srcId="{09D2618B-F828-4223-B805-39334E5B249F}" destId="{B2583DAC-7972-4610-881D-5150B6B42605}" srcOrd="0" destOrd="0" parTransId="{AA69B54B-B0FB-40C8-AF44-0EEBCDE5444B}" sibTransId="{E4597C11-613F-4D77-B03A-EEBDAD9567A4}"/>
    <dgm:cxn modelId="{9CEEED51-9435-4A43-97D5-747CC3C03302}" type="presOf" srcId="{B2583DAC-7972-4610-881D-5150B6B42605}" destId="{40944F1A-86C7-44D0-9E4C-B1F8991F08B3}" srcOrd="0" destOrd="0" presId="urn:microsoft.com/office/officeart/2005/8/layout/list1"/>
    <dgm:cxn modelId="{537A2200-5A68-4CE5-94ED-5D9401A534FD}" type="presOf" srcId="{A5E7E7A6-8AA9-4DB1-B22E-6D52E9DBE38F}" destId="{663BAAAE-107E-4383-9A3E-B55C8E90BA9A}" srcOrd="1" destOrd="0" presId="urn:microsoft.com/office/officeart/2005/8/layout/list1"/>
    <dgm:cxn modelId="{F1555B20-4AF1-4679-9C5E-073A899A857D}" srcId="{09D2618B-F828-4223-B805-39334E5B249F}" destId="{6CECE1D9-431C-4312-88E7-C15B27546C90}" srcOrd="3" destOrd="0" parTransId="{00695C9A-95AF-413A-BE6B-F832A15DBC04}" sibTransId="{E201A56F-AEEA-4693-8D34-635267859D6F}"/>
    <dgm:cxn modelId="{98672D7A-66F3-417C-8DA6-6FD30EA6A830}" type="presOf" srcId="{6CECE1D9-431C-4312-88E7-C15B27546C90}" destId="{E64A745C-2F2F-4B4B-AA41-8D4DD88FC294}" srcOrd="0" destOrd="0" presId="urn:microsoft.com/office/officeart/2005/8/layout/list1"/>
    <dgm:cxn modelId="{29D5C08A-75CF-44E1-BC79-70D691D33B89}" srcId="{09D2618B-F828-4223-B805-39334E5B249F}" destId="{A5E7E7A6-8AA9-4DB1-B22E-6D52E9DBE38F}" srcOrd="1" destOrd="0" parTransId="{B4995981-7C62-4405-B238-9153FCE621B1}" sibTransId="{46AE1674-DAD4-47DB-AB95-4D17D81B9A4F}"/>
    <dgm:cxn modelId="{955430F5-0325-4D24-89BD-E685ADBF2671}" type="presOf" srcId="{09D2618B-F828-4223-B805-39334E5B249F}" destId="{2C3DB5B2-3994-4CD7-AA2C-710F3B82B2D7}" srcOrd="0" destOrd="0" presId="urn:microsoft.com/office/officeart/2005/8/layout/list1"/>
    <dgm:cxn modelId="{5BE268BF-C3DE-4B0A-A03C-F9D8FBE47F26}" type="presOf" srcId="{27D3F114-1F91-4D22-8C7C-F28AF17DF482}" destId="{A5E44824-3377-4BBE-868E-D4BF73AD8E0E}" srcOrd="1" destOrd="0" presId="urn:microsoft.com/office/officeart/2005/8/layout/list1"/>
    <dgm:cxn modelId="{0444F1E4-98E9-4CA3-9C33-006C471115DA}" type="presOf" srcId="{A5E7E7A6-8AA9-4DB1-B22E-6D52E9DBE38F}" destId="{7A048963-C055-4E6A-89AD-48DDC775A362}" srcOrd="0" destOrd="0" presId="urn:microsoft.com/office/officeart/2005/8/layout/list1"/>
    <dgm:cxn modelId="{EB05865A-B624-4DB0-9EE7-AE2BDE5F8275}" type="presOf" srcId="{27D3F114-1F91-4D22-8C7C-F28AF17DF482}" destId="{D8355215-E9DE-440C-BF6A-DD2A9D9F6378}" srcOrd="0" destOrd="0" presId="urn:microsoft.com/office/officeart/2005/8/layout/list1"/>
    <dgm:cxn modelId="{0C94BA49-F211-4CC3-9491-3614BCC28BE4}" type="presOf" srcId="{6CECE1D9-431C-4312-88E7-C15B27546C90}" destId="{843375AB-7F9C-4679-98FF-816567E33645}" srcOrd="1" destOrd="0" presId="urn:microsoft.com/office/officeart/2005/8/layout/list1"/>
    <dgm:cxn modelId="{EA1396E6-CFAD-4D07-A0DD-B9A03FCD84A9}" type="presOf" srcId="{B2583DAC-7972-4610-881D-5150B6B42605}" destId="{E69A2D4C-414A-4C69-A93B-D4D03F74D014}" srcOrd="1" destOrd="0" presId="urn:microsoft.com/office/officeart/2005/8/layout/list1"/>
    <dgm:cxn modelId="{5FB5F423-22F0-4696-99DC-C0AB5117F658}" srcId="{09D2618B-F828-4223-B805-39334E5B249F}" destId="{27D3F114-1F91-4D22-8C7C-F28AF17DF482}" srcOrd="2" destOrd="0" parTransId="{E89503FC-5B82-4676-9BA0-E860E2B476DE}" sibTransId="{88290ABB-32B2-45A0-8080-78A2581C8552}"/>
    <dgm:cxn modelId="{B80D3650-E5FD-406C-830B-F9913EA40EB5}" type="presParOf" srcId="{2C3DB5B2-3994-4CD7-AA2C-710F3B82B2D7}" destId="{C9157BE9-3CA9-4DCA-A516-84F5D2B51BD0}" srcOrd="0" destOrd="0" presId="urn:microsoft.com/office/officeart/2005/8/layout/list1"/>
    <dgm:cxn modelId="{3369B33D-346C-4B2C-8677-B777A95594AE}" type="presParOf" srcId="{C9157BE9-3CA9-4DCA-A516-84F5D2B51BD0}" destId="{40944F1A-86C7-44D0-9E4C-B1F8991F08B3}" srcOrd="0" destOrd="0" presId="urn:microsoft.com/office/officeart/2005/8/layout/list1"/>
    <dgm:cxn modelId="{AF28AF69-734A-4CEB-B432-500F3BCC6C1F}" type="presParOf" srcId="{C9157BE9-3CA9-4DCA-A516-84F5D2B51BD0}" destId="{E69A2D4C-414A-4C69-A93B-D4D03F74D014}" srcOrd="1" destOrd="0" presId="urn:microsoft.com/office/officeart/2005/8/layout/list1"/>
    <dgm:cxn modelId="{1CBAFA0F-BBB5-459C-A2C9-09D40F3E4B04}" type="presParOf" srcId="{2C3DB5B2-3994-4CD7-AA2C-710F3B82B2D7}" destId="{0CABA67D-70A9-45EB-A8CB-5EEE0CB07550}" srcOrd="1" destOrd="0" presId="urn:microsoft.com/office/officeart/2005/8/layout/list1"/>
    <dgm:cxn modelId="{8D29F932-6672-4019-9190-E3BB5CEDF6FB}" type="presParOf" srcId="{2C3DB5B2-3994-4CD7-AA2C-710F3B82B2D7}" destId="{01C097B3-08BC-4DBD-9651-8AA2AB5D7EA3}" srcOrd="2" destOrd="0" presId="urn:microsoft.com/office/officeart/2005/8/layout/list1"/>
    <dgm:cxn modelId="{45723AEA-9445-4472-AAB5-3C7C53BFE40C}" type="presParOf" srcId="{2C3DB5B2-3994-4CD7-AA2C-710F3B82B2D7}" destId="{1707130C-EAF8-43AB-AECF-414F66FA6F79}" srcOrd="3" destOrd="0" presId="urn:microsoft.com/office/officeart/2005/8/layout/list1"/>
    <dgm:cxn modelId="{A39DE15D-BFB8-4BD4-8828-FCCD0E98F0D7}" type="presParOf" srcId="{2C3DB5B2-3994-4CD7-AA2C-710F3B82B2D7}" destId="{4D33D857-ACF4-448D-B230-88D0D13CDC3F}" srcOrd="4" destOrd="0" presId="urn:microsoft.com/office/officeart/2005/8/layout/list1"/>
    <dgm:cxn modelId="{9BCC590B-23EE-45E7-A32F-42027B57364E}" type="presParOf" srcId="{4D33D857-ACF4-448D-B230-88D0D13CDC3F}" destId="{7A048963-C055-4E6A-89AD-48DDC775A362}" srcOrd="0" destOrd="0" presId="urn:microsoft.com/office/officeart/2005/8/layout/list1"/>
    <dgm:cxn modelId="{23D16A39-8C47-48E4-91F1-2E67F53000AF}" type="presParOf" srcId="{4D33D857-ACF4-448D-B230-88D0D13CDC3F}" destId="{663BAAAE-107E-4383-9A3E-B55C8E90BA9A}" srcOrd="1" destOrd="0" presId="urn:microsoft.com/office/officeart/2005/8/layout/list1"/>
    <dgm:cxn modelId="{058FEE9D-DA87-46F5-BC3C-2DD5EC5C6ED9}" type="presParOf" srcId="{2C3DB5B2-3994-4CD7-AA2C-710F3B82B2D7}" destId="{D046F5D0-4CA4-4D53-AA15-8D24C75223C1}" srcOrd="5" destOrd="0" presId="urn:microsoft.com/office/officeart/2005/8/layout/list1"/>
    <dgm:cxn modelId="{69415313-C475-4C5E-ACF9-B1F172E27813}" type="presParOf" srcId="{2C3DB5B2-3994-4CD7-AA2C-710F3B82B2D7}" destId="{7F1D117D-75C0-45C7-89AC-3C32954C6E2B}" srcOrd="6" destOrd="0" presId="urn:microsoft.com/office/officeart/2005/8/layout/list1"/>
    <dgm:cxn modelId="{613BD66E-F0DA-4736-84D7-1E20E8FEDA1C}" type="presParOf" srcId="{2C3DB5B2-3994-4CD7-AA2C-710F3B82B2D7}" destId="{42C406F1-87C5-407D-9398-E6A120050142}" srcOrd="7" destOrd="0" presId="urn:microsoft.com/office/officeart/2005/8/layout/list1"/>
    <dgm:cxn modelId="{AB9676E0-A4F2-4832-B951-425EDA2B334D}" type="presParOf" srcId="{2C3DB5B2-3994-4CD7-AA2C-710F3B82B2D7}" destId="{9C0AA3FF-0931-407A-AEC4-257C8AC3D817}" srcOrd="8" destOrd="0" presId="urn:microsoft.com/office/officeart/2005/8/layout/list1"/>
    <dgm:cxn modelId="{2B453C1C-65D3-47B5-B717-9AE15D0144D3}" type="presParOf" srcId="{9C0AA3FF-0931-407A-AEC4-257C8AC3D817}" destId="{D8355215-E9DE-440C-BF6A-DD2A9D9F6378}" srcOrd="0" destOrd="0" presId="urn:microsoft.com/office/officeart/2005/8/layout/list1"/>
    <dgm:cxn modelId="{1BDB124F-AD68-4BE8-839F-E1A66440BA8E}" type="presParOf" srcId="{9C0AA3FF-0931-407A-AEC4-257C8AC3D817}" destId="{A5E44824-3377-4BBE-868E-D4BF73AD8E0E}" srcOrd="1" destOrd="0" presId="urn:microsoft.com/office/officeart/2005/8/layout/list1"/>
    <dgm:cxn modelId="{0998498E-CF00-4592-A6D6-593B17595BF6}" type="presParOf" srcId="{2C3DB5B2-3994-4CD7-AA2C-710F3B82B2D7}" destId="{781B6D05-6F55-41EC-9B99-9C8425102521}" srcOrd="9" destOrd="0" presId="urn:microsoft.com/office/officeart/2005/8/layout/list1"/>
    <dgm:cxn modelId="{7838FEEC-92CC-4CBF-9DA6-2FAC029AF133}" type="presParOf" srcId="{2C3DB5B2-3994-4CD7-AA2C-710F3B82B2D7}" destId="{0706C976-E0CE-4090-8C31-5173FFFC14B3}" srcOrd="10" destOrd="0" presId="urn:microsoft.com/office/officeart/2005/8/layout/list1"/>
    <dgm:cxn modelId="{C44902D1-8BE1-493A-80A1-705231654DD8}" type="presParOf" srcId="{2C3DB5B2-3994-4CD7-AA2C-710F3B82B2D7}" destId="{724B1034-CB9D-4683-97FC-8269345A26D2}" srcOrd="11" destOrd="0" presId="urn:microsoft.com/office/officeart/2005/8/layout/list1"/>
    <dgm:cxn modelId="{D0506AF8-A7F5-460C-BCB2-F530BCEC958B}" type="presParOf" srcId="{2C3DB5B2-3994-4CD7-AA2C-710F3B82B2D7}" destId="{97DE482B-57AA-45B8-99F9-CC7B0468CD3E}" srcOrd="12" destOrd="0" presId="urn:microsoft.com/office/officeart/2005/8/layout/list1"/>
    <dgm:cxn modelId="{325FAC2E-82BB-415E-B1B6-5F05FF0555DD}" type="presParOf" srcId="{97DE482B-57AA-45B8-99F9-CC7B0468CD3E}" destId="{E64A745C-2F2F-4B4B-AA41-8D4DD88FC294}" srcOrd="0" destOrd="0" presId="urn:microsoft.com/office/officeart/2005/8/layout/list1"/>
    <dgm:cxn modelId="{6787BF0B-7605-4673-B286-EF6EA588DE69}" type="presParOf" srcId="{97DE482B-57AA-45B8-99F9-CC7B0468CD3E}" destId="{843375AB-7F9C-4679-98FF-816567E33645}" srcOrd="1" destOrd="0" presId="urn:microsoft.com/office/officeart/2005/8/layout/list1"/>
    <dgm:cxn modelId="{CD19CF5B-AFC5-4C5B-AB2F-0BD723D7C1E5}" type="presParOf" srcId="{2C3DB5B2-3994-4CD7-AA2C-710F3B82B2D7}" destId="{AA56C7FD-F940-40EC-ABBE-F710F2C295E9}" srcOrd="13" destOrd="0" presId="urn:microsoft.com/office/officeart/2005/8/layout/list1"/>
    <dgm:cxn modelId="{AE9BE028-AF0E-4106-B880-BC4781CFCBCE}" type="presParOf" srcId="{2C3DB5B2-3994-4CD7-AA2C-710F3B82B2D7}" destId="{4A9AF38F-42AD-478E-8E4E-9FE56206AB52}"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F493F44-1BFA-4476-8828-C437E23E741C}">
      <dsp:nvSpPr>
        <dsp:cNvPr id="0" name=""/>
        <dsp:cNvSpPr/>
      </dsp:nvSpPr>
      <dsp:spPr>
        <a:xfrm>
          <a:off x="0" y="0"/>
          <a:ext cx="7499350" cy="22241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C" sz="2800" b="1" kern="1200" dirty="0" smtClean="0">
              <a:effectLst>
                <a:outerShdw blurRad="38100" dist="38100" dir="2700000" algn="tl">
                  <a:srgbClr val="000000">
                    <a:alpha val="43137"/>
                  </a:srgbClr>
                </a:outerShdw>
              </a:effectLst>
            </a:rPr>
            <a:t>Descripción General del Proyecto</a:t>
          </a:r>
          <a:endParaRPr lang="es-EC" sz="2800" kern="1200" dirty="0">
            <a:effectLst>
              <a:outerShdw blurRad="38100" dist="38100" dir="2700000" algn="tl">
                <a:srgbClr val="000000">
                  <a:alpha val="43137"/>
                </a:srgbClr>
              </a:outerShdw>
            </a:effectLst>
          </a:endParaRPr>
        </a:p>
        <a:p>
          <a:pPr marL="228600" lvl="1" indent="-228600" algn="l" defTabSz="1155700">
            <a:lnSpc>
              <a:spcPct val="90000"/>
            </a:lnSpc>
            <a:spcBef>
              <a:spcPct val="0"/>
            </a:spcBef>
            <a:spcAft>
              <a:spcPct val="15000"/>
            </a:spcAft>
            <a:buChar char="••"/>
          </a:pPr>
          <a:r>
            <a:rPr lang="es-EC" sz="2600" b="0" kern="1200" dirty="0" smtClean="0">
              <a:effectLst>
                <a:outerShdw blurRad="38100" dist="38100" dir="2700000" algn="tl">
                  <a:srgbClr val="000000">
                    <a:alpha val="43137"/>
                  </a:srgbClr>
                </a:outerShdw>
              </a:effectLst>
            </a:rPr>
            <a:t>Introducción </a:t>
          </a:r>
          <a:endParaRPr lang="es-EC" sz="2600" b="0" kern="1200" dirty="0">
            <a:effectLst>
              <a:outerShdw blurRad="38100" dist="38100" dir="2700000" algn="tl">
                <a:srgbClr val="000000">
                  <a:alpha val="43137"/>
                </a:srgbClr>
              </a:outerShdw>
            </a:effectLst>
          </a:endParaRPr>
        </a:p>
        <a:p>
          <a:pPr marL="228600" lvl="1" indent="-228600" algn="l" defTabSz="1155700">
            <a:lnSpc>
              <a:spcPct val="90000"/>
            </a:lnSpc>
            <a:spcBef>
              <a:spcPct val="0"/>
            </a:spcBef>
            <a:spcAft>
              <a:spcPct val="15000"/>
            </a:spcAft>
            <a:buChar char="••"/>
          </a:pPr>
          <a:r>
            <a:rPr lang="es-EC" sz="2600" b="0" kern="1200" dirty="0" smtClean="0">
              <a:effectLst>
                <a:outerShdw blurRad="38100" dist="38100" dir="2700000" algn="tl">
                  <a:srgbClr val="000000">
                    <a:alpha val="43137"/>
                  </a:srgbClr>
                </a:outerShdw>
              </a:effectLst>
            </a:rPr>
            <a:t>Importancia</a:t>
          </a:r>
          <a:endParaRPr lang="es-EC" sz="2600" b="0" kern="1200" dirty="0">
            <a:effectLst>
              <a:outerShdw blurRad="38100" dist="38100" dir="2700000" algn="tl">
                <a:srgbClr val="000000">
                  <a:alpha val="43137"/>
                </a:srgbClr>
              </a:outerShdw>
            </a:effectLst>
          </a:endParaRPr>
        </a:p>
        <a:p>
          <a:pPr marL="228600" lvl="1" indent="-228600" algn="l" defTabSz="1155700">
            <a:lnSpc>
              <a:spcPct val="90000"/>
            </a:lnSpc>
            <a:spcBef>
              <a:spcPct val="0"/>
            </a:spcBef>
            <a:spcAft>
              <a:spcPct val="15000"/>
            </a:spcAft>
            <a:buChar char="••"/>
          </a:pPr>
          <a:r>
            <a:rPr lang="es-EC" sz="2600" b="0" kern="1200" dirty="0" smtClean="0">
              <a:effectLst>
                <a:outerShdw blurRad="38100" dist="38100" dir="2700000" algn="tl">
                  <a:srgbClr val="000000">
                    <a:alpha val="43137"/>
                  </a:srgbClr>
                </a:outerShdw>
              </a:effectLst>
            </a:rPr>
            <a:t>Objetivos</a:t>
          </a:r>
          <a:endParaRPr lang="es-EC" sz="2600" b="0" kern="1200" dirty="0">
            <a:effectLst>
              <a:outerShdw blurRad="38100" dist="38100" dir="2700000" algn="tl">
                <a:srgbClr val="000000">
                  <a:alpha val="43137"/>
                </a:srgbClr>
              </a:outerShdw>
            </a:effectLst>
          </a:endParaRPr>
        </a:p>
      </dsp:txBody>
      <dsp:txXfrm>
        <a:off x="1710974" y="0"/>
        <a:ext cx="5788375" cy="2224137"/>
      </dsp:txXfrm>
    </dsp:sp>
    <dsp:sp modelId="{E707DDA9-CFDC-4755-8946-6183C6F1CD08}">
      <dsp:nvSpPr>
        <dsp:cNvPr id="0" name=""/>
        <dsp:cNvSpPr/>
      </dsp:nvSpPr>
      <dsp:spPr>
        <a:xfrm>
          <a:off x="211104" y="223874"/>
          <a:ext cx="1499870" cy="177638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8193EC-2B29-445D-A642-99060E536A10}">
      <dsp:nvSpPr>
        <dsp:cNvPr id="0" name=""/>
        <dsp:cNvSpPr/>
      </dsp:nvSpPr>
      <dsp:spPr>
        <a:xfrm>
          <a:off x="0" y="2437909"/>
          <a:ext cx="7499350" cy="241987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C" sz="2800" b="1" kern="1200" dirty="0" smtClean="0">
              <a:effectLst>
                <a:outerShdw blurRad="38100" dist="38100" dir="2700000" algn="tl">
                  <a:srgbClr val="000000">
                    <a:alpha val="43137"/>
                  </a:srgbClr>
                </a:outerShdw>
              </a:effectLst>
            </a:rPr>
            <a:t>Diseño de Hardware</a:t>
          </a:r>
          <a:endParaRPr lang="es-EC" sz="2800" kern="1200" dirty="0">
            <a:effectLst>
              <a:outerShdw blurRad="38100" dist="38100" dir="2700000" algn="tl">
                <a:srgbClr val="000000">
                  <a:alpha val="43137"/>
                </a:srgbClr>
              </a:outerShdw>
            </a:effectLst>
          </a:endParaRPr>
        </a:p>
        <a:p>
          <a:pPr marL="228600" lvl="1" indent="-228600" algn="l" defTabSz="1155700">
            <a:lnSpc>
              <a:spcPct val="90000"/>
            </a:lnSpc>
            <a:spcBef>
              <a:spcPct val="0"/>
            </a:spcBef>
            <a:spcAft>
              <a:spcPct val="15000"/>
            </a:spcAft>
            <a:buChar char="••"/>
          </a:pPr>
          <a:r>
            <a:rPr lang="es-EC" sz="2600" kern="1200" dirty="0" smtClean="0">
              <a:effectLst>
                <a:outerShdw blurRad="38100" dist="38100" dir="2700000" algn="tl">
                  <a:srgbClr val="000000">
                    <a:alpha val="43137"/>
                  </a:srgbClr>
                </a:outerShdw>
              </a:effectLst>
            </a:rPr>
            <a:t>Circuito de control</a:t>
          </a:r>
          <a:endParaRPr lang="es-EC" sz="2600" kern="1200" dirty="0">
            <a:effectLst>
              <a:outerShdw blurRad="38100" dist="38100" dir="2700000" algn="tl">
                <a:srgbClr val="000000">
                  <a:alpha val="43137"/>
                </a:srgbClr>
              </a:outerShdw>
            </a:effectLst>
          </a:endParaRPr>
        </a:p>
        <a:p>
          <a:pPr marL="228600" lvl="1" indent="-228600" algn="l" defTabSz="1155700">
            <a:lnSpc>
              <a:spcPct val="90000"/>
            </a:lnSpc>
            <a:spcBef>
              <a:spcPct val="0"/>
            </a:spcBef>
            <a:spcAft>
              <a:spcPct val="15000"/>
            </a:spcAft>
            <a:buChar char="••"/>
          </a:pPr>
          <a:r>
            <a:rPr lang="es-EC" sz="2600" kern="1200" dirty="0" smtClean="0">
              <a:effectLst>
                <a:outerShdw blurRad="38100" dist="38100" dir="2700000" algn="tl">
                  <a:srgbClr val="000000">
                    <a:alpha val="43137"/>
                  </a:srgbClr>
                </a:outerShdw>
              </a:effectLst>
            </a:rPr>
            <a:t>Placa de control</a:t>
          </a:r>
          <a:endParaRPr lang="es-EC" sz="2600" kern="1200" dirty="0">
            <a:effectLst>
              <a:outerShdw blurRad="38100" dist="38100" dir="2700000" algn="tl">
                <a:srgbClr val="000000">
                  <a:alpha val="43137"/>
                </a:srgbClr>
              </a:outerShdw>
            </a:effectLst>
          </a:endParaRPr>
        </a:p>
        <a:p>
          <a:pPr marL="228600" lvl="1" indent="-228600" algn="l" defTabSz="1155700">
            <a:lnSpc>
              <a:spcPct val="90000"/>
            </a:lnSpc>
            <a:spcBef>
              <a:spcPct val="0"/>
            </a:spcBef>
            <a:spcAft>
              <a:spcPct val="15000"/>
            </a:spcAft>
            <a:buChar char="••"/>
          </a:pPr>
          <a:r>
            <a:rPr lang="es-EC" sz="2600" kern="1200" dirty="0" smtClean="0">
              <a:effectLst>
                <a:outerShdw blurRad="38100" dist="38100" dir="2700000" algn="tl">
                  <a:srgbClr val="000000">
                    <a:alpha val="43137"/>
                  </a:srgbClr>
                </a:outerShdw>
              </a:effectLst>
            </a:rPr>
            <a:t>Placa de la pantalla</a:t>
          </a:r>
        </a:p>
      </dsp:txBody>
      <dsp:txXfrm>
        <a:off x="1710974" y="2437909"/>
        <a:ext cx="5788375" cy="2419874"/>
      </dsp:txXfrm>
    </dsp:sp>
    <dsp:sp modelId="{B3159CA9-051B-4676-AD79-CA3F9462F86D}">
      <dsp:nvSpPr>
        <dsp:cNvPr id="0" name=""/>
        <dsp:cNvSpPr/>
      </dsp:nvSpPr>
      <dsp:spPr>
        <a:xfrm>
          <a:off x="129826" y="2643199"/>
          <a:ext cx="1499870" cy="183784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EC0BE17-CE3E-4688-8909-06D65B884CEA}">
      <dsp:nvSpPr>
        <dsp:cNvPr id="0" name=""/>
        <dsp:cNvSpPr/>
      </dsp:nvSpPr>
      <dsp:spPr>
        <a:xfrm>
          <a:off x="0" y="0"/>
          <a:ext cx="7791474" cy="253257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s-EC" sz="3100" b="1" kern="1200" dirty="0" smtClean="0">
              <a:effectLst>
                <a:outerShdw blurRad="38100" dist="38100" dir="2700000" algn="tl">
                  <a:srgbClr val="000000">
                    <a:alpha val="43137"/>
                  </a:srgbClr>
                </a:outerShdw>
              </a:effectLst>
            </a:rPr>
            <a:t>Diseño de Software</a:t>
          </a:r>
          <a:endParaRPr lang="es-EC" sz="3100" kern="1200" dirty="0"/>
        </a:p>
        <a:p>
          <a:pPr marL="285750" lvl="1" indent="-285750" algn="l" defTabSz="1377950">
            <a:lnSpc>
              <a:spcPct val="90000"/>
            </a:lnSpc>
            <a:spcBef>
              <a:spcPct val="0"/>
            </a:spcBef>
            <a:spcAft>
              <a:spcPct val="15000"/>
            </a:spcAft>
            <a:buChar char="••"/>
          </a:pPr>
          <a:r>
            <a:rPr lang="es-EC" sz="3100" b="0" kern="1200" dirty="0" smtClean="0">
              <a:effectLst>
                <a:outerShdw blurRad="38100" dist="38100" dir="2700000" algn="tl">
                  <a:srgbClr val="000000">
                    <a:alpha val="43137"/>
                  </a:srgbClr>
                </a:outerShdw>
              </a:effectLst>
            </a:rPr>
            <a:t>Algoritmo de Control</a:t>
          </a:r>
          <a:endParaRPr lang="es-EC" sz="3100" b="0" kern="1200" dirty="0">
            <a:effectLst>
              <a:outerShdw blurRad="38100" dist="38100" dir="2700000" algn="tl">
                <a:srgbClr val="000000">
                  <a:alpha val="43137"/>
                </a:srgbClr>
              </a:outerShdw>
            </a:effectLst>
          </a:endParaRPr>
        </a:p>
        <a:p>
          <a:pPr marL="285750" lvl="1" indent="-285750" algn="l" defTabSz="1377950">
            <a:lnSpc>
              <a:spcPct val="90000"/>
            </a:lnSpc>
            <a:spcBef>
              <a:spcPct val="0"/>
            </a:spcBef>
            <a:spcAft>
              <a:spcPct val="15000"/>
            </a:spcAft>
            <a:buChar char="••"/>
          </a:pPr>
          <a:r>
            <a:rPr lang="es-EC" sz="3100" b="0" kern="1200" dirty="0" smtClean="0">
              <a:effectLst>
                <a:outerShdw blurRad="38100" dist="38100" dir="2700000" algn="tl">
                  <a:srgbClr val="000000">
                    <a:alpha val="43137"/>
                  </a:srgbClr>
                </a:outerShdw>
              </a:effectLst>
            </a:rPr>
            <a:t>Interface </a:t>
          </a:r>
          <a:endParaRPr lang="es-EC" sz="3100" b="0" kern="1200" dirty="0">
            <a:effectLst>
              <a:outerShdw blurRad="38100" dist="38100" dir="2700000" algn="tl">
                <a:srgbClr val="000000">
                  <a:alpha val="43137"/>
                </a:srgbClr>
              </a:outerShdw>
            </a:effectLst>
          </a:endParaRPr>
        </a:p>
      </dsp:txBody>
      <dsp:txXfrm>
        <a:off x="1811552" y="0"/>
        <a:ext cx="5979921" cy="2532577"/>
      </dsp:txXfrm>
    </dsp:sp>
    <dsp:sp modelId="{65E0294B-D680-40FF-B4D0-0780969322F6}">
      <dsp:nvSpPr>
        <dsp:cNvPr id="0" name=""/>
        <dsp:cNvSpPr/>
      </dsp:nvSpPr>
      <dsp:spPr>
        <a:xfrm>
          <a:off x="71435" y="285735"/>
          <a:ext cx="1765423" cy="202606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68D356-7346-4DF8-A3CE-CB4FF4258966}">
      <dsp:nvSpPr>
        <dsp:cNvPr id="0" name=""/>
        <dsp:cNvSpPr/>
      </dsp:nvSpPr>
      <dsp:spPr>
        <a:xfrm>
          <a:off x="0" y="2787134"/>
          <a:ext cx="7791474" cy="253257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s-EC" sz="4000" b="1" kern="1200" dirty="0" smtClean="0">
              <a:effectLst>
                <a:outerShdw blurRad="38100" dist="38100" dir="2700000" algn="tl">
                  <a:srgbClr val="000000">
                    <a:alpha val="43137"/>
                  </a:srgbClr>
                </a:outerShdw>
              </a:effectLst>
            </a:rPr>
            <a:t>Resultados</a:t>
          </a:r>
          <a:endParaRPr lang="es-EC" sz="3200" b="1" kern="1200" dirty="0"/>
        </a:p>
        <a:p>
          <a:pPr marL="285750" lvl="1" indent="-285750" algn="l" defTabSz="1377950">
            <a:lnSpc>
              <a:spcPct val="90000"/>
            </a:lnSpc>
            <a:spcBef>
              <a:spcPct val="0"/>
            </a:spcBef>
            <a:spcAft>
              <a:spcPct val="15000"/>
            </a:spcAft>
            <a:buChar char="••"/>
          </a:pPr>
          <a:r>
            <a:rPr lang="es-EC" sz="3100" b="0" kern="1200" dirty="0" smtClean="0">
              <a:effectLst>
                <a:outerShdw blurRad="38100" dist="38100" dir="2700000" algn="tl">
                  <a:srgbClr val="000000">
                    <a:alpha val="43137"/>
                  </a:srgbClr>
                </a:outerShdw>
              </a:effectLst>
            </a:rPr>
            <a:t>Pruebas</a:t>
          </a:r>
          <a:endParaRPr lang="es-EC" sz="3100" b="0" kern="1200" dirty="0">
            <a:effectLst>
              <a:outerShdw blurRad="38100" dist="38100" dir="2700000" algn="tl">
                <a:srgbClr val="000000">
                  <a:alpha val="43137"/>
                </a:srgbClr>
              </a:outerShdw>
            </a:effectLst>
          </a:endParaRPr>
        </a:p>
        <a:p>
          <a:pPr marL="285750" lvl="1" indent="-285750" algn="l" defTabSz="1377950">
            <a:lnSpc>
              <a:spcPct val="90000"/>
            </a:lnSpc>
            <a:spcBef>
              <a:spcPct val="0"/>
            </a:spcBef>
            <a:spcAft>
              <a:spcPct val="15000"/>
            </a:spcAft>
            <a:buChar char="••"/>
          </a:pPr>
          <a:r>
            <a:rPr lang="es-EC" sz="3100" b="0" kern="1200" dirty="0" smtClean="0">
              <a:effectLst>
                <a:outerShdw blurRad="38100" dist="38100" dir="2700000" algn="tl">
                  <a:srgbClr val="000000">
                    <a:alpha val="43137"/>
                  </a:srgbClr>
                </a:outerShdw>
              </a:effectLst>
            </a:rPr>
            <a:t>Análisis Económico</a:t>
          </a:r>
          <a:endParaRPr lang="es-EC" sz="3100" b="0" kern="1200" dirty="0">
            <a:effectLst>
              <a:outerShdw blurRad="38100" dist="38100" dir="2700000" algn="tl">
                <a:srgbClr val="000000">
                  <a:alpha val="43137"/>
                </a:srgbClr>
              </a:outerShdw>
            </a:effectLst>
          </a:endParaRPr>
        </a:p>
        <a:p>
          <a:pPr marL="285750" lvl="1" indent="-285750" algn="l" defTabSz="1377950">
            <a:lnSpc>
              <a:spcPct val="90000"/>
            </a:lnSpc>
            <a:spcBef>
              <a:spcPct val="0"/>
            </a:spcBef>
            <a:spcAft>
              <a:spcPct val="15000"/>
            </a:spcAft>
            <a:buChar char="••"/>
          </a:pPr>
          <a:r>
            <a:rPr lang="es-EC" sz="3100" b="0" kern="1200" dirty="0" smtClean="0">
              <a:effectLst>
                <a:outerShdw blurRad="38100" dist="38100" dir="2700000" algn="tl">
                  <a:srgbClr val="000000">
                    <a:alpha val="43137"/>
                  </a:srgbClr>
                </a:outerShdw>
              </a:effectLst>
            </a:rPr>
            <a:t>Conclusiones y Recomendaciones</a:t>
          </a:r>
          <a:endParaRPr lang="es-EC" sz="3100" b="0" kern="1200" dirty="0">
            <a:effectLst>
              <a:outerShdw blurRad="38100" dist="38100" dir="2700000" algn="tl">
                <a:srgbClr val="000000">
                  <a:alpha val="43137"/>
                </a:srgbClr>
              </a:outerShdw>
            </a:effectLst>
          </a:endParaRPr>
        </a:p>
      </dsp:txBody>
      <dsp:txXfrm>
        <a:off x="1811552" y="2787134"/>
        <a:ext cx="5979921" cy="2532577"/>
      </dsp:txXfrm>
    </dsp:sp>
    <dsp:sp modelId="{B5A2CA68-6673-44DA-BE6B-179766636188}">
      <dsp:nvSpPr>
        <dsp:cNvPr id="0" name=""/>
        <dsp:cNvSpPr/>
      </dsp:nvSpPr>
      <dsp:spPr>
        <a:xfrm>
          <a:off x="253257" y="3039093"/>
          <a:ext cx="1558294" cy="202606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CC9D3D-1FA9-4329-B1B1-5444F3738080}">
      <dsp:nvSpPr>
        <dsp:cNvPr id="0" name=""/>
        <dsp:cNvSpPr/>
      </dsp:nvSpPr>
      <dsp:spPr>
        <a:xfrm>
          <a:off x="0" y="420528"/>
          <a:ext cx="8220102" cy="1216800"/>
        </a:xfrm>
        <a:prstGeom prst="round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s-EC" sz="4000" b="1" kern="1200" dirty="0" smtClean="0"/>
            <a:t>Objetivo General </a:t>
          </a:r>
          <a:endParaRPr lang="es-EC" sz="4000" kern="1200" dirty="0"/>
        </a:p>
      </dsp:txBody>
      <dsp:txXfrm>
        <a:off x="0" y="420528"/>
        <a:ext cx="8220102" cy="1216800"/>
      </dsp:txXfrm>
    </dsp:sp>
    <dsp:sp modelId="{F16022F5-FD5E-4E1C-B69E-CA345C378AB3}">
      <dsp:nvSpPr>
        <dsp:cNvPr id="0" name=""/>
        <dsp:cNvSpPr/>
      </dsp:nvSpPr>
      <dsp:spPr>
        <a:xfrm>
          <a:off x="0" y="2075865"/>
          <a:ext cx="8220102" cy="248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988" tIns="50800" rIns="284480" bIns="50800" numCol="1" spcCol="1270" anchor="t" anchorCtr="0">
          <a:noAutofit/>
        </a:bodyPr>
        <a:lstStyle/>
        <a:p>
          <a:pPr marL="285750" lvl="1" indent="-285750" algn="just" defTabSz="1778000">
            <a:lnSpc>
              <a:spcPct val="90000"/>
            </a:lnSpc>
            <a:spcBef>
              <a:spcPct val="0"/>
            </a:spcBef>
            <a:spcAft>
              <a:spcPct val="20000"/>
            </a:spcAft>
            <a:buChar char="••"/>
          </a:pPr>
          <a:r>
            <a:rPr lang="es-ES" sz="4000" kern="1200" dirty="0" smtClean="0"/>
            <a:t>Diseñar e implementar un módulo  prototipo de pantalla tipo LED como base para una pantalla gigante</a:t>
          </a:r>
          <a:r>
            <a:rPr lang="es-ES" sz="4800" kern="1200" dirty="0" smtClean="0"/>
            <a:t>.</a:t>
          </a:r>
          <a:endParaRPr lang="es-EC" sz="4800" kern="1200" dirty="0"/>
        </a:p>
      </dsp:txBody>
      <dsp:txXfrm>
        <a:off x="0" y="2075865"/>
        <a:ext cx="8220102" cy="248917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E38A889-822A-4936-96E2-10C9EA0CA5CF}">
      <dsp:nvSpPr>
        <dsp:cNvPr id="0" name=""/>
        <dsp:cNvSpPr/>
      </dsp:nvSpPr>
      <dsp:spPr>
        <a:xfrm>
          <a:off x="0" y="380129"/>
          <a:ext cx="7862912" cy="935415"/>
        </a:xfrm>
        <a:prstGeom prst="round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s-EC" sz="3900" b="1" kern="1200" dirty="0" smtClean="0"/>
            <a:t>Objetivos Específicos </a:t>
          </a:r>
          <a:endParaRPr lang="es-EC" sz="3900" kern="1200" dirty="0"/>
        </a:p>
      </dsp:txBody>
      <dsp:txXfrm>
        <a:off x="0" y="380129"/>
        <a:ext cx="7862912" cy="935415"/>
      </dsp:txXfrm>
    </dsp:sp>
    <dsp:sp modelId="{AC57A1C8-4894-409B-8339-A86B8C51CD71}">
      <dsp:nvSpPr>
        <dsp:cNvPr id="0" name=""/>
        <dsp:cNvSpPr/>
      </dsp:nvSpPr>
      <dsp:spPr>
        <a:xfrm>
          <a:off x="0" y="1394077"/>
          <a:ext cx="7862912" cy="500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647" tIns="49530" rIns="277368" bIns="49530" numCol="1" spcCol="1270" anchor="t" anchorCtr="0">
          <a:noAutofit/>
        </a:bodyPr>
        <a:lstStyle/>
        <a:p>
          <a:pPr marL="285750" lvl="1" indent="-285750" algn="just" defTabSz="1333500">
            <a:lnSpc>
              <a:spcPct val="90000"/>
            </a:lnSpc>
            <a:spcBef>
              <a:spcPct val="0"/>
            </a:spcBef>
            <a:spcAft>
              <a:spcPct val="20000"/>
            </a:spcAft>
            <a:buChar char="••"/>
          </a:pPr>
          <a:r>
            <a:rPr lang="es-EC" sz="3000" kern="1200" dirty="0" smtClean="0"/>
            <a:t>Investigar acerca de la generación de imágenes en diferentes tipos de pantallas LED.</a:t>
          </a:r>
          <a:endParaRPr lang="es-EC" sz="3000" kern="1200" dirty="0"/>
        </a:p>
        <a:p>
          <a:pPr marL="285750" lvl="1" indent="-285750" algn="just" defTabSz="1333500">
            <a:lnSpc>
              <a:spcPct val="90000"/>
            </a:lnSpc>
            <a:spcBef>
              <a:spcPct val="0"/>
            </a:spcBef>
            <a:spcAft>
              <a:spcPct val="20000"/>
            </a:spcAft>
            <a:buChar char="••"/>
          </a:pPr>
          <a:r>
            <a:rPr lang="es-EC" sz="3000" kern="1200" dirty="0" smtClean="0"/>
            <a:t>Caracterizar el funcionamiento general de los drivers PWM TLC5951 de Texas Instruments.</a:t>
          </a:r>
          <a:endParaRPr lang="es-EC" sz="3000" kern="1200" dirty="0"/>
        </a:p>
        <a:p>
          <a:pPr marL="285750" lvl="1" indent="-285750" algn="just" defTabSz="1333500">
            <a:lnSpc>
              <a:spcPct val="90000"/>
            </a:lnSpc>
            <a:spcBef>
              <a:spcPct val="0"/>
            </a:spcBef>
            <a:spcAft>
              <a:spcPct val="20000"/>
            </a:spcAft>
            <a:buChar char="••"/>
          </a:pPr>
          <a:r>
            <a:rPr lang="es-EC" sz="3000" kern="1200" dirty="0" smtClean="0"/>
            <a:t>Generar la información a ser desplegada y enviarla al controlador del prototipo mediante una interfaz realizada en lenguaje JAVA.</a:t>
          </a:r>
          <a:endParaRPr lang="es-EC" sz="3000" kern="1200" dirty="0"/>
        </a:p>
        <a:p>
          <a:pPr marL="285750" lvl="1" indent="-285750" algn="just" defTabSz="1333500">
            <a:lnSpc>
              <a:spcPct val="90000"/>
            </a:lnSpc>
            <a:spcBef>
              <a:spcPct val="0"/>
            </a:spcBef>
            <a:spcAft>
              <a:spcPct val="20000"/>
            </a:spcAft>
            <a:buChar char="••"/>
          </a:pPr>
          <a:r>
            <a:rPr lang="es-ES" sz="3000" kern="1200" dirty="0" smtClean="0"/>
            <a:t>Esquematizar la unión de los módulos para la generación de pantallas gigantes tipo LED.</a:t>
          </a:r>
          <a:endParaRPr lang="es-EC" sz="3000" kern="1200" dirty="0"/>
        </a:p>
      </dsp:txBody>
      <dsp:txXfrm>
        <a:off x="0" y="1394077"/>
        <a:ext cx="7862912" cy="500526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C097B3-08BC-4DBD-9651-8AA2AB5D7EA3}">
      <dsp:nvSpPr>
        <dsp:cNvPr id="0" name=""/>
        <dsp:cNvSpPr/>
      </dsp:nvSpPr>
      <dsp:spPr>
        <a:xfrm>
          <a:off x="0" y="438004"/>
          <a:ext cx="6696744" cy="6048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A2D4C-414A-4C69-A93B-D4D03F74D014}">
      <dsp:nvSpPr>
        <dsp:cNvPr id="0" name=""/>
        <dsp:cNvSpPr/>
      </dsp:nvSpPr>
      <dsp:spPr>
        <a:xfrm>
          <a:off x="334837" y="83764"/>
          <a:ext cx="4687720" cy="708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185" tIns="0" rIns="177185" bIns="0" numCol="1" spcCol="1270" anchor="ctr" anchorCtr="0">
          <a:noAutofit/>
        </a:bodyPr>
        <a:lstStyle/>
        <a:p>
          <a:pPr lvl="0" algn="l" defTabSz="1066800">
            <a:lnSpc>
              <a:spcPct val="90000"/>
            </a:lnSpc>
            <a:spcBef>
              <a:spcPct val="0"/>
            </a:spcBef>
            <a:spcAft>
              <a:spcPct val="35000"/>
            </a:spcAft>
          </a:pPr>
          <a:r>
            <a:rPr lang="es-ES" sz="2400" b="1" kern="1200" dirty="0" smtClean="0"/>
            <a:t>Reguladores de Voltaje</a:t>
          </a:r>
          <a:endParaRPr lang="es-EC" sz="2400" kern="1200" dirty="0"/>
        </a:p>
      </dsp:txBody>
      <dsp:txXfrm>
        <a:off x="334837" y="83764"/>
        <a:ext cx="4687720" cy="708480"/>
      </dsp:txXfrm>
    </dsp:sp>
    <dsp:sp modelId="{7F1D117D-75C0-45C7-89AC-3C32954C6E2B}">
      <dsp:nvSpPr>
        <dsp:cNvPr id="0" name=""/>
        <dsp:cNvSpPr/>
      </dsp:nvSpPr>
      <dsp:spPr>
        <a:xfrm>
          <a:off x="0" y="1526644"/>
          <a:ext cx="6696744" cy="6048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3BAAAE-107E-4383-9A3E-B55C8E90BA9A}">
      <dsp:nvSpPr>
        <dsp:cNvPr id="0" name=""/>
        <dsp:cNvSpPr/>
      </dsp:nvSpPr>
      <dsp:spPr>
        <a:xfrm>
          <a:off x="334837" y="1172404"/>
          <a:ext cx="4687720" cy="708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185" tIns="0" rIns="177185" bIns="0" numCol="1" spcCol="1270" anchor="ctr" anchorCtr="0">
          <a:noAutofit/>
        </a:bodyPr>
        <a:lstStyle/>
        <a:p>
          <a:pPr lvl="0" algn="l" defTabSz="1066800">
            <a:lnSpc>
              <a:spcPct val="90000"/>
            </a:lnSpc>
            <a:spcBef>
              <a:spcPct val="0"/>
            </a:spcBef>
            <a:spcAft>
              <a:spcPct val="35000"/>
            </a:spcAft>
          </a:pPr>
          <a:r>
            <a:rPr lang="es-ES" sz="2400" b="1" kern="1200" dirty="0" smtClean="0"/>
            <a:t>Microcontrolador</a:t>
          </a:r>
          <a:endParaRPr lang="es-EC" sz="2400" kern="1200" dirty="0"/>
        </a:p>
      </dsp:txBody>
      <dsp:txXfrm>
        <a:off x="334837" y="1172404"/>
        <a:ext cx="4687720" cy="708480"/>
      </dsp:txXfrm>
    </dsp:sp>
    <dsp:sp modelId="{0706C976-E0CE-4090-8C31-5173FFFC14B3}">
      <dsp:nvSpPr>
        <dsp:cNvPr id="0" name=""/>
        <dsp:cNvSpPr/>
      </dsp:nvSpPr>
      <dsp:spPr>
        <a:xfrm>
          <a:off x="0" y="2615284"/>
          <a:ext cx="6696744" cy="6048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E44824-3377-4BBE-868E-D4BF73AD8E0E}">
      <dsp:nvSpPr>
        <dsp:cNvPr id="0" name=""/>
        <dsp:cNvSpPr/>
      </dsp:nvSpPr>
      <dsp:spPr>
        <a:xfrm>
          <a:off x="334837" y="2261044"/>
          <a:ext cx="4687720" cy="708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185" tIns="0" rIns="177185" bIns="0" numCol="1" spcCol="1270" anchor="ctr" anchorCtr="0">
          <a:noAutofit/>
        </a:bodyPr>
        <a:lstStyle/>
        <a:p>
          <a:pPr lvl="0" algn="l" defTabSz="1066800">
            <a:lnSpc>
              <a:spcPct val="90000"/>
            </a:lnSpc>
            <a:spcBef>
              <a:spcPct val="0"/>
            </a:spcBef>
            <a:spcAft>
              <a:spcPct val="35000"/>
            </a:spcAft>
          </a:pPr>
          <a:r>
            <a:rPr lang="es-ES" sz="2400" b="1" kern="1200" dirty="0" smtClean="0"/>
            <a:t>Driver TLC5951</a:t>
          </a:r>
          <a:endParaRPr lang="es-EC" sz="2400" kern="1200" dirty="0"/>
        </a:p>
      </dsp:txBody>
      <dsp:txXfrm>
        <a:off x="334837" y="2261044"/>
        <a:ext cx="4687720" cy="708480"/>
      </dsp:txXfrm>
    </dsp:sp>
    <dsp:sp modelId="{4A9AF38F-42AD-478E-8E4E-9FE56206AB52}">
      <dsp:nvSpPr>
        <dsp:cNvPr id="0" name=""/>
        <dsp:cNvSpPr/>
      </dsp:nvSpPr>
      <dsp:spPr>
        <a:xfrm>
          <a:off x="0" y="3703923"/>
          <a:ext cx="6696744" cy="6048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375AB-7F9C-4679-98FF-816567E33645}">
      <dsp:nvSpPr>
        <dsp:cNvPr id="0" name=""/>
        <dsp:cNvSpPr/>
      </dsp:nvSpPr>
      <dsp:spPr>
        <a:xfrm>
          <a:off x="334837" y="3349684"/>
          <a:ext cx="4687720" cy="7084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185" tIns="0" rIns="177185" bIns="0" numCol="1" spcCol="1270" anchor="ctr" anchorCtr="0">
          <a:noAutofit/>
        </a:bodyPr>
        <a:lstStyle/>
        <a:p>
          <a:pPr lvl="0" algn="l" defTabSz="1066800">
            <a:lnSpc>
              <a:spcPct val="90000"/>
            </a:lnSpc>
            <a:spcBef>
              <a:spcPct val="0"/>
            </a:spcBef>
            <a:spcAft>
              <a:spcPct val="35000"/>
            </a:spcAft>
          </a:pPr>
          <a:r>
            <a:rPr lang="es-ES" sz="2400" b="1" kern="1200" dirty="0" smtClean="0"/>
            <a:t>Circuito de Potencia</a:t>
          </a:r>
          <a:endParaRPr lang="es-EC" sz="2400" kern="1200" dirty="0"/>
        </a:p>
      </dsp:txBody>
      <dsp:txXfrm>
        <a:off x="334837" y="3349684"/>
        <a:ext cx="4687720" cy="708480"/>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D1A2C2-EA4D-4D37-9AE1-68B6EBC2767A}" type="datetimeFigureOut">
              <a:rPr lang="es-EC" smtClean="0"/>
              <a:pPr/>
              <a:t>15/09/2012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00E9C-C393-4572-9809-71110C7ADF80}" type="slidenum">
              <a:rPr lang="es-EC" smtClean="0"/>
              <a:pPr/>
              <a:t>‹Nº›</a:t>
            </a:fld>
            <a:endParaRPr lang="es-EC"/>
          </a:p>
        </p:txBody>
      </p:sp>
    </p:spTree>
    <p:extLst>
      <p:ext uri="{BB962C8B-B14F-4D97-AF65-F5344CB8AC3E}">
        <p14:creationId xmlns:p14="http://schemas.microsoft.com/office/powerpoint/2010/main" xmlns="" val="363178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Para poder describir la relación interna que existe entre todas las partes del hardware se usó un diagrama de bloques.</a:t>
            </a:r>
            <a:endParaRPr lang="es-EC"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 El diagrama de bloques de la Figura 3.1 específica el proceso, las entradas y salida  del hardware que componen el prototipo de pantalla LED.</a:t>
            </a:r>
            <a:endParaRPr lang="es-EC" sz="1200" kern="120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46100E9C-C393-4572-9809-71110C7ADF80}" type="slidenum">
              <a:rPr lang="es-EC" smtClean="0"/>
              <a:pPr/>
              <a:t>8</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29A0D0B-74D4-45A8-ADD6-ED0C1922CB06}"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29A0D0B-74D4-45A8-ADD6-ED0C1922CB06}" type="slidenum">
              <a:rPr lang="es-EC" smtClean="0"/>
              <a:pPr/>
              <a:t>‹Nº›</a:t>
            </a:fld>
            <a:endParaRPr lang="es-EC"/>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7A88BA1C-8DA6-47F4-8E6B-56B0612D46F9}" type="datetimeFigureOut">
              <a:rPr lang="es-EC" smtClean="0"/>
              <a:pPr/>
              <a:t>15/09/2012</a:t>
            </a:fld>
            <a:endParaRPr lang="es-EC"/>
          </a:p>
        </p:txBody>
      </p:sp>
      <p:sp>
        <p:nvSpPr>
          <p:cNvPr id="9" name="Slide Number Placeholder 8"/>
          <p:cNvSpPr>
            <a:spLocks noGrp="1"/>
          </p:cNvSpPr>
          <p:nvPr>
            <p:ph type="sldNum" sz="quarter" idx="11"/>
          </p:nvPr>
        </p:nvSpPr>
        <p:spPr/>
        <p:txBody>
          <a:bodyPr/>
          <a:lstStyle/>
          <a:p>
            <a:fld id="{629A0D0B-74D4-45A8-ADD6-ED0C1922CB06}" type="slidenum">
              <a:rPr lang="es-EC" smtClean="0"/>
              <a:pPr/>
              <a:t>‹Nº›</a:t>
            </a:fld>
            <a:endParaRPr lang="es-EC"/>
          </a:p>
        </p:txBody>
      </p:sp>
      <p:sp>
        <p:nvSpPr>
          <p:cNvPr id="10" name="Footer Placeholder 9"/>
          <p:cNvSpPr>
            <a:spLocks noGrp="1"/>
          </p:cNvSpPr>
          <p:nvPr>
            <p:ph type="ftr" sz="quarter" idx="12"/>
          </p:nvPr>
        </p:nvSpPr>
        <p:spPr/>
        <p:txBody>
          <a:bodyPr/>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29A0D0B-74D4-45A8-ADD6-ED0C1922CB06}" type="slidenum">
              <a:rPr lang="es-EC" smtClean="0"/>
              <a:pPr/>
              <a:t>‹Nº›</a:t>
            </a:fld>
            <a:endParaRPr lang="es-EC"/>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C"/>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7A88BA1C-8DA6-47F4-8E6B-56B0612D46F9}" type="datetimeFigureOut">
              <a:rPr lang="es-EC" smtClean="0"/>
              <a:pPr/>
              <a:t>15/09/2012</a:t>
            </a:fld>
            <a:endParaRPr lang="es-EC"/>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2708920"/>
            <a:ext cx="7286676" cy="1928826"/>
          </a:xfrm>
        </p:spPr>
        <p:txBody>
          <a:bodyPr>
            <a:noAutofit/>
          </a:bodyPr>
          <a:lstStyle/>
          <a:p>
            <a:pPr lvl="0" algn="ctr"/>
            <a:r>
              <a:rPr lang="es-ES" sz="2800" dirty="0" smtClean="0"/>
              <a:t>“DISEÑO E IMPLEMENTACIÓN DE UN MÓDULO  PROTOTIPO DE PANTALLA TIPO LED COMO BASE PARA UNA PANTALLA GIGANTE”</a:t>
            </a:r>
            <a:endParaRPr lang="es-EC" sz="3600" dirty="0">
              <a:solidFill>
                <a:schemeClr val="accent1">
                  <a:lumMod val="50000"/>
                </a:schemeClr>
              </a:solidFill>
            </a:endParaRPr>
          </a:p>
        </p:txBody>
      </p:sp>
      <p:sp>
        <p:nvSpPr>
          <p:cNvPr id="3" name="2 Subtítulo"/>
          <p:cNvSpPr>
            <a:spLocks noGrp="1"/>
          </p:cNvSpPr>
          <p:nvPr>
            <p:ph type="subTitle" idx="1"/>
          </p:nvPr>
        </p:nvSpPr>
        <p:spPr>
          <a:xfrm>
            <a:off x="1051520" y="5157192"/>
            <a:ext cx="6400800" cy="1071570"/>
          </a:xfrm>
        </p:spPr>
        <p:txBody>
          <a:bodyPr/>
          <a:lstStyle/>
          <a:p>
            <a:pPr algn="ctr"/>
            <a:r>
              <a:rPr lang="es-EC" b="1" dirty="0" smtClean="0"/>
              <a:t>Gabriela Jácome Ayala</a:t>
            </a:r>
          </a:p>
          <a:p>
            <a:pPr algn="ctr"/>
            <a:r>
              <a:rPr lang="es-EC" b="1" dirty="0" smtClean="0"/>
              <a:t>David Montenegro Daza</a:t>
            </a:r>
          </a:p>
          <a:p>
            <a:pPr algn="ctr"/>
            <a:endParaRPr lang="es-EC" dirty="0"/>
          </a:p>
        </p:txBody>
      </p:sp>
      <p:sp>
        <p:nvSpPr>
          <p:cNvPr id="4" name="3 CuadroTexto"/>
          <p:cNvSpPr txBox="1"/>
          <p:nvPr/>
        </p:nvSpPr>
        <p:spPr>
          <a:xfrm>
            <a:off x="71500" y="341362"/>
            <a:ext cx="8388932" cy="3231654"/>
          </a:xfrm>
          <a:prstGeom prst="rect">
            <a:avLst/>
          </a:prstGeom>
          <a:noFill/>
        </p:spPr>
        <p:txBody>
          <a:bodyPr wrap="square" rtlCol="0">
            <a:spAutoFit/>
          </a:bodyPr>
          <a:lstStyle/>
          <a:p>
            <a:pPr algn="ctr"/>
            <a:r>
              <a:rPr lang="es-EC" sz="2400" b="1" dirty="0">
                <a:solidFill>
                  <a:schemeClr val="accent1">
                    <a:lumMod val="50000"/>
                  </a:schemeClr>
                </a:solidFill>
              </a:rPr>
              <a:t>ESCUELA POLITÉCNICA </a:t>
            </a:r>
            <a:r>
              <a:rPr lang="es-EC" sz="2400" b="1" dirty="0" smtClean="0">
                <a:solidFill>
                  <a:schemeClr val="accent1">
                    <a:lumMod val="50000"/>
                  </a:schemeClr>
                </a:solidFill>
              </a:rPr>
              <a:t>DEL EJÉRCITO</a:t>
            </a:r>
            <a:endParaRPr lang="es-EC" sz="2400" b="1" dirty="0">
              <a:solidFill>
                <a:schemeClr val="accent1">
                  <a:lumMod val="50000"/>
                </a:schemeClr>
              </a:solidFill>
            </a:endParaRPr>
          </a:p>
          <a:p>
            <a:pPr algn="ctr"/>
            <a:r>
              <a:rPr lang="es-EC" sz="2400" b="1" dirty="0">
                <a:solidFill>
                  <a:schemeClr val="accent1">
                    <a:lumMod val="50000"/>
                  </a:schemeClr>
                </a:solidFill>
              </a:rPr>
              <a:t> </a:t>
            </a:r>
          </a:p>
          <a:p>
            <a:pPr algn="ctr"/>
            <a:r>
              <a:rPr lang="es-EC" sz="2400" b="1" dirty="0" smtClean="0">
                <a:solidFill>
                  <a:schemeClr val="accent1">
                    <a:lumMod val="50000"/>
                  </a:schemeClr>
                </a:solidFill>
              </a:rPr>
              <a:t>CARRERA </a:t>
            </a:r>
            <a:r>
              <a:rPr lang="es-EC" sz="2400" b="1" dirty="0">
                <a:solidFill>
                  <a:schemeClr val="accent1">
                    <a:lumMod val="50000"/>
                  </a:schemeClr>
                </a:solidFill>
              </a:rPr>
              <a:t>DE INGENIERÍA EN ELECTRÓNICA</a:t>
            </a:r>
            <a:r>
              <a:rPr lang="es-EC" sz="2400" b="1" dirty="0" smtClean="0">
                <a:solidFill>
                  <a:schemeClr val="accent1">
                    <a:lumMod val="50000"/>
                  </a:schemeClr>
                </a:solidFill>
              </a:rPr>
              <a:t>, </a:t>
            </a:r>
          </a:p>
          <a:p>
            <a:pPr algn="ctr"/>
            <a:r>
              <a:rPr lang="es-EC" sz="2400" b="1" dirty="0" smtClean="0">
                <a:solidFill>
                  <a:schemeClr val="accent1">
                    <a:lumMod val="50000"/>
                  </a:schemeClr>
                </a:solidFill>
              </a:rPr>
              <a:t>AUTOMATIZACIÓN </a:t>
            </a:r>
            <a:r>
              <a:rPr lang="es-EC" sz="2400" b="1" dirty="0">
                <a:solidFill>
                  <a:schemeClr val="accent1">
                    <a:lumMod val="50000"/>
                  </a:schemeClr>
                </a:solidFill>
              </a:rPr>
              <a:t>Y </a:t>
            </a:r>
            <a:r>
              <a:rPr lang="es-EC" sz="2400" b="1" dirty="0" smtClean="0">
                <a:solidFill>
                  <a:schemeClr val="accent1">
                    <a:lumMod val="50000"/>
                  </a:schemeClr>
                </a:solidFill>
              </a:rPr>
              <a:t>CONTROL</a:t>
            </a:r>
          </a:p>
          <a:p>
            <a:pPr algn="ctr"/>
            <a:endParaRPr lang="es-EC" sz="2400" b="1" dirty="0" smtClean="0">
              <a:solidFill>
                <a:schemeClr val="accent1">
                  <a:lumMod val="50000"/>
                </a:schemeClr>
              </a:solidFill>
            </a:endParaRPr>
          </a:p>
          <a:p>
            <a:pPr algn="ctr"/>
            <a:r>
              <a:rPr lang="es-EC" sz="2400" b="1" dirty="0">
                <a:solidFill>
                  <a:schemeClr val="accent1">
                    <a:lumMod val="50000"/>
                  </a:schemeClr>
                </a:solidFill>
              </a:rPr>
              <a:t>PROYECTO DE GRADO PARA LA OBTENCIÓN</a:t>
            </a:r>
          </a:p>
          <a:p>
            <a:pPr algn="ctr"/>
            <a:r>
              <a:rPr lang="es-EC" sz="2400" b="1" dirty="0">
                <a:solidFill>
                  <a:schemeClr val="accent1">
                    <a:lumMod val="50000"/>
                  </a:schemeClr>
                </a:solidFill>
              </a:rPr>
              <a:t>DEL TÍTULO EN INGENIERÍA</a:t>
            </a:r>
          </a:p>
          <a:p>
            <a:pPr algn="ctr"/>
            <a:endParaRPr lang="es-EC" dirty="0" smtClean="0">
              <a:solidFill>
                <a:schemeClr val="bg1"/>
              </a:solidFill>
            </a:endParaRPr>
          </a:p>
          <a:p>
            <a:endParaRPr lang="es-EC" dirty="0"/>
          </a:p>
        </p:txBody>
      </p:sp>
    </p:spTree>
    <p:extLst>
      <p:ext uri="{BB962C8B-B14F-4D97-AF65-F5344CB8AC3E}">
        <p14:creationId xmlns:p14="http://schemas.microsoft.com/office/powerpoint/2010/main" xmlns="" val="3142502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7620000" cy="1143000"/>
          </a:xfrm>
        </p:spPr>
        <p:txBody>
          <a:bodyPr>
            <a:normAutofit/>
          </a:bodyPr>
          <a:lstStyle/>
          <a:p>
            <a:pPr lvl="0"/>
            <a:r>
              <a:rPr lang="es-EC" sz="4400" dirty="0" smtClean="0">
                <a:effectLst>
                  <a:outerShdw blurRad="38100" dist="38100" dir="2700000" algn="tl">
                    <a:srgbClr val="000000">
                      <a:alpha val="43137"/>
                    </a:srgbClr>
                  </a:outerShdw>
                </a:effectLst>
              </a:rPr>
              <a:t>Circuito de Protecciones</a:t>
            </a:r>
            <a:endParaRPr lang="es-EC" sz="4400"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383948" y="1268760"/>
            <a:ext cx="7572428" cy="4800600"/>
          </a:xfrm>
        </p:spPr>
        <p:txBody>
          <a:bodyPr>
            <a:noAutofit/>
          </a:bodyPr>
          <a:lstStyle/>
          <a:p>
            <a:pPr algn="just"/>
            <a:r>
              <a:rPr lang="es-ES" sz="2800" dirty="0" smtClean="0"/>
              <a:t>En el diseño del circuito de protección para el módulo prototipo se consideró cortocircuitos y sobrecargas, el dispositivo que se uso para estas protecciones fue un fusible.</a:t>
            </a:r>
          </a:p>
          <a:p>
            <a:pPr algn="just"/>
            <a:endParaRPr lang="es-ES" sz="2800" dirty="0"/>
          </a:p>
          <a:p>
            <a:pPr algn="just"/>
            <a:endParaRPr lang="es-ES" sz="2800" dirty="0" smtClean="0"/>
          </a:p>
          <a:p>
            <a:pPr algn="just"/>
            <a:endParaRPr lang="es-ES" sz="2800" dirty="0"/>
          </a:p>
          <a:p>
            <a:pPr algn="just"/>
            <a:endParaRPr lang="es-ES" sz="2800" dirty="0" smtClean="0"/>
          </a:p>
          <a:p>
            <a:pPr algn="just"/>
            <a:endParaRPr lang="es-ES" sz="2800" dirty="0"/>
          </a:p>
          <a:p>
            <a:pPr algn="just"/>
            <a:r>
              <a:rPr lang="es-ES" sz="2800" dirty="0" smtClean="0"/>
              <a:t>El fusible seleccionado fue de 3 Amperios.</a:t>
            </a:r>
          </a:p>
          <a:p>
            <a:pPr algn="just">
              <a:buNone/>
            </a:pPr>
            <a:endParaRPr lang="es-ES" sz="1100" dirty="0" smtClean="0"/>
          </a:p>
          <a:p>
            <a:pPr algn="just">
              <a:buNone/>
            </a:pPr>
            <a:endParaRPr lang="es-ES" sz="1100" dirty="0" smtClean="0"/>
          </a:p>
        </p:txBody>
      </p:sp>
      <p:pic>
        <p:nvPicPr>
          <p:cNvPr id="4" name="3 Imagen" descr="d1.png"/>
          <p:cNvPicPr>
            <a:picLocks noChangeAspect="1"/>
          </p:cNvPicPr>
          <p:nvPr/>
        </p:nvPicPr>
        <p:blipFill>
          <a:blip r:embed="rId2" cstate="print"/>
          <a:stretch>
            <a:fillRect/>
          </a:stretch>
        </p:blipFill>
        <p:spPr>
          <a:xfrm>
            <a:off x="251520" y="3269945"/>
            <a:ext cx="8001024" cy="217527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71422"/>
            <a:ext cx="7498080" cy="1143000"/>
          </a:xfrm>
        </p:spPr>
        <p:txBody>
          <a:bodyPr/>
          <a:lstStyle/>
          <a:p>
            <a:r>
              <a:rPr lang="es-EC" dirty="0" smtClean="0"/>
              <a:t>Pantalla de </a:t>
            </a:r>
            <a:r>
              <a:rPr lang="es-EC" dirty="0" err="1" smtClean="0"/>
              <a:t>LEDs</a:t>
            </a:r>
            <a:endParaRPr lang="es-EC" dirty="0"/>
          </a:p>
        </p:txBody>
      </p:sp>
      <p:sp>
        <p:nvSpPr>
          <p:cNvPr id="5" name="2 Marcador de contenido"/>
          <p:cNvSpPr>
            <a:spLocks noGrp="1"/>
          </p:cNvSpPr>
          <p:nvPr>
            <p:ph idx="1"/>
          </p:nvPr>
        </p:nvSpPr>
        <p:spPr>
          <a:xfrm>
            <a:off x="179512" y="1340768"/>
            <a:ext cx="8076464" cy="2232248"/>
          </a:xfrm>
        </p:spPr>
        <p:txBody>
          <a:bodyPr>
            <a:noAutofit/>
          </a:bodyPr>
          <a:lstStyle/>
          <a:p>
            <a:pPr algn="just"/>
            <a:r>
              <a:rPr lang="es-ES" sz="3600" dirty="0" smtClean="0"/>
              <a:t>La pantalla se implementó de 16 filas y 24 columnas, un total de 384 </a:t>
            </a:r>
            <a:r>
              <a:rPr lang="es-ES" sz="3600" dirty="0" err="1" smtClean="0"/>
              <a:t>LEDs</a:t>
            </a:r>
            <a:r>
              <a:rPr lang="es-ES" sz="3600" dirty="0"/>
              <a:t> </a:t>
            </a:r>
            <a:r>
              <a:rPr lang="es-ES" sz="3600" dirty="0" smtClean="0"/>
              <a:t>donde cada LED representa un pixel de la pantalla.</a:t>
            </a:r>
          </a:p>
          <a:p>
            <a:pPr algn="just"/>
            <a:r>
              <a:rPr lang="es-ES" sz="3600" dirty="0" smtClean="0"/>
              <a:t>Se usó </a:t>
            </a:r>
            <a:r>
              <a:rPr lang="es-ES" sz="3600" dirty="0" err="1" smtClean="0"/>
              <a:t>LEDs</a:t>
            </a:r>
            <a:r>
              <a:rPr lang="es-ES" sz="3600" dirty="0" smtClean="0"/>
              <a:t> RGB </a:t>
            </a:r>
            <a:r>
              <a:rPr lang="es-ES" sz="3600" dirty="0" err="1" smtClean="0"/>
              <a:t>smd</a:t>
            </a:r>
            <a:r>
              <a:rPr lang="es-ES" sz="3600" dirty="0" smtClean="0"/>
              <a:t> de 5mm.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71422"/>
            <a:ext cx="7498080" cy="1143000"/>
          </a:xfrm>
        </p:spPr>
        <p:txBody>
          <a:bodyPr/>
          <a:lstStyle/>
          <a:p>
            <a:r>
              <a:rPr lang="es-EC" dirty="0" smtClean="0"/>
              <a:t>Circuito de control</a:t>
            </a:r>
            <a:endParaRPr lang="es-EC" dirty="0"/>
          </a:p>
        </p:txBody>
      </p:sp>
      <p:graphicFrame>
        <p:nvGraphicFramePr>
          <p:cNvPr id="4" name="3 Diagrama"/>
          <p:cNvGraphicFramePr/>
          <p:nvPr>
            <p:extLst>
              <p:ext uri="{D42A27DB-BD31-4B8C-83A1-F6EECF244321}">
                <p14:modId xmlns:p14="http://schemas.microsoft.com/office/powerpoint/2010/main" xmlns="" val="1440395420"/>
              </p:ext>
            </p:extLst>
          </p:nvPr>
        </p:nvGraphicFramePr>
        <p:xfrm>
          <a:off x="1043608" y="1700808"/>
          <a:ext cx="669674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308575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8296" y="195488"/>
            <a:ext cx="7498080" cy="857248"/>
          </a:xfrm>
        </p:spPr>
        <p:txBody>
          <a:bodyPr/>
          <a:lstStyle/>
          <a:p>
            <a:r>
              <a:rPr lang="es-EC" dirty="0" smtClean="0"/>
              <a:t>Reguladores de Voltaje</a:t>
            </a:r>
            <a:endParaRPr lang="es-EC" dirty="0"/>
          </a:p>
        </p:txBody>
      </p:sp>
      <p:sp>
        <p:nvSpPr>
          <p:cNvPr id="3" name="2 Marcador de contenido"/>
          <p:cNvSpPr>
            <a:spLocks noGrp="1"/>
          </p:cNvSpPr>
          <p:nvPr>
            <p:ph idx="1"/>
          </p:nvPr>
        </p:nvSpPr>
        <p:spPr>
          <a:xfrm>
            <a:off x="179512" y="1357298"/>
            <a:ext cx="8072494" cy="4929222"/>
          </a:xfrm>
        </p:spPr>
        <p:txBody>
          <a:bodyPr>
            <a:normAutofit/>
          </a:bodyPr>
          <a:lstStyle/>
          <a:p>
            <a:pPr algn="just"/>
            <a:r>
              <a:rPr lang="es-ES" sz="3600" dirty="0" smtClean="0"/>
              <a:t>La fuente de alimentación es de 12V, se realizó tres diseños de reguladores de voltaje. </a:t>
            </a:r>
            <a:endParaRPr lang="es-ES" dirty="0" smtClean="0"/>
          </a:p>
          <a:p>
            <a:pPr algn="just">
              <a:buNone/>
            </a:pPr>
            <a:endParaRPr lang="es-EC" dirty="0"/>
          </a:p>
        </p:txBody>
      </p:sp>
      <mc:AlternateContent xmlns:mc="http://schemas.openxmlformats.org/markup-compatibility/2006">
        <mc:Choice xmlns:a14="http://schemas.microsoft.com/office/drawing/2010/main" xmlns="" Requires="a14">
          <p:graphicFrame>
            <p:nvGraphicFramePr>
              <p:cNvPr id="4" name="3 Tabla"/>
              <p:cNvGraphicFramePr>
                <a:graphicFrameLocks noGrp="1"/>
              </p:cNvGraphicFramePr>
              <p:nvPr>
                <p:extLst>
                  <p:ext uri="{D42A27DB-BD31-4B8C-83A1-F6EECF244321}">
                    <p14:modId xmlns:p14="http://schemas.microsoft.com/office/powerpoint/2010/main" val="2792900467"/>
                  </p:ext>
                </p:extLst>
              </p:nvPr>
            </p:nvGraphicFramePr>
            <p:xfrm>
              <a:off x="467544" y="3629726"/>
              <a:ext cx="7272808" cy="2328251"/>
            </p:xfrm>
            <a:graphic>
              <a:graphicData uri="http://schemas.openxmlformats.org/drawingml/2006/table">
                <a:tbl>
                  <a:tblPr firstRow="1" firstCol="1" bandRow="1">
                    <a:tableStyleId>{21E4AEA4-8DFA-4A89-87EB-49C32662AFE0}</a:tableStyleId>
                  </a:tblPr>
                  <a:tblGrid>
                    <a:gridCol w="2376264"/>
                    <a:gridCol w="1091401"/>
                    <a:gridCol w="925743"/>
                    <a:gridCol w="1393258"/>
                    <a:gridCol w="1486142"/>
                  </a:tblGrid>
                  <a:tr h="1031191">
                    <a:tc>
                      <a:txBody>
                        <a:bodyPr/>
                        <a:lstStyle/>
                        <a:p>
                          <a:pPr marL="0" marR="0" algn="ctr">
                            <a:spcBef>
                              <a:spcPts val="0"/>
                            </a:spcBef>
                            <a:spcAft>
                              <a:spcPts val="0"/>
                            </a:spcAft>
                          </a:pPr>
                          <a:r>
                            <a:rPr lang="es-ES" sz="2000" dirty="0">
                              <a:effectLst/>
                            </a:rPr>
                            <a:t> </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dirty="0">
                              <a:effectLst/>
                            </a:rPr>
                            <a:t>Voltaje de Salida[V] </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14:m>
                            <m:oMath xmlns:m="http://schemas.openxmlformats.org/officeDocument/2006/math">
                              <m:sSub>
                                <m:sSubPr>
                                  <m:ctrlPr>
                                    <a:rPr lang="en-US" sz="2000" i="1">
                                      <a:effectLst/>
                                      <a:latin typeface="Cambria Math"/>
                                    </a:rPr>
                                  </m:ctrlPr>
                                </m:sSubPr>
                                <m:e>
                                  <m:r>
                                    <a:rPr lang="es-ES" sz="2000">
                                      <a:effectLst/>
                                      <a:latin typeface="Cambria Math"/>
                                    </a:rPr>
                                    <m:t>𝑅</m:t>
                                  </m:r>
                                </m:e>
                                <m:sub>
                                  <m:r>
                                    <a:rPr lang="es-ES" sz="2000">
                                      <a:effectLst/>
                                      <a:latin typeface="Cambria Math"/>
                                    </a:rPr>
                                    <m:t>1</m:t>
                                  </m:r>
                                </m:sub>
                              </m:sSub>
                            </m:oMath>
                          </a14:m>
                          <a:r>
                            <a:rPr lang="es-ES" sz="2000" dirty="0">
                              <a:effectLst/>
                            </a:rPr>
                            <a:t> [</a:t>
                          </a:r>
                          <a14:m>
                            <m:oMath xmlns:m="http://schemas.openxmlformats.org/officeDocument/2006/math">
                              <m:r>
                                <a:rPr lang="es-ES" sz="2000">
                                  <a:effectLst/>
                                  <a:latin typeface="Cambria Math"/>
                                </a:rPr>
                                <m:t>Ω</m:t>
                              </m:r>
                            </m:oMath>
                          </a14:m>
                          <a:r>
                            <a:rPr lang="es-ES" sz="2000" dirty="0">
                              <a:effectLst/>
                            </a:rPr>
                            <a:t>]</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14:m>
                            <m:oMath xmlns:m="http://schemas.openxmlformats.org/officeDocument/2006/math">
                              <m:sSub>
                                <m:sSubPr>
                                  <m:ctrlPr>
                                    <a:rPr lang="en-US" sz="2000" i="1">
                                      <a:effectLst/>
                                      <a:latin typeface="Cambria Math"/>
                                    </a:rPr>
                                  </m:ctrlPr>
                                </m:sSubPr>
                                <m:e>
                                  <m:r>
                                    <a:rPr lang="es-ES" sz="2000">
                                      <a:effectLst/>
                                      <a:latin typeface="Cambria Math"/>
                                    </a:rPr>
                                    <m:t>𝑅</m:t>
                                  </m:r>
                                </m:e>
                                <m:sub>
                                  <m:r>
                                    <a:rPr lang="es-ES" sz="2000">
                                      <a:effectLst/>
                                      <a:latin typeface="Cambria Math"/>
                                    </a:rPr>
                                    <m:t>2</m:t>
                                  </m:r>
                                </m:sub>
                              </m:sSub>
                            </m:oMath>
                          </a14:m>
                          <a:r>
                            <a:rPr lang="es-ES" sz="2000">
                              <a:effectLst/>
                            </a:rPr>
                            <a:t>[</a:t>
                          </a:r>
                          <a14:m>
                            <m:oMath xmlns:m="http://schemas.openxmlformats.org/officeDocument/2006/math">
                              <m:r>
                                <a:rPr lang="es-ES" sz="2000">
                                  <a:effectLst/>
                                  <a:latin typeface="Cambria Math"/>
                                </a:rPr>
                                <m:t>Ω</m:t>
                              </m:r>
                            </m:oMath>
                          </a14:m>
                          <a:r>
                            <a:rPr lang="es-ES" sz="2000">
                              <a:effectLst/>
                            </a:rPr>
                            <a:t>] Valor Calculado</a:t>
                          </a:r>
                          <a:endParaRPr lang="en-US" sz="2800">
                            <a:effectLst/>
                            <a:latin typeface="Times New Roman"/>
                            <a:ea typeface="Times New Roman"/>
                            <a:cs typeface="Calibri"/>
                          </a:endParaRPr>
                        </a:p>
                      </a:txBody>
                      <a:tcPr marL="68580" marR="68580" marT="0" marB="0"/>
                    </a:tc>
                    <a:tc>
                      <a:txBody>
                        <a:bodyPr/>
                        <a:lstStyle/>
                        <a:p>
                          <a:pPr marL="0" marR="0" algn="ctr">
                            <a:spcBef>
                              <a:spcPts val="0"/>
                            </a:spcBef>
                            <a:spcAft>
                              <a:spcPts val="0"/>
                            </a:spcAft>
                          </a:pPr>
                          <a14:m>
                            <m:oMath xmlns:m="http://schemas.openxmlformats.org/officeDocument/2006/math">
                              <m:sSub>
                                <m:sSubPr>
                                  <m:ctrlPr>
                                    <a:rPr lang="en-US" sz="2000" i="1">
                                      <a:effectLst/>
                                      <a:latin typeface="Cambria Math"/>
                                    </a:rPr>
                                  </m:ctrlPr>
                                </m:sSubPr>
                                <m:e>
                                  <m:r>
                                    <a:rPr lang="es-ES" sz="2000">
                                      <a:effectLst/>
                                      <a:latin typeface="Cambria Math"/>
                                    </a:rPr>
                                    <m:t>𝑅</m:t>
                                  </m:r>
                                </m:e>
                                <m:sub>
                                  <m:r>
                                    <a:rPr lang="es-ES" sz="2000">
                                      <a:effectLst/>
                                      <a:latin typeface="Cambria Math"/>
                                    </a:rPr>
                                    <m:t>2</m:t>
                                  </m:r>
                                </m:sub>
                              </m:sSub>
                            </m:oMath>
                          </a14:m>
                          <a:r>
                            <a:rPr lang="es-ES" sz="2000">
                              <a:effectLst/>
                            </a:rPr>
                            <a:t> [</a:t>
                          </a:r>
                          <a14:m>
                            <m:oMath xmlns:m="http://schemas.openxmlformats.org/officeDocument/2006/math">
                              <m:r>
                                <a:rPr lang="es-ES" sz="2000">
                                  <a:effectLst/>
                                  <a:latin typeface="Cambria Math"/>
                                </a:rPr>
                                <m:t>Ω</m:t>
                              </m:r>
                            </m:oMath>
                          </a14:m>
                          <a:r>
                            <a:rPr lang="es-ES" sz="2000">
                              <a:effectLst/>
                            </a:rPr>
                            <a:t>] Valor Comercial</a:t>
                          </a:r>
                          <a:endParaRPr lang="en-US" sz="2800">
                            <a:effectLst/>
                            <a:latin typeface="Times New Roman"/>
                            <a:ea typeface="Times New Roman"/>
                            <a:cs typeface="Calibri"/>
                          </a:endParaRPr>
                        </a:p>
                      </a:txBody>
                      <a:tcPr marL="68580" marR="68580" marT="0" marB="0"/>
                    </a:tc>
                  </a:tr>
                  <a:tr h="343730">
                    <a:tc>
                      <a:txBody>
                        <a:bodyPr/>
                        <a:lstStyle/>
                        <a:p>
                          <a:pPr marL="0" marR="0" indent="91440" algn="l">
                            <a:spcBef>
                              <a:spcPts val="0"/>
                            </a:spcBef>
                            <a:spcAft>
                              <a:spcPts val="0"/>
                            </a:spcAft>
                          </a:pPr>
                          <a:r>
                            <a:rPr lang="es-ES" sz="2000" dirty="0">
                              <a:effectLst/>
                            </a:rPr>
                            <a:t>Voltaje de Control</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dirty="0">
                              <a:effectLst/>
                            </a:rPr>
                            <a:t>3.3V</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a:effectLst/>
                            </a:rPr>
                            <a:t>240</a:t>
                          </a:r>
                          <a14:m>
                            <m:oMath xmlns:m="http://schemas.openxmlformats.org/officeDocument/2006/math">
                              <m:r>
                                <a:rPr lang="es-ES" sz="2000">
                                  <a:effectLst/>
                                  <a:latin typeface="Cambria Math"/>
                                </a:rPr>
                                <m:t>Ω</m:t>
                              </m:r>
                            </m:oMath>
                          </a14:m>
                          <a:endParaRPr lang="en-US" sz="280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dirty="0">
                              <a:effectLst/>
                            </a:rPr>
                            <a:t>397.41</a:t>
                          </a:r>
                          <a14:m>
                            <m:oMath xmlns:m="http://schemas.openxmlformats.org/officeDocument/2006/math">
                              <m:r>
                                <a:rPr lang="es-ES" sz="2000">
                                  <a:effectLst/>
                                  <a:latin typeface="Cambria Math"/>
                                </a:rPr>
                                <m:t>Ω</m:t>
                              </m:r>
                            </m:oMath>
                          </a14:m>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a:effectLst/>
                            </a:rPr>
                            <a:t>390 </a:t>
                          </a:r>
                          <a14:m>
                            <m:oMath xmlns:m="http://schemas.openxmlformats.org/officeDocument/2006/math">
                              <m:r>
                                <a:rPr lang="es-ES" sz="2000">
                                  <a:effectLst/>
                                  <a:latin typeface="Cambria Math"/>
                                </a:rPr>
                                <m:t>Ω</m:t>
                              </m:r>
                            </m:oMath>
                          </a14:m>
                          <a:endParaRPr lang="en-US" sz="2800">
                            <a:effectLst/>
                            <a:latin typeface="Times New Roman"/>
                            <a:ea typeface="Times New Roman"/>
                            <a:cs typeface="Calibri"/>
                          </a:endParaRPr>
                        </a:p>
                      </a:txBody>
                      <a:tcPr marL="68580" marR="68580" marT="0" marB="0"/>
                    </a:tc>
                  </a:tr>
                  <a:tr h="343730">
                    <a:tc>
                      <a:txBody>
                        <a:bodyPr/>
                        <a:lstStyle/>
                        <a:p>
                          <a:pPr marL="0" marR="0" algn="l">
                            <a:spcBef>
                              <a:spcPts val="0"/>
                            </a:spcBef>
                            <a:spcAft>
                              <a:spcPts val="0"/>
                            </a:spcAft>
                          </a:pPr>
                          <a:r>
                            <a:rPr lang="es-ES" sz="2000" dirty="0" smtClean="0">
                              <a:effectLst/>
                            </a:rPr>
                            <a:t>  Voltaje </a:t>
                          </a:r>
                          <a:r>
                            <a:rPr lang="es-ES" sz="2000" dirty="0">
                              <a:effectLst/>
                            </a:rPr>
                            <a:t>LED </a:t>
                          </a:r>
                          <a:r>
                            <a:rPr lang="es-ES" sz="2000" dirty="0" smtClean="0">
                              <a:effectLst/>
                            </a:rPr>
                            <a:t>Rojo</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a:effectLst/>
                            </a:rPr>
                            <a:t>2.1V</a:t>
                          </a:r>
                          <a:endParaRPr lang="en-US" sz="280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a:effectLst/>
                            </a:rPr>
                            <a:t>240</a:t>
                          </a:r>
                          <a14:m>
                            <m:oMath xmlns:m="http://schemas.openxmlformats.org/officeDocument/2006/math">
                              <m:r>
                                <a:rPr lang="es-ES" sz="2000">
                                  <a:effectLst/>
                                  <a:latin typeface="Cambria Math"/>
                                </a:rPr>
                                <m:t>Ω</m:t>
                              </m:r>
                            </m:oMath>
                          </a14:m>
                          <a:endParaRPr lang="en-US" sz="2800">
                            <a:effectLst/>
                            <a:latin typeface="Times New Roman"/>
                            <a:ea typeface="Times New Roman"/>
                            <a:cs typeface="Calibri"/>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 sz="2000">
                                    <a:effectLst/>
                                    <a:latin typeface="Cambria Math"/>
                                  </a:rPr>
                                  <m:t>161.64 Ω</m:t>
                                </m:r>
                              </m:oMath>
                            </m:oMathPara>
                          </a14:m>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dirty="0">
                              <a:effectLst/>
                            </a:rPr>
                            <a:t>160</a:t>
                          </a:r>
                          <a14:m>
                            <m:oMath xmlns:m="http://schemas.openxmlformats.org/officeDocument/2006/math">
                              <m:r>
                                <a:rPr lang="es-ES" sz="2000">
                                  <a:effectLst/>
                                  <a:latin typeface="Cambria Math"/>
                                </a:rPr>
                                <m:t>Ω</m:t>
                              </m:r>
                            </m:oMath>
                          </a14:m>
                          <a:endParaRPr lang="en-US" sz="2800" dirty="0">
                            <a:effectLst/>
                            <a:latin typeface="Times New Roman"/>
                            <a:ea typeface="Times New Roman"/>
                            <a:cs typeface="Calibri"/>
                          </a:endParaRPr>
                        </a:p>
                      </a:txBody>
                      <a:tcPr marL="68580" marR="68580" marT="0" marB="0"/>
                    </a:tc>
                  </a:tr>
                  <a:tr h="522295">
                    <a:tc>
                      <a:txBody>
                        <a:bodyPr/>
                        <a:lstStyle/>
                        <a:p>
                          <a:pPr marL="0" marR="0" algn="l">
                            <a:spcBef>
                              <a:spcPts val="0"/>
                            </a:spcBef>
                            <a:spcAft>
                              <a:spcPts val="0"/>
                            </a:spcAft>
                          </a:pPr>
                          <a:r>
                            <a:rPr lang="es-ES" sz="2000" dirty="0" smtClean="0">
                              <a:effectLst/>
                            </a:rPr>
                            <a:t>  Voltaje </a:t>
                          </a:r>
                          <a:r>
                            <a:rPr lang="es-ES" sz="2000" dirty="0">
                              <a:effectLst/>
                            </a:rPr>
                            <a:t>LED </a:t>
                          </a:r>
                          <a:r>
                            <a:rPr lang="es-ES" sz="2000" dirty="0" smtClean="0">
                              <a:effectLst/>
                            </a:rPr>
                            <a:t>Verde/       Azul</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a:effectLst/>
                            </a:rPr>
                            <a:t>3.2V</a:t>
                          </a:r>
                          <a:endParaRPr lang="en-US" sz="280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a:effectLst/>
                            </a:rPr>
                            <a:t>240</a:t>
                          </a:r>
                          <a14:m>
                            <m:oMath xmlns:m="http://schemas.openxmlformats.org/officeDocument/2006/math">
                              <m:r>
                                <a:rPr lang="es-ES" sz="2000">
                                  <a:effectLst/>
                                  <a:latin typeface="Cambria Math"/>
                                </a:rPr>
                                <m:t>Ω</m:t>
                              </m:r>
                            </m:oMath>
                          </a14:m>
                          <a:endParaRPr lang="en-US" sz="2800">
                            <a:effectLst/>
                            <a:latin typeface="Times New Roman"/>
                            <a:ea typeface="Times New Roman"/>
                            <a:cs typeface="Calibri"/>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 sz="2000">
                                    <a:effectLst/>
                                    <a:latin typeface="Cambria Math"/>
                                  </a:rPr>
                                  <m:t>370.83 Ω</m:t>
                                </m:r>
                              </m:oMath>
                            </m:oMathPara>
                          </a14:m>
                          <a:endParaRPr lang="en-US" sz="280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dirty="0">
                              <a:effectLst/>
                            </a:rPr>
                            <a:t>360</a:t>
                          </a:r>
                          <a14:m>
                            <m:oMath xmlns:m="http://schemas.openxmlformats.org/officeDocument/2006/math">
                              <m:r>
                                <a:rPr lang="es-ES" sz="2000">
                                  <a:effectLst/>
                                  <a:latin typeface="Cambria Math"/>
                                </a:rPr>
                                <m:t>Ω</m:t>
                              </m:r>
                            </m:oMath>
                          </a14:m>
                          <a:endParaRPr lang="en-US" sz="2800" dirty="0">
                            <a:effectLst/>
                            <a:latin typeface="Times New Roman"/>
                            <a:ea typeface="Times New Roman"/>
                            <a:cs typeface="Calibri"/>
                          </a:endParaRPr>
                        </a:p>
                      </a:txBody>
                      <a:tcPr marL="68580" marR="68580" marT="0" marB="0"/>
                    </a:tc>
                  </a:tr>
                </a:tbl>
              </a:graphicData>
            </a:graphic>
          </p:graphicFrame>
        </mc:Choice>
        <mc:Fallback>
          <p:graphicFrame>
            <p:nvGraphicFramePr>
              <p:cNvPr id="4" name="3 Tabla"/>
              <p:cNvGraphicFramePr>
                <a:graphicFrameLocks noGrp="1"/>
              </p:cNvGraphicFramePr>
              <p:nvPr>
                <p:extLst>
                  <p:ext uri="{D42A27DB-BD31-4B8C-83A1-F6EECF244321}">
                    <p14:modId xmlns:p14="http://schemas.microsoft.com/office/powerpoint/2010/main" xmlns="" xmlns:a14="http://schemas.microsoft.com/office/drawing/2010/main" val="2792900467"/>
                  </p:ext>
                </p:extLst>
              </p:nvPr>
            </p:nvGraphicFramePr>
            <p:xfrm>
              <a:off x="467544" y="3629726"/>
              <a:ext cx="7272808" cy="2328251"/>
            </p:xfrm>
            <a:graphic>
              <a:graphicData uri="http://schemas.openxmlformats.org/drawingml/2006/table">
                <a:tbl>
                  <a:tblPr firstRow="1" firstCol="1" bandRow="1">
                    <a:tableStyleId>{21E4AEA4-8DFA-4A89-87EB-49C32662AFE0}</a:tableStyleId>
                  </a:tblPr>
                  <a:tblGrid>
                    <a:gridCol w="2376264"/>
                    <a:gridCol w="1091401"/>
                    <a:gridCol w="925743"/>
                    <a:gridCol w="1393258"/>
                    <a:gridCol w="1486142"/>
                  </a:tblGrid>
                  <a:tr h="1031191">
                    <a:tc>
                      <a:txBody>
                        <a:bodyPr/>
                        <a:lstStyle/>
                        <a:p>
                          <a:pPr marL="0" marR="0" algn="ctr">
                            <a:spcBef>
                              <a:spcPts val="0"/>
                            </a:spcBef>
                            <a:spcAft>
                              <a:spcPts val="0"/>
                            </a:spcAft>
                          </a:pPr>
                          <a:r>
                            <a:rPr lang="es-ES" sz="2000" dirty="0">
                              <a:effectLst/>
                            </a:rPr>
                            <a:t> </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dirty="0">
                              <a:effectLst/>
                            </a:rPr>
                            <a:t>Voltaje de Salida[V] </a:t>
                          </a:r>
                          <a:endParaRPr lang="en-US" sz="2800" dirty="0">
                            <a:effectLst/>
                            <a:latin typeface="Times New Roman"/>
                            <a:ea typeface="Times New Roman"/>
                            <a:cs typeface="Calibri"/>
                          </a:endParaRPr>
                        </a:p>
                      </a:txBody>
                      <a:tcPr marL="68580" marR="68580" marT="0" marB="0"/>
                    </a:tc>
                    <a:tc>
                      <a:txBody>
                        <a:bodyPr/>
                        <a:lstStyle/>
                        <a:p>
                          <a:endParaRPr lang="en-US"/>
                        </a:p>
                      </a:txBody>
                      <a:tcPr marL="68580" marR="68580" marT="0" marB="0">
                        <a:blipFill rotWithShape="1">
                          <a:blip r:embed="rId2"/>
                          <a:stretch>
                            <a:fillRect l="-375000" t="-7101" r="-310526" b="-141420"/>
                          </a:stretch>
                        </a:blipFill>
                      </a:tcPr>
                    </a:tc>
                    <a:tc>
                      <a:txBody>
                        <a:bodyPr/>
                        <a:lstStyle/>
                        <a:p>
                          <a:endParaRPr lang="en-US"/>
                        </a:p>
                      </a:txBody>
                      <a:tcPr marL="68580" marR="68580" marT="0" marB="0">
                        <a:blipFill rotWithShape="1">
                          <a:blip r:embed="rId2"/>
                          <a:stretch>
                            <a:fillRect l="-316667" t="-7101" r="-107018" b="-141420"/>
                          </a:stretch>
                        </a:blipFill>
                      </a:tcPr>
                    </a:tc>
                    <a:tc>
                      <a:txBody>
                        <a:bodyPr/>
                        <a:lstStyle/>
                        <a:p>
                          <a:endParaRPr lang="en-US"/>
                        </a:p>
                      </a:txBody>
                      <a:tcPr marL="68580" marR="68580" marT="0" marB="0">
                        <a:blipFill rotWithShape="1">
                          <a:blip r:embed="rId2"/>
                          <a:stretch>
                            <a:fillRect l="-389344" t="-7101" b="-141420"/>
                          </a:stretch>
                        </a:blipFill>
                      </a:tcPr>
                    </a:tc>
                  </a:tr>
                  <a:tr h="343730">
                    <a:tc>
                      <a:txBody>
                        <a:bodyPr/>
                        <a:lstStyle/>
                        <a:p>
                          <a:pPr marL="0" marR="0" indent="91440" algn="l">
                            <a:spcBef>
                              <a:spcPts val="0"/>
                            </a:spcBef>
                            <a:spcAft>
                              <a:spcPts val="0"/>
                            </a:spcAft>
                          </a:pPr>
                          <a:r>
                            <a:rPr lang="es-ES" sz="2000" dirty="0">
                              <a:effectLst/>
                            </a:rPr>
                            <a:t>Voltaje de Control</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dirty="0">
                              <a:effectLst/>
                            </a:rPr>
                            <a:t>3.3V</a:t>
                          </a:r>
                          <a:endParaRPr lang="en-US" sz="2800" dirty="0">
                            <a:effectLst/>
                            <a:latin typeface="Times New Roman"/>
                            <a:ea typeface="Times New Roman"/>
                            <a:cs typeface="Calibri"/>
                          </a:endParaRPr>
                        </a:p>
                      </a:txBody>
                      <a:tcPr marL="68580" marR="68580" marT="0" marB="0"/>
                    </a:tc>
                    <a:tc>
                      <a:txBody>
                        <a:bodyPr/>
                        <a:lstStyle/>
                        <a:p>
                          <a:endParaRPr lang="en-US"/>
                        </a:p>
                      </a:txBody>
                      <a:tcPr marL="68580" marR="68580" marT="0" marB="0">
                        <a:blipFill rotWithShape="1">
                          <a:blip r:embed="rId2"/>
                          <a:stretch>
                            <a:fillRect l="-375000" t="-317544" r="-310526" b="-319298"/>
                          </a:stretch>
                        </a:blipFill>
                      </a:tcPr>
                    </a:tc>
                    <a:tc>
                      <a:txBody>
                        <a:bodyPr/>
                        <a:lstStyle/>
                        <a:p>
                          <a:endParaRPr lang="en-US"/>
                        </a:p>
                      </a:txBody>
                      <a:tcPr marL="68580" marR="68580" marT="0" marB="0">
                        <a:blipFill rotWithShape="1">
                          <a:blip r:embed="rId2"/>
                          <a:stretch>
                            <a:fillRect l="-316667" t="-317544" r="-107018" b="-319298"/>
                          </a:stretch>
                        </a:blipFill>
                      </a:tcPr>
                    </a:tc>
                    <a:tc>
                      <a:txBody>
                        <a:bodyPr/>
                        <a:lstStyle/>
                        <a:p>
                          <a:endParaRPr lang="en-US"/>
                        </a:p>
                      </a:txBody>
                      <a:tcPr marL="68580" marR="68580" marT="0" marB="0">
                        <a:blipFill rotWithShape="1">
                          <a:blip r:embed="rId2"/>
                          <a:stretch>
                            <a:fillRect l="-389344" t="-317544" b="-319298"/>
                          </a:stretch>
                        </a:blipFill>
                      </a:tcPr>
                    </a:tc>
                  </a:tr>
                  <a:tr h="343730">
                    <a:tc>
                      <a:txBody>
                        <a:bodyPr/>
                        <a:lstStyle/>
                        <a:p>
                          <a:pPr marL="0" marR="0" algn="l">
                            <a:spcBef>
                              <a:spcPts val="0"/>
                            </a:spcBef>
                            <a:spcAft>
                              <a:spcPts val="0"/>
                            </a:spcAft>
                          </a:pPr>
                          <a:r>
                            <a:rPr lang="es-ES" sz="2000" dirty="0" smtClean="0">
                              <a:effectLst/>
                            </a:rPr>
                            <a:t>  Voltaje </a:t>
                          </a:r>
                          <a:r>
                            <a:rPr lang="es-ES" sz="2000" dirty="0">
                              <a:effectLst/>
                            </a:rPr>
                            <a:t>LED </a:t>
                          </a:r>
                          <a:r>
                            <a:rPr lang="es-ES" sz="2000" dirty="0" smtClean="0">
                              <a:effectLst/>
                            </a:rPr>
                            <a:t>Rojo</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a:effectLst/>
                            </a:rPr>
                            <a:t>2.1V</a:t>
                          </a:r>
                          <a:endParaRPr lang="en-US" sz="2800">
                            <a:effectLst/>
                            <a:latin typeface="Times New Roman"/>
                            <a:ea typeface="Times New Roman"/>
                            <a:cs typeface="Calibri"/>
                          </a:endParaRPr>
                        </a:p>
                      </a:txBody>
                      <a:tcPr marL="68580" marR="68580" marT="0" marB="0"/>
                    </a:tc>
                    <a:tc>
                      <a:txBody>
                        <a:bodyPr/>
                        <a:lstStyle/>
                        <a:p>
                          <a:endParaRPr lang="en-US"/>
                        </a:p>
                      </a:txBody>
                      <a:tcPr marL="68580" marR="68580" marT="0" marB="0">
                        <a:blipFill rotWithShape="1">
                          <a:blip r:embed="rId2"/>
                          <a:stretch>
                            <a:fillRect l="-375000" t="-425000" r="-310526" b="-225000"/>
                          </a:stretch>
                        </a:blipFill>
                      </a:tcPr>
                    </a:tc>
                    <a:tc>
                      <a:txBody>
                        <a:bodyPr/>
                        <a:lstStyle/>
                        <a:p>
                          <a:endParaRPr lang="en-US"/>
                        </a:p>
                      </a:txBody>
                      <a:tcPr marL="68580" marR="68580" marT="0" marB="0">
                        <a:blipFill rotWithShape="1">
                          <a:blip r:embed="rId2"/>
                          <a:stretch>
                            <a:fillRect l="-316667" t="-425000" r="-107018" b="-225000"/>
                          </a:stretch>
                        </a:blipFill>
                      </a:tcPr>
                    </a:tc>
                    <a:tc>
                      <a:txBody>
                        <a:bodyPr/>
                        <a:lstStyle/>
                        <a:p>
                          <a:endParaRPr lang="en-US"/>
                        </a:p>
                      </a:txBody>
                      <a:tcPr marL="68580" marR="68580" marT="0" marB="0">
                        <a:blipFill rotWithShape="1">
                          <a:blip r:embed="rId2"/>
                          <a:stretch>
                            <a:fillRect l="-389344" t="-425000" b="-225000"/>
                          </a:stretch>
                        </a:blipFill>
                      </a:tcPr>
                    </a:tc>
                  </a:tr>
                  <a:tr h="609600">
                    <a:tc>
                      <a:txBody>
                        <a:bodyPr/>
                        <a:lstStyle/>
                        <a:p>
                          <a:pPr marL="0" marR="0" algn="l">
                            <a:spcBef>
                              <a:spcPts val="0"/>
                            </a:spcBef>
                            <a:spcAft>
                              <a:spcPts val="0"/>
                            </a:spcAft>
                          </a:pPr>
                          <a:r>
                            <a:rPr lang="es-ES" sz="2000" dirty="0" smtClean="0">
                              <a:effectLst/>
                            </a:rPr>
                            <a:t>  Voltaje </a:t>
                          </a:r>
                          <a:r>
                            <a:rPr lang="es-ES" sz="2000" dirty="0">
                              <a:effectLst/>
                            </a:rPr>
                            <a:t>LED </a:t>
                          </a:r>
                          <a:r>
                            <a:rPr lang="es-ES" sz="2000" dirty="0" smtClean="0">
                              <a:effectLst/>
                            </a:rPr>
                            <a:t>Verde/       Azul</a:t>
                          </a:r>
                          <a:endParaRPr lang="en-US" sz="2800" dirty="0">
                            <a:effectLst/>
                            <a:latin typeface="Times New Roman"/>
                            <a:ea typeface="Times New Roman"/>
                            <a:cs typeface="Calibri"/>
                          </a:endParaRPr>
                        </a:p>
                      </a:txBody>
                      <a:tcPr marL="68580" marR="68580" marT="0" marB="0"/>
                    </a:tc>
                    <a:tc>
                      <a:txBody>
                        <a:bodyPr/>
                        <a:lstStyle/>
                        <a:p>
                          <a:pPr marL="0" marR="0" algn="ctr">
                            <a:spcBef>
                              <a:spcPts val="0"/>
                            </a:spcBef>
                            <a:spcAft>
                              <a:spcPts val="0"/>
                            </a:spcAft>
                          </a:pPr>
                          <a:r>
                            <a:rPr lang="es-ES" sz="2000">
                              <a:effectLst/>
                            </a:rPr>
                            <a:t>3.2V</a:t>
                          </a:r>
                          <a:endParaRPr lang="en-US" sz="2800">
                            <a:effectLst/>
                            <a:latin typeface="Times New Roman"/>
                            <a:ea typeface="Times New Roman"/>
                            <a:cs typeface="Calibri"/>
                          </a:endParaRPr>
                        </a:p>
                      </a:txBody>
                      <a:tcPr marL="68580" marR="68580" marT="0" marB="0"/>
                    </a:tc>
                    <a:tc>
                      <a:txBody>
                        <a:bodyPr/>
                        <a:lstStyle/>
                        <a:p>
                          <a:endParaRPr lang="en-US"/>
                        </a:p>
                      </a:txBody>
                      <a:tcPr marL="68580" marR="68580" marT="0" marB="0">
                        <a:blipFill rotWithShape="1">
                          <a:blip r:embed="rId2"/>
                          <a:stretch>
                            <a:fillRect l="-375000" t="-294000" r="-310526" b="-26000"/>
                          </a:stretch>
                        </a:blipFill>
                      </a:tcPr>
                    </a:tc>
                    <a:tc>
                      <a:txBody>
                        <a:bodyPr/>
                        <a:lstStyle/>
                        <a:p>
                          <a:endParaRPr lang="en-US"/>
                        </a:p>
                      </a:txBody>
                      <a:tcPr marL="68580" marR="68580" marT="0" marB="0">
                        <a:blipFill rotWithShape="1">
                          <a:blip r:embed="rId2"/>
                          <a:stretch>
                            <a:fillRect l="-316667" t="-294000" r="-107018" b="-26000"/>
                          </a:stretch>
                        </a:blipFill>
                      </a:tcPr>
                    </a:tc>
                    <a:tc>
                      <a:txBody>
                        <a:bodyPr/>
                        <a:lstStyle/>
                        <a:p>
                          <a:endParaRPr lang="en-US"/>
                        </a:p>
                      </a:txBody>
                      <a:tcPr marL="68580" marR="68580" marT="0" marB="0">
                        <a:blipFill rotWithShape="1">
                          <a:blip r:embed="rId2"/>
                          <a:stretch>
                            <a:fillRect l="-389344" t="-294000" b="-26000"/>
                          </a:stretch>
                        </a:blipFill>
                      </a:tcPr>
                    </a:tc>
                  </a:tr>
                </a:tbl>
              </a:graphicData>
            </a:graphic>
          </p:graphicFrame>
        </mc:Fallback>
      </mc:AlternateContent>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re.bmp"/>
          <p:cNvPicPr>
            <a:picLocks noChangeAspect="1"/>
          </p:cNvPicPr>
          <p:nvPr/>
        </p:nvPicPr>
        <p:blipFill>
          <a:blip r:embed="rId2" cstate="print"/>
          <a:srcRect l="4593" t="6335" r="6158" b="5051"/>
          <a:stretch>
            <a:fillRect/>
          </a:stretch>
        </p:blipFill>
        <p:spPr>
          <a:xfrm>
            <a:off x="1214414" y="1142984"/>
            <a:ext cx="6963652" cy="421484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7498080" cy="989034"/>
          </a:xfrm>
        </p:spPr>
        <p:txBody>
          <a:bodyPr/>
          <a:lstStyle/>
          <a:p>
            <a:r>
              <a:rPr lang="es-EC" dirty="0" smtClean="0"/>
              <a:t>Microcontrolador</a:t>
            </a:r>
            <a:endParaRPr lang="es-EC" dirty="0"/>
          </a:p>
        </p:txBody>
      </p:sp>
      <p:sp>
        <p:nvSpPr>
          <p:cNvPr id="3" name="2 Marcador de contenido"/>
          <p:cNvSpPr>
            <a:spLocks noGrp="1"/>
          </p:cNvSpPr>
          <p:nvPr>
            <p:ph idx="1"/>
          </p:nvPr>
        </p:nvSpPr>
        <p:spPr>
          <a:xfrm>
            <a:off x="179512" y="1340768"/>
            <a:ext cx="8076464" cy="2232248"/>
          </a:xfrm>
        </p:spPr>
        <p:txBody>
          <a:bodyPr>
            <a:noAutofit/>
          </a:bodyPr>
          <a:lstStyle/>
          <a:p>
            <a:pPr algn="just"/>
            <a:r>
              <a:rPr lang="es-ES" sz="3600" dirty="0" smtClean="0"/>
              <a:t>El microcontrolador seleccionado para este diseño fue el PIC24FJ64GA006 por sus prestaciones y características que se ajustan a las necesidades del proyecto.</a:t>
            </a:r>
          </a:p>
        </p:txBody>
      </p:sp>
      <p:pic>
        <p:nvPicPr>
          <p:cNvPr id="49156" name="Picture 4" descr="http://datasheet.seekic.com/ImageFile/PIC/Microchip_PIC24FJ64GA006-I_PT82519.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0756" b="25149"/>
          <a:stretch/>
        </p:blipFill>
        <p:spPr bwMode="auto">
          <a:xfrm>
            <a:off x="1691680" y="3957848"/>
            <a:ext cx="4879379" cy="263950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251520" y="1196752"/>
            <a:ext cx="7933588" cy="1512168"/>
          </a:xfrm>
        </p:spPr>
        <p:txBody>
          <a:bodyPr>
            <a:normAutofit lnSpcReduction="10000"/>
          </a:bodyPr>
          <a:lstStyle/>
          <a:p>
            <a:pPr algn="just"/>
            <a:r>
              <a:rPr lang="es-ES" sz="3200" dirty="0" smtClean="0"/>
              <a:t>Para la escritura y lectura del programa del microcontrolador se ha dispuesto de una interface ICSP.</a:t>
            </a:r>
            <a:endParaRPr lang="es-EC" sz="2000" dirty="0"/>
          </a:p>
        </p:txBody>
      </p:sp>
      <p:sp>
        <p:nvSpPr>
          <p:cNvPr id="3" name="1 Título"/>
          <p:cNvSpPr>
            <a:spLocks noGrp="1"/>
          </p:cNvSpPr>
          <p:nvPr>
            <p:ph type="title"/>
          </p:nvPr>
        </p:nvSpPr>
        <p:spPr>
          <a:xfrm>
            <a:off x="458296" y="207718"/>
            <a:ext cx="7498080" cy="989034"/>
          </a:xfrm>
        </p:spPr>
        <p:txBody>
          <a:bodyPr/>
          <a:lstStyle/>
          <a:p>
            <a:r>
              <a:rPr lang="es-EC" dirty="0" smtClean="0"/>
              <a:t>Microcontrolador</a:t>
            </a:r>
            <a:endParaRPr lang="es-EC" dirty="0"/>
          </a:p>
        </p:txBody>
      </p:sp>
      <p:pic>
        <p:nvPicPr>
          <p:cNvPr id="4" name="3 Imagen" descr="icsp.bmp"/>
          <p:cNvPicPr>
            <a:picLocks noChangeAspect="1"/>
          </p:cNvPicPr>
          <p:nvPr/>
        </p:nvPicPr>
        <p:blipFill rotWithShape="1">
          <a:blip r:embed="rId2" cstate="print"/>
          <a:srcRect t="3225" b="7945"/>
          <a:stretch/>
        </p:blipFill>
        <p:spPr>
          <a:xfrm>
            <a:off x="1674334" y="2636912"/>
            <a:ext cx="5922002" cy="404656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142852"/>
            <a:ext cx="4071966" cy="928694"/>
          </a:xfrm>
        </p:spPr>
        <p:txBody>
          <a:bodyPr>
            <a:normAutofit fontScale="90000"/>
          </a:bodyPr>
          <a:lstStyle/>
          <a:p>
            <a:r>
              <a:rPr lang="es-EC" dirty="0" smtClean="0"/>
              <a:t>DRIVER TLC5951</a:t>
            </a:r>
            <a:endParaRPr lang="es-EC" dirty="0"/>
          </a:p>
        </p:txBody>
      </p:sp>
      <p:sp>
        <p:nvSpPr>
          <p:cNvPr id="3" name="2 Marcador de contenido"/>
          <p:cNvSpPr>
            <a:spLocks noGrp="1"/>
          </p:cNvSpPr>
          <p:nvPr>
            <p:ph idx="1"/>
          </p:nvPr>
        </p:nvSpPr>
        <p:spPr>
          <a:xfrm>
            <a:off x="251520" y="1196752"/>
            <a:ext cx="7920880" cy="2448272"/>
          </a:xfrm>
        </p:spPr>
        <p:txBody>
          <a:bodyPr>
            <a:normAutofit fontScale="85000" lnSpcReduction="10000"/>
          </a:bodyPr>
          <a:lstStyle/>
          <a:p>
            <a:pPr algn="just"/>
            <a:r>
              <a:rPr lang="es-ES" sz="3600" dirty="0" smtClean="0"/>
              <a:t>Para la selección del driver TLC5951, se tomó en cuenta las características que ofrece este integrado, como son la necesidad de varios canales PWM, protocolo de comunicaciones rápido, precio y disponibilidad.</a:t>
            </a:r>
            <a:endParaRPr lang="es-EC" sz="3600" dirty="0" smtClean="0"/>
          </a:p>
          <a:p>
            <a:endParaRPr lang="es-EC" dirty="0"/>
          </a:p>
        </p:txBody>
      </p:sp>
      <p:pic>
        <p:nvPicPr>
          <p:cNvPr id="50178" name="Picture 2" descr="http://sigma.octopart.com/8982385/image/Texas-Instruments-TLC5951DAP.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293" b="12463"/>
          <a:stretch/>
        </p:blipFill>
        <p:spPr bwMode="auto">
          <a:xfrm>
            <a:off x="2051720" y="3456384"/>
            <a:ext cx="4308557" cy="328498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7 Imagen" descr="osc.bmp"/>
          <p:cNvPicPr/>
          <p:nvPr/>
        </p:nvPicPr>
        <p:blipFill rotWithShape="1">
          <a:blip r:embed="rId2" cstate="print"/>
          <a:srcRect l="2852" t="3974" r="2591"/>
          <a:stretch/>
        </p:blipFill>
        <p:spPr>
          <a:xfrm>
            <a:off x="941696" y="1556792"/>
            <a:ext cx="6687403" cy="4357718"/>
          </a:xfrm>
          <a:prstGeom prst="rect">
            <a:avLst/>
          </a:prstGeom>
        </p:spPr>
      </p:pic>
      <p:sp>
        <p:nvSpPr>
          <p:cNvPr id="4" name="1 Título"/>
          <p:cNvSpPr>
            <a:spLocks noGrp="1"/>
          </p:cNvSpPr>
          <p:nvPr>
            <p:ph type="title"/>
          </p:nvPr>
        </p:nvSpPr>
        <p:spPr>
          <a:xfrm>
            <a:off x="357158" y="142852"/>
            <a:ext cx="4071966" cy="928694"/>
          </a:xfrm>
        </p:spPr>
        <p:txBody>
          <a:bodyPr>
            <a:normAutofit fontScale="90000"/>
          </a:bodyPr>
          <a:lstStyle/>
          <a:p>
            <a:r>
              <a:rPr lang="es-EC" dirty="0" smtClean="0"/>
              <a:t>DRIVER TLC5951</a:t>
            </a:r>
            <a:endParaRPr lang="es-EC"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8296" y="197768"/>
            <a:ext cx="7498080" cy="1143000"/>
          </a:xfrm>
        </p:spPr>
        <p:txBody>
          <a:bodyPr/>
          <a:lstStyle/>
          <a:p>
            <a:r>
              <a:rPr lang="es-ES" b="1" dirty="0" smtClean="0"/>
              <a:t>Circuito de Potencia</a:t>
            </a:r>
            <a:endParaRPr lang="es-EC" dirty="0"/>
          </a:p>
        </p:txBody>
      </p:sp>
      <p:sp>
        <p:nvSpPr>
          <p:cNvPr id="3" name="2 Marcador de contenido"/>
          <p:cNvSpPr>
            <a:spLocks noGrp="1"/>
          </p:cNvSpPr>
          <p:nvPr>
            <p:ph idx="1"/>
          </p:nvPr>
        </p:nvSpPr>
        <p:spPr>
          <a:xfrm>
            <a:off x="395536" y="1447800"/>
            <a:ext cx="7862150" cy="2053208"/>
          </a:xfrm>
        </p:spPr>
        <p:txBody>
          <a:bodyPr>
            <a:noAutofit/>
          </a:bodyPr>
          <a:lstStyle/>
          <a:p>
            <a:pPr algn="just"/>
            <a:r>
              <a:rPr lang="es-ES" sz="2800" dirty="0" smtClean="0"/>
              <a:t>El circuito de potencia se basa en una interface para controlar la multiplexación de las filas de la pantalla, encendiendo todo una fila a la vez  durante un tiempo definido.</a:t>
            </a:r>
            <a:endParaRPr lang="es-EC" sz="2800" dirty="0"/>
          </a:p>
        </p:txBody>
      </p:sp>
      <p:pic>
        <p:nvPicPr>
          <p:cNvPr id="4" name="8 Imagen" descr="potencia.bmp"/>
          <p:cNvPicPr/>
          <p:nvPr/>
        </p:nvPicPr>
        <p:blipFill>
          <a:blip r:embed="rId2" cstate="print"/>
          <a:srcRect t="10553"/>
          <a:stretch>
            <a:fillRect/>
          </a:stretch>
        </p:blipFill>
        <p:spPr>
          <a:xfrm>
            <a:off x="395536" y="3235800"/>
            <a:ext cx="7786710" cy="2857496"/>
          </a:xfrm>
          <a:prstGeom prst="rect">
            <a:avLst/>
          </a:prstGeom>
        </p:spPr>
      </p:pic>
      <p:pic>
        <p:nvPicPr>
          <p:cNvPr id="52226" name="Picture 2" descr="http://ir.theicstock.com/images_part/703/BC817-40_T3_1468703.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757" t="17659" r="18413" b="16204"/>
          <a:stretch/>
        </p:blipFill>
        <p:spPr bwMode="auto">
          <a:xfrm>
            <a:off x="1214650" y="5158853"/>
            <a:ext cx="1485141" cy="156330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0"/>
            <a:ext cx="7498080" cy="1143000"/>
          </a:xfrm>
        </p:spPr>
        <p:txBody>
          <a:bodyPr/>
          <a:lstStyle/>
          <a:p>
            <a:r>
              <a:rPr lang="es-EC" dirty="0" smtClean="0"/>
              <a:t>CONTENIDO</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2337109407"/>
              </p:ext>
            </p:extLst>
          </p:nvPr>
        </p:nvGraphicFramePr>
        <p:xfrm>
          <a:off x="611560" y="1268760"/>
          <a:ext cx="7499350"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7620000" cy="1143000"/>
          </a:xfrm>
        </p:spPr>
        <p:txBody>
          <a:bodyPr/>
          <a:lstStyle/>
          <a:p>
            <a:r>
              <a:rPr lang="es-EC" dirty="0" smtClean="0"/>
              <a:t>Comunicación </a:t>
            </a:r>
            <a:endParaRPr lang="es-EC" dirty="0"/>
          </a:p>
        </p:txBody>
      </p:sp>
      <p:sp>
        <p:nvSpPr>
          <p:cNvPr id="4" name="3 Marcador de contenido"/>
          <p:cNvSpPr>
            <a:spLocks noGrp="1"/>
          </p:cNvSpPr>
          <p:nvPr>
            <p:ph sz="half" idx="2"/>
          </p:nvPr>
        </p:nvSpPr>
        <p:spPr>
          <a:xfrm>
            <a:off x="35496" y="1310940"/>
            <a:ext cx="8064896" cy="2550108"/>
          </a:xfrm>
        </p:spPr>
        <p:txBody>
          <a:bodyPr>
            <a:normAutofit/>
          </a:bodyPr>
          <a:lstStyle/>
          <a:p>
            <a:pPr algn="just"/>
            <a:r>
              <a:rPr lang="es-ES" sz="3200" dirty="0" smtClean="0"/>
              <a:t>La comunicación del módulo prototipo de pantalla LED con la interface en JAVA se realiza mediante el protocolo de comunicaciones RS-232 de 3 hilos (</a:t>
            </a:r>
            <a:r>
              <a:rPr lang="es-ES" sz="3200" dirty="0" err="1" smtClean="0"/>
              <a:t>Rx</a:t>
            </a:r>
            <a:r>
              <a:rPr lang="es-ES" sz="3200" dirty="0" smtClean="0"/>
              <a:t>, </a:t>
            </a:r>
            <a:r>
              <a:rPr lang="es-ES" sz="3200" dirty="0" err="1" smtClean="0"/>
              <a:t>Tx</a:t>
            </a:r>
            <a:r>
              <a:rPr lang="es-ES" sz="3200" dirty="0" smtClean="0"/>
              <a:t>, GND).</a:t>
            </a:r>
          </a:p>
        </p:txBody>
      </p:sp>
      <p:pic>
        <p:nvPicPr>
          <p:cNvPr id="54274" name="Picture 2" descr="http://efyself.co.in/wp-content/uploads/SOIC16-FSC-FNT-MED.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852" t="22664" r="14059" b="18372"/>
          <a:stretch/>
        </p:blipFill>
        <p:spPr bwMode="auto">
          <a:xfrm>
            <a:off x="2627784" y="4437112"/>
            <a:ext cx="2985159" cy="188934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ax232.bmp"/>
          <p:cNvPicPr/>
          <p:nvPr/>
        </p:nvPicPr>
        <p:blipFill>
          <a:blip r:embed="rId2" cstate="print"/>
          <a:srcRect t="6359" b="2383"/>
          <a:stretch>
            <a:fillRect/>
          </a:stretch>
        </p:blipFill>
        <p:spPr>
          <a:xfrm>
            <a:off x="899592" y="1412776"/>
            <a:ext cx="6120680" cy="5228079"/>
          </a:xfrm>
          <a:prstGeom prst="rect">
            <a:avLst/>
          </a:prstGeom>
        </p:spPr>
      </p:pic>
      <p:sp>
        <p:nvSpPr>
          <p:cNvPr id="6" name="1 Título"/>
          <p:cNvSpPr>
            <a:spLocks noGrp="1"/>
          </p:cNvSpPr>
          <p:nvPr>
            <p:ph type="title"/>
          </p:nvPr>
        </p:nvSpPr>
        <p:spPr>
          <a:xfrm>
            <a:off x="457200" y="44624"/>
            <a:ext cx="7620000" cy="1143000"/>
          </a:xfrm>
        </p:spPr>
        <p:txBody>
          <a:bodyPr/>
          <a:lstStyle/>
          <a:p>
            <a:r>
              <a:rPr lang="es-EC" dirty="0" smtClean="0"/>
              <a:t>Comunicación </a:t>
            </a:r>
            <a:endParaRPr lang="es-EC" dirty="0"/>
          </a:p>
        </p:txBody>
      </p:sp>
    </p:spTree>
    <p:extLst>
      <p:ext uri="{BB962C8B-B14F-4D97-AF65-F5344CB8AC3E}">
        <p14:creationId xmlns:p14="http://schemas.microsoft.com/office/powerpoint/2010/main" xmlns="" val="25254367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60648" y="-243408"/>
            <a:ext cx="11161240" cy="1656184"/>
          </a:xfrm>
        </p:spPr>
        <p:txBody>
          <a:bodyPr>
            <a:normAutofit/>
          </a:bodyPr>
          <a:lstStyle/>
          <a:p>
            <a:pPr algn="ctr"/>
            <a:r>
              <a:rPr lang="es-EC" sz="4400" dirty="0" smtClean="0"/>
              <a:t>DISEÑO DE LA PLACA DE CONTROL</a:t>
            </a:r>
            <a:endParaRPr lang="es-EC" sz="4400" dirty="0"/>
          </a:p>
        </p:txBody>
      </p:sp>
      <p:sp>
        <p:nvSpPr>
          <p:cNvPr id="3" name="3 Marcador de contenido"/>
          <p:cNvSpPr>
            <a:spLocks noGrp="1"/>
          </p:cNvSpPr>
          <p:nvPr>
            <p:ph sz="half" idx="4294967295"/>
          </p:nvPr>
        </p:nvSpPr>
        <p:spPr>
          <a:xfrm>
            <a:off x="179512" y="1772816"/>
            <a:ext cx="8064896" cy="3126172"/>
          </a:xfrm>
          <a:prstGeom prst="rect">
            <a:avLst/>
          </a:prstGeom>
        </p:spPr>
        <p:txBody>
          <a:bodyPr>
            <a:normAutofit fontScale="92500" lnSpcReduction="20000"/>
          </a:bodyPr>
          <a:lstStyle/>
          <a:p>
            <a:pPr algn="just"/>
            <a:r>
              <a:rPr lang="es-ES" sz="3200" dirty="0" smtClean="0"/>
              <a:t>La placa de control se realizo en un circuito impreso de doble lado, con características  profesionales como mascara de </a:t>
            </a:r>
            <a:r>
              <a:rPr lang="es-ES" sz="3200" dirty="0" err="1" smtClean="0"/>
              <a:t>antisoldadura</a:t>
            </a:r>
            <a:r>
              <a:rPr lang="es-ES" sz="3200" dirty="0" smtClean="0"/>
              <a:t>, </a:t>
            </a:r>
            <a:r>
              <a:rPr lang="es-ES" sz="3200" dirty="0" err="1" smtClean="0"/>
              <a:t>vias</a:t>
            </a:r>
            <a:r>
              <a:rPr lang="es-ES" sz="3200" dirty="0" smtClean="0"/>
              <a:t> metalizadas y mascara de impresión.</a:t>
            </a:r>
          </a:p>
          <a:p>
            <a:pPr algn="just"/>
            <a:endParaRPr lang="es-ES" sz="3200" dirty="0"/>
          </a:p>
          <a:p>
            <a:pPr algn="just"/>
            <a:r>
              <a:rPr lang="es-ES" sz="3200" dirty="0" smtClean="0"/>
              <a:t>Para el diseño del circuito impreso se usó la herramienta ARES de PROTEUS</a:t>
            </a:r>
            <a:endParaRPr lang="es-ES"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260648" y="188640"/>
            <a:ext cx="11161240" cy="1656184"/>
          </a:xfrm>
          <a:prstGeom prst="rect">
            <a:avLst/>
          </a:prstGeom>
        </p:spPr>
        <p:txBody>
          <a:bodyP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C" sz="4400" smtClean="0"/>
              <a:t>DISEÑO DE LA PLACA DE CONTROL</a:t>
            </a:r>
            <a:endParaRPr lang="es-EC" sz="4400" dirty="0"/>
          </a:p>
        </p:txBody>
      </p:sp>
      <p:pic>
        <p:nvPicPr>
          <p:cNvPr id="5" name="0 Imagen" descr="pistas.jpg"/>
          <p:cNvPicPr/>
          <p:nvPr/>
        </p:nvPicPr>
        <p:blipFill>
          <a:blip r:embed="rId2" cstate="print"/>
          <a:stretch>
            <a:fillRect/>
          </a:stretch>
        </p:blipFill>
        <p:spPr>
          <a:xfrm>
            <a:off x="179512" y="1234142"/>
            <a:ext cx="8091170" cy="536321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bottom.jpg"/>
          <p:cNvPicPr>
            <a:picLocks noChangeAspect="1"/>
          </p:cNvPicPr>
          <p:nvPr/>
        </p:nvPicPr>
        <p:blipFill rotWithShape="1">
          <a:blip r:embed="rId2" cstate="print"/>
          <a:srcRect l="2089" t="6310" r="2239" b="5406"/>
          <a:stretch/>
        </p:blipFill>
        <p:spPr>
          <a:xfrm>
            <a:off x="395536" y="1268760"/>
            <a:ext cx="7885615" cy="5400600"/>
          </a:xfrm>
          <a:prstGeom prst="rect">
            <a:avLst/>
          </a:prstGeom>
        </p:spPr>
      </p:pic>
      <p:sp>
        <p:nvSpPr>
          <p:cNvPr id="4" name="1 Título"/>
          <p:cNvSpPr txBox="1">
            <a:spLocks/>
          </p:cNvSpPr>
          <p:nvPr/>
        </p:nvSpPr>
        <p:spPr>
          <a:xfrm>
            <a:off x="-1260648" y="188640"/>
            <a:ext cx="11161240" cy="1656184"/>
          </a:xfrm>
          <a:prstGeom prst="rect">
            <a:avLst/>
          </a:prstGeom>
        </p:spPr>
        <p:txBody>
          <a:bodyP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C" sz="4400" smtClean="0"/>
              <a:t>DISEÑO DE LA PLACA DE CONTROL</a:t>
            </a:r>
            <a:endParaRPr lang="es-EC" sz="4400" dirty="0"/>
          </a:p>
        </p:txBody>
      </p:sp>
    </p:spTree>
    <p:extLst>
      <p:ext uri="{BB962C8B-B14F-4D97-AF65-F5344CB8AC3E}">
        <p14:creationId xmlns:p14="http://schemas.microsoft.com/office/powerpoint/2010/main" xmlns="" val="1651668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top.jpg"/>
          <p:cNvPicPr>
            <a:picLocks noChangeAspect="1"/>
          </p:cNvPicPr>
          <p:nvPr/>
        </p:nvPicPr>
        <p:blipFill rotWithShape="1">
          <a:blip r:embed="rId2" cstate="print"/>
          <a:srcRect l="4030" t="8524" r="4030" b="9025"/>
          <a:stretch/>
        </p:blipFill>
        <p:spPr>
          <a:xfrm>
            <a:off x="310533" y="1196752"/>
            <a:ext cx="8005883" cy="5328592"/>
          </a:xfrm>
          <a:prstGeom prst="rect">
            <a:avLst/>
          </a:prstGeom>
        </p:spPr>
      </p:pic>
      <p:sp>
        <p:nvSpPr>
          <p:cNvPr id="4" name="1 Título"/>
          <p:cNvSpPr txBox="1">
            <a:spLocks/>
          </p:cNvSpPr>
          <p:nvPr/>
        </p:nvSpPr>
        <p:spPr>
          <a:xfrm>
            <a:off x="-1260648" y="188640"/>
            <a:ext cx="11161240" cy="1656184"/>
          </a:xfrm>
          <a:prstGeom prst="rect">
            <a:avLst/>
          </a:prstGeom>
        </p:spPr>
        <p:txBody>
          <a:bodyP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C" sz="4400" smtClean="0"/>
              <a:t>DISEÑO DE LA PLACA DE CONTROL</a:t>
            </a:r>
            <a:endParaRPr lang="es-EC" sz="4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536" y="-171400"/>
            <a:ext cx="9001000" cy="1224136"/>
          </a:xfrm>
        </p:spPr>
        <p:txBody>
          <a:bodyPr>
            <a:normAutofit/>
          </a:bodyPr>
          <a:lstStyle/>
          <a:p>
            <a:pPr algn="ctr"/>
            <a:r>
              <a:rPr lang="es-EC" sz="4000" dirty="0" smtClean="0"/>
              <a:t>DISEÑO DE LA PLACA DE LA PANTALLA</a:t>
            </a:r>
            <a:endParaRPr lang="es-EC" sz="4000" dirty="0"/>
          </a:p>
        </p:txBody>
      </p:sp>
      <p:pic>
        <p:nvPicPr>
          <p:cNvPr id="3" name="22 Imagen" descr="24x16_cuenca.png"/>
          <p:cNvPicPr/>
          <p:nvPr/>
        </p:nvPicPr>
        <p:blipFill>
          <a:blip r:embed="rId2" cstate="print"/>
          <a:stretch>
            <a:fillRect/>
          </a:stretch>
        </p:blipFill>
        <p:spPr>
          <a:xfrm>
            <a:off x="428828" y="1124744"/>
            <a:ext cx="7815580" cy="517461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3 Imagen" descr="pantallatop.png"/>
          <p:cNvPicPr/>
          <p:nvPr/>
        </p:nvPicPr>
        <p:blipFill>
          <a:blip r:embed="rId2" cstate="print"/>
          <a:stretch>
            <a:fillRect/>
          </a:stretch>
        </p:blipFill>
        <p:spPr>
          <a:xfrm>
            <a:off x="395536" y="1196752"/>
            <a:ext cx="7776864" cy="5249383"/>
          </a:xfrm>
          <a:prstGeom prst="rect">
            <a:avLst/>
          </a:prstGeom>
        </p:spPr>
      </p:pic>
      <p:sp>
        <p:nvSpPr>
          <p:cNvPr id="3" name="1 Título"/>
          <p:cNvSpPr txBox="1">
            <a:spLocks/>
          </p:cNvSpPr>
          <p:nvPr/>
        </p:nvSpPr>
        <p:spPr>
          <a:xfrm>
            <a:off x="-252536" y="188640"/>
            <a:ext cx="9001000" cy="1224136"/>
          </a:xfrm>
          <a:prstGeom prst="rect">
            <a:avLst/>
          </a:prstGeom>
        </p:spPr>
        <p:txBody>
          <a:bodyP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C" sz="4000" smtClean="0"/>
              <a:t>DISEÑO DE LA PLACA DE LA PANTALLA</a:t>
            </a:r>
            <a:endParaRPr lang="es-EC" sz="4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4 Imagen" descr="pantallabot.png"/>
          <p:cNvPicPr/>
          <p:nvPr/>
        </p:nvPicPr>
        <p:blipFill>
          <a:blip r:embed="rId2" cstate="print"/>
          <a:stretch>
            <a:fillRect/>
          </a:stretch>
        </p:blipFill>
        <p:spPr>
          <a:xfrm>
            <a:off x="323528" y="980728"/>
            <a:ext cx="7783892" cy="5667220"/>
          </a:xfrm>
          <a:prstGeom prst="rect">
            <a:avLst/>
          </a:prstGeom>
        </p:spPr>
      </p:pic>
      <p:sp>
        <p:nvSpPr>
          <p:cNvPr id="3" name="1 Título"/>
          <p:cNvSpPr txBox="1">
            <a:spLocks/>
          </p:cNvSpPr>
          <p:nvPr/>
        </p:nvSpPr>
        <p:spPr>
          <a:xfrm>
            <a:off x="-252536" y="44624"/>
            <a:ext cx="9001000" cy="1224136"/>
          </a:xfrm>
          <a:prstGeom prst="rect">
            <a:avLst/>
          </a:prstGeom>
        </p:spPr>
        <p:txBody>
          <a:bodyP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C" sz="4000" smtClean="0"/>
              <a:t>DISEÑO DE LA PLACA DE LA PANTALLA</a:t>
            </a:r>
            <a:endParaRPr lang="es-EC" sz="4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7498080" cy="1143000"/>
          </a:xfrm>
        </p:spPr>
        <p:txBody>
          <a:bodyPr/>
          <a:lstStyle/>
          <a:p>
            <a:r>
              <a:rPr lang="es-EC" dirty="0" smtClean="0"/>
              <a:t>Diseño de Software</a:t>
            </a:r>
            <a:endParaRPr lang="es-EC" dirty="0"/>
          </a:p>
        </p:txBody>
      </p:sp>
      <p:sp>
        <p:nvSpPr>
          <p:cNvPr id="3" name="2 Marcador de contenido"/>
          <p:cNvSpPr>
            <a:spLocks noGrp="1"/>
          </p:cNvSpPr>
          <p:nvPr>
            <p:ph idx="1"/>
          </p:nvPr>
        </p:nvSpPr>
        <p:spPr>
          <a:xfrm>
            <a:off x="395536" y="1268760"/>
            <a:ext cx="7560840" cy="3240360"/>
          </a:xfrm>
        </p:spPr>
        <p:txBody>
          <a:bodyPr>
            <a:noAutofit/>
          </a:bodyPr>
          <a:lstStyle/>
          <a:p>
            <a:pPr algn="just"/>
            <a:r>
              <a:rPr lang="es-ES" sz="2400" dirty="0" smtClean="0"/>
              <a:t>El diseño del software del prototipo de pantalla LED está dividido en el diseño del firmware del microcontrolador encargado de presentar la imagen en la pantalla y del diseño de la interface en JAVA encargada de configurar la pantalla y de enviar la información de los datos a presentar.</a:t>
            </a:r>
            <a:endParaRPr lang="es-EC" sz="2400" dirty="0" smtClean="0"/>
          </a:p>
        </p:txBody>
      </p:sp>
      <p:pic>
        <p:nvPicPr>
          <p:cNvPr id="55298" name="Picture 2" descr="http://arkanosant.files.wordpress.com/2010/11/pic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7555" y="4149080"/>
            <a:ext cx="3068381" cy="2232248"/>
          </a:xfrm>
          <a:prstGeom prst="rect">
            <a:avLst/>
          </a:prstGeom>
          <a:noFill/>
          <a:extLst>
            <a:ext uri="{909E8E84-426E-40DD-AFC4-6F175D3DCCD1}">
              <a14:hiddenFill xmlns:a14="http://schemas.microsoft.com/office/drawing/2010/main" xmlns="">
                <a:solidFill>
                  <a:srgbClr val="FFFFFF"/>
                </a:solidFill>
              </a14:hiddenFill>
            </a:ext>
          </a:extLst>
        </p:spPr>
      </p:pic>
      <p:pic>
        <p:nvPicPr>
          <p:cNvPr id="55300" name="Picture 4" descr="http://www.julio.sandria.org/archivos/imagenes/java/java_logo-322x599.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80" y="4005064"/>
            <a:ext cx="1277390" cy="237626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3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15616" y="4784906"/>
            <a:ext cx="685714" cy="66031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xmlns="" val="2986814892"/>
              </p:ext>
            </p:extLst>
          </p:nvPr>
        </p:nvGraphicFramePr>
        <p:xfrm>
          <a:off x="395536" y="548680"/>
          <a:ext cx="7791474" cy="5319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22902"/>
            <a:ext cx="7498080" cy="785818"/>
          </a:xfrm>
        </p:spPr>
        <p:txBody>
          <a:bodyPr>
            <a:normAutofit fontScale="90000"/>
          </a:bodyPr>
          <a:lstStyle/>
          <a:p>
            <a:r>
              <a:rPr lang="es-EC" dirty="0" smtClean="0"/>
              <a:t>Algoritmo de Control </a:t>
            </a:r>
            <a:endParaRPr lang="es-EC" dirty="0"/>
          </a:p>
        </p:txBody>
      </p:sp>
      <p:sp>
        <p:nvSpPr>
          <p:cNvPr id="31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17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1747" name="Object 3"/>
          <p:cNvGraphicFramePr>
            <a:graphicFrameLocks noChangeAspect="1"/>
          </p:cNvGraphicFramePr>
          <p:nvPr>
            <p:extLst>
              <p:ext uri="{D42A27DB-BD31-4B8C-83A1-F6EECF244321}">
                <p14:modId xmlns:p14="http://schemas.microsoft.com/office/powerpoint/2010/main" xmlns="" val="904868636"/>
              </p:ext>
            </p:extLst>
          </p:nvPr>
        </p:nvGraphicFramePr>
        <p:xfrm>
          <a:off x="611560" y="1196752"/>
          <a:ext cx="7301932" cy="5165196"/>
        </p:xfrm>
        <a:graphic>
          <a:graphicData uri="http://schemas.openxmlformats.org/presentationml/2006/ole">
            <p:oleObj spid="_x0000_s31761" name="Visio" r:id="rId3" imgW="7234549" imgH="4732777" progId="">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 la Interface</a:t>
            </a:r>
            <a:endParaRPr lang="es-EC" dirty="0"/>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 name="2 Marcador de contenido"/>
          <p:cNvSpPr>
            <a:spLocks noGrp="1"/>
          </p:cNvSpPr>
          <p:nvPr>
            <p:ph idx="1"/>
          </p:nvPr>
        </p:nvSpPr>
        <p:spPr>
          <a:xfrm>
            <a:off x="395536" y="1844824"/>
            <a:ext cx="7560840" cy="3744416"/>
          </a:xfrm>
        </p:spPr>
        <p:txBody>
          <a:bodyPr>
            <a:noAutofit/>
          </a:bodyPr>
          <a:lstStyle/>
          <a:p>
            <a:pPr algn="just"/>
            <a:r>
              <a:rPr lang="es-ES" sz="2800" dirty="0" smtClean="0"/>
              <a:t>El diseño de la interface se realizó </a:t>
            </a:r>
            <a:r>
              <a:rPr lang="es-EC" sz="2800" dirty="0" smtClean="0"/>
              <a:t>en JAVA y contiene cuatro secciones principales:</a:t>
            </a:r>
          </a:p>
          <a:p>
            <a:pPr algn="just"/>
            <a:endParaRPr lang="es-EC" sz="2800" dirty="0"/>
          </a:p>
          <a:p>
            <a:pPr marL="868680" lvl="1" indent="-457200" algn="just">
              <a:buFont typeface="+mj-lt"/>
              <a:buAutoNum type="arabicPeriod"/>
            </a:pPr>
            <a:r>
              <a:rPr lang="es-EC" sz="2800" dirty="0" smtClean="0"/>
              <a:t>Dibujo</a:t>
            </a:r>
          </a:p>
          <a:p>
            <a:pPr marL="868680" lvl="1" indent="-457200" algn="just">
              <a:buFont typeface="+mj-lt"/>
              <a:buAutoNum type="arabicPeriod"/>
            </a:pPr>
            <a:r>
              <a:rPr lang="es-EC" sz="2800" dirty="0" smtClean="0"/>
              <a:t>Texto rotativo</a:t>
            </a:r>
          </a:p>
          <a:p>
            <a:pPr marL="868680" lvl="1" indent="-457200" algn="just">
              <a:buFont typeface="+mj-lt"/>
              <a:buAutoNum type="arabicPeriod"/>
            </a:pPr>
            <a:r>
              <a:rPr lang="es-EC" sz="2800" dirty="0" smtClean="0"/>
              <a:t>Importación de imágenes</a:t>
            </a:r>
          </a:p>
          <a:p>
            <a:pPr marL="868680" lvl="1" indent="-457200" algn="just">
              <a:buFont typeface="+mj-lt"/>
              <a:buAutoNum type="arabicPeriod"/>
            </a:pPr>
            <a:r>
              <a:rPr lang="es-EC" sz="2800" dirty="0" smtClean="0"/>
              <a:t>Configuración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 la Interface / Dibujo</a:t>
            </a:r>
            <a:endParaRPr lang="es-EC" dirty="0"/>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2315" y="1484784"/>
            <a:ext cx="6842013" cy="51118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15561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 la Interface / Texto</a:t>
            </a:r>
            <a:endParaRPr lang="es-EC" dirty="0"/>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485503"/>
            <a:ext cx="6842013" cy="51118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161301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53752"/>
            <a:ext cx="8280920" cy="1143000"/>
          </a:xfrm>
        </p:spPr>
        <p:txBody>
          <a:bodyPr/>
          <a:lstStyle/>
          <a:p>
            <a:r>
              <a:rPr lang="es-EC" sz="4200" dirty="0" smtClean="0"/>
              <a:t>Diseño de la Interface / Importación</a:t>
            </a:r>
            <a:endParaRPr lang="es-EC" sz="4200" dirty="0"/>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386182"/>
            <a:ext cx="6974951" cy="52111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73374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44624"/>
            <a:ext cx="8208912" cy="1143000"/>
          </a:xfrm>
        </p:spPr>
        <p:txBody>
          <a:bodyPr/>
          <a:lstStyle/>
          <a:p>
            <a:r>
              <a:rPr lang="es-EC" sz="4000" dirty="0" smtClean="0"/>
              <a:t>Diseño de la Interface / Configuración</a:t>
            </a:r>
            <a:endParaRPr lang="es-EC" sz="4000" dirty="0"/>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268760"/>
            <a:ext cx="7034773" cy="5255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6890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44624"/>
            <a:ext cx="8208912" cy="1143000"/>
          </a:xfrm>
        </p:spPr>
        <p:txBody>
          <a:bodyPr/>
          <a:lstStyle/>
          <a:p>
            <a:r>
              <a:rPr lang="es-EC" sz="4000" dirty="0" smtClean="0"/>
              <a:t>Pantallas Gigantes</a:t>
            </a:r>
            <a:endParaRPr lang="es-EC" sz="4000" dirty="0"/>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 name="4 Imagen"/>
          <p:cNvPicPr/>
          <p:nvPr/>
        </p:nvPicPr>
        <p:blipFill rotWithShape="1">
          <a:blip r:embed="rId2" cstate="print"/>
          <a:srcRect b="22470"/>
          <a:stretch/>
        </p:blipFill>
        <p:spPr bwMode="auto">
          <a:xfrm>
            <a:off x="467544" y="3501008"/>
            <a:ext cx="7891295" cy="2808312"/>
          </a:xfrm>
          <a:prstGeom prst="rect">
            <a:avLst/>
          </a:prstGeom>
          <a:noFill/>
          <a:ln>
            <a:noFill/>
          </a:ln>
          <a:extLst>
            <a:ext uri="{53640926-AAD7-44D8-BBD7-CCE9431645EC}">
              <a14:shadowObscured xmlns:a14="http://schemas.microsoft.com/office/drawing/2010/main" xmlns=""/>
            </a:ext>
          </a:extLst>
        </p:spPr>
      </p:pic>
      <p:sp>
        <p:nvSpPr>
          <p:cNvPr id="6" name="2 Marcador de contenido"/>
          <p:cNvSpPr>
            <a:spLocks noGrp="1"/>
          </p:cNvSpPr>
          <p:nvPr>
            <p:ph idx="1"/>
          </p:nvPr>
        </p:nvSpPr>
        <p:spPr>
          <a:xfrm>
            <a:off x="395536" y="1268760"/>
            <a:ext cx="7560840" cy="2448272"/>
          </a:xfrm>
        </p:spPr>
        <p:txBody>
          <a:bodyPr>
            <a:noAutofit/>
          </a:bodyPr>
          <a:lstStyle/>
          <a:p>
            <a:pPr algn="just"/>
            <a:r>
              <a:rPr lang="es-ES" sz="2400" dirty="0" smtClean="0"/>
              <a:t>Las pantallas gigantes están compuestas de gabinetes, estos gabinetes son estructuras donde se montan los módulos.</a:t>
            </a:r>
          </a:p>
          <a:p>
            <a:pPr algn="just"/>
            <a:r>
              <a:rPr lang="es-ES" sz="2400" dirty="0" smtClean="0"/>
              <a:t>Un gabinete esta formado de 16 módulos.</a:t>
            </a:r>
          </a:p>
          <a:p>
            <a:pPr algn="just"/>
            <a:r>
              <a:rPr lang="es-ES" sz="2400" dirty="0" smtClean="0"/>
              <a:t>Una pantalla gigante se forma con gabinetes según el tamaño que se desee.</a:t>
            </a:r>
            <a:endParaRPr lang="es-EC" sz="2400" dirty="0" smtClean="0"/>
          </a:p>
        </p:txBody>
      </p:sp>
    </p:spTree>
    <p:extLst>
      <p:ext uri="{BB962C8B-B14F-4D97-AF65-F5344CB8AC3E}">
        <p14:creationId xmlns:p14="http://schemas.microsoft.com/office/powerpoint/2010/main" xmlns="" val="1714888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9392"/>
            <a:ext cx="7620000" cy="1143000"/>
          </a:xfrm>
        </p:spPr>
        <p:txBody>
          <a:bodyPr>
            <a:normAutofit/>
          </a:bodyPr>
          <a:lstStyle/>
          <a:p>
            <a:pPr lvl="0"/>
            <a:r>
              <a:rPr lang="es-EC" sz="4400" b="1" dirty="0" smtClean="0"/>
              <a:t>Resultados / Placa de control</a:t>
            </a:r>
            <a:endParaRPr lang="es-EC" dirty="0"/>
          </a:p>
        </p:txBody>
      </p:sp>
      <p:pic>
        <p:nvPicPr>
          <p:cNvPr id="6" name="5 Imagen"/>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l="2706" t="4777" b="12603"/>
          <a:stretch/>
        </p:blipFill>
        <p:spPr>
          <a:xfrm>
            <a:off x="179512" y="1268760"/>
            <a:ext cx="8140527" cy="5184576"/>
          </a:xfrm>
          <a:prstGeom prst="rect">
            <a:avLst/>
          </a:prstGeom>
        </p:spPr>
      </p:pic>
    </p:spTree>
    <p:extLst>
      <p:ext uri="{BB962C8B-B14F-4D97-AF65-F5344CB8AC3E}">
        <p14:creationId xmlns:p14="http://schemas.microsoft.com/office/powerpoint/2010/main" xmlns="" val="235207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9392"/>
            <a:ext cx="7620000" cy="1143000"/>
          </a:xfrm>
        </p:spPr>
        <p:txBody>
          <a:bodyPr>
            <a:normAutofit/>
          </a:bodyPr>
          <a:lstStyle/>
          <a:p>
            <a:pPr lvl="0"/>
            <a:r>
              <a:rPr lang="es-EC" sz="4400" b="1" dirty="0" smtClean="0"/>
              <a:t>Resultados / Placa Pantalla</a:t>
            </a:r>
            <a:endParaRPr lang="es-EC" dirty="0"/>
          </a:p>
        </p:txBody>
      </p:sp>
      <p:pic>
        <p:nvPicPr>
          <p:cNvPr id="3" name="2 Imagen"/>
          <p:cNvPicPr>
            <a:picLocks noChangeAspect="1"/>
          </p:cNvPicPr>
          <p:nvPr/>
        </p:nvPicPr>
        <p:blipFill rotWithShape="1">
          <a:blip r:embed="rId2" cstate="print">
            <a:extLst>
              <a:ext uri="{28A0092B-C50C-407E-A947-70E740481C1C}">
                <a14:useLocalDpi xmlns:a14="http://schemas.microsoft.com/office/drawing/2010/main" xmlns="" val="0"/>
              </a:ext>
            </a:extLst>
          </a:blip>
          <a:srcRect l="5224" t="10348" r="1194" b="17413"/>
          <a:stretch/>
        </p:blipFill>
        <p:spPr>
          <a:xfrm rot="10800000">
            <a:off x="179512" y="1556792"/>
            <a:ext cx="8084535" cy="4680520"/>
          </a:xfrm>
          <a:prstGeom prst="rect">
            <a:avLst/>
          </a:prstGeom>
        </p:spPr>
      </p:pic>
    </p:spTree>
    <p:extLst>
      <p:ext uri="{BB962C8B-B14F-4D97-AF65-F5344CB8AC3E}">
        <p14:creationId xmlns:p14="http://schemas.microsoft.com/office/powerpoint/2010/main" xmlns="" val="34097990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4400" b="1" dirty="0" smtClean="0"/>
              <a:t>Resultados / Colores RGB</a:t>
            </a:r>
            <a:endParaRPr lang="es-EC" dirty="0"/>
          </a:p>
        </p:txBody>
      </p:sp>
      <p:pic>
        <p:nvPicPr>
          <p:cNvPr id="3" name="2 Imagen" descr="la foto 1.JPG"/>
          <p:cNvPicPr/>
          <p:nvPr/>
        </p:nvPicPr>
        <p:blipFill>
          <a:blip r:embed="rId2" cstate="print"/>
          <a:srcRect l="10891" t="12938" r="4950" b="12603"/>
          <a:stretch>
            <a:fillRect/>
          </a:stretch>
        </p:blipFill>
        <p:spPr>
          <a:xfrm>
            <a:off x="611560" y="1628800"/>
            <a:ext cx="3255025" cy="2159565"/>
          </a:xfrm>
          <a:prstGeom prst="rect">
            <a:avLst/>
          </a:prstGeom>
        </p:spPr>
      </p:pic>
      <p:pic>
        <p:nvPicPr>
          <p:cNvPr id="4" name="3 Imagen" descr="la foto 2.JPG"/>
          <p:cNvPicPr/>
          <p:nvPr/>
        </p:nvPicPr>
        <p:blipFill>
          <a:blip r:embed="rId3" cstate="print"/>
          <a:srcRect l="16342" t="16865" r="11284" b="18527"/>
          <a:stretch>
            <a:fillRect/>
          </a:stretch>
        </p:blipFill>
        <p:spPr>
          <a:xfrm>
            <a:off x="4644008" y="1628800"/>
            <a:ext cx="3257578" cy="2180163"/>
          </a:xfrm>
          <a:prstGeom prst="rect">
            <a:avLst/>
          </a:prstGeom>
        </p:spPr>
      </p:pic>
      <p:pic>
        <p:nvPicPr>
          <p:cNvPr id="5" name="4 Imagen" descr="la foto 3.JPG"/>
          <p:cNvPicPr/>
          <p:nvPr/>
        </p:nvPicPr>
        <p:blipFill>
          <a:blip r:embed="rId4" cstate="print"/>
          <a:srcRect l="12745" t="19610" r="9804" b="11622"/>
          <a:stretch>
            <a:fillRect/>
          </a:stretch>
        </p:blipFill>
        <p:spPr>
          <a:xfrm>
            <a:off x="2732965" y="4273010"/>
            <a:ext cx="3279195" cy="2180326"/>
          </a:xfrm>
          <a:prstGeom prst="rect">
            <a:avLst/>
          </a:prstGeom>
        </p:spPr>
      </p:pic>
    </p:spTree>
    <p:extLst>
      <p:ext uri="{BB962C8B-B14F-4D97-AF65-F5344CB8AC3E}">
        <p14:creationId xmlns:p14="http://schemas.microsoft.com/office/powerpoint/2010/main" xmlns="" val="779348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6288" y="197768"/>
            <a:ext cx="7498080" cy="1143000"/>
          </a:xfrm>
        </p:spPr>
        <p:txBody>
          <a:bodyPr/>
          <a:lstStyle/>
          <a:p>
            <a:r>
              <a:rPr lang="es-EC" dirty="0" smtClean="0"/>
              <a:t>INTRODUCCIÓN</a:t>
            </a:r>
            <a:endParaRPr lang="es-EC" dirty="0"/>
          </a:p>
        </p:txBody>
      </p:sp>
      <p:sp>
        <p:nvSpPr>
          <p:cNvPr id="3" name="2 Marcador de contenido"/>
          <p:cNvSpPr>
            <a:spLocks noGrp="1"/>
          </p:cNvSpPr>
          <p:nvPr>
            <p:ph idx="1"/>
          </p:nvPr>
        </p:nvSpPr>
        <p:spPr>
          <a:xfrm>
            <a:off x="179512" y="1412776"/>
            <a:ext cx="7784462" cy="3384376"/>
          </a:xfrm>
        </p:spPr>
        <p:txBody>
          <a:bodyPr>
            <a:normAutofit/>
          </a:bodyPr>
          <a:lstStyle/>
          <a:p>
            <a:pPr algn="just"/>
            <a:r>
              <a:rPr lang="es-EC" sz="3200" dirty="0" smtClean="0"/>
              <a:t>La utilización de los sistemas de pantallas gigantes de exteriores tipo LED, es común en el país y tiene una creciente demanda en el sector de publicidad, debido a que son los productos multimedia más brillantes disponibles en el mercado. </a:t>
            </a:r>
            <a:r>
              <a:rPr lang="es-EC" dirty="0" smtClean="0"/>
              <a:t>	</a:t>
            </a:r>
          </a:p>
          <a:p>
            <a:pPr algn="just">
              <a:buNone/>
            </a:pPr>
            <a:endParaRPr lang="es-EC"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4400" b="1" dirty="0" smtClean="0"/>
              <a:t>Resultados / Colores CMY</a:t>
            </a:r>
            <a:endParaRPr lang="es-EC" dirty="0"/>
          </a:p>
        </p:txBody>
      </p:sp>
      <p:pic>
        <p:nvPicPr>
          <p:cNvPr id="8" name="19 Imagen" descr="magenta.jpg"/>
          <p:cNvPicPr/>
          <p:nvPr/>
        </p:nvPicPr>
        <p:blipFill>
          <a:blip r:embed="rId2" cstate="print"/>
          <a:srcRect l="11841" t="19956" r="15950" b="16447"/>
          <a:stretch>
            <a:fillRect/>
          </a:stretch>
        </p:blipFill>
        <p:spPr>
          <a:xfrm>
            <a:off x="611560" y="1700808"/>
            <a:ext cx="3306422" cy="2180798"/>
          </a:xfrm>
          <a:prstGeom prst="rect">
            <a:avLst/>
          </a:prstGeom>
        </p:spPr>
      </p:pic>
      <p:pic>
        <p:nvPicPr>
          <p:cNvPr id="9" name="18 Imagen" descr="amarillo.jpg"/>
          <p:cNvPicPr/>
          <p:nvPr/>
        </p:nvPicPr>
        <p:blipFill>
          <a:blip r:embed="rId3" cstate="print"/>
          <a:srcRect l="12499" t="20614" r="16608" b="17544"/>
          <a:stretch>
            <a:fillRect/>
          </a:stretch>
        </p:blipFill>
        <p:spPr>
          <a:xfrm>
            <a:off x="4499992" y="1700808"/>
            <a:ext cx="3462581" cy="2180798"/>
          </a:xfrm>
          <a:prstGeom prst="rect">
            <a:avLst/>
          </a:prstGeom>
        </p:spPr>
      </p:pic>
      <p:pic>
        <p:nvPicPr>
          <p:cNvPr id="10" name="20 Imagen" descr="ciyan.jpg"/>
          <p:cNvPicPr/>
          <p:nvPr/>
        </p:nvPicPr>
        <p:blipFill>
          <a:blip r:embed="rId4" cstate="print"/>
          <a:srcRect l="12994" t="20175" r="16115" b="17325"/>
          <a:stretch>
            <a:fillRect/>
          </a:stretch>
        </p:blipFill>
        <p:spPr>
          <a:xfrm>
            <a:off x="2699792" y="4365104"/>
            <a:ext cx="3312368" cy="219048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4400" b="1" dirty="0" smtClean="0"/>
              <a:t>Resultados / Dibujo</a:t>
            </a:r>
            <a:endParaRPr lang="es-EC" dirty="0"/>
          </a:p>
        </p:txBody>
      </p:sp>
      <p:pic>
        <p:nvPicPr>
          <p:cNvPr id="6" name="14 Imagen" descr="image008.png"/>
          <p:cNvPicPr/>
          <p:nvPr/>
        </p:nvPicPr>
        <p:blipFill>
          <a:blip r:embed="rId2" cstate="print"/>
          <a:stretch>
            <a:fillRect/>
          </a:stretch>
        </p:blipFill>
        <p:spPr>
          <a:xfrm>
            <a:off x="179512" y="2335907"/>
            <a:ext cx="4353483" cy="3253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13 Imagen" descr="100_1203.JPG"/>
          <p:cNvPicPr/>
          <p:nvPr/>
        </p:nvPicPr>
        <p:blipFill>
          <a:blip r:embed="rId3" cstate="print"/>
          <a:srcRect l="11678" t="12500" r="13154" b="14912"/>
          <a:stretch>
            <a:fillRect/>
          </a:stretch>
        </p:blipFill>
        <p:spPr>
          <a:xfrm>
            <a:off x="5261828" y="2780928"/>
            <a:ext cx="2982580" cy="21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2 Flecha derecha"/>
          <p:cNvSpPr/>
          <p:nvPr/>
        </p:nvSpPr>
        <p:spPr>
          <a:xfrm>
            <a:off x="4716016" y="3681028"/>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062278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4400" b="1" dirty="0" smtClean="0"/>
              <a:t>Resultados / Dibujo</a:t>
            </a:r>
            <a:endParaRPr lang="es-EC" dirty="0"/>
          </a:p>
        </p:txBody>
      </p:sp>
      <p:sp>
        <p:nvSpPr>
          <p:cNvPr id="3" name="2 Flecha derecha"/>
          <p:cNvSpPr/>
          <p:nvPr/>
        </p:nvSpPr>
        <p:spPr>
          <a:xfrm>
            <a:off x="4788024" y="3681028"/>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15 Imagen" descr="image009.png"/>
          <p:cNvPicPr/>
          <p:nvPr/>
        </p:nvPicPr>
        <p:blipFill>
          <a:blip r:embed="rId2" cstate="print"/>
          <a:stretch>
            <a:fillRect/>
          </a:stretch>
        </p:blipFill>
        <p:spPr>
          <a:xfrm>
            <a:off x="179512" y="2420888"/>
            <a:ext cx="4366260" cy="3261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7 Imagen" descr="la foto (1).JPG"/>
          <p:cNvPicPr/>
          <p:nvPr/>
        </p:nvPicPr>
        <p:blipFill>
          <a:blip r:embed="rId3" cstate="print">
            <a:extLst>
              <a:ext uri="{BEBA8EAE-BF5A-486C-A8C5-ECC9F3942E4B}">
                <a14:imgProps xmlns:a14="http://schemas.microsoft.com/office/drawing/2010/main" xmlns="">
                  <a14:imgLayer r:embed="rId4">
                    <a14:imgEffect>
                      <a14:brightnessContrast contrast="20000"/>
                    </a14:imgEffect>
                  </a14:imgLayer>
                </a14:imgProps>
              </a:ext>
            </a:extLst>
          </a:blip>
          <a:srcRect l="24419" t="25681" r="15297" b="21166"/>
          <a:stretch>
            <a:fillRect/>
          </a:stretch>
        </p:blipFill>
        <p:spPr>
          <a:xfrm rot="5400000">
            <a:off x="4714909" y="2707813"/>
            <a:ext cx="4250686"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387686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sz="4400" b="1" dirty="0" smtClean="0"/>
              <a:t>Resultados / Dibujo</a:t>
            </a:r>
            <a:endParaRPr lang="es-EC" dirty="0"/>
          </a:p>
        </p:txBody>
      </p:sp>
      <p:sp>
        <p:nvSpPr>
          <p:cNvPr id="3" name="2 Flecha derecha"/>
          <p:cNvSpPr/>
          <p:nvPr/>
        </p:nvSpPr>
        <p:spPr>
          <a:xfrm>
            <a:off x="4283968" y="4077072"/>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12 Imagen" descr="image007.png"/>
          <p:cNvPicPr/>
          <p:nvPr/>
        </p:nvPicPr>
        <p:blipFill>
          <a:blip r:embed="rId2" cstate="print"/>
          <a:stretch>
            <a:fillRect/>
          </a:stretch>
        </p:blipFill>
        <p:spPr>
          <a:xfrm>
            <a:off x="179512" y="1844824"/>
            <a:ext cx="3960440" cy="3075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9 Imagen" descr="100_1195.JPG"/>
          <p:cNvPicPr/>
          <p:nvPr/>
        </p:nvPicPr>
        <p:blipFill>
          <a:blip r:embed="rId3" cstate="print"/>
          <a:srcRect l="25165" t="25219" r="16115" b="19956"/>
          <a:stretch>
            <a:fillRect/>
          </a:stretch>
        </p:blipFill>
        <p:spPr>
          <a:xfrm>
            <a:off x="4860032" y="2996952"/>
            <a:ext cx="3505157" cy="2454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2119148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99392"/>
            <a:ext cx="7498080" cy="928670"/>
          </a:xfrm>
        </p:spPr>
        <p:txBody>
          <a:bodyPr/>
          <a:lstStyle/>
          <a:p>
            <a:r>
              <a:rPr lang="es-EC" dirty="0" smtClean="0"/>
              <a:t>Análisis Económico</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2078368837"/>
              </p:ext>
            </p:extLst>
          </p:nvPr>
        </p:nvGraphicFramePr>
        <p:xfrm>
          <a:off x="241072" y="1196752"/>
          <a:ext cx="7715304" cy="5439785"/>
        </p:xfrm>
        <a:graphic>
          <a:graphicData uri="http://schemas.openxmlformats.org/drawingml/2006/table">
            <a:tbl>
              <a:tblPr/>
              <a:tblGrid>
                <a:gridCol w="2420576"/>
                <a:gridCol w="1927412"/>
                <a:gridCol w="1763401"/>
                <a:gridCol w="1603915"/>
              </a:tblGrid>
              <a:tr h="254303">
                <a:tc>
                  <a:txBody>
                    <a:bodyPr/>
                    <a:lstStyle/>
                    <a:p>
                      <a:pPr algn="ctr">
                        <a:lnSpc>
                          <a:spcPct val="150000"/>
                        </a:lnSpc>
                        <a:spcAft>
                          <a:spcPts val="0"/>
                        </a:spcAft>
                      </a:pPr>
                      <a:r>
                        <a:rPr lang="es-ES" sz="1100" b="1" dirty="0">
                          <a:latin typeface="Times New Roman"/>
                          <a:ea typeface="Times New Roman"/>
                          <a:cs typeface="Times New Roman"/>
                        </a:rPr>
                        <a:t>MATERIALES</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100" b="1">
                          <a:latin typeface="Times New Roman"/>
                          <a:ea typeface="Times New Roman"/>
                          <a:cs typeface="Times New Roman"/>
                        </a:rPr>
                        <a:t>CANTIDAD</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100" b="1" dirty="0">
                          <a:latin typeface="Times New Roman"/>
                          <a:ea typeface="Times New Roman"/>
                          <a:cs typeface="Times New Roman"/>
                        </a:rPr>
                        <a:t>COSTO UNITARIO (USD)</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100" b="1" dirty="0">
                          <a:latin typeface="Times New Roman"/>
                          <a:ea typeface="Times New Roman"/>
                          <a:cs typeface="Times New Roman"/>
                        </a:rPr>
                        <a:t>COSTO TOTAL (USD)</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dirty="0">
                          <a:latin typeface="Times New Roman"/>
                          <a:ea typeface="Times New Roman"/>
                          <a:cs typeface="Times New Roman"/>
                        </a:rPr>
                        <a:t>PIC24FJ64GA006</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Times New Roman"/>
                          <a:ea typeface="Times New Roman"/>
                          <a:cs typeface="Times New Roman"/>
                        </a:rPr>
                        <a:t>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10,00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10,00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dirty="0">
                          <a:latin typeface="Times New Roman"/>
                          <a:ea typeface="Times New Roman"/>
                          <a:cs typeface="Times New Roman"/>
                        </a:rPr>
                        <a:t>LED RGB 5050</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latin typeface="Times New Roman"/>
                          <a:ea typeface="Times New Roman"/>
                          <a:cs typeface="Times New Roman"/>
                        </a:rPr>
                        <a:t>384</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0,08</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30,72</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TLC5951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latin typeface="Times New Roman"/>
                          <a:ea typeface="Times New Roman"/>
                          <a:cs typeface="Times New Roman"/>
                        </a:rPr>
                        <a:t>3</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2,87</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8,61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Resistencias SMD</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latin typeface="Times New Roman"/>
                          <a:ea typeface="Times New Roman"/>
                          <a:cs typeface="Times New Roman"/>
                        </a:rPr>
                        <a:t>67</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0,13</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8,50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Transistores SMD</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Times New Roman"/>
                          <a:ea typeface="Times New Roman"/>
                          <a:cs typeface="Times New Roman"/>
                        </a:rPr>
                        <a:t>60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0,27</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16,00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Capacitores SMD</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Times New Roman"/>
                          <a:ea typeface="Times New Roman"/>
                          <a:cs typeface="Times New Roman"/>
                        </a:rPr>
                        <a:t>15</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0,13</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1,95</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Fusible5A</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Times New Roman"/>
                          <a:ea typeface="Times New Roman"/>
                          <a:cs typeface="Times New Roman"/>
                        </a:rPr>
                        <a:t>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0,11</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0,11</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Portafusible</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Times New Roman"/>
                          <a:ea typeface="Times New Roman"/>
                          <a:cs typeface="Times New Roman"/>
                        </a:rPr>
                        <a:t>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0,40</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0,40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Reguladores LM317T</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Times New Roman"/>
                          <a:ea typeface="Times New Roman"/>
                          <a:cs typeface="Times New Roman"/>
                        </a:rPr>
                        <a:t>3</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0,60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1,80</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MAX 232 SMD</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Times New Roman"/>
                          <a:ea typeface="Times New Roman"/>
                          <a:cs typeface="Times New Roman"/>
                        </a:rPr>
                        <a:t>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4,91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4,91</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0"/>
                        </a:spcAft>
                      </a:pPr>
                      <a:r>
                        <a:rPr lang="es-ES" sz="1400">
                          <a:latin typeface="Times New Roman"/>
                          <a:ea typeface="Times New Roman"/>
                          <a:cs typeface="Times New Roman"/>
                        </a:rPr>
                        <a:t>Cristales </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latin typeface="Times New Roman"/>
                          <a:ea typeface="Times New Roman"/>
                          <a:cs typeface="Times New Roman"/>
                        </a:rPr>
                        <a:t>2</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a:latin typeface="Times New Roman"/>
                          <a:ea typeface="Times New Roman"/>
                          <a:cs typeface="Times New Roman"/>
                        </a:rPr>
                        <a:t> 0,50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400" dirty="0">
                          <a:latin typeface="Times New Roman"/>
                          <a:ea typeface="Times New Roman"/>
                          <a:cs typeface="Times New Roman"/>
                        </a:rPr>
                        <a:t> 1,00</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1000"/>
                        </a:spcAft>
                      </a:pPr>
                      <a:r>
                        <a:rPr lang="es-ES" sz="1400">
                          <a:latin typeface="Times New Roman"/>
                          <a:ea typeface="Times New Roman"/>
                          <a:cs typeface="Times New Roman"/>
                        </a:rPr>
                        <a:t>Diodos 1N4007</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a:latin typeface="Times New Roman"/>
                          <a:ea typeface="Times New Roman"/>
                          <a:cs typeface="Times New Roman"/>
                        </a:rPr>
                        <a:t>3</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a:latin typeface="Times New Roman"/>
                          <a:ea typeface="Times New Roman"/>
                          <a:cs typeface="Times New Roman"/>
                        </a:rPr>
                        <a:t> 0,07</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dirty="0">
                          <a:latin typeface="Times New Roman"/>
                          <a:ea typeface="Times New Roman"/>
                          <a:cs typeface="Times New Roman"/>
                        </a:rPr>
                        <a:t> 0,21</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1000"/>
                        </a:spcAft>
                      </a:pPr>
                      <a:r>
                        <a:rPr lang="es-ES" sz="1400">
                          <a:latin typeface="Times New Roman"/>
                          <a:ea typeface="Times New Roman"/>
                          <a:cs typeface="Times New Roman"/>
                        </a:rPr>
                        <a:t>Pulsadores</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a:latin typeface="Times New Roman"/>
                          <a:ea typeface="Times New Roman"/>
                          <a:cs typeface="Times New Roman"/>
                        </a:rPr>
                        <a:t>2</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a:latin typeface="Times New Roman"/>
                          <a:ea typeface="Times New Roman"/>
                          <a:cs typeface="Times New Roman"/>
                        </a:rPr>
                        <a:t>0,10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dirty="0">
                          <a:latin typeface="Times New Roman"/>
                          <a:ea typeface="Times New Roman"/>
                          <a:cs typeface="Times New Roman"/>
                        </a:rPr>
                        <a:t> 0,20</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1000"/>
                        </a:spcAft>
                      </a:pPr>
                      <a:r>
                        <a:rPr lang="es-ES" sz="1400">
                          <a:latin typeface="Times New Roman"/>
                          <a:ea typeface="Times New Roman"/>
                          <a:cs typeface="Times New Roman"/>
                        </a:rPr>
                        <a:t>Regulador 7805</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a:latin typeface="Times New Roman"/>
                          <a:ea typeface="Times New Roman"/>
                          <a:cs typeface="Times New Roman"/>
                        </a:rPr>
                        <a:t>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a:latin typeface="Times New Roman"/>
                          <a:ea typeface="Times New Roman"/>
                          <a:cs typeface="Times New Roman"/>
                        </a:rPr>
                        <a:t> 0,40</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dirty="0">
                          <a:latin typeface="Times New Roman"/>
                          <a:ea typeface="Times New Roman"/>
                          <a:cs typeface="Times New Roman"/>
                        </a:rPr>
                        <a:t> 0,40</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1000"/>
                        </a:spcAft>
                      </a:pPr>
                      <a:r>
                        <a:rPr lang="es-ES" sz="1400">
                          <a:latin typeface="Times New Roman"/>
                          <a:ea typeface="Times New Roman"/>
                          <a:cs typeface="Times New Roman"/>
                        </a:rPr>
                        <a:t>Conector DB9H</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a:latin typeface="Times New Roman"/>
                          <a:ea typeface="Times New Roman"/>
                          <a:cs typeface="Times New Roman"/>
                        </a:rPr>
                        <a:t>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a:latin typeface="Times New Roman"/>
                          <a:ea typeface="Times New Roman"/>
                          <a:cs typeface="Times New Roman"/>
                        </a:rPr>
                        <a:t> 0,22</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dirty="0">
                          <a:latin typeface="Times New Roman"/>
                          <a:ea typeface="Times New Roman"/>
                          <a:cs typeface="Times New Roman"/>
                        </a:rPr>
                        <a:t> 0,22</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1000"/>
                        </a:spcAft>
                      </a:pPr>
                      <a:r>
                        <a:rPr lang="es-ES" sz="1400">
                          <a:latin typeface="Times New Roman"/>
                          <a:ea typeface="Times New Roman"/>
                          <a:cs typeface="Times New Roman"/>
                        </a:rPr>
                        <a:t>74LS04</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a:latin typeface="Times New Roman"/>
                          <a:ea typeface="Times New Roman"/>
                          <a:cs typeface="Times New Roman"/>
                        </a:rPr>
                        <a:t>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a:latin typeface="Times New Roman"/>
                          <a:ea typeface="Times New Roman"/>
                          <a:cs typeface="Times New Roman"/>
                        </a:rPr>
                        <a:t> 0,32</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dirty="0">
                          <a:latin typeface="Times New Roman"/>
                          <a:ea typeface="Times New Roman"/>
                          <a:cs typeface="Times New Roman"/>
                        </a:rPr>
                        <a:t> 0,32</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951">
                <a:tc>
                  <a:txBody>
                    <a:bodyPr/>
                    <a:lstStyle/>
                    <a:p>
                      <a:pPr algn="ctr">
                        <a:lnSpc>
                          <a:spcPct val="150000"/>
                        </a:lnSpc>
                        <a:spcAft>
                          <a:spcPts val="1000"/>
                        </a:spcAft>
                      </a:pPr>
                      <a:r>
                        <a:rPr lang="es-ES" sz="1400">
                          <a:latin typeface="Times New Roman"/>
                          <a:ea typeface="Times New Roman"/>
                          <a:cs typeface="Times New Roman"/>
                        </a:rPr>
                        <a:t>Conector JACK</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S" sz="1400">
                          <a:latin typeface="Times New Roman"/>
                          <a:ea typeface="Times New Roman"/>
                          <a:cs typeface="Times New Roman"/>
                        </a:rPr>
                        <a:t>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a:latin typeface="Times New Roman"/>
                          <a:ea typeface="Times New Roman"/>
                          <a:cs typeface="Times New Roman"/>
                        </a:rPr>
                        <a:t> 0,31</a:t>
                      </a:r>
                      <a:endParaRPr lang="es-EC" sz="18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400" dirty="0">
                          <a:latin typeface="Times New Roman"/>
                          <a:ea typeface="Times New Roman"/>
                          <a:cs typeface="Times New Roman"/>
                        </a:rPr>
                        <a:t> 0,31</a:t>
                      </a:r>
                      <a:endParaRPr lang="es-EC" sz="18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39">
                <a:tc>
                  <a:txBody>
                    <a:bodyPr/>
                    <a:lstStyle/>
                    <a:p>
                      <a:pPr>
                        <a:lnSpc>
                          <a:spcPct val="115000"/>
                        </a:lnSpc>
                      </a:pPr>
                      <a:endParaRPr lang="es-EC" sz="18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8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600" b="1" spc="5" dirty="0">
                          <a:latin typeface="Times New Roman"/>
                          <a:ea typeface="Times New Roman"/>
                          <a:cs typeface="Times New Roman"/>
                        </a:rPr>
                        <a:t>TOTAL</a:t>
                      </a:r>
                      <a:endParaRPr lang="es-EC" sz="14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1000"/>
                        </a:spcAft>
                      </a:pPr>
                      <a:r>
                        <a:rPr lang="es-ES" sz="1600" b="1" spc="5" dirty="0">
                          <a:latin typeface="Times New Roman"/>
                          <a:ea typeface="Times New Roman"/>
                          <a:cs typeface="Times New Roman"/>
                        </a:rPr>
                        <a:t> USD 85,66</a:t>
                      </a:r>
                      <a:endParaRPr lang="es-EC" sz="14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CuadroTexto"/>
          <p:cNvSpPr txBox="1"/>
          <p:nvPr/>
        </p:nvSpPr>
        <p:spPr>
          <a:xfrm>
            <a:off x="311940" y="764704"/>
            <a:ext cx="7572428" cy="369332"/>
          </a:xfrm>
          <a:prstGeom prst="rect">
            <a:avLst/>
          </a:prstGeom>
          <a:noFill/>
        </p:spPr>
        <p:txBody>
          <a:bodyPr wrap="square" rtlCol="0">
            <a:spAutoFit/>
          </a:bodyPr>
          <a:lstStyle/>
          <a:p>
            <a:r>
              <a:rPr lang="es-EC" dirty="0" smtClean="0"/>
              <a:t>Costo de Insumos Directos del Módulo Prototipo</a:t>
            </a:r>
            <a:endParaRPr lang="es-EC"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xmlns="" val="1454453731"/>
              </p:ext>
            </p:extLst>
          </p:nvPr>
        </p:nvGraphicFramePr>
        <p:xfrm>
          <a:off x="1187624" y="928670"/>
          <a:ext cx="4752528" cy="2194560"/>
        </p:xfrm>
        <a:graphic>
          <a:graphicData uri="http://schemas.openxmlformats.org/drawingml/2006/table">
            <a:tbl>
              <a:tblPr/>
              <a:tblGrid>
                <a:gridCol w="3312368"/>
                <a:gridCol w="1440160"/>
              </a:tblGrid>
              <a:tr h="297658">
                <a:tc>
                  <a:txBody>
                    <a:bodyPr/>
                    <a:lstStyle/>
                    <a:p>
                      <a:pPr algn="just">
                        <a:lnSpc>
                          <a:spcPct val="150000"/>
                        </a:lnSpc>
                        <a:spcAft>
                          <a:spcPts val="0"/>
                        </a:spcAft>
                      </a:pPr>
                      <a:r>
                        <a:rPr lang="es-ES" sz="1600" b="1" spc="5" dirty="0">
                          <a:latin typeface="Times New Roman"/>
                          <a:ea typeface="Times New Roman"/>
                          <a:cs typeface="Times New Roman"/>
                        </a:rPr>
                        <a:t>Característica</a:t>
                      </a:r>
                      <a:endParaRPr lang="es-EC"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S" sz="1600" b="1" spc="5">
                          <a:latin typeface="Times New Roman"/>
                          <a:ea typeface="Times New Roman"/>
                          <a:cs typeface="Times New Roman"/>
                        </a:rPr>
                        <a:t>Costo (USD)</a:t>
                      </a:r>
                      <a:endParaRPr lang="es-EC"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658">
                <a:tc>
                  <a:txBody>
                    <a:bodyPr/>
                    <a:lstStyle/>
                    <a:p>
                      <a:pPr algn="just">
                        <a:lnSpc>
                          <a:spcPct val="150000"/>
                        </a:lnSpc>
                        <a:spcAft>
                          <a:spcPts val="0"/>
                        </a:spcAft>
                      </a:pPr>
                      <a:r>
                        <a:rPr lang="es-ES" sz="1600" spc="5" dirty="0">
                          <a:latin typeface="Times New Roman"/>
                          <a:ea typeface="Times New Roman"/>
                          <a:cs typeface="Times New Roman"/>
                        </a:rPr>
                        <a:t>Costos de Insumo directos</a:t>
                      </a:r>
                      <a:endParaRPr lang="es-EC"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spc="5" dirty="0">
                          <a:latin typeface="Times New Roman"/>
                          <a:ea typeface="Times New Roman"/>
                          <a:cs typeface="Times New Roman"/>
                        </a:rPr>
                        <a:t>85,66</a:t>
                      </a:r>
                      <a:endParaRPr lang="es-EC"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658">
                <a:tc>
                  <a:txBody>
                    <a:bodyPr/>
                    <a:lstStyle/>
                    <a:p>
                      <a:pPr algn="just">
                        <a:lnSpc>
                          <a:spcPct val="150000"/>
                        </a:lnSpc>
                        <a:spcAft>
                          <a:spcPts val="0"/>
                        </a:spcAft>
                      </a:pPr>
                      <a:r>
                        <a:rPr lang="es-ES" sz="1600" spc="5">
                          <a:latin typeface="Times New Roman"/>
                          <a:ea typeface="Times New Roman"/>
                          <a:cs typeface="Times New Roman"/>
                        </a:rPr>
                        <a:t>Mano de Obra Directa</a:t>
                      </a:r>
                      <a:endParaRPr lang="es-EC"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spc="5" dirty="0">
                          <a:latin typeface="Times New Roman"/>
                          <a:ea typeface="Times New Roman"/>
                          <a:cs typeface="Times New Roman"/>
                        </a:rPr>
                        <a:t>84,00</a:t>
                      </a:r>
                      <a:endParaRPr lang="es-EC"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658">
                <a:tc>
                  <a:txBody>
                    <a:bodyPr/>
                    <a:lstStyle/>
                    <a:p>
                      <a:pPr algn="just">
                        <a:lnSpc>
                          <a:spcPct val="150000"/>
                        </a:lnSpc>
                        <a:spcAft>
                          <a:spcPts val="0"/>
                        </a:spcAft>
                      </a:pPr>
                      <a:r>
                        <a:rPr lang="es-ES" sz="1600" spc="5">
                          <a:latin typeface="Times New Roman"/>
                          <a:ea typeface="Times New Roman"/>
                          <a:cs typeface="Times New Roman"/>
                        </a:rPr>
                        <a:t>Costos Indirectos de fabricación fijos</a:t>
                      </a:r>
                      <a:endParaRPr lang="es-EC"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spc="5" dirty="0">
                          <a:latin typeface="Times New Roman"/>
                          <a:ea typeface="Times New Roman"/>
                          <a:cs typeface="Times New Roman"/>
                        </a:rPr>
                        <a:t>100,00</a:t>
                      </a:r>
                      <a:endParaRPr lang="es-EC"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658">
                <a:tc>
                  <a:txBody>
                    <a:bodyPr/>
                    <a:lstStyle/>
                    <a:p>
                      <a:pPr algn="just">
                        <a:lnSpc>
                          <a:spcPct val="150000"/>
                        </a:lnSpc>
                        <a:spcAft>
                          <a:spcPts val="0"/>
                        </a:spcAft>
                      </a:pPr>
                      <a:r>
                        <a:rPr lang="es-ES" sz="1600" spc="5">
                          <a:latin typeface="Times New Roman"/>
                          <a:ea typeface="Times New Roman"/>
                          <a:cs typeface="Times New Roman"/>
                        </a:rPr>
                        <a:t>Costos Indirectos variables</a:t>
                      </a:r>
                      <a:endParaRPr lang="es-EC"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spc="5" dirty="0">
                          <a:latin typeface="Times New Roman"/>
                          <a:ea typeface="Times New Roman"/>
                          <a:cs typeface="Times New Roman"/>
                        </a:rPr>
                        <a:t>76,00</a:t>
                      </a:r>
                      <a:endParaRPr lang="es-EC"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658">
                <a:tc>
                  <a:txBody>
                    <a:bodyPr/>
                    <a:lstStyle/>
                    <a:p>
                      <a:pPr algn="just">
                        <a:lnSpc>
                          <a:spcPct val="150000"/>
                        </a:lnSpc>
                        <a:spcAft>
                          <a:spcPts val="0"/>
                        </a:spcAft>
                      </a:pPr>
                      <a:r>
                        <a:rPr lang="es-ES" sz="1600" b="1" spc="5" dirty="0">
                          <a:latin typeface="Times New Roman"/>
                          <a:ea typeface="Times New Roman"/>
                          <a:cs typeface="Times New Roman"/>
                        </a:rPr>
                        <a:t>Costo Total de Producción </a:t>
                      </a:r>
                      <a:endParaRPr lang="es-EC"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b="1" spc="5" dirty="0">
                          <a:latin typeface="Times New Roman"/>
                          <a:ea typeface="Times New Roman"/>
                          <a:cs typeface="Times New Roman"/>
                        </a:rPr>
                        <a:t> USD 345,66</a:t>
                      </a:r>
                      <a:endParaRPr lang="es-EC"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CuadroTexto"/>
          <p:cNvSpPr txBox="1"/>
          <p:nvPr/>
        </p:nvSpPr>
        <p:spPr>
          <a:xfrm>
            <a:off x="180082" y="260648"/>
            <a:ext cx="7572428" cy="461665"/>
          </a:xfrm>
          <a:prstGeom prst="rect">
            <a:avLst/>
          </a:prstGeom>
          <a:noFill/>
        </p:spPr>
        <p:txBody>
          <a:bodyPr wrap="square" rtlCol="0">
            <a:spAutoFit/>
          </a:bodyPr>
          <a:lstStyle/>
          <a:p>
            <a:r>
              <a:rPr lang="es-EC" sz="2400" dirty="0" smtClean="0"/>
              <a:t>Costo de Producción del Módulo Prototipo </a:t>
            </a:r>
            <a:endParaRPr lang="es-EC" sz="2400" dirty="0"/>
          </a:p>
        </p:txBody>
      </p:sp>
      <p:sp>
        <p:nvSpPr>
          <p:cNvPr id="6" name="5 CuadroTexto"/>
          <p:cNvSpPr txBox="1"/>
          <p:nvPr/>
        </p:nvSpPr>
        <p:spPr>
          <a:xfrm>
            <a:off x="251520" y="3255367"/>
            <a:ext cx="7572428" cy="461665"/>
          </a:xfrm>
          <a:prstGeom prst="rect">
            <a:avLst/>
          </a:prstGeom>
          <a:noFill/>
        </p:spPr>
        <p:txBody>
          <a:bodyPr wrap="square" rtlCol="0">
            <a:spAutoFit/>
          </a:bodyPr>
          <a:lstStyle/>
          <a:p>
            <a:r>
              <a:rPr lang="es-EC" sz="2400" dirty="0" smtClean="0"/>
              <a:t>Costo de Insumos Directos de la Pantalla</a:t>
            </a:r>
            <a:endParaRPr lang="es-EC" sz="2400" dirty="0"/>
          </a:p>
        </p:txBody>
      </p:sp>
      <p:graphicFrame>
        <p:nvGraphicFramePr>
          <p:cNvPr id="8" name="7 Tabla"/>
          <p:cNvGraphicFramePr>
            <a:graphicFrameLocks noGrp="1"/>
          </p:cNvGraphicFramePr>
          <p:nvPr>
            <p:extLst>
              <p:ext uri="{D42A27DB-BD31-4B8C-83A1-F6EECF244321}">
                <p14:modId xmlns:p14="http://schemas.microsoft.com/office/powerpoint/2010/main" xmlns="" val="2700837171"/>
              </p:ext>
            </p:extLst>
          </p:nvPr>
        </p:nvGraphicFramePr>
        <p:xfrm>
          <a:off x="500413" y="4042752"/>
          <a:ext cx="7383955" cy="2194560"/>
        </p:xfrm>
        <a:graphic>
          <a:graphicData uri="http://schemas.openxmlformats.org/drawingml/2006/table">
            <a:tbl>
              <a:tblPr/>
              <a:tblGrid>
                <a:gridCol w="2343395"/>
                <a:gridCol w="1296144"/>
                <a:gridCol w="1761061"/>
                <a:gridCol w="1983355"/>
              </a:tblGrid>
              <a:tr h="271464">
                <a:tc>
                  <a:txBody>
                    <a:bodyPr/>
                    <a:lstStyle/>
                    <a:p>
                      <a:pPr algn="ctr">
                        <a:lnSpc>
                          <a:spcPct val="150000"/>
                        </a:lnSpc>
                        <a:spcAft>
                          <a:spcPts val="0"/>
                        </a:spcAft>
                      </a:pPr>
                      <a:r>
                        <a:rPr lang="es-ES" sz="1600" b="1" dirty="0">
                          <a:latin typeface="Times New Roman"/>
                          <a:ea typeface="Times New Roman"/>
                          <a:cs typeface="Times New Roman"/>
                        </a:rPr>
                        <a:t>MATERIALES</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a:latin typeface="Times New Roman"/>
                          <a:ea typeface="Times New Roman"/>
                          <a:cs typeface="Times New Roman"/>
                        </a:rPr>
                        <a:t>CANTIDAD</a:t>
                      </a:r>
                      <a:endParaRPr lang="es-EC"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dirty="0">
                          <a:latin typeface="Times New Roman"/>
                          <a:ea typeface="Times New Roman"/>
                          <a:cs typeface="Times New Roman"/>
                        </a:rPr>
                        <a:t>COSTO UNITARIO </a:t>
                      </a:r>
                      <a:r>
                        <a:rPr lang="es-ES" sz="1600" b="1" spc="5" dirty="0">
                          <a:latin typeface="Times New Roman"/>
                          <a:ea typeface="Times New Roman"/>
                          <a:cs typeface="Times New Roman"/>
                        </a:rPr>
                        <a:t>(USD)</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dirty="0">
                          <a:latin typeface="Times New Roman"/>
                          <a:ea typeface="Times New Roman"/>
                          <a:cs typeface="Times New Roman"/>
                        </a:rPr>
                        <a:t>COSTO TOTAL </a:t>
                      </a:r>
                      <a:r>
                        <a:rPr lang="es-ES" sz="1600" b="1" spc="5" dirty="0">
                          <a:latin typeface="Times New Roman"/>
                          <a:ea typeface="Times New Roman"/>
                          <a:cs typeface="Times New Roman"/>
                        </a:rPr>
                        <a:t>(USD)</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64">
                <a:tc>
                  <a:txBody>
                    <a:bodyPr/>
                    <a:lstStyle/>
                    <a:p>
                      <a:pPr algn="ctr">
                        <a:lnSpc>
                          <a:spcPct val="150000"/>
                        </a:lnSpc>
                        <a:spcAft>
                          <a:spcPts val="0"/>
                        </a:spcAft>
                      </a:pPr>
                      <a:r>
                        <a:rPr lang="es-ES" sz="1600" dirty="0">
                          <a:latin typeface="Times New Roman"/>
                          <a:ea typeface="Times New Roman"/>
                          <a:cs typeface="Times New Roman"/>
                        </a:rPr>
                        <a:t>Modulo Prototipo</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dirty="0">
                          <a:latin typeface="Times New Roman"/>
                          <a:ea typeface="Times New Roman"/>
                          <a:cs typeface="Times New Roman"/>
                        </a:rPr>
                        <a:t>16</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Times New Roman"/>
                          <a:ea typeface="Times New Roman"/>
                          <a:cs typeface="Times New Roman"/>
                        </a:rPr>
                        <a:t>90,72</a:t>
                      </a:r>
                      <a:endParaRPr lang="es-EC"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a:latin typeface="Times New Roman"/>
                          <a:ea typeface="Times New Roman"/>
                          <a:cs typeface="Times New Roman"/>
                        </a:rPr>
                        <a:t>1451,52</a:t>
                      </a:r>
                      <a:endParaRPr lang="es-EC"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64">
                <a:tc>
                  <a:txBody>
                    <a:bodyPr/>
                    <a:lstStyle/>
                    <a:p>
                      <a:pPr algn="ctr">
                        <a:lnSpc>
                          <a:spcPct val="150000"/>
                        </a:lnSpc>
                        <a:spcAft>
                          <a:spcPts val="0"/>
                        </a:spcAft>
                      </a:pPr>
                      <a:r>
                        <a:rPr lang="es-ES" sz="1600">
                          <a:latin typeface="Times New Roman"/>
                          <a:ea typeface="Times New Roman"/>
                          <a:cs typeface="Times New Roman"/>
                        </a:rPr>
                        <a:t>Controlador Central </a:t>
                      </a:r>
                      <a:endParaRPr lang="es-EC"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dirty="0">
                          <a:latin typeface="Times New Roman"/>
                          <a:ea typeface="Times New Roman"/>
                          <a:cs typeface="Times New Roman"/>
                        </a:rPr>
                        <a:t>1</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dirty="0">
                          <a:latin typeface="Times New Roman"/>
                          <a:ea typeface="Times New Roman"/>
                          <a:cs typeface="Times New Roman"/>
                        </a:rPr>
                        <a:t>800</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a:latin typeface="Times New Roman"/>
                          <a:ea typeface="Times New Roman"/>
                          <a:cs typeface="Times New Roman"/>
                        </a:rPr>
                        <a:t>800</a:t>
                      </a:r>
                      <a:endParaRPr lang="es-EC"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64">
                <a:tc>
                  <a:txBody>
                    <a:bodyPr/>
                    <a:lstStyle/>
                    <a:p>
                      <a:pPr algn="ctr">
                        <a:lnSpc>
                          <a:spcPct val="150000"/>
                        </a:lnSpc>
                        <a:spcAft>
                          <a:spcPts val="0"/>
                        </a:spcAft>
                      </a:pPr>
                      <a:r>
                        <a:rPr lang="es-ES" sz="1600">
                          <a:latin typeface="Times New Roman"/>
                          <a:ea typeface="Times New Roman"/>
                          <a:cs typeface="Times New Roman"/>
                        </a:rPr>
                        <a:t>Estructura de la Pantalla</a:t>
                      </a:r>
                      <a:endParaRPr lang="es-EC"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Times New Roman"/>
                          <a:ea typeface="Times New Roman"/>
                          <a:cs typeface="Times New Roman"/>
                        </a:rPr>
                        <a:t>1</a:t>
                      </a:r>
                      <a:endParaRPr lang="es-EC"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dirty="0">
                          <a:latin typeface="Times New Roman"/>
                          <a:ea typeface="Times New Roman"/>
                          <a:cs typeface="Times New Roman"/>
                        </a:rPr>
                        <a:t>1200</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dirty="0">
                          <a:latin typeface="Times New Roman"/>
                          <a:ea typeface="Times New Roman"/>
                          <a:cs typeface="Times New Roman"/>
                        </a:rPr>
                        <a:t>1200</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64">
                <a:tc>
                  <a:txBody>
                    <a:bodyPr/>
                    <a:lstStyle/>
                    <a:p>
                      <a:pPr>
                        <a:lnSpc>
                          <a:spcPct val="115000"/>
                        </a:lnSpc>
                      </a:pPr>
                      <a:endParaRPr lang="es-EC" sz="2000" dirty="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20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S" sz="1600" spc="5" dirty="0">
                          <a:latin typeface="Times New Roman"/>
                          <a:ea typeface="Times New Roman"/>
                          <a:cs typeface="Times New Roman"/>
                        </a:rPr>
                        <a:t>TOTAL	</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S" sz="1600" spc="5" dirty="0">
                          <a:latin typeface="Times New Roman"/>
                          <a:ea typeface="Times New Roman"/>
                          <a:cs typeface="Times New Roman"/>
                        </a:rPr>
                        <a:t>3451,52</a:t>
                      </a:r>
                      <a:endParaRPr lang="es-EC"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xmlns="" val="2307772575"/>
              </p:ext>
            </p:extLst>
          </p:nvPr>
        </p:nvGraphicFramePr>
        <p:xfrm>
          <a:off x="683568" y="1936213"/>
          <a:ext cx="7286676" cy="2275099"/>
        </p:xfrm>
        <a:graphic>
          <a:graphicData uri="http://schemas.openxmlformats.org/drawingml/2006/table">
            <a:tbl>
              <a:tblPr/>
              <a:tblGrid>
                <a:gridCol w="3642930"/>
                <a:gridCol w="3643746"/>
              </a:tblGrid>
              <a:tr h="395532">
                <a:tc>
                  <a:txBody>
                    <a:bodyPr/>
                    <a:lstStyle/>
                    <a:p>
                      <a:pPr algn="just">
                        <a:lnSpc>
                          <a:spcPct val="115000"/>
                        </a:lnSpc>
                        <a:spcAft>
                          <a:spcPts val="0"/>
                        </a:spcAft>
                      </a:pPr>
                      <a:r>
                        <a:rPr lang="es-ES" sz="1800" b="1" spc="5" dirty="0">
                          <a:latin typeface="Times New Roman"/>
                          <a:ea typeface="Times New Roman"/>
                          <a:cs typeface="Times New Roman"/>
                        </a:rPr>
                        <a:t>Característica</a:t>
                      </a:r>
                      <a:endParaRPr lang="es-EC"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800" b="1" spc="5">
                          <a:latin typeface="Times New Roman"/>
                          <a:ea typeface="Times New Roman"/>
                          <a:cs typeface="Times New Roman"/>
                        </a:rPr>
                        <a:t>Costo (USD)</a:t>
                      </a:r>
                      <a:endParaRPr lang="es-EC"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466">
                <a:tc>
                  <a:txBody>
                    <a:bodyPr/>
                    <a:lstStyle/>
                    <a:p>
                      <a:pPr algn="just">
                        <a:lnSpc>
                          <a:spcPct val="115000"/>
                        </a:lnSpc>
                        <a:spcAft>
                          <a:spcPts val="0"/>
                        </a:spcAft>
                      </a:pPr>
                      <a:r>
                        <a:rPr lang="es-ES" sz="1800" spc="5" dirty="0">
                          <a:latin typeface="Times New Roman"/>
                          <a:ea typeface="Times New Roman"/>
                          <a:cs typeface="Times New Roman"/>
                        </a:rPr>
                        <a:t>Costos de Insumo directos</a:t>
                      </a:r>
                      <a:endParaRPr lang="es-EC"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800" spc="5">
                          <a:latin typeface="Times New Roman"/>
                          <a:ea typeface="Times New Roman"/>
                          <a:cs typeface="Times New Roman"/>
                        </a:rPr>
                        <a:t>3451,52</a:t>
                      </a:r>
                      <a:endParaRPr lang="es-EC"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749">
                <a:tc>
                  <a:txBody>
                    <a:bodyPr/>
                    <a:lstStyle/>
                    <a:p>
                      <a:pPr algn="just">
                        <a:lnSpc>
                          <a:spcPct val="115000"/>
                        </a:lnSpc>
                        <a:spcAft>
                          <a:spcPts val="0"/>
                        </a:spcAft>
                      </a:pPr>
                      <a:r>
                        <a:rPr lang="es-ES" sz="1800" spc="5" dirty="0">
                          <a:latin typeface="Times New Roman"/>
                          <a:ea typeface="Times New Roman"/>
                          <a:cs typeface="Times New Roman"/>
                        </a:rPr>
                        <a:t>Mano de Obra Directa</a:t>
                      </a:r>
                      <a:endParaRPr lang="es-EC"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800" spc="5" dirty="0">
                          <a:latin typeface="Times New Roman"/>
                          <a:ea typeface="Times New Roman"/>
                          <a:cs typeface="Times New Roman"/>
                        </a:rPr>
                        <a:t>300,00</a:t>
                      </a:r>
                      <a:endParaRPr lang="es-EC"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784">
                <a:tc>
                  <a:txBody>
                    <a:bodyPr/>
                    <a:lstStyle/>
                    <a:p>
                      <a:pPr algn="just">
                        <a:lnSpc>
                          <a:spcPct val="115000"/>
                        </a:lnSpc>
                        <a:spcAft>
                          <a:spcPts val="0"/>
                        </a:spcAft>
                      </a:pPr>
                      <a:r>
                        <a:rPr lang="es-ES" sz="1800" spc="5" dirty="0">
                          <a:latin typeface="Times New Roman"/>
                          <a:ea typeface="Times New Roman"/>
                          <a:cs typeface="Times New Roman"/>
                        </a:rPr>
                        <a:t>Costos Indirectos de fabricación fijos</a:t>
                      </a:r>
                      <a:endParaRPr lang="es-EC"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800" spc="5" dirty="0">
                          <a:latin typeface="Times New Roman"/>
                          <a:ea typeface="Times New Roman"/>
                          <a:cs typeface="Times New Roman"/>
                        </a:rPr>
                        <a:t>100,00</a:t>
                      </a:r>
                      <a:endParaRPr lang="es-EC"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784">
                <a:tc>
                  <a:txBody>
                    <a:bodyPr/>
                    <a:lstStyle/>
                    <a:p>
                      <a:pPr algn="just">
                        <a:lnSpc>
                          <a:spcPct val="115000"/>
                        </a:lnSpc>
                        <a:spcAft>
                          <a:spcPts val="0"/>
                        </a:spcAft>
                      </a:pPr>
                      <a:r>
                        <a:rPr lang="es-ES" sz="1800" spc="5">
                          <a:latin typeface="Times New Roman"/>
                          <a:ea typeface="Times New Roman"/>
                          <a:cs typeface="Times New Roman"/>
                        </a:rPr>
                        <a:t>Costos Indirectos variables</a:t>
                      </a:r>
                      <a:endParaRPr lang="es-EC"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800" spc="5" dirty="0">
                          <a:latin typeface="Times New Roman"/>
                          <a:ea typeface="Times New Roman"/>
                          <a:cs typeface="Times New Roman"/>
                        </a:rPr>
                        <a:t>100,00</a:t>
                      </a:r>
                      <a:endParaRPr lang="es-EC"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784">
                <a:tc>
                  <a:txBody>
                    <a:bodyPr/>
                    <a:lstStyle/>
                    <a:p>
                      <a:pPr algn="just">
                        <a:lnSpc>
                          <a:spcPct val="115000"/>
                        </a:lnSpc>
                        <a:spcAft>
                          <a:spcPts val="0"/>
                        </a:spcAft>
                      </a:pPr>
                      <a:r>
                        <a:rPr lang="es-ES" sz="1800" b="1" spc="5">
                          <a:latin typeface="Times New Roman"/>
                          <a:ea typeface="Times New Roman"/>
                          <a:cs typeface="Times New Roman"/>
                        </a:rPr>
                        <a:t>Costo Total de Producción </a:t>
                      </a:r>
                      <a:endParaRPr lang="es-EC"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800" b="1" spc="5" dirty="0">
                          <a:latin typeface="Times New Roman"/>
                          <a:ea typeface="Times New Roman"/>
                          <a:cs typeface="Times New Roman"/>
                        </a:rPr>
                        <a:t> USD 3951,52</a:t>
                      </a:r>
                      <a:endParaRPr lang="es-EC"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2 CuadroTexto"/>
          <p:cNvSpPr txBox="1"/>
          <p:nvPr/>
        </p:nvSpPr>
        <p:spPr>
          <a:xfrm>
            <a:off x="455956" y="673532"/>
            <a:ext cx="7572428" cy="523220"/>
          </a:xfrm>
          <a:prstGeom prst="rect">
            <a:avLst/>
          </a:prstGeom>
          <a:noFill/>
        </p:spPr>
        <p:txBody>
          <a:bodyPr wrap="square" rtlCol="0">
            <a:spAutoFit/>
          </a:bodyPr>
          <a:lstStyle/>
          <a:p>
            <a:r>
              <a:rPr lang="es-EC" sz="2800" dirty="0" smtClean="0"/>
              <a:t>Costo de Producción de la Pantalla </a:t>
            </a:r>
            <a:endParaRPr lang="es-EC"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7620000" cy="1143000"/>
          </a:xfrm>
        </p:spPr>
        <p:txBody>
          <a:bodyPr/>
          <a:lstStyle/>
          <a:p>
            <a:r>
              <a:rPr lang="es-EC" dirty="0" smtClean="0"/>
              <a:t>CONCLUSIONES</a:t>
            </a:r>
            <a:endParaRPr lang="es-EC" dirty="0"/>
          </a:p>
        </p:txBody>
      </p:sp>
      <p:sp>
        <p:nvSpPr>
          <p:cNvPr id="4" name="3 Rectángulo"/>
          <p:cNvSpPr/>
          <p:nvPr/>
        </p:nvSpPr>
        <p:spPr>
          <a:xfrm>
            <a:off x="251520" y="1556792"/>
            <a:ext cx="7992888" cy="4939814"/>
          </a:xfrm>
          <a:prstGeom prst="rect">
            <a:avLst/>
          </a:prstGeom>
        </p:spPr>
        <p:txBody>
          <a:bodyPr wrap="square">
            <a:spAutoFit/>
          </a:bodyPr>
          <a:lstStyle/>
          <a:p>
            <a:pPr marL="285750" lvl="0" indent="-285750" algn="just">
              <a:buFont typeface="Arial" pitchFamily="34" charset="0"/>
              <a:buChar char="•"/>
            </a:pPr>
            <a:r>
              <a:rPr lang="es-EC" sz="2100" dirty="0"/>
              <a:t>Se cumplió con el objetivo de implementar un módulo prototipo de pantalla tipo LED, controlado mediante una interface en Java y capaz de presentar información como imágenes y texto con una alta gama de colores.</a:t>
            </a:r>
            <a:endParaRPr lang="en-US" sz="2100" dirty="0"/>
          </a:p>
          <a:p>
            <a:pPr marL="285750" indent="-285750" algn="just">
              <a:buFont typeface="Arial" pitchFamily="34" charset="0"/>
              <a:buChar char="•"/>
            </a:pPr>
            <a:endParaRPr lang="en-US" sz="2100" dirty="0"/>
          </a:p>
          <a:p>
            <a:pPr marL="285750" lvl="0" indent="-285750" algn="just">
              <a:buFont typeface="Arial" pitchFamily="34" charset="0"/>
              <a:buChar char="•"/>
            </a:pPr>
            <a:r>
              <a:rPr lang="es-EC" sz="2100" dirty="0"/>
              <a:t>El estudio de diferentes tipos de pantallas LED, permitió establecer la </a:t>
            </a:r>
            <a:r>
              <a:rPr lang="es-EC" sz="2100" dirty="0" err="1"/>
              <a:t>multiplexación</a:t>
            </a:r>
            <a:r>
              <a:rPr lang="es-EC" sz="2100" dirty="0"/>
              <a:t> por filas como el método más optimo de generación de imágenes, esta es una técnica con la cual se permite realizar un barrido de filas a una velocidad que es imperceptible para el ojo humano, permitiendo un ahorro de energía en la pantalla.</a:t>
            </a:r>
            <a:endParaRPr lang="en-US" sz="2100" dirty="0"/>
          </a:p>
          <a:p>
            <a:pPr marL="285750" indent="-285750" algn="just">
              <a:buFont typeface="Arial" pitchFamily="34" charset="0"/>
              <a:buChar char="•"/>
            </a:pPr>
            <a:endParaRPr lang="en-US" sz="2100" dirty="0"/>
          </a:p>
          <a:p>
            <a:pPr marL="285750" lvl="0" indent="-285750" algn="just">
              <a:buFont typeface="Arial" pitchFamily="34" charset="0"/>
              <a:buChar char="•"/>
            </a:pPr>
            <a:r>
              <a:rPr lang="es-EC" sz="2100" dirty="0"/>
              <a:t>Mediante la caracterización de los drivers PWM TLC5951 de Texas Instruments, se logró ejercer un control total sobre sus 24 canales PWM, permitiendo que los </a:t>
            </a:r>
            <a:r>
              <a:rPr lang="es-EC" sz="2100" dirty="0" err="1"/>
              <a:t>LEDs</a:t>
            </a:r>
            <a:r>
              <a:rPr lang="es-EC" sz="2100" dirty="0"/>
              <a:t> RGB sean controlados de forma unitaria.</a:t>
            </a:r>
            <a:endParaRPr lang="en-US" sz="21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7620000" cy="1143000"/>
          </a:xfrm>
        </p:spPr>
        <p:txBody>
          <a:bodyPr/>
          <a:lstStyle/>
          <a:p>
            <a:r>
              <a:rPr lang="es-EC" dirty="0" smtClean="0"/>
              <a:t>CONCLUSIONES</a:t>
            </a:r>
            <a:endParaRPr lang="es-EC" dirty="0"/>
          </a:p>
        </p:txBody>
      </p:sp>
      <p:sp>
        <p:nvSpPr>
          <p:cNvPr id="4" name="3 Rectángulo"/>
          <p:cNvSpPr/>
          <p:nvPr/>
        </p:nvSpPr>
        <p:spPr>
          <a:xfrm>
            <a:off x="251520" y="1556792"/>
            <a:ext cx="7992888" cy="4616648"/>
          </a:xfrm>
          <a:prstGeom prst="rect">
            <a:avLst/>
          </a:prstGeom>
        </p:spPr>
        <p:txBody>
          <a:bodyPr wrap="square">
            <a:spAutoFit/>
          </a:bodyPr>
          <a:lstStyle/>
          <a:p>
            <a:pPr marL="342900" lvl="0" indent="-342900" algn="just">
              <a:buFont typeface="Arial" pitchFamily="34" charset="0"/>
              <a:buChar char="•"/>
            </a:pPr>
            <a:r>
              <a:rPr lang="es-EC" sz="2100" dirty="0"/>
              <a:t>Se determinó que el uso del lenguaje de programación orientado a objetos JAVA, logró facilitar la realización de la interface, la misma que incluye todos los parámetros necesarios para el control del módulo prototipo, además se obtuvo como resultado una interface intuitiva y de fácil manejo para el usuario.</a:t>
            </a:r>
            <a:endParaRPr lang="en-US" sz="2100" dirty="0"/>
          </a:p>
          <a:p>
            <a:pPr marL="342900" indent="-342900" algn="just">
              <a:buFont typeface="Arial" pitchFamily="34" charset="0"/>
              <a:buChar char="•"/>
            </a:pPr>
            <a:endParaRPr lang="en-US" sz="2100" dirty="0"/>
          </a:p>
          <a:p>
            <a:pPr marL="342900" lvl="0" indent="-342900" algn="just">
              <a:buFont typeface="Arial" pitchFamily="34" charset="0"/>
              <a:buChar char="•"/>
            </a:pPr>
            <a:r>
              <a:rPr lang="es-EC" sz="2100" dirty="0"/>
              <a:t>Se estableció que el hardware del módulo prototipo, cumple con los requerimientos para poder ser colocados en serie en un gabinete, de esta manera pueden formar parte de una pantalla gigante tipo LED.</a:t>
            </a:r>
            <a:endParaRPr lang="en-US" sz="2100" dirty="0"/>
          </a:p>
          <a:p>
            <a:pPr marL="342900" indent="-342900" algn="just">
              <a:buFont typeface="Arial" pitchFamily="34" charset="0"/>
              <a:buChar char="•"/>
            </a:pPr>
            <a:endParaRPr lang="en-US" sz="2100" dirty="0"/>
          </a:p>
          <a:p>
            <a:pPr marL="342900" lvl="0" indent="-342900" algn="just">
              <a:buFont typeface="Arial" pitchFamily="34" charset="0"/>
              <a:buChar char="•"/>
            </a:pPr>
            <a:r>
              <a:rPr lang="es-EC" sz="2100" dirty="0"/>
              <a:t>Los requerimientos de software fueron totalmente cubiertos por el  microcontrolador seleccionado PIC24FJ64GA006, gracias a sus altas prestaciones de procesamiento e instrucciones mejoradas, con respecto a familias anteriores. </a:t>
            </a:r>
            <a:endParaRPr lang="en-US" sz="2100" dirty="0"/>
          </a:p>
        </p:txBody>
      </p:sp>
    </p:spTree>
    <p:extLst>
      <p:ext uri="{BB962C8B-B14F-4D97-AF65-F5344CB8AC3E}">
        <p14:creationId xmlns:p14="http://schemas.microsoft.com/office/powerpoint/2010/main" xmlns="" val="2493328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7620000" cy="1143000"/>
          </a:xfrm>
        </p:spPr>
        <p:txBody>
          <a:bodyPr/>
          <a:lstStyle/>
          <a:p>
            <a:r>
              <a:rPr lang="es-EC" dirty="0" smtClean="0"/>
              <a:t>CONCLUSIONES</a:t>
            </a:r>
            <a:endParaRPr lang="es-EC" dirty="0"/>
          </a:p>
        </p:txBody>
      </p:sp>
      <p:sp>
        <p:nvSpPr>
          <p:cNvPr id="4" name="3 Rectángulo"/>
          <p:cNvSpPr/>
          <p:nvPr/>
        </p:nvSpPr>
        <p:spPr>
          <a:xfrm>
            <a:off x="251520" y="1541105"/>
            <a:ext cx="7992888" cy="5632311"/>
          </a:xfrm>
          <a:prstGeom prst="rect">
            <a:avLst/>
          </a:prstGeom>
        </p:spPr>
        <p:txBody>
          <a:bodyPr wrap="square">
            <a:spAutoFit/>
          </a:bodyPr>
          <a:lstStyle/>
          <a:p>
            <a:pPr marL="342900" indent="-342900" algn="just">
              <a:buFont typeface="Arial" pitchFamily="34" charset="0"/>
              <a:buChar char="•"/>
            </a:pPr>
            <a:r>
              <a:rPr lang="es-EC" sz="2100" dirty="0"/>
              <a:t>En base al modulo implementado en este proyecto, se realizó la esquematización de un gabinete conformado por módulos, permitiendo tener una base para un trabajo de diseño, el cual detalle a fondo los elementos necesarios para la implementación de un gabinete. </a:t>
            </a:r>
            <a:endParaRPr lang="es-EC" sz="2100" dirty="0" smtClean="0"/>
          </a:p>
          <a:p>
            <a:pPr marL="342900" indent="-342900" algn="just">
              <a:buFont typeface="Arial" pitchFamily="34" charset="0"/>
              <a:buChar char="•"/>
            </a:pPr>
            <a:endParaRPr lang="es-EC" sz="2100" dirty="0"/>
          </a:p>
          <a:p>
            <a:pPr marL="342900" lvl="0" indent="-342900" algn="just">
              <a:buFont typeface="Arial" pitchFamily="34" charset="0"/>
              <a:buChar char="•"/>
            </a:pPr>
            <a:r>
              <a:rPr lang="es-EC" sz="2100" dirty="0"/>
              <a:t>El contar con el soporte de una empresa local que produzca placas de circuito impreso de alta calidad, permitió el uso de elementos de montaje superficial, facilitando la implementación de un circuito impreso de tamaño reducido y terminado profesional. </a:t>
            </a:r>
            <a:endParaRPr lang="en-US" sz="2100" dirty="0"/>
          </a:p>
          <a:p>
            <a:pPr marL="342900" indent="-342900" algn="just">
              <a:buFont typeface="Arial" pitchFamily="34" charset="0"/>
              <a:buChar char="•"/>
            </a:pPr>
            <a:endParaRPr lang="en-US" sz="2100" dirty="0"/>
          </a:p>
          <a:p>
            <a:pPr marL="342900" lvl="0" indent="-342900" algn="just">
              <a:buFont typeface="Arial" pitchFamily="34" charset="0"/>
              <a:buChar char="•"/>
            </a:pPr>
            <a:r>
              <a:rPr lang="es-EC" sz="2100" dirty="0"/>
              <a:t>Los resultados obtenidos del análisis económico, determinan la factibilidad de  implementar pantallas gigantes tipo LED en el país, debido a que el costo de un metro cuadrado de pantalla formado por módulos, es competitivo en el mercado nacional.</a:t>
            </a:r>
            <a:endParaRPr lang="en-US" sz="2100" dirty="0"/>
          </a:p>
          <a:p>
            <a:pPr marL="342900" indent="-342900" algn="just">
              <a:buFont typeface="Arial" pitchFamily="34" charset="0"/>
              <a:buChar char="•"/>
            </a:pPr>
            <a:endParaRPr lang="en-US" sz="2400" dirty="0"/>
          </a:p>
          <a:p>
            <a:pPr marL="342900" lvl="0" indent="-342900" algn="just">
              <a:buFont typeface="Arial" pitchFamily="34" charset="0"/>
              <a:buChar char="•"/>
            </a:pPr>
            <a:endParaRPr lang="en-US" sz="2100" dirty="0"/>
          </a:p>
        </p:txBody>
      </p:sp>
    </p:spTree>
    <p:extLst>
      <p:ext uri="{BB962C8B-B14F-4D97-AF65-F5344CB8AC3E}">
        <p14:creationId xmlns:p14="http://schemas.microsoft.com/office/powerpoint/2010/main" xmlns="" val="119677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340768"/>
            <a:ext cx="7498080" cy="4939482"/>
          </a:xfrm>
        </p:spPr>
        <p:txBody>
          <a:bodyPr>
            <a:noAutofit/>
          </a:bodyPr>
          <a:lstStyle/>
          <a:p>
            <a:pPr algn="just"/>
            <a:r>
              <a:rPr lang="es-ES" sz="2800" dirty="0"/>
              <a:t>La importancia del presente proyecto radica en el estudio e implementación de un módulo prototipo de pantalla </a:t>
            </a:r>
            <a:r>
              <a:rPr lang="es-ES" sz="2800" dirty="0" smtClean="0"/>
              <a:t>LED, el cual </a:t>
            </a:r>
            <a:r>
              <a:rPr lang="es-ES" sz="2800" dirty="0"/>
              <a:t>es la </a:t>
            </a:r>
            <a:r>
              <a:rPr lang="es-ES" sz="2800" dirty="0" smtClean="0"/>
              <a:t>base </a:t>
            </a:r>
            <a:r>
              <a:rPr lang="es-ES" sz="2800" dirty="0"/>
              <a:t>de </a:t>
            </a:r>
            <a:r>
              <a:rPr lang="es-ES" sz="2800" dirty="0" smtClean="0"/>
              <a:t>las pantallas gigantes para exteriores. </a:t>
            </a:r>
            <a:r>
              <a:rPr lang="es-ES" sz="2800" dirty="0"/>
              <a:t>Lastimosamente en el Ecuador no existen empresas dedicadas a la fabricación de este tipo de pantallas gigantes tipo LED, debido a falta de propuestas de implementación </a:t>
            </a:r>
            <a:r>
              <a:rPr lang="es-ES" sz="2800" dirty="0" smtClean="0"/>
              <a:t>propias </a:t>
            </a:r>
            <a:r>
              <a:rPr lang="es-ES" sz="2800" dirty="0"/>
              <a:t>y a desconocimiento de los costos reales de implementación, obligando la importación de estas pantallas tipo </a:t>
            </a:r>
            <a:r>
              <a:rPr lang="es-ES" sz="2800" dirty="0" smtClean="0"/>
              <a:t>LED. </a:t>
            </a:r>
            <a:endParaRPr lang="es-EC" sz="2800" dirty="0"/>
          </a:p>
        </p:txBody>
      </p:sp>
      <p:sp>
        <p:nvSpPr>
          <p:cNvPr id="4" name="1 Título"/>
          <p:cNvSpPr>
            <a:spLocks noGrp="1"/>
          </p:cNvSpPr>
          <p:nvPr>
            <p:ph type="title"/>
          </p:nvPr>
        </p:nvSpPr>
        <p:spPr>
          <a:xfrm>
            <a:off x="395536" y="116632"/>
            <a:ext cx="7498080" cy="1143000"/>
          </a:xfrm>
        </p:spPr>
        <p:txBody>
          <a:bodyPr/>
          <a:lstStyle/>
          <a:p>
            <a:r>
              <a:rPr lang="es-EC" dirty="0" smtClean="0"/>
              <a:t>IMPORTANCIA</a:t>
            </a:r>
            <a:endParaRPr lang="es-EC"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s-EC" dirty="0"/>
          </a:p>
        </p:txBody>
      </p:sp>
      <p:sp>
        <p:nvSpPr>
          <p:cNvPr id="4" name="3 Rectángulo"/>
          <p:cNvSpPr/>
          <p:nvPr/>
        </p:nvSpPr>
        <p:spPr>
          <a:xfrm>
            <a:off x="323528" y="1524848"/>
            <a:ext cx="7848872" cy="4570482"/>
          </a:xfrm>
          <a:prstGeom prst="rect">
            <a:avLst/>
          </a:prstGeom>
        </p:spPr>
        <p:txBody>
          <a:bodyPr wrap="square">
            <a:spAutoFit/>
          </a:bodyPr>
          <a:lstStyle/>
          <a:p>
            <a:pPr marL="285750" lvl="0" indent="-285750" algn="just">
              <a:buFont typeface="Arial" pitchFamily="34" charset="0"/>
              <a:buChar char="•"/>
            </a:pPr>
            <a:r>
              <a:rPr lang="es-EC" sz="2100" dirty="0"/>
              <a:t>Para lograr una correcta visualización de las imágenes y texto de la pantalla, se recomienda observar a una distancia mayor de 10  metros, para que exista una mezcla de colores óptima. </a:t>
            </a:r>
            <a:endParaRPr lang="en-US" sz="2100" dirty="0"/>
          </a:p>
          <a:p>
            <a:pPr marL="285750" indent="-285750" algn="just">
              <a:buFont typeface="Arial" pitchFamily="34" charset="0"/>
              <a:buChar char="•"/>
            </a:pPr>
            <a:endParaRPr lang="en-US" sz="2100" dirty="0"/>
          </a:p>
          <a:p>
            <a:pPr marL="285750" lvl="0" indent="-285750" algn="just">
              <a:buFont typeface="Arial" pitchFamily="34" charset="0"/>
              <a:buChar char="•"/>
            </a:pPr>
            <a:r>
              <a:rPr lang="es-EC" sz="2100" dirty="0"/>
              <a:t>Debido a que las pantallas gigantes tipo LED se encuentran montadas a grandes distancias con respecto al observador, se puede considerar una mayor distancia entre pixeles, para que la mezcla de colores entre los </a:t>
            </a:r>
            <a:r>
              <a:rPr lang="es-EC" sz="2100" dirty="0" err="1"/>
              <a:t>LEDs</a:t>
            </a:r>
            <a:r>
              <a:rPr lang="es-EC" sz="2100" dirty="0"/>
              <a:t> no sea errónea. </a:t>
            </a:r>
            <a:endParaRPr lang="en-US" sz="2100" dirty="0"/>
          </a:p>
          <a:p>
            <a:pPr marL="285750" indent="-285750" algn="just">
              <a:buFont typeface="Arial" pitchFamily="34" charset="0"/>
              <a:buChar char="•"/>
            </a:pPr>
            <a:endParaRPr lang="en-US" sz="2100" dirty="0"/>
          </a:p>
          <a:p>
            <a:pPr marL="285750" lvl="0" indent="-285750" algn="just">
              <a:buFont typeface="Arial" pitchFamily="34" charset="0"/>
              <a:buChar char="•"/>
            </a:pPr>
            <a:r>
              <a:rPr lang="es-EC" sz="2100" dirty="0"/>
              <a:t>Para poder visualizar animaciones y videos en el módulo prototipo de pantalla LED, se recomienda la implementación de un protocolo de comunicación, que tenga mayor velocidad de transmisión de datos, como por ejemplo el USB.</a:t>
            </a:r>
            <a:endParaRPr lang="en-US" sz="2100" dirty="0"/>
          </a:p>
          <a:p>
            <a:pPr marL="285750" indent="-285750" algn="just">
              <a:buFont typeface="Arial" pitchFamily="34" charset="0"/>
              <a:buChar char="•"/>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s-EC" dirty="0"/>
          </a:p>
        </p:txBody>
      </p:sp>
      <p:sp>
        <p:nvSpPr>
          <p:cNvPr id="4" name="3 Rectángulo"/>
          <p:cNvSpPr/>
          <p:nvPr/>
        </p:nvSpPr>
        <p:spPr>
          <a:xfrm>
            <a:off x="323528" y="1524848"/>
            <a:ext cx="7848872" cy="2954655"/>
          </a:xfrm>
          <a:prstGeom prst="rect">
            <a:avLst/>
          </a:prstGeom>
        </p:spPr>
        <p:txBody>
          <a:bodyPr wrap="square">
            <a:spAutoFit/>
          </a:bodyPr>
          <a:lstStyle/>
          <a:p>
            <a:pPr marL="342900" lvl="0" indent="-342900" algn="just">
              <a:buFont typeface="Arial" pitchFamily="34" charset="0"/>
              <a:buChar char="•"/>
            </a:pPr>
            <a:r>
              <a:rPr lang="es-EC" sz="2100" dirty="0"/>
              <a:t>Para tener un mayor espacio de almacenamiento para imágenes, animación o texto, se recomienda añadir una memoria EEPROM al diseño del hardware del módulo prototipo de pantalla LED.</a:t>
            </a:r>
            <a:endParaRPr lang="en-US" sz="2100" dirty="0"/>
          </a:p>
          <a:p>
            <a:pPr marL="342900" indent="-342900" algn="just">
              <a:buFont typeface="Arial" pitchFamily="34" charset="0"/>
              <a:buChar char="•"/>
            </a:pPr>
            <a:endParaRPr lang="en-US" sz="2100" dirty="0"/>
          </a:p>
          <a:p>
            <a:pPr marL="342900" lvl="0" indent="-342900" algn="just">
              <a:buFont typeface="Arial" pitchFamily="34" charset="0"/>
              <a:buChar char="•"/>
            </a:pPr>
            <a:r>
              <a:rPr lang="es-EC" sz="2100" dirty="0"/>
              <a:t>Cuando se fabrique la placa de la pantalla, se recomienda utilizar una mascara de anti soldadura negra, en vez de la verde usada en este proyecto, debido a que el fondo negro ayuda al contraste de la pantalla, mientras se realizan pruebas de funcionamiento.</a:t>
            </a:r>
            <a:endParaRPr lang="en-US" sz="2100" dirty="0"/>
          </a:p>
          <a:p>
            <a:pPr marL="285750" indent="-285750" algn="just">
              <a:buFont typeface="Arial" pitchFamily="34" charset="0"/>
              <a:buChar char="•"/>
            </a:pPr>
            <a:endParaRPr lang="en-US" dirty="0"/>
          </a:p>
        </p:txBody>
      </p:sp>
    </p:spTree>
    <p:extLst>
      <p:ext uri="{BB962C8B-B14F-4D97-AF65-F5344CB8AC3E}">
        <p14:creationId xmlns:p14="http://schemas.microsoft.com/office/powerpoint/2010/main" xmlns="" val="969387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2312" y="142852"/>
            <a:ext cx="7498080" cy="1143000"/>
          </a:xfrm>
        </p:spPr>
        <p:txBody>
          <a:bodyPr/>
          <a:lstStyle/>
          <a:p>
            <a:r>
              <a:rPr lang="es-EC" dirty="0" smtClean="0"/>
              <a:t>OBJETIVOS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3058999552"/>
              </p:ext>
            </p:extLst>
          </p:nvPr>
        </p:nvGraphicFramePr>
        <p:xfrm>
          <a:off x="107504" y="1236652"/>
          <a:ext cx="8220102"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xmlns="" val="3030110257"/>
              </p:ext>
            </p:extLst>
          </p:nvPr>
        </p:nvGraphicFramePr>
        <p:xfrm>
          <a:off x="309488" y="-116632"/>
          <a:ext cx="786291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32656"/>
            <a:ext cx="7620000" cy="1143000"/>
          </a:xfrm>
        </p:spPr>
        <p:txBody>
          <a:bodyPr>
            <a:normAutofit/>
          </a:bodyPr>
          <a:lstStyle/>
          <a:p>
            <a:pPr lvl="0"/>
            <a:r>
              <a:rPr lang="es-EC" sz="4400" b="1" dirty="0" smtClean="0">
                <a:effectLst>
                  <a:outerShdw blurRad="38100" dist="38100" dir="2700000" algn="tl">
                    <a:srgbClr val="000000">
                      <a:alpha val="43137"/>
                    </a:srgbClr>
                  </a:outerShdw>
                </a:effectLst>
              </a:rPr>
              <a:t>Diseño de Hardware</a:t>
            </a:r>
            <a:endParaRPr lang="es-EC" dirty="0"/>
          </a:p>
        </p:txBody>
      </p:sp>
      <p:pic>
        <p:nvPicPr>
          <p:cNvPr id="6" name="5 Marcador de contenido" descr="d.png"/>
          <p:cNvPicPr>
            <a:picLocks noGrp="1" noChangeAspect="1"/>
          </p:cNvPicPr>
          <p:nvPr>
            <p:ph idx="1"/>
          </p:nvPr>
        </p:nvPicPr>
        <p:blipFill rotWithShape="1">
          <a:blip r:embed="rId3" cstate="print"/>
          <a:srcRect l="1517" r="3703"/>
          <a:stretch/>
        </p:blipFill>
        <p:spPr>
          <a:xfrm>
            <a:off x="251520" y="2276872"/>
            <a:ext cx="8145622" cy="324036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6632"/>
            <a:ext cx="7620000" cy="1143000"/>
          </a:xfrm>
        </p:spPr>
        <p:txBody>
          <a:bodyPr/>
          <a:lstStyle/>
          <a:p>
            <a:r>
              <a:rPr lang="es-EC" dirty="0" smtClean="0"/>
              <a:t>Fuente de Alimentación </a:t>
            </a:r>
            <a:endParaRPr lang="es-EC" dirty="0"/>
          </a:p>
        </p:txBody>
      </p:sp>
      <p:sp>
        <p:nvSpPr>
          <p:cNvPr id="3" name="2 Marcador de contenido"/>
          <p:cNvSpPr>
            <a:spLocks noGrp="1"/>
          </p:cNvSpPr>
          <p:nvPr>
            <p:ph idx="1"/>
          </p:nvPr>
        </p:nvSpPr>
        <p:spPr>
          <a:xfrm>
            <a:off x="382258" y="1340768"/>
            <a:ext cx="7862150" cy="5143536"/>
          </a:xfrm>
        </p:spPr>
        <p:txBody>
          <a:bodyPr>
            <a:normAutofit/>
          </a:bodyPr>
          <a:lstStyle/>
          <a:p>
            <a:pPr algn="just"/>
            <a:r>
              <a:rPr lang="es-ES" sz="2800" dirty="0" smtClean="0"/>
              <a:t>Para la selección de la fuente de alimentación, se tomó en cuenta el consumo de corriente del sistema. </a:t>
            </a:r>
          </a:p>
          <a:p>
            <a:pPr algn="just"/>
            <a:r>
              <a:rPr lang="es-ES" sz="2800" dirty="0" smtClean="0"/>
              <a:t>Basado en las características del módulo la fuente seleccionada tiene las siguientes características:</a:t>
            </a:r>
            <a:r>
              <a:rPr lang="es-EC" sz="2800" dirty="0" smtClean="0"/>
              <a:t> </a:t>
            </a:r>
          </a:p>
          <a:p>
            <a:pPr>
              <a:buNone/>
            </a:pPr>
            <a:endParaRPr lang="es-EC" dirty="0" smtClean="0"/>
          </a:p>
          <a:p>
            <a:endParaRPr lang="es-EC" dirty="0"/>
          </a:p>
        </p:txBody>
      </p:sp>
      <p:pic>
        <p:nvPicPr>
          <p:cNvPr id="5" name="4 Imagen" descr="d.png"/>
          <p:cNvPicPr>
            <a:picLocks noChangeAspect="1"/>
          </p:cNvPicPr>
          <p:nvPr/>
        </p:nvPicPr>
        <p:blipFill>
          <a:blip r:embed="rId2" cstate="print"/>
          <a:stretch>
            <a:fillRect/>
          </a:stretch>
        </p:blipFill>
        <p:spPr>
          <a:xfrm>
            <a:off x="385658" y="4005064"/>
            <a:ext cx="7786742" cy="1880745"/>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864</TotalTime>
  <Words>1703</Words>
  <Application>Microsoft Office PowerPoint</Application>
  <PresentationFormat>Presentación en pantalla (4:3)</PresentationFormat>
  <Paragraphs>267</Paragraphs>
  <Slides>51</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53" baseType="lpstr">
      <vt:lpstr>Adyacencia</vt:lpstr>
      <vt:lpstr>Visio</vt:lpstr>
      <vt:lpstr>“DISEÑO E IMPLEMENTACIÓN DE UN MÓDULO  PROTOTIPO DE PANTALLA TIPO LED COMO BASE PARA UNA PANTALLA GIGANTE”</vt:lpstr>
      <vt:lpstr>CONTENIDO</vt:lpstr>
      <vt:lpstr>Diapositiva 3</vt:lpstr>
      <vt:lpstr>INTRODUCCIÓN</vt:lpstr>
      <vt:lpstr>IMPORTANCIA</vt:lpstr>
      <vt:lpstr>OBJETIVOS</vt:lpstr>
      <vt:lpstr>Diapositiva 7</vt:lpstr>
      <vt:lpstr>Diseño de Hardware</vt:lpstr>
      <vt:lpstr>Fuente de Alimentación </vt:lpstr>
      <vt:lpstr>Circuito de Protecciones</vt:lpstr>
      <vt:lpstr>Pantalla de LEDs</vt:lpstr>
      <vt:lpstr>Circuito de control</vt:lpstr>
      <vt:lpstr>Reguladores de Voltaje</vt:lpstr>
      <vt:lpstr>Diapositiva 14</vt:lpstr>
      <vt:lpstr>Microcontrolador</vt:lpstr>
      <vt:lpstr>Microcontrolador</vt:lpstr>
      <vt:lpstr>DRIVER TLC5951</vt:lpstr>
      <vt:lpstr>DRIVER TLC5951</vt:lpstr>
      <vt:lpstr>Circuito de Potencia</vt:lpstr>
      <vt:lpstr>Comunicación </vt:lpstr>
      <vt:lpstr>Comunicación </vt:lpstr>
      <vt:lpstr>DISEÑO DE LA PLACA DE CONTROL</vt:lpstr>
      <vt:lpstr>Diapositiva 23</vt:lpstr>
      <vt:lpstr>Diapositiva 24</vt:lpstr>
      <vt:lpstr>Diapositiva 25</vt:lpstr>
      <vt:lpstr>DISEÑO DE LA PLACA DE LA PANTALLA</vt:lpstr>
      <vt:lpstr>Diapositiva 27</vt:lpstr>
      <vt:lpstr>Diapositiva 28</vt:lpstr>
      <vt:lpstr>Diseño de Software</vt:lpstr>
      <vt:lpstr>Algoritmo de Control </vt:lpstr>
      <vt:lpstr>Diseño de la Interface</vt:lpstr>
      <vt:lpstr>Diseño de la Interface / Dibujo</vt:lpstr>
      <vt:lpstr>Diseño de la Interface / Texto</vt:lpstr>
      <vt:lpstr>Diseño de la Interface / Importación</vt:lpstr>
      <vt:lpstr>Diseño de la Interface / Configuración</vt:lpstr>
      <vt:lpstr>Pantallas Gigantes</vt:lpstr>
      <vt:lpstr>Resultados / Placa de control</vt:lpstr>
      <vt:lpstr>Resultados / Placa Pantalla</vt:lpstr>
      <vt:lpstr>Resultados / Colores RGB</vt:lpstr>
      <vt:lpstr>Resultados / Colores CMY</vt:lpstr>
      <vt:lpstr>Resultados / Dibujo</vt:lpstr>
      <vt:lpstr>Resultados / Dibujo</vt:lpstr>
      <vt:lpstr>Resultados / Dibujo</vt:lpstr>
      <vt:lpstr>Análisis Económico</vt:lpstr>
      <vt:lpstr>Diapositiva 45</vt:lpstr>
      <vt:lpstr>Diapositiva 46</vt:lpstr>
      <vt:lpstr>CONCLUSIONES</vt:lpstr>
      <vt:lpstr>CONCLUSIONES</vt:lpstr>
      <vt:lpstr>CONCLUSIONES</vt:lpstr>
      <vt:lpstr>RECOMENDACIONES</vt:lpstr>
      <vt:lpstr>RECOMENDACIONES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“DISEÑAR E IMPLEMENTAR UN MÓDULO  PROTOTIPO DE PANTALLA TIPO LED COMO BASE PARA UNA PANTALLA GIGANTE”</dc:title>
  <dc:creator>Gaby</dc:creator>
  <cp:lastModifiedBy>David</cp:lastModifiedBy>
  <cp:revision>78</cp:revision>
  <dcterms:created xsi:type="dcterms:W3CDTF">2012-05-04T03:08:03Z</dcterms:created>
  <dcterms:modified xsi:type="dcterms:W3CDTF">2012-09-15T22:00:58Z</dcterms:modified>
</cp:coreProperties>
</file>