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0" r:id="rId1"/>
  </p:sldMasterIdLst>
  <p:sldIdLst>
    <p:sldId id="359" r:id="rId2"/>
    <p:sldId id="360" r:id="rId3"/>
    <p:sldId id="361" r:id="rId4"/>
    <p:sldId id="362" r:id="rId5"/>
    <p:sldId id="363" r:id="rId6"/>
    <p:sldId id="364" r:id="rId7"/>
    <p:sldId id="365" r:id="rId8"/>
    <p:sldId id="366" r:id="rId9"/>
    <p:sldId id="367" r:id="rId10"/>
    <p:sldId id="368" r:id="rId11"/>
    <p:sldId id="369" r:id="rId12"/>
    <p:sldId id="370" r:id="rId13"/>
    <p:sldId id="371" r:id="rId14"/>
    <p:sldId id="372" r:id="rId15"/>
    <p:sldId id="373" r:id="rId16"/>
    <p:sldId id="374" r:id="rId17"/>
    <p:sldId id="375" r:id="rId18"/>
    <p:sldId id="376" r:id="rId19"/>
    <p:sldId id="377" r:id="rId20"/>
    <p:sldId id="378" r:id="rId21"/>
    <p:sldId id="379" r:id="rId22"/>
    <p:sldId id="380" r:id="rId23"/>
    <p:sldId id="381" r:id="rId24"/>
    <p:sldId id="382" r:id="rId25"/>
    <p:sldId id="383" r:id="rId26"/>
    <p:sldId id="384" r:id="rId27"/>
    <p:sldId id="385" r:id="rId28"/>
    <p:sldId id="386" r:id="rId29"/>
    <p:sldId id="387" r:id="rId30"/>
    <p:sldId id="388" r:id="rId31"/>
    <p:sldId id="389" r:id="rId32"/>
    <p:sldId id="390" r:id="rId33"/>
    <p:sldId id="391" r:id="rId34"/>
    <p:sldId id="392" r:id="rId35"/>
    <p:sldId id="393" r:id="rId36"/>
    <p:sldId id="394" r:id="rId37"/>
    <p:sldId id="395" r:id="rId38"/>
    <p:sldId id="396" r:id="rId39"/>
    <p:sldId id="397" r:id="rId40"/>
    <p:sldId id="398" r:id="rId41"/>
    <p:sldId id="399" r:id="rId42"/>
    <p:sldId id="400" r:id="rId43"/>
    <p:sldId id="401" r:id="rId44"/>
    <p:sldId id="402" r:id="rId45"/>
    <p:sldId id="403" r:id="rId46"/>
    <p:sldId id="291" r:id="rId47"/>
    <p:sldId id="292" r:id="rId48"/>
    <p:sldId id="293" r:id="rId49"/>
    <p:sldId id="294" r:id="rId50"/>
    <p:sldId id="295" r:id="rId51"/>
    <p:sldId id="296" r:id="rId52"/>
    <p:sldId id="297" r:id="rId53"/>
    <p:sldId id="350" r:id="rId54"/>
    <p:sldId id="344" r:id="rId55"/>
    <p:sldId id="345" r:id="rId56"/>
    <p:sldId id="346" r:id="rId57"/>
    <p:sldId id="347" r:id="rId58"/>
    <p:sldId id="348" r:id="rId59"/>
    <p:sldId id="349" r:id="rId60"/>
    <p:sldId id="404" r:id="rId61"/>
    <p:sldId id="405" r:id="rId62"/>
    <p:sldId id="406" r:id="rId63"/>
    <p:sldId id="298" r:id="rId64"/>
    <p:sldId id="299" r:id="rId65"/>
    <p:sldId id="300" r:id="rId66"/>
    <p:sldId id="301" r:id="rId67"/>
    <p:sldId id="302" r:id="rId68"/>
    <p:sldId id="303" r:id="rId69"/>
    <p:sldId id="304" r:id="rId70"/>
    <p:sldId id="305" r:id="rId71"/>
    <p:sldId id="306" r:id="rId72"/>
    <p:sldId id="307" r:id="rId73"/>
    <p:sldId id="308" r:id="rId74"/>
    <p:sldId id="309" r:id="rId75"/>
    <p:sldId id="310" r:id="rId76"/>
    <p:sldId id="311" r:id="rId77"/>
    <p:sldId id="312" r:id="rId78"/>
    <p:sldId id="313" r:id="rId79"/>
    <p:sldId id="314" r:id="rId80"/>
    <p:sldId id="315" r:id="rId81"/>
    <p:sldId id="316" r:id="rId82"/>
    <p:sldId id="317" r:id="rId83"/>
    <p:sldId id="319" r:id="rId84"/>
    <p:sldId id="320" r:id="rId85"/>
    <p:sldId id="321" r:id="rId86"/>
    <p:sldId id="322" r:id="rId87"/>
    <p:sldId id="323" r:id="rId88"/>
    <p:sldId id="324" r:id="rId89"/>
    <p:sldId id="325" r:id="rId90"/>
    <p:sldId id="326" r:id="rId91"/>
    <p:sldId id="327" r:id="rId92"/>
    <p:sldId id="328" r:id="rId93"/>
    <p:sldId id="355" r:id="rId94"/>
    <p:sldId id="358" r:id="rId95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FF00"/>
    <a:srgbClr val="66FF66"/>
    <a:srgbClr val="0081E2"/>
    <a:srgbClr val="682AC2"/>
    <a:srgbClr val="2990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90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5699D5-AA9F-42F9-A1A7-66A70E1A6C1A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0011A6BF-6651-4C06-AF43-02D932545BEE}">
      <dgm:prSet phldrT="[Texto]" custT="1"/>
      <dgm:spPr/>
      <dgm:t>
        <a:bodyPr/>
        <a:lstStyle/>
        <a:p>
          <a:r>
            <a:rPr lang="es-MX" sz="1200" dirty="0" smtClean="0"/>
            <a:t>Demanda del recurso agua</a:t>
          </a:r>
          <a:endParaRPr lang="es-MX" sz="1200" dirty="0"/>
        </a:p>
      </dgm:t>
    </dgm:pt>
    <dgm:pt modelId="{5746AD88-A331-4C8C-86CE-BA6E65AA3BF4}" type="parTrans" cxnId="{8A55E95D-95EF-4BA8-9409-78EE4D967E3C}">
      <dgm:prSet/>
      <dgm:spPr/>
      <dgm:t>
        <a:bodyPr/>
        <a:lstStyle/>
        <a:p>
          <a:endParaRPr lang="es-MX" sz="1200"/>
        </a:p>
      </dgm:t>
    </dgm:pt>
    <dgm:pt modelId="{8C518D72-4B99-413F-BEB9-2917200BF43E}" type="sibTrans" cxnId="{8A55E95D-95EF-4BA8-9409-78EE4D967E3C}">
      <dgm:prSet/>
      <dgm:spPr/>
      <dgm:t>
        <a:bodyPr/>
        <a:lstStyle/>
        <a:p>
          <a:endParaRPr lang="es-MX" sz="1200"/>
        </a:p>
      </dgm:t>
    </dgm:pt>
    <dgm:pt modelId="{5DD37ED1-8257-4F0A-B06C-B087967F6513}">
      <dgm:prSet phldrT="[Texto]" custT="1"/>
      <dgm:spPr/>
      <dgm:t>
        <a:bodyPr/>
        <a:lstStyle/>
        <a:p>
          <a:r>
            <a:rPr lang="es-MX" sz="1200" dirty="0" smtClean="0"/>
            <a:t>Reducción de caudales de ríos</a:t>
          </a:r>
          <a:endParaRPr lang="es-MX" sz="1200" dirty="0"/>
        </a:p>
      </dgm:t>
    </dgm:pt>
    <dgm:pt modelId="{FF895B8E-7549-45E4-B05B-BA318BD28530}" type="parTrans" cxnId="{49F84862-B6C9-4C35-A99D-8ECB265527EC}">
      <dgm:prSet/>
      <dgm:spPr/>
      <dgm:t>
        <a:bodyPr/>
        <a:lstStyle/>
        <a:p>
          <a:endParaRPr lang="es-MX" sz="1200"/>
        </a:p>
      </dgm:t>
    </dgm:pt>
    <dgm:pt modelId="{326449B0-CDF3-4D96-BF06-4BE49B3A4C92}" type="sibTrans" cxnId="{49F84862-B6C9-4C35-A99D-8ECB265527EC}">
      <dgm:prSet/>
      <dgm:spPr/>
      <dgm:t>
        <a:bodyPr/>
        <a:lstStyle/>
        <a:p>
          <a:endParaRPr lang="es-MX" sz="1200"/>
        </a:p>
      </dgm:t>
    </dgm:pt>
    <dgm:pt modelId="{A9059ADB-C515-43F3-8C73-93E45739AB76}">
      <dgm:prSet phldrT="[Texto]" custT="1"/>
      <dgm:spPr/>
      <dgm:t>
        <a:bodyPr/>
        <a:lstStyle/>
        <a:p>
          <a:r>
            <a:rPr lang="es-MX" sz="1200" dirty="0" smtClean="0"/>
            <a:t>Explotación de acuíferos</a:t>
          </a:r>
          <a:endParaRPr lang="es-MX" sz="1200" dirty="0"/>
        </a:p>
      </dgm:t>
    </dgm:pt>
    <dgm:pt modelId="{E98E687F-1D5C-41C0-AAC9-D654C4A84AC1}" type="parTrans" cxnId="{32A3D273-11D8-4423-8D8C-3971B3CD7574}">
      <dgm:prSet/>
      <dgm:spPr/>
      <dgm:t>
        <a:bodyPr/>
        <a:lstStyle/>
        <a:p>
          <a:endParaRPr lang="es-MX" sz="1200"/>
        </a:p>
      </dgm:t>
    </dgm:pt>
    <dgm:pt modelId="{5EE5AD5C-6799-4E63-9047-C7EA0605409E}" type="sibTrans" cxnId="{32A3D273-11D8-4423-8D8C-3971B3CD7574}">
      <dgm:prSet/>
      <dgm:spPr/>
      <dgm:t>
        <a:bodyPr/>
        <a:lstStyle/>
        <a:p>
          <a:endParaRPr lang="es-MX" sz="1200"/>
        </a:p>
      </dgm:t>
    </dgm:pt>
    <dgm:pt modelId="{51EDB368-0F7B-4A58-9B50-02649C3773F0}">
      <dgm:prSet phldrT="[Texto]" custT="1"/>
      <dgm:spPr/>
      <dgm:t>
        <a:bodyPr/>
        <a:lstStyle/>
        <a:p>
          <a:r>
            <a:rPr lang="es-MX" sz="1200" dirty="0" smtClean="0"/>
            <a:t>Contaminación de las aguas</a:t>
          </a:r>
          <a:endParaRPr lang="es-MX" sz="1200" dirty="0"/>
        </a:p>
      </dgm:t>
    </dgm:pt>
    <dgm:pt modelId="{EF87C1CB-E7EA-4556-AF6D-28B8281F589A}" type="parTrans" cxnId="{9829B672-E84B-4E53-A300-EF48179D50D6}">
      <dgm:prSet/>
      <dgm:spPr/>
      <dgm:t>
        <a:bodyPr/>
        <a:lstStyle/>
        <a:p>
          <a:endParaRPr lang="es-MX" sz="1200"/>
        </a:p>
      </dgm:t>
    </dgm:pt>
    <dgm:pt modelId="{51ADDA09-0EFC-4750-A824-455DD19F225F}" type="sibTrans" cxnId="{9829B672-E84B-4E53-A300-EF48179D50D6}">
      <dgm:prSet/>
      <dgm:spPr/>
      <dgm:t>
        <a:bodyPr/>
        <a:lstStyle/>
        <a:p>
          <a:endParaRPr lang="es-MX" sz="1200"/>
        </a:p>
      </dgm:t>
    </dgm:pt>
    <dgm:pt modelId="{31BA8E16-5656-428A-8F82-09FCE6B2C8F5}" type="pres">
      <dgm:prSet presAssocID="{835699D5-AA9F-42F9-A1A7-66A70E1A6C1A}" presName="CompostProcess" presStyleCnt="0">
        <dgm:presLayoutVars>
          <dgm:dir/>
          <dgm:resizeHandles val="exact"/>
        </dgm:presLayoutVars>
      </dgm:prSet>
      <dgm:spPr/>
    </dgm:pt>
    <dgm:pt modelId="{4545964A-2F8E-4E34-94C9-FF79A67AB23D}" type="pres">
      <dgm:prSet presAssocID="{835699D5-AA9F-42F9-A1A7-66A70E1A6C1A}" presName="arrow" presStyleLbl="bgShp" presStyleIdx="0" presStyleCnt="1"/>
      <dgm:spPr/>
    </dgm:pt>
    <dgm:pt modelId="{566CAFBE-5B69-40F6-ACCF-718961C12050}" type="pres">
      <dgm:prSet presAssocID="{835699D5-AA9F-42F9-A1A7-66A70E1A6C1A}" presName="linearProcess" presStyleCnt="0"/>
      <dgm:spPr/>
    </dgm:pt>
    <dgm:pt modelId="{21039996-6982-4C0A-ACE6-57F0DC27D4E0}" type="pres">
      <dgm:prSet presAssocID="{0011A6BF-6651-4C06-AF43-02D932545BEE}" presName="textNode" presStyleLbl="node1" presStyleIdx="0" presStyleCnt="4" custScaleX="6437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662E3B7-419A-45F2-9E49-C2B630CCDDE8}" type="pres">
      <dgm:prSet presAssocID="{8C518D72-4B99-413F-BEB9-2917200BF43E}" presName="sibTrans" presStyleCnt="0"/>
      <dgm:spPr/>
    </dgm:pt>
    <dgm:pt modelId="{29F2123D-11C8-4C65-B2FE-32A86C911943}" type="pres">
      <dgm:prSet presAssocID="{5DD37ED1-8257-4F0A-B06C-B087967F6513}" presName="textNode" presStyleLbl="node1" presStyleIdx="1" presStyleCnt="4" custScaleX="8285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3609934-D2E5-4E21-8522-2CB9BB55ED86}" type="pres">
      <dgm:prSet presAssocID="{326449B0-CDF3-4D96-BF06-4BE49B3A4C92}" presName="sibTrans" presStyleCnt="0"/>
      <dgm:spPr/>
    </dgm:pt>
    <dgm:pt modelId="{328973D6-48C5-4078-AF43-1C3EB30614B6}" type="pres">
      <dgm:prSet presAssocID="{A9059ADB-C515-43F3-8C73-93E45739AB76}" presName="textNode" presStyleLbl="node1" presStyleIdx="2" presStyleCnt="4" custScaleX="8511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88A047F-B86E-4B5C-A4C0-E2F301EE5A90}" type="pres">
      <dgm:prSet presAssocID="{5EE5AD5C-6799-4E63-9047-C7EA0605409E}" presName="sibTrans" presStyleCnt="0"/>
      <dgm:spPr/>
    </dgm:pt>
    <dgm:pt modelId="{57096162-0D9F-4D73-9B06-63FAC5CE6003}" type="pres">
      <dgm:prSet presAssocID="{51EDB368-0F7B-4A58-9B50-02649C3773F0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49F84862-B6C9-4C35-A99D-8ECB265527EC}" srcId="{835699D5-AA9F-42F9-A1A7-66A70E1A6C1A}" destId="{5DD37ED1-8257-4F0A-B06C-B087967F6513}" srcOrd="1" destOrd="0" parTransId="{FF895B8E-7549-45E4-B05B-BA318BD28530}" sibTransId="{326449B0-CDF3-4D96-BF06-4BE49B3A4C92}"/>
    <dgm:cxn modelId="{973CA08F-F4FA-469D-94F2-5B8D62CE2C19}" type="presOf" srcId="{835699D5-AA9F-42F9-A1A7-66A70E1A6C1A}" destId="{31BA8E16-5656-428A-8F82-09FCE6B2C8F5}" srcOrd="0" destOrd="0" presId="urn:microsoft.com/office/officeart/2005/8/layout/hProcess9"/>
    <dgm:cxn modelId="{4F26EF5C-8AF2-4B56-BC66-7069AB5AC16D}" type="presOf" srcId="{A9059ADB-C515-43F3-8C73-93E45739AB76}" destId="{328973D6-48C5-4078-AF43-1C3EB30614B6}" srcOrd="0" destOrd="0" presId="urn:microsoft.com/office/officeart/2005/8/layout/hProcess9"/>
    <dgm:cxn modelId="{8A55E95D-95EF-4BA8-9409-78EE4D967E3C}" srcId="{835699D5-AA9F-42F9-A1A7-66A70E1A6C1A}" destId="{0011A6BF-6651-4C06-AF43-02D932545BEE}" srcOrd="0" destOrd="0" parTransId="{5746AD88-A331-4C8C-86CE-BA6E65AA3BF4}" sibTransId="{8C518D72-4B99-413F-BEB9-2917200BF43E}"/>
    <dgm:cxn modelId="{31F1F5D0-4544-4E3A-93FE-53C4220888DD}" type="presOf" srcId="{0011A6BF-6651-4C06-AF43-02D932545BEE}" destId="{21039996-6982-4C0A-ACE6-57F0DC27D4E0}" srcOrd="0" destOrd="0" presId="urn:microsoft.com/office/officeart/2005/8/layout/hProcess9"/>
    <dgm:cxn modelId="{48D3508D-D31D-4C44-9FDF-E0A0857713F7}" type="presOf" srcId="{51EDB368-0F7B-4A58-9B50-02649C3773F0}" destId="{57096162-0D9F-4D73-9B06-63FAC5CE6003}" srcOrd="0" destOrd="0" presId="urn:microsoft.com/office/officeart/2005/8/layout/hProcess9"/>
    <dgm:cxn modelId="{9829B672-E84B-4E53-A300-EF48179D50D6}" srcId="{835699D5-AA9F-42F9-A1A7-66A70E1A6C1A}" destId="{51EDB368-0F7B-4A58-9B50-02649C3773F0}" srcOrd="3" destOrd="0" parTransId="{EF87C1CB-E7EA-4556-AF6D-28B8281F589A}" sibTransId="{51ADDA09-0EFC-4750-A824-455DD19F225F}"/>
    <dgm:cxn modelId="{32A3D273-11D8-4423-8D8C-3971B3CD7574}" srcId="{835699D5-AA9F-42F9-A1A7-66A70E1A6C1A}" destId="{A9059ADB-C515-43F3-8C73-93E45739AB76}" srcOrd="2" destOrd="0" parTransId="{E98E687F-1D5C-41C0-AAC9-D654C4A84AC1}" sibTransId="{5EE5AD5C-6799-4E63-9047-C7EA0605409E}"/>
    <dgm:cxn modelId="{F81EB60A-6377-4677-942F-A7D05344E5CD}" type="presOf" srcId="{5DD37ED1-8257-4F0A-B06C-B087967F6513}" destId="{29F2123D-11C8-4C65-B2FE-32A86C911943}" srcOrd="0" destOrd="0" presId="urn:microsoft.com/office/officeart/2005/8/layout/hProcess9"/>
    <dgm:cxn modelId="{2A903FC7-0AE0-48CE-9DAD-C1DE260DB752}" type="presParOf" srcId="{31BA8E16-5656-428A-8F82-09FCE6B2C8F5}" destId="{4545964A-2F8E-4E34-94C9-FF79A67AB23D}" srcOrd="0" destOrd="0" presId="urn:microsoft.com/office/officeart/2005/8/layout/hProcess9"/>
    <dgm:cxn modelId="{24185900-EEA8-4A2B-953A-9AA9C2D5AE01}" type="presParOf" srcId="{31BA8E16-5656-428A-8F82-09FCE6B2C8F5}" destId="{566CAFBE-5B69-40F6-ACCF-718961C12050}" srcOrd="1" destOrd="0" presId="urn:microsoft.com/office/officeart/2005/8/layout/hProcess9"/>
    <dgm:cxn modelId="{744AE4CC-4779-4927-831B-3AC4DECD01C6}" type="presParOf" srcId="{566CAFBE-5B69-40F6-ACCF-718961C12050}" destId="{21039996-6982-4C0A-ACE6-57F0DC27D4E0}" srcOrd="0" destOrd="0" presId="urn:microsoft.com/office/officeart/2005/8/layout/hProcess9"/>
    <dgm:cxn modelId="{C135B28E-244F-4D93-9F9B-219E37D6AA4B}" type="presParOf" srcId="{566CAFBE-5B69-40F6-ACCF-718961C12050}" destId="{2662E3B7-419A-45F2-9E49-C2B630CCDDE8}" srcOrd="1" destOrd="0" presId="urn:microsoft.com/office/officeart/2005/8/layout/hProcess9"/>
    <dgm:cxn modelId="{BBD086B6-3627-4E6B-9425-2E20A3E11E4B}" type="presParOf" srcId="{566CAFBE-5B69-40F6-ACCF-718961C12050}" destId="{29F2123D-11C8-4C65-B2FE-32A86C911943}" srcOrd="2" destOrd="0" presId="urn:microsoft.com/office/officeart/2005/8/layout/hProcess9"/>
    <dgm:cxn modelId="{E5B0D91D-1879-485B-84E3-363438C4839F}" type="presParOf" srcId="{566CAFBE-5B69-40F6-ACCF-718961C12050}" destId="{43609934-D2E5-4E21-8522-2CB9BB55ED86}" srcOrd="3" destOrd="0" presId="urn:microsoft.com/office/officeart/2005/8/layout/hProcess9"/>
    <dgm:cxn modelId="{836273A7-735C-4B69-99C2-E7817D4B1BD1}" type="presParOf" srcId="{566CAFBE-5B69-40F6-ACCF-718961C12050}" destId="{328973D6-48C5-4078-AF43-1C3EB30614B6}" srcOrd="4" destOrd="0" presId="urn:microsoft.com/office/officeart/2005/8/layout/hProcess9"/>
    <dgm:cxn modelId="{FF929428-369E-4B3B-91A5-10B234988544}" type="presParOf" srcId="{566CAFBE-5B69-40F6-ACCF-718961C12050}" destId="{388A047F-B86E-4B5C-A4C0-E2F301EE5A90}" srcOrd="5" destOrd="0" presId="urn:microsoft.com/office/officeart/2005/8/layout/hProcess9"/>
    <dgm:cxn modelId="{D9831349-CA60-4360-AEBD-C33470316112}" type="presParOf" srcId="{566CAFBE-5B69-40F6-ACCF-718961C12050}" destId="{57096162-0D9F-4D73-9B06-63FAC5CE6003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85E8A52-A6B2-4945-AF8A-FE1A697FA55C}" type="doc">
      <dgm:prSet loTypeId="urn:microsoft.com/office/officeart/2005/8/layout/bProcess4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3E5AC6F2-2C69-4EA4-B9B2-43A5DA08F2CC}">
      <dgm:prSet phldrT="[Texto]"/>
      <dgm:spPr/>
      <dgm:t>
        <a:bodyPr/>
        <a:lstStyle/>
        <a:p>
          <a:r>
            <a:rPr lang="es-EC" dirty="0" smtClean="0"/>
            <a:t>ANALISIS INTEGRAL DE LA MICROCUENCA</a:t>
          </a:r>
          <a:endParaRPr lang="es-EC" dirty="0"/>
        </a:p>
      </dgm:t>
    </dgm:pt>
    <dgm:pt modelId="{AB760215-D81A-4CFF-A1EA-C51409C4FD09}" type="parTrans" cxnId="{0D2098E0-ABAE-4BE6-B6EB-ABAF704E5D4E}">
      <dgm:prSet/>
      <dgm:spPr/>
      <dgm:t>
        <a:bodyPr/>
        <a:lstStyle/>
        <a:p>
          <a:endParaRPr lang="es-EC"/>
        </a:p>
      </dgm:t>
    </dgm:pt>
    <dgm:pt modelId="{2A3B6288-752C-490A-818A-9E01357E0A31}" type="sibTrans" cxnId="{0D2098E0-ABAE-4BE6-B6EB-ABAF704E5D4E}">
      <dgm:prSet/>
      <dgm:spPr/>
      <dgm:t>
        <a:bodyPr/>
        <a:lstStyle/>
        <a:p>
          <a:endParaRPr lang="es-EC"/>
        </a:p>
      </dgm:t>
    </dgm:pt>
    <dgm:pt modelId="{977025CA-397C-4B74-B18B-EE8D8B218E96}">
      <dgm:prSet phldrT="[Texto]"/>
      <dgm:spPr/>
      <dgm:t>
        <a:bodyPr/>
        <a:lstStyle/>
        <a:p>
          <a:r>
            <a:rPr lang="es-EC" dirty="0" smtClean="0"/>
            <a:t>Finalidad de preservar, proteger y conservar </a:t>
          </a:r>
          <a:endParaRPr lang="es-EC" dirty="0"/>
        </a:p>
      </dgm:t>
    </dgm:pt>
    <dgm:pt modelId="{29003ADD-7357-46A7-9DCA-AE616B5FEC52}" type="parTrans" cxnId="{B7F1F65F-EE69-4CA9-A567-5F3CBEF473AC}">
      <dgm:prSet/>
      <dgm:spPr/>
      <dgm:t>
        <a:bodyPr/>
        <a:lstStyle/>
        <a:p>
          <a:endParaRPr lang="es-EC"/>
        </a:p>
      </dgm:t>
    </dgm:pt>
    <dgm:pt modelId="{FDE2C37B-0418-4E65-8448-2A5471A1A84F}" type="sibTrans" cxnId="{B7F1F65F-EE69-4CA9-A567-5F3CBEF473AC}">
      <dgm:prSet/>
      <dgm:spPr/>
      <dgm:t>
        <a:bodyPr/>
        <a:lstStyle/>
        <a:p>
          <a:endParaRPr lang="es-EC"/>
        </a:p>
      </dgm:t>
    </dgm:pt>
    <dgm:pt modelId="{0F3D8AC7-676A-4FDC-AE3E-6513F09F3330}">
      <dgm:prSet phldrT="[Texto]"/>
      <dgm:spPr/>
      <dgm:t>
        <a:bodyPr/>
        <a:lstStyle/>
        <a:p>
          <a:r>
            <a:rPr lang="es-EC" dirty="0" smtClean="0"/>
            <a:t>mejorar, recuperar, rehabilitar o restaurar los elementos</a:t>
          </a:r>
          <a:endParaRPr lang="es-EC" dirty="0"/>
        </a:p>
      </dgm:t>
    </dgm:pt>
    <dgm:pt modelId="{623BDE86-0475-434B-A31C-BCDFBA5A383B}" type="parTrans" cxnId="{DE59EB03-97D7-42CE-A647-0F8E991FD8C9}">
      <dgm:prSet/>
      <dgm:spPr/>
      <dgm:t>
        <a:bodyPr/>
        <a:lstStyle/>
        <a:p>
          <a:endParaRPr lang="es-EC"/>
        </a:p>
      </dgm:t>
    </dgm:pt>
    <dgm:pt modelId="{754C6436-86C6-47B4-8A30-F12DB0584C71}" type="sibTrans" cxnId="{DE59EB03-97D7-42CE-A647-0F8E991FD8C9}">
      <dgm:prSet/>
      <dgm:spPr/>
      <dgm:t>
        <a:bodyPr/>
        <a:lstStyle/>
        <a:p>
          <a:endParaRPr lang="es-EC"/>
        </a:p>
      </dgm:t>
    </dgm:pt>
    <dgm:pt modelId="{7E17FD28-FEED-4392-A518-221D2E7015F1}">
      <dgm:prSet phldrT="[Texto]"/>
      <dgm:spPr/>
      <dgm:t>
        <a:bodyPr/>
        <a:lstStyle/>
        <a:p>
          <a:r>
            <a:rPr lang="es-EC" dirty="0" smtClean="0"/>
            <a:t>UNIDADES ECOLOGICAS (UE)</a:t>
          </a:r>
        </a:p>
        <a:p>
          <a:endParaRPr lang="es-EC" dirty="0"/>
        </a:p>
      </dgm:t>
    </dgm:pt>
    <dgm:pt modelId="{79E86D72-AAF0-41AC-AF2E-468599725A9A}" type="parTrans" cxnId="{D5D3C510-8EC6-4760-A364-05485EBD4964}">
      <dgm:prSet/>
      <dgm:spPr/>
      <dgm:t>
        <a:bodyPr/>
        <a:lstStyle/>
        <a:p>
          <a:endParaRPr lang="es-EC"/>
        </a:p>
      </dgm:t>
    </dgm:pt>
    <dgm:pt modelId="{EE3FE8B8-D83E-4285-9E44-B60BAC8202CA}" type="sibTrans" cxnId="{D5D3C510-8EC6-4760-A364-05485EBD4964}">
      <dgm:prSet/>
      <dgm:spPr/>
      <dgm:t>
        <a:bodyPr/>
        <a:lstStyle/>
        <a:p>
          <a:endParaRPr lang="es-EC"/>
        </a:p>
      </dgm:t>
    </dgm:pt>
    <dgm:pt modelId="{45FFDFBC-1DB6-49E6-953C-0143DFAD7345}">
      <dgm:prSet phldrT="[Texto]"/>
      <dgm:spPr/>
      <dgm:t>
        <a:bodyPr/>
        <a:lstStyle/>
        <a:p>
          <a:r>
            <a:rPr lang="es-EC" dirty="0" smtClean="0"/>
            <a:t>UNIDADES SOCIOECONÓMICAS (USE)</a:t>
          </a:r>
          <a:endParaRPr lang="es-EC" dirty="0"/>
        </a:p>
      </dgm:t>
    </dgm:pt>
    <dgm:pt modelId="{4DBAEF0B-ECE8-45D2-9466-13AEF6994093}" type="parTrans" cxnId="{D7129508-F930-46B8-A0A4-9389A120D8E0}">
      <dgm:prSet/>
      <dgm:spPr/>
      <dgm:t>
        <a:bodyPr/>
        <a:lstStyle/>
        <a:p>
          <a:endParaRPr lang="es-EC"/>
        </a:p>
      </dgm:t>
    </dgm:pt>
    <dgm:pt modelId="{EE274D35-66D5-4137-B7EB-CAE0F160BB4E}" type="sibTrans" cxnId="{D7129508-F930-46B8-A0A4-9389A120D8E0}">
      <dgm:prSet/>
      <dgm:spPr/>
      <dgm:t>
        <a:bodyPr/>
        <a:lstStyle/>
        <a:p>
          <a:endParaRPr lang="es-EC"/>
        </a:p>
      </dgm:t>
    </dgm:pt>
    <dgm:pt modelId="{C1F7799D-385E-4C9C-A3E7-5B90E068B853}">
      <dgm:prSet/>
      <dgm:spPr/>
      <dgm:t>
        <a:bodyPr/>
        <a:lstStyle/>
        <a:p>
          <a:r>
            <a:rPr lang="es-EC" dirty="0" smtClean="0"/>
            <a:t>Unidades Ecológicas Económicas (UEE)</a:t>
          </a:r>
          <a:endParaRPr lang="es-EC" dirty="0"/>
        </a:p>
      </dgm:t>
    </dgm:pt>
    <dgm:pt modelId="{AEF1912D-B96E-4FC3-95AF-32F1211ECAF1}" type="parTrans" cxnId="{F1CC4CAC-5E89-4627-BF52-110F00DB32F6}">
      <dgm:prSet/>
      <dgm:spPr/>
      <dgm:t>
        <a:bodyPr/>
        <a:lstStyle/>
        <a:p>
          <a:endParaRPr lang="es-EC"/>
        </a:p>
      </dgm:t>
    </dgm:pt>
    <dgm:pt modelId="{147399B8-C2B8-4651-9F62-DB743A4AB56C}" type="sibTrans" cxnId="{F1CC4CAC-5E89-4627-BF52-110F00DB32F6}">
      <dgm:prSet/>
      <dgm:spPr/>
      <dgm:t>
        <a:bodyPr/>
        <a:lstStyle/>
        <a:p>
          <a:endParaRPr lang="es-EC"/>
        </a:p>
      </dgm:t>
    </dgm:pt>
    <dgm:pt modelId="{5E7C4422-FD20-46C1-8407-FAF149360541}">
      <dgm:prSet/>
      <dgm:spPr/>
      <dgm:t>
        <a:bodyPr/>
        <a:lstStyle/>
        <a:p>
          <a:r>
            <a:rPr lang="es-EC" dirty="0" smtClean="0"/>
            <a:t>ZONIFICACIÓN ECOLÓGICA ECONOMICA</a:t>
          </a:r>
          <a:endParaRPr lang="es-EC" dirty="0"/>
        </a:p>
      </dgm:t>
    </dgm:pt>
    <dgm:pt modelId="{8A82DFB9-AFE7-45FC-9F08-475E92521402}" type="parTrans" cxnId="{FB75CBBB-4512-426B-B481-66ADB529FEF1}">
      <dgm:prSet/>
      <dgm:spPr/>
      <dgm:t>
        <a:bodyPr/>
        <a:lstStyle/>
        <a:p>
          <a:endParaRPr lang="es-EC"/>
        </a:p>
      </dgm:t>
    </dgm:pt>
    <dgm:pt modelId="{0B4BB10C-6420-46BF-A901-545B631EDCD5}" type="sibTrans" cxnId="{FB75CBBB-4512-426B-B481-66ADB529FEF1}">
      <dgm:prSet/>
      <dgm:spPr/>
      <dgm:t>
        <a:bodyPr/>
        <a:lstStyle/>
        <a:p>
          <a:endParaRPr lang="es-EC"/>
        </a:p>
      </dgm:t>
    </dgm:pt>
    <dgm:pt modelId="{FCD91C91-67BD-4D1A-9388-627E005B7D49}" type="pres">
      <dgm:prSet presAssocID="{D85E8A52-A6B2-4945-AF8A-FE1A697FA55C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s-EC"/>
        </a:p>
      </dgm:t>
    </dgm:pt>
    <dgm:pt modelId="{49707032-458D-4342-98B1-FB2035452268}" type="pres">
      <dgm:prSet presAssocID="{3E5AC6F2-2C69-4EA4-B9B2-43A5DA08F2CC}" presName="compNode" presStyleCnt="0"/>
      <dgm:spPr/>
      <dgm:t>
        <a:bodyPr/>
        <a:lstStyle/>
        <a:p>
          <a:endParaRPr lang="es-EC"/>
        </a:p>
      </dgm:t>
    </dgm:pt>
    <dgm:pt modelId="{B9268C7E-68F0-4C80-94F3-D29ED3BB89A7}" type="pres">
      <dgm:prSet presAssocID="{3E5AC6F2-2C69-4EA4-B9B2-43A5DA08F2CC}" presName="dummyConnPt" presStyleCnt="0"/>
      <dgm:spPr/>
      <dgm:t>
        <a:bodyPr/>
        <a:lstStyle/>
        <a:p>
          <a:endParaRPr lang="es-EC"/>
        </a:p>
      </dgm:t>
    </dgm:pt>
    <dgm:pt modelId="{DABE2601-BBAC-47F2-9593-A94E1A2AE60A}" type="pres">
      <dgm:prSet presAssocID="{3E5AC6F2-2C69-4EA4-B9B2-43A5DA08F2CC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CD1CD79-B97F-42A4-A280-04A3A8B8BAED}" type="pres">
      <dgm:prSet presAssocID="{2A3B6288-752C-490A-818A-9E01357E0A31}" presName="sibTrans" presStyleLbl="bgSibTrans2D1" presStyleIdx="0" presStyleCnt="6"/>
      <dgm:spPr/>
      <dgm:t>
        <a:bodyPr/>
        <a:lstStyle/>
        <a:p>
          <a:endParaRPr lang="es-EC"/>
        </a:p>
      </dgm:t>
    </dgm:pt>
    <dgm:pt modelId="{2AF9CEA1-1FC4-4FD4-BC3A-1ED93C7DBCAA}" type="pres">
      <dgm:prSet presAssocID="{977025CA-397C-4B74-B18B-EE8D8B218E96}" presName="compNode" presStyleCnt="0"/>
      <dgm:spPr/>
      <dgm:t>
        <a:bodyPr/>
        <a:lstStyle/>
        <a:p>
          <a:endParaRPr lang="es-EC"/>
        </a:p>
      </dgm:t>
    </dgm:pt>
    <dgm:pt modelId="{E63A3D4A-BF9B-4187-93AB-ED41E26D777E}" type="pres">
      <dgm:prSet presAssocID="{977025CA-397C-4B74-B18B-EE8D8B218E96}" presName="dummyConnPt" presStyleCnt="0"/>
      <dgm:spPr/>
      <dgm:t>
        <a:bodyPr/>
        <a:lstStyle/>
        <a:p>
          <a:endParaRPr lang="es-EC"/>
        </a:p>
      </dgm:t>
    </dgm:pt>
    <dgm:pt modelId="{43BFFB51-25ED-4054-B55B-352C770969A3}" type="pres">
      <dgm:prSet presAssocID="{977025CA-397C-4B74-B18B-EE8D8B218E96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3EC08C0-7618-44FC-99AC-F687F3A75AA7}" type="pres">
      <dgm:prSet presAssocID="{FDE2C37B-0418-4E65-8448-2A5471A1A84F}" presName="sibTrans" presStyleLbl="bgSibTrans2D1" presStyleIdx="1" presStyleCnt="6"/>
      <dgm:spPr/>
      <dgm:t>
        <a:bodyPr/>
        <a:lstStyle/>
        <a:p>
          <a:endParaRPr lang="es-EC"/>
        </a:p>
      </dgm:t>
    </dgm:pt>
    <dgm:pt modelId="{B7900B5B-99D9-4315-AD51-6EEE634E696C}" type="pres">
      <dgm:prSet presAssocID="{0F3D8AC7-676A-4FDC-AE3E-6513F09F3330}" presName="compNode" presStyleCnt="0"/>
      <dgm:spPr/>
      <dgm:t>
        <a:bodyPr/>
        <a:lstStyle/>
        <a:p>
          <a:endParaRPr lang="es-EC"/>
        </a:p>
      </dgm:t>
    </dgm:pt>
    <dgm:pt modelId="{59EE04AB-4B83-4C7A-9A82-94F4722BAC71}" type="pres">
      <dgm:prSet presAssocID="{0F3D8AC7-676A-4FDC-AE3E-6513F09F3330}" presName="dummyConnPt" presStyleCnt="0"/>
      <dgm:spPr/>
      <dgm:t>
        <a:bodyPr/>
        <a:lstStyle/>
        <a:p>
          <a:endParaRPr lang="es-EC"/>
        </a:p>
      </dgm:t>
    </dgm:pt>
    <dgm:pt modelId="{6EEDFF10-A106-428B-A770-54992F64C63C}" type="pres">
      <dgm:prSet presAssocID="{0F3D8AC7-676A-4FDC-AE3E-6513F09F3330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7336438-472F-434D-983B-5197223F1530}" type="pres">
      <dgm:prSet presAssocID="{754C6436-86C6-47B4-8A30-F12DB0584C71}" presName="sibTrans" presStyleLbl="bgSibTrans2D1" presStyleIdx="2" presStyleCnt="6"/>
      <dgm:spPr/>
      <dgm:t>
        <a:bodyPr/>
        <a:lstStyle/>
        <a:p>
          <a:endParaRPr lang="es-EC"/>
        </a:p>
      </dgm:t>
    </dgm:pt>
    <dgm:pt modelId="{C3732804-E624-402F-9418-319F189A79F4}" type="pres">
      <dgm:prSet presAssocID="{7E17FD28-FEED-4392-A518-221D2E7015F1}" presName="compNode" presStyleCnt="0"/>
      <dgm:spPr/>
      <dgm:t>
        <a:bodyPr/>
        <a:lstStyle/>
        <a:p>
          <a:endParaRPr lang="es-EC"/>
        </a:p>
      </dgm:t>
    </dgm:pt>
    <dgm:pt modelId="{67D9CB9D-A089-4E3B-9F08-E4131212FE62}" type="pres">
      <dgm:prSet presAssocID="{7E17FD28-FEED-4392-A518-221D2E7015F1}" presName="dummyConnPt" presStyleCnt="0"/>
      <dgm:spPr/>
      <dgm:t>
        <a:bodyPr/>
        <a:lstStyle/>
        <a:p>
          <a:endParaRPr lang="es-EC"/>
        </a:p>
      </dgm:t>
    </dgm:pt>
    <dgm:pt modelId="{9F4C68D2-02ED-4DB2-AA37-9F50471A73DE}" type="pres">
      <dgm:prSet presAssocID="{7E17FD28-FEED-4392-A518-221D2E7015F1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5F9277D-ED79-4A06-AC9F-A749933FDF3B}" type="pres">
      <dgm:prSet presAssocID="{EE3FE8B8-D83E-4285-9E44-B60BAC8202CA}" presName="sibTrans" presStyleLbl="bgSibTrans2D1" presStyleIdx="3" presStyleCnt="6"/>
      <dgm:spPr/>
      <dgm:t>
        <a:bodyPr/>
        <a:lstStyle/>
        <a:p>
          <a:endParaRPr lang="es-EC"/>
        </a:p>
      </dgm:t>
    </dgm:pt>
    <dgm:pt modelId="{55310C1B-5304-4E3D-A7A9-69171DEDB499}" type="pres">
      <dgm:prSet presAssocID="{45FFDFBC-1DB6-49E6-953C-0143DFAD7345}" presName="compNode" presStyleCnt="0"/>
      <dgm:spPr/>
      <dgm:t>
        <a:bodyPr/>
        <a:lstStyle/>
        <a:p>
          <a:endParaRPr lang="es-EC"/>
        </a:p>
      </dgm:t>
    </dgm:pt>
    <dgm:pt modelId="{457B6040-EEE5-4CCA-843E-6493AE30F3DD}" type="pres">
      <dgm:prSet presAssocID="{45FFDFBC-1DB6-49E6-953C-0143DFAD7345}" presName="dummyConnPt" presStyleCnt="0"/>
      <dgm:spPr/>
      <dgm:t>
        <a:bodyPr/>
        <a:lstStyle/>
        <a:p>
          <a:endParaRPr lang="es-EC"/>
        </a:p>
      </dgm:t>
    </dgm:pt>
    <dgm:pt modelId="{4CC22F4B-88B9-4297-AF7A-ACF77844F3F8}" type="pres">
      <dgm:prSet presAssocID="{45FFDFBC-1DB6-49E6-953C-0143DFAD7345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94AB5BB-C07E-487A-8490-4374AB435CA0}" type="pres">
      <dgm:prSet presAssocID="{EE274D35-66D5-4137-B7EB-CAE0F160BB4E}" presName="sibTrans" presStyleLbl="bgSibTrans2D1" presStyleIdx="4" presStyleCnt="6"/>
      <dgm:spPr/>
      <dgm:t>
        <a:bodyPr/>
        <a:lstStyle/>
        <a:p>
          <a:endParaRPr lang="es-EC"/>
        </a:p>
      </dgm:t>
    </dgm:pt>
    <dgm:pt modelId="{C14515A3-2787-4958-8B40-D8A83B595B21}" type="pres">
      <dgm:prSet presAssocID="{C1F7799D-385E-4C9C-A3E7-5B90E068B853}" presName="compNode" presStyleCnt="0"/>
      <dgm:spPr/>
      <dgm:t>
        <a:bodyPr/>
        <a:lstStyle/>
        <a:p>
          <a:endParaRPr lang="es-EC"/>
        </a:p>
      </dgm:t>
    </dgm:pt>
    <dgm:pt modelId="{48B33B35-45A4-4B32-B70E-B34F661E4FDD}" type="pres">
      <dgm:prSet presAssocID="{C1F7799D-385E-4C9C-A3E7-5B90E068B853}" presName="dummyConnPt" presStyleCnt="0"/>
      <dgm:spPr/>
      <dgm:t>
        <a:bodyPr/>
        <a:lstStyle/>
        <a:p>
          <a:endParaRPr lang="es-EC"/>
        </a:p>
      </dgm:t>
    </dgm:pt>
    <dgm:pt modelId="{EA483FB6-6BF4-490C-AD6F-AF895D939681}" type="pres">
      <dgm:prSet presAssocID="{C1F7799D-385E-4C9C-A3E7-5B90E068B853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5478ACA-F7ED-49EB-B64A-210BADCB5B85}" type="pres">
      <dgm:prSet presAssocID="{147399B8-C2B8-4651-9F62-DB743A4AB56C}" presName="sibTrans" presStyleLbl="bgSibTrans2D1" presStyleIdx="5" presStyleCnt="6"/>
      <dgm:spPr/>
      <dgm:t>
        <a:bodyPr/>
        <a:lstStyle/>
        <a:p>
          <a:endParaRPr lang="es-EC"/>
        </a:p>
      </dgm:t>
    </dgm:pt>
    <dgm:pt modelId="{1070774B-83EE-46A0-9A72-098348518418}" type="pres">
      <dgm:prSet presAssocID="{5E7C4422-FD20-46C1-8407-FAF149360541}" presName="compNode" presStyleCnt="0"/>
      <dgm:spPr/>
      <dgm:t>
        <a:bodyPr/>
        <a:lstStyle/>
        <a:p>
          <a:endParaRPr lang="es-EC"/>
        </a:p>
      </dgm:t>
    </dgm:pt>
    <dgm:pt modelId="{8F109056-4395-416D-9812-3A5452156863}" type="pres">
      <dgm:prSet presAssocID="{5E7C4422-FD20-46C1-8407-FAF149360541}" presName="dummyConnPt" presStyleCnt="0"/>
      <dgm:spPr/>
      <dgm:t>
        <a:bodyPr/>
        <a:lstStyle/>
        <a:p>
          <a:endParaRPr lang="es-EC"/>
        </a:p>
      </dgm:t>
    </dgm:pt>
    <dgm:pt modelId="{387AF743-0AC4-4EE2-9281-8242C63F1E72}" type="pres">
      <dgm:prSet presAssocID="{5E7C4422-FD20-46C1-8407-FAF149360541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B7F1F65F-EE69-4CA9-A567-5F3CBEF473AC}" srcId="{D85E8A52-A6B2-4945-AF8A-FE1A697FA55C}" destId="{977025CA-397C-4B74-B18B-EE8D8B218E96}" srcOrd="1" destOrd="0" parTransId="{29003ADD-7357-46A7-9DCA-AE616B5FEC52}" sibTransId="{FDE2C37B-0418-4E65-8448-2A5471A1A84F}"/>
    <dgm:cxn modelId="{62E1386D-7ECF-4BB1-8330-08ACB632AE56}" type="presOf" srcId="{0F3D8AC7-676A-4FDC-AE3E-6513F09F3330}" destId="{6EEDFF10-A106-428B-A770-54992F64C63C}" srcOrd="0" destOrd="0" presId="urn:microsoft.com/office/officeart/2005/8/layout/bProcess4"/>
    <dgm:cxn modelId="{AFC4166E-5E52-4089-B1F6-F3CA087B33CC}" type="presOf" srcId="{EE3FE8B8-D83E-4285-9E44-B60BAC8202CA}" destId="{55F9277D-ED79-4A06-AC9F-A749933FDF3B}" srcOrd="0" destOrd="0" presId="urn:microsoft.com/office/officeart/2005/8/layout/bProcess4"/>
    <dgm:cxn modelId="{70B7CB46-D2F6-459A-B653-104D25422462}" type="presOf" srcId="{5E7C4422-FD20-46C1-8407-FAF149360541}" destId="{387AF743-0AC4-4EE2-9281-8242C63F1E72}" srcOrd="0" destOrd="0" presId="urn:microsoft.com/office/officeart/2005/8/layout/bProcess4"/>
    <dgm:cxn modelId="{0D2098E0-ABAE-4BE6-B6EB-ABAF704E5D4E}" srcId="{D85E8A52-A6B2-4945-AF8A-FE1A697FA55C}" destId="{3E5AC6F2-2C69-4EA4-B9B2-43A5DA08F2CC}" srcOrd="0" destOrd="0" parTransId="{AB760215-D81A-4CFF-A1EA-C51409C4FD09}" sibTransId="{2A3B6288-752C-490A-818A-9E01357E0A31}"/>
    <dgm:cxn modelId="{27053812-683B-4E8D-9351-00C1E0FD4EBD}" type="presOf" srcId="{C1F7799D-385E-4C9C-A3E7-5B90E068B853}" destId="{EA483FB6-6BF4-490C-AD6F-AF895D939681}" srcOrd="0" destOrd="0" presId="urn:microsoft.com/office/officeart/2005/8/layout/bProcess4"/>
    <dgm:cxn modelId="{337995ED-DBD0-40D5-979C-31C26B6AC0C6}" type="presOf" srcId="{147399B8-C2B8-4651-9F62-DB743A4AB56C}" destId="{F5478ACA-F7ED-49EB-B64A-210BADCB5B85}" srcOrd="0" destOrd="0" presId="urn:microsoft.com/office/officeart/2005/8/layout/bProcess4"/>
    <dgm:cxn modelId="{73044F67-7BCA-4793-8BFF-24B7383C839D}" type="presOf" srcId="{977025CA-397C-4B74-B18B-EE8D8B218E96}" destId="{43BFFB51-25ED-4054-B55B-352C770969A3}" srcOrd="0" destOrd="0" presId="urn:microsoft.com/office/officeart/2005/8/layout/bProcess4"/>
    <dgm:cxn modelId="{0E301F0D-27C8-4CA9-85F7-BB3419DC6F45}" type="presOf" srcId="{3E5AC6F2-2C69-4EA4-B9B2-43A5DA08F2CC}" destId="{DABE2601-BBAC-47F2-9593-A94E1A2AE60A}" srcOrd="0" destOrd="0" presId="urn:microsoft.com/office/officeart/2005/8/layout/bProcess4"/>
    <dgm:cxn modelId="{D5D3C510-8EC6-4760-A364-05485EBD4964}" srcId="{D85E8A52-A6B2-4945-AF8A-FE1A697FA55C}" destId="{7E17FD28-FEED-4392-A518-221D2E7015F1}" srcOrd="3" destOrd="0" parTransId="{79E86D72-AAF0-41AC-AF2E-468599725A9A}" sibTransId="{EE3FE8B8-D83E-4285-9E44-B60BAC8202CA}"/>
    <dgm:cxn modelId="{DE59EB03-97D7-42CE-A647-0F8E991FD8C9}" srcId="{D85E8A52-A6B2-4945-AF8A-FE1A697FA55C}" destId="{0F3D8AC7-676A-4FDC-AE3E-6513F09F3330}" srcOrd="2" destOrd="0" parTransId="{623BDE86-0475-434B-A31C-BCDFBA5A383B}" sibTransId="{754C6436-86C6-47B4-8A30-F12DB0584C71}"/>
    <dgm:cxn modelId="{61E63ED4-B8F0-493F-9657-041390AB6386}" type="presOf" srcId="{EE274D35-66D5-4137-B7EB-CAE0F160BB4E}" destId="{594AB5BB-C07E-487A-8490-4374AB435CA0}" srcOrd="0" destOrd="0" presId="urn:microsoft.com/office/officeart/2005/8/layout/bProcess4"/>
    <dgm:cxn modelId="{2ADD7D99-2D7A-421F-A22B-4FF070B077C3}" type="presOf" srcId="{2A3B6288-752C-490A-818A-9E01357E0A31}" destId="{5CD1CD79-B97F-42A4-A280-04A3A8B8BAED}" srcOrd="0" destOrd="0" presId="urn:microsoft.com/office/officeart/2005/8/layout/bProcess4"/>
    <dgm:cxn modelId="{3DA12BCC-1EAF-49D4-AB13-2D0DD030D723}" type="presOf" srcId="{45FFDFBC-1DB6-49E6-953C-0143DFAD7345}" destId="{4CC22F4B-88B9-4297-AF7A-ACF77844F3F8}" srcOrd="0" destOrd="0" presId="urn:microsoft.com/office/officeart/2005/8/layout/bProcess4"/>
    <dgm:cxn modelId="{FB75CBBB-4512-426B-B481-66ADB529FEF1}" srcId="{D85E8A52-A6B2-4945-AF8A-FE1A697FA55C}" destId="{5E7C4422-FD20-46C1-8407-FAF149360541}" srcOrd="6" destOrd="0" parTransId="{8A82DFB9-AFE7-45FC-9F08-475E92521402}" sibTransId="{0B4BB10C-6420-46BF-A901-545B631EDCD5}"/>
    <dgm:cxn modelId="{D7129508-F930-46B8-A0A4-9389A120D8E0}" srcId="{D85E8A52-A6B2-4945-AF8A-FE1A697FA55C}" destId="{45FFDFBC-1DB6-49E6-953C-0143DFAD7345}" srcOrd="4" destOrd="0" parTransId="{4DBAEF0B-ECE8-45D2-9466-13AEF6994093}" sibTransId="{EE274D35-66D5-4137-B7EB-CAE0F160BB4E}"/>
    <dgm:cxn modelId="{BFA4F3BF-7003-4515-9A7F-22ABA7EB787D}" type="presOf" srcId="{7E17FD28-FEED-4392-A518-221D2E7015F1}" destId="{9F4C68D2-02ED-4DB2-AA37-9F50471A73DE}" srcOrd="0" destOrd="0" presId="urn:microsoft.com/office/officeart/2005/8/layout/bProcess4"/>
    <dgm:cxn modelId="{EFDC9857-8CAC-4C2D-AA82-A76DB66D0B84}" type="presOf" srcId="{D85E8A52-A6B2-4945-AF8A-FE1A697FA55C}" destId="{FCD91C91-67BD-4D1A-9388-627E005B7D49}" srcOrd="0" destOrd="0" presId="urn:microsoft.com/office/officeart/2005/8/layout/bProcess4"/>
    <dgm:cxn modelId="{5CCB1402-8131-4E25-A202-6F854903E3CF}" type="presOf" srcId="{754C6436-86C6-47B4-8A30-F12DB0584C71}" destId="{37336438-472F-434D-983B-5197223F1530}" srcOrd="0" destOrd="0" presId="urn:microsoft.com/office/officeart/2005/8/layout/bProcess4"/>
    <dgm:cxn modelId="{F1CC4CAC-5E89-4627-BF52-110F00DB32F6}" srcId="{D85E8A52-A6B2-4945-AF8A-FE1A697FA55C}" destId="{C1F7799D-385E-4C9C-A3E7-5B90E068B853}" srcOrd="5" destOrd="0" parTransId="{AEF1912D-B96E-4FC3-95AF-32F1211ECAF1}" sibTransId="{147399B8-C2B8-4651-9F62-DB743A4AB56C}"/>
    <dgm:cxn modelId="{2C5CC084-B1FE-4378-A63A-325DA4926784}" type="presOf" srcId="{FDE2C37B-0418-4E65-8448-2A5471A1A84F}" destId="{53EC08C0-7618-44FC-99AC-F687F3A75AA7}" srcOrd="0" destOrd="0" presId="urn:microsoft.com/office/officeart/2005/8/layout/bProcess4"/>
    <dgm:cxn modelId="{814C0A01-29E4-42C0-9074-7280208F70D6}" type="presParOf" srcId="{FCD91C91-67BD-4D1A-9388-627E005B7D49}" destId="{49707032-458D-4342-98B1-FB2035452268}" srcOrd="0" destOrd="0" presId="urn:microsoft.com/office/officeart/2005/8/layout/bProcess4"/>
    <dgm:cxn modelId="{6089DF22-B453-430D-B9BE-73953007D712}" type="presParOf" srcId="{49707032-458D-4342-98B1-FB2035452268}" destId="{B9268C7E-68F0-4C80-94F3-D29ED3BB89A7}" srcOrd="0" destOrd="0" presId="urn:microsoft.com/office/officeart/2005/8/layout/bProcess4"/>
    <dgm:cxn modelId="{400AC4F4-3F2D-46A4-81AC-87216E9F1119}" type="presParOf" srcId="{49707032-458D-4342-98B1-FB2035452268}" destId="{DABE2601-BBAC-47F2-9593-A94E1A2AE60A}" srcOrd="1" destOrd="0" presId="urn:microsoft.com/office/officeart/2005/8/layout/bProcess4"/>
    <dgm:cxn modelId="{9FDBD071-E3F8-4A71-B20A-65009176382B}" type="presParOf" srcId="{FCD91C91-67BD-4D1A-9388-627E005B7D49}" destId="{5CD1CD79-B97F-42A4-A280-04A3A8B8BAED}" srcOrd="1" destOrd="0" presId="urn:microsoft.com/office/officeart/2005/8/layout/bProcess4"/>
    <dgm:cxn modelId="{C1196F1A-7E42-4BED-BBD6-C20BAD9DBB5A}" type="presParOf" srcId="{FCD91C91-67BD-4D1A-9388-627E005B7D49}" destId="{2AF9CEA1-1FC4-4FD4-BC3A-1ED93C7DBCAA}" srcOrd="2" destOrd="0" presId="urn:microsoft.com/office/officeart/2005/8/layout/bProcess4"/>
    <dgm:cxn modelId="{1D5A6E71-EC26-4B1A-AFC6-CFB8B04A5730}" type="presParOf" srcId="{2AF9CEA1-1FC4-4FD4-BC3A-1ED93C7DBCAA}" destId="{E63A3D4A-BF9B-4187-93AB-ED41E26D777E}" srcOrd="0" destOrd="0" presId="urn:microsoft.com/office/officeart/2005/8/layout/bProcess4"/>
    <dgm:cxn modelId="{B6FC7460-A913-40D6-863E-FEA665698F3D}" type="presParOf" srcId="{2AF9CEA1-1FC4-4FD4-BC3A-1ED93C7DBCAA}" destId="{43BFFB51-25ED-4054-B55B-352C770969A3}" srcOrd="1" destOrd="0" presId="urn:microsoft.com/office/officeart/2005/8/layout/bProcess4"/>
    <dgm:cxn modelId="{435AB046-B421-4541-B8EA-837270A68837}" type="presParOf" srcId="{FCD91C91-67BD-4D1A-9388-627E005B7D49}" destId="{53EC08C0-7618-44FC-99AC-F687F3A75AA7}" srcOrd="3" destOrd="0" presId="urn:microsoft.com/office/officeart/2005/8/layout/bProcess4"/>
    <dgm:cxn modelId="{2C2ECCD8-B914-47F2-982A-6D89086E59B6}" type="presParOf" srcId="{FCD91C91-67BD-4D1A-9388-627E005B7D49}" destId="{B7900B5B-99D9-4315-AD51-6EEE634E696C}" srcOrd="4" destOrd="0" presId="urn:microsoft.com/office/officeart/2005/8/layout/bProcess4"/>
    <dgm:cxn modelId="{AEF0F404-AB72-41A3-94E1-C2E9895197A1}" type="presParOf" srcId="{B7900B5B-99D9-4315-AD51-6EEE634E696C}" destId="{59EE04AB-4B83-4C7A-9A82-94F4722BAC71}" srcOrd="0" destOrd="0" presId="urn:microsoft.com/office/officeart/2005/8/layout/bProcess4"/>
    <dgm:cxn modelId="{9696122D-062B-4A29-A46F-0655BB107B78}" type="presParOf" srcId="{B7900B5B-99D9-4315-AD51-6EEE634E696C}" destId="{6EEDFF10-A106-428B-A770-54992F64C63C}" srcOrd="1" destOrd="0" presId="urn:microsoft.com/office/officeart/2005/8/layout/bProcess4"/>
    <dgm:cxn modelId="{D6D5E15F-C760-48DE-8057-181747E3D256}" type="presParOf" srcId="{FCD91C91-67BD-4D1A-9388-627E005B7D49}" destId="{37336438-472F-434D-983B-5197223F1530}" srcOrd="5" destOrd="0" presId="urn:microsoft.com/office/officeart/2005/8/layout/bProcess4"/>
    <dgm:cxn modelId="{FC2F91B4-7607-4C5A-B7A2-E6836FF610EB}" type="presParOf" srcId="{FCD91C91-67BD-4D1A-9388-627E005B7D49}" destId="{C3732804-E624-402F-9418-319F189A79F4}" srcOrd="6" destOrd="0" presId="urn:microsoft.com/office/officeart/2005/8/layout/bProcess4"/>
    <dgm:cxn modelId="{3E828C2F-498C-4123-90A0-A24DAAA3E3A6}" type="presParOf" srcId="{C3732804-E624-402F-9418-319F189A79F4}" destId="{67D9CB9D-A089-4E3B-9F08-E4131212FE62}" srcOrd="0" destOrd="0" presId="urn:microsoft.com/office/officeart/2005/8/layout/bProcess4"/>
    <dgm:cxn modelId="{785DF9D3-8A83-4EA0-893C-F6A73A9AFE17}" type="presParOf" srcId="{C3732804-E624-402F-9418-319F189A79F4}" destId="{9F4C68D2-02ED-4DB2-AA37-9F50471A73DE}" srcOrd="1" destOrd="0" presId="urn:microsoft.com/office/officeart/2005/8/layout/bProcess4"/>
    <dgm:cxn modelId="{9965E9CE-3054-4979-9C26-B353D582C7A2}" type="presParOf" srcId="{FCD91C91-67BD-4D1A-9388-627E005B7D49}" destId="{55F9277D-ED79-4A06-AC9F-A749933FDF3B}" srcOrd="7" destOrd="0" presId="urn:microsoft.com/office/officeart/2005/8/layout/bProcess4"/>
    <dgm:cxn modelId="{947C30F4-7061-4585-9A0F-6F75FE66461C}" type="presParOf" srcId="{FCD91C91-67BD-4D1A-9388-627E005B7D49}" destId="{55310C1B-5304-4E3D-A7A9-69171DEDB499}" srcOrd="8" destOrd="0" presId="urn:microsoft.com/office/officeart/2005/8/layout/bProcess4"/>
    <dgm:cxn modelId="{6A71DDA3-4B3F-4786-868C-FBEA1EE84995}" type="presParOf" srcId="{55310C1B-5304-4E3D-A7A9-69171DEDB499}" destId="{457B6040-EEE5-4CCA-843E-6493AE30F3DD}" srcOrd="0" destOrd="0" presId="urn:microsoft.com/office/officeart/2005/8/layout/bProcess4"/>
    <dgm:cxn modelId="{5847BDCC-4502-432F-AB99-87F26A6BBBCE}" type="presParOf" srcId="{55310C1B-5304-4E3D-A7A9-69171DEDB499}" destId="{4CC22F4B-88B9-4297-AF7A-ACF77844F3F8}" srcOrd="1" destOrd="0" presId="urn:microsoft.com/office/officeart/2005/8/layout/bProcess4"/>
    <dgm:cxn modelId="{1A852910-1B33-4A40-9863-820CC9EC5736}" type="presParOf" srcId="{FCD91C91-67BD-4D1A-9388-627E005B7D49}" destId="{594AB5BB-C07E-487A-8490-4374AB435CA0}" srcOrd="9" destOrd="0" presId="urn:microsoft.com/office/officeart/2005/8/layout/bProcess4"/>
    <dgm:cxn modelId="{CF69B418-186E-45E4-A7D3-89026BCCC4A2}" type="presParOf" srcId="{FCD91C91-67BD-4D1A-9388-627E005B7D49}" destId="{C14515A3-2787-4958-8B40-D8A83B595B21}" srcOrd="10" destOrd="0" presId="urn:microsoft.com/office/officeart/2005/8/layout/bProcess4"/>
    <dgm:cxn modelId="{4D9F26EB-2387-46AA-BBB8-42F2EFE0CF92}" type="presParOf" srcId="{C14515A3-2787-4958-8B40-D8A83B595B21}" destId="{48B33B35-45A4-4B32-B70E-B34F661E4FDD}" srcOrd="0" destOrd="0" presId="urn:microsoft.com/office/officeart/2005/8/layout/bProcess4"/>
    <dgm:cxn modelId="{3FAE23D5-8622-4A43-BFEB-BE6E220BE071}" type="presParOf" srcId="{C14515A3-2787-4958-8B40-D8A83B595B21}" destId="{EA483FB6-6BF4-490C-AD6F-AF895D939681}" srcOrd="1" destOrd="0" presId="urn:microsoft.com/office/officeart/2005/8/layout/bProcess4"/>
    <dgm:cxn modelId="{245D7A54-BC93-49BB-AE13-C9AB88999AD2}" type="presParOf" srcId="{FCD91C91-67BD-4D1A-9388-627E005B7D49}" destId="{F5478ACA-F7ED-49EB-B64A-210BADCB5B85}" srcOrd="11" destOrd="0" presId="urn:microsoft.com/office/officeart/2005/8/layout/bProcess4"/>
    <dgm:cxn modelId="{3443C520-F5F6-4F7B-B33C-AFB046653B7B}" type="presParOf" srcId="{FCD91C91-67BD-4D1A-9388-627E005B7D49}" destId="{1070774B-83EE-46A0-9A72-098348518418}" srcOrd="12" destOrd="0" presId="urn:microsoft.com/office/officeart/2005/8/layout/bProcess4"/>
    <dgm:cxn modelId="{61B5BE54-FE49-4298-86CD-9BAC1CF774CA}" type="presParOf" srcId="{1070774B-83EE-46A0-9A72-098348518418}" destId="{8F109056-4395-416D-9812-3A5452156863}" srcOrd="0" destOrd="0" presId="urn:microsoft.com/office/officeart/2005/8/layout/bProcess4"/>
    <dgm:cxn modelId="{67F9814B-2C16-4B1E-9F24-23B5BE59C34D}" type="presParOf" srcId="{1070774B-83EE-46A0-9A72-098348518418}" destId="{387AF743-0AC4-4EE2-9281-8242C63F1E72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1621543-4E09-4E8D-B715-51C11AF4479D}" type="doc">
      <dgm:prSet loTypeId="urn:microsoft.com/office/officeart/2005/8/layout/vList5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F13D74F5-572D-44C1-B7DD-FC3E9ED14DDC}">
      <dgm:prSet phldrT="[Texto]"/>
      <dgm:spPr/>
      <dgm:t>
        <a:bodyPr/>
        <a:lstStyle/>
        <a:p>
          <a:r>
            <a:rPr lang="es-EC" dirty="0" smtClean="0"/>
            <a:t>CATEGORÍA</a:t>
          </a:r>
          <a:endParaRPr lang="es-EC" dirty="0"/>
        </a:p>
      </dgm:t>
    </dgm:pt>
    <dgm:pt modelId="{E97A4865-6CCA-43DB-B82D-B86CCA25E5DE}" type="parTrans" cxnId="{D29894AA-95FC-4FF7-AFB0-A801775602CE}">
      <dgm:prSet/>
      <dgm:spPr/>
      <dgm:t>
        <a:bodyPr/>
        <a:lstStyle/>
        <a:p>
          <a:endParaRPr lang="es-EC"/>
        </a:p>
      </dgm:t>
    </dgm:pt>
    <dgm:pt modelId="{B5C710AE-B22E-4D4E-B7DB-AC360FB99523}" type="sibTrans" cxnId="{D29894AA-95FC-4FF7-AFB0-A801775602CE}">
      <dgm:prSet/>
      <dgm:spPr/>
      <dgm:t>
        <a:bodyPr/>
        <a:lstStyle/>
        <a:p>
          <a:endParaRPr lang="es-EC"/>
        </a:p>
      </dgm:t>
    </dgm:pt>
    <dgm:pt modelId="{DFA3C4AC-BCC2-4258-A3D4-54953494D25A}">
      <dgm:prSet phldrT="[Texto]"/>
      <dgm:spPr/>
      <dgm:t>
        <a:bodyPr/>
        <a:lstStyle/>
        <a:p>
          <a:r>
            <a:rPr lang="es-ES" smtClean="0"/>
            <a:t>A = Coberturas tipo Vector</a:t>
          </a:r>
          <a:endParaRPr lang="es-EC" dirty="0"/>
        </a:p>
      </dgm:t>
    </dgm:pt>
    <dgm:pt modelId="{48FED364-0AC1-4857-BF70-219106A009D2}" type="parTrans" cxnId="{C5D53E16-0742-4156-B062-528D2E6D09DF}">
      <dgm:prSet/>
      <dgm:spPr/>
      <dgm:t>
        <a:bodyPr/>
        <a:lstStyle/>
        <a:p>
          <a:endParaRPr lang="es-EC"/>
        </a:p>
      </dgm:t>
    </dgm:pt>
    <dgm:pt modelId="{141A4003-B467-4D5C-A5B6-5AABEC6A484C}" type="sibTrans" cxnId="{C5D53E16-0742-4156-B062-528D2E6D09DF}">
      <dgm:prSet/>
      <dgm:spPr/>
      <dgm:t>
        <a:bodyPr/>
        <a:lstStyle/>
        <a:p>
          <a:endParaRPr lang="es-EC"/>
        </a:p>
      </dgm:t>
    </dgm:pt>
    <dgm:pt modelId="{0CE098CD-64EA-474D-8F28-6950E6288DF2}">
      <dgm:prSet phldrT="[Texto]"/>
      <dgm:spPr/>
      <dgm:t>
        <a:bodyPr/>
        <a:lstStyle/>
        <a:p>
          <a:r>
            <a:rPr lang="es-EC" dirty="0" smtClean="0"/>
            <a:t>SUBCATEGORIA</a:t>
          </a:r>
          <a:endParaRPr lang="es-EC" dirty="0"/>
        </a:p>
      </dgm:t>
    </dgm:pt>
    <dgm:pt modelId="{3015B5A1-3789-4D0F-B116-AAFAA6E22DF2}" type="parTrans" cxnId="{C6FE9925-48B2-407C-A5CB-39E912CFDEFE}">
      <dgm:prSet/>
      <dgm:spPr/>
      <dgm:t>
        <a:bodyPr/>
        <a:lstStyle/>
        <a:p>
          <a:endParaRPr lang="es-EC"/>
        </a:p>
      </dgm:t>
    </dgm:pt>
    <dgm:pt modelId="{6FE45F84-3C90-4EDE-AD71-FB98B71A4421}" type="sibTrans" cxnId="{C6FE9925-48B2-407C-A5CB-39E912CFDEFE}">
      <dgm:prSet/>
      <dgm:spPr/>
      <dgm:t>
        <a:bodyPr/>
        <a:lstStyle/>
        <a:p>
          <a:endParaRPr lang="es-EC"/>
        </a:p>
      </dgm:t>
    </dgm:pt>
    <dgm:pt modelId="{15407502-80A3-4DC2-8CB1-5B4354821060}">
      <dgm:prSet phldrT="[Texto]"/>
      <dgm:spPr/>
      <dgm:t>
        <a:bodyPr/>
        <a:lstStyle/>
        <a:p>
          <a:r>
            <a:rPr lang="es-ES" dirty="0" smtClean="0"/>
            <a:t>Son los subconjuntos de la categoría </a:t>
          </a:r>
          <a:endParaRPr lang="es-EC" dirty="0"/>
        </a:p>
      </dgm:t>
    </dgm:pt>
    <dgm:pt modelId="{63B09AAD-4726-4A0B-B5B9-8A9E50D94D38}" type="parTrans" cxnId="{A9B2335B-5037-465F-B596-9A42AD6B2974}">
      <dgm:prSet/>
      <dgm:spPr/>
      <dgm:t>
        <a:bodyPr/>
        <a:lstStyle/>
        <a:p>
          <a:endParaRPr lang="es-EC"/>
        </a:p>
      </dgm:t>
    </dgm:pt>
    <dgm:pt modelId="{3D4070BF-5A04-4BF5-A8ED-EF3B46849899}" type="sibTrans" cxnId="{A9B2335B-5037-465F-B596-9A42AD6B2974}">
      <dgm:prSet/>
      <dgm:spPr/>
      <dgm:t>
        <a:bodyPr/>
        <a:lstStyle/>
        <a:p>
          <a:endParaRPr lang="es-EC"/>
        </a:p>
      </dgm:t>
    </dgm:pt>
    <dgm:pt modelId="{BF9E13E1-1F3A-40C9-BDD3-B5498DB3556F}">
      <dgm:prSet phldrT="[Texto]"/>
      <dgm:spPr/>
      <dgm:t>
        <a:bodyPr/>
        <a:lstStyle/>
        <a:p>
          <a:r>
            <a:rPr lang="es-ES" b="1" dirty="0" smtClean="0"/>
            <a:t>ELEMENTO</a:t>
          </a:r>
          <a:endParaRPr lang="es-EC" dirty="0"/>
        </a:p>
      </dgm:t>
    </dgm:pt>
    <dgm:pt modelId="{F1DF7932-C421-4016-ABF6-DBF96A1512E8}" type="parTrans" cxnId="{8C13304F-F177-4DF2-A001-96AFAF09F184}">
      <dgm:prSet/>
      <dgm:spPr/>
      <dgm:t>
        <a:bodyPr/>
        <a:lstStyle/>
        <a:p>
          <a:endParaRPr lang="es-EC"/>
        </a:p>
      </dgm:t>
    </dgm:pt>
    <dgm:pt modelId="{641D27B6-2BFC-409C-92A3-586813D511EB}" type="sibTrans" cxnId="{8C13304F-F177-4DF2-A001-96AFAF09F184}">
      <dgm:prSet/>
      <dgm:spPr/>
      <dgm:t>
        <a:bodyPr/>
        <a:lstStyle/>
        <a:p>
          <a:endParaRPr lang="es-EC"/>
        </a:p>
      </dgm:t>
    </dgm:pt>
    <dgm:pt modelId="{13EB61ED-426F-4DE2-950A-653A8169528C}">
      <dgm:prSet phldrT="[Texto]"/>
      <dgm:spPr/>
      <dgm:t>
        <a:bodyPr/>
        <a:lstStyle/>
        <a:p>
          <a:r>
            <a:rPr lang="es-ES" dirty="0" err="1" smtClean="0"/>
            <a:t>Feature</a:t>
          </a:r>
          <a:r>
            <a:rPr lang="es-ES" dirty="0" smtClean="0"/>
            <a:t> </a:t>
          </a:r>
          <a:r>
            <a:rPr lang="es-ES" dirty="0" err="1" smtClean="0"/>
            <a:t>dataset</a:t>
          </a:r>
          <a:r>
            <a:rPr lang="es-ES" dirty="0" smtClean="0"/>
            <a:t>: Es el nombre de la carpeta que contiene la sub categoría.</a:t>
          </a:r>
          <a:endParaRPr lang="es-EC" dirty="0"/>
        </a:p>
      </dgm:t>
    </dgm:pt>
    <dgm:pt modelId="{ACC35838-C7C0-455E-BE64-F19619CE160E}" type="parTrans" cxnId="{7333EF98-E614-4A87-9801-C7A0834B5738}">
      <dgm:prSet/>
      <dgm:spPr/>
      <dgm:t>
        <a:bodyPr/>
        <a:lstStyle/>
        <a:p>
          <a:endParaRPr lang="es-EC"/>
        </a:p>
      </dgm:t>
    </dgm:pt>
    <dgm:pt modelId="{838309A4-2335-4A90-881A-FD419999878B}" type="sibTrans" cxnId="{7333EF98-E614-4A87-9801-C7A0834B5738}">
      <dgm:prSet/>
      <dgm:spPr/>
      <dgm:t>
        <a:bodyPr/>
        <a:lstStyle/>
        <a:p>
          <a:endParaRPr lang="es-EC"/>
        </a:p>
      </dgm:t>
    </dgm:pt>
    <dgm:pt modelId="{53ED7535-60EB-4DF6-965F-1345A4A53458}">
      <dgm:prSet/>
      <dgm:spPr/>
      <dgm:t>
        <a:bodyPr/>
        <a:lstStyle/>
        <a:p>
          <a:r>
            <a:rPr lang="es-ES" smtClean="0"/>
            <a:t>B = Coberturas tipo Raster</a:t>
          </a:r>
          <a:endParaRPr lang="es-EC" dirty="0"/>
        </a:p>
      </dgm:t>
    </dgm:pt>
    <dgm:pt modelId="{4A910556-6445-486C-9BB5-8919B4AC2973}" type="parTrans" cxnId="{D64110CD-7924-43A7-AD98-3BE587F6CE90}">
      <dgm:prSet/>
      <dgm:spPr/>
      <dgm:t>
        <a:bodyPr/>
        <a:lstStyle/>
        <a:p>
          <a:endParaRPr lang="es-EC"/>
        </a:p>
      </dgm:t>
    </dgm:pt>
    <dgm:pt modelId="{C4C9AD19-9AA0-474B-8CF9-C7DDC5F52F09}" type="sibTrans" cxnId="{D64110CD-7924-43A7-AD98-3BE587F6CE90}">
      <dgm:prSet/>
      <dgm:spPr/>
      <dgm:t>
        <a:bodyPr/>
        <a:lstStyle/>
        <a:p>
          <a:endParaRPr lang="es-EC"/>
        </a:p>
      </dgm:t>
    </dgm:pt>
    <dgm:pt modelId="{E2030E91-E249-4B66-B16B-254D1BC31A68}">
      <dgm:prSet phldrT="[Texto]"/>
      <dgm:spPr/>
      <dgm:t>
        <a:bodyPr/>
        <a:lstStyle/>
        <a:p>
          <a:r>
            <a:rPr lang="es-EC" dirty="0" err="1" smtClean="0"/>
            <a:t>Feature</a:t>
          </a:r>
          <a:r>
            <a:rPr lang="es-EC" dirty="0" smtClean="0"/>
            <a:t> </a:t>
          </a:r>
          <a:r>
            <a:rPr lang="es-EC" dirty="0" err="1" smtClean="0"/>
            <a:t>class</a:t>
          </a:r>
          <a:r>
            <a:rPr lang="es-EC" dirty="0" smtClean="0"/>
            <a:t>:  </a:t>
          </a:r>
          <a:r>
            <a:rPr lang="es-ES" dirty="0" smtClean="0"/>
            <a:t>La letra: _P para coberturas tipo punto                         		 La letra: _L para coberturas tipo línea y			 La letra: _A para coberturas tipo polígono</a:t>
          </a:r>
          <a:endParaRPr lang="es-EC" dirty="0"/>
        </a:p>
      </dgm:t>
    </dgm:pt>
    <dgm:pt modelId="{0E3B12D0-6CBF-47CB-8891-DD33D84DA38C}" type="parTrans" cxnId="{04736D8A-8B13-4B96-9AA6-40F44320B909}">
      <dgm:prSet/>
      <dgm:spPr/>
    </dgm:pt>
    <dgm:pt modelId="{31A4526B-5328-4DFF-92EF-2C13E987779F}" type="sibTrans" cxnId="{04736D8A-8B13-4B96-9AA6-40F44320B909}">
      <dgm:prSet/>
      <dgm:spPr/>
    </dgm:pt>
    <dgm:pt modelId="{08A21A2C-2F6F-414F-9F1E-E073537EF903}" type="pres">
      <dgm:prSet presAssocID="{01621543-4E09-4E8D-B715-51C11AF4479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65E0DC84-3329-47AB-BC2E-B3AB368F83FA}" type="pres">
      <dgm:prSet presAssocID="{F13D74F5-572D-44C1-B7DD-FC3E9ED14DDC}" presName="linNode" presStyleCnt="0"/>
      <dgm:spPr/>
    </dgm:pt>
    <dgm:pt modelId="{90845196-18F5-4D79-B470-D9566D6023BC}" type="pres">
      <dgm:prSet presAssocID="{F13D74F5-572D-44C1-B7DD-FC3E9ED14DDC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6DFD5D7-E417-46AE-9D02-8794C00EE1B3}" type="pres">
      <dgm:prSet presAssocID="{F13D74F5-572D-44C1-B7DD-FC3E9ED14DDC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1E6E2CA-50D8-44F3-9AD2-0DE50AC791AC}" type="pres">
      <dgm:prSet presAssocID="{B5C710AE-B22E-4D4E-B7DB-AC360FB99523}" presName="sp" presStyleCnt="0"/>
      <dgm:spPr/>
    </dgm:pt>
    <dgm:pt modelId="{CB77EA1A-1192-42A7-B679-F6DCD3B34ADD}" type="pres">
      <dgm:prSet presAssocID="{0CE098CD-64EA-474D-8F28-6950E6288DF2}" presName="linNode" presStyleCnt="0"/>
      <dgm:spPr/>
    </dgm:pt>
    <dgm:pt modelId="{D331FC6F-5B5F-4735-BD33-C040EC487DDD}" type="pres">
      <dgm:prSet presAssocID="{0CE098CD-64EA-474D-8F28-6950E6288DF2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0C7EEE8-4FB3-4736-94C7-A6BF985ED0E7}" type="pres">
      <dgm:prSet presAssocID="{0CE098CD-64EA-474D-8F28-6950E6288DF2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E72156C-6132-4A32-97A7-0B6D5A649955}" type="pres">
      <dgm:prSet presAssocID="{6FE45F84-3C90-4EDE-AD71-FB98B71A4421}" presName="sp" presStyleCnt="0"/>
      <dgm:spPr/>
    </dgm:pt>
    <dgm:pt modelId="{94B425C8-D40C-44FF-BBD9-B965910D080A}" type="pres">
      <dgm:prSet presAssocID="{BF9E13E1-1F3A-40C9-BDD3-B5498DB3556F}" presName="linNode" presStyleCnt="0"/>
      <dgm:spPr/>
    </dgm:pt>
    <dgm:pt modelId="{5B3A75E4-5666-4B87-A212-B1D612FC4FD3}" type="pres">
      <dgm:prSet presAssocID="{BF9E13E1-1F3A-40C9-BDD3-B5498DB3556F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B385AD3-4B4E-4A93-B51F-2C4A2FDE65D4}" type="pres">
      <dgm:prSet presAssocID="{BF9E13E1-1F3A-40C9-BDD3-B5498DB3556F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DFC70C18-FAD8-49FC-85AC-74677C1FF785}" type="presOf" srcId="{DFA3C4AC-BCC2-4258-A3D4-54953494D25A}" destId="{06DFD5D7-E417-46AE-9D02-8794C00EE1B3}" srcOrd="0" destOrd="0" presId="urn:microsoft.com/office/officeart/2005/8/layout/vList5"/>
    <dgm:cxn modelId="{04736D8A-8B13-4B96-9AA6-40F44320B909}" srcId="{BF9E13E1-1F3A-40C9-BDD3-B5498DB3556F}" destId="{E2030E91-E249-4B66-B16B-254D1BC31A68}" srcOrd="1" destOrd="0" parTransId="{0E3B12D0-6CBF-47CB-8891-DD33D84DA38C}" sibTransId="{31A4526B-5328-4DFF-92EF-2C13E987779F}"/>
    <dgm:cxn modelId="{D29894AA-95FC-4FF7-AFB0-A801775602CE}" srcId="{01621543-4E09-4E8D-B715-51C11AF4479D}" destId="{F13D74F5-572D-44C1-B7DD-FC3E9ED14DDC}" srcOrd="0" destOrd="0" parTransId="{E97A4865-6CCA-43DB-B82D-B86CCA25E5DE}" sibTransId="{B5C710AE-B22E-4D4E-B7DB-AC360FB99523}"/>
    <dgm:cxn modelId="{D64110CD-7924-43A7-AD98-3BE587F6CE90}" srcId="{F13D74F5-572D-44C1-B7DD-FC3E9ED14DDC}" destId="{53ED7535-60EB-4DF6-965F-1345A4A53458}" srcOrd="1" destOrd="0" parTransId="{4A910556-6445-486C-9BB5-8919B4AC2973}" sibTransId="{C4C9AD19-9AA0-474B-8CF9-C7DDC5F52F09}"/>
    <dgm:cxn modelId="{8C13304F-F177-4DF2-A001-96AFAF09F184}" srcId="{01621543-4E09-4E8D-B715-51C11AF4479D}" destId="{BF9E13E1-1F3A-40C9-BDD3-B5498DB3556F}" srcOrd="2" destOrd="0" parTransId="{F1DF7932-C421-4016-ABF6-DBF96A1512E8}" sibTransId="{641D27B6-2BFC-409C-92A3-586813D511EB}"/>
    <dgm:cxn modelId="{6A784E44-78D6-441D-AB61-34E64B45AE9A}" type="presOf" srcId="{BF9E13E1-1F3A-40C9-BDD3-B5498DB3556F}" destId="{5B3A75E4-5666-4B87-A212-B1D612FC4FD3}" srcOrd="0" destOrd="0" presId="urn:microsoft.com/office/officeart/2005/8/layout/vList5"/>
    <dgm:cxn modelId="{B445C51B-A240-4AEC-83AA-4D945CD05753}" type="presOf" srcId="{01621543-4E09-4E8D-B715-51C11AF4479D}" destId="{08A21A2C-2F6F-414F-9F1E-E073537EF903}" srcOrd="0" destOrd="0" presId="urn:microsoft.com/office/officeart/2005/8/layout/vList5"/>
    <dgm:cxn modelId="{E8CCCDB5-ABE5-41F3-9012-E6D75E6C2D0F}" type="presOf" srcId="{13EB61ED-426F-4DE2-950A-653A8169528C}" destId="{0B385AD3-4B4E-4A93-B51F-2C4A2FDE65D4}" srcOrd="0" destOrd="0" presId="urn:microsoft.com/office/officeart/2005/8/layout/vList5"/>
    <dgm:cxn modelId="{C6FE9925-48B2-407C-A5CB-39E912CFDEFE}" srcId="{01621543-4E09-4E8D-B715-51C11AF4479D}" destId="{0CE098CD-64EA-474D-8F28-6950E6288DF2}" srcOrd="1" destOrd="0" parTransId="{3015B5A1-3789-4D0F-B116-AAFAA6E22DF2}" sibTransId="{6FE45F84-3C90-4EDE-AD71-FB98B71A4421}"/>
    <dgm:cxn modelId="{578A6F5D-AE49-45AA-B479-463C83CEA7A3}" type="presOf" srcId="{53ED7535-60EB-4DF6-965F-1345A4A53458}" destId="{06DFD5D7-E417-46AE-9D02-8794C00EE1B3}" srcOrd="0" destOrd="1" presId="urn:microsoft.com/office/officeart/2005/8/layout/vList5"/>
    <dgm:cxn modelId="{ED779342-5B76-471A-83FD-AAC3311DD2C5}" type="presOf" srcId="{E2030E91-E249-4B66-B16B-254D1BC31A68}" destId="{0B385AD3-4B4E-4A93-B51F-2C4A2FDE65D4}" srcOrd="0" destOrd="1" presId="urn:microsoft.com/office/officeart/2005/8/layout/vList5"/>
    <dgm:cxn modelId="{3F05E26A-44B1-417C-AD09-EDBFAC2C4A83}" type="presOf" srcId="{F13D74F5-572D-44C1-B7DD-FC3E9ED14DDC}" destId="{90845196-18F5-4D79-B470-D9566D6023BC}" srcOrd="0" destOrd="0" presId="urn:microsoft.com/office/officeart/2005/8/layout/vList5"/>
    <dgm:cxn modelId="{7333EF98-E614-4A87-9801-C7A0834B5738}" srcId="{BF9E13E1-1F3A-40C9-BDD3-B5498DB3556F}" destId="{13EB61ED-426F-4DE2-950A-653A8169528C}" srcOrd="0" destOrd="0" parTransId="{ACC35838-C7C0-455E-BE64-F19619CE160E}" sibTransId="{838309A4-2335-4A90-881A-FD419999878B}"/>
    <dgm:cxn modelId="{C5D53E16-0742-4156-B062-528D2E6D09DF}" srcId="{F13D74F5-572D-44C1-B7DD-FC3E9ED14DDC}" destId="{DFA3C4AC-BCC2-4258-A3D4-54953494D25A}" srcOrd="0" destOrd="0" parTransId="{48FED364-0AC1-4857-BF70-219106A009D2}" sibTransId="{141A4003-B467-4D5C-A5B6-5AABEC6A484C}"/>
    <dgm:cxn modelId="{EEFD63DD-7BE1-457A-8817-8D58400F7A0C}" type="presOf" srcId="{0CE098CD-64EA-474D-8F28-6950E6288DF2}" destId="{D331FC6F-5B5F-4735-BD33-C040EC487DDD}" srcOrd="0" destOrd="0" presId="urn:microsoft.com/office/officeart/2005/8/layout/vList5"/>
    <dgm:cxn modelId="{A9B2335B-5037-465F-B596-9A42AD6B2974}" srcId="{0CE098CD-64EA-474D-8F28-6950E6288DF2}" destId="{15407502-80A3-4DC2-8CB1-5B4354821060}" srcOrd="0" destOrd="0" parTransId="{63B09AAD-4726-4A0B-B5B9-8A9E50D94D38}" sibTransId="{3D4070BF-5A04-4BF5-A8ED-EF3B46849899}"/>
    <dgm:cxn modelId="{EDC5184C-E4CB-42CE-AEA9-747DDBB142F2}" type="presOf" srcId="{15407502-80A3-4DC2-8CB1-5B4354821060}" destId="{70C7EEE8-4FB3-4736-94C7-A6BF985ED0E7}" srcOrd="0" destOrd="0" presId="urn:microsoft.com/office/officeart/2005/8/layout/vList5"/>
    <dgm:cxn modelId="{7C5264F5-CCA0-4CC6-A778-071A10BF595B}" type="presParOf" srcId="{08A21A2C-2F6F-414F-9F1E-E073537EF903}" destId="{65E0DC84-3329-47AB-BC2E-B3AB368F83FA}" srcOrd="0" destOrd="0" presId="urn:microsoft.com/office/officeart/2005/8/layout/vList5"/>
    <dgm:cxn modelId="{84332A48-D875-45E6-9B91-26ECA2F24DC5}" type="presParOf" srcId="{65E0DC84-3329-47AB-BC2E-B3AB368F83FA}" destId="{90845196-18F5-4D79-B470-D9566D6023BC}" srcOrd="0" destOrd="0" presId="urn:microsoft.com/office/officeart/2005/8/layout/vList5"/>
    <dgm:cxn modelId="{08C17200-65D5-467A-A4BC-1EF58ABB87FA}" type="presParOf" srcId="{65E0DC84-3329-47AB-BC2E-B3AB368F83FA}" destId="{06DFD5D7-E417-46AE-9D02-8794C00EE1B3}" srcOrd="1" destOrd="0" presId="urn:microsoft.com/office/officeart/2005/8/layout/vList5"/>
    <dgm:cxn modelId="{0D7A1862-9A37-4EE7-B0FC-5B1569E75D94}" type="presParOf" srcId="{08A21A2C-2F6F-414F-9F1E-E073537EF903}" destId="{91E6E2CA-50D8-44F3-9AD2-0DE50AC791AC}" srcOrd="1" destOrd="0" presId="urn:microsoft.com/office/officeart/2005/8/layout/vList5"/>
    <dgm:cxn modelId="{475831C0-773E-49BE-9960-A6E217B132AA}" type="presParOf" srcId="{08A21A2C-2F6F-414F-9F1E-E073537EF903}" destId="{CB77EA1A-1192-42A7-B679-F6DCD3B34ADD}" srcOrd="2" destOrd="0" presId="urn:microsoft.com/office/officeart/2005/8/layout/vList5"/>
    <dgm:cxn modelId="{217C6F7D-50AA-4776-94D2-AC519B65AC78}" type="presParOf" srcId="{CB77EA1A-1192-42A7-B679-F6DCD3B34ADD}" destId="{D331FC6F-5B5F-4735-BD33-C040EC487DDD}" srcOrd="0" destOrd="0" presId="urn:microsoft.com/office/officeart/2005/8/layout/vList5"/>
    <dgm:cxn modelId="{4374F9CF-3D2F-4B1A-B46D-6A20BF148226}" type="presParOf" srcId="{CB77EA1A-1192-42A7-B679-F6DCD3B34ADD}" destId="{70C7EEE8-4FB3-4736-94C7-A6BF985ED0E7}" srcOrd="1" destOrd="0" presId="urn:microsoft.com/office/officeart/2005/8/layout/vList5"/>
    <dgm:cxn modelId="{90F4446D-32C6-4B0D-9840-05E58D846255}" type="presParOf" srcId="{08A21A2C-2F6F-414F-9F1E-E073537EF903}" destId="{BE72156C-6132-4A32-97A7-0B6D5A649955}" srcOrd="3" destOrd="0" presId="urn:microsoft.com/office/officeart/2005/8/layout/vList5"/>
    <dgm:cxn modelId="{2570E195-B7AA-4592-BEED-38B03789AE43}" type="presParOf" srcId="{08A21A2C-2F6F-414F-9F1E-E073537EF903}" destId="{94B425C8-D40C-44FF-BBD9-B965910D080A}" srcOrd="4" destOrd="0" presId="urn:microsoft.com/office/officeart/2005/8/layout/vList5"/>
    <dgm:cxn modelId="{143D4069-A7B2-4EDC-8D1F-49CD68952131}" type="presParOf" srcId="{94B425C8-D40C-44FF-BBD9-B965910D080A}" destId="{5B3A75E4-5666-4B87-A212-B1D612FC4FD3}" srcOrd="0" destOrd="0" presId="urn:microsoft.com/office/officeart/2005/8/layout/vList5"/>
    <dgm:cxn modelId="{7E92CEA8-5929-4104-AD2D-DEE415883C26}" type="presParOf" srcId="{94B425C8-D40C-44FF-BBD9-B965910D080A}" destId="{0B385AD3-4B4E-4A93-B51F-2C4A2FDE65D4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05348DD-C89E-41CB-9689-2F09EBD72A7B}" type="doc">
      <dgm:prSet loTypeId="urn:microsoft.com/office/officeart/2005/8/layout/hProcess7#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MX"/>
        </a:p>
      </dgm:t>
    </dgm:pt>
    <dgm:pt modelId="{22CB862C-1677-4508-B793-3ED7A89C6144}">
      <dgm:prSet phldrT="[Texto]"/>
      <dgm:spPr/>
      <dgm:t>
        <a:bodyPr/>
        <a:lstStyle/>
        <a:p>
          <a:r>
            <a:rPr lang="es-MX" dirty="0" smtClean="0"/>
            <a:t>DIAGNÓSTICO</a:t>
          </a:r>
          <a:endParaRPr lang="es-MX" dirty="0"/>
        </a:p>
      </dgm:t>
    </dgm:pt>
    <dgm:pt modelId="{98C2F6A9-630A-412B-8F66-F3ABB6939507}" type="parTrans" cxnId="{60D28266-3FA2-4B53-B035-D1FDE7474904}">
      <dgm:prSet/>
      <dgm:spPr/>
      <dgm:t>
        <a:bodyPr/>
        <a:lstStyle/>
        <a:p>
          <a:endParaRPr lang="es-MX"/>
        </a:p>
      </dgm:t>
    </dgm:pt>
    <dgm:pt modelId="{B849E48A-EE37-4359-B710-D25348FB6D43}" type="sibTrans" cxnId="{60D28266-3FA2-4B53-B035-D1FDE7474904}">
      <dgm:prSet/>
      <dgm:spPr/>
      <dgm:t>
        <a:bodyPr/>
        <a:lstStyle/>
        <a:p>
          <a:endParaRPr lang="es-MX"/>
        </a:p>
      </dgm:t>
    </dgm:pt>
    <dgm:pt modelId="{EFDB7728-F99C-4046-9F33-010A4064603D}">
      <dgm:prSet phldrT="[Texto]"/>
      <dgm:spPr/>
      <dgm:t>
        <a:bodyPr/>
        <a:lstStyle/>
        <a:p>
          <a:r>
            <a:rPr lang="es-ES" dirty="0" smtClean="0"/>
            <a:t>Indica el estado en el que se encuentran actualmente los factores descritos.</a:t>
          </a:r>
          <a:endParaRPr lang="es-MX" dirty="0"/>
        </a:p>
      </dgm:t>
    </dgm:pt>
    <dgm:pt modelId="{73A97438-F49B-4ADB-9696-66A30BD84B62}" type="parTrans" cxnId="{B7558AE3-AFD4-4447-B32C-F6D5EEE6A771}">
      <dgm:prSet/>
      <dgm:spPr/>
      <dgm:t>
        <a:bodyPr/>
        <a:lstStyle/>
        <a:p>
          <a:endParaRPr lang="es-MX"/>
        </a:p>
      </dgm:t>
    </dgm:pt>
    <dgm:pt modelId="{C4CA967A-D45C-4687-A286-77D96963FCE8}" type="sibTrans" cxnId="{B7558AE3-AFD4-4447-B32C-F6D5EEE6A771}">
      <dgm:prSet/>
      <dgm:spPr/>
      <dgm:t>
        <a:bodyPr/>
        <a:lstStyle/>
        <a:p>
          <a:endParaRPr lang="es-MX"/>
        </a:p>
      </dgm:t>
    </dgm:pt>
    <dgm:pt modelId="{C2D0300E-A151-479A-9FA2-DBAD12843D3A}">
      <dgm:prSet phldrT="[Texto]"/>
      <dgm:spPr/>
      <dgm:t>
        <a:bodyPr/>
        <a:lstStyle/>
        <a:p>
          <a:r>
            <a:rPr lang="es-MX" dirty="0" smtClean="0"/>
            <a:t>DEMANDA DEL RECURSO</a:t>
          </a:r>
          <a:endParaRPr lang="es-MX" dirty="0"/>
        </a:p>
      </dgm:t>
    </dgm:pt>
    <dgm:pt modelId="{1393D05B-DB20-4EB4-A545-CA961B5699A0}" type="parTrans" cxnId="{203C5079-31C1-4323-823E-BA7CDE20540E}">
      <dgm:prSet/>
      <dgm:spPr/>
      <dgm:t>
        <a:bodyPr/>
        <a:lstStyle/>
        <a:p>
          <a:endParaRPr lang="es-MX"/>
        </a:p>
      </dgm:t>
    </dgm:pt>
    <dgm:pt modelId="{6F493EE5-A016-4746-9F45-A429DA22EF55}" type="sibTrans" cxnId="{203C5079-31C1-4323-823E-BA7CDE20540E}">
      <dgm:prSet/>
      <dgm:spPr/>
      <dgm:t>
        <a:bodyPr/>
        <a:lstStyle/>
        <a:p>
          <a:endParaRPr lang="es-MX"/>
        </a:p>
      </dgm:t>
    </dgm:pt>
    <dgm:pt modelId="{A8F7F2C6-B324-4B5D-8920-6D8DBDAEF679}">
      <dgm:prSet phldrT="[Texto]"/>
      <dgm:spPr/>
      <dgm:t>
        <a:bodyPr/>
        <a:lstStyle/>
        <a:p>
          <a:r>
            <a:rPr lang="es-MX" dirty="0" smtClean="0"/>
            <a:t>Indica la cantidad de agua que las personas utilizan en el sector</a:t>
          </a:r>
          <a:endParaRPr lang="es-MX" dirty="0"/>
        </a:p>
      </dgm:t>
    </dgm:pt>
    <dgm:pt modelId="{30DA62D5-33F1-47F6-8483-1376AAE50090}" type="parTrans" cxnId="{52569A6D-78E4-4AB3-B601-6CB71F1DAF81}">
      <dgm:prSet/>
      <dgm:spPr/>
      <dgm:t>
        <a:bodyPr/>
        <a:lstStyle/>
        <a:p>
          <a:endParaRPr lang="es-MX"/>
        </a:p>
      </dgm:t>
    </dgm:pt>
    <dgm:pt modelId="{2F9B6999-004D-42FD-88A0-B190265FF103}" type="sibTrans" cxnId="{52569A6D-78E4-4AB3-B601-6CB71F1DAF81}">
      <dgm:prSet/>
      <dgm:spPr/>
      <dgm:t>
        <a:bodyPr/>
        <a:lstStyle/>
        <a:p>
          <a:endParaRPr lang="es-MX"/>
        </a:p>
      </dgm:t>
    </dgm:pt>
    <dgm:pt modelId="{98120949-C1E2-47CD-8F6F-F59E08B5215A}">
      <dgm:prSet phldrT="[Texto]"/>
      <dgm:spPr/>
      <dgm:t>
        <a:bodyPr/>
        <a:lstStyle/>
        <a:p>
          <a:r>
            <a:rPr lang="es-ES" b="1" dirty="0" smtClean="0"/>
            <a:t>POLÍTICAS Y LÍNEAS ESTRATÉGICAS</a:t>
          </a:r>
          <a:endParaRPr lang="es-MX" dirty="0"/>
        </a:p>
      </dgm:t>
    </dgm:pt>
    <dgm:pt modelId="{2A3B3505-C0F7-4018-912D-988EC7D4E868}" type="parTrans" cxnId="{851114C2-4D02-4635-9751-E1E9C7FC56F2}">
      <dgm:prSet/>
      <dgm:spPr/>
      <dgm:t>
        <a:bodyPr/>
        <a:lstStyle/>
        <a:p>
          <a:endParaRPr lang="es-MX"/>
        </a:p>
      </dgm:t>
    </dgm:pt>
    <dgm:pt modelId="{BA9FBCBE-449F-4CE9-BC28-8FD857D2DF71}" type="sibTrans" cxnId="{851114C2-4D02-4635-9751-E1E9C7FC56F2}">
      <dgm:prSet/>
      <dgm:spPr/>
      <dgm:t>
        <a:bodyPr/>
        <a:lstStyle/>
        <a:p>
          <a:endParaRPr lang="es-MX"/>
        </a:p>
      </dgm:t>
    </dgm:pt>
    <dgm:pt modelId="{B50498A1-BFA1-4E2A-8F53-5FDC2B5715E0}">
      <dgm:prSet phldrT="[Texto]"/>
      <dgm:spPr/>
      <dgm:t>
        <a:bodyPr/>
        <a:lstStyle/>
        <a:p>
          <a:r>
            <a:rPr lang="es-ES" dirty="0" smtClean="0"/>
            <a:t>Se basan en el Plan Nacional del Buen Vivir creado por SENPLADES</a:t>
          </a:r>
          <a:endParaRPr lang="es-MX" dirty="0"/>
        </a:p>
      </dgm:t>
    </dgm:pt>
    <dgm:pt modelId="{FF9AEF21-E3DC-487A-9F5C-ADB42B000C65}" type="parTrans" cxnId="{EEE2973D-EB86-4028-B068-90DD14338B63}">
      <dgm:prSet/>
      <dgm:spPr/>
      <dgm:t>
        <a:bodyPr/>
        <a:lstStyle/>
        <a:p>
          <a:endParaRPr lang="es-MX"/>
        </a:p>
      </dgm:t>
    </dgm:pt>
    <dgm:pt modelId="{9EBABE9C-6671-4101-BC87-557C6A1BC2B3}" type="sibTrans" cxnId="{EEE2973D-EB86-4028-B068-90DD14338B63}">
      <dgm:prSet/>
      <dgm:spPr/>
      <dgm:t>
        <a:bodyPr/>
        <a:lstStyle/>
        <a:p>
          <a:endParaRPr lang="es-MX"/>
        </a:p>
      </dgm:t>
    </dgm:pt>
    <dgm:pt modelId="{EF443CF5-3164-48AA-822C-335BDB1FD415}">
      <dgm:prSet phldrT="[Texto]"/>
      <dgm:spPr/>
      <dgm:t>
        <a:bodyPr/>
        <a:lstStyle/>
        <a:p>
          <a:r>
            <a:rPr lang="es-MX" dirty="0" smtClean="0"/>
            <a:t>Indican las acciones y los objetivos a realizarse</a:t>
          </a:r>
          <a:endParaRPr lang="es-MX" dirty="0"/>
        </a:p>
      </dgm:t>
    </dgm:pt>
    <dgm:pt modelId="{BD9B5786-B245-4B09-BDC1-E358FEB9AE20}" type="parTrans" cxnId="{840BC3F6-5240-407F-BB81-658047D3A313}">
      <dgm:prSet/>
      <dgm:spPr/>
      <dgm:t>
        <a:bodyPr/>
        <a:lstStyle/>
        <a:p>
          <a:endParaRPr lang="es-MX"/>
        </a:p>
      </dgm:t>
    </dgm:pt>
    <dgm:pt modelId="{EA8E1922-55FF-4AD5-8B2B-6A1BFB3F77B1}" type="sibTrans" cxnId="{840BC3F6-5240-407F-BB81-658047D3A313}">
      <dgm:prSet/>
      <dgm:spPr/>
      <dgm:t>
        <a:bodyPr/>
        <a:lstStyle/>
        <a:p>
          <a:endParaRPr lang="es-MX"/>
        </a:p>
      </dgm:t>
    </dgm:pt>
    <dgm:pt modelId="{8FC0E1AF-F6F2-4CAC-9E76-CB74762B812D}">
      <dgm:prSet phldrT="[Texto]"/>
      <dgm:spPr/>
      <dgm:t>
        <a:bodyPr/>
        <a:lstStyle/>
        <a:p>
          <a:r>
            <a:rPr lang="es-ES" b="1" dirty="0" smtClean="0"/>
            <a:t>MOMENTO OPERATIVO</a:t>
          </a:r>
          <a:endParaRPr lang="es-MX" dirty="0"/>
        </a:p>
      </dgm:t>
    </dgm:pt>
    <dgm:pt modelId="{359A1C5B-9177-432D-83FF-0FAA813B16D5}" type="parTrans" cxnId="{9514E228-9E6B-4B08-8253-A49083325EB6}">
      <dgm:prSet/>
      <dgm:spPr/>
      <dgm:t>
        <a:bodyPr/>
        <a:lstStyle/>
        <a:p>
          <a:endParaRPr lang="es-MX"/>
        </a:p>
      </dgm:t>
    </dgm:pt>
    <dgm:pt modelId="{E17E71AE-3A4C-47DC-BEC6-803BFE0CFE06}" type="sibTrans" cxnId="{9514E228-9E6B-4B08-8253-A49083325EB6}">
      <dgm:prSet/>
      <dgm:spPr/>
      <dgm:t>
        <a:bodyPr/>
        <a:lstStyle/>
        <a:p>
          <a:endParaRPr lang="es-MX"/>
        </a:p>
      </dgm:t>
    </dgm:pt>
    <dgm:pt modelId="{2086284E-A7E8-43FD-A75E-BC65D1BA1417}" type="pres">
      <dgm:prSet presAssocID="{805348DD-C89E-41CB-9689-2F09EBD72A7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C8AB6EE7-4E7E-4659-B21D-0153DEF2CBB3}" type="pres">
      <dgm:prSet presAssocID="{22CB862C-1677-4508-B793-3ED7A89C6144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ACD8410-E5AD-4CA4-A350-9D3A0DF91D7C}" type="pres">
      <dgm:prSet presAssocID="{22CB862C-1677-4508-B793-3ED7A89C6144}" presName="bgRect" presStyleLbl="node1" presStyleIdx="0" presStyleCnt="4"/>
      <dgm:spPr/>
      <dgm:t>
        <a:bodyPr/>
        <a:lstStyle/>
        <a:p>
          <a:endParaRPr lang="es-MX"/>
        </a:p>
      </dgm:t>
    </dgm:pt>
    <dgm:pt modelId="{5C8A4756-FD34-4A16-969A-F9835DFD456A}" type="pres">
      <dgm:prSet presAssocID="{22CB862C-1677-4508-B793-3ED7A89C6144}" presName="parentNode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BA82677-1D83-4BD9-9E7D-1906560B3769}" type="pres">
      <dgm:prSet presAssocID="{22CB862C-1677-4508-B793-3ED7A89C6144}" presName="child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943E952-1C7A-4672-A1B9-CF1B75259993}" type="pres">
      <dgm:prSet presAssocID="{B849E48A-EE37-4359-B710-D25348FB6D43}" presName="hSp" presStyleCnt="0"/>
      <dgm:spPr/>
      <dgm:t>
        <a:bodyPr/>
        <a:lstStyle/>
        <a:p>
          <a:endParaRPr lang="es-EC"/>
        </a:p>
      </dgm:t>
    </dgm:pt>
    <dgm:pt modelId="{232561CF-3474-46E8-A9AC-9EE80A118D73}" type="pres">
      <dgm:prSet presAssocID="{B849E48A-EE37-4359-B710-D25348FB6D43}" presName="vProcSp" presStyleCnt="0"/>
      <dgm:spPr/>
      <dgm:t>
        <a:bodyPr/>
        <a:lstStyle/>
        <a:p>
          <a:endParaRPr lang="es-EC"/>
        </a:p>
      </dgm:t>
    </dgm:pt>
    <dgm:pt modelId="{8F0A2267-934E-42CC-A83A-B4AE44F64399}" type="pres">
      <dgm:prSet presAssocID="{B849E48A-EE37-4359-B710-D25348FB6D43}" presName="vSp1" presStyleCnt="0"/>
      <dgm:spPr/>
      <dgm:t>
        <a:bodyPr/>
        <a:lstStyle/>
        <a:p>
          <a:endParaRPr lang="es-EC"/>
        </a:p>
      </dgm:t>
    </dgm:pt>
    <dgm:pt modelId="{ED8625C7-E314-4146-8C39-9825ABCAD41D}" type="pres">
      <dgm:prSet presAssocID="{B849E48A-EE37-4359-B710-D25348FB6D43}" presName="simulatedConn" presStyleLbl="solidFgAcc1" presStyleIdx="0" presStyleCnt="3"/>
      <dgm:spPr/>
      <dgm:t>
        <a:bodyPr/>
        <a:lstStyle/>
        <a:p>
          <a:endParaRPr lang="es-EC"/>
        </a:p>
      </dgm:t>
    </dgm:pt>
    <dgm:pt modelId="{5EF9A00D-A821-418B-9FB4-474DC00B6E32}" type="pres">
      <dgm:prSet presAssocID="{B849E48A-EE37-4359-B710-D25348FB6D43}" presName="vSp2" presStyleCnt="0"/>
      <dgm:spPr/>
      <dgm:t>
        <a:bodyPr/>
        <a:lstStyle/>
        <a:p>
          <a:endParaRPr lang="es-EC"/>
        </a:p>
      </dgm:t>
    </dgm:pt>
    <dgm:pt modelId="{0BF6F743-3127-4FF5-B0C7-2E23262BA0A9}" type="pres">
      <dgm:prSet presAssocID="{B849E48A-EE37-4359-B710-D25348FB6D43}" presName="sibTrans" presStyleCnt="0"/>
      <dgm:spPr/>
      <dgm:t>
        <a:bodyPr/>
        <a:lstStyle/>
        <a:p>
          <a:endParaRPr lang="es-EC"/>
        </a:p>
      </dgm:t>
    </dgm:pt>
    <dgm:pt modelId="{00C2967E-D82A-4438-9076-6E171B0DF8F8}" type="pres">
      <dgm:prSet presAssocID="{C2D0300E-A151-479A-9FA2-DBAD12843D3A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376AC89-B4C5-47E3-89C7-9C7B9D986269}" type="pres">
      <dgm:prSet presAssocID="{C2D0300E-A151-479A-9FA2-DBAD12843D3A}" presName="bgRect" presStyleLbl="node1" presStyleIdx="1" presStyleCnt="4"/>
      <dgm:spPr/>
      <dgm:t>
        <a:bodyPr/>
        <a:lstStyle/>
        <a:p>
          <a:endParaRPr lang="es-MX"/>
        </a:p>
      </dgm:t>
    </dgm:pt>
    <dgm:pt modelId="{388E786C-B282-4A3D-9F9E-DF4A5AD55031}" type="pres">
      <dgm:prSet presAssocID="{C2D0300E-A151-479A-9FA2-DBAD12843D3A}" presName="parentNode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0535026-1572-45AB-AE0C-7529C17CD551}" type="pres">
      <dgm:prSet presAssocID="{C2D0300E-A151-479A-9FA2-DBAD12843D3A}" presName="child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899D7FF-165A-48FE-A94E-BBD547641220}" type="pres">
      <dgm:prSet presAssocID="{6F493EE5-A016-4746-9F45-A429DA22EF55}" presName="hSp" presStyleCnt="0"/>
      <dgm:spPr/>
      <dgm:t>
        <a:bodyPr/>
        <a:lstStyle/>
        <a:p>
          <a:endParaRPr lang="es-EC"/>
        </a:p>
      </dgm:t>
    </dgm:pt>
    <dgm:pt modelId="{DEBB37C3-6EB3-4171-9415-181FC85D6462}" type="pres">
      <dgm:prSet presAssocID="{6F493EE5-A016-4746-9F45-A429DA22EF55}" presName="vProcSp" presStyleCnt="0"/>
      <dgm:spPr/>
      <dgm:t>
        <a:bodyPr/>
        <a:lstStyle/>
        <a:p>
          <a:endParaRPr lang="es-EC"/>
        </a:p>
      </dgm:t>
    </dgm:pt>
    <dgm:pt modelId="{72EC0C48-BE48-4C47-A838-7DAE047720EB}" type="pres">
      <dgm:prSet presAssocID="{6F493EE5-A016-4746-9F45-A429DA22EF55}" presName="vSp1" presStyleCnt="0"/>
      <dgm:spPr/>
      <dgm:t>
        <a:bodyPr/>
        <a:lstStyle/>
        <a:p>
          <a:endParaRPr lang="es-EC"/>
        </a:p>
      </dgm:t>
    </dgm:pt>
    <dgm:pt modelId="{FC9DB44E-DF81-44C7-A510-E5F79EF10014}" type="pres">
      <dgm:prSet presAssocID="{6F493EE5-A016-4746-9F45-A429DA22EF55}" presName="simulatedConn" presStyleLbl="solidFgAcc1" presStyleIdx="1" presStyleCnt="3"/>
      <dgm:spPr/>
      <dgm:t>
        <a:bodyPr/>
        <a:lstStyle/>
        <a:p>
          <a:endParaRPr lang="es-EC"/>
        </a:p>
      </dgm:t>
    </dgm:pt>
    <dgm:pt modelId="{50947342-3F12-4E67-A7C4-878528ABB101}" type="pres">
      <dgm:prSet presAssocID="{6F493EE5-A016-4746-9F45-A429DA22EF55}" presName="vSp2" presStyleCnt="0"/>
      <dgm:spPr/>
      <dgm:t>
        <a:bodyPr/>
        <a:lstStyle/>
        <a:p>
          <a:endParaRPr lang="es-EC"/>
        </a:p>
      </dgm:t>
    </dgm:pt>
    <dgm:pt modelId="{773D74C0-104E-461C-B1F5-082A78D4F19F}" type="pres">
      <dgm:prSet presAssocID="{6F493EE5-A016-4746-9F45-A429DA22EF55}" presName="sibTrans" presStyleCnt="0"/>
      <dgm:spPr/>
      <dgm:t>
        <a:bodyPr/>
        <a:lstStyle/>
        <a:p>
          <a:endParaRPr lang="es-EC"/>
        </a:p>
      </dgm:t>
    </dgm:pt>
    <dgm:pt modelId="{E5AC46E9-8989-437B-8FFA-C5BDEC1FCE22}" type="pres">
      <dgm:prSet presAssocID="{98120949-C1E2-47CD-8F6F-F59E08B5215A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A10BDBD-EC4D-465C-8053-70A7C1C4ACBA}" type="pres">
      <dgm:prSet presAssocID="{98120949-C1E2-47CD-8F6F-F59E08B5215A}" presName="bgRect" presStyleLbl="node1" presStyleIdx="2" presStyleCnt="4"/>
      <dgm:spPr/>
      <dgm:t>
        <a:bodyPr/>
        <a:lstStyle/>
        <a:p>
          <a:endParaRPr lang="es-MX"/>
        </a:p>
      </dgm:t>
    </dgm:pt>
    <dgm:pt modelId="{B7EF9631-A4DF-47A3-BF57-05BB4E92D36B}" type="pres">
      <dgm:prSet presAssocID="{98120949-C1E2-47CD-8F6F-F59E08B5215A}" presName="parentNode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8217CD2-508F-4C14-A0B5-D576D4F929C5}" type="pres">
      <dgm:prSet presAssocID="{98120949-C1E2-47CD-8F6F-F59E08B5215A}" presName="child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45F61F7-5326-4D4B-BB35-D26EBF0282A2}" type="pres">
      <dgm:prSet presAssocID="{BA9FBCBE-449F-4CE9-BC28-8FD857D2DF71}" presName="hSp" presStyleCnt="0"/>
      <dgm:spPr/>
      <dgm:t>
        <a:bodyPr/>
        <a:lstStyle/>
        <a:p>
          <a:endParaRPr lang="es-EC"/>
        </a:p>
      </dgm:t>
    </dgm:pt>
    <dgm:pt modelId="{6AF34684-21AE-40C4-8850-45547E8A4472}" type="pres">
      <dgm:prSet presAssocID="{BA9FBCBE-449F-4CE9-BC28-8FD857D2DF71}" presName="vProcSp" presStyleCnt="0"/>
      <dgm:spPr/>
      <dgm:t>
        <a:bodyPr/>
        <a:lstStyle/>
        <a:p>
          <a:endParaRPr lang="es-EC"/>
        </a:p>
      </dgm:t>
    </dgm:pt>
    <dgm:pt modelId="{24AA9F43-FED6-4D53-9400-A560239295DD}" type="pres">
      <dgm:prSet presAssocID="{BA9FBCBE-449F-4CE9-BC28-8FD857D2DF71}" presName="vSp1" presStyleCnt="0"/>
      <dgm:spPr/>
      <dgm:t>
        <a:bodyPr/>
        <a:lstStyle/>
        <a:p>
          <a:endParaRPr lang="es-EC"/>
        </a:p>
      </dgm:t>
    </dgm:pt>
    <dgm:pt modelId="{738043DB-BD37-46F3-B569-EF1908119655}" type="pres">
      <dgm:prSet presAssocID="{BA9FBCBE-449F-4CE9-BC28-8FD857D2DF71}" presName="simulatedConn" presStyleLbl="solidFgAcc1" presStyleIdx="2" presStyleCnt="3"/>
      <dgm:spPr/>
      <dgm:t>
        <a:bodyPr/>
        <a:lstStyle/>
        <a:p>
          <a:endParaRPr lang="es-EC"/>
        </a:p>
      </dgm:t>
    </dgm:pt>
    <dgm:pt modelId="{20CD00C7-8AD0-4AFB-AC11-14417C7F121D}" type="pres">
      <dgm:prSet presAssocID="{BA9FBCBE-449F-4CE9-BC28-8FD857D2DF71}" presName="vSp2" presStyleCnt="0"/>
      <dgm:spPr/>
      <dgm:t>
        <a:bodyPr/>
        <a:lstStyle/>
        <a:p>
          <a:endParaRPr lang="es-EC"/>
        </a:p>
      </dgm:t>
    </dgm:pt>
    <dgm:pt modelId="{F7AEFBBD-4033-4902-AEC9-52FF3948288C}" type="pres">
      <dgm:prSet presAssocID="{BA9FBCBE-449F-4CE9-BC28-8FD857D2DF71}" presName="sibTrans" presStyleCnt="0"/>
      <dgm:spPr/>
      <dgm:t>
        <a:bodyPr/>
        <a:lstStyle/>
        <a:p>
          <a:endParaRPr lang="es-EC"/>
        </a:p>
      </dgm:t>
    </dgm:pt>
    <dgm:pt modelId="{4622F161-2348-4630-B69F-A340A1533A1B}" type="pres">
      <dgm:prSet presAssocID="{8FC0E1AF-F6F2-4CAC-9E76-CB74762B812D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EF0069D-563C-4D74-A177-825C1BA38D1F}" type="pres">
      <dgm:prSet presAssocID="{8FC0E1AF-F6F2-4CAC-9E76-CB74762B812D}" presName="bgRect" presStyleLbl="node1" presStyleIdx="3" presStyleCnt="4"/>
      <dgm:spPr/>
      <dgm:t>
        <a:bodyPr/>
        <a:lstStyle/>
        <a:p>
          <a:endParaRPr lang="es-MX"/>
        </a:p>
      </dgm:t>
    </dgm:pt>
    <dgm:pt modelId="{A540204F-19D8-44CA-899E-60C198C08B8C}" type="pres">
      <dgm:prSet presAssocID="{8FC0E1AF-F6F2-4CAC-9E76-CB74762B812D}" presName="parentNode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91732D6-2BC4-41BA-BA77-FB965C01D103}" type="pres">
      <dgm:prSet presAssocID="{8FC0E1AF-F6F2-4CAC-9E76-CB74762B812D}" presName="child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9514E228-9E6B-4B08-8253-A49083325EB6}" srcId="{805348DD-C89E-41CB-9689-2F09EBD72A7B}" destId="{8FC0E1AF-F6F2-4CAC-9E76-CB74762B812D}" srcOrd="3" destOrd="0" parTransId="{359A1C5B-9177-432D-83FF-0FAA813B16D5}" sibTransId="{E17E71AE-3A4C-47DC-BEC6-803BFE0CFE06}"/>
    <dgm:cxn modelId="{851114C2-4D02-4635-9751-E1E9C7FC56F2}" srcId="{805348DD-C89E-41CB-9689-2F09EBD72A7B}" destId="{98120949-C1E2-47CD-8F6F-F59E08B5215A}" srcOrd="2" destOrd="0" parTransId="{2A3B3505-C0F7-4018-912D-988EC7D4E868}" sibTransId="{BA9FBCBE-449F-4CE9-BC28-8FD857D2DF71}"/>
    <dgm:cxn modelId="{61737BBD-ECA0-4BB3-ACE6-B73709A4F772}" type="presOf" srcId="{98120949-C1E2-47CD-8F6F-F59E08B5215A}" destId="{4A10BDBD-EC4D-465C-8053-70A7C1C4ACBA}" srcOrd="0" destOrd="0" presId="urn:microsoft.com/office/officeart/2005/8/layout/hProcess7#1"/>
    <dgm:cxn modelId="{D07C4707-30C4-4037-8D2F-F7DDF4124271}" type="presOf" srcId="{C2D0300E-A151-479A-9FA2-DBAD12843D3A}" destId="{2376AC89-B4C5-47E3-89C7-9C7B9D986269}" srcOrd="0" destOrd="0" presId="urn:microsoft.com/office/officeart/2005/8/layout/hProcess7#1"/>
    <dgm:cxn modelId="{EEE2973D-EB86-4028-B068-90DD14338B63}" srcId="{98120949-C1E2-47CD-8F6F-F59E08B5215A}" destId="{B50498A1-BFA1-4E2A-8F53-5FDC2B5715E0}" srcOrd="0" destOrd="0" parTransId="{FF9AEF21-E3DC-487A-9F5C-ADB42B000C65}" sibTransId="{9EBABE9C-6671-4101-BC87-557C6A1BC2B3}"/>
    <dgm:cxn modelId="{0DF7AB79-E060-4A7A-BE87-40D21CA2A525}" type="presOf" srcId="{22CB862C-1677-4508-B793-3ED7A89C6144}" destId="{1ACD8410-E5AD-4CA4-A350-9D3A0DF91D7C}" srcOrd="0" destOrd="0" presId="urn:microsoft.com/office/officeart/2005/8/layout/hProcess7#1"/>
    <dgm:cxn modelId="{34C80901-AFCA-49B2-9EB5-6A0AECEA88B0}" type="presOf" srcId="{B50498A1-BFA1-4E2A-8F53-5FDC2B5715E0}" destId="{98217CD2-508F-4C14-A0B5-D576D4F929C5}" srcOrd="0" destOrd="0" presId="urn:microsoft.com/office/officeart/2005/8/layout/hProcess7#1"/>
    <dgm:cxn modelId="{52569A6D-78E4-4AB3-B601-6CB71F1DAF81}" srcId="{C2D0300E-A151-479A-9FA2-DBAD12843D3A}" destId="{A8F7F2C6-B324-4B5D-8920-6D8DBDAEF679}" srcOrd="0" destOrd="0" parTransId="{30DA62D5-33F1-47F6-8483-1376AAE50090}" sibTransId="{2F9B6999-004D-42FD-88A0-B190265FF103}"/>
    <dgm:cxn modelId="{60D28266-3FA2-4B53-B035-D1FDE7474904}" srcId="{805348DD-C89E-41CB-9689-2F09EBD72A7B}" destId="{22CB862C-1677-4508-B793-3ED7A89C6144}" srcOrd="0" destOrd="0" parTransId="{98C2F6A9-630A-412B-8F66-F3ABB6939507}" sibTransId="{B849E48A-EE37-4359-B710-D25348FB6D43}"/>
    <dgm:cxn modelId="{117A6017-E753-4A04-B7D1-BED59AAB2F1B}" type="presOf" srcId="{8FC0E1AF-F6F2-4CAC-9E76-CB74762B812D}" destId="{9EF0069D-563C-4D74-A177-825C1BA38D1F}" srcOrd="0" destOrd="0" presId="urn:microsoft.com/office/officeart/2005/8/layout/hProcess7#1"/>
    <dgm:cxn modelId="{BD6FDC56-09A5-49CE-B6BC-7DE0A902A353}" type="presOf" srcId="{A8F7F2C6-B324-4B5D-8920-6D8DBDAEF679}" destId="{F0535026-1572-45AB-AE0C-7529C17CD551}" srcOrd="0" destOrd="0" presId="urn:microsoft.com/office/officeart/2005/8/layout/hProcess7#1"/>
    <dgm:cxn modelId="{2A45CDE3-7604-40E4-B5EE-14108C9DF171}" type="presOf" srcId="{805348DD-C89E-41CB-9689-2F09EBD72A7B}" destId="{2086284E-A7E8-43FD-A75E-BC65D1BA1417}" srcOrd="0" destOrd="0" presId="urn:microsoft.com/office/officeart/2005/8/layout/hProcess7#1"/>
    <dgm:cxn modelId="{53660B3C-47AE-4426-BB60-EBD9F5493372}" type="presOf" srcId="{98120949-C1E2-47CD-8F6F-F59E08B5215A}" destId="{B7EF9631-A4DF-47A3-BF57-05BB4E92D36B}" srcOrd="1" destOrd="0" presId="urn:microsoft.com/office/officeart/2005/8/layout/hProcess7#1"/>
    <dgm:cxn modelId="{8F9BEC65-1658-4766-9FEB-89D71CEFE1C7}" type="presOf" srcId="{8FC0E1AF-F6F2-4CAC-9E76-CB74762B812D}" destId="{A540204F-19D8-44CA-899E-60C198C08B8C}" srcOrd="1" destOrd="0" presId="urn:microsoft.com/office/officeart/2005/8/layout/hProcess7#1"/>
    <dgm:cxn modelId="{2CD38328-A75D-4005-B30A-4382ADC25911}" type="presOf" srcId="{C2D0300E-A151-479A-9FA2-DBAD12843D3A}" destId="{388E786C-B282-4A3D-9F9E-DF4A5AD55031}" srcOrd="1" destOrd="0" presId="urn:microsoft.com/office/officeart/2005/8/layout/hProcess7#1"/>
    <dgm:cxn modelId="{FCF37CFD-2F42-4D24-B450-9B3A750CA32C}" type="presOf" srcId="{EF443CF5-3164-48AA-822C-335BDB1FD415}" destId="{591732D6-2BC4-41BA-BA77-FB965C01D103}" srcOrd="0" destOrd="0" presId="urn:microsoft.com/office/officeart/2005/8/layout/hProcess7#1"/>
    <dgm:cxn modelId="{F7CAF7D0-11EF-4C38-BA12-2DF173945C46}" type="presOf" srcId="{22CB862C-1677-4508-B793-3ED7A89C6144}" destId="{5C8A4756-FD34-4A16-969A-F9835DFD456A}" srcOrd="1" destOrd="0" presId="urn:microsoft.com/office/officeart/2005/8/layout/hProcess7#1"/>
    <dgm:cxn modelId="{203C5079-31C1-4323-823E-BA7CDE20540E}" srcId="{805348DD-C89E-41CB-9689-2F09EBD72A7B}" destId="{C2D0300E-A151-479A-9FA2-DBAD12843D3A}" srcOrd="1" destOrd="0" parTransId="{1393D05B-DB20-4EB4-A545-CA961B5699A0}" sibTransId="{6F493EE5-A016-4746-9F45-A429DA22EF55}"/>
    <dgm:cxn modelId="{840BC3F6-5240-407F-BB81-658047D3A313}" srcId="{8FC0E1AF-F6F2-4CAC-9E76-CB74762B812D}" destId="{EF443CF5-3164-48AA-822C-335BDB1FD415}" srcOrd="0" destOrd="0" parTransId="{BD9B5786-B245-4B09-BDC1-E358FEB9AE20}" sibTransId="{EA8E1922-55FF-4AD5-8B2B-6A1BFB3F77B1}"/>
    <dgm:cxn modelId="{B7558AE3-AFD4-4447-B32C-F6D5EEE6A771}" srcId="{22CB862C-1677-4508-B793-3ED7A89C6144}" destId="{EFDB7728-F99C-4046-9F33-010A4064603D}" srcOrd="0" destOrd="0" parTransId="{73A97438-F49B-4ADB-9696-66A30BD84B62}" sibTransId="{C4CA967A-D45C-4687-A286-77D96963FCE8}"/>
    <dgm:cxn modelId="{37CBB468-62C3-4298-A9E6-21EA693D8CE2}" type="presOf" srcId="{EFDB7728-F99C-4046-9F33-010A4064603D}" destId="{1BA82677-1D83-4BD9-9E7D-1906560B3769}" srcOrd="0" destOrd="0" presId="urn:microsoft.com/office/officeart/2005/8/layout/hProcess7#1"/>
    <dgm:cxn modelId="{5850A48E-CF20-4098-8C0C-B9B9A93CB31A}" type="presParOf" srcId="{2086284E-A7E8-43FD-A75E-BC65D1BA1417}" destId="{C8AB6EE7-4E7E-4659-B21D-0153DEF2CBB3}" srcOrd="0" destOrd="0" presId="urn:microsoft.com/office/officeart/2005/8/layout/hProcess7#1"/>
    <dgm:cxn modelId="{AFC11D94-F685-4468-A0B4-1D9A0E4C263F}" type="presParOf" srcId="{C8AB6EE7-4E7E-4659-B21D-0153DEF2CBB3}" destId="{1ACD8410-E5AD-4CA4-A350-9D3A0DF91D7C}" srcOrd="0" destOrd="0" presId="urn:microsoft.com/office/officeart/2005/8/layout/hProcess7#1"/>
    <dgm:cxn modelId="{285F0BAC-80C7-44DD-9F50-44798C669B96}" type="presParOf" srcId="{C8AB6EE7-4E7E-4659-B21D-0153DEF2CBB3}" destId="{5C8A4756-FD34-4A16-969A-F9835DFD456A}" srcOrd="1" destOrd="0" presId="urn:microsoft.com/office/officeart/2005/8/layout/hProcess7#1"/>
    <dgm:cxn modelId="{AA7FC24D-EFCC-4FEA-A903-27D3EF1818C1}" type="presParOf" srcId="{C8AB6EE7-4E7E-4659-B21D-0153DEF2CBB3}" destId="{1BA82677-1D83-4BD9-9E7D-1906560B3769}" srcOrd="2" destOrd="0" presId="urn:microsoft.com/office/officeart/2005/8/layout/hProcess7#1"/>
    <dgm:cxn modelId="{CB439B89-D1C9-4C71-AA0F-E22BC4B3061B}" type="presParOf" srcId="{2086284E-A7E8-43FD-A75E-BC65D1BA1417}" destId="{6943E952-1C7A-4672-A1B9-CF1B75259993}" srcOrd="1" destOrd="0" presId="urn:microsoft.com/office/officeart/2005/8/layout/hProcess7#1"/>
    <dgm:cxn modelId="{3C86A89D-47B4-4B45-B4F2-223C8DBBC3C8}" type="presParOf" srcId="{2086284E-A7E8-43FD-A75E-BC65D1BA1417}" destId="{232561CF-3474-46E8-A9AC-9EE80A118D73}" srcOrd="2" destOrd="0" presId="urn:microsoft.com/office/officeart/2005/8/layout/hProcess7#1"/>
    <dgm:cxn modelId="{C707CB13-32B9-44E5-A1A4-F085EAE72CA5}" type="presParOf" srcId="{232561CF-3474-46E8-A9AC-9EE80A118D73}" destId="{8F0A2267-934E-42CC-A83A-B4AE44F64399}" srcOrd="0" destOrd="0" presId="urn:microsoft.com/office/officeart/2005/8/layout/hProcess7#1"/>
    <dgm:cxn modelId="{7B96076A-3A08-4266-B85A-D7FEDCA439D0}" type="presParOf" srcId="{232561CF-3474-46E8-A9AC-9EE80A118D73}" destId="{ED8625C7-E314-4146-8C39-9825ABCAD41D}" srcOrd="1" destOrd="0" presId="urn:microsoft.com/office/officeart/2005/8/layout/hProcess7#1"/>
    <dgm:cxn modelId="{623BB5D4-F64A-455A-B3B2-0A4F7CA6DB91}" type="presParOf" srcId="{232561CF-3474-46E8-A9AC-9EE80A118D73}" destId="{5EF9A00D-A821-418B-9FB4-474DC00B6E32}" srcOrd="2" destOrd="0" presId="urn:microsoft.com/office/officeart/2005/8/layout/hProcess7#1"/>
    <dgm:cxn modelId="{F402C183-4FCB-431B-BF44-5E285E5FBFAE}" type="presParOf" srcId="{2086284E-A7E8-43FD-A75E-BC65D1BA1417}" destId="{0BF6F743-3127-4FF5-B0C7-2E23262BA0A9}" srcOrd="3" destOrd="0" presId="urn:microsoft.com/office/officeart/2005/8/layout/hProcess7#1"/>
    <dgm:cxn modelId="{73398E03-AD42-4129-B57B-BAD942F9E2BE}" type="presParOf" srcId="{2086284E-A7E8-43FD-A75E-BC65D1BA1417}" destId="{00C2967E-D82A-4438-9076-6E171B0DF8F8}" srcOrd="4" destOrd="0" presId="urn:microsoft.com/office/officeart/2005/8/layout/hProcess7#1"/>
    <dgm:cxn modelId="{6A0C0CFE-CEE1-45E5-8E70-9E61CEC3E533}" type="presParOf" srcId="{00C2967E-D82A-4438-9076-6E171B0DF8F8}" destId="{2376AC89-B4C5-47E3-89C7-9C7B9D986269}" srcOrd="0" destOrd="0" presId="urn:microsoft.com/office/officeart/2005/8/layout/hProcess7#1"/>
    <dgm:cxn modelId="{8B7E89AB-4101-4DBD-81EF-A83F288DBF47}" type="presParOf" srcId="{00C2967E-D82A-4438-9076-6E171B0DF8F8}" destId="{388E786C-B282-4A3D-9F9E-DF4A5AD55031}" srcOrd="1" destOrd="0" presId="urn:microsoft.com/office/officeart/2005/8/layout/hProcess7#1"/>
    <dgm:cxn modelId="{0EF3DC88-3416-4CD5-9617-F3EBD070716D}" type="presParOf" srcId="{00C2967E-D82A-4438-9076-6E171B0DF8F8}" destId="{F0535026-1572-45AB-AE0C-7529C17CD551}" srcOrd="2" destOrd="0" presId="urn:microsoft.com/office/officeart/2005/8/layout/hProcess7#1"/>
    <dgm:cxn modelId="{BCBE8A0A-6180-4BC3-8E39-E4E3BC1F5653}" type="presParOf" srcId="{2086284E-A7E8-43FD-A75E-BC65D1BA1417}" destId="{9899D7FF-165A-48FE-A94E-BBD547641220}" srcOrd="5" destOrd="0" presId="urn:microsoft.com/office/officeart/2005/8/layout/hProcess7#1"/>
    <dgm:cxn modelId="{6F0BD842-D3B2-4766-A6ED-7A6255CA2B20}" type="presParOf" srcId="{2086284E-A7E8-43FD-A75E-BC65D1BA1417}" destId="{DEBB37C3-6EB3-4171-9415-181FC85D6462}" srcOrd="6" destOrd="0" presId="urn:microsoft.com/office/officeart/2005/8/layout/hProcess7#1"/>
    <dgm:cxn modelId="{C1BD0861-4F17-44F9-9023-153A6C44A7E1}" type="presParOf" srcId="{DEBB37C3-6EB3-4171-9415-181FC85D6462}" destId="{72EC0C48-BE48-4C47-A838-7DAE047720EB}" srcOrd="0" destOrd="0" presId="urn:microsoft.com/office/officeart/2005/8/layout/hProcess7#1"/>
    <dgm:cxn modelId="{6C7E0386-BFD5-4BB3-976F-47DA1AA7C024}" type="presParOf" srcId="{DEBB37C3-6EB3-4171-9415-181FC85D6462}" destId="{FC9DB44E-DF81-44C7-A510-E5F79EF10014}" srcOrd="1" destOrd="0" presId="urn:microsoft.com/office/officeart/2005/8/layout/hProcess7#1"/>
    <dgm:cxn modelId="{DEFB1B8F-892E-42C7-86E4-D07D2A89742E}" type="presParOf" srcId="{DEBB37C3-6EB3-4171-9415-181FC85D6462}" destId="{50947342-3F12-4E67-A7C4-878528ABB101}" srcOrd="2" destOrd="0" presId="urn:microsoft.com/office/officeart/2005/8/layout/hProcess7#1"/>
    <dgm:cxn modelId="{5536C7B3-915D-4134-BC6C-C9EC357E6634}" type="presParOf" srcId="{2086284E-A7E8-43FD-A75E-BC65D1BA1417}" destId="{773D74C0-104E-461C-B1F5-082A78D4F19F}" srcOrd="7" destOrd="0" presId="urn:microsoft.com/office/officeart/2005/8/layout/hProcess7#1"/>
    <dgm:cxn modelId="{CF81BD4F-CF52-4897-9865-02CA3D85E6A7}" type="presParOf" srcId="{2086284E-A7E8-43FD-A75E-BC65D1BA1417}" destId="{E5AC46E9-8989-437B-8FFA-C5BDEC1FCE22}" srcOrd="8" destOrd="0" presId="urn:microsoft.com/office/officeart/2005/8/layout/hProcess7#1"/>
    <dgm:cxn modelId="{3ECC1488-ACBE-45B6-ABB8-FD0B921864E2}" type="presParOf" srcId="{E5AC46E9-8989-437B-8FFA-C5BDEC1FCE22}" destId="{4A10BDBD-EC4D-465C-8053-70A7C1C4ACBA}" srcOrd="0" destOrd="0" presId="urn:microsoft.com/office/officeart/2005/8/layout/hProcess7#1"/>
    <dgm:cxn modelId="{5D63E2F2-5ECB-4590-A3A0-487E191A2E7A}" type="presParOf" srcId="{E5AC46E9-8989-437B-8FFA-C5BDEC1FCE22}" destId="{B7EF9631-A4DF-47A3-BF57-05BB4E92D36B}" srcOrd="1" destOrd="0" presId="urn:microsoft.com/office/officeart/2005/8/layout/hProcess7#1"/>
    <dgm:cxn modelId="{2CE95498-4E23-4C1E-90E8-D0A78D45AAEF}" type="presParOf" srcId="{E5AC46E9-8989-437B-8FFA-C5BDEC1FCE22}" destId="{98217CD2-508F-4C14-A0B5-D576D4F929C5}" srcOrd="2" destOrd="0" presId="urn:microsoft.com/office/officeart/2005/8/layout/hProcess7#1"/>
    <dgm:cxn modelId="{4BECFF67-3CB7-4310-8F7C-1C9517EC21EA}" type="presParOf" srcId="{2086284E-A7E8-43FD-A75E-BC65D1BA1417}" destId="{B45F61F7-5326-4D4B-BB35-D26EBF0282A2}" srcOrd="9" destOrd="0" presId="urn:microsoft.com/office/officeart/2005/8/layout/hProcess7#1"/>
    <dgm:cxn modelId="{867F2ADB-F615-4FB2-BD21-736075F5A106}" type="presParOf" srcId="{2086284E-A7E8-43FD-A75E-BC65D1BA1417}" destId="{6AF34684-21AE-40C4-8850-45547E8A4472}" srcOrd="10" destOrd="0" presId="urn:microsoft.com/office/officeart/2005/8/layout/hProcess7#1"/>
    <dgm:cxn modelId="{1BE227C8-1DC5-415B-ABBB-DA011CAE25A7}" type="presParOf" srcId="{6AF34684-21AE-40C4-8850-45547E8A4472}" destId="{24AA9F43-FED6-4D53-9400-A560239295DD}" srcOrd="0" destOrd="0" presId="urn:microsoft.com/office/officeart/2005/8/layout/hProcess7#1"/>
    <dgm:cxn modelId="{5A95CFE1-134A-44FF-8952-C04E06645313}" type="presParOf" srcId="{6AF34684-21AE-40C4-8850-45547E8A4472}" destId="{738043DB-BD37-46F3-B569-EF1908119655}" srcOrd="1" destOrd="0" presId="urn:microsoft.com/office/officeart/2005/8/layout/hProcess7#1"/>
    <dgm:cxn modelId="{5A1A7504-0A1F-40EE-BDEA-9A7A1CE80D76}" type="presParOf" srcId="{6AF34684-21AE-40C4-8850-45547E8A4472}" destId="{20CD00C7-8AD0-4AFB-AC11-14417C7F121D}" srcOrd="2" destOrd="0" presId="urn:microsoft.com/office/officeart/2005/8/layout/hProcess7#1"/>
    <dgm:cxn modelId="{E95E08D6-38DB-4FD0-8459-6F9761DCC8A5}" type="presParOf" srcId="{2086284E-A7E8-43FD-A75E-BC65D1BA1417}" destId="{F7AEFBBD-4033-4902-AEC9-52FF3948288C}" srcOrd="11" destOrd="0" presId="urn:microsoft.com/office/officeart/2005/8/layout/hProcess7#1"/>
    <dgm:cxn modelId="{A3A1017A-C1D8-4ACE-A815-5741B5615CBC}" type="presParOf" srcId="{2086284E-A7E8-43FD-A75E-BC65D1BA1417}" destId="{4622F161-2348-4630-B69F-A340A1533A1B}" srcOrd="12" destOrd="0" presId="urn:microsoft.com/office/officeart/2005/8/layout/hProcess7#1"/>
    <dgm:cxn modelId="{0EA5F3EB-1563-421F-8D6C-35E22727BDFC}" type="presParOf" srcId="{4622F161-2348-4630-B69F-A340A1533A1B}" destId="{9EF0069D-563C-4D74-A177-825C1BA38D1F}" srcOrd="0" destOrd="0" presId="urn:microsoft.com/office/officeart/2005/8/layout/hProcess7#1"/>
    <dgm:cxn modelId="{14CCFDDC-377E-4B01-89F9-1144337B325B}" type="presParOf" srcId="{4622F161-2348-4630-B69F-A340A1533A1B}" destId="{A540204F-19D8-44CA-899E-60C198C08B8C}" srcOrd="1" destOrd="0" presId="urn:microsoft.com/office/officeart/2005/8/layout/hProcess7#1"/>
    <dgm:cxn modelId="{01D9C040-472B-4411-8AB1-781AC1F8870A}" type="presParOf" srcId="{4622F161-2348-4630-B69F-A340A1533A1B}" destId="{591732D6-2BC4-41BA-BA77-FB965C01D103}" srcOrd="2" destOrd="0" presId="urn:microsoft.com/office/officeart/2005/8/layout/hProcess7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4E154A88-76BE-4815-B50C-33669CEF89B0}" type="doc">
      <dgm:prSet loTypeId="urn:microsoft.com/office/officeart/2005/8/layout/vList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s-MX"/>
        </a:p>
      </dgm:t>
    </dgm:pt>
    <dgm:pt modelId="{F0A1F1F4-28B7-4C6D-83A7-A64E7B901B1E}">
      <dgm:prSet phldrT="[Texto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s-ES" sz="2000" dirty="0" smtClean="0"/>
            <a:t>Democratizar los medios de producción para generar condiciones y oportunidades equitativas</a:t>
          </a:r>
          <a:endParaRPr lang="es-MX" sz="2000" dirty="0"/>
        </a:p>
      </dgm:t>
    </dgm:pt>
    <dgm:pt modelId="{6B1F31BE-1464-410D-A400-4FD191E25B70}" type="parTrans" cxnId="{D39772C4-AEA8-47EA-9721-163C916412D1}">
      <dgm:prSet/>
      <dgm:spPr/>
      <dgm:t>
        <a:bodyPr/>
        <a:lstStyle/>
        <a:p>
          <a:endParaRPr lang="es-MX"/>
        </a:p>
      </dgm:t>
    </dgm:pt>
    <dgm:pt modelId="{42AC8CAD-B3AF-470B-8FEF-8E90805B382E}" type="sibTrans" cxnId="{D39772C4-AEA8-47EA-9721-163C916412D1}">
      <dgm:prSet/>
      <dgm:spPr/>
      <dgm:t>
        <a:bodyPr/>
        <a:lstStyle/>
        <a:p>
          <a:endParaRPr lang="es-MX"/>
        </a:p>
      </dgm:t>
    </dgm:pt>
    <dgm:pt modelId="{9A6E4881-038D-4B12-BBF2-F976351D9F71}">
      <dgm:prSet phldrT="[Texto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s-ES" sz="1600" dirty="0" smtClean="0"/>
            <a:t>Ampliar progresivamente el acceso al agua segura </a:t>
          </a:r>
          <a:endParaRPr lang="es-MX" sz="1600" dirty="0"/>
        </a:p>
      </dgm:t>
    </dgm:pt>
    <dgm:pt modelId="{C982B50B-F3DE-49A2-9A08-5D36508F86A0}" type="parTrans" cxnId="{8F62AEAC-419F-4640-BBE0-23D890B0E2CB}">
      <dgm:prSet/>
      <dgm:spPr/>
      <dgm:t>
        <a:bodyPr/>
        <a:lstStyle/>
        <a:p>
          <a:endParaRPr lang="es-MX"/>
        </a:p>
      </dgm:t>
    </dgm:pt>
    <dgm:pt modelId="{338743E4-ADE4-44E5-8B2F-B176E534ECCE}" type="sibTrans" cxnId="{8F62AEAC-419F-4640-BBE0-23D890B0E2CB}">
      <dgm:prSet/>
      <dgm:spPr/>
      <dgm:t>
        <a:bodyPr/>
        <a:lstStyle/>
        <a:p>
          <a:endParaRPr lang="es-MX"/>
        </a:p>
      </dgm:t>
    </dgm:pt>
    <dgm:pt modelId="{0AEB0B55-232C-4B1A-848C-B4F250102B94}">
      <dgm:prSet phldrT="[Texto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s-ES" sz="2000" dirty="0" smtClean="0"/>
            <a:t>Promover prácticas de vida saludable en la población.</a:t>
          </a:r>
          <a:endParaRPr lang="es-MX" sz="2000" dirty="0"/>
        </a:p>
      </dgm:t>
    </dgm:pt>
    <dgm:pt modelId="{2EF39EC4-8D72-4C0D-8D03-75BF22176251}" type="parTrans" cxnId="{F5EFF3D7-4541-4851-9B0D-A443E5BF16E1}">
      <dgm:prSet/>
      <dgm:spPr/>
      <dgm:t>
        <a:bodyPr/>
        <a:lstStyle/>
        <a:p>
          <a:endParaRPr lang="es-MX"/>
        </a:p>
      </dgm:t>
    </dgm:pt>
    <dgm:pt modelId="{CBD0337D-CD1B-41EA-BD12-ED6FB2637691}" type="sibTrans" cxnId="{F5EFF3D7-4541-4851-9B0D-A443E5BF16E1}">
      <dgm:prSet/>
      <dgm:spPr/>
      <dgm:t>
        <a:bodyPr/>
        <a:lstStyle/>
        <a:p>
          <a:endParaRPr lang="es-MX"/>
        </a:p>
      </dgm:t>
    </dgm:pt>
    <dgm:pt modelId="{15CB2067-493F-4F15-89A6-97C3B98046E6}">
      <dgm:prSet phldrT="[Texto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s-ES" sz="1600" dirty="0" smtClean="0"/>
            <a:t>Diseñar y aplicar programas de información, educación y comunicación </a:t>
          </a:r>
          <a:endParaRPr lang="es-MX" sz="1600" dirty="0"/>
        </a:p>
      </dgm:t>
    </dgm:pt>
    <dgm:pt modelId="{BE24E4C5-30A2-401D-9BEC-17FF03B82D78}" type="parTrans" cxnId="{76E3EE46-B424-4646-BC50-2E4CA410274E}">
      <dgm:prSet/>
      <dgm:spPr/>
      <dgm:t>
        <a:bodyPr/>
        <a:lstStyle/>
        <a:p>
          <a:endParaRPr lang="es-MX"/>
        </a:p>
      </dgm:t>
    </dgm:pt>
    <dgm:pt modelId="{DCA0D51F-2B35-47BB-8168-04FB33CC5965}" type="sibTrans" cxnId="{76E3EE46-B424-4646-BC50-2E4CA410274E}">
      <dgm:prSet/>
      <dgm:spPr/>
      <dgm:t>
        <a:bodyPr/>
        <a:lstStyle/>
        <a:p>
          <a:endParaRPr lang="es-MX"/>
        </a:p>
      </dgm:t>
    </dgm:pt>
    <dgm:pt modelId="{E610D540-1F65-452D-ADE9-3925FF0250E0}">
      <dgm:prSet phldrT="[Texto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s-ES" sz="1600" dirty="0" smtClean="0"/>
            <a:t>Generar condiciones de vida y actividades productivas alternativas para las poblaciones asentadas en zonas protegidas</a:t>
          </a:r>
          <a:endParaRPr lang="es-MX" sz="1600" dirty="0"/>
        </a:p>
      </dgm:t>
    </dgm:pt>
    <dgm:pt modelId="{8D95C0F7-4C5E-45FF-ADFF-D62E3725080D}" type="parTrans" cxnId="{E4A2D07E-62C0-4B8A-85DC-D141FC1C7359}">
      <dgm:prSet/>
      <dgm:spPr/>
      <dgm:t>
        <a:bodyPr/>
        <a:lstStyle/>
        <a:p>
          <a:endParaRPr lang="es-MX"/>
        </a:p>
      </dgm:t>
    </dgm:pt>
    <dgm:pt modelId="{7BEFBEFC-95FE-4B41-9081-3851C6128C25}" type="sibTrans" cxnId="{E4A2D07E-62C0-4B8A-85DC-D141FC1C7359}">
      <dgm:prSet/>
      <dgm:spPr/>
      <dgm:t>
        <a:bodyPr/>
        <a:lstStyle/>
        <a:p>
          <a:endParaRPr lang="es-MX"/>
        </a:p>
      </dgm:t>
    </dgm:pt>
    <dgm:pt modelId="{F45D4D65-4D71-4C79-B83D-85944877B586}">
      <dgm:prSet phldrT="[Texto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s-ES" sz="1600" dirty="0" smtClean="0"/>
            <a:t>Implementar mecanismos efectivos de control de calidad e inocuidad de los productos de consumo humano, para disminuir posibles riesgos para la salud.</a:t>
          </a:r>
          <a:endParaRPr lang="es-MX" sz="1600" dirty="0"/>
        </a:p>
      </dgm:t>
    </dgm:pt>
    <dgm:pt modelId="{4475CCE5-DA46-47E4-AD70-C545A990105E}" type="parTrans" cxnId="{DE041704-DB8E-44BB-A166-F6C874032AA8}">
      <dgm:prSet/>
      <dgm:spPr/>
      <dgm:t>
        <a:bodyPr/>
        <a:lstStyle/>
        <a:p>
          <a:endParaRPr lang="es-MX"/>
        </a:p>
      </dgm:t>
    </dgm:pt>
    <dgm:pt modelId="{6AE93FD4-A4AA-4A0A-9480-A7BB3084EE5F}" type="sibTrans" cxnId="{DE041704-DB8E-44BB-A166-F6C874032AA8}">
      <dgm:prSet/>
      <dgm:spPr/>
      <dgm:t>
        <a:bodyPr/>
        <a:lstStyle/>
        <a:p>
          <a:endParaRPr lang="es-MX"/>
        </a:p>
      </dgm:t>
    </dgm:pt>
    <dgm:pt modelId="{675BF8CF-D966-4C0D-8617-66C072B18FBA}" type="pres">
      <dgm:prSet presAssocID="{4E154A88-76BE-4815-B50C-33669CEF89B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74F80697-B6D5-408E-A7D5-C6BF993F14CC}" type="pres">
      <dgm:prSet presAssocID="{F0A1F1F4-28B7-4C6D-83A7-A64E7B901B1E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174A3D8-56F0-4045-9BF4-C5B0AA717BE6}" type="pres">
      <dgm:prSet presAssocID="{F0A1F1F4-28B7-4C6D-83A7-A64E7B901B1E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5B57025-D2F9-49CF-9C30-034B25DF1DB4}" type="pres">
      <dgm:prSet presAssocID="{0AEB0B55-232C-4B1A-848C-B4F250102B94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57FAD80-B68D-4CC5-9105-CF12045E9EE9}" type="pres">
      <dgm:prSet presAssocID="{0AEB0B55-232C-4B1A-848C-B4F250102B94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8F62AEAC-419F-4640-BBE0-23D890B0E2CB}" srcId="{F0A1F1F4-28B7-4C6D-83A7-A64E7B901B1E}" destId="{9A6E4881-038D-4B12-BBF2-F976351D9F71}" srcOrd="0" destOrd="0" parTransId="{C982B50B-F3DE-49A2-9A08-5D36508F86A0}" sibTransId="{338743E4-ADE4-44E5-8B2F-B176E534ECCE}"/>
    <dgm:cxn modelId="{91CC979C-4CDD-4E54-B05B-D6D77C6392E4}" type="presOf" srcId="{9A6E4881-038D-4B12-BBF2-F976351D9F71}" destId="{E174A3D8-56F0-4045-9BF4-C5B0AA717BE6}" srcOrd="0" destOrd="0" presId="urn:microsoft.com/office/officeart/2005/8/layout/vList2"/>
    <dgm:cxn modelId="{05A6FE0F-BB33-4DB8-B9EE-7E08FEE917AD}" type="presOf" srcId="{4E154A88-76BE-4815-B50C-33669CEF89B0}" destId="{675BF8CF-D966-4C0D-8617-66C072B18FBA}" srcOrd="0" destOrd="0" presId="urn:microsoft.com/office/officeart/2005/8/layout/vList2"/>
    <dgm:cxn modelId="{CBC10FBF-5DF8-4E05-884D-78C848EC05DB}" type="presOf" srcId="{F45D4D65-4D71-4C79-B83D-85944877B586}" destId="{657FAD80-B68D-4CC5-9105-CF12045E9EE9}" srcOrd="0" destOrd="1" presId="urn:microsoft.com/office/officeart/2005/8/layout/vList2"/>
    <dgm:cxn modelId="{E4A2D07E-62C0-4B8A-85DC-D141FC1C7359}" srcId="{F0A1F1F4-28B7-4C6D-83A7-A64E7B901B1E}" destId="{E610D540-1F65-452D-ADE9-3925FF0250E0}" srcOrd="1" destOrd="0" parTransId="{8D95C0F7-4C5E-45FF-ADFF-D62E3725080D}" sibTransId="{7BEFBEFC-95FE-4B41-9081-3851C6128C25}"/>
    <dgm:cxn modelId="{6473CE19-E413-43F7-8599-B85BA3051B4C}" type="presOf" srcId="{15CB2067-493F-4F15-89A6-97C3B98046E6}" destId="{657FAD80-B68D-4CC5-9105-CF12045E9EE9}" srcOrd="0" destOrd="0" presId="urn:microsoft.com/office/officeart/2005/8/layout/vList2"/>
    <dgm:cxn modelId="{76E3EE46-B424-4646-BC50-2E4CA410274E}" srcId="{0AEB0B55-232C-4B1A-848C-B4F250102B94}" destId="{15CB2067-493F-4F15-89A6-97C3B98046E6}" srcOrd="0" destOrd="0" parTransId="{BE24E4C5-30A2-401D-9BEC-17FF03B82D78}" sibTransId="{DCA0D51F-2B35-47BB-8168-04FB33CC5965}"/>
    <dgm:cxn modelId="{DF36599E-93D2-4BED-8072-2057201ED36A}" type="presOf" srcId="{F0A1F1F4-28B7-4C6D-83A7-A64E7B901B1E}" destId="{74F80697-B6D5-408E-A7D5-C6BF993F14CC}" srcOrd="0" destOrd="0" presId="urn:microsoft.com/office/officeart/2005/8/layout/vList2"/>
    <dgm:cxn modelId="{F5EFF3D7-4541-4851-9B0D-A443E5BF16E1}" srcId="{4E154A88-76BE-4815-B50C-33669CEF89B0}" destId="{0AEB0B55-232C-4B1A-848C-B4F250102B94}" srcOrd="1" destOrd="0" parTransId="{2EF39EC4-8D72-4C0D-8D03-75BF22176251}" sibTransId="{CBD0337D-CD1B-41EA-BD12-ED6FB2637691}"/>
    <dgm:cxn modelId="{3AFD97A4-4CA6-4A77-954A-4360BD0FA0BE}" type="presOf" srcId="{E610D540-1F65-452D-ADE9-3925FF0250E0}" destId="{E174A3D8-56F0-4045-9BF4-C5B0AA717BE6}" srcOrd="0" destOrd="1" presId="urn:microsoft.com/office/officeart/2005/8/layout/vList2"/>
    <dgm:cxn modelId="{DE041704-DB8E-44BB-A166-F6C874032AA8}" srcId="{0AEB0B55-232C-4B1A-848C-B4F250102B94}" destId="{F45D4D65-4D71-4C79-B83D-85944877B586}" srcOrd="1" destOrd="0" parTransId="{4475CCE5-DA46-47E4-AD70-C545A990105E}" sibTransId="{6AE93FD4-A4AA-4A0A-9480-A7BB3084EE5F}"/>
    <dgm:cxn modelId="{3093552F-3651-40E7-9444-D7499282C83F}" type="presOf" srcId="{0AEB0B55-232C-4B1A-848C-B4F250102B94}" destId="{F5B57025-D2F9-49CF-9C30-034B25DF1DB4}" srcOrd="0" destOrd="0" presId="urn:microsoft.com/office/officeart/2005/8/layout/vList2"/>
    <dgm:cxn modelId="{D39772C4-AEA8-47EA-9721-163C916412D1}" srcId="{4E154A88-76BE-4815-B50C-33669CEF89B0}" destId="{F0A1F1F4-28B7-4C6D-83A7-A64E7B901B1E}" srcOrd="0" destOrd="0" parTransId="{6B1F31BE-1464-410D-A400-4FD191E25B70}" sibTransId="{42AC8CAD-B3AF-470B-8FEF-8E90805B382E}"/>
    <dgm:cxn modelId="{41A0297E-AE43-4F05-AC67-94C5471584FB}" type="presParOf" srcId="{675BF8CF-D966-4C0D-8617-66C072B18FBA}" destId="{74F80697-B6D5-408E-A7D5-C6BF993F14CC}" srcOrd="0" destOrd="0" presId="urn:microsoft.com/office/officeart/2005/8/layout/vList2"/>
    <dgm:cxn modelId="{B98EEE98-6DAE-434A-88F0-64AE84324E27}" type="presParOf" srcId="{675BF8CF-D966-4C0D-8617-66C072B18FBA}" destId="{E174A3D8-56F0-4045-9BF4-C5B0AA717BE6}" srcOrd="1" destOrd="0" presId="urn:microsoft.com/office/officeart/2005/8/layout/vList2"/>
    <dgm:cxn modelId="{BF1B1662-F186-4396-912C-D28C191422FD}" type="presParOf" srcId="{675BF8CF-D966-4C0D-8617-66C072B18FBA}" destId="{F5B57025-D2F9-49CF-9C30-034B25DF1DB4}" srcOrd="2" destOrd="0" presId="urn:microsoft.com/office/officeart/2005/8/layout/vList2"/>
    <dgm:cxn modelId="{8A1AD0BA-396D-48E2-8AEB-D59C9B04C403}" type="presParOf" srcId="{675BF8CF-D966-4C0D-8617-66C072B18FBA}" destId="{657FAD80-B68D-4CC5-9105-CF12045E9EE9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4E154A88-76BE-4815-B50C-33669CEF89B0}" type="doc">
      <dgm:prSet loTypeId="urn:microsoft.com/office/officeart/2005/8/layout/vList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s-MX"/>
        </a:p>
      </dgm:t>
    </dgm:pt>
    <dgm:pt modelId="{F0A1F1F4-28B7-4C6D-83A7-A64E7B901B1E}">
      <dgm:prSet phldrT="[Texto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s-ES" sz="2000" dirty="0" smtClean="0"/>
            <a:t>Garantizar vivienda y hábitat dignos, seguros y saludables, con equidad, sustentabilidad y eficiencia</a:t>
          </a:r>
          <a:endParaRPr lang="es-MX" sz="2000" dirty="0"/>
        </a:p>
      </dgm:t>
    </dgm:pt>
    <dgm:pt modelId="{6B1F31BE-1464-410D-A400-4FD191E25B70}" type="parTrans" cxnId="{D39772C4-AEA8-47EA-9721-163C916412D1}">
      <dgm:prSet/>
      <dgm:spPr/>
      <dgm:t>
        <a:bodyPr/>
        <a:lstStyle/>
        <a:p>
          <a:endParaRPr lang="es-MX"/>
        </a:p>
      </dgm:t>
    </dgm:pt>
    <dgm:pt modelId="{42AC8CAD-B3AF-470B-8FEF-8E90805B382E}" type="sibTrans" cxnId="{D39772C4-AEA8-47EA-9721-163C916412D1}">
      <dgm:prSet/>
      <dgm:spPr/>
      <dgm:t>
        <a:bodyPr/>
        <a:lstStyle/>
        <a:p>
          <a:endParaRPr lang="es-MX"/>
        </a:p>
      </dgm:t>
    </dgm:pt>
    <dgm:pt modelId="{9A6E4881-038D-4B12-BBF2-F976351D9F71}">
      <dgm:prSet phldrT="[Texto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s-ES" sz="1600" dirty="0" smtClean="0"/>
            <a:t>Promover programas públicos de vivienda adecuados a las condiciones en que viven las personas</a:t>
          </a:r>
          <a:endParaRPr lang="es-MX" sz="1600" dirty="0"/>
        </a:p>
      </dgm:t>
    </dgm:pt>
    <dgm:pt modelId="{C982B50B-F3DE-49A2-9A08-5D36508F86A0}" type="parTrans" cxnId="{8F62AEAC-419F-4640-BBE0-23D890B0E2CB}">
      <dgm:prSet/>
      <dgm:spPr/>
      <dgm:t>
        <a:bodyPr/>
        <a:lstStyle/>
        <a:p>
          <a:endParaRPr lang="es-MX"/>
        </a:p>
      </dgm:t>
    </dgm:pt>
    <dgm:pt modelId="{338743E4-ADE4-44E5-8B2F-B176E534ECCE}" type="sibTrans" cxnId="{8F62AEAC-419F-4640-BBE0-23D890B0E2CB}">
      <dgm:prSet/>
      <dgm:spPr/>
      <dgm:t>
        <a:bodyPr/>
        <a:lstStyle/>
        <a:p>
          <a:endParaRPr lang="es-MX"/>
        </a:p>
      </dgm:t>
    </dgm:pt>
    <dgm:pt modelId="{0AEB0B55-232C-4B1A-848C-B4F250102B94}">
      <dgm:prSet phldrT="[Texto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s-ES" sz="2000" dirty="0" smtClean="0"/>
            <a:t>Conservar y manejar sustentablemente el patrimonio natural y su biodiversidad terrestre y marina, considerada como sector estratégico</a:t>
          </a:r>
          <a:endParaRPr lang="es-MX" sz="2000" dirty="0"/>
        </a:p>
      </dgm:t>
    </dgm:pt>
    <dgm:pt modelId="{2EF39EC4-8D72-4C0D-8D03-75BF22176251}" type="parTrans" cxnId="{F5EFF3D7-4541-4851-9B0D-A443E5BF16E1}">
      <dgm:prSet/>
      <dgm:spPr/>
      <dgm:t>
        <a:bodyPr/>
        <a:lstStyle/>
        <a:p>
          <a:endParaRPr lang="es-MX"/>
        </a:p>
      </dgm:t>
    </dgm:pt>
    <dgm:pt modelId="{CBD0337D-CD1B-41EA-BD12-ED6FB2637691}" type="sibTrans" cxnId="{F5EFF3D7-4541-4851-9B0D-A443E5BF16E1}">
      <dgm:prSet/>
      <dgm:spPr/>
      <dgm:t>
        <a:bodyPr/>
        <a:lstStyle/>
        <a:p>
          <a:endParaRPr lang="es-MX"/>
        </a:p>
      </dgm:t>
    </dgm:pt>
    <dgm:pt modelId="{15CB2067-493F-4F15-89A6-97C3B98046E6}">
      <dgm:prSet phldrT="[Texto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s-ES" sz="1600" dirty="0" smtClean="0"/>
            <a:t>Fortalecer los sistemas de áreas protegidas terrestres y marinas</a:t>
          </a:r>
          <a:endParaRPr lang="es-MX" sz="1600" dirty="0"/>
        </a:p>
      </dgm:t>
    </dgm:pt>
    <dgm:pt modelId="{BE24E4C5-30A2-401D-9BEC-17FF03B82D78}" type="parTrans" cxnId="{76E3EE46-B424-4646-BC50-2E4CA410274E}">
      <dgm:prSet/>
      <dgm:spPr/>
      <dgm:t>
        <a:bodyPr/>
        <a:lstStyle/>
        <a:p>
          <a:endParaRPr lang="es-MX"/>
        </a:p>
      </dgm:t>
    </dgm:pt>
    <dgm:pt modelId="{DCA0D51F-2B35-47BB-8168-04FB33CC5965}" type="sibTrans" cxnId="{76E3EE46-B424-4646-BC50-2E4CA410274E}">
      <dgm:prSet/>
      <dgm:spPr/>
      <dgm:t>
        <a:bodyPr/>
        <a:lstStyle/>
        <a:p>
          <a:endParaRPr lang="es-MX"/>
        </a:p>
      </dgm:t>
    </dgm:pt>
    <dgm:pt modelId="{C7BDA3F0-F624-442F-9B0B-0A644FEFDA4A}">
      <dgm:prSet phldrT="[Texto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s-ES" sz="1600" dirty="0" smtClean="0"/>
            <a:t>Ampliar la cobertura y acceso a agua de calidad para consumo humano y a servicios de infraestructura sanitaria</a:t>
          </a:r>
          <a:endParaRPr lang="es-MX" sz="1600" dirty="0"/>
        </a:p>
      </dgm:t>
    </dgm:pt>
    <dgm:pt modelId="{ECA81686-0503-4EC0-99D4-C9C29CA6918C}" type="parTrans" cxnId="{846743FB-2B03-4BC7-A505-CB85C4EC13E3}">
      <dgm:prSet/>
      <dgm:spPr/>
      <dgm:t>
        <a:bodyPr/>
        <a:lstStyle/>
        <a:p>
          <a:endParaRPr lang="es-MX"/>
        </a:p>
      </dgm:t>
    </dgm:pt>
    <dgm:pt modelId="{85E59E87-D1C4-41E1-9FBD-89DF646E863F}" type="sibTrans" cxnId="{846743FB-2B03-4BC7-A505-CB85C4EC13E3}">
      <dgm:prSet/>
      <dgm:spPr/>
      <dgm:t>
        <a:bodyPr/>
        <a:lstStyle/>
        <a:p>
          <a:endParaRPr lang="es-MX"/>
        </a:p>
      </dgm:t>
    </dgm:pt>
    <dgm:pt modelId="{2FEE3771-9DC8-4E73-BCA4-995B5A0FD00B}">
      <dgm:prSet phldrT="[Texto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s-ES" sz="1600" dirty="0" smtClean="0"/>
            <a:t>Planificación y de ordenamiento de territorial </a:t>
          </a:r>
          <a:endParaRPr lang="es-MX" sz="1600" dirty="0"/>
        </a:p>
      </dgm:t>
    </dgm:pt>
    <dgm:pt modelId="{D80C9182-2206-4AFD-B46A-6D95F9CB6C42}" type="parTrans" cxnId="{D5D926F5-6FBC-4A20-A493-E6ABD725B2E3}">
      <dgm:prSet/>
      <dgm:spPr/>
      <dgm:t>
        <a:bodyPr/>
        <a:lstStyle/>
        <a:p>
          <a:endParaRPr lang="es-MX"/>
        </a:p>
      </dgm:t>
    </dgm:pt>
    <dgm:pt modelId="{734095DF-7136-4EA4-80B7-BCED887EFC94}" type="sibTrans" cxnId="{D5D926F5-6FBC-4A20-A493-E6ABD725B2E3}">
      <dgm:prSet/>
      <dgm:spPr/>
      <dgm:t>
        <a:bodyPr/>
        <a:lstStyle/>
        <a:p>
          <a:endParaRPr lang="es-MX"/>
        </a:p>
      </dgm:t>
    </dgm:pt>
    <dgm:pt modelId="{73BC16F6-04BB-4E1C-B80A-D22744E5C5D0}">
      <dgm:prSet phldrT="[Texto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s-ES" sz="1600" dirty="0" smtClean="0"/>
            <a:t>Desarrollar proyectos de forestación, reforestación y </a:t>
          </a:r>
          <a:r>
            <a:rPr lang="es-ES" sz="1600" dirty="0" err="1" smtClean="0"/>
            <a:t>revegetación</a:t>
          </a:r>
          <a:endParaRPr lang="es-MX" sz="1600" dirty="0"/>
        </a:p>
      </dgm:t>
    </dgm:pt>
    <dgm:pt modelId="{6F224CD2-85E4-4B26-AEF6-D3392AFBD58C}" type="parTrans" cxnId="{134DF590-65FA-4410-A540-D53EA184246D}">
      <dgm:prSet/>
      <dgm:spPr/>
      <dgm:t>
        <a:bodyPr/>
        <a:lstStyle/>
        <a:p>
          <a:endParaRPr lang="es-MX"/>
        </a:p>
      </dgm:t>
    </dgm:pt>
    <dgm:pt modelId="{1824CA31-573E-4252-AA23-6CCEDDA1185C}" type="sibTrans" cxnId="{134DF590-65FA-4410-A540-D53EA184246D}">
      <dgm:prSet/>
      <dgm:spPr/>
      <dgm:t>
        <a:bodyPr/>
        <a:lstStyle/>
        <a:p>
          <a:endParaRPr lang="es-MX"/>
        </a:p>
      </dgm:t>
    </dgm:pt>
    <dgm:pt modelId="{BA51A328-759C-4829-80E0-26BC2EA0F6C7}">
      <dgm:prSet phldrT="[Texto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s-ES" sz="1600" dirty="0" smtClean="0"/>
            <a:t>Proteger la biodiversidad, particularmente las especies y variedades endémicas y nativas,</a:t>
          </a:r>
          <a:endParaRPr lang="es-MX" sz="1600" dirty="0"/>
        </a:p>
      </dgm:t>
    </dgm:pt>
    <dgm:pt modelId="{681AF376-4DD9-4956-91A8-66C00D2F8A7B}" type="parTrans" cxnId="{D02AFBEB-6CC9-4598-AE86-3BF70798778B}">
      <dgm:prSet/>
      <dgm:spPr/>
    </dgm:pt>
    <dgm:pt modelId="{E3BE4B64-BCAB-4A99-94B1-A857D61E46DA}" type="sibTrans" cxnId="{D02AFBEB-6CC9-4598-AE86-3BF70798778B}">
      <dgm:prSet/>
      <dgm:spPr/>
    </dgm:pt>
    <dgm:pt modelId="{675BF8CF-D966-4C0D-8617-66C072B18FBA}" type="pres">
      <dgm:prSet presAssocID="{4E154A88-76BE-4815-B50C-33669CEF89B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74F80697-B6D5-408E-A7D5-C6BF993F14CC}" type="pres">
      <dgm:prSet presAssocID="{F0A1F1F4-28B7-4C6D-83A7-A64E7B901B1E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174A3D8-56F0-4045-9BF4-C5B0AA717BE6}" type="pres">
      <dgm:prSet presAssocID="{F0A1F1F4-28B7-4C6D-83A7-A64E7B901B1E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5B57025-D2F9-49CF-9C30-034B25DF1DB4}" type="pres">
      <dgm:prSet presAssocID="{0AEB0B55-232C-4B1A-848C-B4F250102B94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57FAD80-B68D-4CC5-9105-CF12045E9EE9}" type="pres">
      <dgm:prSet presAssocID="{0AEB0B55-232C-4B1A-848C-B4F250102B94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D02AFBEB-6CC9-4598-AE86-3BF70798778B}" srcId="{0AEB0B55-232C-4B1A-848C-B4F250102B94}" destId="{BA51A328-759C-4829-80E0-26BC2EA0F6C7}" srcOrd="3" destOrd="0" parTransId="{681AF376-4DD9-4956-91A8-66C00D2F8A7B}" sibTransId="{E3BE4B64-BCAB-4A99-94B1-A857D61E46DA}"/>
    <dgm:cxn modelId="{281F0272-71DD-4E61-BC78-787B4D23470F}" type="presOf" srcId="{2FEE3771-9DC8-4E73-BCA4-995B5A0FD00B}" destId="{657FAD80-B68D-4CC5-9105-CF12045E9EE9}" srcOrd="0" destOrd="1" presId="urn:microsoft.com/office/officeart/2005/8/layout/vList2"/>
    <dgm:cxn modelId="{D39772C4-AEA8-47EA-9721-163C916412D1}" srcId="{4E154A88-76BE-4815-B50C-33669CEF89B0}" destId="{F0A1F1F4-28B7-4C6D-83A7-A64E7B901B1E}" srcOrd="0" destOrd="0" parTransId="{6B1F31BE-1464-410D-A400-4FD191E25B70}" sibTransId="{42AC8CAD-B3AF-470B-8FEF-8E90805B382E}"/>
    <dgm:cxn modelId="{A4A78EA0-3D1D-4839-9C05-99665BF0CA20}" type="presOf" srcId="{73BC16F6-04BB-4E1C-B80A-D22744E5C5D0}" destId="{657FAD80-B68D-4CC5-9105-CF12045E9EE9}" srcOrd="0" destOrd="2" presId="urn:microsoft.com/office/officeart/2005/8/layout/vList2"/>
    <dgm:cxn modelId="{F5EFF3D7-4541-4851-9B0D-A443E5BF16E1}" srcId="{4E154A88-76BE-4815-B50C-33669CEF89B0}" destId="{0AEB0B55-232C-4B1A-848C-B4F250102B94}" srcOrd="1" destOrd="0" parTransId="{2EF39EC4-8D72-4C0D-8D03-75BF22176251}" sibTransId="{CBD0337D-CD1B-41EA-BD12-ED6FB2637691}"/>
    <dgm:cxn modelId="{8B55CF2A-F8C2-4877-8876-A88DFB8DE5D7}" type="presOf" srcId="{0AEB0B55-232C-4B1A-848C-B4F250102B94}" destId="{F5B57025-D2F9-49CF-9C30-034B25DF1DB4}" srcOrd="0" destOrd="0" presId="urn:microsoft.com/office/officeart/2005/8/layout/vList2"/>
    <dgm:cxn modelId="{8F62AEAC-419F-4640-BBE0-23D890B0E2CB}" srcId="{F0A1F1F4-28B7-4C6D-83A7-A64E7B901B1E}" destId="{9A6E4881-038D-4B12-BBF2-F976351D9F71}" srcOrd="0" destOrd="0" parTransId="{C982B50B-F3DE-49A2-9A08-5D36508F86A0}" sibTransId="{338743E4-ADE4-44E5-8B2F-B176E534ECCE}"/>
    <dgm:cxn modelId="{4522A901-DD6E-4428-BE92-9548D32DFBE5}" type="presOf" srcId="{BA51A328-759C-4829-80E0-26BC2EA0F6C7}" destId="{657FAD80-B68D-4CC5-9105-CF12045E9EE9}" srcOrd="0" destOrd="3" presId="urn:microsoft.com/office/officeart/2005/8/layout/vList2"/>
    <dgm:cxn modelId="{D5D926F5-6FBC-4A20-A493-E6ABD725B2E3}" srcId="{0AEB0B55-232C-4B1A-848C-B4F250102B94}" destId="{2FEE3771-9DC8-4E73-BCA4-995B5A0FD00B}" srcOrd="1" destOrd="0" parTransId="{D80C9182-2206-4AFD-B46A-6D95F9CB6C42}" sibTransId="{734095DF-7136-4EA4-80B7-BCED887EFC94}"/>
    <dgm:cxn modelId="{134DF590-65FA-4410-A540-D53EA184246D}" srcId="{0AEB0B55-232C-4B1A-848C-B4F250102B94}" destId="{73BC16F6-04BB-4E1C-B80A-D22744E5C5D0}" srcOrd="2" destOrd="0" parTransId="{6F224CD2-85E4-4B26-AEF6-D3392AFBD58C}" sibTransId="{1824CA31-573E-4252-AA23-6CCEDDA1185C}"/>
    <dgm:cxn modelId="{06DA5E23-E4A2-43DB-826F-A77689234636}" type="presOf" srcId="{C7BDA3F0-F624-442F-9B0B-0A644FEFDA4A}" destId="{E174A3D8-56F0-4045-9BF4-C5B0AA717BE6}" srcOrd="0" destOrd="1" presId="urn:microsoft.com/office/officeart/2005/8/layout/vList2"/>
    <dgm:cxn modelId="{DE823F79-BB1E-4CA0-8F8A-756DD99F7797}" type="presOf" srcId="{9A6E4881-038D-4B12-BBF2-F976351D9F71}" destId="{E174A3D8-56F0-4045-9BF4-C5B0AA717BE6}" srcOrd="0" destOrd="0" presId="urn:microsoft.com/office/officeart/2005/8/layout/vList2"/>
    <dgm:cxn modelId="{76E3EE46-B424-4646-BC50-2E4CA410274E}" srcId="{0AEB0B55-232C-4B1A-848C-B4F250102B94}" destId="{15CB2067-493F-4F15-89A6-97C3B98046E6}" srcOrd="0" destOrd="0" parTransId="{BE24E4C5-30A2-401D-9BEC-17FF03B82D78}" sibTransId="{DCA0D51F-2B35-47BB-8168-04FB33CC5965}"/>
    <dgm:cxn modelId="{846743FB-2B03-4BC7-A505-CB85C4EC13E3}" srcId="{F0A1F1F4-28B7-4C6D-83A7-A64E7B901B1E}" destId="{C7BDA3F0-F624-442F-9B0B-0A644FEFDA4A}" srcOrd="1" destOrd="0" parTransId="{ECA81686-0503-4EC0-99D4-C9C29CA6918C}" sibTransId="{85E59E87-D1C4-41E1-9FBD-89DF646E863F}"/>
    <dgm:cxn modelId="{7CE02E35-5EBC-48C5-858D-2676C0CA3D57}" type="presOf" srcId="{F0A1F1F4-28B7-4C6D-83A7-A64E7B901B1E}" destId="{74F80697-B6D5-408E-A7D5-C6BF993F14CC}" srcOrd="0" destOrd="0" presId="urn:microsoft.com/office/officeart/2005/8/layout/vList2"/>
    <dgm:cxn modelId="{09D1D558-8D36-4A40-BFE6-D5602F0B22BC}" type="presOf" srcId="{4E154A88-76BE-4815-B50C-33669CEF89B0}" destId="{675BF8CF-D966-4C0D-8617-66C072B18FBA}" srcOrd="0" destOrd="0" presId="urn:microsoft.com/office/officeart/2005/8/layout/vList2"/>
    <dgm:cxn modelId="{B69C899C-B025-406E-8893-61AF8AE7DB76}" type="presOf" srcId="{15CB2067-493F-4F15-89A6-97C3B98046E6}" destId="{657FAD80-B68D-4CC5-9105-CF12045E9EE9}" srcOrd="0" destOrd="0" presId="urn:microsoft.com/office/officeart/2005/8/layout/vList2"/>
    <dgm:cxn modelId="{0A471BF2-20DF-453B-A676-68AEEE7D8DA5}" type="presParOf" srcId="{675BF8CF-D966-4C0D-8617-66C072B18FBA}" destId="{74F80697-B6D5-408E-A7D5-C6BF993F14CC}" srcOrd="0" destOrd="0" presId="urn:microsoft.com/office/officeart/2005/8/layout/vList2"/>
    <dgm:cxn modelId="{2F46962E-DAF4-4F3C-B77F-3C5FE570CB0A}" type="presParOf" srcId="{675BF8CF-D966-4C0D-8617-66C072B18FBA}" destId="{E174A3D8-56F0-4045-9BF4-C5B0AA717BE6}" srcOrd="1" destOrd="0" presId="urn:microsoft.com/office/officeart/2005/8/layout/vList2"/>
    <dgm:cxn modelId="{22844E9B-D94D-44FF-AFA1-7A7EBEDFB0BE}" type="presParOf" srcId="{675BF8CF-D966-4C0D-8617-66C072B18FBA}" destId="{F5B57025-D2F9-49CF-9C30-034B25DF1DB4}" srcOrd="2" destOrd="0" presId="urn:microsoft.com/office/officeart/2005/8/layout/vList2"/>
    <dgm:cxn modelId="{6E57595D-403D-4363-AF74-85BA3C96E48E}" type="presParOf" srcId="{675BF8CF-D966-4C0D-8617-66C072B18FBA}" destId="{657FAD80-B68D-4CC5-9105-CF12045E9EE9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4E154A88-76BE-4815-B50C-33669CEF89B0}" type="doc">
      <dgm:prSet loTypeId="urn:microsoft.com/office/officeart/2005/8/layout/vList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s-MX"/>
        </a:p>
      </dgm:t>
    </dgm:pt>
    <dgm:pt modelId="{F0A1F1F4-28B7-4C6D-83A7-A64E7B901B1E}">
      <dgm:prSet phldrT="[Texto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s-ES" sz="2000" dirty="0" smtClean="0"/>
            <a:t>Manejar el patrimonio hídrico con un enfoque integral e integrado  por cuenca hidrográfica, de aprovechamiento estratégico del Estado y de valoración sociocultural y ambiental.</a:t>
          </a:r>
          <a:endParaRPr lang="es-MX" sz="2000" dirty="0"/>
        </a:p>
      </dgm:t>
    </dgm:pt>
    <dgm:pt modelId="{6B1F31BE-1464-410D-A400-4FD191E25B70}" type="parTrans" cxnId="{D39772C4-AEA8-47EA-9721-163C916412D1}">
      <dgm:prSet/>
      <dgm:spPr/>
      <dgm:t>
        <a:bodyPr/>
        <a:lstStyle/>
        <a:p>
          <a:endParaRPr lang="es-MX"/>
        </a:p>
      </dgm:t>
    </dgm:pt>
    <dgm:pt modelId="{42AC8CAD-B3AF-470B-8FEF-8E90805B382E}" type="sibTrans" cxnId="{D39772C4-AEA8-47EA-9721-163C916412D1}">
      <dgm:prSet/>
      <dgm:spPr/>
      <dgm:t>
        <a:bodyPr/>
        <a:lstStyle/>
        <a:p>
          <a:endParaRPr lang="es-MX"/>
        </a:p>
      </dgm:t>
    </dgm:pt>
    <dgm:pt modelId="{F9F4C5DD-E5C5-48DC-9F86-815306828068}">
      <dgm:prSet phldrT="[Texto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s-ES" sz="1600" dirty="0" smtClean="0"/>
            <a:t>Impulsar la investigación para la restauración, reparación, rehabilitación y mejoramiento de los ecosistemas naturales</a:t>
          </a:r>
          <a:endParaRPr lang="es-MX" sz="1600" dirty="0"/>
        </a:p>
      </dgm:t>
    </dgm:pt>
    <dgm:pt modelId="{5312DDFD-0EAE-4C52-B405-E8EE26A79A4D}" type="sibTrans" cxnId="{79E81E9B-076A-482F-8461-69A41AB33C08}">
      <dgm:prSet/>
      <dgm:spPr/>
      <dgm:t>
        <a:bodyPr/>
        <a:lstStyle/>
        <a:p>
          <a:endParaRPr lang="es-MX"/>
        </a:p>
      </dgm:t>
    </dgm:pt>
    <dgm:pt modelId="{0FA093C5-1CE1-4DDC-A266-9BD33B31600D}" type="parTrans" cxnId="{79E81E9B-076A-482F-8461-69A41AB33C08}">
      <dgm:prSet/>
      <dgm:spPr/>
      <dgm:t>
        <a:bodyPr/>
        <a:lstStyle/>
        <a:p>
          <a:endParaRPr lang="es-MX"/>
        </a:p>
      </dgm:t>
    </dgm:pt>
    <dgm:pt modelId="{E2D211BC-C76E-43D2-8A56-E9FDDE95E8D6}">
      <dgm:prSet phldrT="[Texto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s-ES" sz="1600" dirty="0" smtClean="0"/>
            <a:t>Estimular la gestión comunitaria responsable del Recurso Hídrico y apoyo al fortalecimiento de las organizaciones campesinas</a:t>
          </a:r>
          <a:endParaRPr lang="es-MX" sz="1600" dirty="0"/>
        </a:p>
      </dgm:t>
    </dgm:pt>
    <dgm:pt modelId="{963AC347-6C96-4ABE-920C-9C4B74A3D788}" type="sibTrans" cxnId="{E621DC37-7557-42B9-A636-D1956970EE94}">
      <dgm:prSet/>
      <dgm:spPr/>
      <dgm:t>
        <a:bodyPr/>
        <a:lstStyle/>
        <a:p>
          <a:endParaRPr lang="es-MX"/>
        </a:p>
      </dgm:t>
    </dgm:pt>
    <dgm:pt modelId="{7CD6493A-B373-4334-80C2-CC0BA55F7D2F}" type="parTrans" cxnId="{E621DC37-7557-42B9-A636-D1956970EE94}">
      <dgm:prSet/>
      <dgm:spPr/>
      <dgm:t>
        <a:bodyPr/>
        <a:lstStyle/>
        <a:p>
          <a:endParaRPr lang="es-MX"/>
        </a:p>
      </dgm:t>
    </dgm:pt>
    <dgm:pt modelId="{9A6E4881-038D-4B12-BBF2-F976351D9F71}">
      <dgm:prSet phldrT="[Texto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s-ES" sz="1600" dirty="0" smtClean="0"/>
            <a:t>Establecer lineamientos públicos integrales e integrados de conservación, preservación y manejo del agua</a:t>
          </a:r>
          <a:endParaRPr lang="es-MX" sz="1600" dirty="0"/>
        </a:p>
      </dgm:t>
    </dgm:pt>
    <dgm:pt modelId="{338743E4-ADE4-44E5-8B2F-B176E534ECCE}" type="sibTrans" cxnId="{8F62AEAC-419F-4640-BBE0-23D890B0E2CB}">
      <dgm:prSet/>
      <dgm:spPr/>
      <dgm:t>
        <a:bodyPr/>
        <a:lstStyle/>
        <a:p>
          <a:endParaRPr lang="es-MX"/>
        </a:p>
      </dgm:t>
    </dgm:pt>
    <dgm:pt modelId="{C982B50B-F3DE-49A2-9A08-5D36508F86A0}" type="parTrans" cxnId="{8F62AEAC-419F-4640-BBE0-23D890B0E2CB}">
      <dgm:prSet/>
      <dgm:spPr/>
      <dgm:t>
        <a:bodyPr/>
        <a:lstStyle/>
        <a:p>
          <a:endParaRPr lang="es-MX"/>
        </a:p>
      </dgm:t>
    </dgm:pt>
    <dgm:pt modelId="{675BF8CF-D966-4C0D-8617-66C072B18FBA}" type="pres">
      <dgm:prSet presAssocID="{4E154A88-76BE-4815-B50C-33669CEF89B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74F80697-B6D5-408E-A7D5-C6BF993F14CC}" type="pres">
      <dgm:prSet presAssocID="{F0A1F1F4-28B7-4C6D-83A7-A64E7B901B1E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174A3D8-56F0-4045-9BF4-C5B0AA717BE6}" type="pres">
      <dgm:prSet presAssocID="{F0A1F1F4-28B7-4C6D-83A7-A64E7B901B1E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8F62AEAC-419F-4640-BBE0-23D890B0E2CB}" srcId="{F0A1F1F4-28B7-4C6D-83A7-A64E7B901B1E}" destId="{9A6E4881-038D-4B12-BBF2-F976351D9F71}" srcOrd="0" destOrd="0" parTransId="{C982B50B-F3DE-49A2-9A08-5D36508F86A0}" sibTransId="{338743E4-ADE4-44E5-8B2F-B176E534ECCE}"/>
    <dgm:cxn modelId="{E621DC37-7557-42B9-A636-D1956970EE94}" srcId="{F0A1F1F4-28B7-4C6D-83A7-A64E7B901B1E}" destId="{E2D211BC-C76E-43D2-8A56-E9FDDE95E8D6}" srcOrd="1" destOrd="0" parTransId="{7CD6493A-B373-4334-80C2-CC0BA55F7D2F}" sibTransId="{963AC347-6C96-4ABE-920C-9C4B74A3D788}"/>
    <dgm:cxn modelId="{461162D0-9308-473F-88A1-5F0CF07B0219}" type="presOf" srcId="{F0A1F1F4-28B7-4C6D-83A7-A64E7B901B1E}" destId="{74F80697-B6D5-408E-A7D5-C6BF993F14CC}" srcOrd="0" destOrd="0" presId="urn:microsoft.com/office/officeart/2005/8/layout/vList2"/>
    <dgm:cxn modelId="{27B6AF13-1881-45D6-B2B0-6502206F80B8}" type="presOf" srcId="{F9F4C5DD-E5C5-48DC-9F86-815306828068}" destId="{E174A3D8-56F0-4045-9BF4-C5B0AA717BE6}" srcOrd="0" destOrd="2" presId="urn:microsoft.com/office/officeart/2005/8/layout/vList2"/>
    <dgm:cxn modelId="{79E81E9B-076A-482F-8461-69A41AB33C08}" srcId="{F0A1F1F4-28B7-4C6D-83A7-A64E7B901B1E}" destId="{F9F4C5DD-E5C5-48DC-9F86-815306828068}" srcOrd="2" destOrd="0" parTransId="{0FA093C5-1CE1-4DDC-A266-9BD33B31600D}" sibTransId="{5312DDFD-0EAE-4C52-B405-E8EE26A79A4D}"/>
    <dgm:cxn modelId="{D39772C4-AEA8-47EA-9721-163C916412D1}" srcId="{4E154A88-76BE-4815-B50C-33669CEF89B0}" destId="{F0A1F1F4-28B7-4C6D-83A7-A64E7B901B1E}" srcOrd="0" destOrd="0" parTransId="{6B1F31BE-1464-410D-A400-4FD191E25B70}" sibTransId="{42AC8CAD-B3AF-470B-8FEF-8E90805B382E}"/>
    <dgm:cxn modelId="{F16D7469-D4EF-4743-99CE-69FE4887D8F2}" type="presOf" srcId="{4E154A88-76BE-4815-B50C-33669CEF89B0}" destId="{675BF8CF-D966-4C0D-8617-66C072B18FBA}" srcOrd="0" destOrd="0" presId="urn:microsoft.com/office/officeart/2005/8/layout/vList2"/>
    <dgm:cxn modelId="{2071C88E-7558-48F9-9514-AA8C31CB49C2}" type="presOf" srcId="{E2D211BC-C76E-43D2-8A56-E9FDDE95E8D6}" destId="{E174A3D8-56F0-4045-9BF4-C5B0AA717BE6}" srcOrd="0" destOrd="1" presId="urn:microsoft.com/office/officeart/2005/8/layout/vList2"/>
    <dgm:cxn modelId="{E5910C92-4320-4397-8800-083107376FFD}" type="presOf" srcId="{9A6E4881-038D-4B12-BBF2-F976351D9F71}" destId="{E174A3D8-56F0-4045-9BF4-C5B0AA717BE6}" srcOrd="0" destOrd="0" presId="urn:microsoft.com/office/officeart/2005/8/layout/vList2"/>
    <dgm:cxn modelId="{793C832B-905E-4B4A-AD5C-642799DA6A84}" type="presParOf" srcId="{675BF8CF-D966-4C0D-8617-66C072B18FBA}" destId="{74F80697-B6D5-408E-A7D5-C6BF993F14CC}" srcOrd="0" destOrd="0" presId="urn:microsoft.com/office/officeart/2005/8/layout/vList2"/>
    <dgm:cxn modelId="{C3CFCD0B-0B5F-4489-B664-694D49FC3580}" type="presParOf" srcId="{675BF8CF-D966-4C0D-8617-66C072B18FBA}" destId="{E174A3D8-56F0-4045-9BF4-C5B0AA717BE6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EFA2320-800E-4A14-A48C-F54D6F310D29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0C435724-501D-4937-82B0-92068F328BD6}">
      <dgm:prSet phldrT="[Texto]"/>
      <dgm:spPr/>
      <dgm:t>
        <a:bodyPr/>
        <a:lstStyle/>
        <a:p>
          <a:r>
            <a:rPr lang="es-MX" dirty="0" smtClean="0"/>
            <a:t>Social</a:t>
          </a:r>
          <a:endParaRPr lang="es-MX" dirty="0"/>
        </a:p>
      </dgm:t>
    </dgm:pt>
    <dgm:pt modelId="{9661515F-419B-4F5A-B475-6F2F6C7AD64F}" type="parTrans" cxnId="{EFCA5F27-82F0-40B5-B6F1-E4327172D0FF}">
      <dgm:prSet/>
      <dgm:spPr/>
      <dgm:t>
        <a:bodyPr/>
        <a:lstStyle/>
        <a:p>
          <a:endParaRPr lang="es-MX"/>
        </a:p>
      </dgm:t>
    </dgm:pt>
    <dgm:pt modelId="{3148BA10-0A19-4074-9A9F-BC8CEAB9AED8}" type="sibTrans" cxnId="{EFCA5F27-82F0-40B5-B6F1-E4327172D0FF}">
      <dgm:prSet/>
      <dgm:spPr/>
      <dgm:t>
        <a:bodyPr/>
        <a:lstStyle/>
        <a:p>
          <a:endParaRPr lang="es-MX"/>
        </a:p>
      </dgm:t>
    </dgm:pt>
    <dgm:pt modelId="{C851FE29-911A-42DE-9316-2F476B5F8EDA}">
      <dgm:prSet phldrT="[Texto]"/>
      <dgm:spPr/>
      <dgm:t>
        <a:bodyPr/>
        <a:lstStyle/>
        <a:p>
          <a:r>
            <a:rPr lang="es-MX" dirty="0" smtClean="0"/>
            <a:t>Económico</a:t>
          </a:r>
          <a:endParaRPr lang="es-MX" dirty="0"/>
        </a:p>
      </dgm:t>
    </dgm:pt>
    <dgm:pt modelId="{20704E70-501E-410F-BB83-634016A32F58}" type="parTrans" cxnId="{DCD09EBF-C484-4340-911C-88F134F7D8D2}">
      <dgm:prSet/>
      <dgm:spPr/>
      <dgm:t>
        <a:bodyPr/>
        <a:lstStyle/>
        <a:p>
          <a:endParaRPr lang="es-MX"/>
        </a:p>
      </dgm:t>
    </dgm:pt>
    <dgm:pt modelId="{E4D41C2A-0ACA-46E6-A6F8-8C6CCFD2ADC5}" type="sibTrans" cxnId="{DCD09EBF-C484-4340-911C-88F134F7D8D2}">
      <dgm:prSet/>
      <dgm:spPr/>
      <dgm:t>
        <a:bodyPr/>
        <a:lstStyle/>
        <a:p>
          <a:endParaRPr lang="es-MX"/>
        </a:p>
      </dgm:t>
    </dgm:pt>
    <dgm:pt modelId="{4D05C041-4002-42F6-9D9C-ACC767FF3314}">
      <dgm:prSet phldrT="[Texto]"/>
      <dgm:spPr/>
      <dgm:t>
        <a:bodyPr/>
        <a:lstStyle/>
        <a:p>
          <a:r>
            <a:rPr lang="es-MX" dirty="0" smtClean="0"/>
            <a:t>Ambiental</a:t>
          </a:r>
          <a:endParaRPr lang="es-MX" dirty="0"/>
        </a:p>
      </dgm:t>
    </dgm:pt>
    <dgm:pt modelId="{E6561B75-3A9B-4648-812C-3C11DA79F74E}" type="parTrans" cxnId="{C60557AC-F8C9-44A5-B49C-F0C6A6C0223B}">
      <dgm:prSet/>
      <dgm:spPr/>
      <dgm:t>
        <a:bodyPr/>
        <a:lstStyle/>
        <a:p>
          <a:endParaRPr lang="es-MX"/>
        </a:p>
      </dgm:t>
    </dgm:pt>
    <dgm:pt modelId="{D99EAE04-51EC-4ECF-9709-41A2EC829162}" type="sibTrans" cxnId="{C60557AC-F8C9-44A5-B49C-F0C6A6C0223B}">
      <dgm:prSet/>
      <dgm:spPr/>
      <dgm:t>
        <a:bodyPr/>
        <a:lstStyle/>
        <a:p>
          <a:endParaRPr lang="es-MX"/>
        </a:p>
      </dgm:t>
    </dgm:pt>
    <dgm:pt modelId="{CA25E90F-B37A-4257-8CA7-7CEF0D4BF2E3}" type="pres">
      <dgm:prSet presAssocID="{FEFA2320-800E-4A14-A48C-F54D6F310D29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A3DEA4D1-D207-404B-AF1E-72600F220790}" type="pres">
      <dgm:prSet presAssocID="{0C435724-501D-4937-82B0-92068F328BD6}" presName="dummy" presStyleCnt="0"/>
      <dgm:spPr/>
    </dgm:pt>
    <dgm:pt modelId="{5F7D2406-E56B-4AEB-9008-4EACE33EEF1F}" type="pres">
      <dgm:prSet presAssocID="{0C435724-501D-4937-82B0-92068F328BD6}" presName="node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3129E92-2640-4FEF-AC33-2FF00CCFBD48}" type="pres">
      <dgm:prSet presAssocID="{3148BA10-0A19-4074-9A9F-BC8CEAB9AED8}" presName="sibTrans" presStyleLbl="node1" presStyleIdx="0" presStyleCnt="3"/>
      <dgm:spPr/>
      <dgm:t>
        <a:bodyPr/>
        <a:lstStyle/>
        <a:p>
          <a:endParaRPr lang="es-MX"/>
        </a:p>
      </dgm:t>
    </dgm:pt>
    <dgm:pt modelId="{8B120183-D9B0-4046-8B92-4E3902DEA6FA}" type="pres">
      <dgm:prSet presAssocID="{C851FE29-911A-42DE-9316-2F476B5F8EDA}" presName="dummy" presStyleCnt="0"/>
      <dgm:spPr/>
    </dgm:pt>
    <dgm:pt modelId="{CC5CC08E-AF88-4706-9E9A-5021447471FE}" type="pres">
      <dgm:prSet presAssocID="{C851FE29-911A-42DE-9316-2F476B5F8EDA}" presName="node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EE9C856-7B27-48BF-BDCA-CF63B776C03E}" type="pres">
      <dgm:prSet presAssocID="{E4D41C2A-0ACA-46E6-A6F8-8C6CCFD2ADC5}" presName="sibTrans" presStyleLbl="node1" presStyleIdx="1" presStyleCnt="3"/>
      <dgm:spPr/>
      <dgm:t>
        <a:bodyPr/>
        <a:lstStyle/>
        <a:p>
          <a:endParaRPr lang="es-MX"/>
        </a:p>
      </dgm:t>
    </dgm:pt>
    <dgm:pt modelId="{542776E6-8FED-4F26-8CCD-839C5669C27B}" type="pres">
      <dgm:prSet presAssocID="{4D05C041-4002-42F6-9D9C-ACC767FF3314}" presName="dummy" presStyleCnt="0"/>
      <dgm:spPr/>
    </dgm:pt>
    <dgm:pt modelId="{08BABF35-4F39-47DF-BE14-3E8E75AA0771}" type="pres">
      <dgm:prSet presAssocID="{4D05C041-4002-42F6-9D9C-ACC767FF3314}" presName="node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4844FBF-690F-4FDF-8E2F-EBE52CC895E0}" type="pres">
      <dgm:prSet presAssocID="{D99EAE04-51EC-4ECF-9709-41A2EC829162}" presName="sibTrans" presStyleLbl="node1" presStyleIdx="2" presStyleCnt="3"/>
      <dgm:spPr/>
      <dgm:t>
        <a:bodyPr/>
        <a:lstStyle/>
        <a:p>
          <a:endParaRPr lang="es-MX"/>
        </a:p>
      </dgm:t>
    </dgm:pt>
  </dgm:ptLst>
  <dgm:cxnLst>
    <dgm:cxn modelId="{B531E099-230D-46FA-BA0B-660173F96427}" type="presOf" srcId="{C851FE29-911A-42DE-9316-2F476B5F8EDA}" destId="{CC5CC08E-AF88-4706-9E9A-5021447471FE}" srcOrd="0" destOrd="0" presId="urn:microsoft.com/office/officeart/2005/8/layout/cycle1"/>
    <dgm:cxn modelId="{D60E8096-44C5-4022-8D4E-F53602A4FA90}" type="presOf" srcId="{D99EAE04-51EC-4ECF-9709-41A2EC829162}" destId="{D4844FBF-690F-4FDF-8E2F-EBE52CC895E0}" srcOrd="0" destOrd="0" presId="urn:microsoft.com/office/officeart/2005/8/layout/cycle1"/>
    <dgm:cxn modelId="{F9BAEA58-184E-4D69-9BD8-B956FFA3F572}" type="presOf" srcId="{0C435724-501D-4937-82B0-92068F328BD6}" destId="{5F7D2406-E56B-4AEB-9008-4EACE33EEF1F}" srcOrd="0" destOrd="0" presId="urn:microsoft.com/office/officeart/2005/8/layout/cycle1"/>
    <dgm:cxn modelId="{AA098028-F55F-4A7A-9A8E-024ED9004162}" type="presOf" srcId="{E4D41C2A-0ACA-46E6-A6F8-8C6CCFD2ADC5}" destId="{BEE9C856-7B27-48BF-BDCA-CF63B776C03E}" srcOrd="0" destOrd="0" presId="urn:microsoft.com/office/officeart/2005/8/layout/cycle1"/>
    <dgm:cxn modelId="{E9201DD9-3DCA-4FE7-B44C-4199BDDCFAF4}" type="presOf" srcId="{FEFA2320-800E-4A14-A48C-F54D6F310D29}" destId="{CA25E90F-B37A-4257-8CA7-7CEF0D4BF2E3}" srcOrd="0" destOrd="0" presId="urn:microsoft.com/office/officeart/2005/8/layout/cycle1"/>
    <dgm:cxn modelId="{F8214067-B1A8-4303-958A-5DD7C80C0F14}" type="presOf" srcId="{4D05C041-4002-42F6-9D9C-ACC767FF3314}" destId="{08BABF35-4F39-47DF-BE14-3E8E75AA0771}" srcOrd="0" destOrd="0" presId="urn:microsoft.com/office/officeart/2005/8/layout/cycle1"/>
    <dgm:cxn modelId="{DCD09EBF-C484-4340-911C-88F134F7D8D2}" srcId="{FEFA2320-800E-4A14-A48C-F54D6F310D29}" destId="{C851FE29-911A-42DE-9316-2F476B5F8EDA}" srcOrd="1" destOrd="0" parTransId="{20704E70-501E-410F-BB83-634016A32F58}" sibTransId="{E4D41C2A-0ACA-46E6-A6F8-8C6CCFD2ADC5}"/>
    <dgm:cxn modelId="{C60557AC-F8C9-44A5-B49C-F0C6A6C0223B}" srcId="{FEFA2320-800E-4A14-A48C-F54D6F310D29}" destId="{4D05C041-4002-42F6-9D9C-ACC767FF3314}" srcOrd="2" destOrd="0" parTransId="{E6561B75-3A9B-4648-812C-3C11DA79F74E}" sibTransId="{D99EAE04-51EC-4ECF-9709-41A2EC829162}"/>
    <dgm:cxn modelId="{FF95E5FB-42B9-4E6D-921F-CC63792FAF41}" type="presOf" srcId="{3148BA10-0A19-4074-9A9F-BC8CEAB9AED8}" destId="{B3129E92-2640-4FEF-AC33-2FF00CCFBD48}" srcOrd="0" destOrd="0" presId="urn:microsoft.com/office/officeart/2005/8/layout/cycle1"/>
    <dgm:cxn modelId="{EFCA5F27-82F0-40B5-B6F1-E4327172D0FF}" srcId="{FEFA2320-800E-4A14-A48C-F54D6F310D29}" destId="{0C435724-501D-4937-82B0-92068F328BD6}" srcOrd="0" destOrd="0" parTransId="{9661515F-419B-4F5A-B475-6F2F6C7AD64F}" sibTransId="{3148BA10-0A19-4074-9A9F-BC8CEAB9AED8}"/>
    <dgm:cxn modelId="{EDCFB612-D0D0-4D23-9CF3-84B0B6DD0C78}" type="presParOf" srcId="{CA25E90F-B37A-4257-8CA7-7CEF0D4BF2E3}" destId="{A3DEA4D1-D207-404B-AF1E-72600F220790}" srcOrd="0" destOrd="0" presId="urn:microsoft.com/office/officeart/2005/8/layout/cycle1"/>
    <dgm:cxn modelId="{68FEDEEA-ECAC-4785-B51F-2F9A54DA628E}" type="presParOf" srcId="{CA25E90F-B37A-4257-8CA7-7CEF0D4BF2E3}" destId="{5F7D2406-E56B-4AEB-9008-4EACE33EEF1F}" srcOrd="1" destOrd="0" presId="urn:microsoft.com/office/officeart/2005/8/layout/cycle1"/>
    <dgm:cxn modelId="{45956B3D-22F4-4E5D-BFBD-0A5A593A224E}" type="presParOf" srcId="{CA25E90F-B37A-4257-8CA7-7CEF0D4BF2E3}" destId="{B3129E92-2640-4FEF-AC33-2FF00CCFBD48}" srcOrd="2" destOrd="0" presId="urn:microsoft.com/office/officeart/2005/8/layout/cycle1"/>
    <dgm:cxn modelId="{C17C2992-1462-4319-B488-879903E17CC8}" type="presParOf" srcId="{CA25E90F-B37A-4257-8CA7-7CEF0D4BF2E3}" destId="{8B120183-D9B0-4046-8B92-4E3902DEA6FA}" srcOrd="3" destOrd="0" presId="urn:microsoft.com/office/officeart/2005/8/layout/cycle1"/>
    <dgm:cxn modelId="{EFA2EFF8-54BA-4E6F-8E29-50C54C7A06E6}" type="presParOf" srcId="{CA25E90F-B37A-4257-8CA7-7CEF0D4BF2E3}" destId="{CC5CC08E-AF88-4706-9E9A-5021447471FE}" srcOrd="4" destOrd="0" presId="urn:microsoft.com/office/officeart/2005/8/layout/cycle1"/>
    <dgm:cxn modelId="{B4890C16-9B88-4E5A-B55D-8CFC74704CD5}" type="presParOf" srcId="{CA25E90F-B37A-4257-8CA7-7CEF0D4BF2E3}" destId="{BEE9C856-7B27-48BF-BDCA-CF63B776C03E}" srcOrd="5" destOrd="0" presId="urn:microsoft.com/office/officeart/2005/8/layout/cycle1"/>
    <dgm:cxn modelId="{D194A841-B93C-46C7-AFF9-336067230910}" type="presParOf" srcId="{CA25E90F-B37A-4257-8CA7-7CEF0D4BF2E3}" destId="{542776E6-8FED-4F26-8CCD-839C5669C27B}" srcOrd="6" destOrd="0" presId="urn:microsoft.com/office/officeart/2005/8/layout/cycle1"/>
    <dgm:cxn modelId="{32184DC6-DAFB-4799-99A3-9160A3B27BBF}" type="presParOf" srcId="{CA25E90F-B37A-4257-8CA7-7CEF0D4BF2E3}" destId="{08BABF35-4F39-47DF-BE14-3E8E75AA0771}" srcOrd="7" destOrd="0" presId="urn:microsoft.com/office/officeart/2005/8/layout/cycle1"/>
    <dgm:cxn modelId="{65E1B350-F974-4BD7-882E-80D3F2F121D8}" type="presParOf" srcId="{CA25E90F-B37A-4257-8CA7-7CEF0D4BF2E3}" destId="{D4844FBF-690F-4FDF-8E2F-EBE52CC895E0}" srcOrd="8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5851375-7CF7-475B-8D65-DA3EB19C6813}" type="doc">
      <dgm:prSet loTypeId="urn:microsoft.com/office/officeart/2005/8/layout/hierarchy3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MX"/>
        </a:p>
      </dgm:t>
    </dgm:pt>
    <dgm:pt modelId="{97B12C4F-D023-4709-B393-3ACE110985E4}">
      <dgm:prSet phldrT="[Texto]"/>
      <dgm:spPr>
        <a:solidFill>
          <a:srgbClr val="0070C0"/>
        </a:solidFill>
      </dgm:spPr>
      <dgm:t>
        <a:bodyPr/>
        <a:lstStyle/>
        <a:p>
          <a:r>
            <a:rPr lang="es-MX" dirty="0" smtClean="0"/>
            <a:t>Necesidades</a:t>
          </a:r>
          <a:endParaRPr lang="es-MX" dirty="0"/>
        </a:p>
      </dgm:t>
    </dgm:pt>
    <dgm:pt modelId="{A8744E0E-D345-478A-8B9A-6B7FD473F89A}" type="parTrans" cxnId="{6E66CC9F-450F-440A-A2F9-8C9DF5A4D638}">
      <dgm:prSet/>
      <dgm:spPr/>
      <dgm:t>
        <a:bodyPr/>
        <a:lstStyle/>
        <a:p>
          <a:endParaRPr lang="es-MX"/>
        </a:p>
      </dgm:t>
    </dgm:pt>
    <dgm:pt modelId="{D5469579-7EFD-43FE-B47C-F48B48AE1E02}" type="sibTrans" cxnId="{6E66CC9F-450F-440A-A2F9-8C9DF5A4D638}">
      <dgm:prSet/>
      <dgm:spPr/>
      <dgm:t>
        <a:bodyPr/>
        <a:lstStyle/>
        <a:p>
          <a:endParaRPr lang="es-MX"/>
        </a:p>
      </dgm:t>
    </dgm:pt>
    <dgm:pt modelId="{59B9C1A0-5EDD-4A22-94D2-28837054AF6A}">
      <dgm:prSet phldrT="[Texto]"/>
      <dgm:spPr/>
      <dgm:t>
        <a:bodyPr/>
        <a:lstStyle/>
        <a:p>
          <a:r>
            <a:rPr lang="es-MX" dirty="0" smtClean="0"/>
            <a:t>Económicas, servicios básicos, etc.</a:t>
          </a:r>
          <a:endParaRPr lang="es-MX" dirty="0"/>
        </a:p>
      </dgm:t>
    </dgm:pt>
    <dgm:pt modelId="{90300C04-2805-4136-AEC2-C8F7B37E23C2}" type="parTrans" cxnId="{32408E44-11D7-46E7-8D32-877E574753FC}">
      <dgm:prSet/>
      <dgm:spPr/>
      <dgm:t>
        <a:bodyPr/>
        <a:lstStyle/>
        <a:p>
          <a:endParaRPr lang="es-MX"/>
        </a:p>
      </dgm:t>
    </dgm:pt>
    <dgm:pt modelId="{4CC80363-E6CF-4FEB-853D-2809A6E80D62}" type="sibTrans" cxnId="{32408E44-11D7-46E7-8D32-877E574753FC}">
      <dgm:prSet/>
      <dgm:spPr/>
      <dgm:t>
        <a:bodyPr/>
        <a:lstStyle/>
        <a:p>
          <a:endParaRPr lang="es-MX"/>
        </a:p>
      </dgm:t>
    </dgm:pt>
    <dgm:pt modelId="{47F3D64B-016F-484B-B1C8-106605E3AA66}">
      <dgm:prSet phldrT="[Texto]"/>
      <dgm:spPr>
        <a:solidFill>
          <a:srgbClr val="00B0F0"/>
        </a:solidFill>
        <a:ln>
          <a:solidFill>
            <a:srgbClr val="00B0F0"/>
          </a:solidFill>
        </a:ln>
      </dgm:spPr>
      <dgm:t>
        <a:bodyPr/>
        <a:lstStyle/>
        <a:p>
          <a:r>
            <a:rPr lang="es-MX" dirty="0" smtClean="0"/>
            <a:t>Presiones</a:t>
          </a:r>
          <a:endParaRPr lang="es-MX" dirty="0"/>
        </a:p>
      </dgm:t>
    </dgm:pt>
    <dgm:pt modelId="{C5864DE4-BC6D-4A25-86E7-83EAF4F7E606}" type="parTrans" cxnId="{718CE78C-F62E-4B29-84B1-F2D84D830F01}">
      <dgm:prSet/>
      <dgm:spPr/>
      <dgm:t>
        <a:bodyPr/>
        <a:lstStyle/>
        <a:p>
          <a:endParaRPr lang="es-MX"/>
        </a:p>
      </dgm:t>
    </dgm:pt>
    <dgm:pt modelId="{A754F4F1-AC46-4822-8AA2-1615A4F9D667}" type="sibTrans" cxnId="{718CE78C-F62E-4B29-84B1-F2D84D830F01}">
      <dgm:prSet/>
      <dgm:spPr/>
      <dgm:t>
        <a:bodyPr/>
        <a:lstStyle/>
        <a:p>
          <a:endParaRPr lang="es-MX"/>
        </a:p>
      </dgm:t>
    </dgm:pt>
    <dgm:pt modelId="{FF0AE1C4-EEC4-42F8-B148-D0578F8EF10B}">
      <dgm:prSet phldrT="[Texto]"/>
      <dgm:spPr/>
      <dgm:t>
        <a:bodyPr/>
        <a:lstStyle/>
        <a:p>
          <a:r>
            <a:rPr lang="es-MX" dirty="0" smtClean="0"/>
            <a:t>Áreas ganaderas, deterioro de los páramos</a:t>
          </a:r>
          <a:endParaRPr lang="es-MX" dirty="0"/>
        </a:p>
      </dgm:t>
    </dgm:pt>
    <dgm:pt modelId="{3E2EC98B-7916-4F70-82AB-705430E080AF}" type="parTrans" cxnId="{874BC2A8-A993-4F40-BBA9-C697CDF4FEFA}">
      <dgm:prSet/>
      <dgm:spPr/>
      <dgm:t>
        <a:bodyPr/>
        <a:lstStyle/>
        <a:p>
          <a:endParaRPr lang="es-MX"/>
        </a:p>
      </dgm:t>
    </dgm:pt>
    <dgm:pt modelId="{FE883616-45F9-4079-8973-BDACD6A3824D}" type="sibTrans" cxnId="{874BC2A8-A993-4F40-BBA9-C697CDF4FEFA}">
      <dgm:prSet/>
      <dgm:spPr/>
      <dgm:t>
        <a:bodyPr/>
        <a:lstStyle/>
        <a:p>
          <a:endParaRPr lang="es-MX"/>
        </a:p>
      </dgm:t>
    </dgm:pt>
    <dgm:pt modelId="{9F4FFD5F-0131-4624-A8C6-D1935DF55E11}" type="pres">
      <dgm:prSet presAssocID="{75851375-7CF7-475B-8D65-DA3EB19C681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MX"/>
        </a:p>
      </dgm:t>
    </dgm:pt>
    <dgm:pt modelId="{17E39D8B-72C3-4C41-9ECA-CAE25BD5ADC9}" type="pres">
      <dgm:prSet presAssocID="{97B12C4F-D023-4709-B393-3ACE110985E4}" presName="root" presStyleCnt="0"/>
      <dgm:spPr/>
      <dgm:t>
        <a:bodyPr/>
        <a:lstStyle/>
        <a:p>
          <a:endParaRPr lang="es-EC"/>
        </a:p>
      </dgm:t>
    </dgm:pt>
    <dgm:pt modelId="{FDB1F511-1584-44BB-9D12-AC4B6AA47DD3}" type="pres">
      <dgm:prSet presAssocID="{97B12C4F-D023-4709-B393-3ACE110985E4}" presName="rootComposite" presStyleCnt="0"/>
      <dgm:spPr/>
      <dgm:t>
        <a:bodyPr/>
        <a:lstStyle/>
        <a:p>
          <a:endParaRPr lang="es-EC"/>
        </a:p>
      </dgm:t>
    </dgm:pt>
    <dgm:pt modelId="{66DCB333-CFF1-46F1-B534-CCE90E264673}" type="pres">
      <dgm:prSet presAssocID="{97B12C4F-D023-4709-B393-3ACE110985E4}" presName="rootText" presStyleLbl="node1" presStyleIdx="0" presStyleCnt="2"/>
      <dgm:spPr/>
      <dgm:t>
        <a:bodyPr/>
        <a:lstStyle/>
        <a:p>
          <a:endParaRPr lang="es-MX"/>
        </a:p>
      </dgm:t>
    </dgm:pt>
    <dgm:pt modelId="{7DA80526-8D7E-4FE2-8C67-9A19DE325E8F}" type="pres">
      <dgm:prSet presAssocID="{97B12C4F-D023-4709-B393-3ACE110985E4}" presName="rootConnector" presStyleLbl="node1" presStyleIdx="0" presStyleCnt="2"/>
      <dgm:spPr/>
      <dgm:t>
        <a:bodyPr/>
        <a:lstStyle/>
        <a:p>
          <a:endParaRPr lang="es-MX"/>
        </a:p>
      </dgm:t>
    </dgm:pt>
    <dgm:pt modelId="{6A3E6ED0-2358-453B-BC42-615D771C7C78}" type="pres">
      <dgm:prSet presAssocID="{97B12C4F-D023-4709-B393-3ACE110985E4}" presName="childShape" presStyleCnt="0"/>
      <dgm:spPr/>
      <dgm:t>
        <a:bodyPr/>
        <a:lstStyle/>
        <a:p>
          <a:endParaRPr lang="es-EC"/>
        </a:p>
      </dgm:t>
    </dgm:pt>
    <dgm:pt modelId="{47B59B5B-6612-4C91-93C1-C62542F79787}" type="pres">
      <dgm:prSet presAssocID="{90300C04-2805-4136-AEC2-C8F7B37E23C2}" presName="Name13" presStyleLbl="parChTrans1D2" presStyleIdx="0" presStyleCnt="2"/>
      <dgm:spPr/>
      <dgm:t>
        <a:bodyPr/>
        <a:lstStyle/>
        <a:p>
          <a:endParaRPr lang="es-MX"/>
        </a:p>
      </dgm:t>
    </dgm:pt>
    <dgm:pt modelId="{B8B9FE7E-74E5-4CC9-8AA0-058B95ADCA19}" type="pres">
      <dgm:prSet presAssocID="{59B9C1A0-5EDD-4A22-94D2-28837054AF6A}" presName="childText" presStyleLbl="bgAcc1" presStyleIdx="0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BEC1920-EA98-437C-BB4E-4D8BB6DA407D}" type="pres">
      <dgm:prSet presAssocID="{47F3D64B-016F-484B-B1C8-106605E3AA66}" presName="root" presStyleCnt="0"/>
      <dgm:spPr/>
      <dgm:t>
        <a:bodyPr/>
        <a:lstStyle/>
        <a:p>
          <a:endParaRPr lang="es-EC"/>
        </a:p>
      </dgm:t>
    </dgm:pt>
    <dgm:pt modelId="{E6086204-1103-4F64-ACB0-5DC9E3D59DF4}" type="pres">
      <dgm:prSet presAssocID="{47F3D64B-016F-484B-B1C8-106605E3AA66}" presName="rootComposite" presStyleCnt="0"/>
      <dgm:spPr/>
      <dgm:t>
        <a:bodyPr/>
        <a:lstStyle/>
        <a:p>
          <a:endParaRPr lang="es-EC"/>
        </a:p>
      </dgm:t>
    </dgm:pt>
    <dgm:pt modelId="{743EB785-38EF-44A0-9114-226053DB5386}" type="pres">
      <dgm:prSet presAssocID="{47F3D64B-016F-484B-B1C8-106605E3AA66}" presName="rootText" presStyleLbl="node1" presStyleIdx="1" presStyleCnt="2" custLinFactNeighborX="-10914"/>
      <dgm:spPr/>
      <dgm:t>
        <a:bodyPr/>
        <a:lstStyle/>
        <a:p>
          <a:endParaRPr lang="es-MX"/>
        </a:p>
      </dgm:t>
    </dgm:pt>
    <dgm:pt modelId="{545291B0-8329-407B-88F5-4C282F824096}" type="pres">
      <dgm:prSet presAssocID="{47F3D64B-016F-484B-B1C8-106605E3AA66}" presName="rootConnector" presStyleLbl="node1" presStyleIdx="1" presStyleCnt="2"/>
      <dgm:spPr/>
      <dgm:t>
        <a:bodyPr/>
        <a:lstStyle/>
        <a:p>
          <a:endParaRPr lang="es-MX"/>
        </a:p>
      </dgm:t>
    </dgm:pt>
    <dgm:pt modelId="{5EC89937-6EBD-4929-A90B-3E50E659F81E}" type="pres">
      <dgm:prSet presAssocID="{47F3D64B-016F-484B-B1C8-106605E3AA66}" presName="childShape" presStyleCnt="0"/>
      <dgm:spPr/>
      <dgm:t>
        <a:bodyPr/>
        <a:lstStyle/>
        <a:p>
          <a:endParaRPr lang="es-EC"/>
        </a:p>
      </dgm:t>
    </dgm:pt>
    <dgm:pt modelId="{8446B166-BB01-46B9-A4F8-5D06293D8AE7}" type="pres">
      <dgm:prSet presAssocID="{3E2EC98B-7916-4F70-82AB-705430E080AF}" presName="Name13" presStyleLbl="parChTrans1D2" presStyleIdx="1" presStyleCnt="2"/>
      <dgm:spPr/>
      <dgm:t>
        <a:bodyPr/>
        <a:lstStyle/>
        <a:p>
          <a:endParaRPr lang="es-MX"/>
        </a:p>
      </dgm:t>
    </dgm:pt>
    <dgm:pt modelId="{C0D1C3BA-7DFC-4A02-8A8D-237BF2CCE7ED}" type="pres">
      <dgm:prSet presAssocID="{FF0AE1C4-EEC4-42F8-B148-D0578F8EF10B}" presName="childText" presStyleLbl="bgAcc1" presStyleIdx="1" presStyleCnt="2" custLinFactNeighborX="-892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DB0ACC0E-4E0C-4F81-8B42-DE6CFAD3B272}" type="presOf" srcId="{FF0AE1C4-EEC4-42F8-B148-D0578F8EF10B}" destId="{C0D1C3BA-7DFC-4A02-8A8D-237BF2CCE7ED}" srcOrd="0" destOrd="0" presId="urn:microsoft.com/office/officeart/2005/8/layout/hierarchy3"/>
    <dgm:cxn modelId="{E2C4E037-3883-429C-9A8B-D5529F6397D5}" type="presOf" srcId="{3E2EC98B-7916-4F70-82AB-705430E080AF}" destId="{8446B166-BB01-46B9-A4F8-5D06293D8AE7}" srcOrd="0" destOrd="0" presId="urn:microsoft.com/office/officeart/2005/8/layout/hierarchy3"/>
    <dgm:cxn modelId="{EE3E9EAB-AC8D-4EEC-9B41-B4084F4CE9D0}" type="presOf" srcId="{97B12C4F-D023-4709-B393-3ACE110985E4}" destId="{7DA80526-8D7E-4FE2-8C67-9A19DE325E8F}" srcOrd="1" destOrd="0" presId="urn:microsoft.com/office/officeart/2005/8/layout/hierarchy3"/>
    <dgm:cxn modelId="{6E66CC9F-450F-440A-A2F9-8C9DF5A4D638}" srcId="{75851375-7CF7-475B-8D65-DA3EB19C6813}" destId="{97B12C4F-D023-4709-B393-3ACE110985E4}" srcOrd="0" destOrd="0" parTransId="{A8744E0E-D345-478A-8B9A-6B7FD473F89A}" sibTransId="{D5469579-7EFD-43FE-B47C-F48B48AE1E02}"/>
    <dgm:cxn modelId="{E50D263C-B68E-411F-B592-47F83FD433BD}" type="presOf" srcId="{59B9C1A0-5EDD-4A22-94D2-28837054AF6A}" destId="{B8B9FE7E-74E5-4CC9-8AA0-058B95ADCA19}" srcOrd="0" destOrd="0" presId="urn:microsoft.com/office/officeart/2005/8/layout/hierarchy3"/>
    <dgm:cxn modelId="{A852D4F8-5B9D-4A48-AB35-59B38B64F923}" type="presOf" srcId="{97B12C4F-D023-4709-B393-3ACE110985E4}" destId="{66DCB333-CFF1-46F1-B534-CCE90E264673}" srcOrd="0" destOrd="0" presId="urn:microsoft.com/office/officeart/2005/8/layout/hierarchy3"/>
    <dgm:cxn modelId="{B015DEEB-3680-4BDE-B1C4-72A5A2A0242E}" type="presOf" srcId="{47F3D64B-016F-484B-B1C8-106605E3AA66}" destId="{545291B0-8329-407B-88F5-4C282F824096}" srcOrd="1" destOrd="0" presId="urn:microsoft.com/office/officeart/2005/8/layout/hierarchy3"/>
    <dgm:cxn modelId="{7239D6B9-F30E-4BC1-A02A-2706EC6FAE41}" type="presOf" srcId="{75851375-7CF7-475B-8D65-DA3EB19C6813}" destId="{9F4FFD5F-0131-4624-A8C6-D1935DF55E11}" srcOrd="0" destOrd="0" presId="urn:microsoft.com/office/officeart/2005/8/layout/hierarchy3"/>
    <dgm:cxn modelId="{718CE78C-F62E-4B29-84B1-F2D84D830F01}" srcId="{75851375-7CF7-475B-8D65-DA3EB19C6813}" destId="{47F3D64B-016F-484B-B1C8-106605E3AA66}" srcOrd="1" destOrd="0" parTransId="{C5864DE4-BC6D-4A25-86E7-83EAF4F7E606}" sibTransId="{A754F4F1-AC46-4822-8AA2-1615A4F9D667}"/>
    <dgm:cxn modelId="{32408E44-11D7-46E7-8D32-877E574753FC}" srcId="{97B12C4F-D023-4709-B393-3ACE110985E4}" destId="{59B9C1A0-5EDD-4A22-94D2-28837054AF6A}" srcOrd="0" destOrd="0" parTransId="{90300C04-2805-4136-AEC2-C8F7B37E23C2}" sibTransId="{4CC80363-E6CF-4FEB-853D-2809A6E80D62}"/>
    <dgm:cxn modelId="{8BE60A44-6CBA-4DF0-A5F9-BFE256418A44}" type="presOf" srcId="{90300C04-2805-4136-AEC2-C8F7B37E23C2}" destId="{47B59B5B-6612-4C91-93C1-C62542F79787}" srcOrd="0" destOrd="0" presId="urn:microsoft.com/office/officeart/2005/8/layout/hierarchy3"/>
    <dgm:cxn modelId="{874BC2A8-A993-4F40-BBA9-C697CDF4FEFA}" srcId="{47F3D64B-016F-484B-B1C8-106605E3AA66}" destId="{FF0AE1C4-EEC4-42F8-B148-D0578F8EF10B}" srcOrd="0" destOrd="0" parTransId="{3E2EC98B-7916-4F70-82AB-705430E080AF}" sibTransId="{FE883616-45F9-4079-8973-BDACD6A3824D}"/>
    <dgm:cxn modelId="{87B37AD7-2F8D-45C2-B462-40FA5CEC1A34}" type="presOf" srcId="{47F3D64B-016F-484B-B1C8-106605E3AA66}" destId="{743EB785-38EF-44A0-9114-226053DB5386}" srcOrd="0" destOrd="0" presId="urn:microsoft.com/office/officeart/2005/8/layout/hierarchy3"/>
    <dgm:cxn modelId="{FB28EB4D-3673-48B9-A4B4-1CF43BE000A8}" type="presParOf" srcId="{9F4FFD5F-0131-4624-A8C6-D1935DF55E11}" destId="{17E39D8B-72C3-4C41-9ECA-CAE25BD5ADC9}" srcOrd="0" destOrd="0" presId="urn:microsoft.com/office/officeart/2005/8/layout/hierarchy3"/>
    <dgm:cxn modelId="{E553ADD6-47BB-469A-BE11-3A6C120240BF}" type="presParOf" srcId="{17E39D8B-72C3-4C41-9ECA-CAE25BD5ADC9}" destId="{FDB1F511-1584-44BB-9D12-AC4B6AA47DD3}" srcOrd="0" destOrd="0" presId="urn:microsoft.com/office/officeart/2005/8/layout/hierarchy3"/>
    <dgm:cxn modelId="{52B8DED7-B183-41EE-9ABF-1494FD47D946}" type="presParOf" srcId="{FDB1F511-1584-44BB-9D12-AC4B6AA47DD3}" destId="{66DCB333-CFF1-46F1-B534-CCE90E264673}" srcOrd="0" destOrd="0" presId="urn:microsoft.com/office/officeart/2005/8/layout/hierarchy3"/>
    <dgm:cxn modelId="{08DF1DEE-66DE-4CC5-BBB6-474793C83CD4}" type="presParOf" srcId="{FDB1F511-1584-44BB-9D12-AC4B6AA47DD3}" destId="{7DA80526-8D7E-4FE2-8C67-9A19DE325E8F}" srcOrd="1" destOrd="0" presId="urn:microsoft.com/office/officeart/2005/8/layout/hierarchy3"/>
    <dgm:cxn modelId="{586C5F17-21ED-4DCA-8EF4-1432623FF872}" type="presParOf" srcId="{17E39D8B-72C3-4C41-9ECA-CAE25BD5ADC9}" destId="{6A3E6ED0-2358-453B-BC42-615D771C7C78}" srcOrd="1" destOrd="0" presId="urn:microsoft.com/office/officeart/2005/8/layout/hierarchy3"/>
    <dgm:cxn modelId="{D5DF5427-DD30-4394-8E8A-70A744867798}" type="presParOf" srcId="{6A3E6ED0-2358-453B-BC42-615D771C7C78}" destId="{47B59B5B-6612-4C91-93C1-C62542F79787}" srcOrd="0" destOrd="0" presId="urn:microsoft.com/office/officeart/2005/8/layout/hierarchy3"/>
    <dgm:cxn modelId="{5616E450-AB49-42BE-886C-BB139B042184}" type="presParOf" srcId="{6A3E6ED0-2358-453B-BC42-615D771C7C78}" destId="{B8B9FE7E-74E5-4CC9-8AA0-058B95ADCA19}" srcOrd="1" destOrd="0" presId="urn:microsoft.com/office/officeart/2005/8/layout/hierarchy3"/>
    <dgm:cxn modelId="{FD2882C8-D22C-4521-B6FF-A9D5F4BA9A97}" type="presParOf" srcId="{9F4FFD5F-0131-4624-A8C6-D1935DF55E11}" destId="{7BEC1920-EA98-437C-BB4E-4D8BB6DA407D}" srcOrd="1" destOrd="0" presId="urn:microsoft.com/office/officeart/2005/8/layout/hierarchy3"/>
    <dgm:cxn modelId="{3C4C4700-577C-498E-B78C-122D0D8626BF}" type="presParOf" srcId="{7BEC1920-EA98-437C-BB4E-4D8BB6DA407D}" destId="{E6086204-1103-4F64-ACB0-5DC9E3D59DF4}" srcOrd="0" destOrd="0" presId="urn:microsoft.com/office/officeart/2005/8/layout/hierarchy3"/>
    <dgm:cxn modelId="{1B8CED72-EDCF-4EE2-959A-245C7476FC28}" type="presParOf" srcId="{E6086204-1103-4F64-ACB0-5DC9E3D59DF4}" destId="{743EB785-38EF-44A0-9114-226053DB5386}" srcOrd="0" destOrd="0" presId="urn:microsoft.com/office/officeart/2005/8/layout/hierarchy3"/>
    <dgm:cxn modelId="{46B44B9F-D584-4A71-9462-EA1D282A5AA5}" type="presParOf" srcId="{E6086204-1103-4F64-ACB0-5DC9E3D59DF4}" destId="{545291B0-8329-407B-88F5-4C282F824096}" srcOrd="1" destOrd="0" presId="urn:microsoft.com/office/officeart/2005/8/layout/hierarchy3"/>
    <dgm:cxn modelId="{8C1E36C8-0ADE-404B-9130-1829DDF93E8A}" type="presParOf" srcId="{7BEC1920-EA98-437C-BB4E-4D8BB6DA407D}" destId="{5EC89937-6EBD-4929-A90B-3E50E659F81E}" srcOrd="1" destOrd="0" presId="urn:microsoft.com/office/officeart/2005/8/layout/hierarchy3"/>
    <dgm:cxn modelId="{7EDCB4EB-8794-4CDD-ABFA-92402694EFA9}" type="presParOf" srcId="{5EC89937-6EBD-4929-A90B-3E50E659F81E}" destId="{8446B166-BB01-46B9-A4F8-5D06293D8AE7}" srcOrd="0" destOrd="0" presId="urn:microsoft.com/office/officeart/2005/8/layout/hierarchy3"/>
    <dgm:cxn modelId="{3F5DA103-83C0-4C97-8A56-10BC1B63ABDA}" type="presParOf" srcId="{5EC89937-6EBD-4929-A90B-3E50E659F81E}" destId="{C0D1C3BA-7DFC-4A02-8A8D-237BF2CCE7ED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1923A41-5A06-44E5-9987-2D8EDF82829E}" type="doc">
      <dgm:prSet loTypeId="urn:microsoft.com/office/officeart/2005/8/layout/chevron2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s-MX"/>
        </a:p>
      </dgm:t>
    </dgm:pt>
    <dgm:pt modelId="{42743A31-E6C4-4881-9558-BD8EB604E45E}">
      <dgm:prSet phldrT="[Texto]"/>
      <dgm:spPr/>
      <dgm:t>
        <a:bodyPr/>
        <a:lstStyle/>
        <a:p>
          <a:r>
            <a:rPr lang="es-MX" dirty="0" smtClean="0"/>
            <a:t>General</a:t>
          </a:r>
          <a:endParaRPr lang="es-MX" dirty="0"/>
        </a:p>
      </dgm:t>
    </dgm:pt>
    <dgm:pt modelId="{115AB3CC-F679-41C5-8878-4718C2FE3E3A}" type="parTrans" cxnId="{C943F39F-AB94-4A00-8838-5D77A16151B7}">
      <dgm:prSet/>
      <dgm:spPr/>
      <dgm:t>
        <a:bodyPr/>
        <a:lstStyle/>
        <a:p>
          <a:endParaRPr lang="es-MX"/>
        </a:p>
      </dgm:t>
    </dgm:pt>
    <dgm:pt modelId="{7EADDE2E-AAF3-4C8A-A259-86CBFE7D6815}" type="sibTrans" cxnId="{C943F39F-AB94-4A00-8838-5D77A16151B7}">
      <dgm:prSet/>
      <dgm:spPr/>
      <dgm:t>
        <a:bodyPr/>
        <a:lstStyle/>
        <a:p>
          <a:endParaRPr lang="es-MX"/>
        </a:p>
      </dgm:t>
    </dgm:pt>
    <dgm:pt modelId="{560F9423-D67C-4772-9CBF-CACF960460C9}">
      <dgm:prSet phldrT="[Texto]"/>
      <dgm:spPr/>
      <dgm:t>
        <a:bodyPr/>
        <a:lstStyle/>
        <a:p>
          <a:r>
            <a:rPr lang="es-ES" dirty="0" smtClean="0"/>
            <a:t>Diseñar un Plan para el Aprovechamiento del Recurso Hídrico de las lagunas de Cubillín y Magtayán del sistema lacustre Ozogoche, Parroquia Achupallas, Cantón Alausí, Provincia de Chimborazo</a:t>
          </a:r>
          <a:endParaRPr lang="es-MX" dirty="0"/>
        </a:p>
      </dgm:t>
    </dgm:pt>
    <dgm:pt modelId="{9C80A509-3231-4C6C-AAFE-E7061B7B32C9}" type="parTrans" cxnId="{2D7A9D20-78C2-44A5-9A3B-242CF8076C53}">
      <dgm:prSet/>
      <dgm:spPr/>
      <dgm:t>
        <a:bodyPr/>
        <a:lstStyle/>
        <a:p>
          <a:endParaRPr lang="es-MX"/>
        </a:p>
      </dgm:t>
    </dgm:pt>
    <dgm:pt modelId="{AB69B7B4-92F6-4D38-93AC-577D61E61A4F}" type="sibTrans" cxnId="{2D7A9D20-78C2-44A5-9A3B-242CF8076C53}">
      <dgm:prSet/>
      <dgm:spPr/>
      <dgm:t>
        <a:bodyPr/>
        <a:lstStyle/>
        <a:p>
          <a:endParaRPr lang="es-MX"/>
        </a:p>
      </dgm:t>
    </dgm:pt>
    <dgm:pt modelId="{76ADE538-27ED-431B-90D1-0E217F1D70C8}">
      <dgm:prSet phldrT="[Texto]"/>
      <dgm:spPr/>
      <dgm:t>
        <a:bodyPr/>
        <a:lstStyle/>
        <a:p>
          <a:r>
            <a:rPr lang="es-MX" dirty="0" smtClean="0"/>
            <a:t>Específicos</a:t>
          </a:r>
          <a:endParaRPr lang="es-MX" dirty="0"/>
        </a:p>
      </dgm:t>
    </dgm:pt>
    <dgm:pt modelId="{1E8B8B61-73FE-4551-9C30-491E6342EBC1}" type="parTrans" cxnId="{377A4DF6-373A-4019-8D7D-64D974AB6494}">
      <dgm:prSet/>
      <dgm:spPr/>
      <dgm:t>
        <a:bodyPr/>
        <a:lstStyle/>
        <a:p>
          <a:endParaRPr lang="es-MX"/>
        </a:p>
      </dgm:t>
    </dgm:pt>
    <dgm:pt modelId="{5CEBB8DD-3E4A-40AC-9B96-8ACDD655B289}" type="sibTrans" cxnId="{377A4DF6-373A-4019-8D7D-64D974AB6494}">
      <dgm:prSet/>
      <dgm:spPr/>
      <dgm:t>
        <a:bodyPr/>
        <a:lstStyle/>
        <a:p>
          <a:endParaRPr lang="es-MX"/>
        </a:p>
      </dgm:t>
    </dgm:pt>
    <dgm:pt modelId="{7B239007-089F-4BF3-906C-F56968F51528}">
      <dgm:prSet phldrT="[Texto]"/>
      <dgm:spPr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r>
            <a:rPr lang="es-ES" dirty="0" smtClean="0"/>
            <a:t>1. Realizar una línea base de la zona de estudio.</a:t>
          </a:r>
          <a:endParaRPr lang="es-MX" dirty="0"/>
        </a:p>
      </dgm:t>
    </dgm:pt>
    <dgm:pt modelId="{F839460D-6E32-4E62-936A-0BCB2AF418C9}" type="parTrans" cxnId="{E67C0796-9133-4135-A19C-AAEB816F3AD8}">
      <dgm:prSet/>
      <dgm:spPr/>
      <dgm:t>
        <a:bodyPr/>
        <a:lstStyle/>
        <a:p>
          <a:endParaRPr lang="es-MX"/>
        </a:p>
      </dgm:t>
    </dgm:pt>
    <dgm:pt modelId="{A595872F-FD77-4BED-B988-77D28AB0737A}" type="sibTrans" cxnId="{E67C0796-9133-4135-A19C-AAEB816F3AD8}">
      <dgm:prSet/>
      <dgm:spPr/>
      <dgm:t>
        <a:bodyPr/>
        <a:lstStyle/>
        <a:p>
          <a:endParaRPr lang="es-MX"/>
        </a:p>
      </dgm:t>
    </dgm:pt>
    <dgm:pt modelId="{AFF579DD-89F7-4CD3-91F8-0C0C5920555D}">
      <dgm:prSet phldrT="[Texto]"/>
      <dgm:spPr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r>
            <a:rPr lang="es-ES" dirty="0" smtClean="0"/>
            <a:t>2. Analizar los datos meteorológicos.</a:t>
          </a:r>
          <a:endParaRPr lang="es-MX" dirty="0"/>
        </a:p>
      </dgm:t>
    </dgm:pt>
    <dgm:pt modelId="{CDB80688-6330-45F3-B5D5-8208962D8DCD}" type="parTrans" cxnId="{B133AF67-A3C0-421A-AE13-D85421851C87}">
      <dgm:prSet/>
      <dgm:spPr/>
      <dgm:t>
        <a:bodyPr/>
        <a:lstStyle/>
        <a:p>
          <a:endParaRPr lang="es-MX"/>
        </a:p>
      </dgm:t>
    </dgm:pt>
    <dgm:pt modelId="{529A7392-69C2-41D3-BFB1-5B8C8A0751A2}" type="sibTrans" cxnId="{B133AF67-A3C0-421A-AE13-D85421851C87}">
      <dgm:prSet/>
      <dgm:spPr/>
      <dgm:t>
        <a:bodyPr/>
        <a:lstStyle/>
        <a:p>
          <a:endParaRPr lang="es-MX"/>
        </a:p>
      </dgm:t>
    </dgm:pt>
    <dgm:pt modelId="{730732D6-10B3-4911-8C53-B2165D2C34FD}">
      <dgm:prSet phldrT="[Texto]"/>
      <dgm:spPr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r>
            <a:rPr lang="es-ES" dirty="0" smtClean="0"/>
            <a:t>3. Analizar la presencia de cobertura vegetal y su relación con la producción de agua en la micro cuenca.</a:t>
          </a:r>
          <a:endParaRPr lang="es-MX" dirty="0"/>
        </a:p>
      </dgm:t>
    </dgm:pt>
    <dgm:pt modelId="{2E0F6A45-846B-429C-B920-557B84CF14DE}" type="parTrans" cxnId="{9E2A0599-593E-4880-946F-5E646B8A8181}">
      <dgm:prSet/>
      <dgm:spPr/>
      <dgm:t>
        <a:bodyPr/>
        <a:lstStyle/>
        <a:p>
          <a:endParaRPr lang="es-MX"/>
        </a:p>
      </dgm:t>
    </dgm:pt>
    <dgm:pt modelId="{C80032D4-B616-48C6-9BAA-5D3C141C2271}" type="sibTrans" cxnId="{9E2A0599-593E-4880-946F-5E646B8A8181}">
      <dgm:prSet/>
      <dgm:spPr/>
      <dgm:t>
        <a:bodyPr/>
        <a:lstStyle/>
        <a:p>
          <a:endParaRPr lang="es-MX"/>
        </a:p>
      </dgm:t>
    </dgm:pt>
    <dgm:pt modelId="{8F768E1C-DFB1-4120-ACD5-BD162E8BE6EB}">
      <dgm:prSet phldrT="[Texto]"/>
      <dgm:spPr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r>
            <a:rPr lang="es-ES" dirty="0" smtClean="0"/>
            <a:t>4. Calcular los caudales mediante uso del Molinete, método de </a:t>
          </a:r>
          <a:r>
            <a:rPr lang="es-ES" dirty="0" err="1" smtClean="0"/>
            <a:t>Isoyetas</a:t>
          </a:r>
          <a:r>
            <a:rPr lang="es-ES" dirty="0" smtClean="0"/>
            <a:t> y polígonos de </a:t>
          </a:r>
          <a:r>
            <a:rPr lang="es-ES" dirty="0" err="1" smtClean="0"/>
            <a:t>Thiessen</a:t>
          </a:r>
          <a:r>
            <a:rPr lang="es-ES" dirty="0" smtClean="0"/>
            <a:t>.</a:t>
          </a:r>
          <a:endParaRPr lang="es-MX" dirty="0"/>
        </a:p>
      </dgm:t>
    </dgm:pt>
    <dgm:pt modelId="{3ADE7668-1F22-44C2-9B73-60E8FDC729DD}" type="parTrans" cxnId="{37E558AB-75F9-4AE5-8227-BC73931563F9}">
      <dgm:prSet/>
      <dgm:spPr/>
      <dgm:t>
        <a:bodyPr/>
        <a:lstStyle/>
        <a:p>
          <a:endParaRPr lang="es-MX"/>
        </a:p>
      </dgm:t>
    </dgm:pt>
    <dgm:pt modelId="{2C96BB7F-C245-4159-A1A0-1AD748CCE673}" type="sibTrans" cxnId="{37E558AB-75F9-4AE5-8227-BC73931563F9}">
      <dgm:prSet/>
      <dgm:spPr/>
      <dgm:t>
        <a:bodyPr/>
        <a:lstStyle/>
        <a:p>
          <a:endParaRPr lang="es-MX"/>
        </a:p>
      </dgm:t>
    </dgm:pt>
    <dgm:pt modelId="{B1108F42-F203-4997-B738-E08E5FCD8BB7}">
      <dgm:prSet phldrT="[Texto]"/>
      <dgm:spPr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r>
            <a:rPr lang="es-ES" dirty="0" smtClean="0"/>
            <a:t>5. Modelar los caudales, mediante el software de modelamiento hidrológico WEAP</a:t>
          </a:r>
          <a:endParaRPr lang="es-MX" dirty="0"/>
        </a:p>
      </dgm:t>
    </dgm:pt>
    <dgm:pt modelId="{3E2EBD4E-1DB0-450D-A402-13A3B07B2568}" type="parTrans" cxnId="{0787C783-E8F4-4E32-A5C2-8160A5579D52}">
      <dgm:prSet/>
      <dgm:spPr/>
      <dgm:t>
        <a:bodyPr/>
        <a:lstStyle/>
        <a:p>
          <a:endParaRPr lang="es-MX"/>
        </a:p>
      </dgm:t>
    </dgm:pt>
    <dgm:pt modelId="{14A65473-79CE-4D96-8D98-96E92D7E3F5F}" type="sibTrans" cxnId="{0787C783-E8F4-4E32-A5C2-8160A5579D52}">
      <dgm:prSet/>
      <dgm:spPr/>
      <dgm:t>
        <a:bodyPr/>
        <a:lstStyle/>
        <a:p>
          <a:endParaRPr lang="es-MX"/>
        </a:p>
      </dgm:t>
    </dgm:pt>
    <dgm:pt modelId="{80807113-9B79-4578-8319-ABC31B666245}">
      <dgm:prSet phldrT="[Texto]"/>
      <dgm:spPr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r>
            <a:rPr lang="es-ES" dirty="0" smtClean="0"/>
            <a:t>7. Realizar la ZEE de la zona de estudio.</a:t>
          </a:r>
          <a:endParaRPr lang="es-MX" dirty="0"/>
        </a:p>
      </dgm:t>
    </dgm:pt>
    <dgm:pt modelId="{AAEC45E7-50A9-4E81-9E9A-B486BA4961C4}" type="parTrans" cxnId="{09723A20-B1B5-4208-8A32-12E7B28A36CC}">
      <dgm:prSet/>
      <dgm:spPr/>
      <dgm:t>
        <a:bodyPr/>
        <a:lstStyle/>
        <a:p>
          <a:endParaRPr lang="es-MX"/>
        </a:p>
      </dgm:t>
    </dgm:pt>
    <dgm:pt modelId="{C33E51F9-F0B8-44CE-AED8-7134367A69E4}" type="sibTrans" cxnId="{09723A20-B1B5-4208-8A32-12E7B28A36CC}">
      <dgm:prSet/>
      <dgm:spPr/>
      <dgm:t>
        <a:bodyPr/>
        <a:lstStyle/>
        <a:p>
          <a:endParaRPr lang="es-MX"/>
        </a:p>
      </dgm:t>
    </dgm:pt>
    <dgm:pt modelId="{154244C5-D1D2-4ADE-A591-C76AE233F648}">
      <dgm:prSet phldrT="[Texto]"/>
      <dgm:spPr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r>
            <a:rPr lang="es-ES" dirty="0" smtClean="0"/>
            <a:t>9. Proponer proyectos para el uso y aprovechamiento del Recurso Hídrico.</a:t>
          </a:r>
          <a:endParaRPr lang="es-MX" dirty="0"/>
        </a:p>
      </dgm:t>
    </dgm:pt>
    <dgm:pt modelId="{1876A6D3-A1FB-459A-8552-C96C841C203B}" type="parTrans" cxnId="{B636D64D-BAD1-40A7-AE4E-028F9C61D1F4}">
      <dgm:prSet/>
      <dgm:spPr/>
      <dgm:t>
        <a:bodyPr/>
        <a:lstStyle/>
        <a:p>
          <a:endParaRPr lang="es-MX"/>
        </a:p>
      </dgm:t>
    </dgm:pt>
    <dgm:pt modelId="{E36A2A3D-2F34-4950-9645-2480255EF96A}" type="sibTrans" cxnId="{B636D64D-BAD1-40A7-AE4E-028F9C61D1F4}">
      <dgm:prSet/>
      <dgm:spPr/>
      <dgm:t>
        <a:bodyPr/>
        <a:lstStyle/>
        <a:p>
          <a:endParaRPr lang="es-MX"/>
        </a:p>
      </dgm:t>
    </dgm:pt>
    <dgm:pt modelId="{7BA8C251-69E5-4558-9BD9-C882690FC2A7}">
      <dgm:prSet phldrT="[Texto]"/>
      <dgm:spPr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r>
            <a:rPr lang="es-ES" dirty="0" smtClean="0"/>
            <a:t>6. Determinar la calidad de agua</a:t>
          </a:r>
          <a:endParaRPr lang="es-MX" dirty="0"/>
        </a:p>
      </dgm:t>
    </dgm:pt>
    <dgm:pt modelId="{422C0DBD-5B38-4280-A5BE-510330270430}" type="parTrans" cxnId="{A696B78B-E187-425B-9AF1-E8B6622479F3}">
      <dgm:prSet/>
      <dgm:spPr/>
      <dgm:t>
        <a:bodyPr/>
        <a:lstStyle/>
        <a:p>
          <a:endParaRPr lang="es-EC"/>
        </a:p>
      </dgm:t>
    </dgm:pt>
    <dgm:pt modelId="{1405061E-24B8-4D76-AF58-65716F3A054D}" type="sibTrans" cxnId="{A696B78B-E187-425B-9AF1-E8B6622479F3}">
      <dgm:prSet/>
      <dgm:spPr/>
      <dgm:t>
        <a:bodyPr/>
        <a:lstStyle/>
        <a:p>
          <a:endParaRPr lang="es-EC"/>
        </a:p>
      </dgm:t>
    </dgm:pt>
    <dgm:pt modelId="{675AA675-E722-44B9-BF8B-B41DC349724E}">
      <dgm:prSet phldrT="[Texto]"/>
      <dgm:spPr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r>
            <a:rPr lang="es-ES" dirty="0" smtClean="0"/>
            <a:t>8. Diseñar y construir una </a:t>
          </a:r>
          <a:r>
            <a:rPr lang="es-ES" dirty="0" err="1" smtClean="0"/>
            <a:t>geodatabase</a:t>
          </a:r>
          <a:r>
            <a:rPr lang="es-ES" dirty="0" smtClean="0"/>
            <a:t> </a:t>
          </a:r>
          <a:endParaRPr lang="es-MX" dirty="0"/>
        </a:p>
      </dgm:t>
    </dgm:pt>
    <dgm:pt modelId="{06C9136E-BE47-4E00-838A-F036A3D439F9}" type="parTrans" cxnId="{7F4702D7-3C7C-4D90-9FA8-9112C3517492}">
      <dgm:prSet/>
      <dgm:spPr/>
    </dgm:pt>
    <dgm:pt modelId="{F1B994B4-124E-4A78-8501-6DAFF47F94BC}" type="sibTrans" cxnId="{7F4702D7-3C7C-4D90-9FA8-9112C3517492}">
      <dgm:prSet/>
      <dgm:spPr/>
    </dgm:pt>
    <dgm:pt modelId="{0C601F9C-D144-4FAB-909B-A1BC8637D432}" type="pres">
      <dgm:prSet presAssocID="{C1923A41-5A06-44E5-9987-2D8EDF82829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A5CB4DB4-7F88-4B9E-8780-7EDFF4080E52}" type="pres">
      <dgm:prSet presAssocID="{42743A31-E6C4-4881-9558-BD8EB604E45E}" presName="composite" presStyleCnt="0"/>
      <dgm:spPr/>
      <dgm:t>
        <a:bodyPr/>
        <a:lstStyle/>
        <a:p>
          <a:endParaRPr lang="es-EC"/>
        </a:p>
      </dgm:t>
    </dgm:pt>
    <dgm:pt modelId="{0BF5A094-B6DA-49DD-B48A-D7A5ECBC7EE2}" type="pres">
      <dgm:prSet presAssocID="{42743A31-E6C4-4881-9558-BD8EB604E45E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C052FAC-75DA-4B22-AC51-587AC579E0A0}" type="pres">
      <dgm:prSet presAssocID="{42743A31-E6C4-4881-9558-BD8EB604E45E}" presName="descendantText" presStyleLbl="alignAcc1" presStyleIdx="0" presStyleCnt="2" custScaleY="10000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A0FF82E-7D6F-4C00-8A53-ABAD0EF9F671}" type="pres">
      <dgm:prSet presAssocID="{7EADDE2E-AAF3-4C8A-A259-86CBFE7D6815}" presName="sp" presStyleCnt="0"/>
      <dgm:spPr/>
      <dgm:t>
        <a:bodyPr/>
        <a:lstStyle/>
        <a:p>
          <a:endParaRPr lang="es-EC"/>
        </a:p>
      </dgm:t>
    </dgm:pt>
    <dgm:pt modelId="{89F89264-F301-47F8-9129-BC25FCCA1E38}" type="pres">
      <dgm:prSet presAssocID="{76ADE538-27ED-431B-90D1-0E217F1D70C8}" presName="composite" presStyleCnt="0"/>
      <dgm:spPr/>
      <dgm:t>
        <a:bodyPr/>
        <a:lstStyle/>
        <a:p>
          <a:endParaRPr lang="es-EC"/>
        </a:p>
      </dgm:t>
    </dgm:pt>
    <dgm:pt modelId="{B406237F-35E8-4370-9706-062AFB5F22A2}" type="pres">
      <dgm:prSet presAssocID="{76ADE538-27ED-431B-90D1-0E217F1D70C8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D7F5CDA-2998-407B-BBF7-73FCC9AFAAE2}" type="pres">
      <dgm:prSet presAssocID="{76ADE538-27ED-431B-90D1-0E217F1D70C8}" presName="descendantText" presStyleLbl="alignAcc1" presStyleIdx="1" presStyleCnt="2" custScaleY="30840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B636D64D-BAD1-40A7-AE4E-028F9C61D1F4}" srcId="{76ADE538-27ED-431B-90D1-0E217F1D70C8}" destId="{154244C5-D1D2-4ADE-A591-C76AE233F648}" srcOrd="8" destOrd="0" parTransId="{1876A6D3-A1FB-459A-8552-C96C841C203B}" sibTransId="{E36A2A3D-2F34-4950-9645-2480255EF96A}"/>
    <dgm:cxn modelId="{0787C783-E8F4-4E32-A5C2-8160A5579D52}" srcId="{76ADE538-27ED-431B-90D1-0E217F1D70C8}" destId="{B1108F42-F203-4997-B738-E08E5FCD8BB7}" srcOrd="4" destOrd="0" parTransId="{3E2EBD4E-1DB0-450D-A402-13A3B07B2568}" sibTransId="{14A65473-79CE-4D96-8D98-96E92D7E3F5F}"/>
    <dgm:cxn modelId="{B133AF67-A3C0-421A-AE13-D85421851C87}" srcId="{76ADE538-27ED-431B-90D1-0E217F1D70C8}" destId="{AFF579DD-89F7-4CD3-91F8-0C0C5920555D}" srcOrd="1" destOrd="0" parTransId="{CDB80688-6330-45F3-B5D5-8208962D8DCD}" sibTransId="{529A7392-69C2-41D3-BFB1-5B8C8A0751A2}"/>
    <dgm:cxn modelId="{DE44B9CD-3C7A-48C1-B5C2-7E2698921C8B}" type="presOf" srcId="{C1923A41-5A06-44E5-9987-2D8EDF82829E}" destId="{0C601F9C-D144-4FAB-909B-A1BC8637D432}" srcOrd="0" destOrd="0" presId="urn:microsoft.com/office/officeart/2005/8/layout/chevron2"/>
    <dgm:cxn modelId="{CF2889BD-F95F-4FB0-BE65-14B370BAC84D}" type="presOf" srcId="{B1108F42-F203-4997-B738-E08E5FCD8BB7}" destId="{DD7F5CDA-2998-407B-BBF7-73FCC9AFAAE2}" srcOrd="0" destOrd="4" presId="urn:microsoft.com/office/officeart/2005/8/layout/chevron2"/>
    <dgm:cxn modelId="{C943F39F-AB94-4A00-8838-5D77A16151B7}" srcId="{C1923A41-5A06-44E5-9987-2D8EDF82829E}" destId="{42743A31-E6C4-4881-9558-BD8EB604E45E}" srcOrd="0" destOrd="0" parTransId="{115AB3CC-F679-41C5-8878-4718C2FE3E3A}" sibTransId="{7EADDE2E-AAF3-4C8A-A259-86CBFE7D6815}"/>
    <dgm:cxn modelId="{CEF0D6B4-AFB6-4016-BB48-6D1A8C252E1D}" type="presOf" srcId="{560F9423-D67C-4772-9CBF-CACF960460C9}" destId="{DC052FAC-75DA-4B22-AC51-587AC579E0A0}" srcOrd="0" destOrd="0" presId="urn:microsoft.com/office/officeart/2005/8/layout/chevron2"/>
    <dgm:cxn modelId="{377A4DF6-373A-4019-8D7D-64D974AB6494}" srcId="{C1923A41-5A06-44E5-9987-2D8EDF82829E}" destId="{76ADE538-27ED-431B-90D1-0E217F1D70C8}" srcOrd="1" destOrd="0" parTransId="{1E8B8B61-73FE-4551-9C30-491E6342EBC1}" sibTransId="{5CEBB8DD-3E4A-40AC-9B96-8ACDD655B289}"/>
    <dgm:cxn modelId="{B10ECC40-E093-4CC6-A86F-43BF899078E3}" type="presOf" srcId="{730732D6-10B3-4911-8C53-B2165D2C34FD}" destId="{DD7F5CDA-2998-407B-BBF7-73FCC9AFAAE2}" srcOrd="0" destOrd="2" presId="urn:microsoft.com/office/officeart/2005/8/layout/chevron2"/>
    <dgm:cxn modelId="{D386C38C-2642-4F7E-B98A-B36A9A606264}" type="presOf" srcId="{154244C5-D1D2-4ADE-A591-C76AE233F648}" destId="{DD7F5CDA-2998-407B-BBF7-73FCC9AFAAE2}" srcOrd="0" destOrd="8" presId="urn:microsoft.com/office/officeart/2005/8/layout/chevron2"/>
    <dgm:cxn modelId="{2D7A9D20-78C2-44A5-9A3B-242CF8076C53}" srcId="{42743A31-E6C4-4881-9558-BD8EB604E45E}" destId="{560F9423-D67C-4772-9CBF-CACF960460C9}" srcOrd="0" destOrd="0" parTransId="{9C80A509-3231-4C6C-AAFE-E7061B7B32C9}" sibTransId="{AB69B7B4-92F6-4D38-93AC-577D61E61A4F}"/>
    <dgm:cxn modelId="{6B55D1DE-22F5-4CEF-8DF5-D2D9CA79D4C3}" type="presOf" srcId="{AFF579DD-89F7-4CD3-91F8-0C0C5920555D}" destId="{DD7F5CDA-2998-407B-BBF7-73FCC9AFAAE2}" srcOrd="0" destOrd="1" presId="urn:microsoft.com/office/officeart/2005/8/layout/chevron2"/>
    <dgm:cxn modelId="{2FEBBF0D-A9D8-4205-9BF1-BC86A4CEFF60}" type="presOf" srcId="{7BA8C251-69E5-4558-9BD9-C882690FC2A7}" destId="{DD7F5CDA-2998-407B-BBF7-73FCC9AFAAE2}" srcOrd="0" destOrd="5" presId="urn:microsoft.com/office/officeart/2005/8/layout/chevron2"/>
    <dgm:cxn modelId="{86FDAED8-7795-40C8-9AA6-4257DE2AD06E}" type="presOf" srcId="{675AA675-E722-44B9-BF8B-B41DC349724E}" destId="{DD7F5CDA-2998-407B-BBF7-73FCC9AFAAE2}" srcOrd="0" destOrd="7" presId="urn:microsoft.com/office/officeart/2005/8/layout/chevron2"/>
    <dgm:cxn modelId="{A62B1BCE-5E2E-459A-9AE5-8F6370EA91C7}" type="presOf" srcId="{76ADE538-27ED-431B-90D1-0E217F1D70C8}" destId="{B406237F-35E8-4370-9706-062AFB5F22A2}" srcOrd="0" destOrd="0" presId="urn:microsoft.com/office/officeart/2005/8/layout/chevron2"/>
    <dgm:cxn modelId="{F6CC3F3C-A66F-4F3E-9A81-289FFC8C9FF2}" type="presOf" srcId="{80807113-9B79-4578-8319-ABC31B666245}" destId="{DD7F5CDA-2998-407B-BBF7-73FCC9AFAAE2}" srcOrd="0" destOrd="6" presId="urn:microsoft.com/office/officeart/2005/8/layout/chevron2"/>
    <dgm:cxn modelId="{76C89989-A816-4196-8891-C9A3EA62332B}" type="presOf" srcId="{42743A31-E6C4-4881-9558-BD8EB604E45E}" destId="{0BF5A094-B6DA-49DD-B48A-D7A5ECBC7EE2}" srcOrd="0" destOrd="0" presId="urn:microsoft.com/office/officeart/2005/8/layout/chevron2"/>
    <dgm:cxn modelId="{E010470A-1E80-42F7-A903-77C842A09C18}" type="presOf" srcId="{7B239007-089F-4BF3-906C-F56968F51528}" destId="{DD7F5CDA-2998-407B-BBF7-73FCC9AFAAE2}" srcOrd="0" destOrd="0" presId="urn:microsoft.com/office/officeart/2005/8/layout/chevron2"/>
    <dgm:cxn modelId="{A696B78B-E187-425B-9AF1-E8B6622479F3}" srcId="{76ADE538-27ED-431B-90D1-0E217F1D70C8}" destId="{7BA8C251-69E5-4558-9BD9-C882690FC2A7}" srcOrd="5" destOrd="0" parTransId="{422C0DBD-5B38-4280-A5BE-510330270430}" sibTransId="{1405061E-24B8-4D76-AF58-65716F3A054D}"/>
    <dgm:cxn modelId="{9E2A0599-593E-4880-946F-5E646B8A8181}" srcId="{76ADE538-27ED-431B-90D1-0E217F1D70C8}" destId="{730732D6-10B3-4911-8C53-B2165D2C34FD}" srcOrd="2" destOrd="0" parTransId="{2E0F6A45-846B-429C-B920-557B84CF14DE}" sibTransId="{C80032D4-B616-48C6-9BAA-5D3C141C2271}"/>
    <dgm:cxn modelId="{7F4702D7-3C7C-4D90-9FA8-9112C3517492}" srcId="{76ADE538-27ED-431B-90D1-0E217F1D70C8}" destId="{675AA675-E722-44B9-BF8B-B41DC349724E}" srcOrd="7" destOrd="0" parTransId="{06C9136E-BE47-4E00-838A-F036A3D439F9}" sibTransId="{F1B994B4-124E-4A78-8501-6DAFF47F94BC}"/>
    <dgm:cxn modelId="{E67C0796-9133-4135-A19C-AAEB816F3AD8}" srcId="{76ADE538-27ED-431B-90D1-0E217F1D70C8}" destId="{7B239007-089F-4BF3-906C-F56968F51528}" srcOrd="0" destOrd="0" parTransId="{F839460D-6E32-4E62-936A-0BCB2AF418C9}" sibTransId="{A595872F-FD77-4BED-B988-77D28AB0737A}"/>
    <dgm:cxn modelId="{37E558AB-75F9-4AE5-8227-BC73931563F9}" srcId="{76ADE538-27ED-431B-90D1-0E217F1D70C8}" destId="{8F768E1C-DFB1-4120-ACD5-BD162E8BE6EB}" srcOrd="3" destOrd="0" parTransId="{3ADE7668-1F22-44C2-9B73-60E8FDC729DD}" sibTransId="{2C96BB7F-C245-4159-A1A0-1AD748CCE673}"/>
    <dgm:cxn modelId="{09723A20-B1B5-4208-8A32-12E7B28A36CC}" srcId="{76ADE538-27ED-431B-90D1-0E217F1D70C8}" destId="{80807113-9B79-4578-8319-ABC31B666245}" srcOrd="6" destOrd="0" parTransId="{AAEC45E7-50A9-4E81-9E9A-B486BA4961C4}" sibTransId="{C33E51F9-F0B8-44CE-AED8-7134367A69E4}"/>
    <dgm:cxn modelId="{817BD569-C088-4338-8AFA-94D23F180DFE}" type="presOf" srcId="{8F768E1C-DFB1-4120-ACD5-BD162E8BE6EB}" destId="{DD7F5CDA-2998-407B-BBF7-73FCC9AFAAE2}" srcOrd="0" destOrd="3" presId="urn:microsoft.com/office/officeart/2005/8/layout/chevron2"/>
    <dgm:cxn modelId="{3CF96CA2-46A1-49A8-A1BE-827166FC51D8}" type="presParOf" srcId="{0C601F9C-D144-4FAB-909B-A1BC8637D432}" destId="{A5CB4DB4-7F88-4B9E-8780-7EDFF4080E52}" srcOrd="0" destOrd="0" presId="urn:microsoft.com/office/officeart/2005/8/layout/chevron2"/>
    <dgm:cxn modelId="{EBC5375E-1A87-410C-B2E7-52AA3AAECAF8}" type="presParOf" srcId="{A5CB4DB4-7F88-4B9E-8780-7EDFF4080E52}" destId="{0BF5A094-B6DA-49DD-B48A-D7A5ECBC7EE2}" srcOrd="0" destOrd="0" presId="urn:microsoft.com/office/officeart/2005/8/layout/chevron2"/>
    <dgm:cxn modelId="{FA7173C9-F2ED-419C-B1BF-6A4036874801}" type="presParOf" srcId="{A5CB4DB4-7F88-4B9E-8780-7EDFF4080E52}" destId="{DC052FAC-75DA-4B22-AC51-587AC579E0A0}" srcOrd="1" destOrd="0" presId="urn:microsoft.com/office/officeart/2005/8/layout/chevron2"/>
    <dgm:cxn modelId="{CD84B773-5E8F-41F3-A408-66F10175C62B}" type="presParOf" srcId="{0C601F9C-D144-4FAB-909B-A1BC8637D432}" destId="{2A0FF82E-7D6F-4C00-8A53-ABAD0EF9F671}" srcOrd="1" destOrd="0" presId="urn:microsoft.com/office/officeart/2005/8/layout/chevron2"/>
    <dgm:cxn modelId="{48CAF794-5317-4E0A-B2C5-3D23931A793F}" type="presParOf" srcId="{0C601F9C-D144-4FAB-909B-A1BC8637D432}" destId="{89F89264-F301-47F8-9129-BC25FCCA1E38}" srcOrd="2" destOrd="0" presId="urn:microsoft.com/office/officeart/2005/8/layout/chevron2"/>
    <dgm:cxn modelId="{73267E07-0046-4ACF-A02B-0F46BED09561}" type="presParOf" srcId="{89F89264-F301-47F8-9129-BC25FCCA1E38}" destId="{B406237F-35E8-4370-9706-062AFB5F22A2}" srcOrd="0" destOrd="0" presId="urn:microsoft.com/office/officeart/2005/8/layout/chevron2"/>
    <dgm:cxn modelId="{AC90D19B-5A42-4B14-AE7A-439A4A114196}" type="presParOf" srcId="{89F89264-F301-47F8-9129-BC25FCCA1E38}" destId="{DD7F5CDA-2998-407B-BBF7-73FCC9AFAAE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EA6F16F-6852-445B-8F75-CCF1EEDEA443}" type="doc">
      <dgm:prSet loTypeId="urn:microsoft.com/office/officeart/2005/8/layout/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MX"/>
        </a:p>
      </dgm:t>
    </dgm:pt>
    <dgm:pt modelId="{3AD11B7E-3C92-40E9-A215-A953BEDCBDCE}">
      <dgm:prSet phldrT="[Texto]"/>
      <dgm:spPr/>
      <dgm:t>
        <a:bodyPr/>
        <a:lstStyle/>
        <a:p>
          <a:r>
            <a:rPr lang="es-ES" dirty="0" smtClean="0"/>
            <a:t>Una </a:t>
          </a:r>
          <a:r>
            <a:rPr lang="es-ES" dirty="0" err="1" smtClean="0"/>
            <a:t>geodatabase</a:t>
          </a:r>
          <a:r>
            <a:rPr lang="es-ES" dirty="0" smtClean="0"/>
            <a:t> de la zona de estudio a escala 1:50000, según los estándares definidos en los Metadatos</a:t>
          </a:r>
          <a:endParaRPr lang="es-MX" dirty="0"/>
        </a:p>
      </dgm:t>
    </dgm:pt>
    <dgm:pt modelId="{46DC104D-D1F0-4A0C-89F8-53B04BC3598D}" type="parTrans" cxnId="{55798C34-C0E1-418E-95FF-1C13D934116E}">
      <dgm:prSet/>
      <dgm:spPr/>
      <dgm:t>
        <a:bodyPr/>
        <a:lstStyle/>
        <a:p>
          <a:endParaRPr lang="es-MX"/>
        </a:p>
      </dgm:t>
    </dgm:pt>
    <dgm:pt modelId="{176C59A8-4149-4C1D-A296-5F4BB7F39876}" type="sibTrans" cxnId="{55798C34-C0E1-418E-95FF-1C13D934116E}">
      <dgm:prSet/>
      <dgm:spPr/>
      <dgm:t>
        <a:bodyPr/>
        <a:lstStyle/>
        <a:p>
          <a:endParaRPr lang="es-MX"/>
        </a:p>
      </dgm:t>
    </dgm:pt>
    <dgm:pt modelId="{B5832459-9267-458E-A895-A491EC814DFF}">
      <dgm:prSet phldrT="[Texto]"/>
      <dgm:spPr/>
      <dgm:t>
        <a:bodyPr/>
        <a:lstStyle/>
        <a:p>
          <a:r>
            <a:rPr lang="es-ES" dirty="0" smtClean="0"/>
            <a:t>Una línea base de los aspectos físicos, bióticos y sociales de la zona de estudio.</a:t>
          </a:r>
          <a:endParaRPr lang="es-MX" dirty="0"/>
        </a:p>
      </dgm:t>
    </dgm:pt>
    <dgm:pt modelId="{138A2C52-31E7-4A08-A5DB-686C9D1378E9}" type="parTrans" cxnId="{151208C8-B031-4906-B19C-7E989971EB64}">
      <dgm:prSet/>
      <dgm:spPr/>
      <dgm:t>
        <a:bodyPr/>
        <a:lstStyle/>
        <a:p>
          <a:endParaRPr lang="es-MX"/>
        </a:p>
      </dgm:t>
    </dgm:pt>
    <dgm:pt modelId="{E61CDA1F-B992-4879-A1B6-943D23133B78}" type="sibTrans" cxnId="{151208C8-B031-4906-B19C-7E989971EB64}">
      <dgm:prSet/>
      <dgm:spPr/>
      <dgm:t>
        <a:bodyPr/>
        <a:lstStyle/>
        <a:p>
          <a:endParaRPr lang="es-MX"/>
        </a:p>
      </dgm:t>
    </dgm:pt>
    <dgm:pt modelId="{01F607F6-2CBD-4182-A69F-FB416256FC85}">
      <dgm:prSet phldrT="[Texto]"/>
      <dgm:spPr/>
      <dgm:t>
        <a:bodyPr/>
        <a:lstStyle/>
        <a:p>
          <a:r>
            <a:rPr lang="es-ES" dirty="0" smtClean="0"/>
            <a:t>Trece mapas temáticos de las variables físicas, bióticas y sociales a escala 1:50000.</a:t>
          </a:r>
          <a:endParaRPr lang="es-MX" dirty="0"/>
        </a:p>
      </dgm:t>
    </dgm:pt>
    <dgm:pt modelId="{D6D4923E-CC01-455E-83D5-ADF53B61DF82}" type="parTrans" cxnId="{8D48F7AB-1000-453E-A23F-C7E8B7D5DE55}">
      <dgm:prSet/>
      <dgm:spPr/>
      <dgm:t>
        <a:bodyPr/>
        <a:lstStyle/>
        <a:p>
          <a:endParaRPr lang="es-MX"/>
        </a:p>
      </dgm:t>
    </dgm:pt>
    <dgm:pt modelId="{578F534E-5CD1-453D-9810-C84D7C66E16A}" type="sibTrans" cxnId="{8D48F7AB-1000-453E-A23F-C7E8B7D5DE55}">
      <dgm:prSet/>
      <dgm:spPr/>
      <dgm:t>
        <a:bodyPr/>
        <a:lstStyle/>
        <a:p>
          <a:endParaRPr lang="es-MX"/>
        </a:p>
      </dgm:t>
    </dgm:pt>
    <dgm:pt modelId="{1CB9BDB2-496C-412F-827D-F6DF89A2424D}">
      <dgm:prSet phldrT="[Texto]"/>
      <dgm:spPr/>
      <dgm:t>
        <a:bodyPr/>
        <a:lstStyle/>
        <a:p>
          <a:r>
            <a:rPr lang="es-ES" dirty="0" smtClean="0"/>
            <a:t>Una matriz de datos meteorológicos.</a:t>
          </a:r>
          <a:endParaRPr lang="es-MX" dirty="0"/>
        </a:p>
      </dgm:t>
    </dgm:pt>
    <dgm:pt modelId="{F6259A27-704A-4BD5-A6B1-A477759FFCA9}" type="parTrans" cxnId="{F618F158-F5AC-4397-A7AB-6C32639784F0}">
      <dgm:prSet/>
      <dgm:spPr/>
      <dgm:t>
        <a:bodyPr/>
        <a:lstStyle/>
        <a:p>
          <a:endParaRPr lang="es-MX"/>
        </a:p>
      </dgm:t>
    </dgm:pt>
    <dgm:pt modelId="{BF319E4E-EDE4-4F16-8D90-180E16FBC3DF}" type="sibTrans" cxnId="{F618F158-F5AC-4397-A7AB-6C32639784F0}">
      <dgm:prSet/>
      <dgm:spPr/>
      <dgm:t>
        <a:bodyPr/>
        <a:lstStyle/>
        <a:p>
          <a:endParaRPr lang="es-MX"/>
        </a:p>
      </dgm:t>
    </dgm:pt>
    <dgm:pt modelId="{2EBE8FF6-F11F-4B6C-988F-3D8AAA2E076F}">
      <dgm:prSet phldrT="[Texto]"/>
      <dgm:spPr/>
      <dgm:t>
        <a:bodyPr/>
        <a:lstStyle/>
        <a:p>
          <a:r>
            <a:rPr lang="es-ES" dirty="0" smtClean="0"/>
            <a:t>Un estudio </a:t>
          </a:r>
          <a:r>
            <a:rPr lang="es-ES" dirty="0" err="1" smtClean="0"/>
            <a:t>multitemporal</a:t>
          </a:r>
          <a:r>
            <a:rPr lang="es-ES" dirty="0" smtClean="0"/>
            <a:t> de cobertura vegetal de la zona.</a:t>
          </a:r>
          <a:endParaRPr lang="es-MX" dirty="0"/>
        </a:p>
      </dgm:t>
    </dgm:pt>
    <dgm:pt modelId="{5D246198-B4F7-4BEC-96E0-FC9E6EBEE9CB}" type="parTrans" cxnId="{AD0363F3-8DEA-4456-B350-C0B4690CD4B8}">
      <dgm:prSet/>
      <dgm:spPr/>
      <dgm:t>
        <a:bodyPr/>
        <a:lstStyle/>
        <a:p>
          <a:endParaRPr lang="es-MX"/>
        </a:p>
      </dgm:t>
    </dgm:pt>
    <dgm:pt modelId="{0C289EC2-BE61-42E9-ABB4-817D22A4D3B9}" type="sibTrans" cxnId="{AD0363F3-8DEA-4456-B350-C0B4690CD4B8}">
      <dgm:prSet/>
      <dgm:spPr/>
      <dgm:t>
        <a:bodyPr/>
        <a:lstStyle/>
        <a:p>
          <a:endParaRPr lang="es-MX"/>
        </a:p>
      </dgm:t>
    </dgm:pt>
    <dgm:pt modelId="{F6488627-8D21-43DB-A63D-4725B4BBFA96}">
      <dgm:prSet phldrT="[Texto]"/>
      <dgm:spPr/>
      <dgm:t>
        <a:bodyPr/>
        <a:lstStyle/>
        <a:p>
          <a:r>
            <a:rPr lang="es-ES" dirty="0" smtClean="0"/>
            <a:t>Una matriz de los datos de calidad del agua.</a:t>
          </a:r>
          <a:endParaRPr lang="es-MX" dirty="0"/>
        </a:p>
      </dgm:t>
    </dgm:pt>
    <dgm:pt modelId="{BC964573-CB2B-4DFE-AE0E-608C034D8CF4}" type="parTrans" cxnId="{3FCD1E70-C50A-43E5-83DC-C459DF8F885A}">
      <dgm:prSet/>
      <dgm:spPr/>
      <dgm:t>
        <a:bodyPr/>
        <a:lstStyle/>
        <a:p>
          <a:endParaRPr lang="es-MX"/>
        </a:p>
      </dgm:t>
    </dgm:pt>
    <dgm:pt modelId="{C28282BD-B256-43A2-A0E7-C557E2B0A712}" type="sibTrans" cxnId="{3FCD1E70-C50A-43E5-83DC-C459DF8F885A}">
      <dgm:prSet/>
      <dgm:spPr/>
      <dgm:t>
        <a:bodyPr/>
        <a:lstStyle/>
        <a:p>
          <a:endParaRPr lang="es-MX"/>
        </a:p>
      </dgm:t>
    </dgm:pt>
    <dgm:pt modelId="{C5B199CC-1E67-49CA-B1BE-0FD6362E7406}">
      <dgm:prSet phldrT="[Texto]"/>
      <dgm:spPr/>
      <dgm:t>
        <a:bodyPr/>
        <a:lstStyle/>
        <a:p>
          <a:r>
            <a:rPr lang="es-ES" dirty="0" smtClean="0"/>
            <a:t>Una matriz de comparación entre el modelo WEAP y los métodos antes mencionados (Isoyetas, </a:t>
          </a:r>
          <a:r>
            <a:rPr lang="es-ES" dirty="0" err="1" smtClean="0"/>
            <a:t>Thiessen</a:t>
          </a:r>
          <a:r>
            <a:rPr lang="es-ES" dirty="0" smtClean="0"/>
            <a:t>, puntos de Aforos o Molinete).</a:t>
          </a:r>
          <a:endParaRPr lang="es-MX" dirty="0"/>
        </a:p>
      </dgm:t>
    </dgm:pt>
    <dgm:pt modelId="{D8CA4938-85EA-4EFD-B08F-EF750A87C3E2}" type="parTrans" cxnId="{C28466DA-73D1-434A-AA60-F23B85AA326D}">
      <dgm:prSet/>
      <dgm:spPr/>
      <dgm:t>
        <a:bodyPr/>
        <a:lstStyle/>
        <a:p>
          <a:endParaRPr lang="es-MX"/>
        </a:p>
      </dgm:t>
    </dgm:pt>
    <dgm:pt modelId="{91D080A7-8344-41CA-A914-1184C3A80952}" type="sibTrans" cxnId="{C28466DA-73D1-434A-AA60-F23B85AA326D}">
      <dgm:prSet/>
      <dgm:spPr/>
      <dgm:t>
        <a:bodyPr/>
        <a:lstStyle/>
        <a:p>
          <a:endParaRPr lang="es-MX"/>
        </a:p>
      </dgm:t>
    </dgm:pt>
    <dgm:pt modelId="{E2567A41-AFE5-4E6F-AC51-693A47A5ED11}">
      <dgm:prSet phldrT="[Texto]"/>
      <dgm:spPr/>
      <dgm:t>
        <a:bodyPr/>
        <a:lstStyle/>
        <a:p>
          <a:r>
            <a:rPr lang="es-ES" dirty="0" smtClean="0"/>
            <a:t>Un modelo cartográfico para la Zonificación Ecológica-Económica.</a:t>
          </a:r>
          <a:endParaRPr lang="es-MX" dirty="0"/>
        </a:p>
      </dgm:t>
    </dgm:pt>
    <dgm:pt modelId="{43FD1427-D91F-433E-B0BB-1DED3540FF88}" type="parTrans" cxnId="{14C3DB68-FF54-4C1F-B984-420B0F166F00}">
      <dgm:prSet/>
      <dgm:spPr/>
      <dgm:t>
        <a:bodyPr/>
        <a:lstStyle/>
        <a:p>
          <a:endParaRPr lang="es-MX"/>
        </a:p>
      </dgm:t>
    </dgm:pt>
    <dgm:pt modelId="{B35FB507-C747-4634-9A65-F9B5B5769C71}" type="sibTrans" cxnId="{14C3DB68-FF54-4C1F-B984-420B0F166F00}">
      <dgm:prSet/>
      <dgm:spPr/>
      <dgm:t>
        <a:bodyPr/>
        <a:lstStyle/>
        <a:p>
          <a:endParaRPr lang="es-MX"/>
        </a:p>
      </dgm:t>
    </dgm:pt>
    <dgm:pt modelId="{82D032A2-CBA4-4E77-B124-D2A896DD496E}">
      <dgm:prSet phldrT="[Texto]"/>
      <dgm:spPr/>
      <dgm:t>
        <a:bodyPr/>
        <a:lstStyle/>
        <a:p>
          <a:r>
            <a:rPr lang="es-ES" dirty="0" smtClean="0"/>
            <a:t>Un mapa de Zonificación Ecológica-Económica</a:t>
          </a:r>
          <a:endParaRPr lang="es-MX" dirty="0"/>
        </a:p>
      </dgm:t>
    </dgm:pt>
    <dgm:pt modelId="{E444C22C-F869-42C0-9EA1-6184A6C680B3}" type="parTrans" cxnId="{3B4D7E8C-CCF5-442B-B7A4-C09C745F9327}">
      <dgm:prSet/>
      <dgm:spPr/>
      <dgm:t>
        <a:bodyPr/>
        <a:lstStyle/>
        <a:p>
          <a:endParaRPr lang="es-MX"/>
        </a:p>
      </dgm:t>
    </dgm:pt>
    <dgm:pt modelId="{F9017741-A13B-40B0-977D-86432D1AA4D6}" type="sibTrans" cxnId="{3B4D7E8C-CCF5-442B-B7A4-C09C745F9327}">
      <dgm:prSet/>
      <dgm:spPr/>
      <dgm:t>
        <a:bodyPr/>
        <a:lstStyle/>
        <a:p>
          <a:endParaRPr lang="es-MX"/>
        </a:p>
      </dgm:t>
    </dgm:pt>
    <dgm:pt modelId="{7C34FB1F-D3D7-4EEE-BB6C-C5F5705F0E08}">
      <dgm:prSet phldrT="[Texto]"/>
      <dgm:spPr/>
      <dgm:t>
        <a:bodyPr/>
        <a:lstStyle/>
        <a:p>
          <a:r>
            <a:rPr lang="es-ES" dirty="0" smtClean="0"/>
            <a:t>Un plan de aprovechamiento del Recurso Hídrico de las lagunas de Cubillín y Magtayán del sistema lacustre Ozogoche.</a:t>
          </a:r>
          <a:endParaRPr lang="es-MX" dirty="0"/>
        </a:p>
      </dgm:t>
    </dgm:pt>
    <dgm:pt modelId="{7CBA9992-1970-43E8-A57F-C57AEA164ADB}" type="parTrans" cxnId="{FD937A8D-11BA-4632-BE5B-E2B3728ABC81}">
      <dgm:prSet/>
      <dgm:spPr/>
      <dgm:t>
        <a:bodyPr/>
        <a:lstStyle/>
        <a:p>
          <a:endParaRPr lang="es-MX"/>
        </a:p>
      </dgm:t>
    </dgm:pt>
    <dgm:pt modelId="{93191B1B-69C5-43F2-8540-D85F2EB5A07D}" type="sibTrans" cxnId="{FD937A8D-11BA-4632-BE5B-E2B3728ABC81}">
      <dgm:prSet/>
      <dgm:spPr/>
      <dgm:t>
        <a:bodyPr/>
        <a:lstStyle/>
        <a:p>
          <a:endParaRPr lang="es-MX"/>
        </a:p>
      </dgm:t>
    </dgm:pt>
    <dgm:pt modelId="{18BC0805-4A32-43C4-A853-F02475C67B33}">
      <dgm:prSet phldrT="[Texto]"/>
      <dgm:spPr/>
      <dgm:t>
        <a:bodyPr/>
        <a:lstStyle/>
        <a:p>
          <a:r>
            <a:rPr lang="es-ES" smtClean="0"/>
            <a:t>Cuatro proyectos con la matriz de Marco Lógico con el formato SENPLADES.</a:t>
          </a:r>
          <a:endParaRPr lang="es-MX" dirty="0"/>
        </a:p>
      </dgm:t>
    </dgm:pt>
    <dgm:pt modelId="{5D14B186-4712-4103-8EC1-856A1B28C71B}" type="parTrans" cxnId="{AFD3AB2E-DA54-45CF-B04F-97181857578D}">
      <dgm:prSet/>
      <dgm:spPr/>
      <dgm:t>
        <a:bodyPr/>
        <a:lstStyle/>
        <a:p>
          <a:endParaRPr lang="es-MX"/>
        </a:p>
      </dgm:t>
    </dgm:pt>
    <dgm:pt modelId="{9073F06F-4874-43A8-8332-E65B9B94F2B3}" type="sibTrans" cxnId="{AFD3AB2E-DA54-45CF-B04F-97181857578D}">
      <dgm:prSet/>
      <dgm:spPr/>
      <dgm:t>
        <a:bodyPr/>
        <a:lstStyle/>
        <a:p>
          <a:endParaRPr lang="es-MX"/>
        </a:p>
      </dgm:t>
    </dgm:pt>
    <dgm:pt modelId="{AC1B3D78-8500-4F12-910D-663D200B9CC0}" type="pres">
      <dgm:prSet presAssocID="{9EA6F16F-6852-445B-8F75-CCF1EEDEA44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42DC1C0C-9D0B-415F-A35B-C0263CF9CB17}" type="pres">
      <dgm:prSet presAssocID="{3AD11B7E-3C92-40E9-A215-A953BEDCBDCE}" presName="node" presStyleLbl="node1" presStyleIdx="0" presStyleCnt="1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C33D571-610C-495D-B5A6-2D67D1457D90}" type="pres">
      <dgm:prSet presAssocID="{176C59A8-4149-4C1D-A296-5F4BB7F39876}" presName="sibTrans" presStyleLbl="sibTrans2D1" presStyleIdx="0" presStyleCnt="10"/>
      <dgm:spPr/>
      <dgm:t>
        <a:bodyPr/>
        <a:lstStyle/>
        <a:p>
          <a:endParaRPr lang="es-MX"/>
        </a:p>
      </dgm:t>
    </dgm:pt>
    <dgm:pt modelId="{BE2ED193-D227-4017-ACC3-D1EFA8667FAF}" type="pres">
      <dgm:prSet presAssocID="{176C59A8-4149-4C1D-A296-5F4BB7F39876}" presName="connectorText" presStyleLbl="sibTrans2D1" presStyleIdx="0" presStyleCnt="10"/>
      <dgm:spPr/>
      <dgm:t>
        <a:bodyPr/>
        <a:lstStyle/>
        <a:p>
          <a:endParaRPr lang="es-MX"/>
        </a:p>
      </dgm:t>
    </dgm:pt>
    <dgm:pt modelId="{95261D52-B177-4BF1-8E3E-503E64CCF733}" type="pres">
      <dgm:prSet presAssocID="{B5832459-9267-458E-A895-A491EC814DFF}" presName="node" presStyleLbl="node1" presStyleIdx="1" presStyleCnt="1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5F707C0-6C7B-40AC-B60C-9B16D803BAA3}" type="pres">
      <dgm:prSet presAssocID="{E61CDA1F-B992-4879-A1B6-943D23133B78}" presName="sibTrans" presStyleLbl="sibTrans2D1" presStyleIdx="1" presStyleCnt="10"/>
      <dgm:spPr/>
      <dgm:t>
        <a:bodyPr/>
        <a:lstStyle/>
        <a:p>
          <a:endParaRPr lang="es-MX"/>
        </a:p>
      </dgm:t>
    </dgm:pt>
    <dgm:pt modelId="{306D0CBC-D283-4701-A72B-1945CB59F8AD}" type="pres">
      <dgm:prSet presAssocID="{E61CDA1F-B992-4879-A1B6-943D23133B78}" presName="connectorText" presStyleLbl="sibTrans2D1" presStyleIdx="1" presStyleCnt="10"/>
      <dgm:spPr/>
      <dgm:t>
        <a:bodyPr/>
        <a:lstStyle/>
        <a:p>
          <a:endParaRPr lang="es-MX"/>
        </a:p>
      </dgm:t>
    </dgm:pt>
    <dgm:pt modelId="{F4DD460A-6342-420A-8F78-D672C852B800}" type="pres">
      <dgm:prSet presAssocID="{01F607F6-2CBD-4182-A69F-FB416256FC85}" presName="node" presStyleLbl="node1" presStyleIdx="2" presStyleCnt="1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718C6E6-10A9-47F9-B1A7-94D6302689B3}" type="pres">
      <dgm:prSet presAssocID="{578F534E-5CD1-453D-9810-C84D7C66E16A}" presName="sibTrans" presStyleLbl="sibTrans2D1" presStyleIdx="2" presStyleCnt="10"/>
      <dgm:spPr/>
      <dgm:t>
        <a:bodyPr/>
        <a:lstStyle/>
        <a:p>
          <a:endParaRPr lang="es-MX"/>
        </a:p>
      </dgm:t>
    </dgm:pt>
    <dgm:pt modelId="{836A4E4F-27ED-4791-AD0D-1E1B09F016D6}" type="pres">
      <dgm:prSet presAssocID="{578F534E-5CD1-453D-9810-C84D7C66E16A}" presName="connectorText" presStyleLbl="sibTrans2D1" presStyleIdx="2" presStyleCnt="10"/>
      <dgm:spPr/>
      <dgm:t>
        <a:bodyPr/>
        <a:lstStyle/>
        <a:p>
          <a:endParaRPr lang="es-MX"/>
        </a:p>
      </dgm:t>
    </dgm:pt>
    <dgm:pt modelId="{2CEA7435-52F0-48AF-B15A-914E0CD34933}" type="pres">
      <dgm:prSet presAssocID="{1CB9BDB2-496C-412F-827D-F6DF89A2424D}" presName="node" presStyleLbl="node1" presStyleIdx="3" presStyleCnt="1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B0AAB0E-D1E5-44BD-9023-35E030770D8F}" type="pres">
      <dgm:prSet presAssocID="{BF319E4E-EDE4-4F16-8D90-180E16FBC3DF}" presName="sibTrans" presStyleLbl="sibTrans2D1" presStyleIdx="3" presStyleCnt="10"/>
      <dgm:spPr/>
      <dgm:t>
        <a:bodyPr/>
        <a:lstStyle/>
        <a:p>
          <a:endParaRPr lang="es-MX"/>
        </a:p>
      </dgm:t>
    </dgm:pt>
    <dgm:pt modelId="{384B3C11-30E9-48D9-8ED8-3F91678F8690}" type="pres">
      <dgm:prSet presAssocID="{BF319E4E-EDE4-4F16-8D90-180E16FBC3DF}" presName="connectorText" presStyleLbl="sibTrans2D1" presStyleIdx="3" presStyleCnt="10"/>
      <dgm:spPr/>
      <dgm:t>
        <a:bodyPr/>
        <a:lstStyle/>
        <a:p>
          <a:endParaRPr lang="es-MX"/>
        </a:p>
      </dgm:t>
    </dgm:pt>
    <dgm:pt modelId="{D98D7D11-F021-467D-A020-99F1CB674D6E}" type="pres">
      <dgm:prSet presAssocID="{2EBE8FF6-F11F-4B6C-988F-3D8AAA2E076F}" presName="node" presStyleLbl="node1" presStyleIdx="4" presStyleCnt="1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5A8FC64-E468-4D7A-87D0-07DA96C1FC1A}" type="pres">
      <dgm:prSet presAssocID="{0C289EC2-BE61-42E9-ABB4-817D22A4D3B9}" presName="sibTrans" presStyleLbl="sibTrans2D1" presStyleIdx="4" presStyleCnt="10"/>
      <dgm:spPr/>
      <dgm:t>
        <a:bodyPr/>
        <a:lstStyle/>
        <a:p>
          <a:endParaRPr lang="es-MX"/>
        </a:p>
      </dgm:t>
    </dgm:pt>
    <dgm:pt modelId="{40D53418-6657-423B-AB8D-0CD9F86F2187}" type="pres">
      <dgm:prSet presAssocID="{0C289EC2-BE61-42E9-ABB4-817D22A4D3B9}" presName="connectorText" presStyleLbl="sibTrans2D1" presStyleIdx="4" presStyleCnt="10"/>
      <dgm:spPr/>
      <dgm:t>
        <a:bodyPr/>
        <a:lstStyle/>
        <a:p>
          <a:endParaRPr lang="es-MX"/>
        </a:p>
      </dgm:t>
    </dgm:pt>
    <dgm:pt modelId="{2D9A0442-DC9D-441B-B49F-714DC80E8832}" type="pres">
      <dgm:prSet presAssocID="{F6488627-8D21-43DB-A63D-4725B4BBFA96}" presName="node" presStyleLbl="node1" presStyleIdx="5" presStyleCnt="1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6AAD897-718D-41AC-81B5-D50D41EC900E}" type="pres">
      <dgm:prSet presAssocID="{C28282BD-B256-43A2-A0E7-C557E2B0A712}" presName="sibTrans" presStyleLbl="sibTrans2D1" presStyleIdx="5" presStyleCnt="10"/>
      <dgm:spPr/>
      <dgm:t>
        <a:bodyPr/>
        <a:lstStyle/>
        <a:p>
          <a:endParaRPr lang="es-MX"/>
        </a:p>
      </dgm:t>
    </dgm:pt>
    <dgm:pt modelId="{D3F19B46-0BF9-4A6B-A8CA-00B45A01FF59}" type="pres">
      <dgm:prSet presAssocID="{C28282BD-B256-43A2-A0E7-C557E2B0A712}" presName="connectorText" presStyleLbl="sibTrans2D1" presStyleIdx="5" presStyleCnt="10"/>
      <dgm:spPr/>
      <dgm:t>
        <a:bodyPr/>
        <a:lstStyle/>
        <a:p>
          <a:endParaRPr lang="es-MX"/>
        </a:p>
      </dgm:t>
    </dgm:pt>
    <dgm:pt modelId="{099E0A8F-98C3-4E71-8E15-3A2947CCEF06}" type="pres">
      <dgm:prSet presAssocID="{C5B199CC-1E67-49CA-B1BE-0FD6362E7406}" presName="node" presStyleLbl="node1" presStyleIdx="6" presStyleCnt="1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7A63D96-E3D0-4A9E-A80B-005DC1E597CA}" type="pres">
      <dgm:prSet presAssocID="{91D080A7-8344-41CA-A914-1184C3A80952}" presName="sibTrans" presStyleLbl="sibTrans2D1" presStyleIdx="6" presStyleCnt="10"/>
      <dgm:spPr/>
      <dgm:t>
        <a:bodyPr/>
        <a:lstStyle/>
        <a:p>
          <a:endParaRPr lang="es-MX"/>
        </a:p>
      </dgm:t>
    </dgm:pt>
    <dgm:pt modelId="{6A4C589F-37DD-4CEF-85F1-E9CC756E4147}" type="pres">
      <dgm:prSet presAssocID="{91D080A7-8344-41CA-A914-1184C3A80952}" presName="connectorText" presStyleLbl="sibTrans2D1" presStyleIdx="6" presStyleCnt="10"/>
      <dgm:spPr/>
      <dgm:t>
        <a:bodyPr/>
        <a:lstStyle/>
        <a:p>
          <a:endParaRPr lang="es-MX"/>
        </a:p>
      </dgm:t>
    </dgm:pt>
    <dgm:pt modelId="{F5E237E1-CD07-43D7-959E-2EBCAA504C2A}" type="pres">
      <dgm:prSet presAssocID="{E2567A41-AFE5-4E6F-AC51-693A47A5ED11}" presName="node" presStyleLbl="node1" presStyleIdx="7" presStyleCnt="1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F1EB172-2E50-44B5-904A-43C7C6D1DF96}" type="pres">
      <dgm:prSet presAssocID="{B35FB507-C747-4634-9A65-F9B5B5769C71}" presName="sibTrans" presStyleLbl="sibTrans2D1" presStyleIdx="7" presStyleCnt="10"/>
      <dgm:spPr/>
      <dgm:t>
        <a:bodyPr/>
        <a:lstStyle/>
        <a:p>
          <a:endParaRPr lang="es-MX"/>
        </a:p>
      </dgm:t>
    </dgm:pt>
    <dgm:pt modelId="{2E874373-3490-4768-A5BB-1076EC6BD776}" type="pres">
      <dgm:prSet presAssocID="{B35FB507-C747-4634-9A65-F9B5B5769C71}" presName="connectorText" presStyleLbl="sibTrans2D1" presStyleIdx="7" presStyleCnt="10"/>
      <dgm:spPr/>
      <dgm:t>
        <a:bodyPr/>
        <a:lstStyle/>
        <a:p>
          <a:endParaRPr lang="es-MX"/>
        </a:p>
      </dgm:t>
    </dgm:pt>
    <dgm:pt modelId="{62E43EEA-9501-4149-BED5-1D298A26F4C6}" type="pres">
      <dgm:prSet presAssocID="{82D032A2-CBA4-4E77-B124-D2A896DD496E}" presName="node" presStyleLbl="node1" presStyleIdx="8" presStyleCnt="1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C03409A-23C1-4F1F-BBD3-7E13C4B37A74}" type="pres">
      <dgm:prSet presAssocID="{F9017741-A13B-40B0-977D-86432D1AA4D6}" presName="sibTrans" presStyleLbl="sibTrans2D1" presStyleIdx="8" presStyleCnt="10"/>
      <dgm:spPr/>
      <dgm:t>
        <a:bodyPr/>
        <a:lstStyle/>
        <a:p>
          <a:endParaRPr lang="es-MX"/>
        </a:p>
      </dgm:t>
    </dgm:pt>
    <dgm:pt modelId="{7B3AB204-305C-496E-B7B6-99EDE7CD2DF8}" type="pres">
      <dgm:prSet presAssocID="{F9017741-A13B-40B0-977D-86432D1AA4D6}" presName="connectorText" presStyleLbl="sibTrans2D1" presStyleIdx="8" presStyleCnt="10"/>
      <dgm:spPr/>
      <dgm:t>
        <a:bodyPr/>
        <a:lstStyle/>
        <a:p>
          <a:endParaRPr lang="es-MX"/>
        </a:p>
      </dgm:t>
    </dgm:pt>
    <dgm:pt modelId="{D7CA9187-7AB3-4471-A973-32D94C255027}" type="pres">
      <dgm:prSet presAssocID="{7C34FB1F-D3D7-4EEE-BB6C-C5F5705F0E08}" presName="node" presStyleLbl="node1" presStyleIdx="9" presStyleCnt="1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1D7019A-2120-4139-8B7E-A3A68509275E}" type="pres">
      <dgm:prSet presAssocID="{93191B1B-69C5-43F2-8540-D85F2EB5A07D}" presName="sibTrans" presStyleLbl="sibTrans2D1" presStyleIdx="9" presStyleCnt="10"/>
      <dgm:spPr/>
      <dgm:t>
        <a:bodyPr/>
        <a:lstStyle/>
        <a:p>
          <a:endParaRPr lang="es-MX"/>
        </a:p>
      </dgm:t>
    </dgm:pt>
    <dgm:pt modelId="{66EDD810-FB17-4EBA-9F11-C229B2E4A5B8}" type="pres">
      <dgm:prSet presAssocID="{93191B1B-69C5-43F2-8540-D85F2EB5A07D}" presName="connectorText" presStyleLbl="sibTrans2D1" presStyleIdx="9" presStyleCnt="10"/>
      <dgm:spPr/>
      <dgm:t>
        <a:bodyPr/>
        <a:lstStyle/>
        <a:p>
          <a:endParaRPr lang="es-MX"/>
        </a:p>
      </dgm:t>
    </dgm:pt>
    <dgm:pt modelId="{673FCCCD-EE91-4CE2-9699-56A91565188B}" type="pres">
      <dgm:prSet presAssocID="{18BC0805-4A32-43C4-A853-F02475C67B33}" presName="node" presStyleLbl="node1" presStyleIdx="10" presStyleCnt="1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C28466DA-73D1-434A-AA60-F23B85AA326D}" srcId="{9EA6F16F-6852-445B-8F75-CCF1EEDEA443}" destId="{C5B199CC-1E67-49CA-B1BE-0FD6362E7406}" srcOrd="6" destOrd="0" parTransId="{D8CA4938-85EA-4EFD-B08F-EF750A87C3E2}" sibTransId="{91D080A7-8344-41CA-A914-1184C3A80952}"/>
    <dgm:cxn modelId="{59F23F08-B9A5-4C14-8CB9-47639D753300}" type="presOf" srcId="{93191B1B-69C5-43F2-8540-D85F2EB5A07D}" destId="{01D7019A-2120-4139-8B7E-A3A68509275E}" srcOrd="0" destOrd="0" presId="urn:microsoft.com/office/officeart/2005/8/layout/process5"/>
    <dgm:cxn modelId="{0EB1CC12-10A5-4A95-9F37-37FAFB3CCD12}" type="presOf" srcId="{B5832459-9267-458E-A895-A491EC814DFF}" destId="{95261D52-B177-4BF1-8E3E-503E64CCF733}" srcOrd="0" destOrd="0" presId="urn:microsoft.com/office/officeart/2005/8/layout/process5"/>
    <dgm:cxn modelId="{10F5E1DF-ED7C-455D-A569-4C7B37C28D9E}" type="presOf" srcId="{176C59A8-4149-4C1D-A296-5F4BB7F39876}" destId="{1C33D571-610C-495D-B5A6-2D67D1457D90}" srcOrd="0" destOrd="0" presId="urn:microsoft.com/office/officeart/2005/8/layout/process5"/>
    <dgm:cxn modelId="{AFD3AB2E-DA54-45CF-B04F-97181857578D}" srcId="{9EA6F16F-6852-445B-8F75-CCF1EEDEA443}" destId="{18BC0805-4A32-43C4-A853-F02475C67B33}" srcOrd="10" destOrd="0" parTransId="{5D14B186-4712-4103-8EC1-856A1B28C71B}" sibTransId="{9073F06F-4874-43A8-8332-E65B9B94F2B3}"/>
    <dgm:cxn modelId="{A31126C7-2014-479B-A320-D17CCC6CC701}" type="presOf" srcId="{B35FB507-C747-4634-9A65-F9B5B5769C71}" destId="{2E874373-3490-4768-A5BB-1076EC6BD776}" srcOrd="1" destOrd="0" presId="urn:microsoft.com/office/officeart/2005/8/layout/process5"/>
    <dgm:cxn modelId="{AD13B7C8-11A7-41D2-B784-0F17AF9E7C62}" type="presOf" srcId="{E2567A41-AFE5-4E6F-AC51-693A47A5ED11}" destId="{F5E237E1-CD07-43D7-959E-2EBCAA504C2A}" srcOrd="0" destOrd="0" presId="urn:microsoft.com/office/officeart/2005/8/layout/process5"/>
    <dgm:cxn modelId="{CB6B7A56-4B46-4CBE-A8EF-8D503F600283}" type="presOf" srcId="{BF319E4E-EDE4-4F16-8D90-180E16FBC3DF}" destId="{384B3C11-30E9-48D9-8ED8-3F91678F8690}" srcOrd="1" destOrd="0" presId="urn:microsoft.com/office/officeart/2005/8/layout/process5"/>
    <dgm:cxn modelId="{55798C34-C0E1-418E-95FF-1C13D934116E}" srcId="{9EA6F16F-6852-445B-8F75-CCF1EEDEA443}" destId="{3AD11B7E-3C92-40E9-A215-A953BEDCBDCE}" srcOrd="0" destOrd="0" parTransId="{46DC104D-D1F0-4A0C-89F8-53B04BC3598D}" sibTransId="{176C59A8-4149-4C1D-A296-5F4BB7F39876}"/>
    <dgm:cxn modelId="{F51980DC-BAEF-48AA-B57C-C106C78651E5}" type="presOf" srcId="{93191B1B-69C5-43F2-8540-D85F2EB5A07D}" destId="{66EDD810-FB17-4EBA-9F11-C229B2E4A5B8}" srcOrd="1" destOrd="0" presId="urn:microsoft.com/office/officeart/2005/8/layout/process5"/>
    <dgm:cxn modelId="{F618F158-F5AC-4397-A7AB-6C32639784F0}" srcId="{9EA6F16F-6852-445B-8F75-CCF1EEDEA443}" destId="{1CB9BDB2-496C-412F-827D-F6DF89A2424D}" srcOrd="3" destOrd="0" parTransId="{F6259A27-704A-4BD5-A6B1-A477759FFCA9}" sibTransId="{BF319E4E-EDE4-4F16-8D90-180E16FBC3DF}"/>
    <dgm:cxn modelId="{BA010379-765E-4CB9-9687-388E3170A70A}" type="presOf" srcId="{9EA6F16F-6852-445B-8F75-CCF1EEDEA443}" destId="{AC1B3D78-8500-4F12-910D-663D200B9CC0}" srcOrd="0" destOrd="0" presId="urn:microsoft.com/office/officeart/2005/8/layout/process5"/>
    <dgm:cxn modelId="{A455AC02-DBA3-4DD0-8405-EB5D363394EC}" type="presOf" srcId="{C28282BD-B256-43A2-A0E7-C557E2B0A712}" destId="{D3F19B46-0BF9-4A6B-A8CA-00B45A01FF59}" srcOrd="1" destOrd="0" presId="urn:microsoft.com/office/officeart/2005/8/layout/process5"/>
    <dgm:cxn modelId="{931772CD-59FB-48BB-9BA2-D908CC021734}" type="presOf" srcId="{01F607F6-2CBD-4182-A69F-FB416256FC85}" destId="{F4DD460A-6342-420A-8F78-D672C852B800}" srcOrd="0" destOrd="0" presId="urn:microsoft.com/office/officeart/2005/8/layout/process5"/>
    <dgm:cxn modelId="{D121CF76-83D9-4E08-8721-D4FCE7AB8C56}" type="presOf" srcId="{91D080A7-8344-41CA-A914-1184C3A80952}" destId="{6A4C589F-37DD-4CEF-85F1-E9CC756E4147}" srcOrd="1" destOrd="0" presId="urn:microsoft.com/office/officeart/2005/8/layout/process5"/>
    <dgm:cxn modelId="{3FCD1E70-C50A-43E5-83DC-C459DF8F885A}" srcId="{9EA6F16F-6852-445B-8F75-CCF1EEDEA443}" destId="{F6488627-8D21-43DB-A63D-4725B4BBFA96}" srcOrd="5" destOrd="0" parTransId="{BC964573-CB2B-4DFE-AE0E-608C034D8CF4}" sibTransId="{C28282BD-B256-43A2-A0E7-C557E2B0A712}"/>
    <dgm:cxn modelId="{C93E3191-7C1E-4A9D-B0D4-6844F47407D3}" type="presOf" srcId="{82D032A2-CBA4-4E77-B124-D2A896DD496E}" destId="{62E43EEA-9501-4149-BED5-1D298A26F4C6}" srcOrd="0" destOrd="0" presId="urn:microsoft.com/office/officeart/2005/8/layout/process5"/>
    <dgm:cxn modelId="{151208C8-B031-4906-B19C-7E989971EB64}" srcId="{9EA6F16F-6852-445B-8F75-CCF1EEDEA443}" destId="{B5832459-9267-458E-A895-A491EC814DFF}" srcOrd="1" destOrd="0" parTransId="{138A2C52-31E7-4A08-A5DB-686C9D1378E9}" sibTransId="{E61CDA1F-B992-4879-A1B6-943D23133B78}"/>
    <dgm:cxn modelId="{19421845-CB14-4DF1-B5AF-F55706181C8D}" type="presOf" srcId="{91D080A7-8344-41CA-A914-1184C3A80952}" destId="{F7A63D96-E3D0-4A9E-A80B-005DC1E597CA}" srcOrd="0" destOrd="0" presId="urn:microsoft.com/office/officeart/2005/8/layout/process5"/>
    <dgm:cxn modelId="{4753D0F1-C5B3-41A3-A47B-C1CDD33F7009}" type="presOf" srcId="{C28282BD-B256-43A2-A0E7-C557E2B0A712}" destId="{A6AAD897-718D-41AC-81B5-D50D41EC900E}" srcOrd="0" destOrd="0" presId="urn:microsoft.com/office/officeart/2005/8/layout/process5"/>
    <dgm:cxn modelId="{3B4D7E8C-CCF5-442B-B7A4-C09C745F9327}" srcId="{9EA6F16F-6852-445B-8F75-CCF1EEDEA443}" destId="{82D032A2-CBA4-4E77-B124-D2A896DD496E}" srcOrd="8" destOrd="0" parTransId="{E444C22C-F869-42C0-9EA1-6184A6C680B3}" sibTransId="{F9017741-A13B-40B0-977D-86432D1AA4D6}"/>
    <dgm:cxn modelId="{ADE53F20-7928-42C6-B2D3-BF8C281A9367}" type="presOf" srcId="{C5B199CC-1E67-49CA-B1BE-0FD6362E7406}" destId="{099E0A8F-98C3-4E71-8E15-3A2947CCEF06}" srcOrd="0" destOrd="0" presId="urn:microsoft.com/office/officeart/2005/8/layout/process5"/>
    <dgm:cxn modelId="{98915365-D7FE-475A-A4E0-217B7DBFD947}" type="presOf" srcId="{7C34FB1F-D3D7-4EEE-BB6C-C5F5705F0E08}" destId="{D7CA9187-7AB3-4471-A973-32D94C255027}" srcOrd="0" destOrd="0" presId="urn:microsoft.com/office/officeart/2005/8/layout/process5"/>
    <dgm:cxn modelId="{C03892D9-606C-4C45-B6D9-6DD66A013736}" type="presOf" srcId="{BF319E4E-EDE4-4F16-8D90-180E16FBC3DF}" destId="{CB0AAB0E-D1E5-44BD-9023-35E030770D8F}" srcOrd="0" destOrd="0" presId="urn:microsoft.com/office/officeart/2005/8/layout/process5"/>
    <dgm:cxn modelId="{702B5797-EFBE-4118-9E27-25F3447FD0F9}" type="presOf" srcId="{F6488627-8D21-43DB-A63D-4725B4BBFA96}" destId="{2D9A0442-DC9D-441B-B49F-714DC80E8832}" srcOrd="0" destOrd="0" presId="urn:microsoft.com/office/officeart/2005/8/layout/process5"/>
    <dgm:cxn modelId="{8D48F7AB-1000-453E-A23F-C7E8B7D5DE55}" srcId="{9EA6F16F-6852-445B-8F75-CCF1EEDEA443}" destId="{01F607F6-2CBD-4182-A69F-FB416256FC85}" srcOrd="2" destOrd="0" parTransId="{D6D4923E-CC01-455E-83D5-ADF53B61DF82}" sibTransId="{578F534E-5CD1-453D-9810-C84D7C66E16A}"/>
    <dgm:cxn modelId="{A0AD195C-39D6-4543-B97A-FC0AD91EF028}" type="presOf" srcId="{0C289EC2-BE61-42E9-ABB4-817D22A4D3B9}" destId="{40D53418-6657-423B-AB8D-0CD9F86F2187}" srcOrd="1" destOrd="0" presId="urn:microsoft.com/office/officeart/2005/8/layout/process5"/>
    <dgm:cxn modelId="{274279D2-7533-4A04-AB60-ACB39FB861E8}" type="presOf" srcId="{3AD11B7E-3C92-40E9-A215-A953BEDCBDCE}" destId="{42DC1C0C-9D0B-415F-A35B-C0263CF9CB17}" srcOrd="0" destOrd="0" presId="urn:microsoft.com/office/officeart/2005/8/layout/process5"/>
    <dgm:cxn modelId="{A84BACAA-C063-4FF7-BDE6-69EF7C302438}" type="presOf" srcId="{176C59A8-4149-4C1D-A296-5F4BB7F39876}" destId="{BE2ED193-D227-4017-ACC3-D1EFA8667FAF}" srcOrd="1" destOrd="0" presId="urn:microsoft.com/office/officeart/2005/8/layout/process5"/>
    <dgm:cxn modelId="{CC02D5ED-5CF2-4A06-BEED-B617B8E8DFA3}" type="presOf" srcId="{578F534E-5CD1-453D-9810-C84D7C66E16A}" destId="{3718C6E6-10A9-47F9-B1A7-94D6302689B3}" srcOrd="0" destOrd="0" presId="urn:microsoft.com/office/officeart/2005/8/layout/process5"/>
    <dgm:cxn modelId="{FD937A8D-11BA-4632-BE5B-E2B3728ABC81}" srcId="{9EA6F16F-6852-445B-8F75-CCF1EEDEA443}" destId="{7C34FB1F-D3D7-4EEE-BB6C-C5F5705F0E08}" srcOrd="9" destOrd="0" parTransId="{7CBA9992-1970-43E8-A57F-C57AEA164ADB}" sibTransId="{93191B1B-69C5-43F2-8540-D85F2EB5A07D}"/>
    <dgm:cxn modelId="{DF1CF5EF-866A-45E8-8179-DFA837A6B922}" type="presOf" srcId="{E61CDA1F-B992-4879-A1B6-943D23133B78}" destId="{95F707C0-6C7B-40AC-B60C-9B16D803BAA3}" srcOrd="0" destOrd="0" presId="urn:microsoft.com/office/officeart/2005/8/layout/process5"/>
    <dgm:cxn modelId="{AD0363F3-8DEA-4456-B350-C0B4690CD4B8}" srcId="{9EA6F16F-6852-445B-8F75-CCF1EEDEA443}" destId="{2EBE8FF6-F11F-4B6C-988F-3D8AAA2E076F}" srcOrd="4" destOrd="0" parTransId="{5D246198-B4F7-4BEC-96E0-FC9E6EBEE9CB}" sibTransId="{0C289EC2-BE61-42E9-ABB4-817D22A4D3B9}"/>
    <dgm:cxn modelId="{889D3912-48D4-44E7-91E5-CFDA4B5DE90B}" type="presOf" srcId="{F9017741-A13B-40B0-977D-86432D1AA4D6}" destId="{DC03409A-23C1-4F1F-BBD3-7E13C4B37A74}" srcOrd="0" destOrd="0" presId="urn:microsoft.com/office/officeart/2005/8/layout/process5"/>
    <dgm:cxn modelId="{4BC71C1E-2E18-41B8-B4B4-299CE0B7C000}" type="presOf" srcId="{1CB9BDB2-496C-412F-827D-F6DF89A2424D}" destId="{2CEA7435-52F0-48AF-B15A-914E0CD34933}" srcOrd="0" destOrd="0" presId="urn:microsoft.com/office/officeart/2005/8/layout/process5"/>
    <dgm:cxn modelId="{FCF254AD-65C0-445E-B1DE-A2F125A292EE}" type="presOf" srcId="{B35FB507-C747-4634-9A65-F9B5B5769C71}" destId="{1F1EB172-2E50-44B5-904A-43C7C6D1DF96}" srcOrd="0" destOrd="0" presId="urn:microsoft.com/office/officeart/2005/8/layout/process5"/>
    <dgm:cxn modelId="{D40842C6-39AD-4B81-ABE7-A23D78EA6505}" type="presOf" srcId="{E61CDA1F-B992-4879-A1B6-943D23133B78}" destId="{306D0CBC-D283-4701-A72B-1945CB59F8AD}" srcOrd="1" destOrd="0" presId="urn:microsoft.com/office/officeart/2005/8/layout/process5"/>
    <dgm:cxn modelId="{C037B149-63C2-428B-9DCC-9E9958AEF982}" type="presOf" srcId="{578F534E-5CD1-453D-9810-C84D7C66E16A}" destId="{836A4E4F-27ED-4791-AD0D-1E1B09F016D6}" srcOrd="1" destOrd="0" presId="urn:microsoft.com/office/officeart/2005/8/layout/process5"/>
    <dgm:cxn modelId="{611FEE35-32EF-496A-B89F-950F10FBA3F2}" type="presOf" srcId="{0C289EC2-BE61-42E9-ABB4-817D22A4D3B9}" destId="{45A8FC64-E468-4D7A-87D0-07DA96C1FC1A}" srcOrd="0" destOrd="0" presId="urn:microsoft.com/office/officeart/2005/8/layout/process5"/>
    <dgm:cxn modelId="{7E122EF7-5311-4D05-89B8-30285BBADC5E}" type="presOf" srcId="{2EBE8FF6-F11F-4B6C-988F-3D8AAA2E076F}" destId="{D98D7D11-F021-467D-A020-99F1CB674D6E}" srcOrd="0" destOrd="0" presId="urn:microsoft.com/office/officeart/2005/8/layout/process5"/>
    <dgm:cxn modelId="{14C3DB68-FF54-4C1F-B984-420B0F166F00}" srcId="{9EA6F16F-6852-445B-8F75-CCF1EEDEA443}" destId="{E2567A41-AFE5-4E6F-AC51-693A47A5ED11}" srcOrd="7" destOrd="0" parTransId="{43FD1427-D91F-433E-B0BB-1DED3540FF88}" sibTransId="{B35FB507-C747-4634-9A65-F9B5B5769C71}"/>
    <dgm:cxn modelId="{F2A1AD1C-CC45-4B18-B1AC-EFBCD53C4968}" type="presOf" srcId="{18BC0805-4A32-43C4-A853-F02475C67B33}" destId="{673FCCCD-EE91-4CE2-9699-56A91565188B}" srcOrd="0" destOrd="0" presId="urn:microsoft.com/office/officeart/2005/8/layout/process5"/>
    <dgm:cxn modelId="{9A36E4C9-0B9B-44C6-8775-80789BDCC6C3}" type="presOf" srcId="{F9017741-A13B-40B0-977D-86432D1AA4D6}" destId="{7B3AB204-305C-496E-B7B6-99EDE7CD2DF8}" srcOrd="1" destOrd="0" presId="urn:microsoft.com/office/officeart/2005/8/layout/process5"/>
    <dgm:cxn modelId="{90997E55-BBC6-46E8-94A6-A6F31837EB61}" type="presParOf" srcId="{AC1B3D78-8500-4F12-910D-663D200B9CC0}" destId="{42DC1C0C-9D0B-415F-A35B-C0263CF9CB17}" srcOrd="0" destOrd="0" presId="urn:microsoft.com/office/officeart/2005/8/layout/process5"/>
    <dgm:cxn modelId="{44111BE8-DE66-4DEF-B984-F8990F3DBE13}" type="presParOf" srcId="{AC1B3D78-8500-4F12-910D-663D200B9CC0}" destId="{1C33D571-610C-495D-B5A6-2D67D1457D90}" srcOrd="1" destOrd="0" presId="urn:microsoft.com/office/officeart/2005/8/layout/process5"/>
    <dgm:cxn modelId="{736753C7-B787-4A86-9BC0-17A611154C5C}" type="presParOf" srcId="{1C33D571-610C-495D-B5A6-2D67D1457D90}" destId="{BE2ED193-D227-4017-ACC3-D1EFA8667FAF}" srcOrd="0" destOrd="0" presId="urn:microsoft.com/office/officeart/2005/8/layout/process5"/>
    <dgm:cxn modelId="{8609D08A-1E74-4E8C-B324-A654C9BD1673}" type="presParOf" srcId="{AC1B3D78-8500-4F12-910D-663D200B9CC0}" destId="{95261D52-B177-4BF1-8E3E-503E64CCF733}" srcOrd="2" destOrd="0" presId="urn:microsoft.com/office/officeart/2005/8/layout/process5"/>
    <dgm:cxn modelId="{FBEA85C6-CB24-4B1B-B25B-CFD953BFE601}" type="presParOf" srcId="{AC1B3D78-8500-4F12-910D-663D200B9CC0}" destId="{95F707C0-6C7B-40AC-B60C-9B16D803BAA3}" srcOrd="3" destOrd="0" presId="urn:microsoft.com/office/officeart/2005/8/layout/process5"/>
    <dgm:cxn modelId="{8DB84049-D888-4886-BAF3-9AA4F1099E71}" type="presParOf" srcId="{95F707C0-6C7B-40AC-B60C-9B16D803BAA3}" destId="{306D0CBC-D283-4701-A72B-1945CB59F8AD}" srcOrd="0" destOrd="0" presId="urn:microsoft.com/office/officeart/2005/8/layout/process5"/>
    <dgm:cxn modelId="{F3A9476A-E273-469A-9EC3-EF6BC1F3F3F7}" type="presParOf" srcId="{AC1B3D78-8500-4F12-910D-663D200B9CC0}" destId="{F4DD460A-6342-420A-8F78-D672C852B800}" srcOrd="4" destOrd="0" presId="urn:microsoft.com/office/officeart/2005/8/layout/process5"/>
    <dgm:cxn modelId="{36C8E44C-6F28-4F4C-91FA-8EDB09B3D0AB}" type="presParOf" srcId="{AC1B3D78-8500-4F12-910D-663D200B9CC0}" destId="{3718C6E6-10A9-47F9-B1A7-94D6302689B3}" srcOrd="5" destOrd="0" presId="urn:microsoft.com/office/officeart/2005/8/layout/process5"/>
    <dgm:cxn modelId="{CBA86FC8-4B23-4DD2-ABBA-DAFB57D16AF5}" type="presParOf" srcId="{3718C6E6-10A9-47F9-B1A7-94D6302689B3}" destId="{836A4E4F-27ED-4791-AD0D-1E1B09F016D6}" srcOrd="0" destOrd="0" presId="urn:microsoft.com/office/officeart/2005/8/layout/process5"/>
    <dgm:cxn modelId="{449A58F6-9D76-43BC-B00F-2FF9841BB2F9}" type="presParOf" srcId="{AC1B3D78-8500-4F12-910D-663D200B9CC0}" destId="{2CEA7435-52F0-48AF-B15A-914E0CD34933}" srcOrd="6" destOrd="0" presId="urn:microsoft.com/office/officeart/2005/8/layout/process5"/>
    <dgm:cxn modelId="{8FFDB050-054D-4C75-81AA-A4C4B0B9E7DC}" type="presParOf" srcId="{AC1B3D78-8500-4F12-910D-663D200B9CC0}" destId="{CB0AAB0E-D1E5-44BD-9023-35E030770D8F}" srcOrd="7" destOrd="0" presId="urn:microsoft.com/office/officeart/2005/8/layout/process5"/>
    <dgm:cxn modelId="{3EB68156-2B48-4D9E-9F59-221AB5108171}" type="presParOf" srcId="{CB0AAB0E-D1E5-44BD-9023-35E030770D8F}" destId="{384B3C11-30E9-48D9-8ED8-3F91678F8690}" srcOrd="0" destOrd="0" presId="urn:microsoft.com/office/officeart/2005/8/layout/process5"/>
    <dgm:cxn modelId="{5034096F-3679-4555-8B64-60DDEDE3ECE8}" type="presParOf" srcId="{AC1B3D78-8500-4F12-910D-663D200B9CC0}" destId="{D98D7D11-F021-467D-A020-99F1CB674D6E}" srcOrd="8" destOrd="0" presId="urn:microsoft.com/office/officeart/2005/8/layout/process5"/>
    <dgm:cxn modelId="{0B190AAA-8399-4CCA-A875-DEE515C9E221}" type="presParOf" srcId="{AC1B3D78-8500-4F12-910D-663D200B9CC0}" destId="{45A8FC64-E468-4D7A-87D0-07DA96C1FC1A}" srcOrd="9" destOrd="0" presId="urn:microsoft.com/office/officeart/2005/8/layout/process5"/>
    <dgm:cxn modelId="{D22FF392-6250-40B8-B1E5-D607CA7DCF02}" type="presParOf" srcId="{45A8FC64-E468-4D7A-87D0-07DA96C1FC1A}" destId="{40D53418-6657-423B-AB8D-0CD9F86F2187}" srcOrd="0" destOrd="0" presId="urn:microsoft.com/office/officeart/2005/8/layout/process5"/>
    <dgm:cxn modelId="{EDE6FB73-B80F-46FB-8E43-D6AE2648DC90}" type="presParOf" srcId="{AC1B3D78-8500-4F12-910D-663D200B9CC0}" destId="{2D9A0442-DC9D-441B-B49F-714DC80E8832}" srcOrd="10" destOrd="0" presId="urn:microsoft.com/office/officeart/2005/8/layout/process5"/>
    <dgm:cxn modelId="{11B7E96C-9244-4E0A-8A66-CD9C05DEF9E2}" type="presParOf" srcId="{AC1B3D78-8500-4F12-910D-663D200B9CC0}" destId="{A6AAD897-718D-41AC-81B5-D50D41EC900E}" srcOrd="11" destOrd="0" presId="urn:microsoft.com/office/officeart/2005/8/layout/process5"/>
    <dgm:cxn modelId="{CB7F67CE-29C7-4B46-AFBE-6F2B0C0815A0}" type="presParOf" srcId="{A6AAD897-718D-41AC-81B5-D50D41EC900E}" destId="{D3F19B46-0BF9-4A6B-A8CA-00B45A01FF59}" srcOrd="0" destOrd="0" presId="urn:microsoft.com/office/officeart/2005/8/layout/process5"/>
    <dgm:cxn modelId="{DFD98B9B-4D6F-4E0C-B0F5-1216AEE2312C}" type="presParOf" srcId="{AC1B3D78-8500-4F12-910D-663D200B9CC0}" destId="{099E0A8F-98C3-4E71-8E15-3A2947CCEF06}" srcOrd="12" destOrd="0" presId="urn:microsoft.com/office/officeart/2005/8/layout/process5"/>
    <dgm:cxn modelId="{A4580C63-9BDC-4CFC-B4D2-5527B6A0C411}" type="presParOf" srcId="{AC1B3D78-8500-4F12-910D-663D200B9CC0}" destId="{F7A63D96-E3D0-4A9E-A80B-005DC1E597CA}" srcOrd="13" destOrd="0" presId="urn:microsoft.com/office/officeart/2005/8/layout/process5"/>
    <dgm:cxn modelId="{7DC769F2-6589-4576-9437-2ADFFCB727B8}" type="presParOf" srcId="{F7A63D96-E3D0-4A9E-A80B-005DC1E597CA}" destId="{6A4C589F-37DD-4CEF-85F1-E9CC756E4147}" srcOrd="0" destOrd="0" presId="urn:microsoft.com/office/officeart/2005/8/layout/process5"/>
    <dgm:cxn modelId="{6091051A-C5D9-4FC9-848E-0079D61AEA7C}" type="presParOf" srcId="{AC1B3D78-8500-4F12-910D-663D200B9CC0}" destId="{F5E237E1-CD07-43D7-959E-2EBCAA504C2A}" srcOrd="14" destOrd="0" presId="urn:microsoft.com/office/officeart/2005/8/layout/process5"/>
    <dgm:cxn modelId="{C368A23A-19FE-40F6-B877-5E5180BC29C8}" type="presParOf" srcId="{AC1B3D78-8500-4F12-910D-663D200B9CC0}" destId="{1F1EB172-2E50-44B5-904A-43C7C6D1DF96}" srcOrd="15" destOrd="0" presId="urn:microsoft.com/office/officeart/2005/8/layout/process5"/>
    <dgm:cxn modelId="{3E111026-094D-4C1D-A33A-1182783B4AB9}" type="presParOf" srcId="{1F1EB172-2E50-44B5-904A-43C7C6D1DF96}" destId="{2E874373-3490-4768-A5BB-1076EC6BD776}" srcOrd="0" destOrd="0" presId="urn:microsoft.com/office/officeart/2005/8/layout/process5"/>
    <dgm:cxn modelId="{B89C02F8-C13F-4228-AC0B-338CF9C17767}" type="presParOf" srcId="{AC1B3D78-8500-4F12-910D-663D200B9CC0}" destId="{62E43EEA-9501-4149-BED5-1D298A26F4C6}" srcOrd="16" destOrd="0" presId="urn:microsoft.com/office/officeart/2005/8/layout/process5"/>
    <dgm:cxn modelId="{BAD15676-84CA-4B36-84C6-DD803CDBD4EC}" type="presParOf" srcId="{AC1B3D78-8500-4F12-910D-663D200B9CC0}" destId="{DC03409A-23C1-4F1F-BBD3-7E13C4B37A74}" srcOrd="17" destOrd="0" presId="urn:microsoft.com/office/officeart/2005/8/layout/process5"/>
    <dgm:cxn modelId="{2B6AAB16-5973-4F1A-A3F0-5C349939D475}" type="presParOf" srcId="{DC03409A-23C1-4F1F-BBD3-7E13C4B37A74}" destId="{7B3AB204-305C-496E-B7B6-99EDE7CD2DF8}" srcOrd="0" destOrd="0" presId="urn:microsoft.com/office/officeart/2005/8/layout/process5"/>
    <dgm:cxn modelId="{ECC2B3F6-C63F-4ADD-8F66-BABF61E79CF0}" type="presParOf" srcId="{AC1B3D78-8500-4F12-910D-663D200B9CC0}" destId="{D7CA9187-7AB3-4471-A973-32D94C255027}" srcOrd="18" destOrd="0" presId="urn:microsoft.com/office/officeart/2005/8/layout/process5"/>
    <dgm:cxn modelId="{BD5BB35F-1182-4B4B-8F0F-B3B9AC011F28}" type="presParOf" srcId="{AC1B3D78-8500-4F12-910D-663D200B9CC0}" destId="{01D7019A-2120-4139-8B7E-A3A68509275E}" srcOrd="19" destOrd="0" presId="urn:microsoft.com/office/officeart/2005/8/layout/process5"/>
    <dgm:cxn modelId="{B63C81F9-0C7B-4BB9-9E4D-9FB29AA54FFF}" type="presParOf" srcId="{01D7019A-2120-4139-8B7E-A3A68509275E}" destId="{66EDD810-FB17-4EBA-9F11-C229B2E4A5B8}" srcOrd="0" destOrd="0" presId="urn:microsoft.com/office/officeart/2005/8/layout/process5"/>
    <dgm:cxn modelId="{1F4837DF-BBFD-4919-BB8D-A9BB79C32626}" type="presParOf" srcId="{AC1B3D78-8500-4F12-910D-663D200B9CC0}" destId="{673FCCCD-EE91-4CE2-9699-56A91565188B}" srcOrd="2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7971500-7DF8-43C6-8991-3F2F73570673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1DB3530B-280B-44F1-B061-25401C36EA35}">
      <dgm:prSet phldrT="[Texto]"/>
      <dgm:spPr/>
      <dgm:t>
        <a:bodyPr/>
        <a:lstStyle/>
        <a:p>
          <a:r>
            <a:rPr lang="es-MX" dirty="0" smtClean="0"/>
            <a:t>Socio-Económico</a:t>
          </a:r>
          <a:endParaRPr lang="es-MX" dirty="0"/>
        </a:p>
      </dgm:t>
    </dgm:pt>
    <dgm:pt modelId="{117C161E-6A75-40FE-8250-6A4EE94E1FA5}" type="parTrans" cxnId="{E3FB95E7-9B17-4FFC-9423-E1D2C7736416}">
      <dgm:prSet/>
      <dgm:spPr/>
      <dgm:t>
        <a:bodyPr/>
        <a:lstStyle/>
        <a:p>
          <a:endParaRPr lang="es-MX"/>
        </a:p>
      </dgm:t>
    </dgm:pt>
    <dgm:pt modelId="{7AC8C824-8681-4226-9207-D660CEB3EE0C}" type="sibTrans" cxnId="{E3FB95E7-9B17-4FFC-9423-E1D2C7736416}">
      <dgm:prSet/>
      <dgm:spPr/>
      <dgm:t>
        <a:bodyPr/>
        <a:lstStyle/>
        <a:p>
          <a:endParaRPr lang="es-MX"/>
        </a:p>
      </dgm:t>
    </dgm:pt>
    <dgm:pt modelId="{6B915EBC-00FB-4696-9298-13D160499F19}">
      <dgm:prSet phldrT="[Texto]"/>
      <dgm:spPr/>
      <dgm:t>
        <a:bodyPr/>
        <a:lstStyle/>
        <a:p>
          <a:r>
            <a:rPr lang="es-MX" dirty="0" smtClean="0"/>
            <a:t>Biótico</a:t>
          </a:r>
          <a:endParaRPr lang="es-MX" dirty="0"/>
        </a:p>
      </dgm:t>
    </dgm:pt>
    <dgm:pt modelId="{ACC8AC72-5C63-47AC-957E-9A030C87A829}" type="parTrans" cxnId="{D6919FBC-8E73-4024-ADD5-E7CCB4BB5EDE}">
      <dgm:prSet/>
      <dgm:spPr/>
      <dgm:t>
        <a:bodyPr/>
        <a:lstStyle/>
        <a:p>
          <a:endParaRPr lang="es-MX"/>
        </a:p>
      </dgm:t>
    </dgm:pt>
    <dgm:pt modelId="{A13CC7F4-F046-468C-A5C1-ED235F35784A}" type="sibTrans" cxnId="{D6919FBC-8E73-4024-ADD5-E7CCB4BB5EDE}">
      <dgm:prSet/>
      <dgm:spPr/>
      <dgm:t>
        <a:bodyPr/>
        <a:lstStyle/>
        <a:p>
          <a:endParaRPr lang="es-MX"/>
        </a:p>
      </dgm:t>
    </dgm:pt>
    <dgm:pt modelId="{C08959DF-C7E6-4BEB-9D9F-F50B92A9441B}">
      <dgm:prSet phldrT="[Texto]"/>
      <dgm:spPr/>
      <dgm:t>
        <a:bodyPr/>
        <a:lstStyle/>
        <a:p>
          <a:r>
            <a:rPr lang="es-MX" dirty="0" err="1" smtClean="0"/>
            <a:t>Abiótoco</a:t>
          </a:r>
          <a:endParaRPr lang="es-MX" dirty="0"/>
        </a:p>
      </dgm:t>
    </dgm:pt>
    <dgm:pt modelId="{5028E039-57A8-4C39-9F4F-CC31CE057B1E}" type="parTrans" cxnId="{F4C45925-D8D0-4478-802C-0274223CE2AC}">
      <dgm:prSet/>
      <dgm:spPr/>
      <dgm:t>
        <a:bodyPr/>
        <a:lstStyle/>
        <a:p>
          <a:endParaRPr lang="es-MX"/>
        </a:p>
      </dgm:t>
    </dgm:pt>
    <dgm:pt modelId="{93881187-0DD4-4B17-BC37-0D2FF8E94717}" type="sibTrans" cxnId="{F4C45925-D8D0-4478-802C-0274223CE2AC}">
      <dgm:prSet/>
      <dgm:spPr/>
      <dgm:t>
        <a:bodyPr/>
        <a:lstStyle/>
        <a:p>
          <a:endParaRPr lang="es-MX"/>
        </a:p>
      </dgm:t>
    </dgm:pt>
    <dgm:pt modelId="{F7F93267-F84C-4756-A581-2FC89FC1CEA8}" type="pres">
      <dgm:prSet presAssocID="{47971500-7DF8-43C6-8991-3F2F73570673}" presName="compositeShape" presStyleCnt="0">
        <dgm:presLayoutVars>
          <dgm:chMax val="7"/>
          <dgm:dir/>
          <dgm:resizeHandles val="exact"/>
        </dgm:presLayoutVars>
      </dgm:prSet>
      <dgm:spPr/>
    </dgm:pt>
    <dgm:pt modelId="{6E1AD1E0-7B21-451C-8E12-4E0F141FCF2A}" type="pres">
      <dgm:prSet presAssocID="{47971500-7DF8-43C6-8991-3F2F73570673}" presName="wedge1" presStyleLbl="node1" presStyleIdx="0" presStyleCnt="3"/>
      <dgm:spPr/>
      <dgm:t>
        <a:bodyPr/>
        <a:lstStyle/>
        <a:p>
          <a:endParaRPr lang="es-MX"/>
        </a:p>
      </dgm:t>
    </dgm:pt>
    <dgm:pt modelId="{0ACB4625-32B2-4B2A-8994-1DE616BAA2ED}" type="pres">
      <dgm:prSet presAssocID="{47971500-7DF8-43C6-8991-3F2F73570673}" presName="dummy1a" presStyleCnt="0"/>
      <dgm:spPr/>
    </dgm:pt>
    <dgm:pt modelId="{A3E5C2C9-9CD9-49A4-A24D-0A1AC9E9D44B}" type="pres">
      <dgm:prSet presAssocID="{47971500-7DF8-43C6-8991-3F2F73570673}" presName="dummy1b" presStyleCnt="0"/>
      <dgm:spPr/>
    </dgm:pt>
    <dgm:pt modelId="{84885AD9-D309-47BE-9957-99EFD0B2D8D0}" type="pres">
      <dgm:prSet presAssocID="{47971500-7DF8-43C6-8991-3F2F73570673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239DB0A-55E0-43D7-824B-9C68279E58C4}" type="pres">
      <dgm:prSet presAssocID="{47971500-7DF8-43C6-8991-3F2F73570673}" presName="wedge2" presStyleLbl="node1" presStyleIdx="1" presStyleCnt="3"/>
      <dgm:spPr/>
      <dgm:t>
        <a:bodyPr/>
        <a:lstStyle/>
        <a:p>
          <a:endParaRPr lang="es-MX"/>
        </a:p>
      </dgm:t>
    </dgm:pt>
    <dgm:pt modelId="{0EB260FD-3478-4AE1-8D96-5038E51D6942}" type="pres">
      <dgm:prSet presAssocID="{47971500-7DF8-43C6-8991-3F2F73570673}" presName="dummy2a" presStyleCnt="0"/>
      <dgm:spPr/>
    </dgm:pt>
    <dgm:pt modelId="{7A8B8D10-27C8-4189-83F0-0C6E6A89E485}" type="pres">
      <dgm:prSet presAssocID="{47971500-7DF8-43C6-8991-3F2F73570673}" presName="dummy2b" presStyleCnt="0"/>
      <dgm:spPr/>
    </dgm:pt>
    <dgm:pt modelId="{9B682C9A-C05A-46BA-8841-0013A73EE0C6}" type="pres">
      <dgm:prSet presAssocID="{47971500-7DF8-43C6-8991-3F2F73570673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62B9A13-1236-4F56-97B6-DB2F4AAE52B9}" type="pres">
      <dgm:prSet presAssocID="{47971500-7DF8-43C6-8991-3F2F73570673}" presName="wedge3" presStyleLbl="node1" presStyleIdx="2" presStyleCnt="3"/>
      <dgm:spPr/>
      <dgm:t>
        <a:bodyPr/>
        <a:lstStyle/>
        <a:p>
          <a:endParaRPr lang="es-MX"/>
        </a:p>
      </dgm:t>
    </dgm:pt>
    <dgm:pt modelId="{31BB7CB2-F544-4969-B883-7BEF0834E011}" type="pres">
      <dgm:prSet presAssocID="{47971500-7DF8-43C6-8991-3F2F73570673}" presName="dummy3a" presStyleCnt="0"/>
      <dgm:spPr/>
    </dgm:pt>
    <dgm:pt modelId="{493B155D-FA5A-4289-8998-62A8068B7C8D}" type="pres">
      <dgm:prSet presAssocID="{47971500-7DF8-43C6-8991-3F2F73570673}" presName="dummy3b" presStyleCnt="0"/>
      <dgm:spPr/>
    </dgm:pt>
    <dgm:pt modelId="{BCCC4B3A-C9E0-447C-BC49-D57CDD5CBF02}" type="pres">
      <dgm:prSet presAssocID="{47971500-7DF8-43C6-8991-3F2F73570673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C44CE6A-B3AF-4346-845A-DA2D79017EDC}" type="pres">
      <dgm:prSet presAssocID="{7AC8C824-8681-4226-9207-D660CEB3EE0C}" presName="arrowWedge1" presStyleLbl="fgSibTrans2D1" presStyleIdx="0" presStyleCnt="3"/>
      <dgm:spPr/>
    </dgm:pt>
    <dgm:pt modelId="{BD1DB636-6787-423A-844E-AE09375C07CD}" type="pres">
      <dgm:prSet presAssocID="{A13CC7F4-F046-468C-A5C1-ED235F35784A}" presName="arrowWedge2" presStyleLbl="fgSibTrans2D1" presStyleIdx="1" presStyleCnt="3"/>
      <dgm:spPr/>
    </dgm:pt>
    <dgm:pt modelId="{C85C1476-309D-41D4-B590-C2C960405751}" type="pres">
      <dgm:prSet presAssocID="{93881187-0DD4-4B17-BC37-0D2FF8E94717}" presName="arrowWedge3" presStyleLbl="fgSibTrans2D1" presStyleIdx="2" presStyleCnt="3"/>
      <dgm:spPr/>
    </dgm:pt>
  </dgm:ptLst>
  <dgm:cxnLst>
    <dgm:cxn modelId="{A18E3F1F-2ED4-4DCF-B969-9020D4DE9763}" type="presOf" srcId="{1DB3530B-280B-44F1-B061-25401C36EA35}" destId="{84885AD9-D309-47BE-9957-99EFD0B2D8D0}" srcOrd="1" destOrd="0" presId="urn:microsoft.com/office/officeart/2005/8/layout/cycle8"/>
    <dgm:cxn modelId="{A1041219-117F-4135-A1EE-4EA4DD90AB99}" type="presOf" srcId="{C08959DF-C7E6-4BEB-9D9F-F50B92A9441B}" destId="{BCCC4B3A-C9E0-447C-BC49-D57CDD5CBF02}" srcOrd="1" destOrd="0" presId="urn:microsoft.com/office/officeart/2005/8/layout/cycle8"/>
    <dgm:cxn modelId="{FA98DFB7-7B50-422A-BBED-BE3932159249}" type="presOf" srcId="{47971500-7DF8-43C6-8991-3F2F73570673}" destId="{F7F93267-F84C-4756-A581-2FC89FC1CEA8}" srcOrd="0" destOrd="0" presId="urn:microsoft.com/office/officeart/2005/8/layout/cycle8"/>
    <dgm:cxn modelId="{F4C45925-D8D0-4478-802C-0274223CE2AC}" srcId="{47971500-7DF8-43C6-8991-3F2F73570673}" destId="{C08959DF-C7E6-4BEB-9D9F-F50B92A9441B}" srcOrd="2" destOrd="0" parTransId="{5028E039-57A8-4C39-9F4F-CC31CE057B1E}" sibTransId="{93881187-0DD4-4B17-BC37-0D2FF8E94717}"/>
    <dgm:cxn modelId="{F0701E89-A9B3-49CA-AC77-A1A26465C710}" type="presOf" srcId="{C08959DF-C7E6-4BEB-9D9F-F50B92A9441B}" destId="{162B9A13-1236-4F56-97B6-DB2F4AAE52B9}" srcOrd="0" destOrd="0" presId="urn:microsoft.com/office/officeart/2005/8/layout/cycle8"/>
    <dgm:cxn modelId="{E3FB95E7-9B17-4FFC-9423-E1D2C7736416}" srcId="{47971500-7DF8-43C6-8991-3F2F73570673}" destId="{1DB3530B-280B-44F1-B061-25401C36EA35}" srcOrd="0" destOrd="0" parTransId="{117C161E-6A75-40FE-8250-6A4EE94E1FA5}" sibTransId="{7AC8C824-8681-4226-9207-D660CEB3EE0C}"/>
    <dgm:cxn modelId="{974CD1BA-B8B7-4991-BCDA-61371C10340E}" type="presOf" srcId="{6B915EBC-00FB-4696-9298-13D160499F19}" destId="{6239DB0A-55E0-43D7-824B-9C68279E58C4}" srcOrd="0" destOrd="0" presId="urn:microsoft.com/office/officeart/2005/8/layout/cycle8"/>
    <dgm:cxn modelId="{D6919FBC-8E73-4024-ADD5-E7CCB4BB5EDE}" srcId="{47971500-7DF8-43C6-8991-3F2F73570673}" destId="{6B915EBC-00FB-4696-9298-13D160499F19}" srcOrd="1" destOrd="0" parTransId="{ACC8AC72-5C63-47AC-957E-9A030C87A829}" sibTransId="{A13CC7F4-F046-468C-A5C1-ED235F35784A}"/>
    <dgm:cxn modelId="{23CC6047-F0B0-4352-B761-826F29178DB8}" type="presOf" srcId="{6B915EBC-00FB-4696-9298-13D160499F19}" destId="{9B682C9A-C05A-46BA-8841-0013A73EE0C6}" srcOrd="1" destOrd="0" presId="urn:microsoft.com/office/officeart/2005/8/layout/cycle8"/>
    <dgm:cxn modelId="{8313678F-2856-499F-AF82-8363E2E5470A}" type="presOf" srcId="{1DB3530B-280B-44F1-B061-25401C36EA35}" destId="{6E1AD1E0-7B21-451C-8E12-4E0F141FCF2A}" srcOrd="0" destOrd="0" presId="urn:microsoft.com/office/officeart/2005/8/layout/cycle8"/>
    <dgm:cxn modelId="{8062B363-5AF4-4745-BE66-AEEC737DFE32}" type="presParOf" srcId="{F7F93267-F84C-4756-A581-2FC89FC1CEA8}" destId="{6E1AD1E0-7B21-451C-8E12-4E0F141FCF2A}" srcOrd="0" destOrd="0" presId="urn:microsoft.com/office/officeart/2005/8/layout/cycle8"/>
    <dgm:cxn modelId="{D6F8B89F-9D15-423A-BA92-8E4F38CA37EF}" type="presParOf" srcId="{F7F93267-F84C-4756-A581-2FC89FC1CEA8}" destId="{0ACB4625-32B2-4B2A-8994-1DE616BAA2ED}" srcOrd="1" destOrd="0" presId="urn:microsoft.com/office/officeart/2005/8/layout/cycle8"/>
    <dgm:cxn modelId="{0E8ACE12-0577-4C84-967A-7FF683017815}" type="presParOf" srcId="{F7F93267-F84C-4756-A581-2FC89FC1CEA8}" destId="{A3E5C2C9-9CD9-49A4-A24D-0A1AC9E9D44B}" srcOrd="2" destOrd="0" presId="urn:microsoft.com/office/officeart/2005/8/layout/cycle8"/>
    <dgm:cxn modelId="{0FE58A66-A993-4CC4-A9E2-04691596725B}" type="presParOf" srcId="{F7F93267-F84C-4756-A581-2FC89FC1CEA8}" destId="{84885AD9-D309-47BE-9957-99EFD0B2D8D0}" srcOrd="3" destOrd="0" presId="urn:microsoft.com/office/officeart/2005/8/layout/cycle8"/>
    <dgm:cxn modelId="{11ABC215-948B-4B81-90BB-9CBEDD9BEF62}" type="presParOf" srcId="{F7F93267-F84C-4756-A581-2FC89FC1CEA8}" destId="{6239DB0A-55E0-43D7-824B-9C68279E58C4}" srcOrd="4" destOrd="0" presId="urn:microsoft.com/office/officeart/2005/8/layout/cycle8"/>
    <dgm:cxn modelId="{72D722AD-7378-4885-A5B5-5352930BEC5D}" type="presParOf" srcId="{F7F93267-F84C-4756-A581-2FC89FC1CEA8}" destId="{0EB260FD-3478-4AE1-8D96-5038E51D6942}" srcOrd="5" destOrd="0" presId="urn:microsoft.com/office/officeart/2005/8/layout/cycle8"/>
    <dgm:cxn modelId="{42696038-7247-4172-BF02-505AFCDE6D6F}" type="presParOf" srcId="{F7F93267-F84C-4756-A581-2FC89FC1CEA8}" destId="{7A8B8D10-27C8-4189-83F0-0C6E6A89E485}" srcOrd="6" destOrd="0" presId="urn:microsoft.com/office/officeart/2005/8/layout/cycle8"/>
    <dgm:cxn modelId="{BE098F0B-3014-4EF8-8E77-C62B2B3CE63D}" type="presParOf" srcId="{F7F93267-F84C-4756-A581-2FC89FC1CEA8}" destId="{9B682C9A-C05A-46BA-8841-0013A73EE0C6}" srcOrd="7" destOrd="0" presId="urn:microsoft.com/office/officeart/2005/8/layout/cycle8"/>
    <dgm:cxn modelId="{6773EBDE-0D5D-4B04-ADE0-BCCE8B7F95A1}" type="presParOf" srcId="{F7F93267-F84C-4756-A581-2FC89FC1CEA8}" destId="{162B9A13-1236-4F56-97B6-DB2F4AAE52B9}" srcOrd="8" destOrd="0" presId="urn:microsoft.com/office/officeart/2005/8/layout/cycle8"/>
    <dgm:cxn modelId="{84FD6762-C873-482E-98B1-2E1C3B1FDD10}" type="presParOf" srcId="{F7F93267-F84C-4756-A581-2FC89FC1CEA8}" destId="{31BB7CB2-F544-4969-B883-7BEF0834E011}" srcOrd="9" destOrd="0" presId="urn:microsoft.com/office/officeart/2005/8/layout/cycle8"/>
    <dgm:cxn modelId="{67891AF9-FEF7-4EE0-9A98-24CD60DB861F}" type="presParOf" srcId="{F7F93267-F84C-4756-A581-2FC89FC1CEA8}" destId="{493B155D-FA5A-4289-8998-62A8068B7C8D}" srcOrd="10" destOrd="0" presId="urn:microsoft.com/office/officeart/2005/8/layout/cycle8"/>
    <dgm:cxn modelId="{340590B0-6F91-4CF8-B4EE-FBA568DE8AB5}" type="presParOf" srcId="{F7F93267-F84C-4756-A581-2FC89FC1CEA8}" destId="{BCCC4B3A-C9E0-447C-BC49-D57CDD5CBF02}" srcOrd="11" destOrd="0" presId="urn:microsoft.com/office/officeart/2005/8/layout/cycle8"/>
    <dgm:cxn modelId="{09028F04-473A-4265-ABA8-748F3C5AB8C2}" type="presParOf" srcId="{F7F93267-F84C-4756-A581-2FC89FC1CEA8}" destId="{FC44CE6A-B3AF-4346-845A-DA2D79017EDC}" srcOrd="12" destOrd="0" presId="urn:microsoft.com/office/officeart/2005/8/layout/cycle8"/>
    <dgm:cxn modelId="{A9741E05-B4E5-4C9E-97C9-A2E4E9AC6FC4}" type="presParOf" srcId="{F7F93267-F84C-4756-A581-2FC89FC1CEA8}" destId="{BD1DB636-6787-423A-844E-AE09375C07CD}" srcOrd="13" destOrd="0" presId="urn:microsoft.com/office/officeart/2005/8/layout/cycle8"/>
    <dgm:cxn modelId="{8E26C3C7-D08D-4142-899E-145DAE3BC48F}" type="presParOf" srcId="{F7F93267-F84C-4756-A581-2FC89FC1CEA8}" destId="{C85C1476-309D-41D4-B590-C2C960405751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CCAE77A-6BEC-4520-A781-81A270E5EDBA}" type="doc">
      <dgm:prSet loTypeId="urn:microsoft.com/office/officeart/2005/8/layout/vProcess5" loCatId="process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4EDAAF69-E6C3-4834-B57D-42837979E64B}">
      <dgm:prSet phldrT="[Texto]" custT="1"/>
      <dgm:spPr/>
      <dgm:t>
        <a:bodyPr/>
        <a:lstStyle/>
        <a:p>
          <a:r>
            <a:rPr lang="es-MX" sz="1400" dirty="0" smtClean="0"/>
            <a:t>POBLACIÓN </a:t>
          </a:r>
        </a:p>
        <a:p>
          <a:r>
            <a:rPr lang="es-MX" sz="1400" dirty="0" smtClean="0"/>
            <a:t>5</a:t>
          </a:r>
          <a:r>
            <a:rPr lang="es-ES" sz="1400" dirty="0" smtClean="0"/>
            <a:t>3 familias con un total de 265 habitantes, siendo 47 habitantes menores a 15 años. </a:t>
          </a:r>
          <a:endParaRPr lang="es-MX" sz="1400" dirty="0"/>
        </a:p>
      </dgm:t>
    </dgm:pt>
    <dgm:pt modelId="{DCA74FD7-75B7-47ED-8858-1A7AC640F4B6}" type="parTrans" cxnId="{EB32621A-C52A-4DC1-A614-6029F9A4BB7E}">
      <dgm:prSet/>
      <dgm:spPr/>
      <dgm:t>
        <a:bodyPr/>
        <a:lstStyle/>
        <a:p>
          <a:endParaRPr lang="es-MX"/>
        </a:p>
      </dgm:t>
    </dgm:pt>
    <dgm:pt modelId="{BCFF2444-F345-4D35-8AB4-8C482FC103D9}" type="sibTrans" cxnId="{EB32621A-C52A-4DC1-A614-6029F9A4BB7E}">
      <dgm:prSet/>
      <dgm:spPr/>
      <dgm:t>
        <a:bodyPr/>
        <a:lstStyle/>
        <a:p>
          <a:endParaRPr lang="es-MX"/>
        </a:p>
      </dgm:t>
    </dgm:pt>
    <dgm:pt modelId="{7F53FCB2-4DF9-498C-B9B3-03BFCA4F8915}">
      <dgm:prSet phldrT="[Texto]" custT="1"/>
      <dgm:spPr/>
      <dgm:t>
        <a:bodyPr/>
        <a:lstStyle/>
        <a:p>
          <a:r>
            <a:rPr lang="es-MX" sz="1400" dirty="0" smtClean="0"/>
            <a:t>SALUD</a:t>
          </a:r>
        </a:p>
        <a:p>
          <a:r>
            <a:rPr lang="es-ES" sz="1400" dirty="0" smtClean="0"/>
            <a:t>no cuenta con un centro de salud ni equipamiento médico en toda su localidad.</a:t>
          </a:r>
          <a:endParaRPr lang="es-MX" sz="1400" dirty="0"/>
        </a:p>
      </dgm:t>
    </dgm:pt>
    <dgm:pt modelId="{D07C34C1-06B8-462A-A361-CB8DB950662F}" type="parTrans" cxnId="{BC945A3D-61AE-467A-B371-C61A243A8AB8}">
      <dgm:prSet/>
      <dgm:spPr/>
      <dgm:t>
        <a:bodyPr/>
        <a:lstStyle/>
        <a:p>
          <a:endParaRPr lang="es-MX"/>
        </a:p>
      </dgm:t>
    </dgm:pt>
    <dgm:pt modelId="{78E378A0-BAB7-4151-A69E-5A07FE37D6CA}" type="sibTrans" cxnId="{BC945A3D-61AE-467A-B371-C61A243A8AB8}">
      <dgm:prSet/>
      <dgm:spPr/>
      <dgm:t>
        <a:bodyPr/>
        <a:lstStyle/>
        <a:p>
          <a:endParaRPr lang="es-MX"/>
        </a:p>
      </dgm:t>
    </dgm:pt>
    <dgm:pt modelId="{9D106C71-BE69-4D39-9696-78A6223EE971}">
      <dgm:prSet phldrT="[Texto]"/>
      <dgm:spPr/>
      <dgm:t>
        <a:bodyPr/>
        <a:lstStyle/>
        <a:p>
          <a:r>
            <a:rPr lang="es-MX" dirty="0" smtClean="0"/>
            <a:t>EDUCACIÓN</a:t>
          </a:r>
        </a:p>
        <a:p>
          <a:r>
            <a:rPr lang="es-ES" dirty="0" smtClean="0"/>
            <a:t>Existe un establecimiento educativo en nivel primario</a:t>
          </a:r>
          <a:endParaRPr lang="es-MX" dirty="0"/>
        </a:p>
      </dgm:t>
    </dgm:pt>
    <dgm:pt modelId="{90FBD9E7-07B3-4E76-B951-FD0B2EE25580}" type="parTrans" cxnId="{9A7C3363-1CAF-458E-806E-BFBAAD4524B9}">
      <dgm:prSet/>
      <dgm:spPr/>
      <dgm:t>
        <a:bodyPr/>
        <a:lstStyle/>
        <a:p>
          <a:endParaRPr lang="es-MX"/>
        </a:p>
      </dgm:t>
    </dgm:pt>
    <dgm:pt modelId="{379B656B-7F06-4674-B1F4-D25CF35777FB}" type="sibTrans" cxnId="{9A7C3363-1CAF-458E-806E-BFBAAD4524B9}">
      <dgm:prSet/>
      <dgm:spPr/>
      <dgm:t>
        <a:bodyPr/>
        <a:lstStyle/>
        <a:p>
          <a:endParaRPr lang="es-MX"/>
        </a:p>
      </dgm:t>
    </dgm:pt>
    <dgm:pt modelId="{7E0F4641-ADEF-4A19-A64B-FCEFBAD8C506}" type="pres">
      <dgm:prSet presAssocID="{1CCAE77A-6BEC-4520-A781-81A270E5EDBA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1314E75C-3C56-4AE1-9DBB-CA0E691A621D}" type="pres">
      <dgm:prSet presAssocID="{1CCAE77A-6BEC-4520-A781-81A270E5EDBA}" presName="dummyMaxCanvas" presStyleCnt="0">
        <dgm:presLayoutVars/>
      </dgm:prSet>
      <dgm:spPr/>
      <dgm:t>
        <a:bodyPr/>
        <a:lstStyle/>
        <a:p>
          <a:endParaRPr lang="es-EC"/>
        </a:p>
      </dgm:t>
    </dgm:pt>
    <dgm:pt modelId="{339D7E6B-8392-483D-A73F-3C94F2D9A36F}" type="pres">
      <dgm:prSet presAssocID="{1CCAE77A-6BEC-4520-A781-81A270E5EDBA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77AF6A1-E90C-4DF7-BD59-7CE5130B5903}" type="pres">
      <dgm:prSet presAssocID="{1CCAE77A-6BEC-4520-A781-81A270E5EDBA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04884AC-0F83-4D1C-B07A-87DAE683363D}" type="pres">
      <dgm:prSet presAssocID="{1CCAE77A-6BEC-4520-A781-81A270E5EDBA}" presName="ThreeNodes_3" presStyleLbl="node1" presStyleIdx="2" presStyleCnt="3" custScaleY="66150" custLinFactNeighborY="-416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3EC7B96-20EC-415D-BE8F-30F4968831D6}" type="pres">
      <dgm:prSet presAssocID="{1CCAE77A-6BEC-4520-A781-81A270E5EDBA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B1679F7-863E-45F1-9970-4EB98CD2A13B}" type="pres">
      <dgm:prSet presAssocID="{1CCAE77A-6BEC-4520-A781-81A270E5EDBA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A54B1A7-8EDF-4250-96A2-E2621A017335}" type="pres">
      <dgm:prSet presAssocID="{1CCAE77A-6BEC-4520-A781-81A270E5EDBA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F2CF165-D111-4FEA-BF9F-C79F7BE75E37}" type="pres">
      <dgm:prSet presAssocID="{1CCAE77A-6BEC-4520-A781-81A270E5EDBA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069BBD7-0D89-4EDE-A23E-83CF895D2B9A}" type="pres">
      <dgm:prSet presAssocID="{1CCAE77A-6BEC-4520-A781-81A270E5EDBA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8E732946-FF02-4D7B-94D3-A7187825239F}" type="presOf" srcId="{7F53FCB2-4DF9-498C-B9B3-03BFCA4F8915}" destId="{7F2CF165-D111-4FEA-BF9F-C79F7BE75E37}" srcOrd="1" destOrd="0" presId="urn:microsoft.com/office/officeart/2005/8/layout/vProcess5"/>
    <dgm:cxn modelId="{B9437E02-45EA-4E74-A8B5-C0AB3D7941C7}" type="presOf" srcId="{4EDAAF69-E6C3-4834-B57D-42837979E64B}" destId="{8A54B1A7-8EDF-4250-96A2-E2621A017335}" srcOrd="1" destOrd="0" presId="urn:microsoft.com/office/officeart/2005/8/layout/vProcess5"/>
    <dgm:cxn modelId="{BC945A3D-61AE-467A-B371-C61A243A8AB8}" srcId="{1CCAE77A-6BEC-4520-A781-81A270E5EDBA}" destId="{7F53FCB2-4DF9-498C-B9B3-03BFCA4F8915}" srcOrd="1" destOrd="0" parTransId="{D07C34C1-06B8-462A-A361-CB8DB950662F}" sibTransId="{78E378A0-BAB7-4151-A69E-5A07FE37D6CA}"/>
    <dgm:cxn modelId="{0668BE38-F9A6-40A1-AABE-E222583F3E5F}" type="presOf" srcId="{BCFF2444-F345-4D35-8AB4-8C482FC103D9}" destId="{13EC7B96-20EC-415D-BE8F-30F4968831D6}" srcOrd="0" destOrd="0" presId="urn:microsoft.com/office/officeart/2005/8/layout/vProcess5"/>
    <dgm:cxn modelId="{8FDB7729-6811-4E0A-9C6D-979F4AD7CA8B}" type="presOf" srcId="{78E378A0-BAB7-4151-A69E-5A07FE37D6CA}" destId="{5B1679F7-863E-45F1-9970-4EB98CD2A13B}" srcOrd="0" destOrd="0" presId="urn:microsoft.com/office/officeart/2005/8/layout/vProcess5"/>
    <dgm:cxn modelId="{9B07DC1D-3421-4DE7-B53E-FCBC988A8D51}" type="presOf" srcId="{4EDAAF69-E6C3-4834-B57D-42837979E64B}" destId="{339D7E6B-8392-483D-A73F-3C94F2D9A36F}" srcOrd="0" destOrd="0" presId="urn:microsoft.com/office/officeart/2005/8/layout/vProcess5"/>
    <dgm:cxn modelId="{CC72E186-478C-4E6E-904D-281465050BA5}" type="presOf" srcId="{9D106C71-BE69-4D39-9696-78A6223EE971}" destId="{904884AC-0F83-4D1C-B07A-87DAE683363D}" srcOrd="0" destOrd="0" presId="urn:microsoft.com/office/officeart/2005/8/layout/vProcess5"/>
    <dgm:cxn modelId="{493CC719-F836-488D-B61D-61CD32579FB6}" type="presOf" srcId="{9D106C71-BE69-4D39-9696-78A6223EE971}" destId="{B069BBD7-0D89-4EDE-A23E-83CF895D2B9A}" srcOrd="1" destOrd="0" presId="urn:microsoft.com/office/officeart/2005/8/layout/vProcess5"/>
    <dgm:cxn modelId="{01156B73-91F6-4CBB-A8EA-E6EE642967C1}" type="presOf" srcId="{1CCAE77A-6BEC-4520-A781-81A270E5EDBA}" destId="{7E0F4641-ADEF-4A19-A64B-FCEFBAD8C506}" srcOrd="0" destOrd="0" presId="urn:microsoft.com/office/officeart/2005/8/layout/vProcess5"/>
    <dgm:cxn modelId="{9A7C3363-1CAF-458E-806E-BFBAAD4524B9}" srcId="{1CCAE77A-6BEC-4520-A781-81A270E5EDBA}" destId="{9D106C71-BE69-4D39-9696-78A6223EE971}" srcOrd="2" destOrd="0" parTransId="{90FBD9E7-07B3-4E76-B951-FD0B2EE25580}" sibTransId="{379B656B-7F06-4674-B1F4-D25CF35777FB}"/>
    <dgm:cxn modelId="{6578A35B-A9AF-4BA4-87C2-F7969922FF1C}" type="presOf" srcId="{7F53FCB2-4DF9-498C-B9B3-03BFCA4F8915}" destId="{377AF6A1-E90C-4DF7-BD59-7CE5130B5903}" srcOrd="0" destOrd="0" presId="urn:microsoft.com/office/officeart/2005/8/layout/vProcess5"/>
    <dgm:cxn modelId="{EB32621A-C52A-4DC1-A614-6029F9A4BB7E}" srcId="{1CCAE77A-6BEC-4520-A781-81A270E5EDBA}" destId="{4EDAAF69-E6C3-4834-B57D-42837979E64B}" srcOrd="0" destOrd="0" parTransId="{DCA74FD7-75B7-47ED-8858-1A7AC640F4B6}" sibTransId="{BCFF2444-F345-4D35-8AB4-8C482FC103D9}"/>
    <dgm:cxn modelId="{759DF701-E1CC-4E1C-BBF7-1563BFD5EF93}" type="presParOf" srcId="{7E0F4641-ADEF-4A19-A64B-FCEFBAD8C506}" destId="{1314E75C-3C56-4AE1-9DBB-CA0E691A621D}" srcOrd="0" destOrd="0" presId="urn:microsoft.com/office/officeart/2005/8/layout/vProcess5"/>
    <dgm:cxn modelId="{D49226DD-BC20-48EC-91F7-7DD998CE2A6E}" type="presParOf" srcId="{7E0F4641-ADEF-4A19-A64B-FCEFBAD8C506}" destId="{339D7E6B-8392-483D-A73F-3C94F2D9A36F}" srcOrd="1" destOrd="0" presId="urn:microsoft.com/office/officeart/2005/8/layout/vProcess5"/>
    <dgm:cxn modelId="{C77A37C0-2A40-4926-84F2-7DFE818A382F}" type="presParOf" srcId="{7E0F4641-ADEF-4A19-A64B-FCEFBAD8C506}" destId="{377AF6A1-E90C-4DF7-BD59-7CE5130B5903}" srcOrd="2" destOrd="0" presId="urn:microsoft.com/office/officeart/2005/8/layout/vProcess5"/>
    <dgm:cxn modelId="{C67B7F7A-229A-4D34-89CB-926651951A99}" type="presParOf" srcId="{7E0F4641-ADEF-4A19-A64B-FCEFBAD8C506}" destId="{904884AC-0F83-4D1C-B07A-87DAE683363D}" srcOrd="3" destOrd="0" presId="urn:microsoft.com/office/officeart/2005/8/layout/vProcess5"/>
    <dgm:cxn modelId="{1E61FEA0-3B4B-4A63-94DB-D6E5643C7450}" type="presParOf" srcId="{7E0F4641-ADEF-4A19-A64B-FCEFBAD8C506}" destId="{13EC7B96-20EC-415D-BE8F-30F4968831D6}" srcOrd="4" destOrd="0" presId="urn:microsoft.com/office/officeart/2005/8/layout/vProcess5"/>
    <dgm:cxn modelId="{C8B1F550-0A71-4BE5-A5CD-9FBC2E55F323}" type="presParOf" srcId="{7E0F4641-ADEF-4A19-A64B-FCEFBAD8C506}" destId="{5B1679F7-863E-45F1-9970-4EB98CD2A13B}" srcOrd="5" destOrd="0" presId="urn:microsoft.com/office/officeart/2005/8/layout/vProcess5"/>
    <dgm:cxn modelId="{9B983FA2-2E74-4FB4-BFA6-B201B611DC84}" type="presParOf" srcId="{7E0F4641-ADEF-4A19-A64B-FCEFBAD8C506}" destId="{8A54B1A7-8EDF-4250-96A2-E2621A017335}" srcOrd="6" destOrd="0" presId="urn:microsoft.com/office/officeart/2005/8/layout/vProcess5"/>
    <dgm:cxn modelId="{C1482A8B-547A-45A4-93AE-B3568BC31DF4}" type="presParOf" srcId="{7E0F4641-ADEF-4A19-A64B-FCEFBAD8C506}" destId="{7F2CF165-D111-4FEA-BF9F-C79F7BE75E37}" srcOrd="7" destOrd="0" presId="urn:microsoft.com/office/officeart/2005/8/layout/vProcess5"/>
    <dgm:cxn modelId="{B5F091E5-16C1-4F8C-829E-5E6BACDCAABE}" type="presParOf" srcId="{7E0F4641-ADEF-4A19-A64B-FCEFBAD8C506}" destId="{B069BBD7-0D89-4EDE-A23E-83CF895D2B9A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23B43BF-9911-43AF-9E14-991AA8A33AF3}" type="doc">
      <dgm:prSet loTypeId="urn:microsoft.com/office/officeart/2005/8/layout/vProcess5" loCatId="process" qsTypeId="urn:microsoft.com/office/officeart/2005/8/quickstyle/simple4" qsCatId="simple" csTypeId="urn:microsoft.com/office/officeart/2005/8/colors/colorful1#1" csCatId="colorful" phldr="1"/>
      <dgm:spPr/>
      <dgm:t>
        <a:bodyPr/>
        <a:lstStyle/>
        <a:p>
          <a:endParaRPr lang="es-MX"/>
        </a:p>
      </dgm:t>
    </dgm:pt>
    <dgm:pt modelId="{004308EE-0AD4-44AE-9C9E-740F3D4ADB17}">
      <dgm:prSet phldrT="[Texto]"/>
      <dgm:spPr/>
      <dgm:t>
        <a:bodyPr/>
        <a:lstStyle/>
        <a:p>
          <a:r>
            <a:rPr lang="es-MX" dirty="0" smtClean="0"/>
            <a:t>VIVIENDA</a:t>
          </a:r>
        </a:p>
        <a:p>
          <a:r>
            <a:rPr lang="es-EC" dirty="0" smtClean="0"/>
            <a:t>N</a:t>
          </a:r>
          <a:r>
            <a:rPr lang="es-ES" dirty="0" smtClean="0"/>
            <a:t>o cuenta con una infraestructura adecuada, sus viviendas son de bloque, adobe, con techo de zinc y pisos de madera o suelo desnudo.</a:t>
          </a:r>
          <a:endParaRPr lang="es-MX" dirty="0"/>
        </a:p>
      </dgm:t>
    </dgm:pt>
    <dgm:pt modelId="{ED72A39B-2AC1-42DE-A6C9-CB92A72640DF}" type="parTrans" cxnId="{1CD73176-5926-4B93-816D-EA3DB9FCA8E1}">
      <dgm:prSet/>
      <dgm:spPr/>
      <dgm:t>
        <a:bodyPr/>
        <a:lstStyle/>
        <a:p>
          <a:endParaRPr lang="es-MX"/>
        </a:p>
      </dgm:t>
    </dgm:pt>
    <dgm:pt modelId="{0AF85115-BCC7-4951-9338-D2289A626ADE}" type="sibTrans" cxnId="{1CD73176-5926-4B93-816D-EA3DB9FCA8E1}">
      <dgm:prSet/>
      <dgm:spPr/>
      <dgm:t>
        <a:bodyPr/>
        <a:lstStyle/>
        <a:p>
          <a:endParaRPr lang="es-MX"/>
        </a:p>
      </dgm:t>
    </dgm:pt>
    <dgm:pt modelId="{C776E55E-6E1F-4C0D-A107-F761B359A87D}">
      <dgm:prSet phldrT="[Texto]"/>
      <dgm:spPr/>
      <dgm:t>
        <a:bodyPr/>
        <a:lstStyle/>
        <a:p>
          <a:r>
            <a:rPr lang="es-MX" dirty="0" smtClean="0"/>
            <a:t>AGUA</a:t>
          </a:r>
        </a:p>
        <a:p>
          <a:r>
            <a:rPr lang="es-ES" dirty="0" smtClean="0"/>
            <a:t>Proviene de la extracción de pozos ubicados cerca de la población.</a:t>
          </a:r>
          <a:endParaRPr lang="es-MX" dirty="0"/>
        </a:p>
      </dgm:t>
    </dgm:pt>
    <dgm:pt modelId="{F524FD56-0CE4-4812-9D8C-0F2B5701EE3C}" type="parTrans" cxnId="{83ADCDF5-B5FB-44FE-9E90-3426425609F9}">
      <dgm:prSet/>
      <dgm:spPr/>
      <dgm:t>
        <a:bodyPr/>
        <a:lstStyle/>
        <a:p>
          <a:endParaRPr lang="es-MX"/>
        </a:p>
      </dgm:t>
    </dgm:pt>
    <dgm:pt modelId="{D9F22B20-E4C5-493D-9E59-EC9E683FB622}" type="sibTrans" cxnId="{83ADCDF5-B5FB-44FE-9E90-3426425609F9}">
      <dgm:prSet/>
      <dgm:spPr/>
      <dgm:t>
        <a:bodyPr/>
        <a:lstStyle/>
        <a:p>
          <a:endParaRPr lang="es-MX"/>
        </a:p>
      </dgm:t>
    </dgm:pt>
    <dgm:pt modelId="{0147E32A-EE23-4E03-8DE7-28BAA9348876}">
      <dgm:prSet phldrT="[Texto]"/>
      <dgm:spPr/>
      <dgm:t>
        <a:bodyPr/>
        <a:lstStyle/>
        <a:p>
          <a:r>
            <a:rPr lang="es-MX" dirty="0" smtClean="0"/>
            <a:t>ENERGÍA ELÉCTRICA</a:t>
          </a:r>
        </a:p>
        <a:p>
          <a:r>
            <a:rPr lang="es-ES" dirty="0" smtClean="0"/>
            <a:t>cuenta con una red de energía eléctrica que abastece a toda la comunidad.</a:t>
          </a:r>
          <a:endParaRPr lang="es-MX" dirty="0"/>
        </a:p>
      </dgm:t>
    </dgm:pt>
    <dgm:pt modelId="{307A380D-3049-441A-9073-BC7929FFDA0D}" type="parTrans" cxnId="{CF20F7B7-1396-4B64-ACA2-970001B99F7D}">
      <dgm:prSet/>
      <dgm:spPr/>
      <dgm:t>
        <a:bodyPr/>
        <a:lstStyle/>
        <a:p>
          <a:endParaRPr lang="es-MX"/>
        </a:p>
      </dgm:t>
    </dgm:pt>
    <dgm:pt modelId="{AE8DBD79-B464-4705-85E7-2E8A1118B67C}" type="sibTrans" cxnId="{CF20F7B7-1396-4B64-ACA2-970001B99F7D}">
      <dgm:prSet/>
      <dgm:spPr/>
      <dgm:t>
        <a:bodyPr/>
        <a:lstStyle/>
        <a:p>
          <a:endParaRPr lang="es-MX"/>
        </a:p>
      </dgm:t>
    </dgm:pt>
    <dgm:pt modelId="{22A23E7D-580A-4A29-85F3-B37E8CDFFFDA}">
      <dgm:prSet phldrT="[Texto]"/>
      <dgm:spPr/>
      <dgm:t>
        <a:bodyPr/>
        <a:lstStyle/>
        <a:p>
          <a:r>
            <a:rPr lang="es-MX" dirty="0" smtClean="0"/>
            <a:t>RECOLECCIÓN DE DESHECHOS SÓLIDOS</a:t>
          </a:r>
        </a:p>
        <a:p>
          <a:r>
            <a:rPr lang="es-ES" dirty="0" smtClean="0"/>
            <a:t>La comunidad cuenta con recolección de basura cada 15 días</a:t>
          </a:r>
          <a:endParaRPr lang="es-MX" dirty="0"/>
        </a:p>
      </dgm:t>
    </dgm:pt>
    <dgm:pt modelId="{7C82C157-AC02-4B5C-BA0A-4273AB3831EB}" type="parTrans" cxnId="{6A8408C2-AC3B-4AE6-9EAC-211EECE66506}">
      <dgm:prSet/>
      <dgm:spPr/>
      <dgm:t>
        <a:bodyPr/>
        <a:lstStyle/>
        <a:p>
          <a:endParaRPr lang="es-MX"/>
        </a:p>
      </dgm:t>
    </dgm:pt>
    <dgm:pt modelId="{F4625CAC-99E0-4879-A19B-340889090103}" type="sibTrans" cxnId="{6A8408C2-AC3B-4AE6-9EAC-211EECE66506}">
      <dgm:prSet/>
      <dgm:spPr/>
      <dgm:t>
        <a:bodyPr/>
        <a:lstStyle/>
        <a:p>
          <a:endParaRPr lang="es-MX"/>
        </a:p>
      </dgm:t>
    </dgm:pt>
    <dgm:pt modelId="{AD1BF165-898B-497C-B3B7-6F9FF35F10DA}" type="pres">
      <dgm:prSet presAssocID="{123B43BF-9911-43AF-9E14-991AA8A33AF3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4831FEA3-F4F2-4CF5-B87E-CDA7DF9D3A35}" type="pres">
      <dgm:prSet presAssocID="{123B43BF-9911-43AF-9E14-991AA8A33AF3}" presName="dummyMaxCanvas" presStyleCnt="0">
        <dgm:presLayoutVars/>
      </dgm:prSet>
      <dgm:spPr/>
      <dgm:t>
        <a:bodyPr/>
        <a:lstStyle/>
        <a:p>
          <a:endParaRPr lang="es-EC"/>
        </a:p>
      </dgm:t>
    </dgm:pt>
    <dgm:pt modelId="{43BF74FA-EE87-44CA-8968-E52BB88A2C32}" type="pres">
      <dgm:prSet presAssocID="{123B43BF-9911-43AF-9E14-991AA8A33AF3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B1BE4A8-EA3C-453C-B807-3995A945CC06}" type="pres">
      <dgm:prSet presAssocID="{123B43BF-9911-43AF-9E14-991AA8A33AF3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8D15FA3-85E3-487E-A169-BAC99CEF32DD}" type="pres">
      <dgm:prSet presAssocID="{123B43BF-9911-43AF-9E14-991AA8A33AF3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F6D4936-07C5-43AC-93F2-3CC1431DFD40}" type="pres">
      <dgm:prSet presAssocID="{123B43BF-9911-43AF-9E14-991AA8A33AF3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938AAF3-89D8-4F01-977B-48599776F5AE}" type="pres">
      <dgm:prSet presAssocID="{123B43BF-9911-43AF-9E14-991AA8A33AF3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38073C3-C17F-46F9-8155-288223B39AC6}" type="pres">
      <dgm:prSet presAssocID="{123B43BF-9911-43AF-9E14-991AA8A33AF3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4224630-DA4C-478B-8361-84A39C20FEEE}" type="pres">
      <dgm:prSet presAssocID="{123B43BF-9911-43AF-9E14-991AA8A33AF3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83515E8-1E04-4E05-9BC3-8F63653CBD0D}" type="pres">
      <dgm:prSet presAssocID="{123B43BF-9911-43AF-9E14-991AA8A33AF3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8702E46-E1BC-40DB-930F-E89B40563122}" type="pres">
      <dgm:prSet presAssocID="{123B43BF-9911-43AF-9E14-991AA8A33AF3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D91B59A-4968-4623-B363-C13ABDF67E23}" type="pres">
      <dgm:prSet presAssocID="{123B43BF-9911-43AF-9E14-991AA8A33AF3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78A0859-14BA-490B-B3CC-FF232028719E}" type="pres">
      <dgm:prSet presAssocID="{123B43BF-9911-43AF-9E14-991AA8A33AF3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65BCEB0B-03A4-4DFA-9584-AF07CA97D796}" type="presOf" srcId="{004308EE-0AD4-44AE-9C9E-740F3D4ADB17}" destId="{C83515E8-1E04-4E05-9BC3-8F63653CBD0D}" srcOrd="1" destOrd="0" presId="urn:microsoft.com/office/officeart/2005/8/layout/vProcess5"/>
    <dgm:cxn modelId="{FA96327E-3626-4A18-BD20-A409D967FC3F}" type="presOf" srcId="{C776E55E-6E1F-4C0D-A107-F761B359A87D}" destId="{AB1BE4A8-EA3C-453C-B807-3995A945CC06}" srcOrd="0" destOrd="0" presId="urn:microsoft.com/office/officeart/2005/8/layout/vProcess5"/>
    <dgm:cxn modelId="{4177D4A9-4F3E-40D8-AC74-0D44A0F62C17}" type="presOf" srcId="{123B43BF-9911-43AF-9E14-991AA8A33AF3}" destId="{AD1BF165-898B-497C-B3B7-6F9FF35F10DA}" srcOrd="0" destOrd="0" presId="urn:microsoft.com/office/officeart/2005/8/layout/vProcess5"/>
    <dgm:cxn modelId="{064ABC88-F1A1-4852-85A9-6240FC595AA6}" type="presOf" srcId="{C776E55E-6E1F-4C0D-A107-F761B359A87D}" destId="{28702E46-E1BC-40DB-930F-E89B40563122}" srcOrd="1" destOrd="0" presId="urn:microsoft.com/office/officeart/2005/8/layout/vProcess5"/>
    <dgm:cxn modelId="{CF20F7B7-1396-4B64-ACA2-970001B99F7D}" srcId="{123B43BF-9911-43AF-9E14-991AA8A33AF3}" destId="{0147E32A-EE23-4E03-8DE7-28BAA9348876}" srcOrd="2" destOrd="0" parTransId="{307A380D-3049-441A-9073-BC7929FFDA0D}" sibTransId="{AE8DBD79-B464-4705-85E7-2E8A1118B67C}"/>
    <dgm:cxn modelId="{1CD73176-5926-4B93-816D-EA3DB9FCA8E1}" srcId="{123B43BF-9911-43AF-9E14-991AA8A33AF3}" destId="{004308EE-0AD4-44AE-9C9E-740F3D4ADB17}" srcOrd="0" destOrd="0" parTransId="{ED72A39B-2AC1-42DE-A6C9-CB92A72640DF}" sibTransId="{0AF85115-BCC7-4951-9338-D2289A626ADE}"/>
    <dgm:cxn modelId="{1A8D7B4B-52C1-4082-9AA7-35EA496924F4}" type="presOf" srcId="{22A23E7D-580A-4A29-85F3-B37E8CDFFFDA}" destId="{078A0859-14BA-490B-B3CC-FF232028719E}" srcOrd="1" destOrd="0" presId="urn:microsoft.com/office/officeart/2005/8/layout/vProcess5"/>
    <dgm:cxn modelId="{6584A9CA-1EBB-43DE-8643-47D2A0E17741}" type="presOf" srcId="{0147E32A-EE23-4E03-8DE7-28BAA9348876}" destId="{F8D15FA3-85E3-487E-A169-BAC99CEF32DD}" srcOrd="0" destOrd="0" presId="urn:microsoft.com/office/officeart/2005/8/layout/vProcess5"/>
    <dgm:cxn modelId="{6EB310FE-1401-4F74-AB8B-523A177062BB}" type="presOf" srcId="{AE8DBD79-B464-4705-85E7-2E8A1118B67C}" destId="{A4224630-DA4C-478B-8361-84A39C20FEEE}" srcOrd="0" destOrd="0" presId="urn:microsoft.com/office/officeart/2005/8/layout/vProcess5"/>
    <dgm:cxn modelId="{1EB38B4B-BFB2-4094-B15A-13702AE0A31D}" type="presOf" srcId="{22A23E7D-580A-4A29-85F3-B37E8CDFFFDA}" destId="{1F6D4936-07C5-43AC-93F2-3CC1431DFD40}" srcOrd="0" destOrd="0" presId="urn:microsoft.com/office/officeart/2005/8/layout/vProcess5"/>
    <dgm:cxn modelId="{6A8408C2-AC3B-4AE6-9EAC-211EECE66506}" srcId="{123B43BF-9911-43AF-9E14-991AA8A33AF3}" destId="{22A23E7D-580A-4A29-85F3-B37E8CDFFFDA}" srcOrd="3" destOrd="0" parTransId="{7C82C157-AC02-4B5C-BA0A-4273AB3831EB}" sibTransId="{F4625CAC-99E0-4879-A19B-340889090103}"/>
    <dgm:cxn modelId="{99B7CECB-9B5D-4023-A2E0-3A6A56E5E51A}" type="presOf" srcId="{004308EE-0AD4-44AE-9C9E-740F3D4ADB17}" destId="{43BF74FA-EE87-44CA-8968-E52BB88A2C32}" srcOrd="0" destOrd="0" presId="urn:microsoft.com/office/officeart/2005/8/layout/vProcess5"/>
    <dgm:cxn modelId="{ED5B392C-6348-487D-832F-64E223D0A32D}" type="presOf" srcId="{0147E32A-EE23-4E03-8DE7-28BAA9348876}" destId="{1D91B59A-4968-4623-B363-C13ABDF67E23}" srcOrd="1" destOrd="0" presId="urn:microsoft.com/office/officeart/2005/8/layout/vProcess5"/>
    <dgm:cxn modelId="{83ADCDF5-B5FB-44FE-9E90-3426425609F9}" srcId="{123B43BF-9911-43AF-9E14-991AA8A33AF3}" destId="{C776E55E-6E1F-4C0D-A107-F761B359A87D}" srcOrd="1" destOrd="0" parTransId="{F524FD56-0CE4-4812-9D8C-0F2B5701EE3C}" sibTransId="{D9F22B20-E4C5-493D-9E59-EC9E683FB622}"/>
    <dgm:cxn modelId="{4C9AB88E-ECBA-4AF3-B9C8-C804EB462B31}" type="presOf" srcId="{0AF85115-BCC7-4951-9338-D2289A626ADE}" destId="{1938AAF3-89D8-4F01-977B-48599776F5AE}" srcOrd="0" destOrd="0" presId="urn:microsoft.com/office/officeart/2005/8/layout/vProcess5"/>
    <dgm:cxn modelId="{E241B031-C7EA-4B4A-AA23-9CA3699D9303}" type="presOf" srcId="{D9F22B20-E4C5-493D-9E59-EC9E683FB622}" destId="{538073C3-C17F-46F9-8155-288223B39AC6}" srcOrd="0" destOrd="0" presId="urn:microsoft.com/office/officeart/2005/8/layout/vProcess5"/>
    <dgm:cxn modelId="{665FFB37-CB85-469F-93B1-ADA2BDBA7356}" type="presParOf" srcId="{AD1BF165-898B-497C-B3B7-6F9FF35F10DA}" destId="{4831FEA3-F4F2-4CF5-B87E-CDA7DF9D3A35}" srcOrd="0" destOrd="0" presId="urn:microsoft.com/office/officeart/2005/8/layout/vProcess5"/>
    <dgm:cxn modelId="{81AF3540-B6E8-4B6B-82D8-7E110DC38BC3}" type="presParOf" srcId="{AD1BF165-898B-497C-B3B7-6F9FF35F10DA}" destId="{43BF74FA-EE87-44CA-8968-E52BB88A2C32}" srcOrd="1" destOrd="0" presId="urn:microsoft.com/office/officeart/2005/8/layout/vProcess5"/>
    <dgm:cxn modelId="{3A9FDA00-B9E9-4BD0-B109-4D3DDAD3DDE1}" type="presParOf" srcId="{AD1BF165-898B-497C-B3B7-6F9FF35F10DA}" destId="{AB1BE4A8-EA3C-453C-B807-3995A945CC06}" srcOrd="2" destOrd="0" presId="urn:microsoft.com/office/officeart/2005/8/layout/vProcess5"/>
    <dgm:cxn modelId="{53FD8DA1-B0B8-4151-A981-9509DA9F8DD1}" type="presParOf" srcId="{AD1BF165-898B-497C-B3B7-6F9FF35F10DA}" destId="{F8D15FA3-85E3-487E-A169-BAC99CEF32DD}" srcOrd="3" destOrd="0" presId="urn:microsoft.com/office/officeart/2005/8/layout/vProcess5"/>
    <dgm:cxn modelId="{46DF0298-EE91-4833-8ACD-B8A65CF2306B}" type="presParOf" srcId="{AD1BF165-898B-497C-B3B7-6F9FF35F10DA}" destId="{1F6D4936-07C5-43AC-93F2-3CC1431DFD40}" srcOrd="4" destOrd="0" presId="urn:microsoft.com/office/officeart/2005/8/layout/vProcess5"/>
    <dgm:cxn modelId="{C42D9E15-CF33-4714-AA87-5B29B7AB496D}" type="presParOf" srcId="{AD1BF165-898B-497C-B3B7-6F9FF35F10DA}" destId="{1938AAF3-89D8-4F01-977B-48599776F5AE}" srcOrd="5" destOrd="0" presId="urn:microsoft.com/office/officeart/2005/8/layout/vProcess5"/>
    <dgm:cxn modelId="{ED5D1489-5028-4808-89BF-C551F869A63D}" type="presParOf" srcId="{AD1BF165-898B-497C-B3B7-6F9FF35F10DA}" destId="{538073C3-C17F-46F9-8155-288223B39AC6}" srcOrd="6" destOrd="0" presId="urn:microsoft.com/office/officeart/2005/8/layout/vProcess5"/>
    <dgm:cxn modelId="{DB4122E0-4889-4E14-A48F-8B2E132F2E04}" type="presParOf" srcId="{AD1BF165-898B-497C-B3B7-6F9FF35F10DA}" destId="{A4224630-DA4C-478B-8361-84A39C20FEEE}" srcOrd="7" destOrd="0" presId="urn:microsoft.com/office/officeart/2005/8/layout/vProcess5"/>
    <dgm:cxn modelId="{4F5EE722-C5A2-42AE-B50B-C2AA3CF8769E}" type="presParOf" srcId="{AD1BF165-898B-497C-B3B7-6F9FF35F10DA}" destId="{C83515E8-1E04-4E05-9BC3-8F63653CBD0D}" srcOrd="8" destOrd="0" presId="urn:microsoft.com/office/officeart/2005/8/layout/vProcess5"/>
    <dgm:cxn modelId="{7B9820A2-5C64-4F49-BF6A-101E4C1FE1AD}" type="presParOf" srcId="{AD1BF165-898B-497C-B3B7-6F9FF35F10DA}" destId="{28702E46-E1BC-40DB-930F-E89B40563122}" srcOrd="9" destOrd="0" presId="urn:microsoft.com/office/officeart/2005/8/layout/vProcess5"/>
    <dgm:cxn modelId="{70E8F4B9-6FDB-4600-BFEA-05377F69D0C7}" type="presParOf" srcId="{AD1BF165-898B-497C-B3B7-6F9FF35F10DA}" destId="{1D91B59A-4968-4623-B363-C13ABDF67E23}" srcOrd="10" destOrd="0" presId="urn:microsoft.com/office/officeart/2005/8/layout/vProcess5"/>
    <dgm:cxn modelId="{6CC1CA32-24C9-418B-B174-BE1BCD34EF58}" type="presParOf" srcId="{AD1BF165-898B-497C-B3B7-6F9FF35F10DA}" destId="{078A0859-14BA-490B-B3CC-FF232028719E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30F697B-FCFE-47A0-B55F-CC6AD4804D59}" type="doc">
      <dgm:prSet loTypeId="urn:microsoft.com/office/officeart/2005/8/layout/vProcess5" loCatId="process" qsTypeId="urn:microsoft.com/office/officeart/2005/8/quickstyle/simple4" qsCatId="simple" csTypeId="urn:microsoft.com/office/officeart/2005/8/colors/accent4_4" csCatId="accent4" phldr="1"/>
      <dgm:spPr/>
      <dgm:t>
        <a:bodyPr/>
        <a:lstStyle/>
        <a:p>
          <a:endParaRPr lang="es-MX"/>
        </a:p>
      </dgm:t>
    </dgm:pt>
    <dgm:pt modelId="{898F94B1-0984-435B-90F7-852F3CE720E1}">
      <dgm:prSet phldrT="[Texto]" custT="1"/>
      <dgm:spPr/>
      <dgm:t>
        <a:bodyPr/>
        <a:lstStyle/>
        <a:p>
          <a:r>
            <a:rPr lang="es-MX" sz="1400" dirty="0" smtClean="0"/>
            <a:t>TELECOMUNICACIONES</a:t>
          </a:r>
        </a:p>
        <a:p>
          <a:r>
            <a:rPr lang="es-ES" sz="1400" dirty="0" smtClean="0"/>
            <a:t>Carece del servicio telefónico en las viviendas y cobertura celular.</a:t>
          </a:r>
          <a:endParaRPr lang="es-MX" sz="1400" dirty="0"/>
        </a:p>
      </dgm:t>
    </dgm:pt>
    <dgm:pt modelId="{7A222042-E1D0-4D99-A4B2-9120DEDA9B98}" type="parTrans" cxnId="{14CC7EF6-3A0A-4A60-B617-4035CE03B445}">
      <dgm:prSet/>
      <dgm:spPr/>
      <dgm:t>
        <a:bodyPr/>
        <a:lstStyle/>
        <a:p>
          <a:endParaRPr lang="es-MX"/>
        </a:p>
      </dgm:t>
    </dgm:pt>
    <dgm:pt modelId="{6C0D3F3A-EDB9-41A5-BB41-5C0417728E30}" type="sibTrans" cxnId="{14CC7EF6-3A0A-4A60-B617-4035CE03B445}">
      <dgm:prSet/>
      <dgm:spPr/>
      <dgm:t>
        <a:bodyPr/>
        <a:lstStyle/>
        <a:p>
          <a:endParaRPr lang="es-MX"/>
        </a:p>
      </dgm:t>
    </dgm:pt>
    <dgm:pt modelId="{A4E79BF3-AED1-4E72-832B-54B53A88EF1A}">
      <dgm:prSet phldrT="[Texto]" custT="1"/>
      <dgm:spPr/>
      <dgm:t>
        <a:bodyPr/>
        <a:lstStyle/>
        <a:p>
          <a:r>
            <a:rPr lang="es-MX" sz="1400" dirty="0" smtClean="0"/>
            <a:t>MEDIOS DE COMUNICACIÓN</a:t>
          </a:r>
        </a:p>
        <a:p>
          <a:r>
            <a:rPr lang="es-ES" sz="1400" dirty="0" smtClean="0"/>
            <a:t>El radio es el único artefacto eléctrico mediante el cual la población puede enterarse de los acontecimientos a nivel nacional y mundial.</a:t>
          </a:r>
          <a:endParaRPr lang="es-MX" sz="1400" dirty="0"/>
        </a:p>
      </dgm:t>
    </dgm:pt>
    <dgm:pt modelId="{5C8E3F09-FB20-49DA-8E14-69DAC4828FB5}" type="parTrans" cxnId="{2DF32408-83F8-49A1-A1C1-53DAF9711069}">
      <dgm:prSet/>
      <dgm:spPr/>
      <dgm:t>
        <a:bodyPr/>
        <a:lstStyle/>
        <a:p>
          <a:endParaRPr lang="es-MX"/>
        </a:p>
      </dgm:t>
    </dgm:pt>
    <dgm:pt modelId="{229AF739-C683-4412-AC5E-D48D8625C128}" type="sibTrans" cxnId="{2DF32408-83F8-49A1-A1C1-53DAF9711069}">
      <dgm:prSet/>
      <dgm:spPr/>
      <dgm:t>
        <a:bodyPr/>
        <a:lstStyle/>
        <a:p>
          <a:endParaRPr lang="es-MX"/>
        </a:p>
      </dgm:t>
    </dgm:pt>
    <dgm:pt modelId="{5FD839C4-D8FF-4606-9069-7391E41CBD53}">
      <dgm:prSet phldrT="[Texto]" custT="1"/>
      <dgm:spPr/>
      <dgm:t>
        <a:bodyPr/>
        <a:lstStyle/>
        <a:p>
          <a:r>
            <a:rPr lang="es-MX" sz="1400" dirty="0" smtClean="0"/>
            <a:t>TRANSPORTE</a:t>
          </a:r>
        </a:p>
        <a:p>
          <a:r>
            <a:rPr lang="es-ES" sz="1400" dirty="0" smtClean="0"/>
            <a:t>Se movilizan a caballo y burro</a:t>
          </a:r>
          <a:r>
            <a:rPr lang="es-ES" sz="1300" dirty="0" smtClean="0"/>
            <a:t>.</a:t>
          </a:r>
          <a:endParaRPr lang="es-MX" sz="1300" dirty="0"/>
        </a:p>
      </dgm:t>
    </dgm:pt>
    <dgm:pt modelId="{47E3CDB3-A21E-4B4A-A5A6-F8713DE78062}" type="parTrans" cxnId="{9633AA2C-18DC-4B3A-8E7C-E922D94D5974}">
      <dgm:prSet/>
      <dgm:spPr/>
      <dgm:t>
        <a:bodyPr/>
        <a:lstStyle/>
        <a:p>
          <a:endParaRPr lang="es-MX"/>
        </a:p>
      </dgm:t>
    </dgm:pt>
    <dgm:pt modelId="{0EE46714-43D9-459D-A5C7-763CC99EA9CA}" type="sibTrans" cxnId="{9633AA2C-18DC-4B3A-8E7C-E922D94D5974}">
      <dgm:prSet/>
      <dgm:spPr/>
      <dgm:t>
        <a:bodyPr/>
        <a:lstStyle/>
        <a:p>
          <a:endParaRPr lang="es-MX"/>
        </a:p>
      </dgm:t>
    </dgm:pt>
    <dgm:pt modelId="{1A583DD5-6454-45A9-82B5-18679105CA87}">
      <dgm:prSet phldrT="[Texto]" custT="1"/>
      <dgm:spPr/>
      <dgm:t>
        <a:bodyPr/>
        <a:lstStyle/>
        <a:p>
          <a:r>
            <a:rPr lang="es-MX" sz="1400" dirty="0" smtClean="0"/>
            <a:t>ACTIVIDADES PECUARIAS</a:t>
          </a:r>
        </a:p>
        <a:p>
          <a:r>
            <a:rPr lang="es-ES" sz="1400" dirty="0" smtClean="0"/>
            <a:t>Se dedica al pastoreo de ganado vacuno, ovino y porcino</a:t>
          </a:r>
          <a:endParaRPr lang="es-MX" sz="1400" dirty="0" smtClean="0"/>
        </a:p>
      </dgm:t>
    </dgm:pt>
    <dgm:pt modelId="{9A65C802-F602-43E0-8DD0-06016DF80C16}" type="parTrans" cxnId="{EE65F967-2CE0-4365-8819-B8EBE550A2B7}">
      <dgm:prSet/>
      <dgm:spPr/>
      <dgm:t>
        <a:bodyPr/>
        <a:lstStyle/>
        <a:p>
          <a:endParaRPr lang="es-MX"/>
        </a:p>
      </dgm:t>
    </dgm:pt>
    <dgm:pt modelId="{5C759B9F-9ECE-4A07-B31F-A3A70098BB03}" type="sibTrans" cxnId="{EE65F967-2CE0-4365-8819-B8EBE550A2B7}">
      <dgm:prSet/>
      <dgm:spPr/>
      <dgm:t>
        <a:bodyPr/>
        <a:lstStyle/>
        <a:p>
          <a:endParaRPr lang="es-MX"/>
        </a:p>
      </dgm:t>
    </dgm:pt>
    <dgm:pt modelId="{5ED190F6-E4A5-42E5-A84A-6AAC700D0E4C}" type="pres">
      <dgm:prSet presAssocID="{D30F697B-FCFE-47A0-B55F-CC6AD4804D59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8B93FD4C-0406-4EBB-81CB-05FFBAE9DEC1}" type="pres">
      <dgm:prSet presAssocID="{D30F697B-FCFE-47A0-B55F-CC6AD4804D59}" presName="dummyMaxCanvas" presStyleCnt="0">
        <dgm:presLayoutVars/>
      </dgm:prSet>
      <dgm:spPr/>
      <dgm:t>
        <a:bodyPr/>
        <a:lstStyle/>
        <a:p>
          <a:endParaRPr lang="es-EC"/>
        </a:p>
      </dgm:t>
    </dgm:pt>
    <dgm:pt modelId="{E1B2F0EF-FB86-4EBD-971A-55B1585D4925}" type="pres">
      <dgm:prSet presAssocID="{D30F697B-FCFE-47A0-B55F-CC6AD4804D59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1E921ED-7602-483B-B5E4-350265D36879}" type="pres">
      <dgm:prSet presAssocID="{D30F697B-FCFE-47A0-B55F-CC6AD4804D59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F37FA23-D901-4E55-85F4-A7C38DFF10D0}" type="pres">
      <dgm:prSet presAssocID="{D30F697B-FCFE-47A0-B55F-CC6AD4804D59}" presName="FourNodes_3" presStyleLbl="node1" presStyleIdx="2" presStyleCnt="4" custLinFactNeighborX="-668" custLinFactNeighborY="-113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B7A92FA-D037-48F2-A420-64EB044D054A}" type="pres">
      <dgm:prSet presAssocID="{D30F697B-FCFE-47A0-B55F-CC6AD4804D59}" presName="FourNodes_4" presStyleLbl="node1" presStyleIdx="3" presStyleCnt="4" custScaleY="81818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F558011-5754-487D-9E20-7E796B609327}" type="pres">
      <dgm:prSet presAssocID="{D30F697B-FCFE-47A0-B55F-CC6AD4804D59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4569F1E-7108-4955-A080-F3C595E26E8A}" type="pres">
      <dgm:prSet presAssocID="{D30F697B-FCFE-47A0-B55F-CC6AD4804D59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8C0F9BD-2249-48D3-BEA8-2E39713E0979}" type="pres">
      <dgm:prSet presAssocID="{D30F697B-FCFE-47A0-B55F-CC6AD4804D59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5919692-00A4-4450-A680-D939D1859AF3}" type="pres">
      <dgm:prSet presAssocID="{D30F697B-FCFE-47A0-B55F-CC6AD4804D59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EC7E4DA-EAA2-4AEE-B7DB-79D55EECDF6B}" type="pres">
      <dgm:prSet presAssocID="{D30F697B-FCFE-47A0-B55F-CC6AD4804D59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B053EC0-6AA3-4C6F-B599-F3C491118934}" type="pres">
      <dgm:prSet presAssocID="{D30F697B-FCFE-47A0-B55F-CC6AD4804D59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D2F9C1E-C8F2-43B3-869F-E44E62393E04}" type="pres">
      <dgm:prSet presAssocID="{D30F697B-FCFE-47A0-B55F-CC6AD4804D59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4E13F32D-2FD7-4909-8947-E947A1FF1ED5}" type="presOf" srcId="{1A583DD5-6454-45A9-82B5-18679105CA87}" destId="{8B7A92FA-D037-48F2-A420-64EB044D054A}" srcOrd="0" destOrd="0" presId="urn:microsoft.com/office/officeart/2005/8/layout/vProcess5"/>
    <dgm:cxn modelId="{122CFB53-D447-407D-874E-9BE9B75CCE0C}" type="presOf" srcId="{898F94B1-0984-435B-90F7-852F3CE720E1}" destId="{E1B2F0EF-FB86-4EBD-971A-55B1585D4925}" srcOrd="0" destOrd="0" presId="urn:microsoft.com/office/officeart/2005/8/layout/vProcess5"/>
    <dgm:cxn modelId="{35B659DC-0EB3-4F07-9D2C-9E62D2EB38F1}" type="presOf" srcId="{5FD839C4-D8FF-4606-9069-7391E41CBD53}" destId="{6B053EC0-6AA3-4C6F-B599-F3C491118934}" srcOrd="1" destOrd="0" presId="urn:microsoft.com/office/officeart/2005/8/layout/vProcess5"/>
    <dgm:cxn modelId="{70326F67-60CF-4FDD-81C1-8921F39BE50F}" type="presOf" srcId="{898F94B1-0984-435B-90F7-852F3CE720E1}" destId="{65919692-00A4-4450-A680-D939D1859AF3}" srcOrd="1" destOrd="0" presId="urn:microsoft.com/office/officeart/2005/8/layout/vProcess5"/>
    <dgm:cxn modelId="{14CC7EF6-3A0A-4A60-B617-4035CE03B445}" srcId="{D30F697B-FCFE-47A0-B55F-CC6AD4804D59}" destId="{898F94B1-0984-435B-90F7-852F3CE720E1}" srcOrd="0" destOrd="0" parTransId="{7A222042-E1D0-4D99-A4B2-9120DEDA9B98}" sibTransId="{6C0D3F3A-EDB9-41A5-BB41-5C0417728E30}"/>
    <dgm:cxn modelId="{238566AE-48DF-4A52-ACB2-92C664B23806}" type="presOf" srcId="{229AF739-C683-4412-AC5E-D48D8625C128}" destId="{34569F1E-7108-4955-A080-F3C595E26E8A}" srcOrd="0" destOrd="0" presId="urn:microsoft.com/office/officeart/2005/8/layout/vProcess5"/>
    <dgm:cxn modelId="{30ACADBC-1FA5-4D2B-8D58-2F1428FBAEAB}" type="presOf" srcId="{A4E79BF3-AED1-4E72-832B-54B53A88EF1A}" destId="{3EC7E4DA-EAA2-4AEE-B7DB-79D55EECDF6B}" srcOrd="1" destOrd="0" presId="urn:microsoft.com/office/officeart/2005/8/layout/vProcess5"/>
    <dgm:cxn modelId="{7ED46A5D-639A-4D76-88FC-51D947C37B44}" type="presOf" srcId="{A4E79BF3-AED1-4E72-832B-54B53A88EF1A}" destId="{21E921ED-7602-483B-B5E4-350265D36879}" srcOrd="0" destOrd="0" presId="urn:microsoft.com/office/officeart/2005/8/layout/vProcess5"/>
    <dgm:cxn modelId="{E27EC937-88CC-4A89-A125-8C1005A275FE}" type="presOf" srcId="{0EE46714-43D9-459D-A5C7-763CC99EA9CA}" destId="{78C0F9BD-2249-48D3-BEA8-2E39713E0979}" srcOrd="0" destOrd="0" presId="urn:microsoft.com/office/officeart/2005/8/layout/vProcess5"/>
    <dgm:cxn modelId="{CB2144C1-858B-48F3-9A1D-02BC37E0DB3F}" type="presOf" srcId="{5FD839C4-D8FF-4606-9069-7391E41CBD53}" destId="{CF37FA23-D901-4E55-85F4-A7C38DFF10D0}" srcOrd="0" destOrd="0" presId="urn:microsoft.com/office/officeart/2005/8/layout/vProcess5"/>
    <dgm:cxn modelId="{F7191FCC-0AAA-482D-989D-1D0E7B7DA24E}" type="presOf" srcId="{1A583DD5-6454-45A9-82B5-18679105CA87}" destId="{6D2F9C1E-C8F2-43B3-869F-E44E62393E04}" srcOrd="1" destOrd="0" presId="urn:microsoft.com/office/officeart/2005/8/layout/vProcess5"/>
    <dgm:cxn modelId="{DBD66001-CA01-49BA-96FD-FCDD876B4549}" type="presOf" srcId="{6C0D3F3A-EDB9-41A5-BB41-5C0417728E30}" destId="{AF558011-5754-487D-9E20-7E796B609327}" srcOrd="0" destOrd="0" presId="urn:microsoft.com/office/officeart/2005/8/layout/vProcess5"/>
    <dgm:cxn modelId="{2DF32408-83F8-49A1-A1C1-53DAF9711069}" srcId="{D30F697B-FCFE-47A0-B55F-CC6AD4804D59}" destId="{A4E79BF3-AED1-4E72-832B-54B53A88EF1A}" srcOrd="1" destOrd="0" parTransId="{5C8E3F09-FB20-49DA-8E14-69DAC4828FB5}" sibTransId="{229AF739-C683-4412-AC5E-D48D8625C128}"/>
    <dgm:cxn modelId="{A82CF76D-9165-41F1-AD32-CF9B8D7A859B}" type="presOf" srcId="{D30F697B-FCFE-47A0-B55F-CC6AD4804D59}" destId="{5ED190F6-E4A5-42E5-A84A-6AAC700D0E4C}" srcOrd="0" destOrd="0" presId="urn:microsoft.com/office/officeart/2005/8/layout/vProcess5"/>
    <dgm:cxn modelId="{EE65F967-2CE0-4365-8819-B8EBE550A2B7}" srcId="{D30F697B-FCFE-47A0-B55F-CC6AD4804D59}" destId="{1A583DD5-6454-45A9-82B5-18679105CA87}" srcOrd="3" destOrd="0" parTransId="{9A65C802-F602-43E0-8DD0-06016DF80C16}" sibTransId="{5C759B9F-9ECE-4A07-B31F-A3A70098BB03}"/>
    <dgm:cxn modelId="{9633AA2C-18DC-4B3A-8E7C-E922D94D5974}" srcId="{D30F697B-FCFE-47A0-B55F-CC6AD4804D59}" destId="{5FD839C4-D8FF-4606-9069-7391E41CBD53}" srcOrd="2" destOrd="0" parTransId="{47E3CDB3-A21E-4B4A-A5A6-F8713DE78062}" sibTransId="{0EE46714-43D9-459D-A5C7-763CC99EA9CA}"/>
    <dgm:cxn modelId="{9DEEAB80-6E92-48C6-B839-41BA7C032D76}" type="presParOf" srcId="{5ED190F6-E4A5-42E5-A84A-6AAC700D0E4C}" destId="{8B93FD4C-0406-4EBB-81CB-05FFBAE9DEC1}" srcOrd="0" destOrd="0" presId="urn:microsoft.com/office/officeart/2005/8/layout/vProcess5"/>
    <dgm:cxn modelId="{1C972C18-59B1-4C34-9143-D525BA07CB17}" type="presParOf" srcId="{5ED190F6-E4A5-42E5-A84A-6AAC700D0E4C}" destId="{E1B2F0EF-FB86-4EBD-971A-55B1585D4925}" srcOrd="1" destOrd="0" presId="urn:microsoft.com/office/officeart/2005/8/layout/vProcess5"/>
    <dgm:cxn modelId="{E64E66C0-BA95-4F82-BD17-8A2CD9F27C51}" type="presParOf" srcId="{5ED190F6-E4A5-42E5-A84A-6AAC700D0E4C}" destId="{21E921ED-7602-483B-B5E4-350265D36879}" srcOrd="2" destOrd="0" presId="urn:microsoft.com/office/officeart/2005/8/layout/vProcess5"/>
    <dgm:cxn modelId="{F7AFA7CD-840A-4917-98CC-F3FB8642EFBC}" type="presParOf" srcId="{5ED190F6-E4A5-42E5-A84A-6AAC700D0E4C}" destId="{CF37FA23-D901-4E55-85F4-A7C38DFF10D0}" srcOrd="3" destOrd="0" presId="urn:microsoft.com/office/officeart/2005/8/layout/vProcess5"/>
    <dgm:cxn modelId="{34900F86-BE5F-45FB-8653-010F3E2546E3}" type="presParOf" srcId="{5ED190F6-E4A5-42E5-A84A-6AAC700D0E4C}" destId="{8B7A92FA-D037-48F2-A420-64EB044D054A}" srcOrd="4" destOrd="0" presId="urn:microsoft.com/office/officeart/2005/8/layout/vProcess5"/>
    <dgm:cxn modelId="{409D381E-E1BE-4F39-AAA2-945208EFD899}" type="presParOf" srcId="{5ED190F6-E4A5-42E5-A84A-6AAC700D0E4C}" destId="{AF558011-5754-487D-9E20-7E796B609327}" srcOrd="5" destOrd="0" presId="urn:microsoft.com/office/officeart/2005/8/layout/vProcess5"/>
    <dgm:cxn modelId="{4278E491-936C-49F9-9D82-8C5185039DC4}" type="presParOf" srcId="{5ED190F6-E4A5-42E5-A84A-6AAC700D0E4C}" destId="{34569F1E-7108-4955-A080-F3C595E26E8A}" srcOrd="6" destOrd="0" presId="urn:microsoft.com/office/officeart/2005/8/layout/vProcess5"/>
    <dgm:cxn modelId="{CCDCBB3C-E9BF-490B-B27E-9D6744DA289D}" type="presParOf" srcId="{5ED190F6-E4A5-42E5-A84A-6AAC700D0E4C}" destId="{78C0F9BD-2249-48D3-BEA8-2E39713E0979}" srcOrd="7" destOrd="0" presId="urn:microsoft.com/office/officeart/2005/8/layout/vProcess5"/>
    <dgm:cxn modelId="{602B02C1-43EF-4271-97FD-9CFFB185A3F9}" type="presParOf" srcId="{5ED190F6-E4A5-42E5-A84A-6AAC700D0E4C}" destId="{65919692-00A4-4450-A680-D939D1859AF3}" srcOrd="8" destOrd="0" presId="urn:microsoft.com/office/officeart/2005/8/layout/vProcess5"/>
    <dgm:cxn modelId="{9D34C2BE-6648-402C-8A4E-B71ECBB0E4D6}" type="presParOf" srcId="{5ED190F6-E4A5-42E5-A84A-6AAC700D0E4C}" destId="{3EC7E4DA-EAA2-4AEE-B7DB-79D55EECDF6B}" srcOrd="9" destOrd="0" presId="urn:microsoft.com/office/officeart/2005/8/layout/vProcess5"/>
    <dgm:cxn modelId="{85E87BE7-9844-45FF-859D-C168D23BD346}" type="presParOf" srcId="{5ED190F6-E4A5-42E5-A84A-6AAC700D0E4C}" destId="{6B053EC0-6AA3-4C6F-B599-F3C491118934}" srcOrd="10" destOrd="0" presId="urn:microsoft.com/office/officeart/2005/8/layout/vProcess5"/>
    <dgm:cxn modelId="{AFF9C1F1-BDE5-42D7-866B-3A4E1607E698}" type="presParOf" srcId="{5ED190F6-E4A5-42E5-A84A-6AAC700D0E4C}" destId="{6D2F9C1E-C8F2-43B3-869F-E44E62393E04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45964A-2F8E-4E34-94C9-FF79A67AB23D}">
      <dsp:nvSpPr>
        <dsp:cNvPr id="0" name=""/>
        <dsp:cNvSpPr/>
      </dsp:nvSpPr>
      <dsp:spPr>
        <a:xfrm>
          <a:off x="369691" y="0"/>
          <a:ext cx="4189838" cy="2043114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039996-6982-4C0A-ACE6-57F0DC27D4E0}">
      <dsp:nvSpPr>
        <dsp:cNvPr id="0" name=""/>
        <dsp:cNvSpPr/>
      </dsp:nvSpPr>
      <dsp:spPr>
        <a:xfrm>
          <a:off x="179" y="612934"/>
          <a:ext cx="835437" cy="8172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kern="1200" dirty="0" smtClean="0"/>
            <a:t>Demanda del recurso agua</a:t>
          </a:r>
          <a:endParaRPr lang="es-MX" sz="1200" kern="1200" dirty="0"/>
        </a:p>
      </dsp:txBody>
      <dsp:txXfrm>
        <a:off x="40074" y="652829"/>
        <a:ext cx="755647" cy="737455"/>
      </dsp:txXfrm>
    </dsp:sp>
    <dsp:sp modelId="{29F2123D-11C8-4C65-B2FE-32A86C911943}">
      <dsp:nvSpPr>
        <dsp:cNvPr id="0" name=""/>
        <dsp:cNvSpPr/>
      </dsp:nvSpPr>
      <dsp:spPr>
        <a:xfrm>
          <a:off x="1040873" y="612934"/>
          <a:ext cx="1075246" cy="8172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kern="1200" dirty="0" smtClean="0"/>
            <a:t>Reducción de caudales de ríos</a:t>
          </a:r>
          <a:endParaRPr lang="es-MX" sz="1200" kern="1200" dirty="0"/>
        </a:p>
      </dsp:txBody>
      <dsp:txXfrm>
        <a:off x="1080768" y="652829"/>
        <a:ext cx="995456" cy="737455"/>
      </dsp:txXfrm>
    </dsp:sp>
    <dsp:sp modelId="{328973D6-48C5-4078-AF43-1C3EB30614B6}">
      <dsp:nvSpPr>
        <dsp:cNvPr id="0" name=""/>
        <dsp:cNvSpPr/>
      </dsp:nvSpPr>
      <dsp:spPr>
        <a:xfrm>
          <a:off x="2321375" y="612934"/>
          <a:ext cx="1104602" cy="8172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kern="1200" dirty="0" smtClean="0"/>
            <a:t>Explotación de acuíferos</a:t>
          </a:r>
          <a:endParaRPr lang="es-MX" sz="1200" kern="1200" dirty="0"/>
        </a:p>
      </dsp:txBody>
      <dsp:txXfrm>
        <a:off x="2361270" y="652829"/>
        <a:ext cx="1024812" cy="737455"/>
      </dsp:txXfrm>
    </dsp:sp>
    <dsp:sp modelId="{57096162-0D9F-4D73-9B06-63FAC5CE6003}">
      <dsp:nvSpPr>
        <dsp:cNvPr id="0" name=""/>
        <dsp:cNvSpPr/>
      </dsp:nvSpPr>
      <dsp:spPr>
        <a:xfrm>
          <a:off x="3631234" y="612934"/>
          <a:ext cx="1297807" cy="8172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kern="1200" dirty="0" smtClean="0"/>
            <a:t>Contaminación de las aguas</a:t>
          </a:r>
          <a:endParaRPr lang="es-MX" sz="1200" kern="1200" dirty="0"/>
        </a:p>
      </dsp:txBody>
      <dsp:txXfrm>
        <a:off x="3671129" y="652829"/>
        <a:ext cx="1218017" cy="73745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D1CD79-B97F-42A4-A280-04A3A8B8BAED}">
      <dsp:nvSpPr>
        <dsp:cNvPr id="0" name=""/>
        <dsp:cNvSpPr/>
      </dsp:nvSpPr>
      <dsp:spPr>
        <a:xfrm rot="5400000">
          <a:off x="-194228" y="1029234"/>
          <a:ext cx="1605958" cy="19384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BE2601-BBAC-47F2-9593-A94E1A2AE60A}">
      <dsp:nvSpPr>
        <dsp:cNvPr id="0" name=""/>
        <dsp:cNvSpPr/>
      </dsp:nvSpPr>
      <dsp:spPr>
        <a:xfrm>
          <a:off x="173271" y="1448"/>
          <a:ext cx="2153840" cy="129230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ANALISIS INTEGRAL DE LA MICROCUENCA</a:t>
          </a:r>
          <a:endParaRPr lang="es-EC" sz="1800" kern="1200" dirty="0"/>
        </a:p>
      </dsp:txBody>
      <dsp:txXfrm>
        <a:off x="211121" y="39298"/>
        <a:ext cx="2078140" cy="1216604"/>
      </dsp:txXfrm>
    </dsp:sp>
    <dsp:sp modelId="{53EC08C0-7618-44FC-99AC-F687F3A75AA7}">
      <dsp:nvSpPr>
        <dsp:cNvPr id="0" name=""/>
        <dsp:cNvSpPr/>
      </dsp:nvSpPr>
      <dsp:spPr>
        <a:xfrm rot="5400000">
          <a:off x="-194228" y="2644614"/>
          <a:ext cx="1605958" cy="193845"/>
        </a:xfrm>
        <a:prstGeom prst="rect">
          <a:avLst/>
        </a:prstGeom>
        <a:solidFill>
          <a:schemeClr val="accent4">
            <a:hueOff val="-2600632"/>
            <a:satOff val="12338"/>
            <a:lumOff val="-266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BFFB51-25ED-4054-B55B-352C770969A3}">
      <dsp:nvSpPr>
        <dsp:cNvPr id="0" name=""/>
        <dsp:cNvSpPr/>
      </dsp:nvSpPr>
      <dsp:spPr>
        <a:xfrm>
          <a:off x="173271" y="1616829"/>
          <a:ext cx="2153840" cy="1292304"/>
        </a:xfrm>
        <a:prstGeom prst="roundRect">
          <a:avLst>
            <a:gd name="adj" fmla="val 10000"/>
          </a:avLst>
        </a:prstGeom>
        <a:solidFill>
          <a:schemeClr val="accent4">
            <a:hueOff val="-2167194"/>
            <a:satOff val="10282"/>
            <a:lumOff val="-222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Finalidad de preservar, proteger y conservar </a:t>
          </a:r>
          <a:endParaRPr lang="es-EC" sz="1800" kern="1200" dirty="0"/>
        </a:p>
      </dsp:txBody>
      <dsp:txXfrm>
        <a:off x="211121" y="1654679"/>
        <a:ext cx="2078140" cy="1216604"/>
      </dsp:txXfrm>
    </dsp:sp>
    <dsp:sp modelId="{37336438-472F-434D-983B-5197223F1530}">
      <dsp:nvSpPr>
        <dsp:cNvPr id="0" name=""/>
        <dsp:cNvSpPr/>
      </dsp:nvSpPr>
      <dsp:spPr>
        <a:xfrm>
          <a:off x="613461" y="3452304"/>
          <a:ext cx="2855186" cy="193845"/>
        </a:xfrm>
        <a:prstGeom prst="rect">
          <a:avLst/>
        </a:prstGeom>
        <a:solidFill>
          <a:schemeClr val="accent4">
            <a:hueOff val="-5201264"/>
            <a:satOff val="24676"/>
            <a:lumOff val="-533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EDFF10-A106-428B-A770-54992F64C63C}">
      <dsp:nvSpPr>
        <dsp:cNvPr id="0" name=""/>
        <dsp:cNvSpPr/>
      </dsp:nvSpPr>
      <dsp:spPr>
        <a:xfrm>
          <a:off x="173271" y="3232209"/>
          <a:ext cx="2153840" cy="1292304"/>
        </a:xfrm>
        <a:prstGeom prst="roundRect">
          <a:avLst>
            <a:gd name="adj" fmla="val 10000"/>
          </a:avLst>
        </a:prstGeom>
        <a:solidFill>
          <a:schemeClr val="accent4">
            <a:hueOff val="-4334387"/>
            <a:satOff val="20563"/>
            <a:lumOff val="-444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mejorar, recuperar, rehabilitar o restaurar los elementos</a:t>
          </a:r>
          <a:endParaRPr lang="es-EC" sz="1800" kern="1200" dirty="0"/>
        </a:p>
      </dsp:txBody>
      <dsp:txXfrm>
        <a:off x="211121" y="3270059"/>
        <a:ext cx="2078140" cy="1216604"/>
      </dsp:txXfrm>
    </dsp:sp>
    <dsp:sp modelId="{55F9277D-ED79-4A06-AC9F-A749933FDF3B}">
      <dsp:nvSpPr>
        <dsp:cNvPr id="0" name=""/>
        <dsp:cNvSpPr/>
      </dsp:nvSpPr>
      <dsp:spPr>
        <a:xfrm rot="16200000">
          <a:off x="2670379" y="2644614"/>
          <a:ext cx="1605958" cy="193845"/>
        </a:xfrm>
        <a:prstGeom prst="rect">
          <a:avLst/>
        </a:prstGeom>
        <a:solidFill>
          <a:schemeClr val="accent4">
            <a:hueOff val="-7801897"/>
            <a:satOff val="37013"/>
            <a:lumOff val="-800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4C68D2-02ED-4DB2-AA37-9F50471A73DE}">
      <dsp:nvSpPr>
        <dsp:cNvPr id="0" name=""/>
        <dsp:cNvSpPr/>
      </dsp:nvSpPr>
      <dsp:spPr>
        <a:xfrm>
          <a:off x="3037879" y="3232209"/>
          <a:ext cx="2153840" cy="1292304"/>
        </a:xfrm>
        <a:prstGeom prst="roundRect">
          <a:avLst>
            <a:gd name="adj" fmla="val 10000"/>
          </a:avLst>
        </a:prstGeom>
        <a:solidFill>
          <a:schemeClr val="accent4">
            <a:hueOff val="-6501580"/>
            <a:satOff val="30845"/>
            <a:lumOff val="-666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UNIDADES ECOLOGICAS (UE)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 dirty="0"/>
        </a:p>
      </dsp:txBody>
      <dsp:txXfrm>
        <a:off x="3075729" y="3270059"/>
        <a:ext cx="2078140" cy="1216604"/>
      </dsp:txXfrm>
    </dsp:sp>
    <dsp:sp modelId="{594AB5BB-C07E-487A-8490-4374AB435CA0}">
      <dsp:nvSpPr>
        <dsp:cNvPr id="0" name=""/>
        <dsp:cNvSpPr/>
      </dsp:nvSpPr>
      <dsp:spPr>
        <a:xfrm rot="16200000">
          <a:off x="2670379" y="1029234"/>
          <a:ext cx="1605958" cy="193845"/>
        </a:xfrm>
        <a:prstGeom prst="rect">
          <a:avLst/>
        </a:prstGeom>
        <a:solidFill>
          <a:schemeClr val="accent4">
            <a:hueOff val="-10402528"/>
            <a:satOff val="49351"/>
            <a:lumOff val="-1066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C22F4B-88B9-4297-AF7A-ACF77844F3F8}">
      <dsp:nvSpPr>
        <dsp:cNvPr id="0" name=""/>
        <dsp:cNvSpPr/>
      </dsp:nvSpPr>
      <dsp:spPr>
        <a:xfrm>
          <a:off x="3037879" y="1616829"/>
          <a:ext cx="2153840" cy="1292304"/>
        </a:xfrm>
        <a:prstGeom prst="roundRect">
          <a:avLst>
            <a:gd name="adj" fmla="val 10000"/>
          </a:avLst>
        </a:prstGeom>
        <a:solidFill>
          <a:schemeClr val="accent4">
            <a:hueOff val="-8668774"/>
            <a:satOff val="41126"/>
            <a:lumOff val="-888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UNIDADES SOCIOECONÓMICAS (USE)</a:t>
          </a:r>
          <a:endParaRPr lang="es-EC" sz="1800" kern="1200" dirty="0"/>
        </a:p>
      </dsp:txBody>
      <dsp:txXfrm>
        <a:off x="3075729" y="1654679"/>
        <a:ext cx="2078140" cy="1216604"/>
      </dsp:txXfrm>
    </dsp:sp>
    <dsp:sp modelId="{F5478ACA-F7ED-49EB-B64A-210BADCB5B85}">
      <dsp:nvSpPr>
        <dsp:cNvPr id="0" name=""/>
        <dsp:cNvSpPr/>
      </dsp:nvSpPr>
      <dsp:spPr>
        <a:xfrm>
          <a:off x="3478069" y="221543"/>
          <a:ext cx="2855186" cy="193845"/>
        </a:xfrm>
        <a:prstGeom prst="rect">
          <a:avLst/>
        </a:prstGeom>
        <a:solidFill>
          <a:schemeClr val="accent4">
            <a:hueOff val="-13003161"/>
            <a:satOff val="61689"/>
            <a:lumOff val="-1333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483FB6-6BF4-490C-AD6F-AF895D939681}">
      <dsp:nvSpPr>
        <dsp:cNvPr id="0" name=""/>
        <dsp:cNvSpPr/>
      </dsp:nvSpPr>
      <dsp:spPr>
        <a:xfrm>
          <a:off x="3037879" y="1448"/>
          <a:ext cx="2153840" cy="1292304"/>
        </a:xfrm>
        <a:prstGeom prst="roundRect">
          <a:avLst>
            <a:gd name="adj" fmla="val 10000"/>
          </a:avLst>
        </a:prstGeom>
        <a:solidFill>
          <a:schemeClr val="accent4">
            <a:hueOff val="-10835967"/>
            <a:satOff val="51407"/>
            <a:lumOff val="-1111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Unidades Ecológicas Económicas (UEE)</a:t>
          </a:r>
          <a:endParaRPr lang="es-EC" sz="1800" kern="1200" dirty="0"/>
        </a:p>
      </dsp:txBody>
      <dsp:txXfrm>
        <a:off x="3075729" y="39298"/>
        <a:ext cx="2078140" cy="1216604"/>
      </dsp:txXfrm>
    </dsp:sp>
    <dsp:sp modelId="{387AF743-0AC4-4EE2-9281-8242C63F1E72}">
      <dsp:nvSpPr>
        <dsp:cNvPr id="0" name=""/>
        <dsp:cNvSpPr/>
      </dsp:nvSpPr>
      <dsp:spPr>
        <a:xfrm>
          <a:off x="5902487" y="1448"/>
          <a:ext cx="2153840" cy="1292304"/>
        </a:xfrm>
        <a:prstGeom prst="roundRect">
          <a:avLst>
            <a:gd name="adj" fmla="val 10000"/>
          </a:avLst>
        </a:prstGeom>
        <a:solidFill>
          <a:schemeClr val="accent4">
            <a:hueOff val="-13003161"/>
            <a:satOff val="61689"/>
            <a:lumOff val="-1333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ZONIFICACIÓN ECOLÓGICA ECONOMICA</a:t>
          </a:r>
          <a:endParaRPr lang="es-EC" sz="1800" kern="1200" dirty="0"/>
        </a:p>
      </dsp:txBody>
      <dsp:txXfrm>
        <a:off x="5940337" y="39298"/>
        <a:ext cx="2078140" cy="121660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DFD5D7-E417-46AE-9D02-8794C00EE1B3}">
      <dsp:nvSpPr>
        <dsp:cNvPr id="0" name=""/>
        <dsp:cNvSpPr/>
      </dsp:nvSpPr>
      <dsp:spPr>
        <a:xfrm rot="5400000">
          <a:off x="5069914" y="-1869680"/>
          <a:ext cx="1318083" cy="5391959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smtClean="0"/>
            <a:t>A = Coberturas tipo Vector</a:t>
          </a:r>
          <a:endParaRPr lang="es-EC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smtClean="0"/>
            <a:t>B = Coberturas tipo Raster</a:t>
          </a:r>
          <a:endParaRPr lang="es-EC" sz="1600" kern="1200" dirty="0"/>
        </a:p>
      </dsp:txBody>
      <dsp:txXfrm rot="-5400000">
        <a:off x="3032976" y="231602"/>
        <a:ext cx="5327615" cy="1189395"/>
      </dsp:txXfrm>
    </dsp:sp>
    <dsp:sp modelId="{90845196-18F5-4D79-B470-D9566D6023BC}">
      <dsp:nvSpPr>
        <dsp:cNvPr id="0" name=""/>
        <dsp:cNvSpPr/>
      </dsp:nvSpPr>
      <dsp:spPr>
        <a:xfrm>
          <a:off x="0" y="2496"/>
          <a:ext cx="3032976" cy="164760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000" kern="1200" dirty="0" smtClean="0"/>
            <a:t>CATEGORÍA</a:t>
          </a:r>
          <a:endParaRPr lang="es-EC" sz="3000" kern="1200" dirty="0"/>
        </a:p>
      </dsp:txBody>
      <dsp:txXfrm>
        <a:off x="80429" y="82925"/>
        <a:ext cx="2872118" cy="1486746"/>
      </dsp:txXfrm>
    </dsp:sp>
    <dsp:sp modelId="{70C7EEE8-4FB3-4736-94C7-A6BF985ED0E7}">
      <dsp:nvSpPr>
        <dsp:cNvPr id="0" name=""/>
        <dsp:cNvSpPr/>
      </dsp:nvSpPr>
      <dsp:spPr>
        <a:xfrm rot="5400000">
          <a:off x="5069914" y="-139695"/>
          <a:ext cx="1318083" cy="5391959"/>
        </a:xfrm>
        <a:prstGeom prst="round2SameRect">
          <a:avLst/>
        </a:prstGeom>
        <a:solidFill>
          <a:schemeClr val="accent4">
            <a:tint val="40000"/>
            <a:alpha val="90000"/>
            <a:hueOff val="-6796158"/>
            <a:satOff val="25060"/>
            <a:lumOff val="-162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-6796158"/>
              <a:satOff val="25060"/>
              <a:lumOff val="-16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smtClean="0"/>
            <a:t>Son los subconjuntos de la categoría </a:t>
          </a:r>
          <a:endParaRPr lang="es-EC" sz="1600" kern="1200" dirty="0"/>
        </a:p>
      </dsp:txBody>
      <dsp:txXfrm rot="-5400000">
        <a:off x="3032976" y="1961587"/>
        <a:ext cx="5327615" cy="1189395"/>
      </dsp:txXfrm>
    </dsp:sp>
    <dsp:sp modelId="{D331FC6F-5B5F-4735-BD33-C040EC487DDD}">
      <dsp:nvSpPr>
        <dsp:cNvPr id="0" name=""/>
        <dsp:cNvSpPr/>
      </dsp:nvSpPr>
      <dsp:spPr>
        <a:xfrm>
          <a:off x="0" y="1732481"/>
          <a:ext cx="3032976" cy="1647604"/>
        </a:xfrm>
        <a:prstGeom prst="roundRect">
          <a:avLst/>
        </a:prstGeom>
        <a:solidFill>
          <a:schemeClr val="accent4">
            <a:hueOff val="-6501580"/>
            <a:satOff val="30845"/>
            <a:lumOff val="-666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000" kern="1200" dirty="0" smtClean="0"/>
            <a:t>SUBCATEGORIA</a:t>
          </a:r>
          <a:endParaRPr lang="es-EC" sz="3000" kern="1200" dirty="0"/>
        </a:p>
      </dsp:txBody>
      <dsp:txXfrm>
        <a:off x="80429" y="1812910"/>
        <a:ext cx="2872118" cy="1486746"/>
      </dsp:txXfrm>
    </dsp:sp>
    <dsp:sp modelId="{0B385AD3-4B4E-4A93-B51F-2C4A2FDE65D4}">
      <dsp:nvSpPr>
        <dsp:cNvPr id="0" name=""/>
        <dsp:cNvSpPr/>
      </dsp:nvSpPr>
      <dsp:spPr>
        <a:xfrm rot="5400000">
          <a:off x="5069914" y="1590289"/>
          <a:ext cx="1318083" cy="5391959"/>
        </a:xfrm>
        <a:prstGeom prst="round2SameRect">
          <a:avLst/>
        </a:prstGeom>
        <a:solidFill>
          <a:schemeClr val="accent4">
            <a:tint val="40000"/>
            <a:alpha val="90000"/>
            <a:hueOff val="-13592316"/>
            <a:satOff val="50119"/>
            <a:lumOff val="-323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-13592316"/>
              <a:satOff val="50119"/>
              <a:lumOff val="-32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err="1" smtClean="0"/>
            <a:t>Feature</a:t>
          </a:r>
          <a:r>
            <a:rPr lang="es-ES" sz="1600" kern="1200" dirty="0" smtClean="0"/>
            <a:t> </a:t>
          </a:r>
          <a:r>
            <a:rPr lang="es-ES" sz="1600" kern="1200" dirty="0" err="1" smtClean="0"/>
            <a:t>dataset</a:t>
          </a:r>
          <a:r>
            <a:rPr lang="es-ES" sz="1600" kern="1200" dirty="0" smtClean="0"/>
            <a:t>: Es el nombre de la carpeta que contiene la sub categoría.</a:t>
          </a:r>
          <a:endParaRPr lang="es-EC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kern="1200" dirty="0" err="1" smtClean="0"/>
            <a:t>Feature</a:t>
          </a:r>
          <a:r>
            <a:rPr lang="es-EC" sz="1600" kern="1200" dirty="0" smtClean="0"/>
            <a:t> </a:t>
          </a:r>
          <a:r>
            <a:rPr lang="es-EC" sz="1600" kern="1200" dirty="0" err="1" smtClean="0"/>
            <a:t>class</a:t>
          </a:r>
          <a:r>
            <a:rPr lang="es-EC" sz="1600" kern="1200" dirty="0" smtClean="0"/>
            <a:t>:  </a:t>
          </a:r>
          <a:r>
            <a:rPr lang="es-ES" sz="1600" kern="1200" dirty="0" smtClean="0"/>
            <a:t>La letra: _P para coberturas tipo punto                         		 La letra: _L para coberturas tipo línea y			 La letra: _A para coberturas tipo polígono</a:t>
          </a:r>
          <a:endParaRPr lang="es-EC" sz="1600" kern="1200" dirty="0"/>
        </a:p>
      </dsp:txBody>
      <dsp:txXfrm rot="-5400000">
        <a:off x="3032976" y="3691571"/>
        <a:ext cx="5327615" cy="1189395"/>
      </dsp:txXfrm>
    </dsp:sp>
    <dsp:sp modelId="{5B3A75E4-5666-4B87-A212-B1D612FC4FD3}">
      <dsp:nvSpPr>
        <dsp:cNvPr id="0" name=""/>
        <dsp:cNvSpPr/>
      </dsp:nvSpPr>
      <dsp:spPr>
        <a:xfrm>
          <a:off x="0" y="3462466"/>
          <a:ext cx="3032976" cy="1647604"/>
        </a:xfrm>
        <a:prstGeom prst="roundRect">
          <a:avLst/>
        </a:prstGeom>
        <a:solidFill>
          <a:schemeClr val="accent4">
            <a:hueOff val="-13003161"/>
            <a:satOff val="61689"/>
            <a:lumOff val="-1333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000" b="1" kern="1200" dirty="0" smtClean="0"/>
            <a:t>ELEMENTO</a:t>
          </a:r>
          <a:endParaRPr lang="es-EC" sz="3000" kern="1200" dirty="0"/>
        </a:p>
      </dsp:txBody>
      <dsp:txXfrm>
        <a:off x="80429" y="3542895"/>
        <a:ext cx="2872118" cy="148674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CD8410-E5AD-4CA4-A350-9D3A0DF91D7C}">
      <dsp:nvSpPr>
        <dsp:cNvPr id="0" name=""/>
        <dsp:cNvSpPr/>
      </dsp:nvSpPr>
      <dsp:spPr>
        <a:xfrm>
          <a:off x="3237" y="1311965"/>
          <a:ext cx="1947522" cy="2337027"/>
        </a:xfrm>
        <a:prstGeom prst="roundRect">
          <a:avLst>
            <a:gd name="adj" fmla="val 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4577" rIns="57785" bIns="0" numCol="1" spcCol="1270" anchor="t" anchorCtr="0">
          <a:noAutofit/>
        </a:bodyPr>
        <a:lstStyle/>
        <a:p>
          <a:pPr lvl="0" algn="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300" kern="1200" dirty="0" smtClean="0"/>
            <a:t>DIAGNÓSTICO</a:t>
          </a:r>
          <a:endParaRPr lang="es-MX" sz="1300" kern="1200" dirty="0"/>
        </a:p>
      </dsp:txBody>
      <dsp:txXfrm rot="16200000">
        <a:off x="-760191" y="2075394"/>
        <a:ext cx="1916362" cy="389504"/>
      </dsp:txXfrm>
    </dsp:sp>
    <dsp:sp modelId="{1BA82677-1D83-4BD9-9E7D-1906560B3769}">
      <dsp:nvSpPr>
        <dsp:cNvPr id="0" name=""/>
        <dsp:cNvSpPr/>
      </dsp:nvSpPr>
      <dsp:spPr>
        <a:xfrm>
          <a:off x="392742" y="1311965"/>
          <a:ext cx="1450904" cy="233702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2009" rIns="0" bIns="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/>
            <a:t>Indica el estado en el que se encuentran actualmente los factores descritos.</a:t>
          </a:r>
          <a:endParaRPr lang="es-MX" sz="2100" kern="1200" dirty="0"/>
        </a:p>
      </dsp:txBody>
      <dsp:txXfrm>
        <a:off x="392742" y="1311965"/>
        <a:ext cx="1450904" cy="2337027"/>
      </dsp:txXfrm>
    </dsp:sp>
    <dsp:sp modelId="{2376AC89-B4C5-47E3-89C7-9C7B9D986269}">
      <dsp:nvSpPr>
        <dsp:cNvPr id="0" name=""/>
        <dsp:cNvSpPr/>
      </dsp:nvSpPr>
      <dsp:spPr>
        <a:xfrm>
          <a:off x="2018923" y="1311965"/>
          <a:ext cx="1947522" cy="2337027"/>
        </a:xfrm>
        <a:prstGeom prst="roundRect">
          <a:avLst>
            <a:gd name="adj" fmla="val 5000"/>
          </a:avLst>
        </a:prstGeom>
        <a:solidFill>
          <a:schemeClr val="accent2">
            <a:hueOff val="3506125"/>
            <a:satOff val="-20632"/>
            <a:lumOff val="78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4577" rIns="57785" bIns="0" numCol="1" spcCol="1270" anchor="t" anchorCtr="0">
          <a:noAutofit/>
        </a:bodyPr>
        <a:lstStyle/>
        <a:p>
          <a:pPr lvl="0" algn="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300" kern="1200" dirty="0" smtClean="0"/>
            <a:t>DEMANDA DEL RECURSO</a:t>
          </a:r>
          <a:endParaRPr lang="es-MX" sz="1300" kern="1200" dirty="0"/>
        </a:p>
      </dsp:txBody>
      <dsp:txXfrm rot="16200000">
        <a:off x="1255494" y="2075394"/>
        <a:ext cx="1916362" cy="389504"/>
      </dsp:txXfrm>
    </dsp:sp>
    <dsp:sp modelId="{ED8625C7-E314-4146-8C39-9825ABCAD41D}">
      <dsp:nvSpPr>
        <dsp:cNvPr id="0" name=""/>
        <dsp:cNvSpPr/>
      </dsp:nvSpPr>
      <dsp:spPr>
        <a:xfrm rot="5400000">
          <a:off x="1856911" y="3169649"/>
          <a:ext cx="343499" cy="292128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535026-1572-45AB-AE0C-7529C17CD551}">
      <dsp:nvSpPr>
        <dsp:cNvPr id="0" name=""/>
        <dsp:cNvSpPr/>
      </dsp:nvSpPr>
      <dsp:spPr>
        <a:xfrm>
          <a:off x="2408428" y="1311965"/>
          <a:ext cx="1450904" cy="233702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2009" rIns="0" bIns="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100" kern="1200" dirty="0" smtClean="0"/>
            <a:t>Indica la cantidad de agua que las personas utilizan en el sector</a:t>
          </a:r>
          <a:endParaRPr lang="es-MX" sz="2100" kern="1200" dirty="0"/>
        </a:p>
      </dsp:txBody>
      <dsp:txXfrm>
        <a:off x="2408428" y="1311965"/>
        <a:ext cx="1450904" cy="2337027"/>
      </dsp:txXfrm>
    </dsp:sp>
    <dsp:sp modelId="{4A10BDBD-EC4D-465C-8053-70A7C1C4ACBA}">
      <dsp:nvSpPr>
        <dsp:cNvPr id="0" name=""/>
        <dsp:cNvSpPr/>
      </dsp:nvSpPr>
      <dsp:spPr>
        <a:xfrm>
          <a:off x="4034609" y="1311965"/>
          <a:ext cx="1947522" cy="2337027"/>
        </a:xfrm>
        <a:prstGeom prst="roundRect">
          <a:avLst>
            <a:gd name="adj" fmla="val 5000"/>
          </a:avLst>
        </a:prstGeom>
        <a:solidFill>
          <a:schemeClr val="accent2">
            <a:hueOff val="7012249"/>
            <a:satOff val="-41263"/>
            <a:lumOff val="157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4577" rIns="57785" bIns="0" numCol="1" spcCol="1270" anchor="t" anchorCtr="0">
          <a:noAutofit/>
        </a:bodyPr>
        <a:lstStyle/>
        <a:p>
          <a:pPr lvl="0" algn="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b="1" kern="1200" dirty="0" smtClean="0"/>
            <a:t>POLÍTICAS Y LÍNEAS ESTRATÉGICAS</a:t>
          </a:r>
          <a:endParaRPr lang="es-MX" sz="1300" kern="1200" dirty="0"/>
        </a:p>
      </dsp:txBody>
      <dsp:txXfrm rot="16200000">
        <a:off x="3271180" y="2075394"/>
        <a:ext cx="1916362" cy="389504"/>
      </dsp:txXfrm>
    </dsp:sp>
    <dsp:sp modelId="{FC9DB44E-DF81-44C7-A510-E5F79EF10014}">
      <dsp:nvSpPr>
        <dsp:cNvPr id="0" name=""/>
        <dsp:cNvSpPr/>
      </dsp:nvSpPr>
      <dsp:spPr>
        <a:xfrm rot="5400000">
          <a:off x="3872597" y="3169649"/>
          <a:ext cx="343499" cy="292128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5259187"/>
              <a:satOff val="-30948"/>
              <a:lumOff val="11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217CD2-508F-4C14-A0B5-D576D4F929C5}">
      <dsp:nvSpPr>
        <dsp:cNvPr id="0" name=""/>
        <dsp:cNvSpPr/>
      </dsp:nvSpPr>
      <dsp:spPr>
        <a:xfrm>
          <a:off x="4424114" y="1311965"/>
          <a:ext cx="1450904" cy="233702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2009" rIns="0" bIns="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/>
            <a:t>Se basan en el Plan Nacional del Buen Vivir creado por SENPLADES</a:t>
          </a:r>
          <a:endParaRPr lang="es-MX" sz="2100" kern="1200" dirty="0"/>
        </a:p>
      </dsp:txBody>
      <dsp:txXfrm>
        <a:off x="4424114" y="1311965"/>
        <a:ext cx="1450904" cy="2337027"/>
      </dsp:txXfrm>
    </dsp:sp>
    <dsp:sp modelId="{9EF0069D-563C-4D74-A177-825C1BA38D1F}">
      <dsp:nvSpPr>
        <dsp:cNvPr id="0" name=""/>
        <dsp:cNvSpPr/>
      </dsp:nvSpPr>
      <dsp:spPr>
        <a:xfrm>
          <a:off x="6050295" y="1311965"/>
          <a:ext cx="1947522" cy="2337027"/>
        </a:xfrm>
        <a:prstGeom prst="roundRect">
          <a:avLst>
            <a:gd name="adj" fmla="val 5000"/>
          </a:avLst>
        </a:prstGeom>
        <a:solidFill>
          <a:schemeClr val="accent2">
            <a:hueOff val="10518374"/>
            <a:satOff val="-61895"/>
            <a:lumOff val="235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4577" rIns="57785" bIns="0" numCol="1" spcCol="1270" anchor="t" anchorCtr="0">
          <a:noAutofit/>
        </a:bodyPr>
        <a:lstStyle/>
        <a:p>
          <a:pPr lvl="0" algn="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b="1" kern="1200" dirty="0" smtClean="0"/>
            <a:t>MOMENTO OPERATIVO</a:t>
          </a:r>
          <a:endParaRPr lang="es-MX" sz="1300" kern="1200" dirty="0"/>
        </a:p>
      </dsp:txBody>
      <dsp:txXfrm rot="16200000">
        <a:off x="5286866" y="2075394"/>
        <a:ext cx="1916362" cy="389504"/>
      </dsp:txXfrm>
    </dsp:sp>
    <dsp:sp modelId="{738043DB-BD37-46F3-B569-EF1908119655}">
      <dsp:nvSpPr>
        <dsp:cNvPr id="0" name=""/>
        <dsp:cNvSpPr/>
      </dsp:nvSpPr>
      <dsp:spPr>
        <a:xfrm rot="5400000">
          <a:off x="5888283" y="3169649"/>
          <a:ext cx="343499" cy="292128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10518374"/>
              <a:satOff val="-61895"/>
              <a:lumOff val="235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1732D6-2BC4-41BA-BA77-FB965C01D103}">
      <dsp:nvSpPr>
        <dsp:cNvPr id="0" name=""/>
        <dsp:cNvSpPr/>
      </dsp:nvSpPr>
      <dsp:spPr>
        <a:xfrm>
          <a:off x="6439800" y="1311965"/>
          <a:ext cx="1450904" cy="233702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2009" rIns="0" bIns="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100" kern="1200" dirty="0" smtClean="0"/>
            <a:t>Indican las acciones y los objetivos a realizarse</a:t>
          </a:r>
          <a:endParaRPr lang="es-MX" sz="2100" kern="1200" dirty="0"/>
        </a:p>
      </dsp:txBody>
      <dsp:txXfrm>
        <a:off x="6439800" y="1311965"/>
        <a:ext cx="1450904" cy="2337027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F80697-B6D5-408E-A7D5-C6BF993F14CC}">
      <dsp:nvSpPr>
        <dsp:cNvPr id="0" name=""/>
        <dsp:cNvSpPr/>
      </dsp:nvSpPr>
      <dsp:spPr>
        <a:xfrm>
          <a:off x="0" y="294436"/>
          <a:ext cx="8358246" cy="1216800"/>
        </a:xfrm>
        <a:prstGeom prst="roundRect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Democratizar los medios de producción para generar condiciones y oportunidades equitativas</a:t>
          </a:r>
          <a:endParaRPr lang="es-MX" sz="2000" kern="1200" dirty="0"/>
        </a:p>
      </dsp:txBody>
      <dsp:txXfrm>
        <a:off x="59399" y="353835"/>
        <a:ext cx="8239448" cy="1098002"/>
      </dsp:txXfrm>
    </dsp:sp>
    <dsp:sp modelId="{E174A3D8-56F0-4045-9BF4-C5B0AA717BE6}">
      <dsp:nvSpPr>
        <dsp:cNvPr id="0" name=""/>
        <dsp:cNvSpPr/>
      </dsp:nvSpPr>
      <dsp:spPr>
        <a:xfrm>
          <a:off x="0" y="1511236"/>
          <a:ext cx="8358246" cy="1076400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5374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1600" kern="1200" dirty="0" smtClean="0"/>
            <a:t>Ampliar progresivamente el acceso al agua segura </a:t>
          </a:r>
          <a:endParaRPr lang="es-MX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1600" kern="1200" dirty="0" smtClean="0"/>
            <a:t>Generar condiciones de vida y actividades productivas alternativas para las poblaciones asentadas en zonas protegidas</a:t>
          </a:r>
          <a:endParaRPr lang="es-MX" sz="1600" kern="1200" dirty="0"/>
        </a:p>
      </dsp:txBody>
      <dsp:txXfrm>
        <a:off x="0" y="1511236"/>
        <a:ext cx="8358246" cy="1076400"/>
      </dsp:txXfrm>
    </dsp:sp>
    <dsp:sp modelId="{F5B57025-D2F9-49CF-9C30-034B25DF1DB4}">
      <dsp:nvSpPr>
        <dsp:cNvPr id="0" name=""/>
        <dsp:cNvSpPr/>
      </dsp:nvSpPr>
      <dsp:spPr>
        <a:xfrm>
          <a:off x="0" y="2587636"/>
          <a:ext cx="8358246" cy="1216800"/>
        </a:xfrm>
        <a:prstGeom prst="roundRect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Promover prácticas de vida saludable en la población.</a:t>
          </a:r>
          <a:endParaRPr lang="es-MX" sz="2000" kern="1200" dirty="0"/>
        </a:p>
      </dsp:txBody>
      <dsp:txXfrm>
        <a:off x="59399" y="2647035"/>
        <a:ext cx="8239448" cy="1098002"/>
      </dsp:txXfrm>
    </dsp:sp>
    <dsp:sp modelId="{657FAD80-B68D-4CC5-9105-CF12045E9EE9}">
      <dsp:nvSpPr>
        <dsp:cNvPr id="0" name=""/>
        <dsp:cNvSpPr/>
      </dsp:nvSpPr>
      <dsp:spPr>
        <a:xfrm>
          <a:off x="0" y="3804436"/>
          <a:ext cx="8358246" cy="1076400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5374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1600" kern="1200" dirty="0" smtClean="0"/>
            <a:t>Diseñar y aplicar programas de información, educación y comunicación </a:t>
          </a:r>
          <a:endParaRPr lang="es-MX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1600" kern="1200" dirty="0" smtClean="0"/>
            <a:t>Implementar mecanismos efectivos de control de calidad e inocuidad de los productos de consumo humano, para disminuir posibles riesgos para la salud.</a:t>
          </a:r>
          <a:endParaRPr lang="es-MX" sz="1600" kern="1200" dirty="0"/>
        </a:p>
      </dsp:txBody>
      <dsp:txXfrm>
        <a:off x="0" y="3804436"/>
        <a:ext cx="8358246" cy="107640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F80697-B6D5-408E-A7D5-C6BF993F14CC}">
      <dsp:nvSpPr>
        <dsp:cNvPr id="0" name=""/>
        <dsp:cNvSpPr/>
      </dsp:nvSpPr>
      <dsp:spPr>
        <a:xfrm>
          <a:off x="0" y="294436"/>
          <a:ext cx="8358246" cy="1216800"/>
        </a:xfrm>
        <a:prstGeom prst="roundRect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Garantizar vivienda y hábitat dignos, seguros y saludables, con equidad, sustentabilidad y eficiencia</a:t>
          </a:r>
          <a:endParaRPr lang="es-MX" sz="2000" kern="1200" dirty="0"/>
        </a:p>
      </dsp:txBody>
      <dsp:txXfrm>
        <a:off x="59399" y="353835"/>
        <a:ext cx="8239448" cy="1098002"/>
      </dsp:txXfrm>
    </dsp:sp>
    <dsp:sp modelId="{E174A3D8-56F0-4045-9BF4-C5B0AA717BE6}">
      <dsp:nvSpPr>
        <dsp:cNvPr id="0" name=""/>
        <dsp:cNvSpPr/>
      </dsp:nvSpPr>
      <dsp:spPr>
        <a:xfrm>
          <a:off x="0" y="1511236"/>
          <a:ext cx="8358246" cy="1076400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5374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1600" kern="1200" dirty="0" smtClean="0"/>
            <a:t>Promover programas públicos de vivienda adecuados a las condiciones en que viven las personas</a:t>
          </a:r>
          <a:endParaRPr lang="es-MX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1600" kern="1200" dirty="0" smtClean="0"/>
            <a:t>Ampliar la cobertura y acceso a agua de calidad para consumo humano y a servicios de infraestructura sanitaria</a:t>
          </a:r>
          <a:endParaRPr lang="es-MX" sz="1600" kern="1200" dirty="0"/>
        </a:p>
      </dsp:txBody>
      <dsp:txXfrm>
        <a:off x="0" y="1511236"/>
        <a:ext cx="8358246" cy="1076400"/>
      </dsp:txXfrm>
    </dsp:sp>
    <dsp:sp modelId="{F5B57025-D2F9-49CF-9C30-034B25DF1DB4}">
      <dsp:nvSpPr>
        <dsp:cNvPr id="0" name=""/>
        <dsp:cNvSpPr/>
      </dsp:nvSpPr>
      <dsp:spPr>
        <a:xfrm>
          <a:off x="0" y="2587636"/>
          <a:ext cx="8358246" cy="1216800"/>
        </a:xfrm>
        <a:prstGeom prst="roundRect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Conservar y manejar sustentablemente el patrimonio natural y su biodiversidad terrestre y marina, considerada como sector estratégico</a:t>
          </a:r>
          <a:endParaRPr lang="es-MX" sz="2000" kern="1200" dirty="0"/>
        </a:p>
      </dsp:txBody>
      <dsp:txXfrm>
        <a:off x="59399" y="2647035"/>
        <a:ext cx="8239448" cy="1098002"/>
      </dsp:txXfrm>
    </dsp:sp>
    <dsp:sp modelId="{657FAD80-B68D-4CC5-9105-CF12045E9EE9}">
      <dsp:nvSpPr>
        <dsp:cNvPr id="0" name=""/>
        <dsp:cNvSpPr/>
      </dsp:nvSpPr>
      <dsp:spPr>
        <a:xfrm>
          <a:off x="0" y="3804436"/>
          <a:ext cx="8358246" cy="1076400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5374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1600" kern="1200" dirty="0" smtClean="0"/>
            <a:t>Fortalecer los sistemas de áreas protegidas terrestres y marinas</a:t>
          </a:r>
          <a:endParaRPr lang="es-MX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1600" kern="1200" dirty="0" smtClean="0"/>
            <a:t>Planificación y de ordenamiento de territorial </a:t>
          </a:r>
          <a:endParaRPr lang="es-MX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1600" kern="1200" dirty="0" smtClean="0"/>
            <a:t>Desarrollar proyectos de forestación, reforestación y </a:t>
          </a:r>
          <a:r>
            <a:rPr lang="es-ES" sz="1600" kern="1200" dirty="0" err="1" smtClean="0"/>
            <a:t>revegetación</a:t>
          </a:r>
          <a:endParaRPr lang="es-MX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1600" kern="1200" dirty="0" smtClean="0"/>
            <a:t>Proteger la biodiversidad, particularmente las especies y variedades endémicas y nativas,</a:t>
          </a:r>
          <a:endParaRPr lang="es-MX" sz="1600" kern="1200" dirty="0"/>
        </a:p>
      </dsp:txBody>
      <dsp:txXfrm>
        <a:off x="0" y="3804436"/>
        <a:ext cx="8358246" cy="107640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F80697-B6D5-408E-A7D5-C6BF993F14CC}">
      <dsp:nvSpPr>
        <dsp:cNvPr id="0" name=""/>
        <dsp:cNvSpPr/>
      </dsp:nvSpPr>
      <dsp:spPr>
        <a:xfrm>
          <a:off x="0" y="1289667"/>
          <a:ext cx="8358246" cy="1216800"/>
        </a:xfrm>
        <a:prstGeom prst="roundRect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Manejar el patrimonio hídrico con un enfoque integral e integrado  por cuenca hidrográfica, de aprovechamiento estratégico del Estado y de valoración sociocultural y ambiental.</a:t>
          </a:r>
          <a:endParaRPr lang="es-MX" sz="2000" kern="1200" dirty="0"/>
        </a:p>
      </dsp:txBody>
      <dsp:txXfrm>
        <a:off x="59399" y="1349066"/>
        <a:ext cx="8239448" cy="1098002"/>
      </dsp:txXfrm>
    </dsp:sp>
    <dsp:sp modelId="{E174A3D8-56F0-4045-9BF4-C5B0AA717BE6}">
      <dsp:nvSpPr>
        <dsp:cNvPr id="0" name=""/>
        <dsp:cNvSpPr/>
      </dsp:nvSpPr>
      <dsp:spPr>
        <a:xfrm>
          <a:off x="0" y="2506467"/>
          <a:ext cx="8358246" cy="1379137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5374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1600" kern="1200" dirty="0" smtClean="0"/>
            <a:t>Establecer lineamientos públicos integrales e integrados de conservación, preservación y manejo del agua</a:t>
          </a:r>
          <a:endParaRPr lang="es-MX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1600" kern="1200" dirty="0" smtClean="0"/>
            <a:t>Estimular la gestión comunitaria responsable del Recurso Hídrico y apoyo al fortalecimiento de las organizaciones campesinas</a:t>
          </a:r>
          <a:endParaRPr lang="es-MX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1600" kern="1200" dirty="0" smtClean="0"/>
            <a:t>Impulsar la investigación para la restauración, reparación, rehabilitación y mejoramiento de los ecosistemas naturales</a:t>
          </a:r>
          <a:endParaRPr lang="es-MX" sz="1600" kern="1200" dirty="0"/>
        </a:p>
      </dsp:txBody>
      <dsp:txXfrm>
        <a:off x="0" y="2506467"/>
        <a:ext cx="8358246" cy="13791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7D2406-E56B-4AEB-9008-4EACE33EEF1F}">
      <dsp:nvSpPr>
        <dsp:cNvPr id="0" name=""/>
        <dsp:cNvSpPr/>
      </dsp:nvSpPr>
      <dsp:spPr>
        <a:xfrm>
          <a:off x="1936674" y="168995"/>
          <a:ext cx="861651" cy="8616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/>
            <a:t>Social</a:t>
          </a:r>
          <a:endParaRPr lang="es-MX" sz="1400" kern="1200" dirty="0"/>
        </a:p>
      </dsp:txBody>
      <dsp:txXfrm>
        <a:off x="1936674" y="168995"/>
        <a:ext cx="861651" cy="861651"/>
      </dsp:txXfrm>
    </dsp:sp>
    <dsp:sp modelId="{B3129E92-2640-4FEF-AC33-2FF00CCFBD48}">
      <dsp:nvSpPr>
        <dsp:cNvPr id="0" name=""/>
        <dsp:cNvSpPr/>
      </dsp:nvSpPr>
      <dsp:spPr>
        <a:xfrm>
          <a:off x="624554" y="-450"/>
          <a:ext cx="2037038" cy="2037038"/>
        </a:xfrm>
        <a:prstGeom prst="circularArrow">
          <a:avLst>
            <a:gd name="adj1" fmla="val 8248"/>
            <a:gd name="adj2" fmla="val 576107"/>
            <a:gd name="adj3" fmla="val 2963900"/>
            <a:gd name="adj4" fmla="val 51693"/>
            <a:gd name="adj5" fmla="val 962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5CC08E-AF88-4706-9E9A-5021447471FE}">
      <dsp:nvSpPr>
        <dsp:cNvPr id="0" name=""/>
        <dsp:cNvSpPr/>
      </dsp:nvSpPr>
      <dsp:spPr>
        <a:xfrm>
          <a:off x="1212248" y="1423738"/>
          <a:ext cx="861651" cy="8616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/>
            <a:t>Económico</a:t>
          </a:r>
          <a:endParaRPr lang="es-MX" sz="1400" kern="1200" dirty="0"/>
        </a:p>
      </dsp:txBody>
      <dsp:txXfrm>
        <a:off x="1212248" y="1423738"/>
        <a:ext cx="861651" cy="861651"/>
      </dsp:txXfrm>
    </dsp:sp>
    <dsp:sp modelId="{BEE9C856-7B27-48BF-BDCA-CF63B776C03E}">
      <dsp:nvSpPr>
        <dsp:cNvPr id="0" name=""/>
        <dsp:cNvSpPr/>
      </dsp:nvSpPr>
      <dsp:spPr>
        <a:xfrm>
          <a:off x="624554" y="-450"/>
          <a:ext cx="2037038" cy="2037038"/>
        </a:xfrm>
        <a:prstGeom prst="circularArrow">
          <a:avLst>
            <a:gd name="adj1" fmla="val 8248"/>
            <a:gd name="adj2" fmla="val 576107"/>
            <a:gd name="adj3" fmla="val 10172200"/>
            <a:gd name="adj4" fmla="val 7259993"/>
            <a:gd name="adj5" fmla="val 962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BABF35-4F39-47DF-BE14-3E8E75AA0771}">
      <dsp:nvSpPr>
        <dsp:cNvPr id="0" name=""/>
        <dsp:cNvSpPr/>
      </dsp:nvSpPr>
      <dsp:spPr>
        <a:xfrm>
          <a:off x="487821" y="168995"/>
          <a:ext cx="861651" cy="8616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/>
            <a:t>Ambiental</a:t>
          </a:r>
          <a:endParaRPr lang="es-MX" sz="1400" kern="1200" dirty="0"/>
        </a:p>
      </dsp:txBody>
      <dsp:txXfrm>
        <a:off x="487821" y="168995"/>
        <a:ext cx="861651" cy="861651"/>
      </dsp:txXfrm>
    </dsp:sp>
    <dsp:sp modelId="{D4844FBF-690F-4FDF-8E2F-EBE52CC895E0}">
      <dsp:nvSpPr>
        <dsp:cNvPr id="0" name=""/>
        <dsp:cNvSpPr/>
      </dsp:nvSpPr>
      <dsp:spPr>
        <a:xfrm>
          <a:off x="624554" y="-450"/>
          <a:ext cx="2037038" cy="2037038"/>
        </a:xfrm>
        <a:prstGeom prst="circularArrow">
          <a:avLst>
            <a:gd name="adj1" fmla="val 8248"/>
            <a:gd name="adj2" fmla="val 576107"/>
            <a:gd name="adj3" fmla="val 16856763"/>
            <a:gd name="adj4" fmla="val 14967130"/>
            <a:gd name="adj5" fmla="val 962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DCB333-CFF1-46F1-B534-CCE90E264673}">
      <dsp:nvSpPr>
        <dsp:cNvPr id="0" name=""/>
        <dsp:cNvSpPr/>
      </dsp:nvSpPr>
      <dsp:spPr>
        <a:xfrm>
          <a:off x="412" y="151016"/>
          <a:ext cx="1502457" cy="751228"/>
        </a:xfrm>
        <a:prstGeom prst="roundRect">
          <a:avLst>
            <a:gd name="adj" fmla="val 10000"/>
          </a:avLst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900" kern="1200" dirty="0" smtClean="0"/>
            <a:t>Necesidades</a:t>
          </a:r>
          <a:endParaRPr lang="es-MX" sz="1900" kern="1200" dirty="0"/>
        </a:p>
      </dsp:txBody>
      <dsp:txXfrm>
        <a:off x="22415" y="173019"/>
        <a:ext cx="1458451" cy="707222"/>
      </dsp:txXfrm>
    </dsp:sp>
    <dsp:sp modelId="{47B59B5B-6612-4C91-93C1-C62542F79787}">
      <dsp:nvSpPr>
        <dsp:cNvPr id="0" name=""/>
        <dsp:cNvSpPr/>
      </dsp:nvSpPr>
      <dsp:spPr>
        <a:xfrm>
          <a:off x="150658" y="902245"/>
          <a:ext cx="150245" cy="5634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3421"/>
              </a:lnTo>
              <a:lnTo>
                <a:pt x="150245" y="563421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B9FE7E-74E5-4CC9-8AA0-058B95ADCA19}">
      <dsp:nvSpPr>
        <dsp:cNvPr id="0" name=""/>
        <dsp:cNvSpPr/>
      </dsp:nvSpPr>
      <dsp:spPr>
        <a:xfrm>
          <a:off x="300904" y="1090052"/>
          <a:ext cx="1201966" cy="7512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300" kern="1200" dirty="0" smtClean="0"/>
            <a:t>Económicas, servicios básicos, etc.</a:t>
          </a:r>
          <a:endParaRPr lang="es-MX" sz="1300" kern="1200" dirty="0"/>
        </a:p>
      </dsp:txBody>
      <dsp:txXfrm>
        <a:off x="322907" y="1112055"/>
        <a:ext cx="1157960" cy="707222"/>
      </dsp:txXfrm>
    </dsp:sp>
    <dsp:sp modelId="{743EB785-38EF-44A0-9114-226053DB5386}">
      <dsp:nvSpPr>
        <dsp:cNvPr id="0" name=""/>
        <dsp:cNvSpPr/>
      </dsp:nvSpPr>
      <dsp:spPr>
        <a:xfrm>
          <a:off x="1714506" y="151016"/>
          <a:ext cx="1502457" cy="751228"/>
        </a:xfrm>
        <a:prstGeom prst="roundRect">
          <a:avLst>
            <a:gd name="adj" fmla="val 10000"/>
          </a:avLst>
        </a:prstGeom>
        <a:solidFill>
          <a:srgbClr val="00B0F0"/>
        </a:solidFill>
        <a:ln w="25400" cap="flat" cmpd="sng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900" kern="1200" dirty="0" smtClean="0"/>
            <a:t>Presiones</a:t>
          </a:r>
          <a:endParaRPr lang="es-MX" sz="1900" kern="1200" dirty="0"/>
        </a:p>
      </dsp:txBody>
      <dsp:txXfrm>
        <a:off x="1736509" y="173019"/>
        <a:ext cx="1458451" cy="707222"/>
      </dsp:txXfrm>
    </dsp:sp>
    <dsp:sp modelId="{8446B166-BB01-46B9-A4F8-5D06293D8AE7}">
      <dsp:nvSpPr>
        <dsp:cNvPr id="0" name=""/>
        <dsp:cNvSpPr/>
      </dsp:nvSpPr>
      <dsp:spPr>
        <a:xfrm>
          <a:off x="1864752" y="902245"/>
          <a:ext cx="206948" cy="5634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3421"/>
              </a:lnTo>
              <a:lnTo>
                <a:pt x="206948" y="563421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D1C3BA-7DFC-4A02-8A8D-237BF2CCE7ED}">
      <dsp:nvSpPr>
        <dsp:cNvPr id="0" name=""/>
        <dsp:cNvSpPr/>
      </dsp:nvSpPr>
      <dsp:spPr>
        <a:xfrm>
          <a:off x="2071701" y="1090052"/>
          <a:ext cx="1201966" cy="7512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10518374"/>
              <a:satOff val="-61895"/>
              <a:lumOff val="235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300" kern="1200" dirty="0" smtClean="0"/>
            <a:t>Áreas ganaderas, deterioro de los páramos</a:t>
          </a:r>
          <a:endParaRPr lang="es-MX" sz="1300" kern="1200" dirty="0"/>
        </a:p>
      </dsp:txBody>
      <dsp:txXfrm>
        <a:off x="2093704" y="1112055"/>
        <a:ext cx="1157960" cy="70722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F5A094-B6DA-49DD-B48A-D7A5ECBC7EE2}">
      <dsp:nvSpPr>
        <dsp:cNvPr id="0" name=""/>
        <dsp:cNvSpPr/>
      </dsp:nvSpPr>
      <dsp:spPr>
        <a:xfrm rot="5400000">
          <a:off x="-250383" y="289564"/>
          <a:ext cx="1669224" cy="1168457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4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4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 w="100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/>
            <a:t>General</a:t>
          </a:r>
          <a:endParaRPr lang="es-MX" sz="1800" kern="1200" dirty="0"/>
        </a:p>
      </dsp:txBody>
      <dsp:txXfrm rot="-5400000">
        <a:off x="1" y="623410"/>
        <a:ext cx="1168457" cy="500767"/>
      </dsp:txXfrm>
    </dsp:sp>
    <dsp:sp modelId="{DC052FAC-75DA-4B22-AC51-587AC579E0A0}">
      <dsp:nvSpPr>
        <dsp:cNvPr id="0" name=""/>
        <dsp:cNvSpPr/>
      </dsp:nvSpPr>
      <dsp:spPr>
        <a:xfrm rot="5400000">
          <a:off x="4156530" y="-2948893"/>
          <a:ext cx="1084995" cy="706114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500" kern="1200" dirty="0" smtClean="0"/>
            <a:t>Diseñar un Plan para el Aprovechamiento del Recurso Hídrico de las lagunas de Cubillín y Magtayán del sistema lacustre Ozogoche, Parroquia Achupallas, Cantón Alausí, Provincia de Chimborazo</a:t>
          </a:r>
          <a:endParaRPr lang="es-MX" sz="1500" kern="1200" dirty="0"/>
        </a:p>
      </dsp:txBody>
      <dsp:txXfrm rot="-5400000">
        <a:off x="1168457" y="92145"/>
        <a:ext cx="7008177" cy="979065"/>
      </dsp:txXfrm>
    </dsp:sp>
    <dsp:sp modelId="{B406237F-35E8-4370-9706-062AFB5F22A2}">
      <dsp:nvSpPr>
        <dsp:cNvPr id="0" name=""/>
        <dsp:cNvSpPr/>
      </dsp:nvSpPr>
      <dsp:spPr>
        <a:xfrm rot="5400000">
          <a:off x="-250383" y="2907344"/>
          <a:ext cx="1669224" cy="1168457"/>
        </a:xfrm>
        <a:prstGeom prst="chevron">
          <a:avLst/>
        </a:prstGeom>
        <a:gradFill rotWithShape="0">
          <a:gsLst>
            <a:gs pos="0">
              <a:schemeClr val="accent4">
                <a:hueOff val="-13003161"/>
                <a:satOff val="61689"/>
                <a:lumOff val="-13333"/>
                <a:alphaOff val="0"/>
                <a:tint val="75000"/>
                <a:shade val="85000"/>
                <a:satMod val="230000"/>
              </a:schemeClr>
            </a:gs>
            <a:gs pos="25000">
              <a:schemeClr val="accent4">
                <a:hueOff val="-13003161"/>
                <a:satOff val="61689"/>
                <a:lumOff val="-13333"/>
                <a:alphaOff val="0"/>
                <a:tint val="90000"/>
                <a:shade val="70000"/>
                <a:satMod val="220000"/>
              </a:schemeClr>
            </a:gs>
            <a:gs pos="50000">
              <a:schemeClr val="accent4">
                <a:hueOff val="-13003161"/>
                <a:satOff val="61689"/>
                <a:lumOff val="-13333"/>
                <a:alphaOff val="0"/>
                <a:tint val="90000"/>
                <a:shade val="58000"/>
                <a:satMod val="225000"/>
              </a:schemeClr>
            </a:gs>
            <a:gs pos="65000">
              <a:schemeClr val="accent4">
                <a:hueOff val="-13003161"/>
                <a:satOff val="61689"/>
                <a:lumOff val="-13333"/>
                <a:alphaOff val="0"/>
                <a:tint val="90000"/>
                <a:shade val="58000"/>
                <a:satMod val="225000"/>
              </a:schemeClr>
            </a:gs>
            <a:gs pos="80000">
              <a:schemeClr val="accent4">
                <a:hueOff val="-13003161"/>
                <a:satOff val="61689"/>
                <a:lumOff val="-13333"/>
                <a:alphaOff val="0"/>
                <a:tint val="90000"/>
                <a:shade val="69000"/>
                <a:satMod val="220000"/>
              </a:schemeClr>
            </a:gs>
            <a:gs pos="100000">
              <a:schemeClr val="accent4">
                <a:hueOff val="-13003161"/>
                <a:satOff val="61689"/>
                <a:lumOff val="-13333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 w="10000" cap="flat" cmpd="sng" algn="ctr">
          <a:solidFill>
            <a:schemeClr val="accent4">
              <a:hueOff val="-13003161"/>
              <a:satOff val="61689"/>
              <a:lumOff val="-13333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/>
            <a:t>Específicos</a:t>
          </a:r>
          <a:endParaRPr lang="es-MX" sz="1800" kern="1200" dirty="0"/>
        </a:p>
      </dsp:txBody>
      <dsp:txXfrm rot="-5400000">
        <a:off x="1" y="3241190"/>
        <a:ext cx="1168457" cy="500767"/>
      </dsp:txXfrm>
    </dsp:sp>
    <dsp:sp modelId="{DD7F5CDA-2998-407B-BBF7-73FCC9AFAAE2}">
      <dsp:nvSpPr>
        <dsp:cNvPr id="0" name=""/>
        <dsp:cNvSpPr/>
      </dsp:nvSpPr>
      <dsp:spPr>
        <a:xfrm rot="5400000">
          <a:off x="3025926" y="-331112"/>
          <a:ext cx="3346203" cy="706114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tx2">
              <a:lumMod val="60000"/>
              <a:lumOff val="4000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500" kern="1200" dirty="0" smtClean="0"/>
            <a:t>1. Realizar una línea base de la zona de estudio.</a:t>
          </a:r>
          <a:endParaRPr lang="es-MX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500" kern="1200" dirty="0" smtClean="0"/>
            <a:t>2. Analizar los datos meteorológicos.</a:t>
          </a:r>
          <a:endParaRPr lang="es-MX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500" kern="1200" dirty="0" smtClean="0"/>
            <a:t>3. Analizar la presencia de cobertura vegetal y su relación con la producción de agua en la micro cuenca.</a:t>
          </a:r>
          <a:endParaRPr lang="es-MX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500" kern="1200" dirty="0" smtClean="0"/>
            <a:t>4. Calcular los caudales mediante uso del Molinete, método de </a:t>
          </a:r>
          <a:r>
            <a:rPr lang="es-ES" sz="1500" kern="1200" dirty="0" err="1" smtClean="0"/>
            <a:t>Isoyetas</a:t>
          </a:r>
          <a:r>
            <a:rPr lang="es-ES" sz="1500" kern="1200" dirty="0" smtClean="0"/>
            <a:t> y polígonos de </a:t>
          </a:r>
          <a:r>
            <a:rPr lang="es-ES" sz="1500" kern="1200" dirty="0" err="1" smtClean="0"/>
            <a:t>Thiessen</a:t>
          </a:r>
          <a:r>
            <a:rPr lang="es-ES" sz="1500" kern="1200" dirty="0" smtClean="0"/>
            <a:t>.</a:t>
          </a:r>
          <a:endParaRPr lang="es-MX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500" kern="1200" dirty="0" smtClean="0"/>
            <a:t>5. Modelar los caudales, mediante el software de modelamiento hidrológico WEAP</a:t>
          </a:r>
          <a:endParaRPr lang="es-MX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500" kern="1200" dirty="0" smtClean="0"/>
            <a:t>6. Determinar la calidad de agua</a:t>
          </a:r>
          <a:endParaRPr lang="es-MX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500" kern="1200" dirty="0" smtClean="0"/>
            <a:t>7. Realizar la ZEE de la zona de estudio.</a:t>
          </a:r>
          <a:endParaRPr lang="es-MX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500" kern="1200" dirty="0" smtClean="0"/>
            <a:t>8. Diseñar y construir una </a:t>
          </a:r>
          <a:r>
            <a:rPr lang="es-ES" sz="1500" kern="1200" dirty="0" err="1" smtClean="0"/>
            <a:t>geodatabase</a:t>
          </a:r>
          <a:r>
            <a:rPr lang="es-ES" sz="1500" kern="1200" dirty="0" smtClean="0"/>
            <a:t> </a:t>
          </a:r>
          <a:endParaRPr lang="es-MX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500" kern="1200" dirty="0" smtClean="0"/>
            <a:t>9. Proponer proyectos para el uso y aprovechamiento del Recurso Hídrico.</a:t>
          </a:r>
          <a:endParaRPr lang="es-MX" sz="1500" kern="1200" dirty="0"/>
        </a:p>
      </dsp:txBody>
      <dsp:txXfrm rot="-5400000">
        <a:off x="1168457" y="1689705"/>
        <a:ext cx="6897794" cy="301950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DC1C0C-9D0B-415F-A35B-C0263CF9CB17}">
      <dsp:nvSpPr>
        <dsp:cNvPr id="0" name=""/>
        <dsp:cNvSpPr/>
      </dsp:nvSpPr>
      <dsp:spPr>
        <a:xfrm>
          <a:off x="3516" y="466105"/>
          <a:ext cx="1537312" cy="92238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kern="1200" dirty="0" smtClean="0"/>
            <a:t>Una </a:t>
          </a:r>
          <a:r>
            <a:rPr lang="es-ES" sz="900" kern="1200" dirty="0" err="1" smtClean="0"/>
            <a:t>geodatabase</a:t>
          </a:r>
          <a:r>
            <a:rPr lang="es-ES" sz="900" kern="1200" dirty="0" smtClean="0"/>
            <a:t> de la zona de estudio a escala 1:50000, según los estándares definidos en los Metadatos</a:t>
          </a:r>
          <a:endParaRPr lang="es-MX" sz="900" kern="1200" dirty="0"/>
        </a:p>
      </dsp:txBody>
      <dsp:txXfrm>
        <a:off x="30532" y="493121"/>
        <a:ext cx="1483280" cy="868355"/>
      </dsp:txXfrm>
    </dsp:sp>
    <dsp:sp modelId="{1C33D571-610C-495D-B5A6-2D67D1457D90}">
      <dsp:nvSpPr>
        <dsp:cNvPr id="0" name=""/>
        <dsp:cNvSpPr/>
      </dsp:nvSpPr>
      <dsp:spPr>
        <a:xfrm>
          <a:off x="1676111" y="736672"/>
          <a:ext cx="325910" cy="3812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700" kern="1200"/>
        </a:p>
      </dsp:txBody>
      <dsp:txXfrm>
        <a:off x="1676111" y="812923"/>
        <a:ext cx="228137" cy="228751"/>
      </dsp:txXfrm>
    </dsp:sp>
    <dsp:sp modelId="{95261D52-B177-4BF1-8E3E-503E64CCF733}">
      <dsp:nvSpPr>
        <dsp:cNvPr id="0" name=""/>
        <dsp:cNvSpPr/>
      </dsp:nvSpPr>
      <dsp:spPr>
        <a:xfrm>
          <a:off x="2155753" y="466105"/>
          <a:ext cx="1537312" cy="922387"/>
        </a:xfrm>
        <a:prstGeom prst="roundRect">
          <a:avLst>
            <a:gd name="adj" fmla="val 10000"/>
          </a:avLst>
        </a:prstGeom>
        <a:solidFill>
          <a:schemeClr val="accent2">
            <a:hueOff val="1051837"/>
            <a:satOff val="-6190"/>
            <a:lumOff val="23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kern="1200" dirty="0" smtClean="0"/>
            <a:t>Una línea base de los aspectos físicos, bióticos y sociales de la zona de estudio.</a:t>
          </a:r>
          <a:endParaRPr lang="es-MX" sz="900" kern="1200" dirty="0"/>
        </a:p>
      </dsp:txBody>
      <dsp:txXfrm>
        <a:off x="2182769" y="493121"/>
        <a:ext cx="1483280" cy="868355"/>
      </dsp:txXfrm>
    </dsp:sp>
    <dsp:sp modelId="{95F707C0-6C7B-40AC-B60C-9B16D803BAA3}">
      <dsp:nvSpPr>
        <dsp:cNvPr id="0" name=""/>
        <dsp:cNvSpPr/>
      </dsp:nvSpPr>
      <dsp:spPr>
        <a:xfrm>
          <a:off x="3828349" y="736672"/>
          <a:ext cx="325910" cy="3812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1168708"/>
            <a:satOff val="-6877"/>
            <a:lumOff val="26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700" kern="1200"/>
        </a:p>
      </dsp:txBody>
      <dsp:txXfrm>
        <a:off x="3828349" y="812923"/>
        <a:ext cx="228137" cy="228751"/>
      </dsp:txXfrm>
    </dsp:sp>
    <dsp:sp modelId="{F4DD460A-6342-420A-8F78-D672C852B800}">
      <dsp:nvSpPr>
        <dsp:cNvPr id="0" name=""/>
        <dsp:cNvSpPr/>
      </dsp:nvSpPr>
      <dsp:spPr>
        <a:xfrm>
          <a:off x="4307990" y="466105"/>
          <a:ext cx="1537312" cy="922387"/>
        </a:xfrm>
        <a:prstGeom prst="roundRect">
          <a:avLst>
            <a:gd name="adj" fmla="val 10000"/>
          </a:avLst>
        </a:prstGeom>
        <a:solidFill>
          <a:schemeClr val="accent2">
            <a:hueOff val="2103675"/>
            <a:satOff val="-12379"/>
            <a:lumOff val="47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kern="1200" dirty="0" smtClean="0"/>
            <a:t>Trece mapas temáticos de las variables físicas, bióticas y sociales a escala 1:50000.</a:t>
          </a:r>
          <a:endParaRPr lang="es-MX" sz="900" kern="1200" dirty="0"/>
        </a:p>
      </dsp:txBody>
      <dsp:txXfrm>
        <a:off x="4335006" y="493121"/>
        <a:ext cx="1483280" cy="868355"/>
      </dsp:txXfrm>
    </dsp:sp>
    <dsp:sp modelId="{3718C6E6-10A9-47F9-B1A7-94D6302689B3}">
      <dsp:nvSpPr>
        <dsp:cNvPr id="0" name=""/>
        <dsp:cNvSpPr/>
      </dsp:nvSpPr>
      <dsp:spPr>
        <a:xfrm>
          <a:off x="5980586" y="736672"/>
          <a:ext cx="325910" cy="3812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2337416"/>
            <a:satOff val="-13754"/>
            <a:lumOff val="52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700" kern="1200"/>
        </a:p>
      </dsp:txBody>
      <dsp:txXfrm>
        <a:off x="5980586" y="812923"/>
        <a:ext cx="228137" cy="228751"/>
      </dsp:txXfrm>
    </dsp:sp>
    <dsp:sp modelId="{2CEA7435-52F0-48AF-B15A-914E0CD34933}">
      <dsp:nvSpPr>
        <dsp:cNvPr id="0" name=""/>
        <dsp:cNvSpPr/>
      </dsp:nvSpPr>
      <dsp:spPr>
        <a:xfrm>
          <a:off x="6460227" y="466105"/>
          <a:ext cx="1537312" cy="922387"/>
        </a:xfrm>
        <a:prstGeom prst="roundRect">
          <a:avLst>
            <a:gd name="adj" fmla="val 10000"/>
          </a:avLst>
        </a:prstGeom>
        <a:solidFill>
          <a:schemeClr val="accent2">
            <a:hueOff val="3155512"/>
            <a:satOff val="-18569"/>
            <a:lumOff val="70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kern="1200" dirty="0" smtClean="0"/>
            <a:t>Una matriz de datos meteorológicos.</a:t>
          </a:r>
          <a:endParaRPr lang="es-MX" sz="900" kern="1200" dirty="0"/>
        </a:p>
      </dsp:txBody>
      <dsp:txXfrm>
        <a:off x="6487243" y="493121"/>
        <a:ext cx="1483280" cy="868355"/>
      </dsp:txXfrm>
    </dsp:sp>
    <dsp:sp modelId="{CB0AAB0E-D1E5-44BD-9023-35E030770D8F}">
      <dsp:nvSpPr>
        <dsp:cNvPr id="0" name=""/>
        <dsp:cNvSpPr/>
      </dsp:nvSpPr>
      <dsp:spPr>
        <a:xfrm rot="5400000">
          <a:off x="7065928" y="1496104"/>
          <a:ext cx="325910" cy="3812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3506125"/>
            <a:satOff val="-20632"/>
            <a:lumOff val="78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700" kern="1200"/>
        </a:p>
      </dsp:txBody>
      <dsp:txXfrm rot="-5400000">
        <a:off x="7114508" y="1523776"/>
        <a:ext cx="228751" cy="228137"/>
      </dsp:txXfrm>
    </dsp:sp>
    <dsp:sp modelId="{D98D7D11-F021-467D-A020-99F1CB674D6E}">
      <dsp:nvSpPr>
        <dsp:cNvPr id="0" name=""/>
        <dsp:cNvSpPr/>
      </dsp:nvSpPr>
      <dsp:spPr>
        <a:xfrm>
          <a:off x="6460227" y="2003417"/>
          <a:ext cx="1537312" cy="922387"/>
        </a:xfrm>
        <a:prstGeom prst="roundRect">
          <a:avLst>
            <a:gd name="adj" fmla="val 10000"/>
          </a:avLst>
        </a:prstGeom>
        <a:solidFill>
          <a:schemeClr val="accent2">
            <a:hueOff val="4207349"/>
            <a:satOff val="-24758"/>
            <a:lumOff val="94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kern="1200" dirty="0" smtClean="0"/>
            <a:t>Un estudio </a:t>
          </a:r>
          <a:r>
            <a:rPr lang="es-ES" sz="900" kern="1200" dirty="0" err="1" smtClean="0"/>
            <a:t>multitemporal</a:t>
          </a:r>
          <a:r>
            <a:rPr lang="es-ES" sz="900" kern="1200" dirty="0" smtClean="0"/>
            <a:t> de cobertura vegetal de la zona.</a:t>
          </a:r>
          <a:endParaRPr lang="es-MX" sz="900" kern="1200" dirty="0"/>
        </a:p>
      </dsp:txBody>
      <dsp:txXfrm>
        <a:off x="6487243" y="2030433"/>
        <a:ext cx="1483280" cy="868355"/>
      </dsp:txXfrm>
    </dsp:sp>
    <dsp:sp modelId="{45A8FC64-E468-4D7A-87D0-07DA96C1FC1A}">
      <dsp:nvSpPr>
        <dsp:cNvPr id="0" name=""/>
        <dsp:cNvSpPr/>
      </dsp:nvSpPr>
      <dsp:spPr>
        <a:xfrm rot="10800000">
          <a:off x="5999033" y="2273984"/>
          <a:ext cx="325910" cy="3812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4674833"/>
            <a:satOff val="-27509"/>
            <a:lumOff val="104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700" kern="1200"/>
        </a:p>
      </dsp:txBody>
      <dsp:txXfrm rot="10800000">
        <a:off x="6096806" y="2350235"/>
        <a:ext cx="228137" cy="228751"/>
      </dsp:txXfrm>
    </dsp:sp>
    <dsp:sp modelId="{2D9A0442-DC9D-441B-B49F-714DC80E8832}">
      <dsp:nvSpPr>
        <dsp:cNvPr id="0" name=""/>
        <dsp:cNvSpPr/>
      </dsp:nvSpPr>
      <dsp:spPr>
        <a:xfrm>
          <a:off x="4307990" y="2003417"/>
          <a:ext cx="1537312" cy="922387"/>
        </a:xfrm>
        <a:prstGeom prst="roundRect">
          <a:avLst>
            <a:gd name="adj" fmla="val 10000"/>
          </a:avLst>
        </a:prstGeom>
        <a:solidFill>
          <a:schemeClr val="accent2">
            <a:hueOff val="5259187"/>
            <a:satOff val="-30948"/>
            <a:lumOff val="11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kern="1200" dirty="0" smtClean="0"/>
            <a:t>Una matriz de los datos de calidad del agua.</a:t>
          </a:r>
          <a:endParaRPr lang="es-MX" sz="900" kern="1200" dirty="0"/>
        </a:p>
      </dsp:txBody>
      <dsp:txXfrm>
        <a:off x="4335006" y="2030433"/>
        <a:ext cx="1483280" cy="868355"/>
      </dsp:txXfrm>
    </dsp:sp>
    <dsp:sp modelId="{A6AAD897-718D-41AC-81B5-D50D41EC900E}">
      <dsp:nvSpPr>
        <dsp:cNvPr id="0" name=""/>
        <dsp:cNvSpPr/>
      </dsp:nvSpPr>
      <dsp:spPr>
        <a:xfrm rot="10800000">
          <a:off x="3846796" y="2273984"/>
          <a:ext cx="325910" cy="3812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5843541"/>
            <a:satOff val="-34386"/>
            <a:lumOff val="130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700" kern="1200"/>
        </a:p>
      </dsp:txBody>
      <dsp:txXfrm rot="10800000">
        <a:off x="3944569" y="2350235"/>
        <a:ext cx="228137" cy="228751"/>
      </dsp:txXfrm>
    </dsp:sp>
    <dsp:sp modelId="{099E0A8F-98C3-4E71-8E15-3A2947CCEF06}">
      <dsp:nvSpPr>
        <dsp:cNvPr id="0" name=""/>
        <dsp:cNvSpPr/>
      </dsp:nvSpPr>
      <dsp:spPr>
        <a:xfrm>
          <a:off x="2155753" y="2003417"/>
          <a:ext cx="1537312" cy="922387"/>
        </a:xfrm>
        <a:prstGeom prst="roundRect">
          <a:avLst>
            <a:gd name="adj" fmla="val 10000"/>
          </a:avLst>
        </a:prstGeom>
        <a:solidFill>
          <a:schemeClr val="accent2">
            <a:hueOff val="6311024"/>
            <a:satOff val="-37137"/>
            <a:lumOff val="141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kern="1200" dirty="0" smtClean="0"/>
            <a:t>Una matriz de comparación entre el modelo WEAP y los métodos antes mencionados (Isoyetas, </a:t>
          </a:r>
          <a:r>
            <a:rPr lang="es-ES" sz="900" kern="1200" dirty="0" err="1" smtClean="0"/>
            <a:t>Thiessen</a:t>
          </a:r>
          <a:r>
            <a:rPr lang="es-ES" sz="900" kern="1200" dirty="0" smtClean="0"/>
            <a:t>, puntos de Aforos o Molinete).</a:t>
          </a:r>
          <a:endParaRPr lang="es-MX" sz="900" kern="1200" dirty="0"/>
        </a:p>
      </dsp:txBody>
      <dsp:txXfrm>
        <a:off x="2182769" y="2030433"/>
        <a:ext cx="1483280" cy="868355"/>
      </dsp:txXfrm>
    </dsp:sp>
    <dsp:sp modelId="{F7A63D96-E3D0-4A9E-A80B-005DC1E597CA}">
      <dsp:nvSpPr>
        <dsp:cNvPr id="0" name=""/>
        <dsp:cNvSpPr/>
      </dsp:nvSpPr>
      <dsp:spPr>
        <a:xfrm rot="10800000">
          <a:off x="1694559" y="2273984"/>
          <a:ext cx="325910" cy="3812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7012249"/>
            <a:satOff val="-41263"/>
            <a:lumOff val="157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700" kern="1200"/>
        </a:p>
      </dsp:txBody>
      <dsp:txXfrm rot="10800000">
        <a:off x="1792332" y="2350235"/>
        <a:ext cx="228137" cy="228751"/>
      </dsp:txXfrm>
    </dsp:sp>
    <dsp:sp modelId="{F5E237E1-CD07-43D7-959E-2EBCAA504C2A}">
      <dsp:nvSpPr>
        <dsp:cNvPr id="0" name=""/>
        <dsp:cNvSpPr/>
      </dsp:nvSpPr>
      <dsp:spPr>
        <a:xfrm>
          <a:off x="3516" y="2003417"/>
          <a:ext cx="1537312" cy="922387"/>
        </a:xfrm>
        <a:prstGeom prst="roundRect">
          <a:avLst>
            <a:gd name="adj" fmla="val 10000"/>
          </a:avLst>
        </a:prstGeom>
        <a:solidFill>
          <a:schemeClr val="accent2">
            <a:hueOff val="7362861"/>
            <a:satOff val="-43327"/>
            <a:lumOff val="164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kern="1200" dirty="0" smtClean="0"/>
            <a:t>Un modelo cartográfico para la Zonificación Ecológica-Económica.</a:t>
          </a:r>
          <a:endParaRPr lang="es-MX" sz="900" kern="1200" dirty="0"/>
        </a:p>
      </dsp:txBody>
      <dsp:txXfrm>
        <a:off x="30532" y="2030433"/>
        <a:ext cx="1483280" cy="868355"/>
      </dsp:txXfrm>
    </dsp:sp>
    <dsp:sp modelId="{1F1EB172-2E50-44B5-904A-43C7C6D1DF96}">
      <dsp:nvSpPr>
        <dsp:cNvPr id="0" name=""/>
        <dsp:cNvSpPr/>
      </dsp:nvSpPr>
      <dsp:spPr>
        <a:xfrm rot="5400000">
          <a:off x="609217" y="3033416"/>
          <a:ext cx="325910" cy="3812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8180957"/>
            <a:satOff val="-48141"/>
            <a:lumOff val="183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700" kern="1200"/>
        </a:p>
      </dsp:txBody>
      <dsp:txXfrm rot="-5400000">
        <a:off x="657797" y="3061088"/>
        <a:ext cx="228751" cy="228137"/>
      </dsp:txXfrm>
    </dsp:sp>
    <dsp:sp modelId="{62E43EEA-9501-4149-BED5-1D298A26F4C6}">
      <dsp:nvSpPr>
        <dsp:cNvPr id="0" name=""/>
        <dsp:cNvSpPr/>
      </dsp:nvSpPr>
      <dsp:spPr>
        <a:xfrm>
          <a:off x="3516" y="3540729"/>
          <a:ext cx="1537312" cy="922387"/>
        </a:xfrm>
        <a:prstGeom prst="roundRect">
          <a:avLst>
            <a:gd name="adj" fmla="val 10000"/>
          </a:avLst>
        </a:prstGeom>
        <a:solidFill>
          <a:schemeClr val="accent2">
            <a:hueOff val="8414699"/>
            <a:satOff val="-49516"/>
            <a:lumOff val="188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kern="1200" dirty="0" smtClean="0"/>
            <a:t>Un mapa de Zonificación Ecológica-Económica</a:t>
          </a:r>
          <a:endParaRPr lang="es-MX" sz="900" kern="1200" dirty="0"/>
        </a:p>
      </dsp:txBody>
      <dsp:txXfrm>
        <a:off x="30532" y="3567745"/>
        <a:ext cx="1483280" cy="868355"/>
      </dsp:txXfrm>
    </dsp:sp>
    <dsp:sp modelId="{DC03409A-23C1-4F1F-BBD3-7E13C4B37A74}">
      <dsp:nvSpPr>
        <dsp:cNvPr id="0" name=""/>
        <dsp:cNvSpPr/>
      </dsp:nvSpPr>
      <dsp:spPr>
        <a:xfrm>
          <a:off x="1676111" y="3811296"/>
          <a:ext cx="325910" cy="3812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9349666"/>
            <a:satOff val="-55018"/>
            <a:lumOff val="209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700" kern="1200"/>
        </a:p>
      </dsp:txBody>
      <dsp:txXfrm>
        <a:off x="1676111" y="3887547"/>
        <a:ext cx="228137" cy="228751"/>
      </dsp:txXfrm>
    </dsp:sp>
    <dsp:sp modelId="{D7CA9187-7AB3-4471-A973-32D94C255027}">
      <dsp:nvSpPr>
        <dsp:cNvPr id="0" name=""/>
        <dsp:cNvSpPr/>
      </dsp:nvSpPr>
      <dsp:spPr>
        <a:xfrm>
          <a:off x="2155753" y="3540729"/>
          <a:ext cx="1537312" cy="922387"/>
        </a:xfrm>
        <a:prstGeom prst="roundRect">
          <a:avLst>
            <a:gd name="adj" fmla="val 10000"/>
          </a:avLst>
        </a:prstGeom>
        <a:solidFill>
          <a:schemeClr val="accent2">
            <a:hueOff val="9466536"/>
            <a:satOff val="-55705"/>
            <a:lumOff val="212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kern="1200" dirty="0" smtClean="0"/>
            <a:t>Un plan de aprovechamiento del Recurso Hídrico de las lagunas de Cubillín y Magtayán del sistema lacustre Ozogoche.</a:t>
          </a:r>
          <a:endParaRPr lang="es-MX" sz="900" kern="1200" dirty="0"/>
        </a:p>
      </dsp:txBody>
      <dsp:txXfrm>
        <a:off x="2182769" y="3567745"/>
        <a:ext cx="1483280" cy="868355"/>
      </dsp:txXfrm>
    </dsp:sp>
    <dsp:sp modelId="{01D7019A-2120-4139-8B7E-A3A68509275E}">
      <dsp:nvSpPr>
        <dsp:cNvPr id="0" name=""/>
        <dsp:cNvSpPr/>
      </dsp:nvSpPr>
      <dsp:spPr>
        <a:xfrm>
          <a:off x="3828349" y="3811296"/>
          <a:ext cx="325910" cy="3812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10518374"/>
            <a:satOff val="-61895"/>
            <a:lumOff val="235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700" kern="1200"/>
        </a:p>
      </dsp:txBody>
      <dsp:txXfrm>
        <a:off x="3828349" y="3887547"/>
        <a:ext cx="228137" cy="228751"/>
      </dsp:txXfrm>
    </dsp:sp>
    <dsp:sp modelId="{673FCCCD-EE91-4CE2-9699-56A91565188B}">
      <dsp:nvSpPr>
        <dsp:cNvPr id="0" name=""/>
        <dsp:cNvSpPr/>
      </dsp:nvSpPr>
      <dsp:spPr>
        <a:xfrm>
          <a:off x="4307990" y="3540729"/>
          <a:ext cx="1537312" cy="922387"/>
        </a:xfrm>
        <a:prstGeom prst="roundRect">
          <a:avLst>
            <a:gd name="adj" fmla="val 10000"/>
          </a:avLst>
        </a:prstGeom>
        <a:solidFill>
          <a:schemeClr val="accent2">
            <a:hueOff val="10518374"/>
            <a:satOff val="-61895"/>
            <a:lumOff val="235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kern="1200" smtClean="0"/>
            <a:t>Cuatro proyectos con la matriz de Marco Lógico con el formato SENPLADES.</a:t>
          </a:r>
          <a:endParaRPr lang="es-MX" sz="900" kern="1200" dirty="0"/>
        </a:p>
      </dsp:txBody>
      <dsp:txXfrm>
        <a:off x="4335006" y="3567745"/>
        <a:ext cx="1483280" cy="86835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1AD1E0-7B21-451C-8E12-4E0F141FCF2A}">
      <dsp:nvSpPr>
        <dsp:cNvPr id="0" name=""/>
        <dsp:cNvSpPr/>
      </dsp:nvSpPr>
      <dsp:spPr>
        <a:xfrm>
          <a:off x="1411427" y="264159"/>
          <a:ext cx="3413760" cy="3413760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900" kern="1200" dirty="0" smtClean="0"/>
            <a:t>Socio-Económico</a:t>
          </a:r>
          <a:endParaRPr lang="es-MX" sz="1900" kern="1200" dirty="0"/>
        </a:p>
      </dsp:txBody>
      <dsp:txXfrm>
        <a:off x="3210560" y="987551"/>
        <a:ext cx="1219200" cy="1016000"/>
      </dsp:txXfrm>
    </dsp:sp>
    <dsp:sp modelId="{6239DB0A-55E0-43D7-824B-9C68279E58C4}">
      <dsp:nvSpPr>
        <dsp:cNvPr id="0" name=""/>
        <dsp:cNvSpPr/>
      </dsp:nvSpPr>
      <dsp:spPr>
        <a:xfrm>
          <a:off x="1341120" y="386079"/>
          <a:ext cx="3413760" cy="3413760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900" kern="1200" dirty="0" smtClean="0"/>
            <a:t>Biótico</a:t>
          </a:r>
          <a:endParaRPr lang="es-MX" sz="1900" kern="1200" dirty="0"/>
        </a:p>
      </dsp:txBody>
      <dsp:txXfrm>
        <a:off x="2153920" y="2600960"/>
        <a:ext cx="1828800" cy="894080"/>
      </dsp:txXfrm>
    </dsp:sp>
    <dsp:sp modelId="{162B9A13-1236-4F56-97B6-DB2F4AAE52B9}">
      <dsp:nvSpPr>
        <dsp:cNvPr id="0" name=""/>
        <dsp:cNvSpPr/>
      </dsp:nvSpPr>
      <dsp:spPr>
        <a:xfrm>
          <a:off x="1270812" y="264159"/>
          <a:ext cx="3413760" cy="3413760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900" kern="1200" dirty="0" err="1" smtClean="0"/>
            <a:t>Abiótoco</a:t>
          </a:r>
          <a:endParaRPr lang="es-MX" sz="1900" kern="1200" dirty="0"/>
        </a:p>
      </dsp:txBody>
      <dsp:txXfrm>
        <a:off x="1666240" y="987551"/>
        <a:ext cx="1219200" cy="1016000"/>
      </dsp:txXfrm>
    </dsp:sp>
    <dsp:sp modelId="{FC44CE6A-B3AF-4346-845A-DA2D79017EDC}">
      <dsp:nvSpPr>
        <dsp:cNvPr id="0" name=""/>
        <dsp:cNvSpPr/>
      </dsp:nvSpPr>
      <dsp:spPr>
        <a:xfrm>
          <a:off x="1200380" y="52831"/>
          <a:ext cx="3836416" cy="3836416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1DB636-6787-423A-844E-AE09375C07CD}">
      <dsp:nvSpPr>
        <dsp:cNvPr id="0" name=""/>
        <dsp:cNvSpPr/>
      </dsp:nvSpPr>
      <dsp:spPr>
        <a:xfrm>
          <a:off x="1129792" y="174536"/>
          <a:ext cx="3836416" cy="3836416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5C1476-309D-41D4-B590-C2C960405751}">
      <dsp:nvSpPr>
        <dsp:cNvPr id="0" name=""/>
        <dsp:cNvSpPr/>
      </dsp:nvSpPr>
      <dsp:spPr>
        <a:xfrm>
          <a:off x="1059203" y="52831"/>
          <a:ext cx="3836416" cy="3836416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9D7E6B-8392-483D-A73F-3C94F2D9A36F}">
      <dsp:nvSpPr>
        <dsp:cNvPr id="0" name=""/>
        <dsp:cNvSpPr/>
      </dsp:nvSpPr>
      <dsp:spPr>
        <a:xfrm>
          <a:off x="0" y="0"/>
          <a:ext cx="5181600" cy="12192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5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5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/>
            <a:t>POBLACIÓN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/>
            <a:t>5</a:t>
          </a:r>
          <a:r>
            <a:rPr lang="es-ES" sz="1400" kern="1200" dirty="0" smtClean="0"/>
            <a:t>3 familias con un total de 265 habitantes, siendo 47 habitantes menores a 15 años. </a:t>
          </a:r>
          <a:endParaRPr lang="es-MX" sz="1400" kern="1200" dirty="0"/>
        </a:p>
      </dsp:txBody>
      <dsp:txXfrm>
        <a:off x="35709" y="35709"/>
        <a:ext cx="3865988" cy="1147782"/>
      </dsp:txXfrm>
    </dsp:sp>
    <dsp:sp modelId="{377AF6A1-E90C-4DF7-BD59-7CE5130B5903}">
      <dsp:nvSpPr>
        <dsp:cNvPr id="0" name=""/>
        <dsp:cNvSpPr/>
      </dsp:nvSpPr>
      <dsp:spPr>
        <a:xfrm>
          <a:off x="457199" y="1422399"/>
          <a:ext cx="5181600" cy="12192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1228607"/>
                <a:satOff val="-26981"/>
                <a:lumOff val="6863"/>
                <a:alphaOff val="0"/>
                <a:tint val="75000"/>
                <a:shade val="85000"/>
                <a:satMod val="230000"/>
              </a:schemeClr>
            </a:gs>
            <a:gs pos="25000">
              <a:schemeClr val="accent5">
                <a:hueOff val="1228607"/>
                <a:satOff val="-26981"/>
                <a:lumOff val="6863"/>
                <a:alphaOff val="0"/>
                <a:tint val="90000"/>
                <a:shade val="70000"/>
                <a:satMod val="220000"/>
              </a:schemeClr>
            </a:gs>
            <a:gs pos="50000">
              <a:schemeClr val="accent5">
                <a:hueOff val="1228607"/>
                <a:satOff val="-26981"/>
                <a:lumOff val="6863"/>
                <a:alphaOff val="0"/>
                <a:tint val="90000"/>
                <a:shade val="58000"/>
                <a:satMod val="225000"/>
              </a:schemeClr>
            </a:gs>
            <a:gs pos="65000">
              <a:schemeClr val="accent5">
                <a:hueOff val="1228607"/>
                <a:satOff val="-26981"/>
                <a:lumOff val="6863"/>
                <a:alphaOff val="0"/>
                <a:tint val="90000"/>
                <a:shade val="58000"/>
                <a:satMod val="225000"/>
              </a:schemeClr>
            </a:gs>
            <a:gs pos="80000">
              <a:schemeClr val="accent5">
                <a:hueOff val="1228607"/>
                <a:satOff val="-26981"/>
                <a:lumOff val="6863"/>
                <a:alphaOff val="0"/>
                <a:tint val="90000"/>
                <a:shade val="69000"/>
                <a:satMod val="220000"/>
              </a:schemeClr>
            </a:gs>
            <a:gs pos="100000">
              <a:schemeClr val="accent5">
                <a:hueOff val="1228607"/>
                <a:satOff val="-26981"/>
                <a:lumOff val="6863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/>
            <a:t>SALUD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no cuenta con un centro de salud ni equipamiento médico en toda su localidad.</a:t>
          </a:r>
          <a:endParaRPr lang="es-MX" sz="1400" kern="1200" dirty="0"/>
        </a:p>
      </dsp:txBody>
      <dsp:txXfrm>
        <a:off x="492908" y="1458108"/>
        <a:ext cx="3860502" cy="1147782"/>
      </dsp:txXfrm>
    </dsp:sp>
    <dsp:sp modelId="{904884AC-0F83-4D1C-B07A-87DAE683363D}">
      <dsp:nvSpPr>
        <dsp:cNvPr id="0" name=""/>
        <dsp:cNvSpPr/>
      </dsp:nvSpPr>
      <dsp:spPr>
        <a:xfrm>
          <a:off x="914399" y="3000394"/>
          <a:ext cx="5181600" cy="8065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2457214"/>
                <a:satOff val="-53963"/>
                <a:lumOff val="13725"/>
                <a:alphaOff val="0"/>
                <a:tint val="75000"/>
                <a:shade val="85000"/>
                <a:satMod val="230000"/>
              </a:schemeClr>
            </a:gs>
            <a:gs pos="25000">
              <a:schemeClr val="accent5">
                <a:hueOff val="2457214"/>
                <a:satOff val="-53963"/>
                <a:lumOff val="13725"/>
                <a:alphaOff val="0"/>
                <a:tint val="90000"/>
                <a:shade val="70000"/>
                <a:satMod val="220000"/>
              </a:schemeClr>
            </a:gs>
            <a:gs pos="50000">
              <a:schemeClr val="accent5">
                <a:hueOff val="2457214"/>
                <a:satOff val="-53963"/>
                <a:lumOff val="13725"/>
                <a:alphaOff val="0"/>
                <a:tint val="90000"/>
                <a:shade val="58000"/>
                <a:satMod val="225000"/>
              </a:schemeClr>
            </a:gs>
            <a:gs pos="65000">
              <a:schemeClr val="accent5">
                <a:hueOff val="2457214"/>
                <a:satOff val="-53963"/>
                <a:lumOff val="13725"/>
                <a:alphaOff val="0"/>
                <a:tint val="90000"/>
                <a:shade val="58000"/>
                <a:satMod val="225000"/>
              </a:schemeClr>
            </a:gs>
            <a:gs pos="80000">
              <a:schemeClr val="accent5">
                <a:hueOff val="2457214"/>
                <a:satOff val="-53963"/>
                <a:lumOff val="13725"/>
                <a:alphaOff val="0"/>
                <a:tint val="90000"/>
                <a:shade val="69000"/>
                <a:satMod val="220000"/>
              </a:schemeClr>
            </a:gs>
            <a:gs pos="100000">
              <a:schemeClr val="accent5">
                <a:hueOff val="2457214"/>
                <a:satOff val="-53963"/>
                <a:lumOff val="13725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/>
            <a:t>EDUCACIÓN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Existe un establecimiento educativo en nivel primario</a:t>
          </a:r>
          <a:endParaRPr lang="es-MX" sz="1400" kern="1200" dirty="0"/>
        </a:p>
      </dsp:txBody>
      <dsp:txXfrm>
        <a:off x="938021" y="3024016"/>
        <a:ext cx="3884676" cy="759256"/>
      </dsp:txXfrm>
    </dsp:sp>
    <dsp:sp modelId="{13EC7B96-20EC-415D-BE8F-30F4968831D6}">
      <dsp:nvSpPr>
        <dsp:cNvPr id="0" name=""/>
        <dsp:cNvSpPr/>
      </dsp:nvSpPr>
      <dsp:spPr>
        <a:xfrm>
          <a:off x="4389120" y="924560"/>
          <a:ext cx="792480" cy="792480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3600" kern="1200"/>
        </a:p>
      </dsp:txBody>
      <dsp:txXfrm>
        <a:off x="4567428" y="924560"/>
        <a:ext cx="435864" cy="596341"/>
      </dsp:txXfrm>
    </dsp:sp>
    <dsp:sp modelId="{5B1679F7-863E-45F1-9970-4EB98CD2A13B}">
      <dsp:nvSpPr>
        <dsp:cNvPr id="0" name=""/>
        <dsp:cNvSpPr/>
      </dsp:nvSpPr>
      <dsp:spPr>
        <a:xfrm>
          <a:off x="4846320" y="2338832"/>
          <a:ext cx="792480" cy="792480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3014946"/>
            <a:satOff val="-43918"/>
            <a:lumOff val="488"/>
            <a:alphaOff val="0"/>
          </a:schemeClr>
        </a:solidFill>
        <a:ln w="100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3600" kern="1200"/>
        </a:p>
      </dsp:txBody>
      <dsp:txXfrm>
        <a:off x="5024628" y="2338832"/>
        <a:ext cx="435864" cy="59634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BF74FA-EE87-44CA-8968-E52BB88A2C32}">
      <dsp:nvSpPr>
        <dsp:cNvPr id="0" name=""/>
        <dsp:cNvSpPr/>
      </dsp:nvSpPr>
      <dsp:spPr>
        <a:xfrm>
          <a:off x="0" y="0"/>
          <a:ext cx="5600739" cy="12415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2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2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/>
            <a:t>VIVIENDA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N</a:t>
          </a:r>
          <a:r>
            <a:rPr lang="es-ES" sz="1600" kern="1200" dirty="0" smtClean="0"/>
            <a:t>o cuenta con una infraestructura adecuada, sus viviendas son de bloque, adobe, con techo de zinc y pisos de madera o suelo desnudo.</a:t>
          </a:r>
          <a:endParaRPr lang="es-MX" sz="1600" kern="1200" dirty="0"/>
        </a:p>
      </dsp:txBody>
      <dsp:txXfrm>
        <a:off x="36365" y="36365"/>
        <a:ext cx="4156049" cy="1168862"/>
      </dsp:txXfrm>
    </dsp:sp>
    <dsp:sp modelId="{AB1BE4A8-EA3C-453C-B807-3995A945CC06}">
      <dsp:nvSpPr>
        <dsp:cNvPr id="0" name=""/>
        <dsp:cNvSpPr/>
      </dsp:nvSpPr>
      <dsp:spPr>
        <a:xfrm>
          <a:off x="469061" y="1467336"/>
          <a:ext cx="5600739" cy="12415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3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3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/>
            <a:t>AGUA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Proviene de la extracción de pozos ubicados cerca de la población.</a:t>
          </a:r>
          <a:endParaRPr lang="es-MX" sz="1600" kern="1200" dirty="0"/>
        </a:p>
      </dsp:txBody>
      <dsp:txXfrm>
        <a:off x="505426" y="1503701"/>
        <a:ext cx="4251912" cy="1168862"/>
      </dsp:txXfrm>
    </dsp:sp>
    <dsp:sp modelId="{F8D15FA3-85E3-487E-A169-BAC99CEF32DD}">
      <dsp:nvSpPr>
        <dsp:cNvPr id="0" name=""/>
        <dsp:cNvSpPr/>
      </dsp:nvSpPr>
      <dsp:spPr>
        <a:xfrm>
          <a:off x="931122" y="2934673"/>
          <a:ext cx="5600739" cy="12415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4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4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/>
            <a:t>ENERGÍA ELÉCTRICA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cuenta con una red de energía eléctrica que abastece a toda la comunidad.</a:t>
          </a:r>
          <a:endParaRPr lang="es-MX" sz="1600" kern="1200" dirty="0"/>
        </a:p>
      </dsp:txBody>
      <dsp:txXfrm>
        <a:off x="967487" y="2971038"/>
        <a:ext cx="4258913" cy="1168862"/>
      </dsp:txXfrm>
    </dsp:sp>
    <dsp:sp modelId="{1F6D4936-07C5-43AC-93F2-3CC1431DFD40}">
      <dsp:nvSpPr>
        <dsp:cNvPr id="0" name=""/>
        <dsp:cNvSpPr/>
      </dsp:nvSpPr>
      <dsp:spPr>
        <a:xfrm>
          <a:off x="1400184" y="4402009"/>
          <a:ext cx="5600739" cy="12415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5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5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/>
            <a:t>RECOLECCIÓN DE DESHECHOS SÓLIDOS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La comunidad cuenta con recolección de basura cada 15 días</a:t>
          </a:r>
          <a:endParaRPr lang="es-MX" sz="1600" kern="1200" dirty="0"/>
        </a:p>
      </dsp:txBody>
      <dsp:txXfrm>
        <a:off x="1436549" y="4438374"/>
        <a:ext cx="4251912" cy="1168862"/>
      </dsp:txXfrm>
    </dsp:sp>
    <dsp:sp modelId="{1938AAF3-89D8-4F01-977B-48599776F5AE}">
      <dsp:nvSpPr>
        <dsp:cNvPr id="0" name=""/>
        <dsp:cNvSpPr/>
      </dsp:nvSpPr>
      <dsp:spPr>
        <a:xfrm>
          <a:off x="4793704" y="950946"/>
          <a:ext cx="807035" cy="807035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3600" kern="1200"/>
        </a:p>
      </dsp:txBody>
      <dsp:txXfrm>
        <a:off x="4975287" y="950946"/>
        <a:ext cx="443869" cy="607294"/>
      </dsp:txXfrm>
    </dsp:sp>
    <dsp:sp modelId="{538073C3-C17F-46F9-8155-288223B39AC6}">
      <dsp:nvSpPr>
        <dsp:cNvPr id="0" name=""/>
        <dsp:cNvSpPr/>
      </dsp:nvSpPr>
      <dsp:spPr>
        <a:xfrm>
          <a:off x="5262766" y="2418283"/>
          <a:ext cx="807035" cy="807035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3600" kern="1200"/>
        </a:p>
      </dsp:txBody>
      <dsp:txXfrm>
        <a:off x="5444349" y="2418283"/>
        <a:ext cx="443869" cy="607294"/>
      </dsp:txXfrm>
    </dsp:sp>
    <dsp:sp modelId="{A4224630-DA4C-478B-8361-84A39C20FEEE}">
      <dsp:nvSpPr>
        <dsp:cNvPr id="0" name=""/>
        <dsp:cNvSpPr/>
      </dsp:nvSpPr>
      <dsp:spPr>
        <a:xfrm>
          <a:off x="5724827" y="3885619"/>
          <a:ext cx="807035" cy="807035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3600" kern="1200"/>
        </a:p>
      </dsp:txBody>
      <dsp:txXfrm>
        <a:off x="5906410" y="3885619"/>
        <a:ext cx="443869" cy="60729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B2F0EF-FB86-4EBD-971A-55B1585D4925}">
      <dsp:nvSpPr>
        <dsp:cNvPr id="0" name=""/>
        <dsp:cNvSpPr/>
      </dsp:nvSpPr>
      <dsp:spPr>
        <a:xfrm>
          <a:off x="0" y="0"/>
          <a:ext cx="5372137" cy="12573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shade val="50000"/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4">
                <a:shade val="50000"/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4">
                <a:shade val="50000"/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4">
                <a:shade val="50000"/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4">
                <a:shade val="50000"/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4">
                <a:shade val="50000"/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/>
            <a:t>TELECOMUNICACIONES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Carece del servicio telefónico en las viviendas y cobertura celular.</a:t>
          </a:r>
          <a:endParaRPr lang="es-MX" sz="1400" kern="1200" dirty="0"/>
        </a:p>
      </dsp:txBody>
      <dsp:txXfrm>
        <a:off x="36825" y="36825"/>
        <a:ext cx="3909161" cy="1183658"/>
      </dsp:txXfrm>
    </dsp:sp>
    <dsp:sp modelId="{21E921ED-7602-483B-B5E4-350265D36879}">
      <dsp:nvSpPr>
        <dsp:cNvPr id="0" name=""/>
        <dsp:cNvSpPr/>
      </dsp:nvSpPr>
      <dsp:spPr>
        <a:xfrm>
          <a:off x="449916" y="1485910"/>
          <a:ext cx="5372137" cy="12573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shade val="50000"/>
                <a:hueOff val="8982"/>
                <a:satOff val="1234"/>
                <a:lumOff val="18211"/>
                <a:alphaOff val="0"/>
                <a:tint val="75000"/>
                <a:shade val="85000"/>
                <a:satMod val="230000"/>
              </a:schemeClr>
            </a:gs>
            <a:gs pos="25000">
              <a:schemeClr val="accent4">
                <a:shade val="50000"/>
                <a:hueOff val="8982"/>
                <a:satOff val="1234"/>
                <a:lumOff val="18211"/>
                <a:alphaOff val="0"/>
                <a:tint val="90000"/>
                <a:shade val="70000"/>
                <a:satMod val="220000"/>
              </a:schemeClr>
            </a:gs>
            <a:gs pos="50000">
              <a:schemeClr val="accent4">
                <a:shade val="50000"/>
                <a:hueOff val="8982"/>
                <a:satOff val="1234"/>
                <a:lumOff val="18211"/>
                <a:alphaOff val="0"/>
                <a:tint val="90000"/>
                <a:shade val="58000"/>
                <a:satMod val="225000"/>
              </a:schemeClr>
            </a:gs>
            <a:gs pos="65000">
              <a:schemeClr val="accent4">
                <a:shade val="50000"/>
                <a:hueOff val="8982"/>
                <a:satOff val="1234"/>
                <a:lumOff val="18211"/>
                <a:alphaOff val="0"/>
                <a:tint val="90000"/>
                <a:shade val="58000"/>
                <a:satMod val="225000"/>
              </a:schemeClr>
            </a:gs>
            <a:gs pos="80000">
              <a:schemeClr val="accent4">
                <a:shade val="50000"/>
                <a:hueOff val="8982"/>
                <a:satOff val="1234"/>
                <a:lumOff val="18211"/>
                <a:alphaOff val="0"/>
                <a:tint val="90000"/>
                <a:shade val="69000"/>
                <a:satMod val="220000"/>
              </a:schemeClr>
            </a:gs>
            <a:gs pos="100000">
              <a:schemeClr val="accent4">
                <a:shade val="50000"/>
                <a:hueOff val="8982"/>
                <a:satOff val="1234"/>
                <a:lumOff val="18211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/>
            <a:t>MEDIOS DE COMUNICACIÓN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El radio es el único artefacto eléctrico mediante el cual la población puede enterarse de los acontecimientos a nivel nacional y mundial.</a:t>
          </a:r>
          <a:endParaRPr lang="es-MX" sz="1400" kern="1200" dirty="0"/>
        </a:p>
      </dsp:txBody>
      <dsp:txXfrm>
        <a:off x="486741" y="1522735"/>
        <a:ext cx="4031320" cy="1183658"/>
      </dsp:txXfrm>
    </dsp:sp>
    <dsp:sp modelId="{CF37FA23-D901-4E55-85F4-A7C38DFF10D0}">
      <dsp:nvSpPr>
        <dsp:cNvPr id="0" name=""/>
        <dsp:cNvSpPr/>
      </dsp:nvSpPr>
      <dsp:spPr>
        <a:xfrm>
          <a:off x="857231" y="2957537"/>
          <a:ext cx="5372137" cy="12573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shade val="50000"/>
                <a:hueOff val="17964"/>
                <a:satOff val="2468"/>
                <a:lumOff val="36422"/>
                <a:alphaOff val="0"/>
                <a:tint val="75000"/>
                <a:shade val="85000"/>
                <a:satMod val="230000"/>
              </a:schemeClr>
            </a:gs>
            <a:gs pos="25000">
              <a:schemeClr val="accent4">
                <a:shade val="50000"/>
                <a:hueOff val="17964"/>
                <a:satOff val="2468"/>
                <a:lumOff val="36422"/>
                <a:alphaOff val="0"/>
                <a:tint val="90000"/>
                <a:shade val="70000"/>
                <a:satMod val="220000"/>
              </a:schemeClr>
            </a:gs>
            <a:gs pos="50000">
              <a:schemeClr val="accent4">
                <a:shade val="50000"/>
                <a:hueOff val="17964"/>
                <a:satOff val="2468"/>
                <a:lumOff val="36422"/>
                <a:alphaOff val="0"/>
                <a:tint val="90000"/>
                <a:shade val="58000"/>
                <a:satMod val="225000"/>
              </a:schemeClr>
            </a:gs>
            <a:gs pos="65000">
              <a:schemeClr val="accent4">
                <a:shade val="50000"/>
                <a:hueOff val="17964"/>
                <a:satOff val="2468"/>
                <a:lumOff val="36422"/>
                <a:alphaOff val="0"/>
                <a:tint val="90000"/>
                <a:shade val="58000"/>
                <a:satMod val="225000"/>
              </a:schemeClr>
            </a:gs>
            <a:gs pos="80000">
              <a:schemeClr val="accent4">
                <a:shade val="50000"/>
                <a:hueOff val="17964"/>
                <a:satOff val="2468"/>
                <a:lumOff val="36422"/>
                <a:alphaOff val="0"/>
                <a:tint val="90000"/>
                <a:shade val="69000"/>
                <a:satMod val="220000"/>
              </a:schemeClr>
            </a:gs>
            <a:gs pos="100000">
              <a:schemeClr val="accent4">
                <a:shade val="50000"/>
                <a:hueOff val="17964"/>
                <a:satOff val="2468"/>
                <a:lumOff val="36422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/>
            <a:t>TRANSPORTE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Se movilizan a caballo y burro</a:t>
          </a:r>
          <a:r>
            <a:rPr lang="es-ES" sz="1300" kern="1200" dirty="0" smtClean="0"/>
            <a:t>.</a:t>
          </a:r>
          <a:endParaRPr lang="es-MX" sz="1300" kern="1200" dirty="0"/>
        </a:p>
      </dsp:txBody>
      <dsp:txXfrm>
        <a:off x="894056" y="2994362"/>
        <a:ext cx="4038035" cy="1183658"/>
      </dsp:txXfrm>
    </dsp:sp>
    <dsp:sp modelId="{8B7A92FA-D037-48F2-A420-64EB044D054A}">
      <dsp:nvSpPr>
        <dsp:cNvPr id="0" name=""/>
        <dsp:cNvSpPr/>
      </dsp:nvSpPr>
      <dsp:spPr>
        <a:xfrm>
          <a:off x="1343034" y="4572033"/>
          <a:ext cx="5372137" cy="10287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shade val="50000"/>
                <a:hueOff val="8982"/>
                <a:satOff val="1234"/>
                <a:lumOff val="18211"/>
                <a:alphaOff val="0"/>
                <a:tint val="75000"/>
                <a:shade val="85000"/>
                <a:satMod val="230000"/>
              </a:schemeClr>
            </a:gs>
            <a:gs pos="25000">
              <a:schemeClr val="accent4">
                <a:shade val="50000"/>
                <a:hueOff val="8982"/>
                <a:satOff val="1234"/>
                <a:lumOff val="18211"/>
                <a:alphaOff val="0"/>
                <a:tint val="90000"/>
                <a:shade val="70000"/>
                <a:satMod val="220000"/>
              </a:schemeClr>
            </a:gs>
            <a:gs pos="50000">
              <a:schemeClr val="accent4">
                <a:shade val="50000"/>
                <a:hueOff val="8982"/>
                <a:satOff val="1234"/>
                <a:lumOff val="18211"/>
                <a:alphaOff val="0"/>
                <a:tint val="90000"/>
                <a:shade val="58000"/>
                <a:satMod val="225000"/>
              </a:schemeClr>
            </a:gs>
            <a:gs pos="65000">
              <a:schemeClr val="accent4">
                <a:shade val="50000"/>
                <a:hueOff val="8982"/>
                <a:satOff val="1234"/>
                <a:lumOff val="18211"/>
                <a:alphaOff val="0"/>
                <a:tint val="90000"/>
                <a:shade val="58000"/>
                <a:satMod val="225000"/>
              </a:schemeClr>
            </a:gs>
            <a:gs pos="80000">
              <a:schemeClr val="accent4">
                <a:shade val="50000"/>
                <a:hueOff val="8982"/>
                <a:satOff val="1234"/>
                <a:lumOff val="18211"/>
                <a:alphaOff val="0"/>
                <a:tint val="90000"/>
                <a:shade val="69000"/>
                <a:satMod val="220000"/>
              </a:schemeClr>
            </a:gs>
            <a:gs pos="100000">
              <a:schemeClr val="accent4">
                <a:shade val="50000"/>
                <a:hueOff val="8982"/>
                <a:satOff val="1234"/>
                <a:lumOff val="18211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/>
            <a:t>ACTIVIDADES PECUARIAS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Se dedica al pastoreo de ganado vacuno, ovino y porcino</a:t>
          </a:r>
          <a:endParaRPr lang="es-MX" sz="1400" kern="1200" dirty="0" smtClean="0"/>
        </a:p>
      </dsp:txBody>
      <dsp:txXfrm>
        <a:off x="1373164" y="4602163"/>
        <a:ext cx="4044710" cy="968444"/>
      </dsp:txXfrm>
    </dsp:sp>
    <dsp:sp modelId="{AF558011-5754-487D-9E20-7E796B609327}">
      <dsp:nvSpPr>
        <dsp:cNvPr id="0" name=""/>
        <dsp:cNvSpPr/>
      </dsp:nvSpPr>
      <dsp:spPr>
        <a:xfrm>
          <a:off x="4554886" y="962984"/>
          <a:ext cx="817250" cy="817250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alpha val="90000"/>
            <a:tint val="55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4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3600" kern="1200"/>
        </a:p>
      </dsp:txBody>
      <dsp:txXfrm>
        <a:off x="4738767" y="962984"/>
        <a:ext cx="449488" cy="614981"/>
      </dsp:txXfrm>
    </dsp:sp>
    <dsp:sp modelId="{34569F1E-7108-4955-A080-F3C595E26E8A}">
      <dsp:nvSpPr>
        <dsp:cNvPr id="0" name=""/>
        <dsp:cNvSpPr/>
      </dsp:nvSpPr>
      <dsp:spPr>
        <a:xfrm>
          <a:off x="5004803" y="2448894"/>
          <a:ext cx="817250" cy="817250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alpha val="90000"/>
            <a:tint val="55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4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3600" kern="1200"/>
        </a:p>
      </dsp:txBody>
      <dsp:txXfrm>
        <a:off x="5188684" y="2448894"/>
        <a:ext cx="449488" cy="614981"/>
      </dsp:txXfrm>
    </dsp:sp>
    <dsp:sp modelId="{78C0F9BD-2249-48D3-BEA8-2E39713E0979}">
      <dsp:nvSpPr>
        <dsp:cNvPr id="0" name=""/>
        <dsp:cNvSpPr/>
      </dsp:nvSpPr>
      <dsp:spPr>
        <a:xfrm>
          <a:off x="5448004" y="3934805"/>
          <a:ext cx="817250" cy="817250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alpha val="90000"/>
            <a:tint val="55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4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3600" kern="1200"/>
        </a:p>
      </dsp:txBody>
      <dsp:txXfrm>
        <a:off x="5631885" y="3934805"/>
        <a:ext cx="449488" cy="6149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Process7#1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presOf axis="self"/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28 Título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16" name="15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E9147-4A6B-4125-899B-D185A72FBD04}" type="datetimeFigureOut">
              <a:rPr lang="es-MX" smtClean="0"/>
              <a:pPr/>
              <a:t>09/09/2012</a:t>
            </a:fld>
            <a:endParaRPr lang="es-MX"/>
          </a:p>
        </p:txBody>
      </p:sp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5" name="1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2B5FD348-7C33-465C-8C3F-E3D6E1166DA6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E9147-4A6B-4125-899B-D185A72FBD04}" type="datetimeFigureOut">
              <a:rPr lang="es-MX" smtClean="0"/>
              <a:pPr/>
              <a:t>09/09/2012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D348-7C33-465C-8C3F-E3D6E1166DA6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E9147-4A6B-4125-899B-D185A72FBD04}" type="datetimeFigureOut">
              <a:rPr lang="es-MX" smtClean="0"/>
              <a:pPr/>
              <a:t>09/09/2012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D348-7C33-465C-8C3F-E3D6E1166DA6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27" name="26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5" name="2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E9147-4A6B-4125-899B-D185A72FBD04}" type="datetimeFigureOut">
              <a:rPr lang="es-MX" smtClean="0"/>
              <a:pPr/>
              <a:t>09/09/2012</a:t>
            </a:fld>
            <a:endParaRPr lang="es-MX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s-MX"/>
          </a:p>
        </p:txBody>
      </p:sp>
      <p:sp>
        <p:nvSpPr>
          <p:cNvPr id="16" name="1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2B5FD348-7C33-465C-8C3F-E3D6E1166DA6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5 Marcador de texto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9" name="18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E9147-4A6B-4125-899B-D185A72FBD04}" type="datetimeFigureOut">
              <a:rPr lang="es-MX" smtClean="0"/>
              <a:pPr/>
              <a:t>09/09/2012</a:t>
            </a:fld>
            <a:endParaRPr lang="es-MX"/>
          </a:p>
        </p:txBody>
      </p:sp>
      <p:sp>
        <p:nvSpPr>
          <p:cNvPr id="11" name="10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6" name="1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D348-7C33-465C-8C3F-E3D6E1166DA6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8" name="7 Título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Título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4" name="13 Marcador de contenido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1" name="20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E9147-4A6B-4125-899B-D185A72FBD04}" type="datetimeFigureOut">
              <a:rPr lang="es-MX" smtClean="0"/>
              <a:pPr/>
              <a:t>09/09/2012</a:t>
            </a:fld>
            <a:endParaRPr lang="es-MX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1" name="3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D348-7C33-465C-8C3F-E3D6E1166DA6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28 Título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25" name="24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8" name="27 Marcador de contenido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E9147-4A6B-4125-899B-D185A72FBD04}" type="datetimeFigureOut">
              <a:rPr lang="es-MX" smtClean="0"/>
              <a:pPr/>
              <a:t>09/09/2012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2B5FD348-7C33-465C-8C3F-E3D6E1166DA6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9 Título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2" name="1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E9147-4A6B-4125-899B-D185A72FBD04}" type="datetimeFigureOut">
              <a:rPr lang="es-MX" smtClean="0"/>
              <a:pPr/>
              <a:t>09/09/2012</a:t>
            </a:fld>
            <a:endParaRPr lang="es-MX"/>
          </a:p>
        </p:txBody>
      </p:sp>
      <p:sp>
        <p:nvSpPr>
          <p:cNvPr id="21" name="20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D348-7C33-465C-8C3F-E3D6E1166DA6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E9147-4A6B-4125-899B-D185A72FBD04}" type="datetimeFigureOut">
              <a:rPr lang="es-MX" smtClean="0"/>
              <a:pPr/>
              <a:t>09/09/2012</a:t>
            </a:fld>
            <a:endParaRPr lang="es-MX"/>
          </a:p>
        </p:txBody>
      </p:sp>
      <p:sp>
        <p:nvSpPr>
          <p:cNvPr id="24" name="2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D348-7C33-465C-8C3F-E3D6E1166DA6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onector recto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Título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26" name="25 Marcador de texto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4" name="13 Marcador de contenido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5" name="2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E9147-4A6B-4125-899B-D185A72FBD04}" type="datetimeFigureOut">
              <a:rPr lang="es-MX" smtClean="0"/>
              <a:pPr/>
              <a:t>09/09/2012</a:t>
            </a:fld>
            <a:endParaRPr lang="es-MX"/>
          </a:p>
        </p:txBody>
      </p:sp>
      <p:sp>
        <p:nvSpPr>
          <p:cNvPr id="29" name="2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D348-7C33-465C-8C3F-E3D6E1166DA6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Marcador de posición de imagen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E9147-4A6B-4125-899B-D185A72FBD04}" type="datetimeFigureOut">
              <a:rPr lang="es-MX" smtClean="0"/>
              <a:pPr/>
              <a:t>09/09/2012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1" name="3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D348-7C33-465C-8C3F-E3D6E1166DA6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17" name="16 Título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26" name="25 Marcador de texto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7 Marcador de texto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1" name="10 Marcador de fecha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E9E9147-4A6B-4125-899B-D185A72FBD04}" type="datetimeFigureOut">
              <a:rPr lang="es-MX" smtClean="0"/>
              <a:pPr/>
              <a:t>09/09/2012</a:t>
            </a:fld>
            <a:endParaRPr lang="es-MX"/>
          </a:p>
        </p:txBody>
      </p:sp>
      <p:sp>
        <p:nvSpPr>
          <p:cNvPr id="28" name="27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B5FD348-7C33-465C-8C3F-E3D6E1166DA6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10" name="9 Marcador de título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Conector recto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diagramLayout" Target="../diagrams/layout6.xml"/><Relationship Id="rId7" Type="http://schemas.openxmlformats.org/officeDocument/2006/relationships/image" Target="../media/image19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DATOS%20FLORA.xlsx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FAUNA.xlsx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9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microsoft.com/office/2007/relationships/diagramDrawing" Target="../diagrams/drawing2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5.jpeg"/><Relationship Id="rId12" Type="http://schemas.openxmlformats.org/officeDocument/2006/relationships/diagramColors" Target="../diagrams/colors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diagramQuickStyle" Target="../diagrams/quickStyle2.xml"/><Relationship Id="rId5" Type="http://schemas.openxmlformats.org/officeDocument/2006/relationships/diagramColors" Target="../diagrams/colors1.xml"/><Relationship Id="rId10" Type="http://schemas.openxmlformats.org/officeDocument/2006/relationships/diagramLayout" Target="../diagrams/layout2.xml"/><Relationship Id="rId4" Type="http://schemas.openxmlformats.org/officeDocument/2006/relationships/diagramQuickStyle" Target="../diagrams/quickStyle1.xml"/><Relationship Id="rId9" Type="http://schemas.openxmlformats.org/officeDocument/2006/relationships/diagramData" Target="../diagrams/data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diagramLayout" Target="../diagrams/layout7.xml"/><Relationship Id="rId7" Type="http://schemas.openxmlformats.org/officeDocument/2006/relationships/image" Target="../media/image46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diagramLayout" Target="../diagrams/layout8.xml"/><Relationship Id="rId7" Type="http://schemas.openxmlformats.org/officeDocument/2006/relationships/image" Target="../media/image48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diagramLayout" Target="../diagrams/layout9.xml"/><Relationship Id="rId7" Type="http://schemas.openxmlformats.org/officeDocument/2006/relationships/image" Target="../media/image50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slide" Target="slide30.xml"/><Relationship Id="rId4" Type="http://schemas.openxmlformats.org/officeDocument/2006/relationships/image" Target="../media/image52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8.jpeg"/><Relationship Id="rId7" Type="http://schemas.openxmlformats.org/officeDocument/2006/relationships/diagramLayout" Target="../diagrams/layout3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3.xml"/><Relationship Id="rId5" Type="http://schemas.openxmlformats.org/officeDocument/2006/relationships/image" Target="../media/image10.wmf"/><Relationship Id="rId10" Type="http://schemas.microsoft.com/office/2007/relationships/diagramDrawing" Target="../diagrams/drawing3.xml"/><Relationship Id="rId4" Type="http://schemas.openxmlformats.org/officeDocument/2006/relationships/image" Target="../media/image9.wmf"/><Relationship Id="rId9" Type="http://schemas.openxmlformats.org/officeDocument/2006/relationships/diagramColors" Target="../diagrams/colors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wmf"/><Relationship Id="rId4" Type="http://schemas.openxmlformats.org/officeDocument/2006/relationships/image" Target="../media/image70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hyperlink" Target="AN&#193;LISISFQ.xlsx" TargetMode="External"/><Relationship Id="rId5" Type="http://schemas.openxmlformats.org/officeDocument/2006/relationships/image" Target="../media/image81.png"/><Relationship Id="rId4" Type="http://schemas.openxmlformats.org/officeDocument/2006/relationships/image" Target="../media/image80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83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84.emf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hyperlink" Target="CATALOGO%20DE%20OBJETOS.docx" TargetMode="Externa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BlackCrystal™\Escritorio\TESIS\ozogocheabril2012\DSC004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000232" y="571480"/>
            <a:ext cx="5929354" cy="714380"/>
          </a:xfrm>
        </p:spPr>
        <p:txBody>
          <a:bodyPr>
            <a:noAutofit/>
          </a:bodyPr>
          <a:lstStyle/>
          <a:p>
            <a:r>
              <a:rPr lang="es-MX" sz="2400" b="1" dirty="0" smtClean="0">
                <a:solidFill>
                  <a:srgbClr val="00B050"/>
                </a:solidFill>
              </a:rPr>
              <a:t>ESCUELA POLITÉCNICA DEL EJÉRCITO </a:t>
            </a:r>
            <a:endParaRPr lang="es-MX" sz="24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928662" y="2962284"/>
            <a:ext cx="7500990" cy="1752600"/>
          </a:xfrm>
        </p:spPr>
        <p:txBody>
          <a:bodyPr>
            <a:noAutofit/>
          </a:bodyPr>
          <a:lstStyle/>
          <a:p>
            <a:pPr algn="ctr"/>
            <a:r>
              <a:rPr lang="es-ES" b="1" dirty="0">
                <a:solidFill>
                  <a:srgbClr val="FFFF00"/>
                </a:solidFill>
              </a:rPr>
              <a:t>PROPUESTA DE UN PLAN PARA EL APROVECHAMIENTO DEL RECURSO HÍDRICO DE LAS LAGUNAS DE CUBILLÍN Y MAGTAYÁN DEL SISTEMA LACUSTRE OZOGOCHE, PARROQUIA ACHUPALLAS, CANTÓN ALAUSÍ, PROVINCIA DE CHIMBORAZO</a:t>
            </a:r>
            <a:endParaRPr lang="es-MX" dirty="0">
              <a:solidFill>
                <a:srgbClr val="FFFF00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928794" y="1214422"/>
            <a:ext cx="5214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u="sng" dirty="0" smtClean="0"/>
              <a:t>DEPARTAMENTO DE CIENCIAS DE LA TIERRA Y LA CONSTRUCCIÓN</a:t>
            </a:r>
            <a:endParaRPr lang="es-MX" b="1" u="sng" dirty="0"/>
          </a:p>
        </p:txBody>
      </p:sp>
      <p:sp>
        <p:nvSpPr>
          <p:cNvPr id="5" name="4 CuadroTexto"/>
          <p:cNvSpPr txBox="1"/>
          <p:nvPr/>
        </p:nvSpPr>
        <p:spPr>
          <a:xfrm>
            <a:off x="1714480" y="1857364"/>
            <a:ext cx="5715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u="sng" dirty="0" smtClean="0"/>
              <a:t>CARRERA DE INGENIERÍA GEOGRÁFICA Y MEDIO AMBIENTE</a:t>
            </a:r>
            <a:endParaRPr lang="es-MX" b="1" u="sng" dirty="0"/>
          </a:p>
        </p:txBody>
      </p:sp>
      <p:sp>
        <p:nvSpPr>
          <p:cNvPr id="6" name="5 CuadroTexto"/>
          <p:cNvSpPr txBox="1"/>
          <p:nvPr/>
        </p:nvSpPr>
        <p:spPr>
          <a:xfrm>
            <a:off x="614410" y="4935692"/>
            <a:ext cx="36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>
                <a:solidFill>
                  <a:srgbClr val="00B0F0"/>
                </a:solidFill>
              </a:rPr>
              <a:t>Director: Ing. Guillermo Beltrán</a:t>
            </a:r>
          </a:p>
          <a:p>
            <a:r>
              <a:rPr lang="es-EC" sz="2000" b="1" dirty="0" smtClean="0">
                <a:solidFill>
                  <a:srgbClr val="00B0F0"/>
                </a:solidFill>
              </a:rPr>
              <a:t>Co-director: Ing. Francisco León</a:t>
            </a:r>
            <a:endParaRPr lang="es-EC" sz="2000" b="1" dirty="0">
              <a:solidFill>
                <a:srgbClr val="00B0F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144074" y="4935692"/>
            <a:ext cx="3928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00B0F0"/>
                </a:solidFill>
              </a:rPr>
              <a:t>Cristian Javier Serrano Heredia</a:t>
            </a:r>
          </a:p>
          <a:p>
            <a:r>
              <a:rPr lang="es-MX" sz="2000" b="1" dirty="0" smtClean="0">
                <a:solidFill>
                  <a:srgbClr val="00B0F0"/>
                </a:solidFill>
              </a:rPr>
              <a:t>Emilio José Valdivieso León</a:t>
            </a:r>
          </a:p>
        </p:txBody>
      </p:sp>
      <p:pic>
        <p:nvPicPr>
          <p:cNvPr id="9" name="8 Imagen" descr="http://templarcell.net/images/ESPE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785794"/>
            <a:ext cx="1500198" cy="1285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305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214546" y="357166"/>
            <a:ext cx="4972056" cy="685792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s-MX" dirty="0" smtClean="0"/>
              <a:t>Componentes de una Cuenca</a:t>
            </a:r>
            <a:endParaRPr lang="es-MX" dirty="0"/>
          </a:p>
        </p:txBody>
      </p:sp>
      <p:graphicFrame>
        <p:nvGraphicFramePr>
          <p:cNvPr id="4" name="3 Diagrama"/>
          <p:cNvGraphicFramePr/>
          <p:nvPr/>
        </p:nvGraphicFramePr>
        <p:xfrm>
          <a:off x="1524000" y="121442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4 Imagen" descr="DSC0041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8596" y="1571612"/>
            <a:ext cx="2095483" cy="1571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5 Imagen" descr="DSC0037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571868" y="5143512"/>
            <a:ext cx="2000232" cy="1500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6 Imagen" descr="DSC00468.JPG"/>
          <p:cNvPicPr>
            <a:picLocks noChangeAspect="1"/>
          </p:cNvPicPr>
          <p:nvPr/>
        </p:nvPicPr>
        <p:blipFill>
          <a:blip r:embed="rId9" cstate="print"/>
          <a:srcRect l="38000"/>
          <a:stretch>
            <a:fillRect/>
          </a:stretch>
        </p:blipFill>
        <p:spPr>
          <a:xfrm>
            <a:off x="6929454" y="1500174"/>
            <a:ext cx="1653542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24495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596" y="2928934"/>
            <a:ext cx="8229600" cy="1143000"/>
          </a:xfrm>
        </p:spPr>
        <p:txBody>
          <a:bodyPr>
            <a:noAutofit/>
          </a:bodyPr>
          <a:lstStyle/>
          <a:p>
            <a:r>
              <a:rPr lang="es-MX" sz="4400" dirty="0" smtClean="0">
                <a:solidFill>
                  <a:schemeClr val="accent6">
                    <a:lumMod val="50000"/>
                  </a:schemeClr>
                </a:solidFill>
              </a:rPr>
              <a:t>DIAGNÓSTICO DE los </a:t>
            </a:r>
            <a:r>
              <a:rPr lang="es-MX" sz="4400" dirty="0" err="1" smtClean="0">
                <a:solidFill>
                  <a:schemeClr val="accent6">
                    <a:lumMod val="50000"/>
                  </a:schemeClr>
                </a:solidFill>
              </a:rPr>
              <a:t>RECURSOs</a:t>
            </a:r>
            <a:r>
              <a:rPr lang="es-MX" sz="4400" dirty="0" smtClean="0">
                <a:solidFill>
                  <a:schemeClr val="accent6">
                    <a:lumMod val="50000"/>
                  </a:schemeClr>
                </a:solidFill>
              </a:rPr>
              <a:t> (Objetivo 1)</a:t>
            </a:r>
            <a:endParaRPr lang="es-MX" sz="44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77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34" y="2714620"/>
            <a:ext cx="5643602" cy="1143000"/>
          </a:xfrm>
        </p:spPr>
        <p:txBody>
          <a:bodyPr>
            <a:normAutofit/>
          </a:bodyPr>
          <a:lstStyle/>
          <a:p>
            <a:r>
              <a:rPr lang="es-MX" sz="4400" dirty="0" smtClean="0">
                <a:solidFill>
                  <a:schemeClr val="accent6">
                    <a:lumMod val="50000"/>
                  </a:schemeClr>
                </a:solidFill>
              </a:rPr>
              <a:t>BIÓTICOS</a:t>
            </a:r>
            <a:endParaRPr lang="es-MX" sz="44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46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chemeClr val="accent6">
                    <a:lumMod val="50000"/>
                  </a:schemeClr>
                </a:solidFill>
              </a:rPr>
              <a:t>FLORA</a:t>
            </a:r>
            <a:endParaRPr lang="es-MX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 smtClean="0">
                <a:solidFill>
                  <a:schemeClr val="tx1"/>
                </a:solidFill>
              </a:rPr>
              <a:t>Metodología</a:t>
            </a:r>
          </a:p>
          <a:p>
            <a:endParaRPr lang="es-MX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3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2285992"/>
            <a:ext cx="2169915" cy="27908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4 Image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5357826"/>
            <a:ext cx="1057275" cy="7011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5 Imagen" descr="DSC0039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86182" y="2643182"/>
            <a:ext cx="2571736" cy="1928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6 Rectángulo"/>
          <p:cNvSpPr/>
          <p:nvPr/>
        </p:nvSpPr>
        <p:spPr>
          <a:xfrm>
            <a:off x="6786578" y="3214686"/>
            <a:ext cx="1714512" cy="928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/>
              <a:t>Análisis de las muestras recolectadas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73081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596" y="857232"/>
            <a:ext cx="8229600" cy="1785950"/>
          </a:xfrm>
        </p:spPr>
        <p:txBody>
          <a:bodyPr>
            <a:normAutofit/>
          </a:bodyPr>
          <a:lstStyle/>
          <a:p>
            <a:r>
              <a:rPr lang="es-ES" sz="2000" dirty="0" smtClean="0">
                <a:solidFill>
                  <a:schemeClr val="tx1"/>
                </a:solidFill>
              </a:rPr>
              <a:t>En la zona se encuentran 109 especies diferentes de plantas cuyo hábitat son los páramos, el bosque montano, bosque secundario y matorral seco, localizadas alrededor de las lagunas y en los cerros del área de estudio</a:t>
            </a:r>
            <a:endParaRPr lang="es-MX" sz="2000" dirty="0">
              <a:solidFill>
                <a:schemeClr val="tx1"/>
              </a:solidFill>
            </a:endParaRPr>
          </a:p>
        </p:txBody>
      </p:sp>
      <p:sp>
        <p:nvSpPr>
          <p:cNvPr id="6" name="5 Flecha derecha">
            <a:hlinkClick r:id="rId2" action="ppaction://hlinkfile"/>
          </p:cNvPr>
          <p:cNvSpPr/>
          <p:nvPr/>
        </p:nvSpPr>
        <p:spPr>
          <a:xfrm>
            <a:off x="6572264" y="4071942"/>
            <a:ext cx="1571636" cy="8572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" name="6 Imagen" descr="SAM_15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43042" y="3071810"/>
            <a:ext cx="3428992" cy="2571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19205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4800" y="357166"/>
            <a:ext cx="8686800" cy="838200"/>
          </a:xfrm>
        </p:spPr>
        <p:txBody>
          <a:bodyPr/>
          <a:lstStyle/>
          <a:p>
            <a:r>
              <a:rPr lang="es-MX" dirty="0" smtClean="0">
                <a:solidFill>
                  <a:schemeClr val="accent6">
                    <a:lumMod val="50000"/>
                  </a:schemeClr>
                </a:solidFill>
              </a:rPr>
              <a:t>FAUNA</a:t>
            </a:r>
            <a:endParaRPr lang="es-MX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1"/>
            <a:ext cx="2757478" cy="685792"/>
          </a:xfrm>
        </p:spPr>
        <p:txBody>
          <a:bodyPr/>
          <a:lstStyle/>
          <a:p>
            <a:r>
              <a:rPr lang="es-MX" dirty="0" smtClean="0">
                <a:solidFill>
                  <a:schemeClr val="tx1"/>
                </a:solidFill>
              </a:rPr>
              <a:t>Metodología</a:t>
            </a:r>
            <a:endParaRPr lang="es-MX" dirty="0">
              <a:solidFill>
                <a:schemeClr val="tx1"/>
              </a:solidFill>
            </a:endParaRPr>
          </a:p>
        </p:txBody>
      </p:sp>
      <p:pic>
        <p:nvPicPr>
          <p:cNvPr id="4" name="3 Imagen" descr="SAM_15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2143115"/>
            <a:ext cx="2976584" cy="2232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2 Marcador de contenido"/>
          <p:cNvSpPr txBox="1">
            <a:spLocks/>
          </p:cNvSpPr>
          <p:nvPr/>
        </p:nvSpPr>
        <p:spPr>
          <a:xfrm>
            <a:off x="4643438" y="1357298"/>
            <a:ext cx="4000528" cy="164307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Evaluaciones</a:t>
            </a:r>
            <a:r>
              <a:rPr lang="es-MX" sz="3200" dirty="0" smtClean="0"/>
              <a:t> </a:t>
            </a:r>
            <a:r>
              <a:rPr kumimoji="0" lang="es-MX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Ecológicas rápidas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MX" sz="3200" baseline="0" dirty="0" smtClean="0"/>
              <a:t>Caminatas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MX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Conteos Visuales y Auditivos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MX" sz="3200" baseline="0" dirty="0" smtClean="0"/>
              <a:t>Identificación</a:t>
            </a:r>
            <a:r>
              <a:rPr lang="es-MX" sz="3200" dirty="0" smtClean="0"/>
              <a:t> de rastros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Entrevistas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5 Imagen" descr="SAM_157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1538" y="4357694"/>
            <a:ext cx="2857518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6 Imagen" descr="DSC0037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6248" y="3071810"/>
            <a:ext cx="2357454" cy="1768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7 Imagen" descr="DSC0049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15074" y="4857760"/>
            <a:ext cx="2381266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58010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0034" y="1071546"/>
            <a:ext cx="8229600" cy="1828800"/>
          </a:xfrm>
        </p:spPr>
        <p:txBody>
          <a:bodyPr>
            <a:normAutofit fontScale="85000" lnSpcReduction="20000"/>
          </a:bodyPr>
          <a:lstStyle/>
          <a:p>
            <a:r>
              <a:rPr lang="es-ES" dirty="0" smtClean="0">
                <a:solidFill>
                  <a:schemeClr val="tx1"/>
                </a:solidFill>
              </a:rPr>
              <a:t>En la zona de estudio se encontraron varias especies de aves, anfibios, macro y meso mamíferos. El total de especies es de 57, divididas en </a:t>
            </a:r>
            <a:r>
              <a:rPr lang="es-ES" dirty="0" smtClean="0">
                <a:solidFill>
                  <a:schemeClr val="tx1"/>
                </a:solidFill>
              </a:rPr>
              <a:t>45 </a:t>
            </a:r>
            <a:r>
              <a:rPr lang="es-ES" dirty="0" smtClean="0">
                <a:solidFill>
                  <a:schemeClr val="tx1"/>
                </a:solidFill>
              </a:rPr>
              <a:t>especies de aves, 10 especies de macro y meso mamíferos y 2 especies de anfibios</a:t>
            </a:r>
            <a:endParaRPr lang="es-MX" dirty="0">
              <a:solidFill>
                <a:schemeClr val="tx1"/>
              </a:solidFill>
            </a:endParaRPr>
          </a:p>
        </p:txBody>
      </p:sp>
      <p:pic>
        <p:nvPicPr>
          <p:cNvPr id="4" name="3 Imagen" descr="DSC0039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7256" y="2982536"/>
            <a:ext cx="4500562" cy="3375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4 Flecha derecha">
            <a:hlinkClick r:id="rId3" action="ppaction://hlinkfile"/>
          </p:cNvPr>
          <p:cNvSpPr/>
          <p:nvPr/>
        </p:nvSpPr>
        <p:spPr>
          <a:xfrm>
            <a:off x="6286512" y="3857628"/>
            <a:ext cx="2071702" cy="10715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0724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5720" y="3000372"/>
            <a:ext cx="8229600" cy="1143000"/>
          </a:xfrm>
        </p:spPr>
        <p:txBody>
          <a:bodyPr>
            <a:normAutofit/>
          </a:bodyPr>
          <a:lstStyle/>
          <a:p>
            <a:r>
              <a:rPr lang="es-MX" sz="4000" dirty="0" smtClean="0">
                <a:solidFill>
                  <a:schemeClr val="accent6">
                    <a:lumMod val="50000"/>
                  </a:schemeClr>
                </a:solidFill>
              </a:rPr>
              <a:t>ABIÓTICOS</a:t>
            </a:r>
            <a:endParaRPr lang="es-MX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39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596" y="357166"/>
            <a:ext cx="8686800" cy="838200"/>
          </a:xfrm>
        </p:spPr>
        <p:txBody>
          <a:bodyPr/>
          <a:lstStyle/>
          <a:p>
            <a:r>
              <a:rPr lang="es-MX" dirty="0" smtClean="0">
                <a:solidFill>
                  <a:schemeClr val="accent6">
                    <a:lumMod val="50000"/>
                  </a:schemeClr>
                </a:solidFill>
              </a:rPr>
              <a:t>GEOLOGÍA</a:t>
            </a:r>
            <a:endParaRPr lang="es-MX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1"/>
            <a:ext cx="3043230" cy="614353"/>
          </a:xfrm>
        </p:spPr>
        <p:txBody>
          <a:bodyPr>
            <a:normAutofit fontScale="92500"/>
          </a:bodyPr>
          <a:lstStyle/>
          <a:p>
            <a:r>
              <a:rPr lang="es-MX" dirty="0" smtClean="0">
                <a:solidFill>
                  <a:schemeClr val="tx1"/>
                </a:solidFill>
              </a:rPr>
              <a:t>METODOLOGÍA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4" name="2 Marcador de contenido"/>
          <p:cNvSpPr txBox="1">
            <a:spLocks/>
          </p:cNvSpPr>
          <p:nvPr/>
        </p:nvSpPr>
        <p:spPr>
          <a:xfrm>
            <a:off x="500034" y="2285992"/>
            <a:ext cx="3357586" cy="614353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MX" sz="3200" dirty="0" smtClean="0"/>
              <a:t>Recopilación de información</a:t>
            </a:r>
          </a:p>
          <a:p>
            <a:pPr marL="342900" lvl="0" indent="-342900">
              <a:spcBef>
                <a:spcPct val="20000"/>
              </a:spcBef>
            </a:pPr>
            <a:r>
              <a:rPr lang="es-EC" dirty="0" smtClean="0"/>
              <a:t>Hojas Geológicas de Alausí y Cañar, ”Mapa Geológico del Ecuador” escala  1: 100000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2 Marcador de contenido"/>
          <p:cNvSpPr txBox="1">
            <a:spLocks/>
          </p:cNvSpPr>
          <p:nvPr/>
        </p:nvSpPr>
        <p:spPr>
          <a:xfrm>
            <a:off x="5143504" y="2214554"/>
            <a:ext cx="3357586" cy="614353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MX" sz="3200" dirty="0" smtClean="0"/>
              <a:t>Trabajo de campo y análisis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Identificación de formaciones geológicas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 l="63086" t="43750" r="23459" b="28264"/>
          <a:stretch>
            <a:fillRect/>
          </a:stretch>
        </p:blipFill>
        <p:spPr bwMode="auto">
          <a:xfrm>
            <a:off x="428595" y="3071810"/>
            <a:ext cx="1868379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/>
          <a:srcRect l="10392" t="12651" r="37650" b="9639"/>
          <a:stretch>
            <a:fillRect/>
          </a:stretch>
        </p:blipFill>
        <p:spPr bwMode="auto">
          <a:xfrm>
            <a:off x="2357422" y="3143248"/>
            <a:ext cx="2445524" cy="2286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8 Imagen" descr="DSC003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62567" y="2928934"/>
            <a:ext cx="2952771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9 Flecha derecha">
            <a:hlinkClick r:id="rId5" action="ppaction://hlinksldjump"/>
          </p:cNvPr>
          <p:cNvSpPr/>
          <p:nvPr/>
        </p:nvSpPr>
        <p:spPr>
          <a:xfrm>
            <a:off x="6215074" y="5572140"/>
            <a:ext cx="2143140" cy="7858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/>
              <a:t>Mapa Geológico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800246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Mapa Geológic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7338"/>
            <a:ext cx="9144000" cy="6463323"/>
          </a:xfrm>
          <a:prstGeom prst="rect">
            <a:avLst/>
          </a:prstGeom>
        </p:spPr>
      </p:pic>
      <p:sp>
        <p:nvSpPr>
          <p:cNvPr id="3" name="2 Llamada con línea 1"/>
          <p:cNvSpPr/>
          <p:nvPr/>
        </p:nvSpPr>
        <p:spPr>
          <a:xfrm>
            <a:off x="4429124" y="3429000"/>
            <a:ext cx="1928826" cy="1214446"/>
          </a:xfrm>
          <a:prstGeom prst="borderCallout1">
            <a:avLst>
              <a:gd name="adj1" fmla="val 47194"/>
              <a:gd name="adj2" fmla="val -333"/>
              <a:gd name="adj3" fmla="val 17743"/>
              <a:gd name="adj4" fmla="val -6415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5" name="4 Imagen"/>
          <p:cNvPicPr/>
          <p:nvPr/>
        </p:nvPicPr>
        <p:blipFill>
          <a:blip r:embed="rId3" cstate="print"/>
          <a:srcRect l="20149" t="17355" r="16418" b="36398"/>
          <a:stretch>
            <a:fillRect/>
          </a:stretch>
        </p:blipFill>
        <p:spPr bwMode="auto">
          <a:xfrm>
            <a:off x="4429124" y="3429000"/>
            <a:ext cx="1928826" cy="1214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5 CuadroTexto"/>
          <p:cNvSpPr txBox="1"/>
          <p:nvPr/>
        </p:nvSpPr>
        <p:spPr>
          <a:xfrm>
            <a:off x="4929190" y="4143380"/>
            <a:ext cx="1214446" cy="2308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900" dirty="0" smtClean="0"/>
              <a:t>FORMACIÓN TARQUI</a:t>
            </a:r>
            <a:endParaRPr lang="es-EC" sz="900" dirty="0"/>
          </a:p>
        </p:txBody>
      </p:sp>
      <p:sp>
        <p:nvSpPr>
          <p:cNvPr id="8" name="7 Llamada con línea 1"/>
          <p:cNvSpPr/>
          <p:nvPr/>
        </p:nvSpPr>
        <p:spPr>
          <a:xfrm>
            <a:off x="4500562" y="1285860"/>
            <a:ext cx="1928826" cy="1214446"/>
          </a:xfrm>
          <a:prstGeom prst="borderCallout1">
            <a:avLst>
              <a:gd name="adj1" fmla="val 47194"/>
              <a:gd name="adj2" fmla="val -333"/>
              <a:gd name="adj3" fmla="val 93037"/>
              <a:gd name="adj4" fmla="val -5427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8 Llamada con línea 1"/>
          <p:cNvSpPr/>
          <p:nvPr/>
        </p:nvSpPr>
        <p:spPr>
          <a:xfrm>
            <a:off x="285720" y="1071546"/>
            <a:ext cx="1928826" cy="1214446"/>
          </a:xfrm>
          <a:prstGeom prst="borderCallout1">
            <a:avLst>
              <a:gd name="adj1" fmla="val 102619"/>
              <a:gd name="adj2" fmla="val 50366"/>
              <a:gd name="adj3" fmla="val 156827"/>
              <a:gd name="adj4" fmla="val 6292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0" name="9 Imagen"/>
          <p:cNvPicPr/>
          <p:nvPr/>
        </p:nvPicPr>
        <p:blipFill>
          <a:blip r:embed="rId4" cstate="print"/>
          <a:srcRect l="12820" t="15690" r="26098" b="28774"/>
          <a:stretch>
            <a:fillRect/>
          </a:stretch>
        </p:blipFill>
        <p:spPr bwMode="auto">
          <a:xfrm>
            <a:off x="285720" y="1071546"/>
            <a:ext cx="1928826" cy="1214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10 CuadroTexto"/>
          <p:cNvSpPr txBox="1"/>
          <p:nvPr/>
        </p:nvSpPr>
        <p:spPr>
          <a:xfrm>
            <a:off x="928662" y="1857364"/>
            <a:ext cx="1214446" cy="2308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900" dirty="0" smtClean="0"/>
              <a:t>DEPÓSITO GLACIAL</a:t>
            </a:r>
            <a:endParaRPr lang="es-EC" sz="900" dirty="0"/>
          </a:p>
        </p:txBody>
      </p:sp>
      <p:pic>
        <p:nvPicPr>
          <p:cNvPr id="13" name="12 Imagen"/>
          <p:cNvPicPr/>
          <p:nvPr/>
        </p:nvPicPr>
        <p:blipFill>
          <a:blip r:embed="rId5" cstate="print"/>
          <a:srcRect l="13613" r="2697" b="19652"/>
          <a:stretch>
            <a:fillRect/>
          </a:stretch>
        </p:blipFill>
        <p:spPr bwMode="auto">
          <a:xfrm>
            <a:off x="4500562" y="1285860"/>
            <a:ext cx="1928826" cy="1285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13 CuadroTexto"/>
          <p:cNvSpPr txBox="1"/>
          <p:nvPr/>
        </p:nvSpPr>
        <p:spPr>
          <a:xfrm>
            <a:off x="4929190" y="2198036"/>
            <a:ext cx="1214446" cy="2308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900" dirty="0" smtClean="0"/>
              <a:t>TONALITA</a:t>
            </a:r>
            <a:endParaRPr lang="es-EC" sz="900" dirty="0"/>
          </a:p>
        </p:txBody>
      </p:sp>
    </p:spTree>
    <p:extLst>
      <p:ext uri="{BB962C8B-B14F-4D97-AF65-F5344CB8AC3E}">
        <p14:creationId xmlns:p14="http://schemas.microsoft.com/office/powerpoint/2010/main" val="4073075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9" grpId="0" animBg="1"/>
      <p:bldP spid="11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chemeClr val="accent6">
                    <a:lumMod val="50000"/>
                  </a:schemeClr>
                </a:solidFill>
              </a:rPr>
              <a:t>INTRODUCCIÓN</a:t>
            </a:r>
            <a:endParaRPr lang="es-MX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142844" y="4357694"/>
          <a:ext cx="4929222" cy="20431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4 Imagen" descr="DSC0044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286381" y="3714752"/>
            <a:ext cx="3714775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5 Imagen" descr="DSC00284.JPG"/>
          <p:cNvPicPr>
            <a:picLocks noChangeAspect="1"/>
          </p:cNvPicPr>
          <p:nvPr/>
        </p:nvPicPr>
        <p:blipFill>
          <a:blip r:embed="rId8" cstate="print"/>
          <a:srcRect r="25373"/>
          <a:stretch>
            <a:fillRect/>
          </a:stretch>
        </p:blipFill>
        <p:spPr>
          <a:xfrm>
            <a:off x="428596" y="2143116"/>
            <a:ext cx="4364498" cy="1285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7" name="6 Diagrama"/>
          <p:cNvGraphicFramePr/>
          <p:nvPr/>
        </p:nvGraphicFramePr>
        <p:xfrm>
          <a:off x="5214942" y="1571612"/>
          <a:ext cx="3286148" cy="2286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8" name="7 Rectángulo"/>
          <p:cNvSpPr/>
          <p:nvPr/>
        </p:nvSpPr>
        <p:spPr>
          <a:xfrm>
            <a:off x="1285852" y="1571612"/>
            <a:ext cx="2857520" cy="42862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/>
              <a:t>Cuenca Hidrográfica</a:t>
            </a:r>
            <a:endParaRPr lang="es-MX" dirty="0"/>
          </a:p>
        </p:txBody>
      </p:sp>
      <p:sp>
        <p:nvSpPr>
          <p:cNvPr id="9" name="8 Rectángulo"/>
          <p:cNvSpPr/>
          <p:nvPr/>
        </p:nvSpPr>
        <p:spPr>
          <a:xfrm>
            <a:off x="1214414" y="4000504"/>
            <a:ext cx="2857520" cy="42862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/>
              <a:t>Problemas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232147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7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4800" y="357166"/>
            <a:ext cx="8686800" cy="838200"/>
          </a:xfrm>
        </p:spPr>
        <p:txBody>
          <a:bodyPr/>
          <a:lstStyle/>
          <a:p>
            <a:r>
              <a:rPr lang="es-MX" dirty="0" smtClean="0">
                <a:solidFill>
                  <a:schemeClr val="accent6">
                    <a:lumMod val="50000"/>
                  </a:schemeClr>
                </a:solidFill>
              </a:rPr>
              <a:t>Unidades</a:t>
            </a:r>
            <a:r>
              <a:rPr lang="es-MX" dirty="0" smtClean="0"/>
              <a:t> </a:t>
            </a:r>
            <a:r>
              <a:rPr lang="es-MX" dirty="0" smtClean="0">
                <a:solidFill>
                  <a:schemeClr val="accent6">
                    <a:lumMod val="50000"/>
                  </a:schemeClr>
                </a:solidFill>
              </a:rPr>
              <a:t>geológicas</a:t>
            </a:r>
            <a:endParaRPr lang="es-MX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253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7445" t="40407" r="14486" b="15397"/>
          <a:stretch>
            <a:fillRect/>
          </a:stretch>
        </p:blipFill>
        <p:spPr bwMode="auto">
          <a:xfrm>
            <a:off x="714348" y="2000240"/>
            <a:ext cx="7745920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4852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chemeClr val="accent6">
                    <a:lumMod val="50000"/>
                  </a:schemeClr>
                </a:solidFill>
              </a:rPr>
              <a:t>CLIMA (objetivo 2)</a:t>
            </a:r>
            <a:endParaRPr lang="es-MX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5472" t="15152" r="12513" b="9084"/>
          <a:stretch>
            <a:fillRect/>
          </a:stretch>
        </p:blipFill>
        <p:spPr bwMode="auto">
          <a:xfrm>
            <a:off x="571471" y="2214554"/>
            <a:ext cx="4563103" cy="300039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642910" y="1142984"/>
            <a:ext cx="8229600" cy="7858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s-ES" sz="2000" dirty="0" smtClean="0"/>
              <a:t>El análisis de este componente se lo realizó consultando los datos históricos de la red de estaciones meteorológicas del Ecuador </a:t>
            </a:r>
            <a:endParaRPr kumimoji="0" lang="es-MX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/>
          <a:srcRect l="18359" t="20937" r="14258" b="9687"/>
          <a:stretch>
            <a:fillRect/>
          </a:stretch>
        </p:blipFill>
        <p:spPr bwMode="auto">
          <a:xfrm>
            <a:off x="5357818" y="2071678"/>
            <a:ext cx="2775463" cy="17859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8" name="1 Título"/>
          <p:cNvSpPr txBox="1">
            <a:spLocks/>
          </p:cNvSpPr>
          <p:nvPr/>
        </p:nvSpPr>
        <p:spPr>
          <a:xfrm>
            <a:off x="5357818" y="4214818"/>
            <a:ext cx="3086064" cy="23574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85750">
              <a:lnSpc>
                <a:spcPct val="150000"/>
              </a:lnSpc>
            </a:pPr>
            <a:r>
              <a:rPr lang="es-ES" sz="2000" b="1" dirty="0" smtClean="0"/>
              <a:t>NOMBRE ESTACIÓN</a:t>
            </a:r>
          </a:p>
          <a:p>
            <a:pPr marL="285750" indent="-285750">
              <a:lnSpc>
                <a:spcPct val="150000"/>
              </a:lnSpc>
            </a:pPr>
            <a:r>
              <a:rPr lang="es-ES" sz="2000" b="1" dirty="0" smtClean="0"/>
              <a:t>TIPO DE ESTACIÓN</a:t>
            </a:r>
          </a:p>
          <a:p>
            <a:pPr marL="285750" indent="-285750">
              <a:lnSpc>
                <a:spcPct val="150000"/>
              </a:lnSpc>
            </a:pPr>
            <a:r>
              <a:rPr lang="es-ES" sz="2000" b="1" dirty="0" smtClean="0"/>
              <a:t>COORDENADAS</a:t>
            </a:r>
          </a:p>
          <a:p>
            <a:pPr marL="285750" indent="-285750">
              <a:lnSpc>
                <a:spcPct val="150000"/>
              </a:lnSpc>
            </a:pPr>
            <a:r>
              <a:rPr lang="es-ES" sz="2000" b="1" dirty="0" smtClean="0"/>
              <a:t>PRECIPITACIÓN</a:t>
            </a:r>
            <a:endParaRPr lang="es-ES" sz="2000" b="1" dirty="0"/>
          </a:p>
        </p:txBody>
      </p:sp>
      <p:sp>
        <p:nvSpPr>
          <p:cNvPr id="9" name="8 Flecha derecha"/>
          <p:cNvSpPr/>
          <p:nvPr/>
        </p:nvSpPr>
        <p:spPr>
          <a:xfrm>
            <a:off x="3286116" y="5643578"/>
            <a:ext cx="1714512" cy="428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8475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5074" y="3429000"/>
            <a:ext cx="2786082" cy="30003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7" name="6 Tabla"/>
          <p:cNvGraphicFramePr>
            <a:graphicFrameLocks noGrp="1"/>
          </p:cNvGraphicFramePr>
          <p:nvPr/>
        </p:nvGraphicFramePr>
        <p:xfrm>
          <a:off x="1071538" y="785794"/>
          <a:ext cx="7572428" cy="182880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825395"/>
                <a:gridCol w="1982461"/>
                <a:gridCol w="1846158"/>
                <a:gridCol w="1057111"/>
                <a:gridCol w="1035908"/>
                <a:gridCol w="825395"/>
              </a:tblGrid>
              <a:tr h="190500"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/>
                        <a:t>Estación</a:t>
                      </a:r>
                      <a:endParaRPr lang="es-MX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/>
                        <a:t>Nombre</a:t>
                      </a:r>
                      <a:endParaRPr lang="es-MX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/>
                        <a:t>Tipo</a:t>
                      </a:r>
                      <a:endParaRPr lang="es-MX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/>
                        <a:t>Este (m)</a:t>
                      </a:r>
                      <a:endParaRPr lang="es-MX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/>
                        <a:t>Norte(m)</a:t>
                      </a:r>
                      <a:endParaRPr lang="es-MX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/>
                        <a:t>Altura (m)</a:t>
                      </a:r>
                      <a:endParaRPr lang="es-MX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/>
                        <a:t>M405</a:t>
                      </a:r>
                      <a:endParaRPr lang="es-MX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/>
                        <a:t>GUASUNTOS</a:t>
                      </a:r>
                      <a:endParaRPr lang="es-MX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/>
                        <a:t>PLUVIOMETRICAS</a:t>
                      </a:r>
                      <a:endParaRPr lang="es-MX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/>
                        <a:t>743506.7</a:t>
                      </a:r>
                      <a:endParaRPr lang="es-MX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/>
                        <a:t>9753427.82</a:t>
                      </a:r>
                      <a:endParaRPr lang="es-MX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/>
                        <a:t>2438</a:t>
                      </a:r>
                      <a:endParaRPr lang="es-MX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/>
                        <a:t>M399</a:t>
                      </a:r>
                      <a:endParaRPr lang="es-MX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/>
                        <a:t>ACHUPALLAS-CHIMBORAZO</a:t>
                      </a:r>
                      <a:endParaRPr lang="es-MX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/>
                        <a:t>PLUVIOMETRICAS</a:t>
                      </a:r>
                      <a:endParaRPr lang="es-MX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/>
                        <a:t>748196.29</a:t>
                      </a:r>
                      <a:endParaRPr lang="es-MX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/>
                        <a:t>9747767.06</a:t>
                      </a:r>
                      <a:endParaRPr lang="es-MX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/>
                        <a:t>3178</a:t>
                      </a:r>
                      <a:endParaRPr lang="es-MX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/>
                        <a:t>M410</a:t>
                      </a:r>
                      <a:endParaRPr lang="es-MX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/>
                        <a:t>RIO MAZAR-RIVERA</a:t>
                      </a:r>
                      <a:endParaRPr lang="es-MX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/>
                        <a:t>PLUVIOMETRICAS</a:t>
                      </a:r>
                      <a:endParaRPr lang="es-MX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/>
                        <a:t>761307.64</a:t>
                      </a:r>
                      <a:endParaRPr lang="es-MX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/>
                        <a:t>9715296</a:t>
                      </a:r>
                      <a:endParaRPr lang="es-MX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/>
                        <a:t>2450</a:t>
                      </a:r>
                      <a:endParaRPr lang="es-MX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/>
                        <a:t>M501</a:t>
                      </a:r>
                      <a:endParaRPr lang="es-MX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/>
                        <a:t>MENDEZ INAMHI</a:t>
                      </a:r>
                      <a:endParaRPr lang="es-MX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/>
                        <a:t>PLUVIOMETRICAS</a:t>
                      </a:r>
                      <a:endParaRPr lang="es-MX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/>
                        <a:t>799882</a:t>
                      </a:r>
                      <a:endParaRPr lang="es-MX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/>
                        <a:t>9701018.84</a:t>
                      </a:r>
                      <a:endParaRPr lang="es-MX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/>
                        <a:t>665</a:t>
                      </a:r>
                      <a:endParaRPr lang="es-MX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/>
                        <a:t>M497</a:t>
                      </a:r>
                      <a:endParaRPr lang="es-MX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/>
                        <a:t>LOGROÑO</a:t>
                      </a:r>
                      <a:endParaRPr lang="es-MX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/>
                        <a:t>PLUVIOMETRICAS</a:t>
                      </a:r>
                      <a:endParaRPr lang="es-MX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/>
                        <a:t>811184.07</a:t>
                      </a:r>
                      <a:endParaRPr lang="es-MX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/>
                        <a:t>9709569.83</a:t>
                      </a:r>
                      <a:endParaRPr lang="es-MX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/>
                        <a:t>612</a:t>
                      </a:r>
                      <a:endParaRPr lang="es-MX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/>
                        <a:t>MB83</a:t>
                      </a:r>
                      <a:endParaRPr lang="es-MX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/>
                        <a:t>TOTORILLAS</a:t>
                      </a:r>
                      <a:endParaRPr lang="es-MX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/>
                        <a:t>CLIMATOLOGICA ORDINARIA</a:t>
                      </a:r>
                      <a:endParaRPr lang="es-MX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/>
                        <a:t>753370.99</a:t>
                      </a:r>
                      <a:endParaRPr lang="es-MX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/>
                        <a:t>9777103.88</a:t>
                      </a:r>
                      <a:endParaRPr lang="es-MX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/>
                        <a:t>3210</a:t>
                      </a:r>
                      <a:endParaRPr lang="es-MX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812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3429000"/>
            <a:ext cx="5540375" cy="321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4947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b="1" dirty="0" smtClean="0">
                <a:solidFill>
                  <a:schemeClr val="accent6">
                    <a:lumMod val="50000"/>
                  </a:schemeClr>
                </a:solidFill>
              </a:rPr>
              <a:t>USO ACTUAL DEL SUELO</a:t>
            </a:r>
            <a:endParaRPr lang="es-MX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1"/>
            <a:ext cx="8043890" cy="132873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ES" sz="2400" dirty="0" smtClean="0">
                <a:solidFill>
                  <a:schemeClr val="tx1"/>
                </a:solidFill>
              </a:rPr>
              <a:t>	El uso que presenta actualmente es turístico sin embargo la población de Ozogoche alto utiliza ciertas zonas para el pastoreo.</a:t>
            </a:r>
            <a:endParaRPr lang="es-MX" sz="2400" dirty="0">
              <a:solidFill>
                <a:schemeClr val="tx1"/>
              </a:solidFill>
            </a:endParaRPr>
          </a:p>
        </p:txBody>
      </p:sp>
      <p:sp>
        <p:nvSpPr>
          <p:cNvPr id="4" name="2 Marcador de contenido"/>
          <p:cNvSpPr txBox="1">
            <a:spLocks/>
          </p:cNvSpPr>
          <p:nvPr/>
        </p:nvSpPr>
        <p:spPr>
          <a:xfrm>
            <a:off x="1214414" y="3286124"/>
            <a:ext cx="2428892" cy="57150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sz="2400" dirty="0" smtClean="0"/>
              <a:t>Páramo de pajonal</a:t>
            </a: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2 Marcador de contenido"/>
          <p:cNvSpPr txBox="1">
            <a:spLocks/>
          </p:cNvSpPr>
          <p:nvPr/>
        </p:nvSpPr>
        <p:spPr>
          <a:xfrm>
            <a:off x="5357818" y="3357562"/>
            <a:ext cx="2786082" cy="57150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sz="2400" dirty="0" smtClean="0"/>
              <a:t>Páramo de almohadillas</a:t>
            </a: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5 Imagen" descr="C:\Documents and Settings\BlackCrystal™\Escritorio\TESIS\ozogocheabril2012\DSC0049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4071942"/>
            <a:ext cx="2949455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6 Imagen" descr="C:\Documents and Settings\BlackCrystal™\Escritorio\TESIS\ozogoche salida marzo\SAM_1592.JPG"/>
          <p:cNvPicPr/>
          <p:nvPr/>
        </p:nvPicPr>
        <p:blipFill>
          <a:blip r:embed="rId3" cstate="print"/>
          <a:srcRect t="38033"/>
          <a:stretch>
            <a:fillRect/>
          </a:stretch>
        </p:blipFill>
        <p:spPr bwMode="auto">
          <a:xfrm>
            <a:off x="4929190" y="4071942"/>
            <a:ext cx="2714644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2 Marcador de contenido"/>
          <p:cNvSpPr txBox="1">
            <a:spLocks/>
          </p:cNvSpPr>
          <p:nvPr/>
        </p:nvSpPr>
        <p:spPr>
          <a:xfrm>
            <a:off x="7358082" y="4143380"/>
            <a:ext cx="1571636" cy="857256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MX" sz="2400" dirty="0" smtClean="0"/>
              <a:t>	Reservorio natural de agua dulce</a:t>
            </a: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2 Marcador de contenido"/>
          <p:cNvSpPr txBox="1">
            <a:spLocks/>
          </p:cNvSpPr>
          <p:nvPr/>
        </p:nvSpPr>
        <p:spPr>
          <a:xfrm>
            <a:off x="3286116" y="4214818"/>
            <a:ext cx="1571636" cy="857256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MX" sz="2400" dirty="0" smtClean="0"/>
              <a:t>	En zonas aledañas a la micro cuenca</a:t>
            </a: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4571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600" b="1" dirty="0" smtClean="0">
                <a:solidFill>
                  <a:schemeClr val="accent6">
                    <a:lumMod val="50000"/>
                  </a:schemeClr>
                </a:solidFill>
              </a:rPr>
              <a:t>COMPONENTES SOCIALES, CULTURALES Y ECONÓMICOS</a:t>
            </a:r>
            <a:endParaRPr lang="es-MX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1"/>
            <a:ext cx="2686040" cy="614354"/>
          </a:xfrm>
        </p:spPr>
        <p:txBody>
          <a:bodyPr/>
          <a:lstStyle/>
          <a:p>
            <a:r>
              <a:rPr lang="es-MX" dirty="0" smtClean="0">
                <a:solidFill>
                  <a:schemeClr val="tx1"/>
                </a:solidFill>
              </a:rPr>
              <a:t>Metodología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4" name="2 Marcador de contenido"/>
          <p:cNvSpPr txBox="1">
            <a:spLocks/>
          </p:cNvSpPr>
          <p:nvPr/>
        </p:nvSpPr>
        <p:spPr>
          <a:xfrm>
            <a:off x="571472" y="2428868"/>
            <a:ext cx="3143272" cy="857256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Información</a:t>
            </a:r>
            <a:r>
              <a:rPr kumimoji="0" lang="es-MX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recopilada del ultimo censo de población y vivienda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s-MX" sz="3200" baseline="0" dirty="0" smtClean="0"/>
              <a:t>Encuestas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4 Imagen" descr="DSC004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3214686"/>
            <a:ext cx="2571736" cy="1928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2 Marcador de contenido"/>
          <p:cNvSpPr txBox="1">
            <a:spLocks/>
          </p:cNvSpPr>
          <p:nvPr/>
        </p:nvSpPr>
        <p:spPr>
          <a:xfrm>
            <a:off x="5357818" y="2571744"/>
            <a:ext cx="2000264" cy="42862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Demografía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1" name="10 Tabla"/>
          <p:cNvGraphicFramePr>
            <a:graphicFrameLocks noGrp="1"/>
          </p:cNvGraphicFramePr>
          <p:nvPr/>
        </p:nvGraphicFramePr>
        <p:xfrm>
          <a:off x="3857620" y="3143248"/>
          <a:ext cx="4956881" cy="219456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367108"/>
                <a:gridCol w="1326461"/>
                <a:gridCol w="1135126"/>
                <a:gridCol w="1128186"/>
              </a:tblGrid>
              <a:tr h="161925">
                <a:tc rowSpan="2"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 dirty="0"/>
                        <a:t>Población</a:t>
                      </a:r>
                      <a:endParaRPr lang="es-MX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 gridSpan="2"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/>
                        <a:t>Sexo</a:t>
                      </a:r>
                      <a:endParaRPr lang="es-MX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/>
                        <a:t> </a:t>
                      </a:r>
                      <a:endParaRPr lang="es-MX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60985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 dirty="0"/>
                        <a:t>Hombre</a:t>
                      </a:r>
                      <a:endParaRPr lang="es-MX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/>
                        <a:t>Mujer</a:t>
                      </a:r>
                      <a:endParaRPr lang="es-MX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 dirty="0"/>
                        <a:t>Total</a:t>
                      </a:r>
                      <a:endParaRPr lang="es-MX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193040"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 dirty="0"/>
                        <a:t>De 0 a 14 años</a:t>
                      </a:r>
                      <a:endParaRPr lang="es-MX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 dirty="0"/>
                        <a:t>2,232</a:t>
                      </a:r>
                      <a:endParaRPr lang="es-MX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 dirty="0"/>
                        <a:t>2,257</a:t>
                      </a:r>
                      <a:endParaRPr lang="es-MX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 dirty="0"/>
                        <a:t>4,489</a:t>
                      </a:r>
                      <a:endParaRPr lang="es-MX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91486"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 dirty="0"/>
                        <a:t>De 15 a 64 años</a:t>
                      </a:r>
                      <a:endParaRPr lang="es-MX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 dirty="0"/>
                        <a:t>2,409</a:t>
                      </a:r>
                      <a:endParaRPr lang="es-MX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 dirty="0"/>
                        <a:t>2,864</a:t>
                      </a:r>
                      <a:endParaRPr lang="es-MX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 dirty="0"/>
                        <a:t>5,273</a:t>
                      </a:r>
                      <a:endParaRPr lang="es-MX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 dirty="0"/>
                        <a:t>De 65 años y más</a:t>
                      </a:r>
                      <a:endParaRPr lang="es-MX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 dirty="0"/>
                        <a:t>363</a:t>
                      </a:r>
                      <a:endParaRPr lang="es-MX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 dirty="0"/>
                        <a:t>403</a:t>
                      </a:r>
                      <a:endParaRPr lang="es-MX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 dirty="0"/>
                        <a:t>766</a:t>
                      </a:r>
                      <a:endParaRPr lang="es-MX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71145"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 dirty="0"/>
                        <a:t>Total</a:t>
                      </a:r>
                      <a:endParaRPr lang="es-MX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 dirty="0"/>
                        <a:t>5,004</a:t>
                      </a:r>
                      <a:endParaRPr lang="es-MX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 dirty="0"/>
                        <a:t>5,524</a:t>
                      </a:r>
                      <a:endParaRPr lang="es-MX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 dirty="0"/>
                        <a:t>10,528</a:t>
                      </a:r>
                      <a:endParaRPr lang="es-MX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sp>
        <p:nvSpPr>
          <p:cNvPr id="12" name="2 Marcador de contenido"/>
          <p:cNvSpPr txBox="1">
            <a:spLocks/>
          </p:cNvSpPr>
          <p:nvPr/>
        </p:nvSpPr>
        <p:spPr>
          <a:xfrm>
            <a:off x="5072066" y="1785926"/>
            <a:ext cx="2571768" cy="57150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Aspecto Regional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6050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Tabla"/>
          <p:cNvGraphicFramePr>
            <a:graphicFrameLocks noGrp="1"/>
          </p:cNvGraphicFramePr>
          <p:nvPr/>
        </p:nvGraphicFramePr>
        <p:xfrm>
          <a:off x="1285852" y="1214422"/>
          <a:ext cx="6715172" cy="2605623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966202"/>
                <a:gridCol w="2366427"/>
                <a:gridCol w="2382543"/>
              </a:tblGrid>
              <a:tr h="1214446"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 b="1" dirty="0"/>
                        <a:t>Parroquia</a:t>
                      </a:r>
                      <a:endParaRPr lang="es-MX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 b="1" dirty="0"/>
                        <a:t>Porcentaje de hogares que no tratan el agua antes de beberla</a:t>
                      </a:r>
                      <a:endParaRPr lang="es-MX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 b="1" dirty="0"/>
                        <a:t>Viviendas donde el SS.HH. no está conectado al alcantarillado</a:t>
                      </a:r>
                      <a:endParaRPr lang="es-MX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193314"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/>
                        <a:t>Achupallas</a:t>
                      </a:r>
                      <a:endParaRPr lang="es-MX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/>
                        <a:t>57.4</a:t>
                      </a:r>
                      <a:endParaRPr lang="es-MX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/>
                        <a:t>94.2</a:t>
                      </a:r>
                      <a:endParaRPr lang="es-MX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842537"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 b="1" dirty="0"/>
                        <a:t>Viviendas que no eliminan la basura por carro recolector</a:t>
                      </a:r>
                      <a:endParaRPr lang="es-MX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 b="1" dirty="0"/>
                        <a:t>Porcentaje de viviendas que no contienen dormitorios exclusivos</a:t>
                      </a:r>
                      <a:endParaRPr lang="es-MX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 b="1" dirty="0"/>
                        <a:t>Porcentaje de viviendas con materiales en mal estado</a:t>
                      </a:r>
                      <a:endParaRPr lang="es-MX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193314"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/>
                        <a:t>96</a:t>
                      </a:r>
                      <a:endParaRPr lang="es-MX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 dirty="0"/>
                        <a:t>28</a:t>
                      </a:r>
                      <a:endParaRPr lang="es-MX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 dirty="0"/>
                        <a:t>13.7</a:t>
                      </a:r>
                      <a:endParaRPr lang="es-MX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sp>
        <p:nvSpPr>
          <p:cNvPr id="6" name="2 Marcador de contenido"/>
          <p:cNvSpPr txBox="1">
            <a:spLocks/>
          </p:cNvSpPr>
          <p:nvPr/>
        </p:nvSpPr>
        <p:spPr>
          <a:xfrm>
            <a:off x="3571868" y="500042"/>
            <a:ext cx="3000396" cy="57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MX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Servicios Básicos</a:t>
            </a:r>
            <a:endParaRPr kumimoji="0" lang="es-MX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2 Marcador de contenido"/>
          <p:cNvSpPr txBox="1">
            <a:spLocks/>
          </p:cNvSpPr>
          <p:nvPr/>
        </p:nvSpPr>
        <p:spPr>
          <a:xfrm>
            <a:off x="2571736" y="4214818"/>
            <a:ext cx="2000264" cy="4286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MX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Educación</a:t>
            </a:r>
            <a:endParaRPr kumimoji="0" lang="es-MX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8" name="7 Tabla"/>
          <p:cNvGraphicFramePr>
            <a:graphicFrameLocks noGrp="1"/>
          </p:cNvGraphicFramePr>
          <p:nvPr/>
        </p:nvGraphicFramePr>
        <p:xfrm>
          <a:off x="1500166" y="4786322"/>
          <a:ext cx="4071966" cy="111252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035983"/>
                <a:gridCol w="2035983"/>
              </a:tblGrid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Analfabetismo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25%</a:t>
                      </a:r>
                      <a:endParaRPr lang="es-MX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Hombres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17.80%</a:t>
                      </a:r>
                      <a:endParaRPr lang="es-MX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Mujeres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31.02%</a:t>
                      </a:r>
                      <a:endParaRPr lang="es-MX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9 Imagen" descr="DSC004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29322" y="4214818"/>
            <a:ext cx="2952739" cy="2214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243622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14348" y="357166"/>
            <a:ext cx="6500858" cy="928694"/>
          </a:xfrm>
        </p:spPr>
        <p:txBody>
          <a:bodyPr>
            <a:noAutofit/>
          </a:bodyPr>
          <a:lstStyle/>
          <a:p>
            <a:r>
              <a:rPr lang="es-MX" sz="3200" dirty="0" smtClean="0">
                <a:solidFill>
                  <a:schemeClr val="accent6">
                    <a:lumMod val="50000"/>
                  </a:schemeClr>
                </a:solidFill>
              </a:rPr>
              <a:t>Aspecto Local (Ozogoche ALTO)</a:t>
            </a:r>
            <a:endParaRPr lang="es-MX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5" name="4 Diagrama"/>
          <p:cNvGraphicFramePr/>
          <p:nvPr/>
        </p:nvGraphicFramePr>
        <p:xfrm>
          <a:off x="642910" y="142873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5 Imagen" descr="C:\Documents and Settings\BlackCrystal™\Escritorio\TESIS\ozogocheabril2012\DSC0047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72264" y="1714488"/>
            <a:ext cx="2222809" cy="157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6 Imagen" descr="C:\Documents and Settings\BlackCrystal™\Escritorio\TESIS\ozogocheabril2012\DSC00474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86578" y="4000504"/>
            <a:ext cx="2174624" cy="171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0066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/>
        </p:nvGraphicFramePr>
        <p:xfrm>
          <a:off x="500034" y="571480"/>
          <a:ext cx="7000924" cy="5643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4 Imagen" descr="C:\Documents and Settings\BlackCrystal™\Escritorio\TESIS\ozogocheabril2012\DSC00479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72264" y="500042"/>
            <a:ext cx="2260603" cy="15716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5 Imagen" descr="DSC00485.JPG"/>
          <p:cNvPicPr>
            <a:picLocks noChangeAspect="1"/>
          </p:cNvPicPr>
          <p:nvPr/>
        </p:nvPicPr>
        <p:blipFill>
          <a:blip r:embed="rId8" cstate="print"/>
          <a:srcRect t="24324"/>
          <a:stretch>
            <a:fillRect/>
          </a:stretch>
        </p:blipFill>
        <p:spPr>
          <a:xfrm>
            <a:off x="6929454" y="2643182"/>
            <a:ext cx="1982387" cy="20002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5423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/>
        </p:nvGraphicFramePr>
        <p:xfrm>
          <a:off x="428596" y="500042"/>
          <a:ext cx="6715172" cy="5715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4 Imagen" descr="DSC0039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00826" y="928670"/>
            <a:ext cx="2476517" cy="24288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5 Imagen" descr="DSC0028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572264" y="4071942"/>
            <a:ext cx="2286016" cy="17145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4134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4800" y="376222"/>
            <a:ext cx="8686800" cy="838200"/>
          </a:xfrm>
        </p:spPr>
        <p:txBody>
          <a:bodyPr/>
          <a:lstStyle/>
          <a:p>
            <a:r>
              <a:rPr lang="es-MX" dirty="0" smtClean="0">
                <a:solidFill>
                  <a:schemeClr val="accent6">
                    <a:lumMod val="50000"/>
                  </a:schemeClr>
                </a:solidFill>
              </a:rPr>
              <a:t>AMENAZAS NATURALES</a:t>
            </a:r>
            <a:endParaRPr lang="es-MX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2 Marcador de contenido"/>
          <p:cNvSpPr txBox="1">
            <a:spLocks/>
          </p:cNvSpPr>
          <p:nvPr/>
        </p:nvSpPr>
        <p:spPr>
          <a:xfrm>
            <a:off x="500034" y="1214422"/>
            <a:ext cx="2500330" cy="42862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Metodología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graphicFrame>
        <p:nvGraphicFramePr>
          <p:cNvPr id="62465" name="Object 1"/>
          <p:cNvGraphicFramePr>
            <a:graphicFrameLocks noChangeAspect="1"/>
          </p:cNvGraphicFramePr>
          <p:nvPr/>
        </p:nvGraphicFramePr>
        <p:xfrm>
          <a:off x="1714480" y="1714488"/>
          <a:ext cx="6357982" cy="4726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93" name="Visio" r:id="rId3" imgW="7333488" imgH="5704713" progId="Visio.Drawing.11">
                  <p:embed/>
                </p:oleObj>
              </mc:Choice>
              <mc:Fallback>
                <p:oleObj name="Visio" r:id="rId3" imgW="7333488" imgH="5704713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4480" y="1714488"/>
                        <a:ext cx="6357982" cy="472649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9 Flecha derecha">
            <a:hlinkClick r:id="rId5" action="ppaction://hlinksldjump"/>
          </p:cNvPr>
          <p:cNvSpPr/>
          <p:nvPr/>
        </p:nvSpPr>
        <p:spPr>
          <a:xfrm>
            <a:off x="5214942" y="6072206"/>
            <a:ext cx="1143008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4114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428596" y="1357298"/>
            <a:ext cx="2286016" cy="50006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/>
              <a:t>Plan de Aprovechamiento</a:t>
            </a:r>
            <a:endParaRPr lang="es-MX" dirty="0"/>
          </a:p>
        </p:txBody>
      </p:sp>
      <p:sp>
        <p:nvSpPr>
          <p:cNvPr id="8" name="7 Rectángulo"/>
          <p:cNvSpPr/>
          <p:nvPr/>
        </p:nvSpPr>
        <p:spPr>
          <a:xfrm>
            <a:off x="3286116" y="1714488"/>
            <a:ext cx="2286016" cy="857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dirty="0" smtClean="0"/>
              <a:t>Surge para evitar la sobreexplotación de los recursos naturales</a:t>
            </a:r>
            <a:endParaRPr lang="es-MX" sz="1600" dirty="0"/>
          </a:p>
        </p:txBody>
      </p:sp>
      <p:sp>
        <p:nvSpPr>
          <p:cNvPr id="9" name="8 Rectángulo"/>
          <p:cNvSpPr/>
          <p:nvPr/>
        </p:nvSpPr>
        <p:spPr>
          <a:xfrm>
            <a:off x="6429388" y="2857496"/>
            <a:ext cx="2286016" cy="50006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/>
              <a:t>Políticas</a:t>
            </a:r>
            <a:endParaRPr lang="es-MX" dirty="0"/>
          </a:p>
        </p:txBody>
      </p:sp>
      <p:sp>
        <p:nvSpPr>
          <p:cNvPr id="10" name="9 Rectángulo"/>
          <p:cNvSpPr/>
          <p:nvPr/>
        </p:nvSpPr>
        <p:spPr>
          <a:xfrm>
            <a:off x="6215074" y="1857364"/>
            <a:ext cx="2286016" cy="50006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/>
              <a:t>Planes</a:t>
            </a:r>
            <a:endParaRPr lang="es-MX" dirty="0"/>
          </a:p>
        </p:txBody>
      </p:sp>
      <p:pic>
        <p:nvPicPr>
          <p:cNvPr id="11" name="10 Imagen" descr="DSC004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66" y="4714884"/>
            <a:ext cx="2857488" cy="2143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13 Rectángulo"/>
          <p:cNvSpPr/>
          <p:nvPr/>
        </p:nvSpPr>
        <p:spPr>
          <a:xfrm>
            <a:off x="714348" y="2214554"/>
            <a:ext cx="1714512" cy="500066"/>
          </a:xfrm>
          <a:prstGeom prst="rect">
            <a:avLst/>
          </a:prstGeom>
          <a:solidFill>
            <a:srgbClr val="56AAC8"/>
          </a:solidFill>
          <a:ln>
            <a:solidFill>
              <a:srgbClr val="56AA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/>
              <a:t>Actores sociales</a:t>
            </a:r>
            <a:endParaRPr lang="es-MX" dirty="0"/>
          </a:p>
        </p:txBody>
      </p:sp>
      <p:cxnSp>
        <p:nvCxnSpPr>
          <p:cNvPr id="17" name="16 Conector recto de flecha"/>
          <p:cNvCxnSpPr>
            <a:stCxn id="5" idx="2"/>
            <a:endCxn id="14" idx="0"/>
          </p:cNvCxnSpPr>
          <p:nvPr/>
        </p:nvCxnSpPr>
        <p:spPr>
          <a:xfrm rot="5400000">
            <a:off x="1393009" y="2035959"/>
            <a:ext cx="35719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Conector recto de flecha"/>
          <p:cNvCxnSpPr>
            <a:stCxn id="5" idx="3"/>
            <a:endCxn id="8" idx="1"/>
          </p:cNvCxnSpPr>
          <p:nvPr/>
        </p:nvCxnSpPr>
        <p:spPr>
          <a:xfrm>
            <a:off x="2714612" y="1607331"/>
            <a:ext cx="571504" cy="53578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24 Conector recto de flecha"/>
          <p:cNvCxnSpPr>
            <a:stCxn id="8" idx="3"/>
            <a:endCxn id="10" idx="1"/>
          </p:cNvCxnSpPr>
          <p:nvPr/>
        </p:nvCxnSpPr>
        <p:spPr>
          <a:xfrm flipV="1">
            <a:off x="5572132" y="2107397"/>
            <a:ext cx="642942" cy="3571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26 Conector recto de flecha"/>
          <p:cNvCxnSpPr/>
          <p:nvPr/>
        </p:nvCxnSpPr>
        <p:spPr>
          <a:xfrm rot="5400000">
            <a:off x="7321569" y="2606669"/>
            <a:ext cx="50006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27 Imagen" descr="DSC004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43636" y="4143380"/>
            <a:ext cx="2714644" cy="2035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2" descr="C:\Archivos de programa\Microsoft Office\MEDIA\CAGCAT10\j0233018.wm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00892" y="285728"/>
            <a:ext cx="1285884" cy="1306235"/>
          </a:xfrm>
          <a:prstGeom prst="rect">
            <a:avLst/>
          </a:prstGeom>
          <a:noFill/>
        </p:spPr>
      </p:pic>
      <p:pic>
        <p:nvPicPr>
          <p:cNvPr id="18" name="Picture 3" descr="C:\Archivos de programa\Microsoft Office\MEDIA\CAGCAT10\j0292982.wm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29058" y="3667268"/>
            <a:ext cx="1857388" cy="1833434"/>
          </a:xfrm>
          <a:prstGeom prst="rect">
            <a:avLst/>
          </a:prstGeom>
          <a:noFill/>
        </p:spPr>
      </p:pic>
      <p:sp>
        <p:nvSpPr>
          <p:cNvPr id="19" name="1 Título"/>
          <p:cNvSpPr>
            <a:spLocks noGrp="1"/>
          </p:cNvSpPr>
          <p:nvPr>
            <p:ph type="title"/>
          </p:nvPr>
        </p:nvSpPr>
        <p:spPr>
          <a:xfrm>
            <a:off x="357158" y="285728"/>
            <a:ext cx="6186502" cy="703282"/>
          </a:xfrm>
        </p:spPr>
        <p:txBody>
          <a:bodyPr>
            <a:normAutofit fontScale="90000"/>
          </a:bodyPr>
          <a:lstStyle/>
          <a:p>
            <a:r>
              <a:rPr lang="es-MX" sz="3600" dirty="0" smtClean="0">
                <a:solidFill>
                  <a:schemeClr val="accent6">
                    <a:lumMod val="50000"/>
                  </a:schemeClr>
                </a:solidFill>
              </a:rPr>
              <a:t>JUSTIFICACIÓN E IMPORTANCIA</a:t>
            </a:r>
            <a:endParaRPr lang="es-MX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22" name="21 Diagrama"/>
          <p:cNvGraphicFramePr/>
          <p:nvPr/>
        </p:nvGraphicFramePr>
        <p:xfrm>
          <a:off x="214282" y="2786058"/>
          <a:ext cx="3381356" cy="19922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cxnSp>
        <p:nvCxnSpPr>
          <p:cNvPr id="30" name="29 Conector recto de flecha"/>
          <p:cNvCxnSpPr/>
          <p:nvPr/>
        </p:nvCxnSpPr>
        <p:spPr>
          <a:xfrm rot="5400000">
            <a:off x="893737" y="2820983"/>
            <a:ext cx="214314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31 Conector recto de flecha"/>
          <p:cNvCxnSpPr/>
          <p:nvPr/>
        </p:nvCxnSpPr>
        <p:spPr>
          <a:xfrm rot="5400000">
            <a:off x="2108183" y="2820983"/>
            <a:ext cx="214314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24947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Mapa de Susceptibilidad a movimientos en mas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7338"/>
            <a:ext cx="9144000" cy="6463323"/>
          </a:xfrm>
          <a:prstGeom prst="rect">
            <a:avLst/>
          </a:prstGeom>
        </p:spPr>
      </p:pic>
      <p:sp>
        <p:nvSpPr>
          <p:cNvPr id="3" name="2 Llamada con línea 1"/>
          <p:cNvSpPr/>
          <p:nvPr/>
        </p:nvSpPr>
        <p:spPr>
          <a:xfrm>
            <a:off x="285720" y="1714488"/>
            <a:ext cx="1928826" cy="1214446"/>
          </a:xfrm>
          <a:prstGeom prst="borderCallout1">
            <a:avLst>
              <a:gd name="adj1" fmla="val 48240"/>
              <a:gd name="adj2" fmla="val 101065"/>
              <a:gd name="adj3" fmla="val 170421"/>
              <a:gd name="adj4" fmla="val 13140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4 Llamada con línea 1"/>
          <p:cNvSpPr/>
          <p:nvPr/>
        </p:nvSpPr>
        <p:spPr>
          <a:xfrm>
            <a:off x="4429124" y="4071942"/>
            <a:ext cx="1928826" cy="1214446"/>
          </a:xfrm>
          <a:prstGeom prst="borderCallout1">
            <a:avLst>
              <a:gd name="adj1" fmla="val 51377"/>
              <a:gd name="adj2" fmla="val -992"/>
              <a:gd name="adj3" fmla="val -52322"/>
              <a:gd name="adj4" fmla="val -5032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6" name="5 Imagen" descr="DSC00442.JPG"/>
          <p:cNvPicPr>
            <a:picLocks noChangeAspect="1"/>
          </p:cNvPicPr>
          <p:nvPr/>
        </p:nvPicPr>
        <p:blipFill>
          <a:blip r:embed="rId3" cstate="print"/>
          <a:srcRect t="45833" r="68750" b="20833"/>
          <a:stretch>
            <a:fillRect/>
          </a:stretch>
        </p:blipFill>
        <p:spPr>
          <a:xfrm>
            <a:off x="196447" y="1643050"/>
            <a:ext cx="2232413" cy="1785950"/>
          </a:xfrm>
          <a:prstGeom prst="rect">
            <a:avLst/>
          </a:prstGeom>
        </p:spPr>
      </p:pic>
      <p:pic>
        <p:nvPicPr>
          <p:cNvPr id="7" name="6 Imagen" descr="DSC00323.JPG"/>
          <p:cNvPicPr>
            <a:picLocks noChangeAspect="1"/>
          </p:cNvPicPr>
          <p:nvPr/>
        </p:nvPicPr>
        <p:blipFill>
          <a:blip r:embed="rId4" cstate="print"/>
          <a:srcRect l="39844" t="17708" r="10156" b="31250"/>
          <a:stretch>
            <a:fillRect/>
          </a:stretch>
        </p:blipFill>
        <p:spPr>
          <a:xfrm>
            <a:off x="4357686" y="4000504"/>
            <a:ext cx="2332653" cy="1785950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642910" y="3000372"/>
            <a:ext cx="1214446" cy="2616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100" dirty="0" smtClean="0"/>
              <a:t>BAJA</a:t>
            </a:r>
            <a:endParaRPr lang="es-EC" sz="1100" dirty="0"/>
          </a:p>
        </p:txBody>
      </p:sp>
      <p:sp>
        <p:nvSpPr>
          <p:cNvPr id="9" name="8 CuadroTexto"/>
          <p:cNvSpPr txBox="1"/>
          <p:nvPr/>
        </p:nvSpPr>
        <p:spPr>
          <a:xfrm>
            <a:off x="5072066" y="5500702"/>
            <a:ext cx="1214446" cy="2616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100" dirty="0" smtClean="0"/>
              <a:t>MEDIA</a:t>
            </a:r>
            <a:endParaRPr lang="es-EC" sz="1100" dirty="0"/>
          </a:p>
        </p:txBody>
      </p:sp>
    </p:spTree>
    <p:extLst>
      <p:ext uri="{BB962C8B-B14F-4D97-AF65-F5344CB8AC3E}">
        <p14:creationId xmlns:p14="http://schemas.microsoft.com/office/powerpoint/2010/main" val="285291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8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2214554"/>
            <a:ext cx="7632848" cy="1637366"/>
          </a:xfrm>
        </p:spPr>
        <p:txBody>
          <a:bodyPr>
            <a:normAutofit/>
          </a:bodyPr>
          <a:lstStyle/>
          <a:p>
            <a:r>
              <a:rPr lang="es-ES" dirty="0">
                <a:solidFill>
                  <a:schemeClr val="accent6">
                    <a:lumMod val="50000"/>
                  </a:schemeClr>
                </a:solidFill>
              </a:rPr>
              <a:t>ANALISIS DE </a:t>
            </a:r>
            <a:r>
              <a:rPr lang="es-ES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es-ES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es-ES" dirty="0" smtClean="0">
                <a:solidFill>
                  <a:schemeClr val="accent6">
                    <a:lumMod val="50000"/>
                  </a:schemeClr>
                </a:solidFill>
              </a:rPr>
              <a:t>COBERTURA VEGETAL (objetivo 3)</a:t>
            </a:r>
            <a:endParaRPr lang="es-EC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80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144016" y="1556792"/>
            <a:ext cx="2843808" cy="86409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2800" u="sng" dirty="0" smtClean="0"/>
              <a:t>LANDSAT TM5</a:t>
            </a:r>
            <a:br>
              <a:rPr lang="es-EC" sz="2800" u="sng" dirty="0" smtClean="0"/>
            </a:br>
            <a:r>
              <a:rPr lang="es-EC" sz="2800" dirty="0" smtClean="0"/>
              <a:t>1987</a:t>
            </a:r>
            <a:endParaRPr lang="es-EC" sz="2800" dirty="0"/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3131840" y="1556792"/>
            <a:ext cx="2880320" cy="86409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C" sz="2800" u="sng" dirty="0" smtClean="0"/>
              <a:t>LANDSAT 7 ETM</a:t>
            </a:r>
          </a:p>
          <a:p>
            <a:pPr marL="0"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C" sz="2800" dirty="0" smtClean="0"/>
              <a:t>2001</a:t>
            </a:r>
            <a:endParaRPr lang="es-EC" sz="2800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2627784" y="357166"/>
            <a:ext cx="4515984" cy="7532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C" sz="3200" dirty="0" smtClean="0"/>
              <a:t>IMÁGENES SATELITALES</a:t>
            </a:r>
            <a:endParaRPr lang="es-EC" sz="3200" dirty="0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6084168" y="1556792"/>
            <a:ext cx="2880320" cy="86409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s-EC" sz="2800" u="sng" dirty="0"/>
              <a:t>LANDSAT 7 ETM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2800" dirty="0" smtClean="0"/>
              <a:t>2011</a:t>
            </a:r>
            <a:endParaRPr lang="es-EC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10" t="22820" r="7325" b="13938"/>
          <a:stretch/>
        </p:blipFill>
        <p:spPr bwMode="auto">
          <a:xfrm>
            <a:off x="107504" y="2924944"/>
            <a:ext cx="2856069" cy="2216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51" t="24506" r="6633" b="12253"/>
          <a:stretch/>
        </p:blipFill>
        <p:spPr bwMode="auto">
          <a:xfrm>
            <a:off x="3131840" y="2924945"/>
            <a:ext cx="2808312" cy="221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2" t="17083" r="13378" b="17083"/>
          <a:stretch/>
        </p:blipFill>
        <p:spPr>
          <a:xfrm>
            <a:off x="6093684" y="2928603"/>
            <a:ext cx="2870804" cy="2213070"/>
          </a:xfrm>
          <a:prstGeom prst="rect">
            <a:avLst/>
          </a:prstGeom>
        </p:spPr>
      </p:pic>
      <p:sp>
        <p:nvSpPr>
          <p:cNvPr id="11" name="10 Rectángulo"/>
          <p:cNvSpPr/>
          <p:nvPr/>
        </p:nvSpPr>
        <p:spPr>
          <a:xfrm>
            <a:off x="265051" y="5417903"/>
            <a:ext cx="2871299" cy="30777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S" sz="1400" dirty="0" smtClean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Malla o matriz de filas y columnas</a:t>
            </a:r>
            <a:endParaRPr lang="es-EC" sz="1400" dirty="0"/>
          </a:p>
        </p:txBody>
      </p:sp>
      <p:sp>
        <p:nvSpPr>
          <p:cNvPr id="12" name="11 Rectángulo"/>
          <p:cNvSpPr/>
          <p:nvPr/>
        </p:nvSpPr>
        <p:spPr>
          <a:xfrm>
            <a:off x="3707904" y="5310182"/>
            <a:ext cx="2304256" cy="52322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s-ES" sz="1400" dirty="0" smtClean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Cada elemento de esta es </a:t>
            </a:r>
          </a:p>
          <a:p>
            <a:pPr algn="just"/>
            <a:r>
              <a:rPr lang="es-ES" sz="1400" dirty="0" smtClean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considerado un pixel</a:t>
            </a:r>
            <a:endParaRPr lang="es-EC" sz="1400" dirty="0"/>
          </a:p>
        </p:txBody>
      </p:sp>
      <p:sp>
        <p:nvSpPr>
          <p:cNvPr id="13" name="12 Rectángulo"/>
          <p:cNvSpPr/>
          <p:nvPr/>
        </p:nvSpPr>
        <p:spPr>
          <a:xfrm>
            <a:off x="2051720" y="6201556"/>
            <a:ext cx="3312368" cy="52322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ES" sz="1400" dirty="0" smtClean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Cada pixel posee su propia información llamado ND (número digital)</a:t>
            </a:r>
            <a:endParaRPr lang="es-EC" sz="1400" dirty="0"/>
          </a:p>
        </p:txBody>
      </p:sp>
      <p:sp>
        <p:nvSpPr>
          <p:cNvPr id="14" name="13 Rectángulo"/>
          <p:cNvSpPr/>
          <p:nvPr/>
        </p:nvSpPr>
        <p:spPr>
          <a:xfrm>
            <a:off x="5724128" y="6218148"/>
            <a:ext cx="3312368" cy="52322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ES" sz="1400" dirty="0" smtClean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Representa la energía reflejada de la superficie en ese punto.</a:t>
            </a:r>
            <a:endParaRPr lang="es-EC" sz="1400" dirty="0"/>
          </a:p>
        </p:txBody>
      </p:sp>
      <p:cxnSp>
        <p:nvCxnSpPr>
          <p:cNvPr id="15" name="14 Conector recto de flecha"/>
          <p:cNvCxnSpPr>
            <a:stCxn id="11" idx="3"/>
            <a:endCxn id="12" idx="1"/>
          </p:cNvCxnSpPr>
          <p:nvPr/>
        </p:nvCxnSpPr>
        <p:spPr>
          <a:xfrm>
            <a:off x="3136350" y="5571792"/>
            <a:ext cx="57155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15 Conector recto de flecha"/>
          <p:cNvCxnSpPr>
            <a:stCxn id="12" idx="2"/>
            <a:endCxn id="13" idx="0"/>
          </p:cNvCxnSpPr>
          <p:nvPr/>
        </p:nvCxnSpPr>
        <p:spPr>
          <a:xfrm flipH="1">
            <a:off x="3707904" y="5833402"/>
            <a:ext cx="1152128" cy="36815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16 Conector recto de flecha"/>
          <p:cNvCxnSpPr>
            <a:stCxn id="13" idx="3"/>
            <a:endCxn id="14" idx="1"/>
          </p:cNvCxnSpPr>
          <p:nvPr/>
        </p:nvCxnSpPr>
        <p:spPr>
          <a:xfrm>
            <a:off x="5364088" y="6463166"/>
            <a:ext cx="360040" cy="165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8119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448520" y="404344"/>
            <a:ext cx="3549080" cy="1512168"/>
          </a:xfrm>
        </p:spPr>
        <p:txBody>
          <a:bodyPr>
            <a:noAutofit/>
          </a:bodyPr>
          <a:lstStyle/>
          <a:p>
            <a:pPr algn="ctr"/>
            <a:r>
              <a:rPr lang="es-EC" sz="3200" dirty="0" smtClean="0">
                <a:solidFill>
                  <a:schemeClr val="accent6">
                    <a:lumMod val="50000"/>
                  </a:schemeClr>
                </a:solidFill>
              </a:rPr>
              <a:t>INTERPRETACION DE IMÁGENES SATELITÁLES</a:t>
            </a:r>
            <a:endParaRPr lang="es-EC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344"/>
            <a:ext cx="5688632" cy="6226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5724128" y="2214554"/>
            <a:ext cx="1776830" cy="64633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Escala: 1:50000</a:t>
            </a:r>
            <a:endParaRPr lang="es-MX" dirty="0"/>
          </a:p>
        </p:txBody>
      </p:sp>
      <p:sp>
        <p:nvSpPr>
          <p:cNvPr id="7" name="6 CuadroTexto"/>
          <p:cNvSpPr txBox="1"/>
          <p:nvPr/>
        </p:nvSpPr>
        <p:spPr>
          <a:xfrm>
            <a:off x="6804248" y="2989011"/>
            <a:ext cx="1980017" cy="92333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Utilización de Componentes Principales</a:t>
            </a:r>
            <a:endParaRPr lang="es-MX" dirty="0"/>
          </a:p>
        </p:txBody>
      </p:sp>
      <p:sp>
        <p:nvSpPr>
          <p:cNvPr id="8" name="7 CuadroTexto"/>
          <p:cNvSpPr txBox="1"/>
          <p:nvPr/>
        </p:nvSpPr>
        <p:spPr>
          <a:xfrm>
            <a:off x="5585356" y="4071942"/>
            <a:ext cx="2058477" cy="120032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Firmas Espectrales,</a:t>
            </a:r>
          </a:p>
          <a:p>
            <a:pPr algn="ctr"/>
            <a:r>
              <a:rPr lang="es-MX" dirty="0" smtClean="0"/>
              <a:t>ND y Distancia Euclidiana</a:t>
            </a:r>
            <a:endParaRPr lang="es-MX" dirty="0"/>
          </a:p>
        </p:txBody>
      </p:sp>
      <p:sp>
        <p:nvSpPr>
          <p:cNvPr id="9" name="8 CuadroTexto"/>
          <p:cNvSpPr txBox="1"/>
          <p:nvPr/>
        </p:nvSpPr>
        <p:spPr>
          <a:xfrm>
            <a:off x="7223060" y="5429264"/>
            <a:ext cx="1691985" cy="55431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dirty="0"/>
              <a:t>Á</a:t>
            </a:r>
            <a:r>
              <a:rPr lang="es-MX" dirty="0" smtClean="0"/>
              <a:t>rea Total  : ≈51,43</a:t>
            </a:r>
            <a:r>
              <a:rPr lang="es-ES" dirty="0" smtClean="0"/>
              <a:t> km</a:t>
            </a:r>
            <a:r>
              <a:rPr lang="es-ES" baseline="30000" dirty="0" smtClean="0"/>
              <a:t>2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68073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8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2500306"/>
            <a:ext cx="6461340" cy="1495630"/>
          </a:xfrm>
        </p:spPr>
        <p:txBody>
          <a:bodyPr>
            <a:normAutofit/>
          </a:bodyPr>
          <a:lstStyle/>
          <a:p>
            <a:r>
              <a:rPr lang="es-EC" sz="4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COBERTURA VEGETAL 2011</a:t>
            </a:r>
            <a:endParaRPr lang="es-EC" sz="4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87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Marcador de contenido" descr="Multitemporal_20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24"/>
            <a:ext cx="9144000" cy="6463323"/>
          </a:xfrm>
        </p:spPr>
      </p:pic>
      <p:graphicFrame>
        <p:nvGraphicFramePr>
          <p:cNvPr id="5" name="6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2493884"/>
              </p:ext>
            </p:extLst>
          </p:nvPr>
        </p:nvGraphicFramePr>
        <p:xfrm>
          <a:off x="5143504" y="1785926"/>
          <a:ext cx="3627364" cy="24941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78844"/>
                <a:gridCol w="989422"/>
                <a:gridCol w="659098"/>
              </a:tblGrid>
              <a:tr h="482490">
                <a:tc gridSpan="3"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CEBERTURA VEGETAL EN (Has)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pPr marL="45720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482490"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100" dirty="0">
                          <a:effectLst/>
                        </a:rPr>
                        <a:t>TIPO DE COBERTURA VEGETAL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45720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100" dirty="0">
                          <a:effectLst/>
                        </a:rPr>
                        <a:t>2011 (Has)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100" dirty="0">
                          <a:effectLst/>
                        </a:rPr>
                        <a:t>%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07010"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100" dirty="0">
                          <a:effectLst/>
                        </a:rPr>
                        <a:t>PARAMO DE ALMOHADILLAS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100" dirty="0">
                          <a:effectLst/>
                        </a:rPr>
                        <a:t>541.9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100" dirty="0">
                          <a:effectLst/>
                        </a:rPr>
                        <a:t>10.5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07010"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100">
                          <a:effectLst/>
                        </a:rPr>
                        <a:t>PAÁRAMO HERBÁCEO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100" dirty="0">
                          <a:effectLst/>
                        </a:rPr>
                        <a:t>3153.5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100" dirty="0">
                          <a:effectLst/>
                        </a:rPr>
                        <a:t>61.0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07010"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100">
                          <a:effectLst/>
                        </a:rPr>
                        <a:t>SUELO SEMI DESNUDO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100" dirty="0">
                          <a:effectLst/>
                        </a:rPr>
                        <a:t>604.3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100" dirty="0">
                          <a:effectLst/>
                        </a:rPr>
                        <a:t>11.7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07010"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100">
                          <a:effectLst/>
                        </a:rPr>
                        <a:t>CUERPOS DE AGUA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100" dirty="0">
                          <a:effectLst/>
                        </a:rPr>
                        <a:t>872.6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100" dirty="0">
                          <a:effectLst/>
                        </a:rPr>
                        <a:t>16.9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07010"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100">
                          <a:effectLst/>
                        </a:rPr>
                        <a:t>TOTAL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100" dirty="0">
                          <a:effectLst/>
                        </a:rPr>
                        <a:t>5172.4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100" dirty="0">
                          <a:effectLst/>
                        </a:rPr>
                        <a:t>100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sp>
        <p:nvSpPr>
          <p:cNvPr id="6" name="5 Llamada con línea 1"/>
          <p:cNvSpPr/>
          <p:nvPr/>
        </p:nvSpPr>
        <p:spPr>
          <a:xfrm>
            <a:off x="323528" y="764704"/>
            <a:ext cx="2088232" cy="1728192"/>
          </a:xfrm>
          <a:prstGeom prst="borderCallout1">
            <a:avLst>
              <a:gd name="adj1" fmla="val 99954"/>
              <a:gd name="adj2" fmla="val 50579"/>
              <a:gd name="adj3" fmla="val 126963"/>
              <a:gd name="adj4" fmla="val 46943"/>
            </a:avLst>
          </a:prstGeom>
          <a:ln w="317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9" name="8 Imagen" descr="D:\Respaldo Acer\Materias U\Tesis_ Lagunas de ozogoche\Fotos\SAM_1592.JPG"/>
          <p:cNvPicPr/>
          <p:nvPr/>
        </p:nvPicPr>
        <p:blipFill>
          <a:blip r:embed="rId3" cstate="print"/>
          <a:srcRect t="29477" r="15422" b="40082"/>
          <a:stretch>
            <a:fillRect/>
          </a:stretch>
        </p:blipFill>
        <p:spPr bwMode="auto">
          <a:xfrm>
            <a:off x="357158" y="785794"/>
            <a:ext cx="2000264" cy="16430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9 Llamada con línea 1"/>
          <p:cNvSpPr/>
          <p:nvPr/>
        </p:nvSpPr>
        <p:spPr>
          <a:xfrm>
            <a:off x="2928926" y="785794"/>
            <a:ext cx="2088232" cy="1728192"/>
          </a:xfrm>
          <a:prstGeom prst="borderCallout1">
            <a:avLst>
              <a:gd name="adj1" fmla="val 99164"/>
              <a:gd name="adj2" fmla="val 41429"/>
              <a:gd name="adj3" fmla="val 171187"/>
              <a:gd name="adj4" fmla="val -9264"/>
            </a:avLst>
          </a:prstGeom>
          <a:ln w="317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10 Llamada con línea 1"/>
          <p:cNvSpPr/>
          <p:nvPr/>
        </p:nvSpPr>
        <p:spPr>
          <a:xfrm>
            <a:off x="2786050" y="4071942"/>
            <a:ext cx="2088232" cy="1728192"/>
          </a:xfrm>
          <a:prstGeom prst="borderCallout1">
            <a:avLst>
              <a:gd name="adj1" fmla="val -1129"/>
              <a:gd name="adj2" fmla="val 52540"/>
              <a:gd name="adj3" fmla="val -29400"/>
              <a:gd name="adj4" fmla="val 45636"/>
            </a:avLst>
          </a:prstGeom>
          <a:ln w="317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2" name="11 Imagen" descr="D:\Respaldo Acer\Escritorio\fotos\fotos u\Ozogoche\DSC00335.JPG"/>
          <p:cNvPicPr/>
          <p:nvPr/>
        </p:nvPicPr>
        <p:blipFill>
          <a:blip r:embed="rId4" cstate="print"/>
          <a:srcRect l="31466" t="10518" r="25653" b="46695"/>
          <a:stretch>
            <a:fillRect/>
          </a:stretch>
        </p:blipFill>
        <p:spPr bwMode="auto">
          <a:xfrm>
            <a:off x="2786050" y="4071942"/>
            <a:ext cx="2071702" cy="16430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1 Imagen" descr="DSC00295.JPG"/>
          <p:cNvPicPr/>
          <p:nvPr/>
        </p:nvPicPr>
        <p:blipFill>
          <a:blip r:embed="rId5" cstate="print"/>
          <a:srcRect l="8229" t="48411" r="44043" b="4899"/>
          <a:stretch>
            <a:fillRect/>
          </a:stretch>
        </p:blipFill>
        <p:spPr>
          <a:xfrm>
            <a:off x="2928926" y="785794"/>
            <a:ext cx="2071702" cy="16430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13 Llamada con línea 1"/>
          <p:cNvSpPr/>
          <p:nvPr/>
        </p:nvSpPr>
        <p:spPr>
          <a:xfrm>
            <a:off x="357158" y="4214818"/>
            <a:ext cx="2088232" cy="1728192"/>
          </a:xfrm>
          <a:prstGeom prst="borderCallout1">
            <a:avLst>
              <a:gd name="adj1" fmla="val -1129"/>
              <a:gd name="adj2" fmla="val 52540"/>
              <a:gd name="adj3" fmla="val -34138"/>
              <a:gd name="adj4" fmla="val 69164"/>
            </a:avLst>
          </a:prstGeom>
          <a:ln w="317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7" name="16 Imagen" descr="DSC00393.JPG"/>
          <p:cNvPicPr>
            <a:picLocks noChangeAspect="1"/>
          </p:cNvPicPr>
          <p:nvPr/>
        </p:nvPicPr>
        <p:blipFill>
          <a:blip r:embed="rId6" cstate="print"/>
          <a:srcRect l="45312" t="17766" r="32031" b="-3044"/>
          <a:stretch>
            <a:fillRect/>
          </a:stretch>
        </p:blipFill>
        <p:spPr>
          <a:xfrm>
            <a:off x="357158" y="4214818"/>
            <a:ext cx="2071702" cy="1714512"/>
          </a:xfrm>
          <a:prstGeom prst="rect">
            <a:avLst/>
          </a:prstGeom>
        </p:spPr>
      </p:pic>
      <p:sp>
        <p:nvSpPr>
          <p:cNvPr id="18" name="17 CuadroTexto"/>
          <p:cNvSpPr txBox="1"/>
          <p:nvPr/>
        </p:nvSpPr>
        <p:spPr>
          <a:xfrm>
            <a:off x="571472" y="857232"/>
            <a:ext cx="1571636" cy="4616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200" dirty="0" smtClean="0"/>
              <a:t>Páramo de Almohadillas</a:t>
            </a:r>
            <a:endParaRPr lang="es-EC" sz="1200" dirty="0"/>
          </a:p>
        </p:txBody>
      </p:sp>
      <p:sp>
        <p:nvSpPr>
          <p:cNvPr id="19" name="18 CuadroTexto"/>
          <p:cNvSpPr txBox="1"/>
          <p:nvPr/>
        </p:nvSpPr>
        <p:spPr>
          <a:xfrm>
            <a:off x="3214678" y="857232"/>
            <a:ext cx="1571636" cy="27699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200" dirty="0" smtClean="0"/>
              <a:t>Páramo Herbáceo</a:t>
            </a:r>
            <a:endParaRPr lang="es-EC" sz="1200" dirty="0"/>
          </a:p>
        </p:txBody>
      </p:sp>
      <p:sp>
        <p:nvSpPr>
          <p:cNvPr id="20" name="19 CuadroTexto"/>
          <p:cNvSpPr txBox="1"/>
          <p:nvPr/>
        </p:nvSpPr>
        <p:spPr>
          <a:xfrm>
            <a:off x="3071802" y="5286388"/>
            <a:ext cx="1571636" cy="26161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100" dirty="0" smtClean="0"/>
              <a:t>Suelos </a:t>
            </a:r>
            <a:r>
              <a:rPr lang="es-EC" sz="1100" dirty="0" err="1" smtClean="0"/>
              <a:t>semi</a:t>
            </a:r>
            <a:r>
              <a:rPr lang="es-EC" sz="1100" dirty="0" smtClean="0"/>
              <a:t> desnudos</a:t>
            </a:r>
            <a:endParaRPr lang="es-EC" sz="1100" dirty="0"/>
          </a:p>
        </p:txBody>
      </p:sp>
      <p:sp>
        <p:nvSpPr>
          <p:cNvPr id="21" name="20 CuadroTexto"/>
          <p:cNvSpPr txBox="1"/>
          <p:nvPr/>
        </p:nvSpPr>
        <p:spPr>
          <a:xfrm>
            <a:off x="500034" y="4429132"/>
            <a:ext cx="1857388" cy="26161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100" dirty="0" smtClean="0"/>
              <a:t>Cuerpos de agua</a:t>
            </a:r>
            <a:endParaRPr lang="es-EC" sz="1100" dirty="0"/>
          </a:p>
        </p:txBody>
      </p:sp>
    </p:spTree>
    <p:extLst>
      <p:ext uri="{BB962C8B-B14F-4D97-AF65-F5344CB8AC3E}">
        <p14:creationId xmlns:p14="http://schemas.microsoft.com/office/powerpoint/2010/main" val="3030384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4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34" y="292893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C" dirty="0" smtClean="0">
                <a:solidFill>
                  <a:schemeClr val="accent6">
                    <a:lumMod val="50000"/>
                  </a:schemeClr>
                </a:solidFill>
              </a:rPr>
              <a:t>ESTUDIO MULTITEMPORAL DE COBERTURA VEGETAL</a:t>
            </a:r>
            <a:endParaRPr lang="es-EC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137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6" name="5 Imagen"/>
          <p:cNvPicPr/>
          <p:nvPr/>
        </p:nvPicPr>
        <p:blipFill>
          <a:blip r:embed="rId2" cstate="print"/>
          <a:srcRect l="28594" t="30750" r="25625" b="15625"/>
          <a:stretch>
            <a:fillRect/>
          </a:stretch>
        </p:blipFill>
        <p:spPr bwMode="auto">
          <a:xfrm>
            <a:off x="285720" y="357166"/>
            <a:ext cx="8572560" cy="6000792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sp>
        <p:nvSpPr>
          <p:cNvPr id="5" name="4 Elipse"/>
          <p:cNvSpPr/>
          <p:nvPr/>
        </p:nvSpPr>
        <p:spPr>
          <a:xfrm>
            <a:off x="7000892" y="4786322"/>
            <a:ext cx="928694" cy="3571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7" name="6 Elipse"/>
          <p:cNvSpPr/>
          <p:nvPr/>
        </p:nvSpPr>
        <p:spPr>
          <a:xfrm>
            <a:off x="7000892" y="5429264"/>
            <a:ext cx="928694" cy="3571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8" name="7 Llamada con línea 1"/>
          <p:cNvSpPr/>
          <p:nvPr/>
        </p:nvSpPr>
        <p:spPr>
          <a:xfrm>
            <a:off x="6000760" y="3714752"/>
            <a:ext cx="1571636" cy="612648"/>
          </a:xfrm>
          <a:prstGeom prst="borderCallout1">
            <a:avLst>
              <a:gd name="adj1" fmla="val 103742"/>
              <a:gd name="adj2" fmla="val 52779"/>
              <a:gd name="adj3" fmla="val 170543"/>
              <a:gd name="adj4" fmla="val 91390"/>
            </a:avLst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n>
                  <a:solidFill>
                    <a:srgbClr val="FF0000"/>
                  </a:solidFill>
                </a:ln>
              </a:rPr>
              <a:t>DISMINUCIÓN</a:t>
            </a:r>
            <a:endParaRPr lang="es-EC" dirty="0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9" name="8 Llamada con línea 1"/>
          <p:cNvSpPr/>
          <p:nvPr/>
        </p:nvSpPr>
        <p:spPr>
          <a:xfrm>
            <a:off x="5143504" y="4714884"/>
            <a:ext cx="1571636" cy="612648"/>
          </a:xfrm>
          <a:prstGeom prst="borderCallout1">
            <a:avLst>
              <a:gd name="adj1" fmla="val 103742"/>
              <a:gd name="adj2" fmla="val 52779"/>
              <a:gd name="adj3" fmla="val 145667"/>
              <a:gd name="adj4" fmla="val 118057"/>
            </a:avLst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n>
                  <a:solidFill>
                    <a:srgbClr val="FF0000"/>
                  </a:solidFill>
                </a:ln>
              </a:rPr>
              <a:t>AUMENTO</a:t>
            </a:r>
            <a:endParaRPr lang="es-EC" dirty="0">
              <a:ln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63387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85852" y="274638"/>
            <a:ext cx="6286544" cy="725470"/>
          </a:xfr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s-EC" dirty="0" smtClean="0"/>
              <a:t>TASA DE CAMBIO</a:t>
            </a:r>
            <a:endParaRPr lang="es-EC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80077" y="1500174"/>
            <a:ext cx="7135261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Rectángulo"/>
          <p:cNvSpPr/>
          <p:nvPr/>
        </p:nvSpPr>
        <p:spPr>
          <a:xfrm>
            <a:off x="1357290" y="5000636"/>
            <a:ext cx="2357454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1400" dirty="0" smtClean="0"/>
              <a:t>DISMINUCIÓN DEL PÁRAMO DE ALMOHADILLA</a:t>
            </a:r>
            <a:endParaRPr lang="es-EC" sz="1400" dirty="0"/>
          </a:p>
        </p:txBody>
      </p:sp>
      <p:sp>
        <p:nvSpPr>
          <p:cNvPr id="6" name="5 Rectángulo"/>
          <p:cNvSpPr/>
          <p:nvPr/>
        </p:nvSpPr>
        <p:spPr>
          <a:xfrm>
            <a:off x="4768074" y="5000636"/>
            <a:ext cx="2304256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1400" dirty="0" smtClean="0"/>
              <a:t>AUMENTO DE LOS SUELOS SEMI DESNUDOS</a:t>
            </a:r>
            <a:endParaRPr lang="es-EC" sz="1400" dirty="0" smtClean="0"/>
          </a:p>
        </p:txBody>
      </p:sp>
      <p:sp>
        <p:nvSpPr>
          <p:cNvPr id="7" name="6 Elipse"/>
          <p:cNvSpPr/>
          <p:nvPr/>
        </p:nvSpPr>
        <p:spPr>
          <a:xfrm>
            <a:off x="6215074" y="2571744"/>
            <a:ext cx="1723051" cy="5715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8" name="7 Llamada con línea 1"/>
          <p:cNvSpPr/>
          <p:nvPr/>
        </p:nvSpPr>
        <p:spPr>
          <a:xfrm>
            <a:off x="4929190" y="1500174"/>
            <a:ext cx="1571636" cy="612648"/>
          </a:xfrm>
          <a:prstGeom prst="borderCallout1">
            <a:avLst>
              <a:gd name="adj1" fmla="val 103742"/>
              <a:gd name="adj2" fmla="val 52779"/>
              <a:gd name="adj3" fmla="val 189200"/>
              <a:gd name="adj4" fmla="val 94622"/>
            </a:avLst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n>
                  <a:solidFill>
                    <a:srgbClr val="FF0000"/>
                  </a:solidFill>
                </a:ln>
              </a:rPr>
              <a:t>DISMINUCIÓN</a:t>
            </a:r>
            <a:endParaRPr lang="es-EC" dirty="0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9" name="8 Elipse"/>
          <p:cNvSpPr/>
          <p:nvPr/>
        </p:nvSpPr>
        <p:spPr>
          <a:xfrm>
            <a:off x="6215074" y="3357562"/>
            <a:ext cx="1723051" cy="5715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0" name="9 Llamada con línea 1"/>
          <p:cNvSpPr/>
          <p:nvPr/>
        </p:nvSpPr>
        <p:spPr>
          <a:xfrm>
            <a:off x="4357686" y="4000504"/>
            <a:ext cx="1571636" cy="612648"/>
          </a:xfrm>
          <a:prstGeom prst="borderCallout1">
            <a:avLst>
              <a:gd name="adj1" fmla="val 49845"/>
              <a:gd name="adj2" fmla="val 99647"/>
              <a:gd name="adj3" fmla="val -9806"/>
              <a:gd name="adj4" fmla="val 165733"/>
            </a:avLst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n>
                  <a:solidFill>
                    <a:srgbClr val="FF0000"/>
                  </a:solidFill>
                </a:ln>
              </a:rPr>
              <a:t>AUMENTO</a:t>
            </a:r>
            <a:endParaRPr lang="es-EC" dirty="0">
              <a:ln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703800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03648" y="836712"/>
            <a:ext cx="5072066" cy="1797040"/>
          </a:xfrm>
        </p:spPr>
        <p:txBody>
          <a:bodyPr>
            <a:normAutofit/>
          </a:bodyPr>
          <a:lstStyle/>
          <a:p>
            <a:r>
              <a:rPr lang="es-EC" dirty="0" smtClean="0">
                <a:solidFill>
                  <a:schemeClr val="accent6">
                    <a:lumMod val="50000"/>
                  </a:schemeClr>
                </a:solidFill>
              </a:rPr>
              <a:t>PARÁMETROS </a:t>
            </a:r>
            <a:br>
              <a:rPr lang="es-EC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es-EC" dirty="0" smtClean="0">
                <a:solidFill>
                  <a:schemeClr val="accent6">
                    <a:lumMod val="50000"/>
                  </a:schemeClr>
                </a:solidFill>
              </a:rPr>
              <a:t>MORFOMÉTRICOS</a:t>
            </a:r>
            <a:endParaRPr lang="es-EC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067944" y="3501008"/>
            <a:ext cx="4857784" cy="1785950"/>
          </a:xfrm>
        </p:spPr>
        <p:txBody>
          <a:bodyPr/>
          <a:lstStyle/>
          <a:p>
            <a:pPr algn="ctr"/>
            <a:r>
              <a:rPr lang="es-EC" dirty="0" smtClean="0">
                <a:solidFill>
                  <a:schemeClr val="tx1"/>
                </a:solidFill>
              </a:rPr>
              <a:t>MICRO CUENCA DE LAS LAGUNAS DE CUBILLÍN Y MAGTAYÁN</a:t>
            </a:r>
            <a:endParaRPr lang="es-EC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82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14810" y="0"/>
            <a:ext cx="4400552" cy="1143000"/>
          </a:xfrm>
        </p:spPr>
        <p:txBody>
          <a:bodyPr/>
          <a:lstStyle/>
          <a:p>
            <a:r>
              <a:rPr lang="es-EC" dirty="0" smtClean="0">
                <a:solidFill>
                  <a:schemeClr val="accent6">
                    <a:lumMod val="50000"/>
                  </a:schemeClr>
                </a:solidFill>
              </a:rPr>
              <a:t>UBICACIÓN</a:t>
            </a:r>
            <a:endParaRPr lang="es-EC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845" y="714356"/>
            <a:ext cx="3824213" cy="4161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071802" y="3214686"/>
            <a:ext cx="2069587" cy="263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Flecha curvada hacia arriba"/>
          <p:cNvSpPr/>
          <p:nvPr/>
        </p:nvSpPr>
        <p:spPr>
          <a:xfrm rot="2464573">
            <a:off x="748095" y="4192660"/>
            <a:ext cx="2647151" cy="659562"/>
          </a:xfrm>
          <a:prstGeom prst="curvedUpArrow">
            <a:avLst>
              <a:gd name="adj1" fmla="val 40383"/>
              <a:gd name="adj2" fmla="val 54041"/>
              <a:gd name="adj3" fmla="val 412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8" name="7 Flecha curvada hacia arriba"/>
          <p:cNvSpPr/>
          <p:nvPr/>
        </p:nvSpPr>
        <p:spPr>
          <a:xfrm rot="19567929">
            <a:off x="4725745" y="4551872"/>
            <a:ext cx="2280090" cy="989605"/>
          </a:xfrm>
          <a:prstGeom prst="curvedUpArrow">
            <a:avLst>
              <a:gd name="adj1" fmla="val 25000"/>
              <a:gd name="adj2" fmla="val 47387"/>
              <a:gd name="adj3" fmla="val 240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grpSp>
        <p:nvGrpSpPr>
          <p:cNvPr id="3" name="11 Grupo"/>
          <p:cNvGrpSpPr/>
          <p:nvPr/>
        </p:nvGrpSpPr>
        <p:grpSpPr>
          <a:xfrm>
            <a:off x="6929454" y="4189738"/>
            <a:ext cx="1907704" cy="2525410"/>
            <a:chOff x="6979203" y="3517099"/>
            <a:chExt cx="2012804" cy="3022595"/>
          </a:xfrm>
        </p:grpSpPr>
        <p:sp>
          <p:nvSpPr>
            <p:cNvPr id="17" name="16 CuadroTexto"/>
            <p:cNvSpPr txBox="1"/>
            <p:nvPr/>
          </p:nvSpPr>
          <p:spPr>
            <a:xfrm>
              <a:off x="6979203" y="3517099"/>
              <a:ext cx="2000264" cy="646331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MX" dirty="0" smtClean="0"/>
                <a:t>Provincia: Chimborazo</a:t>
              </a:r>
              <a:endParaRPr lang="es-MX" dirty="0"/>
            </a:p>
          </p:txBody>
        </p:sp>
        <p:sp>
          <p:nvSpPr>
            <p:cNvPr id="18" name="17 CuadroTexto"/>
            <p:cNvSpPr txBox="1"/>
            <p:nvPr/>
          </p:nvSpPr>
          <p:spPr>
            <a:xfrm>
              <a:off x="6991743" y="4453203"/>
              <a:ext cx="2000264" cy="369332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MX" dirty="0" smtClean="0"/>
                <a:t>Cantón: Alausí</a:t>
              </a:r>
              <a:endParaRPr lang="es-MX" dirty="0"/>
            </a:p>
          </p:txBody>
        </p:sp>
        <p:sp>
          <p:nvSpPr>
            <p:cNvPr id="19" name="18 CuadroTexto"/>
            <p:cNvSpPr txBox="1"/>
            <p:nvPr/>
          </p:nvSpPr>
          <p:spPr>
            <a:xfrm>
              <a:off x="6991743" y="5009522"/>
              <a:ext cx="2000264" cy="646331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MX" dirty="0" smtClean="0"/>
                <a:t>Parroquia: Achupallas</a:t>
              </a:r>
              <a:endParaRPr lang="es-MX" dirty="0"/>
            </a:p>
          </p:txBody>
        </p:sp>
        <p:sp>
          <p:nvSpPr>
            <p:cNvPr id="20" name="19 CuadroTexto"/>
            <p:cNvSpPr txBox="1"/>
            <p:nvPr/>
          </p:nvSpPr>
          <p:spPr>
            <a:xfrm>
              <a:off x="6991743" y="5893363"/>
              <a:ext cx="2000264" cy="646331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MX" dirty="0"/>
                <a:t>Á</a:t>
              </a:r>
              <a:r>
                <a:rPr lang="es-MX" dirty="0" smtClean="0"/>
                <a:t>rea Total  : ≈51,43</a:t>
              </a:r>
              <a:r>
                <a:rPr lang="es-ES" dirty="0" smtClean="0"/>
                <a:t> km</a:t>
              </a:r>
              <a:r>
                <a:rPr lang="es-ES" baseline="30000" dirty="0" smtClean="0"/>
                <a:t>2</a:t>
              </a:r>
              <a:endParaRPr lang="es-MX" dirty="0"/>
            </a:p>
          </p:txBody>
        </p:sp>
      </p:grpSp>
      <p:pic>
        <p:nvPicPr>
          <p:cNvPr id="88065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4" y="1090416"/>
            <a:ext cx="2428892" cy="3024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980726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3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278316" y="260648"/>
            <a:ext cx="3686172" cy="1066130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s-EC" dirty="0" smtClean="0"/>
              <a:t>PARÁMETROS</a:t>
            </a:r>
            <a:endParaRPr lang="es-EC" dirty="0"/>
          </a:p>
        </p:txBody>
      </p:sp>
      <p:graphicFrame>
        <p:nvGraphicFramePr>
          <p:cNvPr id="11" name="10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0755279"/>
              </p:ext>
            </p:extLst>
          </p:nvPr>
        </p:nvGraphicFramePr>
        <p:xfrm>
          <a:off x="251518" y="354030"/>
          <a:ext cx="4968553" cy="6027298"/>
        </p:xfrm>
        <a:graphic>
          <a:graphicData uri="http://schemas.openxmlformats.org/drawingml/2006/table">
            <a:tbl>
              <a:tblPr firstRow="1" firstCol="1" bandRow="1">
                <a:tableStyleId>{1FECB4D8-DB02-4DC6-A0A2-4F2EBAE1DC90}</a:tableStyleId>
              </a:tblPr>
              <a:tblGrid>
                <a:gridCol w="1104123"/>
                <a:gridCol w="831677"/>
                <a:gridCol w="745642"/>
                <a:gridCol w="709794"/>
                <a:gridCol w="1577317"/>
              </a:tblGrid>
              <a:tr h="150468">
                <a:tc rowSpan="2">
                  <a:txBody>
                    <a:bodyPr/>
                    <a:lstStyle/>
                    <a:p>
                      <a:pPr marL="226695" algn="ctr">
                        <a:lnSpc>
                          <a:spcPct val="115000"/>
                        </a:lnSpc>
                        <a:spcAft>
                          <a:spcPts val="1200"/>
                        </a:spcAft>
                        <a:tabLst>
                          <a:tab pos="41910" algn="l"/>
                        </a:tabLst>
                      </a:pPr>
                      <a:r>
                        <a:rPr lang="es-ES" sz="1050" dirty="0">
                          <a:effectLst/>
                          <a:latin typeface="+mn-lt"/>
                        </a:rPr>
                        <a:t>PARÁMETRO</a:t>
                      </a:r>
                      <a:endParaRPr lang="es-EC" sz="105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marL="226695" algn="ctr">
                        <a:lnSpc>
                          <a:spcPct val="115000"/>
                        </a:lnSpc>
                        <a:spcAft>
                          <a:spcPts val="1200"/>
                        </a:spcAft>
                        <a:tabLst>
                          <a:tab pos="41910" algn="l"/>
                        </a:tabLst>
                      </a:pPr>
                      <a:r>
                        <a:rPr lang="es-ES" sz="1050" dirty="0">
                          <a:effectLst/>
                          <a:latin typeface="+mn-lt"/>
                        </a:rPr>
                        <a:t>RESULTADOS</a:t>
                      </a:r>
                      <a:endParaRPr lang="es-EC" sz="105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226695" algn="just">
                        <a:lnSpc>
                          <a:spcPct val="115000"/>
                        </a:lnSpc>
                        <a:spcAft>
                          <a:spcPts val="1200"/>
                        </a:spcAft>
                        <a:tabLst>
                          <a:tab pos="41910" algn="l"/>
                        </a:tabLst>
                      </a:pPr>
                      <a:r>
                        <a:rPr lang="es-ES" sz="1050">
                          <a:effectLst/>
                          <a:latin typeface="+mn-lt"/>
                        </a:rPr>
                        <a:t>INTERPRETACIÓN</a:t>
                      </a:r>
                      <a:endParaRPr lang="es-EC" sz="105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5046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15000"/>
                        </a:lnSpc>
                        <a:spcAft>
                          <a:spcPts val="1200"/>
                        </a:spcAft>
                        <a:tabLst>
                          <a:tab pos="41910" algn="l"/>
                        </a:tabLst>
                      </a:pPr>
                      <a:r>
                        <a:rPr lang="es-ES" sz="1050" dirty="0">
                          <a:effectLst/>
                          <a:latin typeface="+mn-lt"/>
                        </a:rPr>
                        <a:t>MC</a:t>
                      </a:r>
                      <a:endParaRPr lang="es-EC" sz="105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15000"/>
                        </a:lnSpc>
                        <a:spcAft>
                          <a:spcPts val="1200"/>
                        </a:spcAft>
                        <a:tabLst>
                          <a:tab pos="41910" algn="l"/>
                        </a:tabLst>
                      </a:pPr>
                      <a:r>
                        <a:rPr lang="es-ES" sz="1050" dirty="0">
                          <a:effectLst/>
                          <a:latin typeface="+mn-lt"/>
                        </a:rPr>
                        <a:t>L.C.</a:t>
                      </a:r>
                      <a:endParaRPr lang="es-EC" sz="105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15000"/>
                        </a:lnSpc>
                        <a:spcAft>
                          <a:spcPts val="1200"/>
                        </a:spcAft>
                        <a:tabLst>
                          <a:tab pos="41910" algn="l"/>
                        </a:tabLst>
                      </a:pPr>
                      <a:r>
                        <a:rPr lang="es-ES" sz="1050">
                          <a:effectLst/>
                          <a:latin typeface="+mn-lt"/>
                        </a:rPr>
                        <a:t>L.M</a:t>
                      </a:r>
                      <a:endParaRPr lang="es-EC" sz="105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00937">
                <a:tc>
                  <a:txBody>
                    <a:bodyPr/>
                    <a:lstStyle/>
                    <a:p>
                      <a:pPr marL="226695" algn="ctr">
                        <a:lnSpc>
                          <a:spcPct val="115000"/>
                        </a:lnSpc>
                        <a:spcAft>
                          <a:spcPts val="1200"/>
                        </a:spcAft>
                        <a:tabLst>
                          <a:tab pos="41910" algn="l"/>
                        </a:tabLst>
                      </a:pPr>
                      <a:r>
                        <a:rPr lang="es-ES" sz="1050" dirty="0" smtClean="0">
                          <a:effectLst/>
                          <a:latin typeface="+mn-lt"/>
                        </a:rPr>
                        <a:t>Área</a:t>
                      </a:r>
                      <a:endParaRPr lang="es-EC" sz="105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15000"/>
                        </a:lnSpc>
                        <a:spcAft>
                          <a:spcPts val="1200"/>
                        </a:spcAft>
                        <a:tabLst>
                          <a:tab pos="41910" algn="l"/>
                        </a:tabLst>
                      </a:pPr>
                      <a:r>
                        <a:rPr lang="es-ES" sz="1050" dirty="0" smtClean="0">
                          <a:effectLst/>
                          <a:latin typeface="+mn-lt"/>
                        </a:rPr>
                        <a:t>51,5km2</a:t>
                      </a:r>
                      <a:endParaRPr lang="es-EC" sz="105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15000"/>
                        </a:lnSpc>
                        <a:spcAft>
                          <a:spcPts val="1200"/>
                        </a:spcAft>
                        <a:tabLst>
                          <a:tab pos="41910" algn="l"/>
                        </a:tabLst>
                      </a:pPr>
                      <a:r>
                        <a:rPr lang="es-ES" sz="1050" dirty="0" smtClean="0">
                          <a:effectLst/>
                          <a:latin typeface="+mn-lt"/>
                        </a:rPr>
                        <a:t>30,2 </a:t>
                      </a:r>
                      <a:r>
                        <a:rPr lang="es-ES" sz="1050" dirty="0">
                          <a:effectLst/>
                          <a:latin typeface="+mn-lt"/>
                        </a:rPr>
                        <a:t>km2</a:t>
                      </a:r>
                      <a:endParaRPr lang="es-EC" sz="105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15000"/>
                        </a:lnSpc>
                        <a:spcAft>
                          <a:spcPts val="1200"/>
                        </a:spcAft>
                        <a:tabLst>
                          <a:tab pos="41910" algn="l"/>
                        </a:tabLst>
                      </a:pPr>
                      <a:r>
                        <a:rPr lang="es-ES" sz="1050" dirty="0" smtClean="0">
                          <a:effectLst/>
                          <a:latin typeface="+mn-lt"/>
                        </a:rPr>
                        <a:t>21,3 </a:t>
                      </a:r>
                      <a:r>
                        <a:rPr lang="es-ES" sz="1050" dirty="0">
                          <a:effectLst/>
                          <a:latin typeface="+mn-lt"/>
                        </a:rPr>
                        <a:t>km2</a:t>
                      </a:r>
                      <a:endParaRPr lang="es-EC" sz="105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6695" algn="l">
                        <a:lnSpc>
                          <a:spcPct val="115000"/>
                        </a:lnSpc>
                        <a:spcAft>
                          <a:spcPts val="1200"/>
                        </a:spcAft>
                        <a:tabLst>
                          <a:tab pos="41910" algn="l"/>
                        </a:tabLst>
                      </a:pPr>
                      <a:r>
                        <a:rPr lang="es-ES" sz="1050" dirty="0" smtClean="0">
                          <a:effectLst/>
                          <a:latin typeface="+mn-lt"/>
                        </a:rPr>
                        <a:t>MICROCUENCA</a:t>
                      </a:r>
                      <a:r>
                        <a:rPr lang="es-ES" sz="1050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s-ES" sz="1050" dirty="0" smtClean="0">
                          <a:effectLst/>
                          <a:latin typeface="+mn-lt"/>
                        </a:rPr>
                        <a:t>PEQUEÑA</a:t>
                      </a:r>
                      <a:endParaRPr lang="es-EC" sz="105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00937">
                <a:tc>
                  <a:txBody>
                    <a:bodyPr/>
                    <a:lstStyle/>
                    <a:p>
                      <a:pPr marL="226695" algn="ctr">
                        <a:lnSpc>
                          <a:spcPct val="115000"/>
                        </a:lnSpc>
                        <a:spcAft>
                          <a:spcPts val="1200"/>
                        </a:spcAft>
                        <a:tabLst>
                          <a:tab pos="41910" algn="l"/>
                        </a:tabLst>
                      </a:pPr>
                      <a:r>
                        <a:rPr lang="es-ES" sz="1050" dirty="0" smtClean="0">
                          <a:effectLst/>
                          <a:latin typeface="+mn-lt"/>
                        </a:rPr>
                        <a:t>Perímetro</a:t>
                      </a:r>
                      <a:endParaRPr lang="es-EC" sz="105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15000"/>
                        </a:lnSpc>
                        <a:spcAft>
                          <a:spcPts val="1200"/>
                        </a:spcAft>
                        <a:tabLst>
                          <a:tab pos="41910" algn="l"/>
                        </a:tabLst>
                      </a:pPr>
                      <a:r>
                        <a:rPr lang="es-ES" sz="1050" dirty="0" smtClean="0">
                          <a:effectLst/>
                          <a:latin typeface="+mn-lt"/>
                        </a:rPr>
                        <a:t>31,64 </a:t>
                      </a:r>
                      <a:r>
                        <a:rPr lang="es-ES" sz="1050" dirty="0">
                          <a:effectLst/>
                          <a:latin typeface="+mn-lt"/>
                        </a:rPr>
                        <a:t>km</a:t>
                      </a:r>
                      <a:endParaRPr lang="es-EC" sz="105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15000"/>
                        </a:lnSpc>
                        <a:spcAft>
                          <a:spcPts val="1200"/>
                        </a:spcAft>
                        <a:tabLst>
                          <a:tab pos="41910" algn="l"/>
                        </a:tabLst>
                      </a:pPr>
                      <a:r>
                        <a:rPr lang="es-ES" sz="1050" dirty="0" smtClean="0">
                          <a:effectLst/>
                          <a:latin typeface="+mn-lt"/>
                        </a:rPr>
                        <a:t>25,6km</a:t>
                      </a:r>
                      <a:endParaRPr lang="es-EC" sz="105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15000"/>
                        </a:lnSpc>
                        <a:spcAft>
                          <a:spcPts val="1200"/>
                        </a:spcAft>
                        <a:tabLst>
                          <a:tab pos="41910" algn="l"/>
                        </a:tabLst>
                      </a:pPr>
                      <a:r>
                        <a:rPr lang="es-ES" sz="1050" dirty="0" smtClean="0">
                          <a:effectLst/>
                          <a:latin typeface="+mn-lt"/>
                        </a:rPr>
                        <a:t>21,6 </a:t>
                      </a:r>
                      <a:r>
                        <a:rPr lang="es-ES" sz="1050" dirty="0">
                          <a:effectLst/>
                          <a:latin typeface="+mn-lt"/>
                        </a:rPr>
                        <a:t>km</a:t>
                      </a:r>
                      <a:endParaRPr lang="es-EC" sz="105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6695" algn="l">
                        <a:lnSpc>
                          <a:spcPct val="115000"/>
                        </a:lnSpc>
                        <a:spcAft>
                          <a:spcPts val="1200"/>
                        </a:spcAft>
                        <a:tabLst>
                          <a:tab pos="41910" algn="l"/>
                        </a:tabLst>
                      </a:pPr>
                      <a:r>
                        <a:rPr lang="es-ES" sz="1050" dirty="0">
                          <a:effectLst/>
                          <a:latin typeface="+mn-lt"/>
                        </a:rPr>
                        <a:t> </a:t>
                      </a:r>
                      <a:endParaRPr lang="es-EC" sz="105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51405">
                <a:tc>
                  <a:txBody>
                    <a:bodyPr/>
                    <a:lstStyle/>
                    <a:p>
                      <a:pPr marL="226695" algn="ctr">
                        <a:lnSpc>
                          <a:spcPct val="115000"/>
                        </a:lnSpc>
                        <a:spcAft>
                          <a:spcPts val="1200"/>
                        </a:spcAft>
                        <a:tabLst>
                          <a:tab pos="41910" algn="l"/>
                        </a:tabLst>
                      </a:pPr>
                      <a:r>
                        <a:rPr lang="es-ES" sz="1050" dirty="0">
                          <a:effectLst/>
                          <a:latin typeface="+mn-lt"/>
                        </a:rPr>
                        <a:t>Longitud Axial (La)</a:t>
                      </a:r>
                      <a:endParaRPr lang="es-EC" sz="105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15000"/>
                        </a:lnSpc>
                        <a:spcAft>
                          <a:spcPts val="1200"/>
                        </a:spcAft>
                        <a:tabLst>
                          <a:tab pos="41910" algn="l"/>
                        </a:tabLst>
                      </a:pPr>
                      <a:r>
                        <a:rPr lang="es-ES" sz="1050" dirty="0" smtClean="0">
                          <a:effectLst/>
                          <a:latin typeface="+mn-lt"/>
                        </a:rPr>
                        <a:t>7,57 </a:t>
                      </a:r>
                      <a:r>
                        <a:rPr lang="es-ES" sz="1050" dirty="0">
                          <a:effectLst/>
                          <a:latin typeface="+mn-lt"/>
                        </a:rPr>
                        <a:t>km</a:t>
                      </a:r>
                      <a:endParaRPr lang="es-EC" sz="105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15000"/>
                        </a:lnSpc>
                        <a:spcAft>
                          <a:spcPts val="1200"/>
                        </a:spcAft>
                        <a:tabLst>
                          <a:tab pos="41910" algn="l"/>
                        </a:tabLst>
                      </a:pPr>
                      <a:r>
                        <a:rPr lang="es-ES" sz="1050" dirty="0">
                          <a:effectLst/>
                          <a:latin typeface="+mn-lt"/>
                        </a:rPr>
                        <a:t>7,96 km</a:t>
                      </a:r>
                      <a:endParaRPr lang="es-EC" sz="105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15000"/>
                        </a:lnSpc>
                        <a:spcAft>
                          <a:spcPts val="1200"/>
                        </a:spcAft>
                        <a:tabLst>
                          <a:tab pos="41910" algn="l"/>
                        </a:tabLst>
                      </a:pPr>
                      <a:r>
                        <a:rPr lang="es-ES" sz="1050" dirty="0">
                          <a:effectLst/>
                          <a:latin typeface="+mn-lt"/>
                        </a:rPr>
                        <a:t>5,86 km</a:t>
                      </a:r>
                      <a:endParaRPr lang="es-EC" sz="105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6695" algn="l">
                        <a:lnSpc>
                          <a:spcPct val="115000"/>
                        </a:lnSpc>
                        <a:spcAft>
                          <a:spcPts val="1200"/>
                        </a:spcAft>
                        <a:tabLst>
                          <a:tab pos="41910" algn="l"/>
                        </a:tabLst>
                      </a:pPr>
                      <a:r>
                        <a:rPr lang="es-ES" sz="1050" dirty="0" smtClean="0">
                          <a:effectLst/>
                          <a:latin typeface="+mn-lt"/>
                        </a:rPr>
                        <a:t>CAUCE DE LONGITUD MEDIA.</a:t>
                      </a:r>
                      <a:endParaRPr lang="es-EC" sz="105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00937">
                <a:tc>
                  <a:txBody>
                    <a:bodyPr/>
                    <a:lstStyle/>
                    <a:p>
                      <a:pPr marL="226695" algn="ctr">
                        <a:lnSpc>
                          <a:spcPct val="115000"/>
                        </a:lnSpc>
                        <a:spcAft>
                          <a:spcPts val="1200"/>
                        </a:spcAft>
                        <a:tabLst>
                          <a:tab pos="41910" algn="l"/>
                        </a:tabLst>
                      </a:pPr>
                      <a:r>
                        <a:rPr lang="es-ES" sz="1050" dirty="0">
                          <a:effectLst/>
                          <a:latin typeface="+mn-lt"/>
                        </a:rPr>
                        <a:t>Ancho </a:t>
                      </a:r>
                      <a:r>
                        <a:rPr lang="es-ES" sz="1050" dirty="0" smtClean="0">
                          <a:effectLst/>
                          <a:latin typeface="+mn-lt"/>
                        </a:rPr>
                        <a:t>Promedio</a:t>
                      </a:r>
                      <a:endParaRPr lang="es-EC" sz="105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15000"/>
                        </a:lnSpc>
                        <a:spcAft>
                          <a:spcPts val="1200"/>
                        </a:spcAft>
                        <a:tabLst>
                          <a:tab pos="41910" algn="l"/>
                        </a:tabLst>
                      </a:pPr>
                      <a:r>
                        <a:rPr lang="es-ES" sz="1050" dirty="0" smtClean="0">
                          <a:effectLst/>
                          <a:latin typeface="+mn-lt"/>
                        </a:rPr>
                        <a:t>6,79 </a:t>
                      </a:r>
                      <a:r>
                        <a:rPr lang="es-ES" sz="1050" dirty="0">
                          <a:effectLst/>
                          <a:latin typeface="+mn-lt"/>
                        </a:rPr>
                        <a:t>km</a:t>
                      </a:r>
                      <a:endParaRPr lang="es-EC" sz="105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15000"/>
                        </a:lnSpc>
                        <a:spcAft>
                          <a:spcPts val="1200"/>
                        </a:spcAft>
                        <a:tabLst>
                          <a:tab pos="41910" algn="l"/>
                        </a:tabLst>
                      </a:pPr>
                      <a:r>
                        <a:rPr lang="es-ES" sz="1050" dirty="0">
                          <a:effectLst/>
                          <a:latin typeface="+mn-lt"/>
                        </a:rPr>
                        <a:t>3,79 km</a:t>
                      </a:r>
                      <a:endParaRPr lang="es-EC" sz="105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15000"/>
                        </a:lnSpc>
                        <a:spcAft>
                          <a:spcPts val="1200"/>
                        </a:spcAft>
                        <a:tabLst>
                          <a:tab pos="41910" algn="l"/>
                        </a:tabLst>
                      </a:pPr>
                      <a:r>
                        <a:rPr lang="es-ES" sz="1050" dirty="0">
                          <a:effectLst/>
                          <a:latin typeface="+mn-lt"/>
                        </a:rPr>
                        <a:t>3,63 km</a:t>
                      </a:r>
                      <a:endParaRPr lang="es-EC" sz="105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6695" algn="l">
                        <a:lnSpc>
                          <a:spcPct val="115000"/>
                        </a:lnSpc>
                        <a:spcAft>
                          <a:spcPts val="1200"/>
                        </a:spcAft>
                        <a:tabLst>
                          <a:tab pos="41910" algn="l"/>
                        </a:tabLst>
                      </a:pPr>
                      <a:r>
                        <a:rPr lang="es-ES" sz="1050" dirty="0" smtClean="0">
                          <a:effectLst/>
                          <a:latin typeface="+mn-lt"/>
                        </a:rPr>
                        <a:t>CUENCA SEMI REDONDEADA</a:t>
                      </a:r>
                      <a:endParaRPr lang="es-EC" sz="105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51405">
                <a:tc>
                  <a:txBody>
                    <a:bodyPr/>
                    <a:lstStyle/>
                    <a:p>
                      <a:pPr marL="226695" algn="ctr">
                        <a:lnSpc>
                          <a:spcPct val="115000"/>
                        </a:lnSpc>
                        <a:spcAft>
                          <a:spcPts val="1200"/>
                        </a:spcAft>
                        <a:tabLst>
                          <a:tab pos="41910" algn="l"/>
                        </a:tabLst>
                      </a:pPr>
                      <a:r>
                        <a:rPr lang="es-ES" sz="105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Factor </a:t>
                      </a:r>
                      <a:r>
                        <a:rPr lang="es-ES" sz="105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Forma</a:t>
                      </a:r>
                      <a:endParaRPr lang="es-EC" sz="105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15000"/>
                        </a:lnSpc>
                        <a:spcAft>
                          <a:spcPts val="1200"/>
                        </a:spcAft>
                        <a:tabLst>
                          <a:tab pos="41910" algn="l"/>
                        </a:tabLst>
                      </a:pPr>
                      <a:r>
                        <a:rPr lang="es-ES" sz="105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0,898</a:t>
                      </a:r>
                      <a:endParaRPr lang="es-EC" sz="105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15000"/>
                        </a:lnSpc>
                        <a:spcAft>
                          <a:spcPts val="1200"/>
                        </a:spcAft>
                        <a:tabLst>
                          <a:tab pos="41910" algn="l"/>
                        </a:tabLst>
                      </a:pPr>
                      <a:r>
                        <a:rPr lang="es-ES" sz="105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0,476</a:t>
                      </a:r>
                      <a:endParaRPr lang="es-EC" sz="105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15000"/>
                        </a:lnSpc>
                        <a:spcAft>
                          <a:spcPts val="1200"/>
                        </a:spcAft>
                        <a:tabLst>
                          <a:tab pos="41910" algn="l"/>
                        </a:tabLst>
                      </a:pPr>
                      <a:r>
                        <a:rPr lang="es-ES" sz="105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0,619</a:t>
                      </a:r>
                      <a:endParaRPr lang="es-EC" sz="105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6695" algn="l">
                        <a:lnSpc>
                          <a:spcPct val="115000"/>
                        </a:lnSpc>
                        <a:spcAft>
                          <a:spcPts val="1200"/>
                        </a:spcAft>
                        <a:tabLst>
                          <a:tab pos="41910" algn="l"/>
                        </a:tabLst>
                      </a:pPr>
                      <a:r>
                        <a:rPr lang="es-ES" sz="105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SUSCEPTIBILIDAD A CRECIDAS “MUY ALTA”</a:t>
                      </a:r>
                      <a:endParaRPr lang="es-EC" sz="105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01874">
                <a:tc>
                  <a:txBody>
                    <a:bodyPr/>
                    <a:lstStyle/>
                    <a:p>
                      <a:pPr marL="226695" algn="ctr">
                        <a:lnSpc>
                          <a:spcPct val="115000"/>
                        </a:lnSpc>
                        <a:spcAft>
                          <a:spcPts val="1200"/>
                        </a:spcAft>
                        <a:tabLst>
                          <a:tab pos="41910" algn="l"/>
                        </a:tabLst>
                      </a:pPr>
                      <a:r>
                        <a:rPr lang="es-ES" sz="105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Coeficiente de </a:t>
                      </a:r>
                      <a:r>
                        <a:rPr lang="es-ES" sz="105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compacidad</a:t>
                      </a:r>
                      <a:endParaRPr lang="es-EC" sz="105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15000"/>
                        </a:lnSpc>
                        <a:spcAft>
                          <a:spcPts val="1200"/>
                        </a:spcAft>
                        <a:tabLst>
                          <a:tab pos="41910" algn="l"/>
                        </a:tabLst>
                      </a:pPr>
                      <a:r>
                        <a:rPr lang="es-ES" sz="105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1,244</a:t>
                      </a:r>
                      <a:endParaRPr lang="es-EC" sz="105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15000"/>
                        </a:lnSpc>
                        <a:spcAft>
                          <a:spcPts val="1200"/>
                        </a:spcAft>
                        <a:tabLst>
                          <a:tab pos="41910" algn="l"/>
                        </a:tabLst>
                      </a:pPr>
                      <a:r>
                        <a:rPr lang="es-ES" sz="105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1,319</a:t>
                      </a:r>
                      <a:endParaRPr lang="es-EC" sz="105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15000"/>
                        </a:lnSpc>
                        <a:spcAft>
                          <a:spcPts val="1200"/>
                        </a:spcAft>
                        <a:tabLst>
                          <a:tab pos="41910" algn="l"/>
                        </a:tabLst>
                      </a:pPr>
                      <a:r>
                        <a:rPr lang="es-ES" sz="105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1,325</a:t>
                      </a:r>
                      <a:endParaRPr lang="es-EC" sz="105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6695" algn="l">
                        <a:lnSpc>
                          <a:spcPct val="115000"/>
                        </a:lnSpc>
                        <a:spcAft>
                          <a:spcPts val="1200"/>
                        </a:spcAft>
                        <a:tabLst>
                          <a:tab pos="41910" algn="l"/>
                        </a:tabLst>
                      </a:pPr>
                      <a:r>
                        <a:rPr lang="es-ES" sz="105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FORMA “REDONDA A OVALADA REDONDA”</a:t>
                      </a:r>
                      <a:endParaRPr lang="es-EC" sz="105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01874">
                <a:tc>
                  <a:txBody>
                    <a:bodyPr/>
                    <a:lstStyle/>
                    <a:p>
                      <a:pPr marL="226695" algn="ctr">
                        <a:lnSpc>
                          <a:spcPct val="115000"/>
                        </a:lnSpc>
                        <a:spcAft>
                          <a:spcPts val="1200"/>
                        </a:spcAft>
                        <a:tabLst>
                          <a:tab pos="41910" algn="l"/>
                        </a:tabLst>
                      </a:pPr>
                      <a:r>
                        <a:rPr lang="es-ES" sz="105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Altitud Media (H)</a:t>
                      </a:r>
                      <a:endParaRPr lang="es-EC" sz="105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15000"/>
                        </a:lnSpc>
                        <a:spcAft>
                          <a:spcPts val="1200"/>
                        </a:spcAft>
                        <a:tabLst>
                          <a:tab pos="41910" algn="l"/>
                        </a:tabLst>
                      </a:pPr>
                      <a:r>
                        <a:rPr lang="es-ES" sz="105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3973 m.s.n.m</a:t>
                      </a:r>
                      <a:r>
                        <a:rPr lang="es-ES" sz="105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  <a:endParaRPr lang="es-EC" sz="105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15000"/>
                        </a:lnSpc>
                        <a:spcAft>
                          <a:spcPts val="1200"/>
                        </a:spcAft>
                        <a:tabLst>
                          <a:tab pos="41910" algn="l"/>
                        </a:tabLst>
                      </a:pPr>
                      <a:r>
                        <a:rPr lang="es-ES" sz="105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3936,7 </a:t>
                      </a:r>
                      <a:r>
                        <a:rPr lang="es-ES" sz="105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m.s.n.m.</a:t>
                      </a:r>
                      <a:endParaRPr lang="es-EC" sz="105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15000"/>
                        </a:lnSpc>
                        <a:spcAft>
                          <a:spcPts val="1200"/>
                        </a:spcAft>
                        <a:tabLst>
                          <a:tab pos="41910" algn="l"/>
                        </a:tabLst>
                      </a:pPr>
                      <a:r>
                        <a:rPr lang="es-ES" sz="105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3991,1 </a:t>
                      </a:r>
                      <a:r>
                        <a:rPr lang="es-ES" sz="105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m.s.n.m.</a:t>
                      </a:r>
                      <a:endParaRPr lang="es-EC" sz="105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6695" algn="l">
                        <a:lnSpc>
                          <a:spcPct val="115000"/>
                        </a:lnSpc>
                        <a:spcAft>
                          <a:spcPts val="1200"/>
                        </a:spcAft>
                        <a:tabLst>
                          <a:tab pos="41910" algn="l"/>
                        </a:tabLst>
                      </a:pPr>
                      <a:r>
                        <a:rPr lang="es-ES" sz="105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 </a:t>
                      </a:r>
                      <a:endParaRPr lang="es-EC" sz="105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902810">
                <a:tc>
                  <a:txBody>
                    <a:bodyPr/>
                    <a:lstStyle/>
                    <a:p>
                      <a:pPr marL="226695" algn="ctr">
                        <a:lnSpc>
                          <a:spcPct val="115000"/>
                        </a:lnSpc>
                        <a:spcAft>
                          <a:spcPts val="1200"/>
                        </a:spcAft>
                        <a:tabLst>
                          <a:tab pos="41910" algn="l"/>
                        </a:tabLst>
                      </a:pPr>
                      <a:r>
                        <a:rPr lang="es-ES" sz="105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Orden del Cauce</a:t>
                      </a:r>
                      <a:endParaRPr lang="es-EC" sz="105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15000"/>
                        </a:lnSpc>
                        <a:spcAft>
                          <a:spcPts val="1200"/>
                        </a:spcAft>
                        <a:tabLst>
                          <a:tab pos="41910" algn="l"/>
                        </a:tabLst>
                      </a:pPr>
                      <a:r>
                        <a:rPr lang="es-ES" sz="1050">
                          <a:effectLst/>
                          <a:latin typeface="+mn-lt"/>
                          <a:ea typeface="Calibri"/>
                          <a:cs typeface="Times New Roman"/>
                        </a:rPr>
                        <a:t> </a:t>
                      </a:r>
                      <a:endParaRPr lang="es-EC" sz="105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15000"/>
                        </a:lnSpc>
                        <a:spcAft>
                          <a:spcPts val="1200"/>
                        </a:spcAft>
                        <a:tabLst>
                          <a:tab pos="41910" algn="l"/>
                        </a:tabLst>
                      </a:pPr>
                      <a:r>
                        <a:rPr lang="es-ES" sz="105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 </a:t>
                      </a:r>
                      <a:endParaRPr lang="es-EC" sz="105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15000"/>
                        </a:lnSpc>
                        <a:spcAft>
                          <a:spcPts val="1200"/>
                        </a:spcAft>
                        <a:tabLst>
                          <a:tab pos="41910" algn="l"/>
                        </a:tabLst>
                      </a:pPr>
                      <a:r>
                        <a:rPr lang="es-ES" sz="105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 </a:t>
                      </a:r>
                      <a:endParaRPr lang="es-EC" sz="105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6695" algn="just">
                        <a:lnSpc>
                          <a:spcPct val="115000"/>
                        </a:lnSpc>
                        <a:spcAft>
                          <a:spcPts val="1200"/>
                        </a:spcAft>
                        <a:tabLst>
                          <a:tab pos="41910" algn="l"/>
                        </a:tabLst>
                      </a:pPr>
                      <a:r>
                        <a:rPr lang="es-ES" sz="105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SE ABASTECE DE AGUAS PLUVIALES DEL PÁRAMO ALTO Y EL AGUA DE ESCORRENTÍA.</a:t>
                      </a:r>
                      <a:endParaRPr lang="es-EC" sz="105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3444">
                <a:tc>
                  <a:txBody>
                    <a:bodyPr/>
                    <a:lstStyle/>
                    <a:p>
                      <a:pPr marL="226695" algn="ctr">
                        <a:lnSpc>
                          <a:spcPct val="115000"/>
                        </a:lnSpc>
                        <a:spcAft>
                          <a:spcPts val="1200"/>
                        </a:spcAft>
                        <a:tabLst>
                          <a:tab pos="41910" algn="l"/>
                          <a:tab pos="270510" algn="l"/>
                        </a:tabLst>
                      </a:pPr>
                      <a:r>
                        <a:rPr lang="es-ES" sz="105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Densidad de </a:t>
                      </a:r>
                      <a:r>
                        <a:rPr lang="es-ES" sz="105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drenaje</a:t>
                      </a:r>
                      <a:endParaRPr lang="es-EC" sz="105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15000"/>
                        </a:lnSpc>
                        <a:spcAft>
                          <a:spcPts val="1200"/>
                        </a:spcAft>
                        <a:tabLst>
                          <a:tab pos="41910" algn="l"/>
                          <a:tab pos="270510" algn="l"/>
                        </a:tabLst>
                      </a:pPr>
                      <a:r>
                        <a:rPr lang="es-ES" sz="105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0,76</a:t>
                      </a:r>
                      <a:endParaRPr lang="es-EC" sz="105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15000"/>
                        </a:lnSpc>
                        <a:spcAft>
                          <a:spcPts val="1200"/>
                        </a:spcAft>
                        <a:tabLst>
                          <a:tab pos="41910" algn="l"/>
                          <a:tab pos="270510" algn="l"/>
                        </a:tabLst>
                      </a:pPr>
                      <a:r>
                        <a:rPr lang="es-ES" sz="105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0,67</a:t>
                      </a:r>
                      <a:endParaRPr lang="es-EC" sz="105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15000"/>
                        </a:lnSpc>
                        <a:spcAft>
                          <a:spcPts val="1200"/>
                        </a:spcAft>
                        <a:tabLst>
                          <a:tab pos="41910" algn="l"/>
                          <a:tab pos="270510" algn="l"/>
                        </a:tabLst>
                      </a:pPr>
                      <a:r>
                        <a:rPr lang="es-ES" sz="105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0,88</a:t>
                      </a:r>
                      <a:endParaRPr lang="es-EC" sz="105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6695" algn="just">
                        <a:lnSpc>
                          <a:spcPct val="115000"/>
                        </a:lnSpc>
                        <a:spcAft>
                          <a:spcPts val="1200"/>
                        </a:spcAft>
                        <a:tabLst>
                          <a:tab pos="41910" algn="l"/>
                          <a:tab pos="270510" algn="l"/>
                        </a:tabLst>
                      </a:pPr>
                      <a:r>
                        <a:rPr lang="es-ES" sz="105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MEDIANAMENTE DRENADA</a:t>
                      </a:r>
                      <a:endParaRPr lang="es-EC" sz="105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902810">
                <a:tc>
                  <a:txBody>
                    <a:bodyPr/>
                    <a:lstStyle/>
                    <a:p>
                      <a:pPr marL="226695" algn="ctr">
                        <a:lnSpc>
                          <a:spcPct val="115000"/>
                        </a:lnSpc>
                        <a:spcAft>
                          <a:spcPts val="1200"/>
                        </a:spcAft>
                        <a:tabLst>
                          <a:tab pos="41910" algn="l"/>
                          <a:tab pos="270510" algn="l"/>
                        </a:tabLst>
                      </a:pPr>
                      <a:r>
                        <a:rPr lang="es-ES" sz="1050">
                          <a:effectLst/>
                          <a:latin typeface="+mn-lt"/>
                          <a:ea typeface="Calibri"/>
                          <a:cs typeface="Times New Roman"/>
                        </a:rPr>
                        <a:t>Patrones de Drenaje</a:t>
                      </a:r>
                      <a:endParaRPr lang="es-EC" sz="105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marL="226695" algn="ctr">
                        <a:lnSpc>
                          <a:spcPct val="115000"/>
                        </a:lnSpc>
                        <a:spcAft>
                          <a:spcPts val="1200"/>
                        </a:spcAft>
                        <a:tabLst>
                          <a:tab pos="41910" algn="l"/>
                          <a:tab pos="270510" algn="l"/>
                        </a:tabLst>
                      </a:pPr>
                      <a:r>
                        <a:rPr lang="es-ES" sz="105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Patrón </a:t>
                      </a:r>
                      <a:r>
                        <a:rPr lang="es-ES" sz="105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de drenaje </a:t>
                      </a:r>
                      <a:r>
                        <a:rPr lang="es-ES" sz="105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paralelo</a:t>
                      </a:r>
                      <a:endParaRPr lang="es-EC" sz="105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226695" algn="ctr">
                        <a:lnSpc>
                          <a:spcPct val="115000"/>
                        </a:lnSpc>
                        <a:spcAft>
                          <a:spcPts val="1200"/>
                        </a:spcAft>
                        <a:tabLst>
                          <a:tab pos="41910" algn="l"/>
                          <a:tab pos="270510" algn="l"/>
                        </a:tabLst>
                      </a:pPr>
                      <a:endParaRPr lang="es-EC" sz="11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226695" algn="ctr">
                        <a:lnSpc>
                          <a:spcPct val="115000"/>
                        </a:lnSpc>
                        <a:spcAft>
                          <a:spcPts val="1200"/>
                        </a:spcAft>
                        <a:tabLst>
                          <a:tab pos="41910" algn="l"/>
                          <a:tab pos="270510" algn="l"/>
                        </a:tabLst>
                      </a:pPr>
                      <a:endParaRPr lang="es-EC" sz="11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6695" algn="just">
                        <a:lnSpc>
                          <a:spcPct val="115000"/>
                        </a:lnSpc>
                        <a:spcAft>
                          <a:spcPts val="1200"/>
                        </a:spcAft>
                        <a:tabLst>
                          <a:tab pos="41910" algn="l"/>
                          <a:tab pos="270510" algn="l"/>
                        </a:tabLst>
                      </a:pPr>
                      <a:r>
                        <a:rPr lang="es-ES" sz="105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PENDIENTES MODERADAS, EN LADERAS ESTRUCTURALES Y PIE DE MONTAÑAS.</a:t>
                      </a:r>
                      <a:endParaRPr lang="es-EC" sz="105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772816"/>
            <a:ext cx="3024336" cy="3715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11 CuadroTexto"/>
          <p:cNvSpPr txBox="1"/>
          <p:nvPr/>
        </p:nvSpPr>
        <p:spPr>
          <a:xfrm>
            <a:off x="5940152" y="5535512"/>
            <a:ext cx="23042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100" dirty="0" smtClean="0"/>
              <a:t>MICRO CUENCA DE LAS LAGUNAS DE CUBILLÍN Y MAGTAYÁN</a:t>
            </a:r>
            <a:endParaRPr lang="es-EC" sz="1100" dirty="0"/>
          </a:p>
        </p:txBody>
      </p:sp>
    </p:spTree>
    <p:extLst>
      <p:ext uri="{BB962C8B-B14F-4D97-AF65-F5344CB8AC3E}">
        <p14:creationId xmlns:p14="http://schemas.microsoft.com/office/powerpoint/2010/main" val="260051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chemeClr val="accent6">
                    <a:lumMod val="50000"/>
                  </a:schemeClr>
                </a:solidFill>
              </a:rPr>
              <a:t>CÁLCULO DE CAUDALES (objetivo 4)</a:t>
            </a:r>
            <a:endParaRPr lang="es-MX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1"/>
            <a:ext cx="2614602" cy="614354"/>
          </a:xfrm>
        </p:spPr>
        <p:txBody>
          <a:bodyPr>
            <a:normAutofit fontScale="92500"/>
          </a:bodyPr>
          <a:lstStyle/>
          <a:p>
            <a:r>
              <a:rPr lang="es-MX" dirty="0" smtClean="0">
                <a:solidFill>
                  <a:schemeClr val="tx1"/>
                </a:solidFill>
              </a:rPr>
              <a:t>Metodología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4" name="2 Marcador de contenido"/>
          <p:cNvSpPr txBox="1">
            <a:spLocks/>
          </p:cNvSpPr>
          <p:nvPr/>
        </p:nvSpPr>
        <p:spPr>
          <a:xfrm>
            <a:off x="500034" y="2285992"/>
            <a:ext cx="2614602" cy="61435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Recopilación</a:t>
            </a:r>
            <a:r>
              <a:rPr kumimoji="0" lang="es-MX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 información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2 Marcador de contenido"/>
          <p:cNvSpPr txBox="1">
            <a:spLocks/>
          </p:cNvSpPr>
          <p:nvPr/>
        </p:nvSpPr>
        <p:spPr>
          <a:xfrm>
            <a:off x="3500430" y="2285992"/>
            <a:ext cx="2614602" cy="928694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Visita a campo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s-MX" sz="3200" dirty="0" smtClean="0"/>
              <a:t>Caminatas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Mediciones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2 Marcador de contenido"/>
          <p:cNvSpPr txBox="1">
            <a:spLocks/>
          </p:cNvSpPr>
          <p:nvPr/>
        </p:nvSpPr>
        <p:spPr>
          <a:xfrm>
            <a:off x="6215074" y="2285992"/>
            <a:ext cx="2614602" cy="614354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Proceso de datos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/>
          <a:srcRect l="18359" t="20937" r="14258" b="9687"/>
          <a:stretch>
            <a:fillRect/>
          </a:stretch>
        </p:blipFill>
        <p:spPr bwMode="auto">
          <a:xfrm>
            <a:off x="214282" y="3929066"/>
            <a:ext cx="2775463" cy="17859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8 Imagen"/>
          <p:cNvPicPr/>
          <p:nvPr/>
        </p:nvPicPr>
        <p:blipFill>
          <a:blip r:embed="rId3" cstate="print"/>
          <a:srcRect l="52796" t="22368" r="14145" b="12632"/>
          <a:stretch>
            <a:fillRect/>
          </a:stretch>
        </p:blipFill>
        <p:spPr bwMode="auto">
          <a:xfrm>
            <a:off x="1071538" y="3500438"/>
            <a:ext cx="2000264" cy="257176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9 Imagen" descr="DSC0038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43240" y="3429000"/>
            <a:ext cx="2857488" cy="2143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3" descr="C:\Archivos de programa\Microsoft Office\MEDIA\CAGCAT10\j0292982.wm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86578" y="3929066"/>
            <a:ext cx="1664541" cy="16430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501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chemeClr val="accent6">
                    <a:lumMod val="50000"/>
                  </a:schemeClr>
                </a:solidFill>
              </a:rPr>
              <a:t>Método de Aforo</a:t>
            </a:r>
            <a:endParaRPr lang="es-MX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z="2000" dirty="0" smtClean="0">
                <a:solidFill>
                  <a:schemeClr val="tx1"/>
                </a:solidFill>
              </a:rPr>
              <a:t>Para la estimación del caudal del río Ozogoche en el sitio de su desembocadura, se empleó la siguiente fórmula: 		</a:t>
            </a:r>
          </a:p>
          <a:p>
            <a:pPr algn="ctr">
              <a:buNone/>
            </a:pPr>
            <a:r>
              <a:rPr lang="es-ES" sz="2000" dirty="0" smtClean="0">
                <a:solidFill>
                  <a:schemeClr val="tx1"/>
                </a:solidFill>
              </a:rPr>
              <a:t>	Q = A * V	</a:t>
            </a:r>
            <a:endParaRPr lang="es-MX" sz="2000" dirty="0" smtClean="0">
              <a:solidFill>
                <a:schemeClr val="tx1"/>
              </a:solidFill>
            </a:endParaRPr>
          </a:p>
          <a:p>
            <a:endParaRPr lang="es-MX" dirty="0">
              <a:solidFill>
                <a:schemeClr val="tx1"/>
              </a:solidFill>
            </a:endParaRPr>
          </a:p>
        </p:txBody>
      </p:sp>
      <p:pic>
        <p:nvPicPr>
          <p:cNvPr id="5" name="4 Imagen" descr="Foto034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356" y="2857496"/>
            <a:ext cx="2357454" cy="3143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6561" name="Rectangle 1"/>
          <p:cNvSpPr>
            <a:spLocks noChangeArrowheads="1"/>
          </p:cNvSpPr>
          <p:nvPr/>
        </p:nvSpPr>
        <p:spPr bwMode="auto">
          <a:xfrm>
            <a:off x="5072066" y="3929066"/>
            <a:ext cx="292895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Donde:</a:t>
            </a:r>
            <a:endParaRPr kumimoji="0" lang="es-MX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Q = Caudal (m3)</a:t>
            </a:r>
            <a:endParaRPr kumimoji="0" lang="es-MX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 = Área del canal (m2)</a:t>
            </a:r>
            <a:endParaRPr kumimoji="0" lang="es-MX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 = Velocidad (m/s)</a:t>
            </a: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44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1124744"/>
            <a:ext cx="4929222" cy="714380"/>
          </a:xfrm>
        </p:spPr>
        <p:txBody>
          <a:bodyPr>
            <a:normAutofit fontScale="90000"/>
          </a:bodyPr>
          <a:lstStyle/>
          <a:p>
            <a:r>
              <a:rPr lang="es-MX" sz="2400" dirty="0" smtClean="0">
                <a:solidFill>
                  <a:schemeClr val="tx1"/>
                </a:solidFill>
              </a:rPr>
              <a:t>Caudal mensual registrado AÑO 2011 (punto PQ1)</a:t>
            </a:r>
            <a:endParaRPr lang="es-MX" sz="2400" dirty="0">
              <a:solidFill>
                <a:schemeClr val="tx1"/>
              </a:solidFill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500034" y="2071678"/>
          <a:ext cx="2286016" cy="457203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976447"/>
                <a:gridCol w="1309569"/>
              </a:tblGrid>
              <a:tr h="457203"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/>
                        <a:t>Fecha</a:t>
                      </a:r>
                      <a:endParaRPr lang="es-MX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926" marR="32926" marT="0" marB="0" anchor="b"/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/>
                        <a:t>Caudal (m3/s)</a:t>
                      </a:r>
                      <a:endParaRPr lang="es-MX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926" marR="32926" marT="0" marB="0" anchor="b"/>
                </a:tc>
              </a:tr>
              <a:tr h="457203">
                <a:tc>
                  <a:txBody>
                    <a:bodyPr/>
                    <a:lstStyle/>
                    <a:p>
                      <a:pPr marL="2266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/>
                        <a:t>diciembre</a:t>
                      </a:r>
                      <a:endParaRPr lang="es-MX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926" marR="32926" marT="0" marB="0" anchor="b"/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/>
                        <a:t>2.3</a:t>
                      </a:r>
                      <a:endParaRPr lang="es-MX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926" marR="32926" marT="0" marB="0" anchor="b"/>
                </a:tc>
              </a:tr>
              <a:tr h="228602">
                <a:tc>
                  <a:txBody>
                    <a:bodyPr/>
                    <a:lstStyle/>
                    <a:p>
                      <a:pPr marL="2266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/>
                        <a:t>enero</a:t>
                      </a:r>
                      <a:endParaRPr lang="es-MX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926" marR="32926" marT="0" marB="0" anchor="b"/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/>
                        <a:t>1.49</a:t>
                      </a:r>
                      <a:endParaRPr lang="es-MX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926" marR="32926" marT="0" marB="0" anchor="b"/>
                </a:tc>
              </a:tr>
              <a:tr h="228602">
                <a:tc>
                  <a:txBody>
                    <a:bodyPr/>
                    <a:lstStyle/>
                    <a:p>
                      <a:pPr marL="2266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/>
                        <a:t>febrero</a:t>
                      </a:r>
                      <a:endParaRPr lang="es-MX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926" marR="32926" marT="0" marB="0" anchor="b"/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/>
                        <a:t>0.68</a:t>
                      </a:r>
                      <a:endParaRPr lang="es-MX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926" marR="32926" marT="0" marB="0" anchor="b"/>
                </a:tc>
              </a:tr>
              <a:tr h="228602">
                <a:tc>
                  <a:txBody>
                    <a:bodyPr/>
                    <a:lstStyle/>
                    <a:p>
                      <a:pPr marL="2266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/>
                        <a:t>marzo</a:t>
                      </a:r>
                      <a:endParaRPr lang="es-MX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926" marR="32926" marT="0" marB="0" anchor="b"/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/>
                        <a:t>1.005</a:t>
                      </a:r>
                      <a:endParaRPr lang="es-MX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926" marR="32926" marT="0" marB="0" anchor="b"/>
                </a:tc>
              </a:tr>
              <a:tr h="228602">
                <a:tc>
                  <a:txBody>
                    <a:bodyPr/>
                    <a:lstStyle/>
                    <a:p>
                      <a:pPr marL="2266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/>
                        <a:t>abril</a:t>
                      </a:r>
                      <a:endParaRPr lang="es-MX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926" marR="32926" marT="0" marB="0" anchor="b"/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/>
                        <a:t>1.33</a:t>
                      </a:r>
                      <a:endParaRPr lang="es-MX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926" marR="32926" marT="0" marB="0" anchor="b"/>
                </a:tc>
              </a:tr>
              <a:tr h="228602">
                <a:tc>
                  <a:txBody>
                    <a:bodyPr/>
                    <a:lstStyle/>
                    <a:p>
                      <a:pPr marL="2266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/>
                        <a:t>mayo</a:t>
                      </a:r>
                      <a:endParaRPr lang="es-MX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926" marR="32926" marT="0" marB="0" anchor="b"/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/>
                        <a:t>3.26</a:t>
                      </a:r>
                      <a:endParaRPr lang="es-MX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926" marR="32926" marT="0" marB="0" anchor="b"/>
                </a:tc>
              </a:tr>
              <a:tr h="228602">
                <a:tc>
                  <a:txBody>
                    <a:bodyPr/>
                    <a:lstStyle/>
                    <a:p>
                      <a:pPr marL="2266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/>
                        <a:t>junio</a:t>
                      </a:r>
                      <a:endParaRPr lang="es-MX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926" marR="32926" marT="0" marB="0" anchor="b"/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/>
                        <a:t>2.63</a:t>
                      </a:r>
                      <a:endParaRPr lang="es-MX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926" marR="32926" marT="0" marB="0" anchor="b"/>
                </a:tc>
              </a:tr>
              <a:tr h="228602">
                <a:tc>
                  <a:txBody>
                    <a:bodyPr/>
                    <a:lstStyle/>
                    <a:p>
                      <a:pPr marL="2266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/>
                        <a:t>julio</a:t>
                      </a:r>
                      <a:endParaRPr lang="es-MX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926" marR="32926" marT="0" marB="0" anchor="b"/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/>
                        <a:t>2.75</a:t>
                      </a:r>
                      <a:endParaRPr lang="es-MX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926" marR="32926" marT="0" marB="0" anchor="b"/>
                </a:tc>
              </a:tr>
              <a:tr h="228602">
                <a:tc>
                  <a:txBody>
                    <a:bodyPr/>
                    <a:lstStyle/>
                    <a:p>
                      <a:pPr marL="2266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/>
                        <a:t>agosto</a:t>
                      </a:r>
                      <a:endParaRPr lang="es-MX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926" marR="32926" marT="0" marB="0" anchor="b"/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/>
                        <a:t>2.59</a:t>
                      </a:r>
                      <a:endParaRPr lang="es-MX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926" marR="32926" marT="0" marB="0" anchor="b"/>
                </a:tc>
              </a:tr>
              <a:tr h="457203">
                <a:tc>
                  <a:txBody>
                    <a:bodyPr/>
                    <a:lstStyle/>
                    <a:p>
                      <a:pPr marL="2266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/>
                        <a:t>septiembre</a:t>
                      </a:r>
                      <a:endParaRPr lang="es-MX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926" marR="32926" marT="0" marB="0" anchor="b"/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/>
                        <a:t>2.5</a:t>
                      </a:r>
                      <a:endParaRPr lang="es-MX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926" marR="32926" marT="0" marB="0" anchor="b"/>
                </a:tc>
              </a:tr>
              <a:tr h="457203">
                <a:tc>
                  <a:txBody>
                    <a:bodyPr/>
                    <a:lstStyle/>
                    <a:p>
                      <a:pPr marL="2266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/>
                        <a:t>octubre</a:t>
                      </a:r>
                      <a:endParaRPr lang="es-MX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926" marR="32926" marT="0" marB="0" anchor="b"/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/>
                        <a:t>2.47</a:t>
                      </a:r>
                      <a:endParaRPr lang="es-MX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926" marR="32926" marT="0" marB="0" anchor="b"/>
                </a:tc>
              </a:tr>
              <a:tr h="457203">
                <a:tc>
                  <a:txBody>
                    <a:bodyPr/>
                    <a:lstStyle/>
                    <a:p>
                      <a:pPr marL="2266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/>
                        <a:t>noviembre</a:t>
                      </a:r>
                      <a:endParaRPr lang="es-MX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926" marR="32926" marT="0" marB="0" anchor="b"/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/>
                        <a:t>2.39</a:t>
                      </a:r>
                      <a:endParaRPr lang="es-MX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926" marR="32926" marT="0" marB="0" anchor="b"/>
                </a:tc>
              </a:tr>
              <a:tr h="457203">
                <a:tc>
                  <a:txBody>
                    <a:bodyPr/>
                    <a:lstStyle/>
                    <a:p>
                      <a:pPr marL="2266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/>
                        <a:t>diciembre</a:t>
                      </a:r>
                      <a:endParaRPr lang="es-MX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926" marR="32926" marT="0" marB="0" anchor="b"/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/>
                        <a:t>2.3</a:t>
                      </a:r>
                      <a:endParaRPr lang="es-MX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926" marR="32926" marT="0" marB="0" anchor="b"/>
                </a:tc>
              </a:tr>
            </a:tbl>
          </a:graphicData>
        </a:graphic>
      </p:graphicFrame>
      <p:pic>
        <p:nvPicPr>
          <p:cNvPr id="5" name="4 Imagen"/>
          <p:cNvPicPr/>
          <p:nvPr/>
        </p:nvPicPr>
        <p:blipFill>
          <a:blip r:embed="rId2" cstate="print"/>
          <a:srcRect l="52796" t="22368" r="14145" b="12632"/>
          <a:stretch>
            <a:fillRect/>
          </a:stretch>
        </p:blipFill>
        <p:spPr bwMode="auto">
          <a:xfrm>
            <a:off x="5357818" y="714356"/>
            <a:ext cx="2571768" cy="32861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6" name="5 Tabla"/>
          <p:cNvGraphicFramePr>
            <a:graphicFrameLocks noGrp="1"/>
          </p:cNvGraphicFramePr>
          <p:nvPr/>
        </p:nvGraphicFramePr>
        <p:xfrm>
          <a:off x="3071802" y="4143380"/>
          <a:ext cx="5567370" cy="219456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748912"/>
                <a:gridCol w="988749"/>
                <a:gridCol w="988749"/>
                <a:gridCol w="988749"/>
                <a:gridCol w="852211"/>
              </a:tblGrid>
              <a:tr h="200025"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/>
                        <a:t>Punto</a:t>
                      </a:r>
                      <a:endParaRPr lang="es-MX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 gridSpan="2"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/>
                        <a:t>PQ1</a:t>
                      </a:r>
                      <a:endParaRPr lang="es-MX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/>
                        <a:t>PQ2</a:t>
                      </a:r>
                      <a:endParaRPr lang="es-MX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200025"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/>
                        <a:t>Río</a:t>
                      </a:r>
                      <a:endParaRPr lang="es-MX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 gridSpan="2"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/>
                        <a:t>Ozogoche</a:t>
                      </a:r>
                      <a:endParaRPr lang="es-MX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/>
                        <a:t>Chaupiurco</a:t>
                      </a:r>
                      <a:endParaRPr lang="es-MX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200025">
                <a:tc rowSpan="2"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/>
                        <a:t>Coordenadas</a:t>
                      </a:r>
                      <a:endParaRPr lang="es-MX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/>
                        <a:t>N(m)</a:t>
                      </a:r>
                      <a:endParaRPr lang="es-MX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/>
                        <a:t>E(m)</a:t>
                      </a:r>
                      <a:endParaRPr lang="es-MX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/>
                        <a:t>N(m)</a:t>
                      </a:r>
                      <a:endParaRPr lang="es-MX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/>
                        <a:t>E(m)</a:t>
                      </a:r>
                      <a:endParaRPr lang="es-MX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00025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/>
                        <a:t>9750220</a:t>
                      </a:r>
                      <a:endParaRPr lang="es-MX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/>
                        <a:t>767859</a:t>
                      </a:r>
                      <a:endParaRPr lang="es-MX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/>
                        <a:t>9750440</a:t>
                      </a:r>
                      <a:endParaRPr lang="es-MX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/>
                        <a:t>768358</a:t>
                      </a:r>
                      <a:endParaRPr lang="es-MX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00025"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/>
                        <a:t>Laguna</a:t>
                      </a:r>
                      <a:endParaRPr lang="es-MX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 gridSpan="2"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/>
                        <a:t>Cubillín</a:t>
                      </a:r>
                      <a:endParaRPr lang="es-MX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/>
                        <a:t>Magtayán</a:t>
                      </a:r>
                      <a:endParaRPr lang="es-MX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200025"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/>
                        <a:t>Altura</a:t>
                      </a:r>
                      <a:endParaRPr lang="es-MX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 gridSpan="2"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/>
                        <a:t>3770</a:t>
                      </a:r>
                      <a:endParaRPr lang="es-MX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/>
                        <a:t>3776</a:t>
                      </a:r>
                      <a:endParaRPr lang="es-MX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200025"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/>
                        <a:t>Caudal</a:t>
                      </a:r>
                      <a:endParaRPr lang="es-MX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 gridSpan="2"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/>
                        <a:t>3.61</a:t>
                      </a:r>
                      <a:endParaRPr lang="es-MX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/>
                        <a:t>1.31</a:t>
                      </a:r>
                      <a:endParaRPr lang="es-MX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200025"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/>
                        <a:t>Área de laguna (has)</a:t>
                      </a:r>
                      <a:endParaRPr lang="es-MX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 gridSpan="2"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/>
                        <a:t>541.20</a:t>
                      </a:r>
                      <a:endParaRPr lang="es-MX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/>
                        <a:t>226.61</a:t>
                      </a:r>
                      <a:endParaRPr lang="es-MX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1755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chemeClr val="accent6">
                    <a:lumMod val="50000"/>
                  </a:schemeClr>
                </a:solidFill>
              </a:rPr>
              <a:t>MÉTODO DE ISOYETAS</a:t>
            </a:r>
            <a:endParaRPr lang="es-MX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2 Marcador de contenido"/>
          <p:cNvSpPr>
            <a:spLocks noGrp="1"/>
          </p:cNvSpPr>
          <p:nvPr>
            <p:ph idx="1"/>
          </p:nvPr>
        </p:nvSpPr>
        <p:spPr>
          <a:xfrm>
            <a:off x="457200" y="1600201"/>
            <a:ext cx="2614602" cy="614354"/>
          </a:xfrm>
        </p:spPr>
        <p:txBody>
          <a:bodyPr>
            <a:normAutofit fontScale="92500"/>
          </a:bodyPr>
          <a:lstStyle/>
          <a:p>
            <a:r>
              <a:rPr lang="es-MX" dirty="0" smtClean="0">
                <a:solidFill>
                  <a:schemeClr val="tx1"/>
                </a:solidFill>
              </a:rPr>
              <a:t>Metodología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5" name="2 Marcador de contenido"/>
          <p:cNvSpPr txBox="1">
            <a:spLocks/>
          </p:cNvSpPr>
          <p:nvPr/>
        </p:nvSpPr>
        <p:spPr>
          <a:xfrm>
            <a:off x="500034" y="2285992"/>
            <a:ext cx="3071834" cy="614354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Recopilación</a:t>
            </a:r>
            <a:r>
              <a:rPr kumimoji="0" lang="es-MX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 información meteorológica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2 Marcador de contenido"/>
          <p:cNvSpPr txBox="1">
            <a:spLocks/>
          </p:cNvSpPr>
          <p:nvPr/>
        </p:nvSpPr>
        <p:spPr>
          <a:xfrm>
            <a:off x="3428992" y="2243142"/>
            <a:ext cx="3071834" cy="6143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MX" sz="1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Trazado de Isoyetas</a:t>
            </a:r>
            <a:endParaRPr kumimoji="0" lang="es-MX" sz="1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2 Marcador de contenido"/>
          <p:cNvSpPr txBox="1">
            <a:spLocks/>
          </p:cNvSpPr>
          <p:nvPr/>
        </p:nvSpPr>
        <p:spPr>
          <a:xfrm>
            <a:off x="6072166" y="2243142"/>
            <a:ext cx="3071834" cy="6143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MX" sz="1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Media ponderada por superficies</a:t>
            </a:r>
            <a:endParaRPr kumimoji="0" lang="es-MX" sz="1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 l="15472" t="15152" r="12513" b="9084"/>
          <a:stretch>
            <a:fillRect/>
          </a:stretch>
        </p:blipFill>
        <p:spPr bwMode="auto">
          <a:xfrm>
            <a:off x="571473" y="3000372"/>
            <a:ext cx="2786082" cy="300039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8 Imagen"/>
          <p:cNvPicPr/>
          <p:nvPr/>
        </p:nvPicPr>
        <p:blipFill>
          <a:blip r:embed="rId3" cstate="print"/>
          <a:srcRect l="48849" t="21842" r="17763" b="11842"/>
          <a:stretch>
            <a:fillRect/>
          </a:stretch>
        </p:blipFill>
        <p:spPr bwMode="auto">
          <a:xfrm>
            <a:off x="3571868" y="3000372"/>
            <a:ext cx="2357454" cy="285752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8294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pic>
        <p:nvPicPr>
          <p:cNvPr id="82945" name="Picture 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86578" y="3071810"/>
            <a:ext cx="1476375" cy="428625"/>
          </a:xfrm>
          <a:prstGeom prst="rect">
            <a:avLst/>
          </a:prstGeom>
          <a:noFill/>
        </p:spPr>
      </p:pic>
      <p:sp>
        <p:nvSpPr>
          <p:cNvPr id="82947" name="Rectangle 3"/>
          <p:cNvSpPr>
            <a:spLocks noChangeArrowheads="1"/>
          </p:cNvSpPr>
          <p:nvPr/>
        </p:nvSpPr>
        <p:spPr bwMode="auto">
          <a:xfrm>
            <a:off x="6072198" y="3643314"/>
            <a:ext cx="292892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 = Precipitación media sobre la cuenca</a:t>
            </a:r>
            <a:endParaRPr kumimoji="0" lang="es-MX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 = Área de la cuenca</a:t>
            </a:r>
            <a:endParaRPr kumimoji="0" lang="es-MX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S1 = Superficie área entre </a:t>
            </a:r>
            <a:r>
              <a:rPr kumimoji="0" lang="es-E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isolínea</a:t>
            </a:r>
            <a:endParaRPr kumimoji="0" lang="es-MX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P1 = Precipitación media entre </a:t>
            </a:r>
            <a:r>
              <a:rPr kumimoji="0" lang="es-E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isolíneas</a:t>
            </a: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13" name="12 Tabla"/>
          <p:cNvGraphicFramePr>
            <a:graphicFrameLocks noGrp="1"/>
          </p:cNvGraphicFramePr>
          <p:nvPr/>
        </p:nvGraphicFramePr>
        <p:xfrm>
          <a:off x="5929322" y="5357826"/>
          <a:ext cx="3054352" cy="82296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218939"/>
                <a:gridCol w="840647"/>
                <a:gridCol w="994766"/>
              </a:tblGrid>
              <a:tr h="200025">
                <a:tc>
                  <a:txBody>
                    <a:bodyPr/>
                    <a:lstStyle/>
                    <a:p>
                      <a:pPr marL="20955" indent="4381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 dirty="0"/>
                        <a:t>Precipitación mm</a:t>
                      </a:r>
                      <a:endParaRPr lang="es-MX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20955" indent="4381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 dirty="0"/>
                        <a:t>Área km2</a:t>
                      </a:r>
                      <a:endParaRPr lang="es-MX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20955" indent="4381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 dirty="0"/>
                        <a:t>Volumen (m3)/mes</a:t>
                      </a:r>
                      <a:endParaRPr lang="es-MX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00025">
                <a:tc>
                  <a:txBody>
                    <a:bodyPr/>
                    <a:lstStyle/>
                    <a:p>
                      <a:pPr marL="20955" indent="4381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 dirty="0"/>
                        <a:t>140.66</a:t>
                      </a:r>
                      <a:endParaRPr lang="es-MX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20955" indent="4381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 dirty="0"/>
                        <a:t>51.43</a:t>
                      </a:r>
                      <a:endParaRPr lang="es-MX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20955" indent="4381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 dirty="0"/>
                        <a:t>7234143.80</a:t>
                      </a:r>
                      <a:endParaRPr lang="es-MX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sp>
        <p:nvSpPr>
          <p:cNvPr id="14" name="2 Marcador de contenido"/>
          <p:cNvSpPr txBox="1">
            <a:spLocks/>
          </p:cNvSpPr>
          <p:nvPr/>
        </p:nvSpPr>
        <p:spPr>
          <a:xfrm>
            <a:off x="6572264" y="4714884"/>
            <a:ext cx="1928826" cy="6143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MX" sz="1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Resultados</a:t>
            </a:r>
            <a:endParaRPr kumimoji="0" lang="es-MX" sz="1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10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2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82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7" grpId="0"/>
      <p:bldP spid="1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chemeClr val="accent6">
                    <a:lumMod val="50000"/>
                  </a:schemeClr>
                </a:solidFill>
              </a:rPr>
              <a:t>MÉTODO POLÍGONOS DE THIESSEN</a:t>
            </a:r>
            <a:endParaRPr lang="es-MX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2 Marcador de contenido"/>
          <p:cNvSpPr txBox="1">
            <a:spLocks/>
          </p:cNvSpPr>
          <p:nvPr/>
        </p:nvSpPr>
        <p:spPr>
          <a:xfrm>
            <a:off x="457200" y="1600201"/>
            <a:ext cx="2614602" cy="614354"/>
          </a:xfrm>
          <a:prstGeom prst="rect">
            <a:avLst/>
          </a:prstGeom>
        </p:spPr>
        <p:txBody>
          <a:bodyPr vert="horz">
            <a:normAutofit fontScale="925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Metodología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2 Marcador de contenido"/>
          <p:cNvSpPr txBox="1">
            <a:spLocks/>
          </p:cNvSpPr>
          <p:nvPr/>
        </p:nvSpPr>
        <p:spPr>
          <a:xfrm>
            <a:off x="500034" y="2285992"/>
            <a:ext cx="3500462" cy="61435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s-ES" sz="1200" dirty="0" smtClean="0"/>
              <a:t>Este método se basa en asignar a cada punto de la cuenca la precipitación registrada por el pluviómetro más cercano 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5 Imagen"/>
          <p:cNvPicPr/>
          <p:nvPr/>
        </p:nvPicPr>
        <p:blipFill>
          <a:blip r:embed="rId2"/>
          <a:srcRect l="52138" t="27105" r="14803" b="12895"/>
          <a:stretch>
            <a:fillRect/>
          </a:stretch>
        </p:blipFill>
        <p:spPr bwMode="auto">
          <a:xfrm>
            <a:off x="500034" y="3214686"/>
            <a:ext cx="2447925" cy="27767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95955" y="2357430"/>
            <a:ext cx="1476375" cy="428625"/>
          </a:xfrm>
          <a:prstGeom prst="rect">
            <a:avLst/>
          </a:prstGeom>
          <a:noFill/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5072098" y="2857496"/>
            <a:ext cx="292892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 = Precipitación media sobre la cuenca</a:t>
            </a:r>
            <a:endParaRPr kumimoji="0" lang="es-MX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 = Área de la cuenca</a:t>
            </a:r>
            <a:endParaRPr kumimoji="0" lang="es-MX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S1 = Superficie área </a:t>
            </a:r>
            <a:r>
              <a:rPr lang="es-ES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polígono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P1 </a:t>
            </a:r>
            <a:r>
              <a:rPr kumimoji="0" lang="es-E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= Precipitación media </a:t>
            </a:r>
            <a:r>
              <a:rPr lang="es-ES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polígono</a:t>
            </a: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2 Marcador de contenido"/>
          <p:cNvSpPr txBox="1">
            <a:spLocks/>
          </p:cNvSpPr>
          <p:nvPr/>
        </p:nvSpPr>
        <p:spPr>
          <a:xfrm>
            <a:off x="5214942" y="1714488"/>
            <a:ext cx="3071834" cy="6143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MX" sz="1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Media ponderada por superficies</a:t>
            </a:r>
            <a:endParaRPr kumimoji="0" lang="es-MX" sz="1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0" name="9 Tabla"/>
          <p:cNvGraphicFramePr>
            <a:graphicFrameLocks noGrp="1"/>
          </p:cNvGraphicFramePr>
          <p:nvPr/>
        </p:nvGraphicFramePr>
        <p:xfrm>
          <a:off x="3286116" y="4357694"/>
          <a:ext cx="5599557" cy="109728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344163"/>
                <a:gridCol w="1507702"/>
                <a:gridCol w="1307198"/>
                <a:gridCol w="1440494"/>
              </a:tblGrid>
              <a:tr h="400050"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 dirty="0"/>
                        <a:t>Área Polígono </a:t>
                      </a:r>
                      <a:r>
                        <a:rPr lang="es-ES" sz="1200" dirty="0" err="1"/>
                        <a:t>Thiessen</a:t>
                      </a:r>
                      <a:r>
                        <a:rPr lang="es-ES" sz="1200" dirty="0"/>
                        <a:t>(km2)</a:t>
                      </a:r>
                      <a:endParaRPr lang="es-MX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 dirty="0"/>
                        <a:t>Precipitación M399</a:t>
                      </a:r>
                      <a:endParaRPr lang="es-MX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 dirty="0"/>
                        <a:t>Área de la cuenca (km2)</a:t>
                      </a:r>
                      <a:endParaRPr lang="es-MX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 dirty="0"/>
                        <a:t>Precipitación media mensual (mm)</a:t>
                      </a:r>
                      <a:endParaRPr lang="es-MX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00025"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/>
                        <a:t>1131.09</a:t>
                      </a:r>
                      <a:endParaRPr lang="es-MX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/>
                        <a:t>76.80</a:t>
                      </a:r>
                      <a:endParaRPr lang="es-MX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 dirty="0"/>
                        <a:t>51.43</a:t>
                      </a:r>
                      <a:endParaRPr lang="es-MX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 dirty="0"/>
                        <a:t>1689.05</a:t>
                      </a:r>
                      <a:endParaRPr lang="es-MX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sp>
        <p:nvSpPr>
          <p:cNvPr id="11" name="2 Marcador de contenido"/>
          <p:cNvSpPr txBox="1">
            <a:spLocks/>
          </p:cNvSpPr>
          <p:nvPr/>
        </p:nvSpPr>
        <p:spPr>
          <a:xfrm>
            <a:off x="5286380" y="3929066"/>
            <a:ext cx="1928826" cy="6143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MX" sz="1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Resultados</a:t>
            </a:r>
            <a:endParaRPr kumimoji="0" lang="es-MX" sz="1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2" name="11 Tabla"/>
          <p:cNvGraphicFramePr>
            <a:graphicFrameLocks noGrp="1"/>
          </p:cNvGraphicFramePr>
          <p:nvPr/>
        </p:nvGraphicFramePr>
        <p:xfrm>
          <a:off x="5330469" y="5572140"/>
          <a:ext cx="1456109" cy="1001555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456109"/>
              </a:tblGrid>
              <a:tr h="452915">
                <a:tc>
                  <a:txBody>
                    <a:bodyPr/>
                    <a:lstStyle/>
                    <a:p>
                      <a:pPr marL="226695" indent="17780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 dirty="0"/>
                        <a:t>Volumen (m3)/mes</a:t>
                      </a:r>
                      <a:endParaRPr lang="es-MX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452915">
                <a:tc>
                  <a:txBody>
                    <a:bodyPr/>
                    <a:lstStyle/>
                    <a:p>
                      <a:pPr marL="226695" indent="17780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 dirty="0"/>
                        <a:t>86867841.50</a:t>
                      </a:r>
                      <a:endParaRPr lang="es-MX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8096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chemeClr val="accent6">
                    <a:lumMod val="50000"/>
                  </a:schemeClr>
                </a:solidFill>
              </a:rPr>
              <a:t>MODELO WEAP</a:t>
            </a:r>
            <a:endParaRPr lang="es-MX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2 Marcador de contenido"/>
          <p:cNvSpPr txBox="1">
            <a:spLocks/>
          </p:cNvSpPr>
          <p:nvPr/>
        </p:nvSpPr>
        <p:spPr>
          <a:xfrm>
            <a:off x="428596" y="1500174"/>
            <a:ext cx="2614602" cy="614354"/>
          </a:xfrm>
          <a:prstGeom prst="rect">
            <a:avLst/>
          </a:prstGeom>
        </p:spPr>
        <p:txBody>
          <a:bodyPr vert="horz">
            <a:normAutofit fontScale="925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Metodología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5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6182" y="1357298"/>
            <a:ext cx="1714512" cy="22860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2 Marcador de contenido"/>
          <p:cNvSpPr txBox="1">
            <a:spLocks/>
          </p:cNvSpPr>
          <p:nvPr/>
        </p:nvSpPr>
        <p:spPr>
          <a:xfrm>
            <a:off x="5357818" y="4286256"/>
            <a:ext cx="2500330" cy="3286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es-ES" sz="1200" dirty="0" smtClean="0"/>
              <a:t>DEFINICIÓN DE PARÁMETROS</a:t>
            </a:r>
          </a:p>
        </p:txBody>
      </p:sp>
      <p:pic>
        <p:nvPicPr>
          <p:cNvPr id="9" name="8 Imagen"/>
          <p:cNvPicPr/>
          <p:nvPr/>
        </p:nvPicPr>
        <p:blipFill>
          <a:blip r:embed="rId3" cstate="print"/>
          <a:srcRect b="3871"/>
          <a:stretch>
            <a:fillRect/>
          </a:stretch>
        </p:blipFill>
        <p:spPr bwMode="auto">
          <a:xfrm>
            <a:off x="5929322" y="1357298"/>
            <a:ext cx="2857520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0 Rectángulo"/>
          <p:cNvSpPr/>
          <p:nvPr/>
        </p:nvSpPr>
        <p:spPr>
          <a:xfrm>
            <a:off x="785786" y="2285992"/>
            <a:ext cx="2214578" cy="307777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1400" dirty="0" smtClean="0"/>
              <a:t>PERÍODO DE 2012 - 2016</a:t>
            </a:r>
            <a:endParaRPr lang="es-EC" sz="1400" dirty="0"/>
          </a:p>
        </p:txBody>
      </p:sp>
      <p:sp>
        <p:nvSpPr>
          <p:cNvPr id="12" name="11 Rectángulo"/>
          <p:cNvSpPr/>
          <p:nvPr/>
        </p:nvSpPr>
        <p:spPr>
          <a:xfrm>
            <a:off x="1357290" y="4835735"/>
            <a:ext cx="2304256" cy="738664"/>
          </a:xfrm>
          <a:prstGeom prst="rect">
            <a:avLst/>
          </a:prstGeom>
          <a:solidFill>
            <a:srgbClr val="66FF66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1400" dirty="0" smtClean="0"/>
              <a:t>ANÁLISIS DE POBLACIONES CERCANAS Y CAPTACIONES DE AGUA</a:t>
            </a:r>
            <a:endParaRPr lang="es-EC" sz="1400" dirty="0" smtClean="0"/>
          </a:p>
        </p:txBody>
      </p:sp>
      <p:sp>
        <p:nvSpPr>
          <p:cNvPr id="13" name="12 Rectángulo"/>
          <p:cNvSpPr/>
          <p:nvPr/>
        </p:nvSpPr>
        <p:spPr>
          <a:xfrm>
            <a:off x="1339050" y="5764429"/>
            <a:ext cx="2304256" cy="30777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C" sz="1400" dirty="0" smtClean="0"/>
              <a:t>PISCINAS DE TRUCHA  </a:t>
            </a:r>
          </a:p>
        </p:txBody>
      </p:sp>
      <p:sp>
        <p:nvSpPr>
          <p:cNvPr id="14" name="13 Rectángulo"/>
          <p:cNvSpPr/>
          <p:nvPr/>
        </p:nvSpPr>
        <p:spPr>
          <a:xfrm>
            <a:off x="5500694" y="4785193"/>
            <a:ext cx="2304256" cy="30777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C" sz="1400" dirty="0" smtClean="0"/>
              <a:t>NUMERO DE HABITANTES</a:t>
            </a:r>
          </a:p>
        </p:txBody>
      </p:sp>
      <p:sp>
        <p:nvSpPr>
          <p:cNvPr id="15" name="14 Rectángulo"/>
          <p:cNvSpPr/>
          <p:nvPr/>
        </p:nvSpPr>
        <p:spPr>
          <a:xfrm>
            <a:off x="5643570" y="5356697"/>
            <a:ext cx="2304256" cy="30777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C" sz="1400" dirty="0" smtClean="0"/>
              <a:t>CONSUMO ANUAL DEL R.H.   </a:t>
            </a:r>
          </a:p>
        </p:txBody>
      </p:sp>
      <p:sp>
        <p:nvSpPr>
          <p:cNvPr id="16" name="15 Rectángulo"/>
          <p:cNvSpPr/>
          <p:nvPr/>
        </p:nvSpPr>
        <p:spPr>
          <a:xfrm>
            <a:off x="5786446" y="5906176"/>
            <a:ext cx="2304256" cy="52322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C" sz="1400" dirty="0" smtClean="0"/>
              <a:t>TASA DE CRECIMIENTO POBLACIONAL</a:t>
            </a:r>
          </a:p>
        </p:txBody>
      </p:sp>
      <p:sp>
        <p:nvSpPr>
          <p:cNvPr id="17" name="16 Rectángulo"/>
          <p:cNvSpPr/>
          <p:nvPr/>
        </p:nvSpPr>
        <p:spPr>
          <a:xfrm>
            <a:off x="785786" y="2857496"/>
            <a:ext cx="2214578" cy="52322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C" sz="1400" dirty="0" smtClean="0"/>
              <a:t>DELIMITACION DE LA ZONA DE ESTUDIO</a:t>
            </a:r>
            <a:endParaRPr lang="es-EC" sz="1400" dirty="0"/>
          </a:p>
        </p:txBody>
      </p:sp>
      <p:sp>
        <p:nvSpPr>
          <p:cNvPr id="18" name="2 Marcador de contenido"/>
          <p:cNvSpPr txBox="1">
            <a:spLocks/>
          </p:cNvSpPr>
          <p:nvPr/>
        </p:nvSpPr>
        <p:spPr>
          <a:xfrm>
            <a:off x="1214414" y="4286256"/>
            <a:ext cx="2500330" cy="3286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es-ES" sz="1200" dirty="0" smtClean="0"/>
              <a:t>SITIOS DE DEMANDA</a:t>
            </a:r>
          </a:p>
        </p:txBody>
      </p:sp>
      <p:sp>
        <p:nvSpPr>
          <p:cNvPr id="19" name="18 Rectángulo"/>
          <p:cNvSpPr/>
          <p:nvPr/>
        </p:nvSpPr>
        <p:spPr>
          <a:xfrm>
            <a:off x="785786" y="3643314"/>
            <a:ext cx="2214578" cy="307777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C" sz="1400" dirty="0" smtClean="0"/>
              <a:t>CAUDAL ANUAL</a:t>
            </a:r>
            <a:endParaRPr lang="es-EC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/>
      <p:bldP spid="1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643050"/>
            <a:ext cx="3929090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chemeClr val="accent6">
                    <a:lumMod val="50000"/>
                  </a:schemeClr>
                </a:solidFill>
              </a:rPr>
              <a:t>Resultados</a:t>
            </a:r>
            <a:endParaRPr lang="es-MX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6" name="5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0614030"/>
              </p:ext>
            </p:extLst>
          </p:nvPr>
        </p:nvGraphicFramePr>
        <p:xfrm>
          <a:off x="3131840" y="3052765"/>
          <a:ext cx="5892800" cy="14668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55700"/>
                <a:gridCol w="762000"/>
                <a:gridCol w="762000"/>
                <a:gridCol w="762000"/>
                <a:gridCol w="762000"/>
                <a:gridCol w="762000"/>
                <a:gridCol w="927100"/>
              </a:tblGrid>
              <a:tr h="32385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 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2012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2013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2014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2015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2016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>
                          <a:effectLst/>
                        </a:rPr>
                        <a:t>INCREMENTO DE CONSUMO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OZOGOCHE ALTO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7475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7575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7677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7780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7884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409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OZOGOCHE BAJO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10220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10357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10496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10636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10779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559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PISCINA TRUCHA 2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1493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1493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1493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1493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1493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0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PISCINA TRUCHA 1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1493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1493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1493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1493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1493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0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TOTORAS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29200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29591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29988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30390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30797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1597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49881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50510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51146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51792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52446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2565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2284547"/>
              </p:ext>
            </p:extLst>
          </p:nvPr>
        </p:nvGraphicFramePr>
        <p:xfrm>
          <a:off x="214282" y="567712"/>
          <a:ext cx="8715436" cy="566960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1285884"/>
                <a:gridCol w="1357322"/>
                <a:gridCol w="1143008"/>
                <a:gridCol w="1643074"/>
                <a:gridCol w="1214446"/>
                <a:gridCol w="2071702"/>
              </a:tblGrid>
              <a:tr h="524555">
                <a:tc>
                  <a:txBody>
                    <a:bodyPr/>
                    <a:lstStyle/>
                    <a:p>
                      <a:pPr marL="226695" algn="just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900" dirty="0"/>
                        <a:t>Método</a:t>
                      </a:r>
                      <a:endParaRPr lang="es-MX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977" marR="1097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algn="just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900" dirty="0"/>
                        <a:t>Caudal (m</a:t>
                      </a:r>
                      <a:r>
                        <a:rPr lang="es-ES" sz="900" baseline="30000" dirty="0"/>
                        <a:t>3</a:t>
                      </a:r>
                      <a:r>
                        <a:rPr lang="es-ES" sz="900" dirty="0"/>
                        <a:t>/s)</a:t>
                      </a:r>
                      <a:endParaRPr lang="es-MX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977" marR="10977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algn="just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900" dirty="0"/>
                        <a:t>Volumen (m</a:t>
                      </a:r>
                      <a:r>
                        <a:rPr lang="es-ES" sz="900" baseline="30000" dirty="0"/>
                        <a:t>3</a:t>
                      </a:r>
                      <a:r>
                        <a:rPr lang="es-ES" sz="900" dirty="0"/>
                        <a:t>/mes)</a:t>
                      </a:r>
                      <a:endParaRPr lang="es-MX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977" marR="10977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algn="just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900" dirty="0"/>
                        <a:t>Ventajas</a:t>
                      </a:r>
                      <a:endParaRPr lang="es-MX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977" marR="10977" marT="0" marB="0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algn="just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900" dirty="0"/>
                        <a:t>Desventajas</a:t>
                      </a:r>
                      <a:endParaRPr lang="es-MX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977" marR="10977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algn="just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900" dirty="0"/>
                        <a:t>Observaciones</a:t>
                      </a:r>
                      <a:endParaRPr lang="es-MX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977" marR="10977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049110">
                <a:tc>
                  <a:txBody>
                    <a:bodyPr/>
                    <a:lstStyle/>
                    <a:p>
                      <a:pPr marL="226695" algn="l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900" dirty="0"/>
                        <a:t>Aforo</a:t>
                      </a:r>
                      <a:endParaRPr lang="es-MX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977" marR="1097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algn="l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900" dirty="0"/>
                        <a:t>2.13</a:t>
                      </a:r>
                      <a:endParaRPr lang="es-MX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977" marR="10977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algn="l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900" dirty="0"/>
                        <a:t>5520960.00</a:t>
                      </a:r>
                      <a:endParaRPr lang="es-MX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977" marR="10977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algn="l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900" dirty="0"/>
                        <a:t>Permite conocer exactamente el </a:t>
                      </a:r>
                      <a:r>
                        <a:rPr lang="es-ES" sz="900" dirty="0" smtClean="0"/>
                        <a:t>caudal</a:t>
                      </a:r>
                      <a:endParaRPr lang="es-MX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977" marR="10977" marT="0" marB="0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algn="l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900" dirty="0"/>
                        <a:t>Ir a campo </a:t>
                      </a:r>
                      <a:r>
                        <a:rPr lang="es-ES" sz="900" dirty="0" smtClean="0"/>
                        <a:t>constantemente</a:t>
                      </a:r>
                      <a:endParaRPr lang="es-MX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977" marR="10977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algn="l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900" dirty="0"/>
                        <a:t>Es recomendable utilizar el caudal de 0.68 m</a:t>
                      </a:r>
                      <a:r>
                        <a:rPr lang="es-ES" sz="900" baseline="30000" dirty="0"/>
                        <a:t>3</a:t>
                      </a:r>
                      <a:r>
                        <a:rPr lang="es-ES" sz="900" dirty="0"/>
                        <a:t>/s ya que es el mas crítico y con el que se debería trabajar para modelamientos en la cuenca.</a:t>
                      </a:r>
                      <a:endParaRPr lang="es-MX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977" marR="10977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367848">
                <a:tc>
                  <a:txBody>
                    <a:bodyPr/>
                    <a:lstStyle/>
                    <a:p>
                      <a:pPr marL="226695" algn="l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900" dirty="0" err="1"/>
                        <a:t>Isoyetas</a:t>
                      </a:r>
                      <a:endParaRPr lang="es-MX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977" marR="1097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algn="l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900" dirty="0"/>
                        <a:t>2.79</a:t>
                      </a:r>
                      <a:endParaRPr lang="es-MX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977" marR="10977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algn="l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900" dirty="0"/>
                        <a:t>7234143.80</a:t>
                      </a:r>
                      <a:endParaRPr lang="es-MX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977" marR="10977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algn="l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900" dirty="0" smtClean="0"/>
                        <a:t>No </a:t>
                      </a:r>
                      <a:r>
                        <a:rPr lang="es-ES" sz="900" dirty="0"/>
                        <a:t>requiere ir a campo para obtener </a:t>
                      </a:r>
                      <a:r>
                        <a:rPr lang="es-ES" sz="900" dirty="0" smtClean="0"/>
                        <a:t>datos</a:t>
                      </a:r>
                      <a:endParaRPr lang="es-MX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977" marR="10977" marT="0" marB="0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algn="l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900" dirty="0" smtClean="0"/>
                        <a:t>Presencia de estaciones meteorológicas</a:t>
                      </a:r>
                      <a:endParaRPr lang="es-MX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977" marR="10977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900" dirty="0" smtClean="0"/>
                        <a:t>No es recomendable </a:t>
                      </a:r>
                      <a:r>
                        <a:rPr lang="es-ES" sz="900" dirty="0" smtClean="0"/>
                        <a:t>para </a:t>
                      </a:r>
                      <a:r>
                        <a:rPr lang="es-ES" sz="900" dirty="0" smtClean="0"/>
                        <a:t>trabajar en el área de estudio</a:t>
                      </a:r>
                      <a:endParaRPr lang="es-MX" sz="9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226695" algn="l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endParaRPr lang="es-MX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977" marR="10977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416699">
                <a:tc>
                  <a:txBody>
                    <a:bodyPr/>
                    <a:lstStyle/>
                    <a:p>
                      <a:pPr marL="226695" algn="l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900" dirty="0"/>
                        <a:t>Polígonos de </a:t>
                      </a:r>
                      <a:r>
                        <a:rPr lang="es-ES" sz="900" dirty="0" err="1"/>
                        <a:t>Thiessen</a:t>
                      </a:r>
                      <a:endParaRPr lang="es-MX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977" marR="10977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algn="l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900" dirty="0"/>
                        <a:t>3.51</a:t>
                      </a:r>
                      <a:endParaRPr lang="es-MX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977" marR="10977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algn="l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900" dirty="0"/>
                        <a:t>86867841.50</a:t>
                      </a:r>
                      <a:endParaRPr lang="es-MX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977" marR="10977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900" dirty="0" smtClean="0"/>
                        <a:t>No requiere ir a campo para obtener datos</a:t>
                      </a:r>
                      <a:endParaRPr lang="es-MX" sz="9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226695" algn="l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endParaRPr lang="es-MX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977" marR="10977" marT="0" marB="0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900" dirty="0" smtClean="0"/>
                        <a:t>Presencia de estaciones meteorológicas</a:t>
                      </a:r>
                      <a:endParaRPr lang="es-MX" sz="9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226695" algn="l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endParaRPr lang="es-MX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977" marR="10977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algn="l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900" dirty="0" smtClean="0"/>
                        <a:t>No es recomendable </a:t>
                      </a:r>
                      <a:r>
                        <a:rPr lang="es-ES" sz="900" dirty="0" smtClean="0"/>
                        <a:t>para </a:t>
                      </a:r>
                      <a:r>
                        <a:rPr lang="es-ES" sz="900" dirty="0" smtClean="0"/>
                        <a:t>trabajar en el área de estudio</a:t>
                      </a:r>
                      <a:endParaRPr lang="es-MX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977" marR="10977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311388">
                <a:tc>
                  <a:txBody>
                    <a:bodyPr/>
                    <a:lstStyle/>
                    <a:p>
                      <a:pPr marL="226695" algn="l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900" dirty="0"/>
                        <a:t>Modelo WEAP</a:t>
                      </a:r>
                      <a:endParaRPr lang="es-MX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977" marR="10977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algn="l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900" dirty="0"/>
                        <a:t>El caudal obtenido representa la demanda que requieren las poblaciones al </a:t>
                      </a:r>
                      <a:r>
                        <a:rPr lang="es-ES" sz="900" dirty="0" smtClean="0"/>
                        <a:t>año.</a:t>
                      </a:r>
                      <a:endParaRPr lang="es-MX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977" marR="10977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algn="l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900" dirty="0"/>
                        <a:t>415676.50</a:t>
                      </a:r>
                      <a:endParaRPr lang="es-MX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977" marR="10977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algn="l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900" dirty="0"/>
                        <a:t>Utiliza varios parámetros para realizar el </a:t>
                      </a:r>
                      <a:r>
                        <a:rPr lang="es-ES" sz="900" dirty="0" err="1"/>
                        <a:t>modelamiento</a:t>
                      </a:r>
                      <a:r>
                        <a:rPr lang="es-ES" sz="900" dirty="0"/>
                        <a:t> de agua.</a:t>
                      </a:r>
                      <a:endParaRPr lang="es-MX" sz="900" dirty="0"/>
                    </a:p>
                    <a:p>
                      <a:pPr marL="226695" algn="l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endParaRPr lang="es-MX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977" marR="10977" marT="0" marB="0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algn="l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900" dirty="0" smtClean="0"/>
                        <a:t>Cantidad de datos</a:t>
                      </a:r>
                      <a:endParaRPr lang="es-MX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977" marR="10977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algn="l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900" dirty="0" smtClean="0"/>
                        <a:t>La zona de estudio </a:t>
                      </a:r>
                      <a:r>
                        <a:rPr lang="es-ES" sz="900" dirty="0"/>
                        <a:t>carece de datos que ayuden al correcto modelamiento del software</a:t>
                      </a:r>
                      <a:r>
                        <a:rPr lang="es-ES" sz="900" dirty="0" smtClean="0"/>
                        <a:t>.</a:t>
                      </a:r>
                      <a:endParaRPr lang="es-MX" sz="900" dirty="0"/>
                    </a:p>
                  </a:txBody>
                  <a:tcPr marL="10977" marR="10977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214282" y="142852"/>
            <a:ext cx="8686800" cy="400032"/>
          </a:xfrm>
        </p:spPr>
        <p:txBody>
          <a:bodyPr>
            <a:normAutofit/>
          </a:bodyPr>
          <a:lstStyle/>
          <a:p>
            <a:r>
              <a:rPr lang="es-MX" sz="2000" dirty="0" err="1" smtClean="0">
                <a:solidFill>
                  <a:schemeClr val="tx1"/>
                </a:solidFill>
              </a:rPr>
              <a:t>Matríz</a:t>
            </a:r>
            <a:r>
              <a:rPr lang="es-MX" sz="2000" dirty="0" smtClean="0">
                <a:solidFill>
                  <a:schemeClr val="tx1"/>
                </a:solidFill>
              </a:rPr>
              <a:t> de comparación entre métodos</a:t>
            </a:r>
            <a:endParaRPr lang="es-MX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57290" y="3000372"/>
            <a:ext cx="6767530" cy="838200"/>
          </a:xfrm>
        </p:spPr>
        <p:txBody>
          <a:bodyPr>
            <a:normAutofit fontScale="90000"/>
          </a:bodyPr>
          <a:lstStyle/>
          <a:p>
            <a:r>
              <a:rPr lang="es-MX" dirty="0" smtClean="0">
                <a:solidFill>
                  <a:schemeClr val="accent6">
                    <a:lumMod val="50000"/>
                  </a:schemeClr>
                </a:solidFill>
              </a:rPr>
              <a:t>ANÁLISIS DE CALIDAD DEL AGUA (objetivo 6)</a:t>
            </a:r>
            <a:endParaRPr lang="es-MX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72008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s-EC" dirty="0" smtClean="0"/>
              <a:t>DESCRIPCION DEL ÁREA</a:t>
            </a:r>
            <a:endParaRPr lang="es-EC" dirty="0"/>
          </a:p>
        </p:txBody>
      </p:sp>
      <p:sp>
        <p:nvSpPr>
          <p:cNvPr id="9" name="8 Rectángulo"/>
          <p:cNvSpPr/>
          <p:nvPr/>
        </p:nvSpPr>
        <p:spPr>
          <a:xfrm>
            <a:off x="2488898" y="2708920"/>
            <a:ext cx="1795070" cy="307777"/>
          </a:xfrm>
          <a:prstGeom prst="rect">
            <a:avLst/>
          </a:prstGeom>
          <a:solidFill>
            <a:srgbClr val="56BEA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S" sz="1400" dirty="0" smtClean="0"/>
              <a:t>Frío andino y páramo</a:t>
            </a:r>
            <a:endParaRPr lang="es-EC" sz="1400" dirty="0"/>
          </a:p>
        </p:txBody>
      </p:sp>
      <p:sp>
        <p:nvSpPr>
          <p:cNvPr id="10" name="9 Rectángulo"/>
          <p:cNvSpPr/>
          <p:nvPr/>
        </p:nvSpPr>
        <p:spPr>
          <a:xfrm>
            <a:off x="467544" y="2996951"/>
            <a:ext cx="761747" cy="369332"/>
          </a:xfrm>
          <a:prstGeom prst="rect">
            <a:avLst/>
          </a:prstGeom>
          <a:solidFill>
            <a:srgbClr val="56BEA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dirty="0" smtClean="0"/>
              <a:t>Clima </a:t>
            </a:r>
            <a:endParaRPr lang="es-EC" dirty="0"/>
          </a:p>
        </p:txBody>
      </p:sp>
      <p:sp>
        <p:nvSpPr>
          <p:cNvPr id="11" name="10 Rectángulo"/>
          <p:cNvSpPr/>
          <p:nvPr/>
        </p:nvSpPr>
        <p:spPr>
          <a:xfrm>
            <a:off x="2491811" y="3181617"/>
            <a:ext cx="2304256" cy="523220"/>
          </a:xfrm>
          <a:prstGeom prst="rect">
            <a:avLst/>
          </a:prstGeom>
          <a:solidFill>
            <a:srgbClr val="56BEA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1400" dirty="0" smtClean="0"/>
              <a:t>Temperaturas de  0 - 10 grados centígrados. </a:t>
            </a:r>
            <a:endParaRPr lang="es-EC" sz="1400" dirty="0" smtClean="0"/>
          </a:p>
        </p:txBody>
      </p:sp>
      <p:sp>
        <p:nvSpPr>
          <p:cNvPr id="12" name="11 Rectángulo"/>
          <p:cNvSpPr/>
          <p:nvPr/>
        </p:nvSpPr>
        <p:spPr>
          <a:xfrm>
            <a:off x="3983726" y="4429132"/>
            <a:ext cx="720080" cy="369332"/>
          </a:xfrm>
          <a:prstGeom prst="rect">
            <a:avLst/>
          </a:prstGeom>
          <a:solidFill>
            <a:srgbClr val="9D8DD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dirty="0" smtClean="0"/>
              <a:t>Flora</a:t>
            </a:r>
            <a:endParaRPr lang="es-EC" dirty="0"/>
          </a:p>
        </p:txBody>
      </p:sp>
      <p:sp>
        <p:nvSpPr>
          <p:cNvPr id="14" name="13 Rectángulo"/>
          <p:cNvSpPr/>
          <p:nvPr/>
        </p:nvSpPr>
        <p:spPr>
          <a:xfrm>
            <a:off x="5072066" y="4653136"/>
            <a:ext cx="936104" cy="307777"/>
          </a:xfrm>
          <a:prstGeom prst="rect">
            <a:avLst/>
          </a:prstGeom>
          <a:solidFill>
            <a:srgbClr val="9D8DD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1400" dirty="0" smtClean="0"/>
              <a:t>Herbácea</a:t>
            </a:r>
            <a:endParaRPr lang="es-EC" sz="1400" dirty="0"/>
          </a:p>
        </p:txBody>
      </p:sp>
      <p:sp>
        <p:nvSpPr>
          <p:cNvPr id="15" name="14 Rectángulo"/>
          <p:cNvSpPr/>
          <p:nvPr/>
        </p:nvSpPr>
        <p:spPr>
          <a:xfrm>
            <a:off x="5072066" y="4221088"/>
            <a:ext cx="1709635" cy="307777"/>
          </a:xfrm>
          <a:prstGeom prst="rect">
            <a:avLst/>
          </a:prstGeom>
          <a:solidFill>
            <a:srgbClr val="9D8DD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sz="1400" dirty="0" smtClean="0"/>
              <a:t>Pajonales de páramo</a:t>
            </a:r>
            <a:endParaRPr lang="es-EC" sz="1400" dirty="0"/>
          </a:p>
        </p:txBody>
      </p:sp>
      <p:sp>
        <p:nvSpPr>
          <p:cNvPr id="18" name="17 Rectángulo"/>
          <p:cNvSpPr/>
          <p:nvPr/>
        </p:nvSpPr>
        <p:spPr>
          <a:xfrm>
            <a:off x="5207862" y="5949280"/>
            <a:ext cx="1584176" cy="307777"/>
          </a:xfrm>
          <a:prstGeom prst="rect">
            <a:avLst/>
          </a:prstGeom>
          <a:solidFill>
            <a:srgbClr val="EB8A5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sz="1400" dirty="0" smtClean="0"/>
              <a:t>Corredor biológico</a:t>
            </a:r>
            <a:endParaRPr lang="es-EC" sz="1400" dirty="0"/>
          </a:p>
        </p:txBody>
      </p:sp>
      <p:sp>
        <p:nvSpPr>
          <p:cNvPr id="19" name="18 Rectángulo"/>
          <p:cNvSpPr/>
          <p:nvPr/>
        </p:nvSpPr>
        <p:spPr>
          <a:xfrm>
            <a:off x="4014488" y="5939988"/>
            <a:ext cx="749116" cy="369332"/>
          </a:xfrm>
          <a:prstGeom prst="rect">
            <a:avLst/>
          </a:prstGeom>
          <a:solidFill>
            <a:srgbClr val="EB8A5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dirty="0" smtClean="0"/>
              <a:t>Fauna</a:t>
            </a:r>
            <a:endParaRPr lang="es-EC" dirty="0"/>
          </a:p>
        </p:txBody>
      </p:sp>
      <p:sp>
        <p:nvSpPr>
          <p:cNvPr id="23" name="22 Rectángulo"/>
          <p:cNvSpPr/>
          <p:nvPr/>
        </p:nvSpPr>
        <p:spPr>
          <a:xfrm>
            <a:off x="439988" y="1563062"/>
            <a:ext cx="110767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dirty="0" smtClean="0"/>
              <a:t>Ubicación</a:t>
            </a:r>
            <a:endParaRPr lang="es-EC" dirty="0"/>
          </a:p>
        </p:txBody>
      </p:sp>
      <p:sp>
        <p:nvSpPr>
          <p:cNvPr id="25" name="24 Rectángulo"/>
          <p:cNvSpPr/>
          <p:nvPr/>
        </p:nvSpPr>
        <p:spPr>
          <a:xfrm>
            <a:off x="2478606" y="1476234"/>
            <a:ext cx="2309418" cy="52322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400" dirty="0" smtClean="0"/>
              <a:t>Porción Sur Occidental  de</a:t>
            </a:r>
          </a:p>
          <a:p>
            <a:pPr algn="ctr"/>
            <a:r>
              <a:rPr lang="es-ES" sz="1400" dirty="0" smtClean="0"/>
              <a:t> la Cordillera Real</a:t>
            </a:r>
            <a:endParaRPr lang="es-EC" sz="1400" dirty="0"/>
          </a:p>
        </p:txBody>
      </p:sp>
      <p:cxnSp>
        <p:nvCxnSpPr>
          <p:cNvPr id="28" name="27 Conector recto de flecha"/>
          <p:cNvCxnSpPr>
            <a:stCxn id="23" idx="3"/>
            <a:endCxn id="25" idx="1"/>
          </p:cNvCxnSpPr>
          <p:nvPr/>
        </p:nvCxnSpPr>
        <p:spPr>
          <a:xfrm flipV="1">
            <a:off x="1547664" y="1737844"/>
            <a:ext cx="930942" cy="98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32 Conector recto de flecha"/>
          <p:cNvCxnSpPr>
            <a:stCxn id="10" idx="3"/>
            <a:endCxn id="9" idx="1"/>
          </p:cNvCxnSpPr>
          <p:nvPr/>
        </p:nvCxnSpPr>
        <p:spPr>
          <a:xfrm flipV="1">
            <a:off x="1229291" y="2862809"/>
            <a:ext cx="1259607" cy="3188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34 Conector recto de flecha"/>
          <p:cNvCxnSpPr>
            <a:stCxn id="10" idx="3"/>
            <a:endCxn id="11" idx="1"/>
          </p:cNvCxnSpPr>
          <p:nvPr/>
        </p:nvCxnSpPr>
        <p:spPr>
          <a:xfrm>
            <a:off x="1229291" y="3181617"/>
            <a:ext cx="1262520" cy="2616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36 Conector recto de flecha"/>
          <p:cNvCxnSpPr>
            <a:stCxn id="12" idx="3"/>
            <a:endCxn id="54" idx="1"/>
          </p:cNvCxnSpPr>
          <p:nvPr/>
        </p:nvCxnSpPr>
        <p:spPr>
          <a:xfrm>
            <a:off x="4703806" y="4613798"/>
            <a:ext cx="368260" cy="6055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38 Conector recto de flecha"/>
          <p:cNvCxnSpPr>
            <a:stCxn id="12" idx="3"/>
            <a:endCxn id="15" idx="1"/>
          </p:cNvCxnSpPr>
          <p:nvPr/>
        </p:nvCxnSpPr>
        <p:spPr>
          <a:xfrm flipV="1">
            <a:off x="4703806" y="4374977"/>
            <a:ext cx="368260" cy="23882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45 Conector recto de flecha"/>
          <p:cNvCxnSpPr/>
          <p:nvPr/>
        </p:nvCxnSpPr>
        <p:spPr>
          <a:xfrm flipV="1">
            <a:off x="4763604" y="6093296"/>
            <a:ext cx="444258" cy="2148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47 Conector recto de flecha"/>
          <p:cNvCxnSpPr>
            <a:stCxn id="18" idx="3"/>
            <a:endCxn id="15362" idx="1"/>
          </p:cNvCxnSpPr>
          <p:nvPr/>
        </p:nvCxnSpPr>
        <p:spPr>
          <a:xfrm flipV="1">
            <a:off x="6792038" y="4893480"/>
            <a:ext cx="351730" cy="12096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49 Conector recto de flecha"/>
          <p:cNvCxnSpPr>
            <a:stCxn id="18" idx="3"/>
            <a:endCxn id="15363" idx="1"/>
          </p:cNvCxnSpPr>
          <p:nvPr/>
        </p:nvCxnSpPr>
        <p:spPr>
          <a:xfrm>
            <a:off x="6792038" y="6103169"/>
            <a:ext cx="351730" cy="1476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53 Rectángulo"/>
          <p:cNvSpPr/>
          <p:nvPr/>
        </p:nvSpPr>
        <p:spPr>
          <a:xfrm>
            <a:off x="5072066" y="5065439"/>
            <a:ext cx="936104" cy="307777"/>
          </a:xfrm>
          <a:prstGeom prst="rect">
            <a:avLst/>
          </a:prstGeom>
          <a:solidFill>
            <a:srgbClr val="9D8DD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1400" dirty="0" smtClean="0"/>
              <a:t>Arbustiva</a:t>
            </a:r>
            <a:endParaRPr lang="es-EC" sz="1400" dirty="0"/>
          </a:p>
        </p:txBody>
      </p:sp>
      <p:cxnSp>
        <p:nvCxnSpPr>
          <p:cNvPr id="56" name="55 Conector recto de flecha"/>
          <p:cNvCxnSpPr>
            <a:stCxn id="12" idx="3"/>
            <a:endCxn id="14" idx="1"/>
          </p:cNvCxnSpPr>
          <p:nvPr/>
        </p:nvCxnSpPr>
        <p:spPr>
          <a:xfrm>
            <a:off x="4703806" y="4613798"/>
            <a:ext cx="368260" cy="19322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68" y="4214819"/>
            <a:ext cx="1785918" cy="13573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68" y="5643569"/>
            <a:ext cx="1821647" cy="12144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98" y="3847774"/>
            <a:ext cx="3657474" cy="274310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794" y="1287047"/>
            <a:ext cx="3619646" cy="271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569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8" grpId="0" animBg="1"/>
      <p:bldP spid="19" grpId="0" animBg="1"/>
      <p:bldP spid="23" grpId="0" animBg="1"/>
      <p:bldP spid="25" grpId="0" animBg="1"/>
      <p:bldP spid="5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chemeClr val="accent6">
                    <a:lumMod val="50000"/>
                  </a:schemeClr>
                </a:solidFill>
              </a:rPr>
              <a:t>METODOLOGÍA</a:t>
            </a:r>
            <a:endParaRPr lang="es-MX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2 Marcador de contenido"/>
          <p:cNvSpPr txBox="1">
            <a:spLocks/>
          </p:cNvSpPr>
          <p:nvPr/>
        </p:nvSpPr>
        <p:spPr>
          <a:xfrm>
            <a:off x="500034" y="1357298"/>
            <a:ext cx="4143404" cy="128588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s-ES" sz="1400" dirty="0" smtClean="0"/>
              <a:t>Visita a campo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es-E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Muestreo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s-ES" sz="1400" dirty="0" smtClean="0"/>
              <a:t>Recolección de muestras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es-E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Análisis físico químico de el agua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s-ES" sz="1400" dirty="0" smtClean="0"/>
              <a:t>Comparación con el TULAS</a:t>
            </a:r>
            <a:endParaRPr kumimoji="0" lang="es-MX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7 Imagen" descr="DSC002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43042" y="2786058"/>
            <a:ext cx="2095483" cy="1571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8 Imagen" descr="DSC004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57818" y="2714620"/>
            <a:ext cx="2190765" cy="164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9 Imagen" descr="DSC004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43042" y="4643446"/>
            <a:ext cx="2095515" cy="157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5"/>
          <a:srcRect l="15234" t="29062" r="16211" b="6250"/>
          <a:stretch>
            <a:fillRect/>
          </a:stretch>
        </p:blipFill>
        <p:spPr bwMode="auto">
          <a:xfrm>
            <a:off x="4714876" y="4429132"/>
            <a:ext cx="3357586" cy="1980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11 Flecha derecha">
            <a:hlinkClick r:id="rId6" action="ppaction://hlinkfile"/>
          </p:cNvPr>
          <p:cNvSpPr/>
          <p:nvPr/>
        </p:nvSpPr>
        <p:spPr>
          <a:xfrm>
            <a:off x="3643306" y="2143116"/>
            <a:ext cx="928694" cy="1428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8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Mapa de Calidad del agu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7338"/>
            <a:ext cx="9144000" cy="64633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chemeClr val="accent6">
                    <a:lumMod val="50000"/>
                  </a:schemeClr>
                </a:solidFill>
              </a:rPr>
              <a:t>ÍNDICE DE CALIDAD DEL AGUA</a:t>
            </a:r>
            <a:endParaRPr lang="es-MX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285720" y="1428736"/>
          <a:ext cx="3887230" cy="4986431"/>
        </p:xfrm>
        <a:graphic>
          <a:graphicData uri="http://schemas.openxmlformats.org/drawingml/2006/table">
            <a:tbl>
              <a:tblPr/>
              <a:tblGrid>
                <a:gridCol w="593510"/>
                <a:gridCol w="791927"/>
                <a:gridCol w="791927"/>
                <a:gridCol w="854933"/>
                <a:gridCol w="854933"/>
              </a:tblGrid>
              <a:tr h="201655">
                <a:tc rowSpan="2"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7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RANGO ICA</a:t>
                      </a:r>
                      <a:endParaRPr lang="es-MX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7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CRITERIOS GENERALES</a:t>
                      </a:r>
                      <a:endParaRPr lang="es-MX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463378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Bef>
                          <a:spcPts val="220"/>
                        </a:spcBef>
                        <a:spcAft>
                          <a:spcPts val="1200"/>
                        </a:spcAft>
                      </a:pPr>
                      <a:r>
                        <a:rPr lang="es-ES" sz="7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ESTADO</a:t>
                      </a:r>
                      <a:endParaRPr lang="es-MX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92735" algn="ctr">
                        <a:lnSpc>
                          <a:spcPct val="150000"/>
                        </a:lnSpc>
                        <a:spcBef>
                          <a:spcPts val="245"/>
                        </a:spcBef>
                        <a:spcAft>
                          <a:spcPts val="1200"/>
                        </a:spcAft>
                      </a:pPr>
                      <a:r>
                        <a:rPr lang="es-ES" sz="7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       USO: PESCA Y VIDA ACUATICA</a:t>
                      </a:r>
                      <a:endParaRPr lang="es-MX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Bef>
                          <a:spcPts val="220"/>
                        </a:spcBef>
                        <a:spcAft>
                          <a:spcPts val="1200"/>
                        </a:spcAft>
                      </a:pPr>
                      <a:r>
                        <a:rPr lang="es-ES" sz="7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ESTADO</a:t>
                      </a:r>
                      <a:endParaRPr lang="es-MX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42545" algn="ctr">
                        <a:lnSpc>
                          <a:spcPct val="150000"/>
                        </a:lnSpc>
                        <a:spcBef>
                          <a:spcPts val="245"/>
                        </a:spcBef>
                        <a:spcAft>
                          <a:spcPts val="1200"/>
                        </a:spcAft>
                      </a:pPr>
                      <a:r>
                        <a:rPr lang="es-ES" sz="7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USO: RIEGO AGRÍCOLA</a:t>
                      </a:r>
                      <a:endParaRPr lang="es-MX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459">
                <a:tc rowSpan="2"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7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es-MX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marL="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8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Excelente</a:t>
                      </a:r>
                      <a:endParaRPr lang="es-MX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3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8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226695" marR="6667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Pesca y Vida Acuática Abundante</a:t>
                      </a:r>
                      <a:endParaRPr lang="es-MX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endParaRPr lang="es-ES" sz="7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226695" marR="89535" indent="-381000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           No requiere tratamiento para riego</a:t>
                      </a:r>
                      <a:endParaRPr lang="es-MX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919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Excelente</a:t>
                      </a:r>
                      <a:endParaRPr lang="es-MX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200797"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7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90</a:t>
                      </a:r>
                      <a:endParaRPr lang="es-MX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8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Aceptable</a:t>
                      </a:r>
                      <a:endParaRPr lang="es-MX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3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226695" indent="-1905" algn="ctr">
                        <a:lnSpc>
                          <a:spcPct val="150000"/>
                        </a:lnSpc>
                        <a:spcBef>
                          <a:spcPts val="330"/>
                        </a:spcBef>
                        <a:spcAft>
                          <a:spcPts val="1200"/>
                        </a:spcAft>
                      </a:pPr>
                      <a:r>
                        <a:rPr lang="es-ES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Tratamiento menor para cultivos que requieren de alta calidad</a:t>
                      </a:r>
                      <a:endParaRPr lang="es-MX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7041"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7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80</a:t>
                      </a:r>
                      <a:endParaRPr lang="es-MX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308919"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7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70</a:t>
                      </a:r>
                      <a:endParaRPr lang="es-MX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Aceptable</a:t>
                      </a:r>
                      <a:endParaRPr lang="es-MX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3"/>
                    </a:solidFill>
                  </a:tcPr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Límite para peces muy sensitivos</a:t>
                      </a:r>
                      <a:endParaRPr lang="es-MX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8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226695" indent="60960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Levemente contaminada</a:t>
                      </a:r>
                      <a:endParaRPr lang="es-MX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F5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8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226695" indent="-260350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       Utilizable en la mayoría de los cultivos</a:t>
                      </a:r>
                      <a:endParaRPr lang="es-MX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3378"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7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60</a:t>
                      </a:r>
                      <a:endParaRPr lang="es-MX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59690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Levemente contaminada</a:t>
                      </a:r>
                      <a:endParaRPr lang="es-MX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F50"/>
                    </a:solidFill>
                  </a:tcPr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Dudosa la pesca sin riesgo para la salud</a:t>
                      </a:r>
                      <a:endParaRPr lang="es-MX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308919"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7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50</a:t>
                      </a:r>
                      <a:endParaRPr lang="es-MX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Contaminada</a:t>
                      </a:r>
                      <a:endParaRPr lang="es-MX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59B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115570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Limitada a especies muy resistentes</a:t>
                      </a:r>
                      <a:endParaRPr lang="es-MX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8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Contaminada</a:t>
                      </a:r>
                      <a:endParaRPr lang="es-MX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59B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8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Tratamiento requerido para la mayoría de cultivos</a:t>
                      </a:r>
                      <a:endParaRPr lang="es-MX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3378"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7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40</a:t>
                      </a:r>
                      <a:endParaRPr lang="es-MX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107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Fuertemente contaminada</a:t>
                      </a:r>
                      <a:endParaRPr lang="es-MX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Inaceptable para Actividad Pesquera</a:t>
                      </a:r>
                      <a:endParaRPr lang="es-MX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308919"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7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es-MX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8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Excesivamente Contaminada</a:t>
                      </a:r>
                      <a:endParaRPr lang="es-MX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8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Inaceptable para Vida Acuática</a:t>
                      </a:r>
                      <a:endParaRPr lang="es-MX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107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Fuertemente contaminada</a:t>
                      </a:r>
                      <a:endParaRPr lang="es-MX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Solo para cultivos muy resistentes</a:t>
                      </a:r>
                      <a:endParaRPr lang="es-MX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4236"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7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</a:t>
                      </a:r>
                      <a:endParaRPr lang="es-MX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Excesivamente Contaminada</a:t>
                      </a:r>
                      <a:endParaRPr lang="es-MX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7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Inaceptable para riego</a:t>
                      </a:r>
                      <a:endParaRPr lang="es-MX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8509927"/>
              </p:ext>
            </p:extLst>
          </p:nvPr>
        </p:nvGraphicFramePr>
        <p:xfrm>
          <a:off x="4283968" y="2852936"/>
          <a:ext cx="4678810" cy="961256"/>
        </p:xfrm>
        <a:graphic>
          <a:graphicData uri="http://schemas.openxmlformats.org/drawingml/2006/table">
            <a:tbl>
              <a:tblPr/>
              <a:tblGrid>
                <a:gridCol w="1029934"/>
                <a:gridCol w="662101"/>
                <a:gridCol w="1089965"/>
                <a:gridCol w="969903"/>
                <a:gridCol w="926907"/>
              </a:tblGrid>
              <a:tr h="504056"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Cuerpo de agua</a:t>
                      </a:r>
                      <a:endParaRPr lang="es-MX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ICA</a:t>
                      </a:r>
                      <a:endParaRPr lang="es-MX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Pesca y Vida acuática</a:t>
                      </a:r>
                      <a:endParaRPr lang="es-MX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Riego Agrícola</a:t>
                      </a:r>
                      <a:endParaRPr lang="es-MX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Parámetro TULAS</a:t>
                      </a:r>
                      <a:endParaRPr lang="es-MX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Río Ozogoche</a:t>
                      </a:r>
                      <a:endParaRPr lang="es-MX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95.45</a:t>
                      </a:r>
                      <a:endParaRPr lang="es-MX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Excelente</a:t>
                      </a:r>
                      <a:endParaRPr lang="es-MX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ED5"/>
                    </a:solidFill>
                  </a:tcPr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Excelente</a:t>
                      </a:r>
                      <a:endParaRPr lang="es-MX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ED5"/>
                    </a:solidFill>
                  </a:tcPr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Dentro de los límites</a:t>
                      </a:r>
                      <a:endParaRPr lang="es-MX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6" name="2 Marcador de contenido"/>
          <p:cNvSpPr txBox="1">
            <a:spLocks/>
          </p:cNvSpPr>
          <p:nvPr/>
        </p:nvSpPr>
        <p:spPr>
          <a:xfrm>
            <a:off x="5929322" y="2357430"/>
            <a:ext cx="1500198" cy="3571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s-ES" sz="1400" dirty="0" smtClean="0"/>
              <a:t>Resultados</a:t>
            </a:r>
            <a:endParaRPr kumimoji="0" lang="es-MX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214282" y="3143248"/>
            <a:ext cx="8686800" cy="838200"/>
          </a:xfrm>
          <a:prstGeom prst="rect">
            <a:avLst/>
          </a:prstGeom>
        </p:spPr>
        <p:txBody>
          <a:bodyPr vert="horz" anchor="ctr">
            <a:normAutofit fontScale="8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ZONIFICACIÓN ECOLÓGICA – ECONÓMICA (ZEE) (objetivo 7)</a:t>
            </a:r>
            <a:endParaRPr kumimoji="0" lang="es-EC" sz="3600" b="0" i="0" u="none" strike="noStrike" kern="1200" cap="all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C" dirty="0" smtClean="0">
                <a:solidFill>
                  <a:schemeClr val="accent6">
                    <a:lumMod val="50000"/>
                  </a:schemeClr>
                </a:solidFill>
              </a:rPr>
              <a:t>ZONIFICACIÓN ECOLÓGICA – ECONÓMICA (ZEE)</a:t>
            </a:r>
            <a:endParaRPr lang="es-EC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6467826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357686" y="285728"/>
            <a:ext cx="4286280" cy="1428760"/>
          </a:xfrm>
          <a:solidFill>
            <a:srgbClr val="92D050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EC" sz="2800" dirty="0" smtClean="0"/>
              <a:t>METODOLOGÍA DE LA  (ZEE)</a:t>
            </a:r>
            <a:endParaRPr lang="es-EC" sz="2800" dirty="0"/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3073" name="Object 1"/>
          <p:cNvGraphicFramePr>
            <a:graphicFrameLocks noChangeAspect="1"/>
          </p:cNvGraphicFramePr>
          <p:nvPr/>
        </p:nvGraphicFramePr>
        <p:xfrm>
          <a:off x="0" y="828091"/>
          <a:ext cx="7072330" cy="5815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62" name="Visio" r:id="rId3" imgW="6649593" imgH="4896993" progId="Visio.Drawing.11">
                  <p:embed/>
                </p:oleObj>
              </mc:Choice>
              <mc:Fallback>
                <p:oleObj name="Visio" r:id="rId3" imgW="6649593" imgH="4896993" progId="Visio.Drawing.11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828091"/>
                        <a:ext cx="7072330" cy="581561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85786" y="1714488"/>
            <a:ext cx="7500990" cy="1143000"/>
          </a:xfrm>
          <a:solidFill>
            <a:srgbClr val="92D050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s-EC" dirty="0" smtClean="0"/>
              <a:t>SENSIBILIDAD AMBIENTAL</a:t>
            </a:r>
            <a:endParaRPr lang="es-EC" dirty="0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1857356" y="4000504"/>
            <a:ext cx="5614998" cy="1143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4400" b="0" i="0" u="none" strike="noStrike" kern="1200" cap="none" spc="0" normalizeH="0" baseline="0" noProof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MODELO CARTOGRÁFICO DE LA ZEE</a:t>
            </a:r>
            <a:endParaRPr kumimoji="0" lang="es-EC" sz="44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31745" name="Object 1"/>
          <p:cNvGraphicFramePr>
            <a:graphicFrameLocks noChangeAspect="1"/>
          </p:cNvGraphicFramePr>
          <p:nvPr/>
        </p:nvGraphicFramePr>
        <p:xfrm>
          <a:off x="1714480" y="208001"/>
          <a:ext cx="6143668" cy="64357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86" name="Visio" r:id="rId3" imgW="6766560" imgH="7072503" progId="Visio.Drawing.11">
                  <p:embed/>
                </p:oleObj>
              </mc:Choice>
              <mc:Fallback>
                <p:oleObj name="Visio" r:id="rId3" imgW="6766560" imgH="7072503" progId="Visio.Drawing.11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4480" y="208001"/>
                        <a:ext cx="6143668" cy="643570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357686" y="642918"/>
            <a:ext cx="3500462" cy="1143000"/>
          </a:xfrm>
          <a:solidFill>
            <a:srgbClr val="00FF00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EC" dirty="0" smtClean="0"/>
              <a:t>ZONIFICACIÓN</a:t>
            </a:r>
            <a:endParaRPr lang="es-EC" dirty="0"/>
          </a:p>
        </p:txBody>
      </p:sp>
      <p:sp>
        <p:nvSpPr>
          <p:cNvPr id="4" name="3 Rectángulo"/>
          <p:cNvSpPr/>
          <p:nvPr/>
        </p:nvSpPr>
        <p:spPr>
          <a:xfrm>
            <a:off x="500034" y="1357298"/>
            <a:ext cx="2357454" cy="738664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C" sz="1400" dirty="0" smtClean="0"/>
              <a:t>LA ZEE ES EL RESULTADO DE LA SENSIBILIDAD AMBIENTAL</a:t>
            </a:r>
          </a:p>
        </p:txBody>
      </p:sp>
      <p:sp>
        <p:nvSpPr>
          <p:cNvPr id="5" name="4 Rectángulo"/>
          <p:cNvSpPr/>
          <p:nvPr/>
        </p:nvSpPr>
        <p:spPr>
          <a:xfrm>
            <a:off x="1000100" y="2357430"/>
            <a:ext cx="2304256" cy="73866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C" sz="1400" dirty="0" smtClean="0"/>
              <a:t>NO EXISTE CONFLICTOS DE USOS DE SUELO (FALTA DE POBLACIONES)</a:t>
            </a:r>
          </a:p>
        </p:txBody>
      </p:sp>
      <p:sp>
        <p:nvSpPr>
          <p:cNvPr id="6" name="5 Rectángulo"/>
          <p:cNvSpPr/>
          <p:nvPr/>
        </p:nvSpPr>
        <p:spPr>
          <a:xfrm>
            <a:off x="1571604" y="3500438"/>
            <a:ext cx="2304256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C" sz="1400" dirty="0" smtClean="0"/>
              <a:t>RESULTADO TRES CLASES TEMÁTICAS:</a:t>
            </a:r>
          </a:p>
        </p:txBody>
      </p:sp>
      <p:sp>
        <p:nvSpPr>
          <p:cNvPr id="7" name="6 Rectángulo"/>
          <p:cNvSpPr/>
          <p:nvPr/>
        </p:nvSpPr>
        <p:spPr>
          <a:xfrm>
            <a:off x="2357422" y="4214818"/>
            <a:ext cx="2304256" cy="307777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C" sz="1400" dirty="0" smtClean="0"/>
              <a:t>PROTECCIÓN A</a:t>
            </a:r>
          </a:p>
        </p:txBody>
      </p:sp>
      <p:sp>
        <p:nvSpPr>
          <p:cNvPr id="8" name="7 Rectángulo"/>
          <p:cNvSpPr/>
          <p:nvPr/>
        </p:nvSpPr>
        <p:spPr>
          <a:xfrm>
            <a:off x="2357422" y="4857760"/>
            <a:ext cx="2304256" cy="307777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C" sz="1400" dirty="0" smtClean="0"/>
              <a:t>PROTECCIÓN B</a:t>
            </a:r>
          </a:p>
        </p:txBody>
      </p:sp>
      <p:sp>
        <p:nvSpPr>
          <p:cNvPr id="9" name="8 Rectángulo"/>
          <p:cNvSpPr/>
          <p:nvPr/>
        </p:nvSpPr>
        <p:spPr>
          <a:xfrm>
            <a:off x="2357422" y="5500702"/>
            <a:ext cx="2304256" cy="30777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C" sz="1400" dirty="0" smtClean="0"/>
              <a:t>PROTECCIÓN C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7686" y="2428868"/>
            <a:ext cx="406717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6" name="5 Marcador de contenido" descr="Zonificación_E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80387"/>
            <a:ext cx="9144000" cy="6463323"/>
          </a:xfrm>
        </p:spPr>
      </p:pic>
      <p:pic>
        <p:nvPicPr>
          <p:cNvPr id="4" name="3 Imagen" descr="SAM_159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052736"/>
            <a:ext cx="1857370" cy="2476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5" name="4 Conector recto de flecha"/>
          <p:cNvCxnSpPr/>
          <p:nvPr/>
        </p:nvCxnSpPr>
        <p:spPr>
          <a:xfrm flipH="1" flipV="1">
            <a:off x="2051720" y="2060848"/>
            <a:ext cx="432048" cy="720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7 Imagen" descr="DSC0033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1882" y="3933056"/>
            <a:ext cx="2285984" cy="1714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0" name="9 Conector recto de flecha"/>
          <p:cNvCxnSpPr/>
          <p:nvPr/>
        </p:nvCxnSpPr>
        <p:spPr>
          <a:xfrm flipH="1">
            <a:off x="2483768" y="3789040"/>
            <a:ext cx="624098" cy="432048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10 Imagen" descr="DSC0034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19872" y="3858120"/>
            <a:ext cx="2357422" cy="1768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3" name="12 Conector recto de flecha"/>
          <p:cNvCxnSpPr/>
          <p:nvPr/>
        </p:nvCxnSpPr>
        <p:spPr>
          <a:xfrm>
            <a:off x="3563888" y="3429000"/>
            <a:ext cx="504056" cy="7200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chemeClr val="accent6">
                    <a:lumMod val="50000"/>
                  </a:schemeClr>
                </a:solidFill>
              </a:rPr>
              <a:t>OBJETIVOS</a:t>
            </a:r>
            <a:endParaRPr lang="es-MX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0956034"/>
              </p:ext>
            </p:extLst>
          </p:nvPr>
        </p:nvGraphicFramePr>
        <p:xfrm>
          <a:off x="457200" y="1374779"/>
          <a:ext cx="8229600" cy="49117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36186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512" y="2852936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es-EC" dirty="0">
                <a:solidFill>
                  <a:schemeClr val="accent6">
                    <a:lumMod val="50000"/>
                  </a:schemeClr>
                </a:solidFill>
                <a:effectLst/>
              </a:rPr>
              <a:t>DISEÑO Y ESTRUCTURACIÓN DE UN SIG </a:t>
            </a:r>
            <a:r>
              <a:rPr lang="es-EC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(objetivo 8)</a:t>
            </a:r>
            <a:endParaRPr lang="es-EC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38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>
                <a:solidFill>
                  <a:schemeClr val="accent6">
                    <a:lumMod val="50000"/>
                  </a:schemeClr>
                </a:solidFill>
              </a:rPr>
              <a:t>CATÁLOGO DE OBJETOS</a:t>
            </a:r>
            <a:endParaRPr lang="es-EC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8" name="7 Diagrama"/>
          <p:cNvGraphicFramePr/>
          <p:nvPr>
            <p:extLst>
              <p:ext uri="{D42A27DB-BD31-4B8C-83A1-F6EECF244321}">
                <p14:modId xmlns:p14="http://schemas.microsoft.com/office/powerpoint/2010/main" val="2431489628"/>
              </p:ext>
            </p:extLst>
          </p:nvPr>
        </p:nvGraphicFramePr>
        <p:xfrm>
          <a:off x="251520" y="1484784"/>
          <a:ext cx="8424936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8 Flecha derecha">
            <a:hlinkClick r:id="rId7" action="ppaction://hlinkfile"/>
          </p:cNvPr>
          <p:cNvSpPr/>
          <p:nvPr/>
        </p:nvSpPr>
        <p:spPr>
          <a:xfrm>
            <a:off x="5940152" y="667513"/>
            <a:ext cx="1368152" cy="432048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9022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2400" dirty="0" smtClean="0">
                <a:solidFill>
                  <a:schemeClr val="accent6">
                    <a:lumMod val="50000"/>
                  </a:schemeClr>
                </a:solidFill>
              </a:rPr>
              <a:t>GEODATABASE DE LAS LAGUNAS DE CUBILLÍN Y MAGTAYÁN</a:t>
            </a:r>
            <a:endParaRPr lang="es-EC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3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00350" y="1619250"/>
            <a:ext cx="3543300" cy="3619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56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5720" y="2428868"/>
            <a:ext cx="8686800" cy="838200"/>
          </a:xfrm>
        </p:spPr>
        <p:txBody>
          <a:bodyPr>
            <a:normAutofit fontScale="90000"/>
          </a:bodyPr>
          <a:lstStyle/>
          <a:p>
            <a:pPr lvl="0"/>
            <a:r>
              <a:rPr lang="es-ES" b="1" dirty="0" smtClean="0">
                <a:solidFill>
                  <a:schemeClr val="accent6">
                    <a:lumMod val="50000"/>
                  </a:schemeClr>
                </a:solidFill>
              </a:rPr>
              <a:t>PROPUESTA DE PLAN DE APROVECHAMIENTO del recurso hídrico (objetivo 9)</a:t>
            </a:r>
            <a:endParaRPr lang="es-MX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3357554" y="3643314"/>
            <a:ext cx="5072098" cy="838200"/>
          </a:xfrm>
          <a:prstGeom prst="rect">
            <a:avLst/>
          </a:prstGeom>
        </p:spPr>
        <p:txBody>
          <a:bodyPr vert="horz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all" spc="0" normalizeH="0" baseline="0" noProof="0" dirty="0" smtClean="0">
                <a:ln>
                  <a:noFill/>
                </a:ln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SISTEMA</a:t>
            </a:r>
            <a:r>
              <a:rPr kumimoji="0" lang="es-ES" sz="2800" b="1" i="0" u="none" strike="noStrike" kern="1200" cap="all" spc="0" normalizeH="0" noProof="0" dirty="0" smtClean="0">
                <a:ln>
                  <a:noFill/>
                </a:ln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LACUSTRE OZOGOCHE</a:t>
            </a:r>
            <a:endParaRPr kumimoji="0" lang="es-MX" sz="2800" b="0" i="0" u="none" strike="noStrike" kern="1200" cap="all" spc="0" normalizeH="0" baseline="0" noProof="0" dirty="0">
              <a:ln>
                <a:noFill/>
              </a:ln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2000" dirty="0" smtClean="0">
                <a:solidFill>
                  <a:schemeClr val="accent6">
                    <a:lumMod val="50000"/>
                  </a:schemeClr>
                </a:solidFill>
              </a:rPr>
              <a:t>PROPUESTA DE PLAN DE APROVECHAMIENTO del recurso hídrico</a:t>
            </a:r>
            <a:endParaRPr lang="es-MX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3183763486"/>
              </p:ext>
            </p:extLst>
          </p:nvPr>
        </p:nvGraphicFramePr>
        <p:xfrm>
          <a:off x="714348" y="1397000"/>
          <a:ext cx="8001056" cy="49609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solidFill>
                  <a:schemeClr val="accent6">
                    <a:lumMod val="50000"/>
                  </a:schemeClr>
                </a:solidFill>
              </a:rPr>
              <a:t>DIAGNÓSTICO DEL RECURSO HÍDRICO</a:t>
            </a:r>
            <a:endParaRPr lang="es-MX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293279" y="1428736"/>
            <a:ext cx="2636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 smtClean="0"/>
              <a:t>Análisis de Componentes</a:t>
            </a:r>
            <a:endParaRPr lang="es-MX" dirty="0"/>
          </a:p>
        </p:txBody>
      </p:sp>
      <p:sp>
        <p:nvSpPr>
          <p:cNvPr id="6" name="5 Rectángulo"/>
          <p:cNvSpPr/>
          <p:nvPr/>
        </p:nvSpPr>
        <p:spPr>
          <a:xfrm>
            <a:off x="1166859" y="3786190"/>
            <a:ext cx="24764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 smtClean="0"/>
              <a:t>Definición de Conflictos</a:t>
            </a:r>
            <a:endParaRPr lang="es-MX" dirty="0"/>
          </a:p>
        </p:txBody>
      </p:sp>
      <p:sp>
        <p:nvSpPr>
          <p:cNvPr id="7" name="6 Rectángulo"/>
          <p:cNvSpPr/>
          <p:nvPr/>
        </p:nvSpPr>
        <p:spPr>
          <a:xfrm>
            <a:off x="5572132" y="3786190"/>
            <a:ext cx="27812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 smtClean="0"/>
              <a:t>Definición de Capacidades</a:t>
            </a:r>
            <a:endParaRPr lang="es-MX" dirty="0"/>
          </a:p>
        </p:txBody>
      </p:sp>
      <p:pic>
        <p:nvPicPr>
          <p:cNvPr id="8" name="7 Imagen" descr="DSC0048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72198" y="2071678"/>
            <a:ext cx="2000232" cy="1500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8 Imagen" descr="SAM_157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868" y="2071678"/>
            <a:ext cx="1905011" cy="1428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9 Imagen" descr="DSC0029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0100" y="2071678"/>
            <a:ext cx="1928826" cy="1446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10 Imagen" descr="DSC0046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14414" y="4429132"/>
            <a:ext cx="2571736" cy="1928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11 Imagen" descr="DSC00383.JPG"/>
          <p:cNvPicPr>
            <a:picLocks noChangeAspect="1"/>
          </p:cNvPicPr>
          <p:nvPr/>
        </p:nvPicPr>
        <p:blipFill>
          <a:blip r:embed="rId6" cstate="print"/>
          <a:srcRect l="19701" r="19466"/>
          <a:stretch>
            <a:fillRect/>
          </a:stretch>
        </p:blipFill>
        <p:spPr>
          <a:xfrm>
            <a:off x="5143504" y="4857760"/>
            <a:ext cx="3571900" cy="1290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chemeClr val="accent6">
                    <a:lumMod val="50000"/>
                  </a:schemeClr>
                </a:solidFill>
              </a:rPr>
              <a:t>Estado de los componentes</a:t>
            </a:r>
            <a:endParaRPr lang="es-MX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3 Imagen"/>
          <p:cNvPicPr/>
          <p:nvPr/>
        </p:nvPicPr>
        <p:blipFill>
          <a:blip r:embed="rId2" cstate="print"/>
          <a:srcRect l="7730" t="30526" r="71875" b="27369"/>
          <a:stretch>
            <a:fillRect/>
          </a:stretch>
        </p:blipFill>
        <p:spPr bwMode="auto">
          <a:xfrm>
            <a:off x="1285852" y="3357562"/>
            <a:ext cx="1714512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/>
        </p:nvSpPr>
        <p:spPr>
          <a:xfrm>
            <a:off x="1000100" y="1928802"/>
            <a:ext cx="25003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/>
              <a:t>El indicador muestra el estado en el que se encuentra en buenas condiciones</a:t>
            </a:r>
            <a:endParaRPr lang="es-MX" dirty="0"/>
          </a:p>
        </p:txBody>
      </p:sp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3503804"/>
              </p:ext>
            </p:extLst>
          </p:nvPr>
        </p:nvGraphicFramePr>
        <p:xfrm>
          <a:off x="5286380" y="1714488"/>
          <a:ext cx="2437556" cy="409489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218778"/>
                <a:gridCol w="1218778"/>
              </a:tblGrid>
              <a:tr h="228125"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000" b="1" dirty="0"/>
                        <a:t>Variable</a:t>
                      </a:r>
                      <a:endParaRPr lang="es-MX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000" b="1" dirty="0"/>
                        <a:t>Indicador</a:t>
                      </a:r>
                      <a:endParaRPr lang="es-MX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solidFill>
                      <a:srgbClr val="66FF66"/>
                    </a:solidFill>
                  </a:tcPr>
                </a:tc>
              </a:tr>
              <a:tr h="456249">
                <a:tc rowSpan="2"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/>
                        <a:t>Flora</a:t>
                      </a:r>
                      <a:endParaRPr lang="es-MX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/>
                        <a:t>Formaciones Vegetales</a:t>
                      </a:r>
                      <a:endParaRPr lang="es-MX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solidFill>
                      <a:srgbClr val="66FF66"/>
                    </a:solidFill>
                  </a:tcPr>
                </a:tc>
              </a:tr>
              <a:tr h="456249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000"/>
                        <a:t>Especies endémicas</a:t>
                      </a:r>
                      <a:endParaRPr lang="es-MX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solidFill>
                      <a:srgbClr val="66FF66"/>
                    </a:solidFill>
                  </a:tcPr>
                </a:tc>
              </a:tr>
              <a:tr h="456249"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000"/>
                        <a:t>Fauna</a:t>
                      </a:r>
                      <a:endParaRPr lang="es-MX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000"/>
                        <a:t>Especies endémicas</a:t>
                      </a:r>
                      <a:endParaRPr lang="es-MX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solidFill>
                      <a:srgbClr val="66FF66"/>
                    </a:solidFill>
                  </a:tcPr>
                </a:tc>
              </a:tr>
              <a:tr h="713946">
                <a:tc rowSpan="2"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000"/>
                        <a:t>Suelo</a:t>
                      </a:r>
                      <a:endParaRPr lang="es-MX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000"/>
                        <a:t>Área protegida</a:t>
                      </a:r>
                      <a:endParaRPr lang="es-MX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solidFill>
                      <a:srgbClr val="66FF66"/>
                    </a:solidFill>
                  </a:tcPr>
                </a:tc>
              </a:tr>
              <a:tr h="713946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000"/>
                        <a:t>Movimientos en masa</a:t>
                      </a:r>
                      <a:endParaRPr lang="es-MX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solidFill>
                      <a:srgbClr val="66FF66"/>
                    </a:solidFill>
                  </a:tcPr>
                </a:tc>
              </a:tr>
              <a:tr h="582985"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endParaRPr lang="es-ES" sz="1000"/>
                    </a:p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000"/>
                        <a:t>Hidrología</a:t>
                      </a:r>
                      <a:endParaRPr lang="es-MX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000"/>
                        <a:t>Calidad del agua</a:t>
                      </a:r>
                      <a:endParaRPr lang="es-MX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solidFill>
                      <a:srgbClr val="66FF66"/>
                    </a:solidFill>
                  </a:tcPr>
                </a:tc>
              </a:tr>
              <a:tr h="456249"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000"/>
                        <a:t>Demografía</a:t>
                      </a:r>
                      <a:endParaRPr lang="es-MX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/>
                        <a:t>Densidad poblacional</a:t>
                      </a:r>
                      <a:endParaRPr lang="es-MX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solidFill>
                      <a:srgbClr val="66FF66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5286380" y="1928802"/>
            <a:ext cx="25003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/>
              <a:t>El indicador muestra el estado en el que se encuentra en condiciones constantes</a:t>
            </a:r>
            <a:endParaRPr lang="es-MX" dirty="0"/>
          </a:p>
        </p:txBody>
      </p:sp>
      <p:pic>
        <p:nvPicPr>
          <p:cNvPr id="5" name="4 Imagen"/>
          <p:cNvPicPr/>
          <p:nvPr/>
        </p:nvPicPr>
        <p:blipFill>
          <a:blip r:embed="rId2" cstate="print"/>
          <a:srcRect l="28125" t="30526" r="51645" b="27369"/>
          <a:stretch>
            <a:fillRect/>
          </a:stretch>
        </p:blipFill>
        <p:spPr bwMode="auto">
          <a:xfrm>
            <a:off x="5715008" y="3286124"/>
            <a:ext cx="1427488" cy="1870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3017303"/>
              </p:ext>
            </p:extLst>
          </p:nvPr>
        </p:nvGraphicFramePr>
        <p:xfrm>
          <a:off x="1071538" y="1928802"/>
          <a:ext cx="2931160" cy="344599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465580"/>
                <a:gridCol w="1465580"/>
              </a:tblGrid>
              <a:tr h="317357"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 b="1" dirty="0"/>
                        <a:t>Variable</a:t>
                      </a:r>
                      <a:endParaRPr lang="es-MX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 b="1" dirty="0"/>
                        <a:t>Indicador</a:t>
                      </a:r>
                      <a:endParaRPr lang="es-MX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993210"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/>
                        <a:t>Geología</a:t>
                      </a:r>
                      <a:endParaRPr lang="es-MX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/>
                        <a:t>Erodabilidad</a:t>
                      </a:r>
                      <a:endParaRPr lang="es-MX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17357"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/>
                        <a:t>Clima</a:t>
                      </a:r>
                      <a:endParaRPr lang="es-MX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/>
                        <a:t>Precipitación</a:t>
                      </a:r>
                      <a:endParaRPr lang="es-MX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17357"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/>
                        <a:t>Suelo</a:t>
                      </a:r>
                      <a:endParaRPr lang="es-MX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/>
                        <a:t>Uso</a:t>
                      </a:r>
                      <a:endParaRPr lang="es-MX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17357"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/>
                        <a:t>Hidrología</a:t>
                      </a:r>
                      <a:endParaRPr lang="es-MX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/>
                        <a:t>Caudal</a:t>
                      </a:r>
                      <a:endParaRPr lang="es-MX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17357">
                <a:tc rowSpan="2"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/>
                        <a:t>Producción</a:t>
                      </a:r>
                      <a:endParaRPr lang="es-MX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/>
                        <a:t>Áreas de pastoreo</a:t>
                      </a:r>
                      <a:endParaRPr lang="es-MX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634714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 dirty="0"/>
                        <a:t>Exportación leche</a:t>
                      </a:r>
                      <a:endParaRPr lang="es-MX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000100" y="1928802"/>
            <a:ext cx="25003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/>
              <a:t>El indicador muestra el estado en el que se encuentra en malas condiciones</a:t>
            </a:r>
            <a:endParaRPr lang="es-MX" dirty="0"/>
          </a:p>
        </p:txBody>
      </p:sp>
      <p:pic>
        <p:nvPicPr>
          <p:cNvPr id="5" name="4 Imagen"/>
          <p:cNvPicPr/>
          <p:nvPr/>
        </p:nvPicPr>
        <p:blipFill>
          <a:blip r:embed="rId2" cstate="print"/>
          <a:srcRect l="48191" t="30526" r="32072" b="27369"/>
          <a:stretch>
            <a:fillRect/>
          </a:stretch>
        </p:blipFill>
        <p:spPr bwMode="auto">
          <a:xfrm>
            <a:off x="1500166" y="3357562"/>
            <a:ext cx="1428760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7218283"/>
              </p:ext>
            </p:extLst>
          </p:nvPr>
        </p:nvGraphicFramePr>
        <p:xfrm>
          <a:off x="4857752" y="1571612"/>
          <a:ext cx="2931160" cy="39538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465580"/>
                <a:gridCol w="1465580"/>
              </a:tblGrid>
              <a:tr h="309565"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 b="1" dirty="0"/>
                        <a:t>Variable</a:t>
                      </a:r>
                      <a:endParaRPr lang="es-MX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 b="1" dirty="0"/>
                        <a:t>Indicador</a:t>
                      </a:r>
                      <a:endParaRPr lang="es-MX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309565"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/>
                        <a:t>Vivienda</a:t>
                      </a:r>
                      <a:endParaRPr lang="es-MX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/>
                        <a:t>Servicios Básicos</a:t>
                      </a:r>
                      <a:endParaRPr lang="es-MX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619129">
                <a:tc rowSpan="2"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/>
                        <a:t>Educación</a:t>
                      </a:r>
                      <a:endParaRPr lang="es-MX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/>
                        <a:t>Establecimientos educativos</a:t>
                      </a:r>
                      <a:endParaRPr lang="es-MX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1238259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/>
                        <a:t>Desarrollo tecnológico y material de estudio</a:t>
                      </a:r>
                      <a:endParaRPr lang="es-MX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309565"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/>
                        <a:t>Salud</a:t>
                      </a:r>
                      <a:endParaRPr lang="es-MX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/>
                        <a:t>Centros de salud</a:t>
                      </a:r>
                      <a:endParaRPr lang="es-MX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619129"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/>
                        <a:t>Comunicación y transporte</a:t>
                      </a:r>
                      <a:endParaRPr lang="es-MX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/>
                        <a:t>Vías y transporte</a:t>
                      </a:r>
                      <a:endParaRPr lang="es-MX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309565"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/>
                        <a:t>Producción</a:t>
                      </a:r>
                      <a:endParaRPr lang="es-MX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 dirty="0"/>
                        <a:t>Áreas cultivadas</a:t>
                      </a:r>
                      <a:endParaRPr lang="es-MX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CONFLICTOS</a:t>
            </a:r>
            <a:endParaRPr lang="es-MX" dirty="0"/>
          </a:p>
        </p:txBody>
      </p:sp>
      <p:sp>
        <p:nvSpPr>
          <p:cNvPr id="5" name="4 Rectángulo"/>
          <p:cNvSpPr/>
          <p:nvPr/>
        </p:nvSpPr>
        <p:spPr>
          <a:xfrm>
            <a:off x="1000100" y="1928802"/>
            <a:ext cx="1928826" cy="64633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MX" dirty="0" smtClean="0"/>
              <a:t>Servicios Básicos (no cuenta)</a:t>
            </a:r>
            <a:endParaRPr lang="es-MX" dirty="0"/>
          </a:p>
        </p:txBody>
      </p:sp>
      <p:sp>
        <p:nvSpPr>
          <p:cNvPr id="6" name="5 Rectángulo"/>
          <p:cNvSpPr/>
          <p:nvPr/>
        </p:nvSpPr>
        <p:spPr>
          <a:xfrm>
            <a:off x="1000100" y="2786058"/>
            <a:ext cx="1928826" cy="6463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MX" dirty="0" smtClean="0"/>
              <a:t>Equipamiento educativo</a:t>
            </a:r>
            <a:endParaRPr lang="es-MX" dirty="0"/>
          </a:p>
        </p:txBody>
      </p:sp>
      <p:sp>
        <p:nvSpPr>
          <p:cNvPr id="7" name="6 Rectángulo"/>
          <p:cNvSpPr/>
          <p:nvPr/>
        </p:nvSpPr>
        <p:spPr>
          <a:xfrm>
            <a:off x="1000100" y="3571876"/>
            <a:ext cx="1928826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MX" dirty="0" smtClean="0"/>
              <a:t>Equipamientos de salud pública</a:t>
            </a:r>
            <a:endParaRPr lang="es-MX" dirty="0"/>
          </a:p>
        </p:txBody>
      </p:sp>
      <p:sp>
        <p:nvSpPr>
          <p:cNvPr id="8" name="7 Rectángulo"/>
          <p:cNvSpPr/>
          <p:nvPr/>
        </p:nvSpPr>
        <p:spPr>
          <a:xfrm>
            <a:off x="1000100" y="4429132"/>
            <a:ext cx="1928826" cy="6463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MX" dirty="0" smtClean="0"/>
              <a:t>Estado actual de las vías</a:t>
            </a:r>
            <a:endParaRPr lang="es-MX" dirty="0"/>
          </a:p>
        </p:txBody>
      </p:sp>
      <p:sp>
        <p:nvSpPr>
          <p:cNvPr id="9" name="8 Rectángulo"/>
          <p:cNvSpPr/>
          <p:nvPr/>
        </p:nvSpPr>
        <p:spPr>
          <a:xfrm>
            <a:off x="1000100" y="5286388"/>
            <a:ext cx="1928826" cy="369332"/>
          </a:xfrm>
          <a:prstGeom prst="rect">
            <a:avLst/>
          </a:prstGeom>
          <a:solidFill>
            <a:schemeClr val="accent5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MX" dirty="0" smtClean="0"/>
              <a:t>Ganadería</a:t>
            </a:r>
            <a:endParaRPr lang="es-MX" dirty="0"/>
          </a:p>
        </p:txBody>
      </p:sp>
      <p:pic>
        <p:nvPicPr>
          <p:cNvPr id="12" name="11 Imagen" descr="DSC004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43372" y="2071678"/>
            <a:ext cx="4286248" cy="3214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chemeClr val="accent6">
                    <a:lumMod val="50000"/>
                  </a:schemeClr>
                </a:solidFill>
              </a:rPr>
              <a:t>METAS</a:t>
            </a:r>
            <a:endParaRPr lang="es-MX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5" name="4 Diagrama"/>
          <p:cNvGraphicFramePr/>
          <p:nvPr/>
        </p:nvGraphicFramePr>
        <p:xfrm>
          <a:off x="714348" y="1285860"/>
          <a:ext cx="8001056" cy="4929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6716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B050"/>
                </a:solidFill>
              </a:rPr>
              <a:t>CAPACIDADES</a:t>
            </a:r>
            <a:endParaRPr lang="es-MX" dirty="0">
              <a:solidFill>
                <a:srgbClr val="00B050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000100" y="1928802"/>
            <a:ext cx="2857520" cy="92333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MX" dirty="0" smtClean="0"/>
              <a:t>Calidad del agua del recurso hídrico y biodiversidad</a:t>
            </a:r>
            <a:endParaRPr lang="es-MX" dirty="0"/>
          </a:p>
        </p:txBody>
      </p:sp>
      <p:sp>
        <p:nvSpPr>
          <p:cNvPr id="5" name="4 Rectángulo"/>
          <p:cNvSpPr/>
          <p:nvPr/>
        </p:nvSpPr>
        <p:spPr>
          <a:xfrm>
            <a:off x="1000100" y="3068421"/>
            <a:ext cx="1928826" cy="646331"/>
          </a:xfrm>
          <a:prstGeom prst="rect">
            <a:avLst/>
          </a:prstGeom>
          <a:solidFill>
            <a:srgbClr val="00FF00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MX" dirty="0" smtClean="0"/>
              <a:t>Reserva natural de agua</a:t>
            </a:r>
            <a:endParaRPr lang="es-MX" dirty="0"/>
          </a:p>
        </p:txBody>
      </p:sp>
      <p:sp>
        <p:nvSpPr>
          <p:cNvPr id="6" name="5 Rectángulo"/>
          <p:cNvSpPr/>
          <p:nvPr/>
        </p:nvSpPr>
        <p:spPr>
          <a:xfrm>
            <a:off x="1000100" y="3916924"/>
            <a:ext cx="2214578" cy="369332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MX" dirty="0" smtClean="0"/>
              <a:t>Potencial Humano</a:t>
            </a:r>
            <a:endParaRPr lang="es-MX" dirty="0"/>
          </a:p>
        </p:txBody>
      </p:sp>
      <p:sp>
        <p:nvSpPr>
          <p:cNvPr id="7" name="6 Rectángulo"/>
          <p:cNvSpPr/>
          <p:nvPr/>
        </p:nvSpPr>
        <p:spPr>
          <a:xfrm>
            <a:off x="1000100" y="4488428"/>
            <a:ext cx="2214578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MX" dirty="0" smtClean="0"/>
              <a:t>Cultura y Turismo</a:t>
            </a:r>
            <a:endParaRPr lang="es-MX" dirty="0"/>
          </a:p>
        </p:txBody>
      </p:sp>
      <p:sp>
        <p:nvSpPr>
          <p:cNvPr id="8" name="7 Rectángulo"/>
          <p:cNvSpPr/>
          <p:nvPr/>
        </p:nvSpPr>
        <p:spPr>
          <a:xfrm>
            <a:off x="1000100" y="5143512"/>
            <a:ext cx="2214578" cy="369332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MX" dirty="0" smtClean="0"/>
              <a:t>Diversidad Biológica</a:t>
            </a:r>
            <a:endParaRPr lang="es-MX" dirty="0"/>
          </a:p>
        </p:txBody>
      </p:sp>
      <p:pic>
        <p:nvPicPr>
          <p:cNvPr id="9" name="8 Imagen" descr="SAM_15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00495" y="1857364"/>
            <a:ext cx="4381531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chemeClr val="accent6">
                    <a:lumMod val="50000"/>
                  </a:schemeClr>
                </a:solidFill>
              </a:rPr>
              <a:t>DEMANDA DEL RECURSO HÍDRICO</a:t>
            </a:r>
            <a:endParaRPr lang="es-MX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3 Imagen" descr="DSC004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512072" y="1631144"/>
            <a:ext cx="2190765" cy="164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4 Rectángulo"/>
          <p:cNvSpPr/>
          <p:nvPr/>
        </p:nvSpPr>
        <p:spPr>
          <a:xfrm>
            <a:off x="5143504" y="1785926"/>
            <a:ext cx="28575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/>
              <a:t>Ozogoche abastece aproximadamente a 1600 personas</a:t>
            </a:r>
            <a:endParaRPr lang="es-MX" dirty="0"/>
          </a:p>
        </p:txBody>
      </p:sp>
      <p:pic>
        <p:nvPicPr>
          <p:cNvPr id="6" name="5 Imagen" descr="DSC0036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628" y="3857628"/>
            <a:ext cx="2762237" cy="2071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6 Rectángulo"/>
          <p:cNvSpPr/>
          <p:nvPr/>
        </p:nvSpPr>
        <p:spPr>
          <a:xfrm>
            <a:off x="1214414" y="4286256"/>
            <a:ext cx="28575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/>
              <a:t>Con un caudal de 0.68m3/s</a:t>
            </a:r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6588224" y="1772816"/>
            <a:ext cx="24254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/>
              <a:t>Proyección dentro de 5 años para mantener la calidad de vida de las personas</a:t>
            </a:r>
            <a:endParaRPr lang="es-MX" dirty="0"/>
          </a:p>
        </p:txBody>
      </p:sp>
      <p:pic>
        <p:nvPicPr>
          <p:cNvPr id="6" name="5 Imagen" descr="DSC004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72132" y="4000504"/>
            <a:ext cx="2762237" cy="2071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6 Imagen" descr="DSC0048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4500570"/>
            <a:ext cx="4572002" cy="1005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9" name="8 Conector recto de flecha"/>
          <p:cNvCxnSpPr/>
          <p:nvPr/>
        </p:nvCxnSpPr>
        <p:spPr>
          <a:xfrm rot="10800000" flipV="1">
            <a:off x="2643174" y="3143248"/>
            <a:ext cx="2357454" cy="135732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Conector recto de flecha"/>
          <p:cNvCxnSpPr>
            <a:endCxn id="6" idx="1"/>
          </p:cNvCxnSpPr>
          <p:nvPr/>
        </p:nvCxnSpPr>
        <p:spPr>
          <a:xfrm rot="16200000" flipH="1">
            <a:off x="4304115" y="3768325"/>
            <a:ext cx="1964533" cy="57150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5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7341881"/>
              </p:ext>
            </p:extLst>
          </p:nvPr>
        </p:nvGraphicFramePr>
        <p:xfrm>
          <a:off x="524045" y="1604959"/>
          <a:ext cx="5892800" cy="14668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55700"/>
                <a:gridCol w="762000"/>
                <a:gridCol w="762000"/>
                <a:gridCol w="762000"/>
                <a:gridCol w="762000"/>
                <a:gridCol w="762000"/>
                <a:gridCol w="927100"/>
              </a:tblGrid>
              <a:tr h="32385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 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2012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2013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2014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2015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2016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>
                          <a:effectLst/>
                        </a:rPr>
                        <a:t>INCREMENTO DE CONSUMO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OZOGOCHE ALTO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7475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7575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7677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7780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7884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409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OZOGOCHE BAJO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10220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10357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10496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10636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10779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559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PISCINA TRUCHA 2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1493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1493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1493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1493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1493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0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PISCINA TRUCHA 1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1493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1493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1493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1493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1493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0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TOTORAS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29200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29591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29988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30390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30797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1597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49881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50510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51146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51792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52446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2565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s-ES" sz="3100" b="1" dirty="0" smtClean="0">
                <a:solidFill>
                  <a:schemeClr val="accent6">
                    <a:lumMod val="50000"/>
                  </a:schemeClr>
                </a:solidFill>
              </a:rPr>
              <a:t>FORMULACIÓN DE POLÍTICAS Y LÍNEAS ESTRATÉGICAS</a:t>
            </a:r>
            <a:endParaRPr lang="es-MX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3688106930"/>
              </p:ext>
            </p:extLst>
          </p:nvPr>
        </p:nvGraphicFramePr>
        <p:xfrm>
          <a:off x="500034" y="1397000"/>
          <a:ext cx="8358246" cy="5175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1121011908"/>
              </p:ext>
            </p:extLst>
          </p:nvPr>
        </p:nvGraphicFramePr>
        <p:xfrm>
          <a:off x="500034" y="1397000"/>
          <a:ext cx="8358246" cy="5175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436959616"/>
              </p:ext>
            </p:extLst>
          </p:nvPr>
        </p:nvGraphicFramePr>
        <p:xfrm>
          <a:off x="500034" y="1397000"/>
          <a:ext cx="8358246" cy="5175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8292950"/>
              </p:ext>
            </p:extLst>
          </p:nvPr>
        </p:nvGraphicFramePr>
        <p:xfrm>
          <a:off x="500034" y="285729"/>
          <a:ext cx="8215368" cy="59765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3842"/>
                <a:gridCol w="2053842"/>
                <a:gridCol w="2053842"/>
                <a:gridCol w="2053842"/>
              </a:tblGrid>
              <a:tr h="350147">
                <a:tc>
                  <a:txBody>
                    <a:bodyPr/>
                    <a:lstStyle/>
                    <a:p>
                      <a:r>
                        <a:rPr kumimoji="0" lang="es-ES" sz="12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Indicadores</a:t>
                      </a:r>
                      <a:endParaRPr lang="es-MX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4770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 b="1" dirty="0">
                          <a:latin typeface="Times New Roman"/>
                          <a:ea typeface="Calibri"/>
                          <a:cs typeface="Times New Roman"/>
                        </a:rPr>
                        <a:t>Metas</a:t>
                      </a:r>
                      <a:endParaRPr lang="es-MX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 b="1">
                          <a:latin typeface="Times New Roman"/>
                          <a:ea typeface="Calibri"/>
                          <a:cs typeface="Times New Roman"/>
                        </a:rPr>
                        <a:t>Objetivos</a:t>
                      </a:r>
                      <a:endParaRPr lang="es-MX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 b="1" dirty="0">
                          <a:latin typeface="Times New Roman"/>
                          <a:ea typeface="Calibri"/>
                          <a:cs typeface="Times New Roman"/>
                        </a:rPr>
                        <a:t>Programas</a:t>
                      </a:r>
                      <a:endParaRPr lang="es-MX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420189">
                <a:tc>
                  <a:txBody>
                    <a:bodyPr/>
                    <a:lstStyle/>
                    <a:p>
                      <a:r>
                        <a:rPr kumimoji="0" lang="es-E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Formaciones vegetales</a:t>
                      </a:r>
                      <a:endParaRPr lang="es-MX" sz="1200" dirty="0"/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s-E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Establecer medidas de reforestación con especies endémicas del sector para evitar la desertización natural y apoyar a la conservación de especies de flora naturales en la zona.</a:t>
                      </a:r>
                      <a:endParaRPr lang="es-MX" sz="1200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l"/>
                      <a:r>
                        <a:rPr kumimoji="0" lang="es-E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Preservar el ecosistema intacto sin intervención de actividades </a:t>
                      </a:r>
                      <a:r>
                        <a:rPr kumimoji="0" lang="es-ES" sz="1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antrópicas</a:t>
                      </a:r>
                      <a:r>
                        <a:rPr kumimoji="0" lang="es-E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en el sector</a:t>
                      </a:r>
                      <a:endParaRPr lang="es-MX" sz="1200" dirty="0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/>
                      <a:r>
                        <a:rPr kumimoji="0" lang="es-E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Programa de recreación y ecoturismo sustentable</a:t>
                      </a:r>
                      <a:endParaRPr lang="es-MX" sz="1200" dirty="0"/>
                    </a:p>
                  </a:txBody>
                  <a:tcPr anchor="ctr"/>
                </a:tc>
              </a:tr>
              <a:tr h="350147">
                <a:tc>
                  <a:txBody>
                    <a:bodyPr/>
                    <a:lstStyle/>
                    <a:p>
                      <a:r>
                        <a:rPr kumimoji="0" lang="es-E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Especies endémicas de flora</a:t>
                      </a:r>
                      <a:endParaRPr lang="es-MX" sz="1200" dirty="0"/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s-E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Conservar las formaciones naturales al 100% y evitar la intervención humana.</a:t>
                      </a:r>
                      <a:endParaRPr lang="es-MX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 sz="1200" dirty="0"/>
                    </a:p>
                  </a:txBody>
                  <a:tcPr/>
                </a:tc>
              </a:tr>
              <a:tr h="35014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Especies endémicas de fauna</a:t>
                      </a:r>
                      <a:endParaRPr lang="es-MX" sz="1200" dirty="0" smtClean="0"/>
                    </a:p>
                    <a:p>
                      <a:endParaRPr lang="es-MX" sz="1200" dirty="0"/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s-E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Evita la caza y captura de especies propias del sector, así como, evitar introducir nuevas especies que alteren el ecosistema y preservarlos naturalmente.</a:t>
                      </a:r>
                      <a:endParaRPr lang="es-MX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 sz="1200" dirty="0"/>
                    </a:p>
                  </a:txBody>
                  <a:tcPr/>
                </a:tc>
              </a:tr>
              <a:tr h="350147">
                <a:tc>
                  <a:txBody>
                    <a:bodyPr/>
                    <a:lstStyle/>
                    <a:p>
                      <a:r>
                        <a:rPr kumimoji="0" lang="es-ES" sz="1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Erodabilidad</a:t>
                      </a:r>
                      <a:endParaRPr lang="es-MX" sz="1200" dirty="0"/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s-E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Monitorear las zonas propensas a </a:t>
                      </a:r>
                      <a:r>
                        <a:rPr kumimoji="0" lang="es-ES" sz="1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erodabilidad</a:t>
                      </a:r>
                      <a:r>
                        <a:rPr kumimoji="0" lang="es-E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para evitar la disminución de páramo de almohadillas 1 vez al año.</a:t>
                      </a:r>
                      <a:endParaRPr lang="es-MX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s-E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Evitar la deforestación </a:t>
                      </a:r>
                      <a:r>
                        <a:rPr kumimoji="0" lang="es-E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y erosión</a:t>
                      </a:r>
                      <a:r>
                        <a:rPr kumimoji="0" lang="es-E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s-E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en </a:t>
                      </a:r>
                      <a:r>
                        <a:rPr kumimoji="0" lang="es-E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zonas de quebradas</a:t>
                      </a:r>
                      <a:endParaRPr lang="es-MX" sz="1200" dirty="0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s-E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Programas de protección de pendientes</a:t>
                      </a:r>
                    </a:p>
                    <a:p>
                      <a:endParaRPr kumimoji="0" lang="es-MX" sz="1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es-E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Programa de reforestación</a:t>
                      </a:r>
                      <a:endParaRPr lang="es-MX" sz="1200" dirty="0"/>
                    </a:p>
                  </a:txBody>
                  <a:tcPr anchor="ctr"/>
                </a:tc>
              </a:tr>
              <a:tr h="350147">
                <a:tc>
                  <a:txBody>
                    <a:bodyPr/>
                    <a:lstStyle/>
                    <a:p>
                      <a:r>
                        <a:rPr kumimoji="0" lang="es-E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Precipitación</a:t>
                      </a:r>
                      <a:endParaRPr lang="es-MX" sz="12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s-E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Implementar 3 estaciones meteorológicas a mediano plazo, las cuales contengan información actualizada de la microcuenca para planificar mejor el uso del recurso agua.</a:t>
                      </a:r>
                      <a:endParaRPr lang="es-MX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4770" algn="l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kumimoji="0" lang="es-E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Monitorear </a:t>
                      </a:r>
                      <a:r>
                        <a:rPr kumimoji="0" lang="es-E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los cambios climáticos en la microcuenca mediante el uso de estaciones meteorológicas</a:t>
                      </a:r>
                      <a:endParaRPr kumimoji="0" lang="es-MX" sz="1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4770" algn="l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kumimoji="0" lang="es-E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Programa de reforestación</a:t>
                      </a:r>
                      <a:endParaRPr kumimoji="0" lang="es-MX" sz="1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64770" algn="l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kumimoji="0" lang="es-E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Programa implementación de estaciones meteorológicas</a:t>
                      </a:r>
                      <a:endParaRPr kumimoji="0" lang="es-MX" sz="1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5377117"/>
              </p:ext>
            </p:extLst>
          </p:nvPr>
        </p:nvGraphicFramePr>
        <p:xfrm>
          <a:off x="500034" y="285729"/>
          <a:ext cx="8215368" cy="51050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3842"/>
                <a:gridCol w="2053842"/>
                <a:gridCol w="2053842"/>
                <a:gridCol w="2053842"/>
              </a:tblGrid>
              <a:tr h="350147">
                <a:tc>
                  <a:txBody>
                    <a:bodyPr/>
                    <a:lstStyle/>
                    <a:p>
                      <a:r>
                        <a:rPr kumimoji="0" lang="es-ES" sz="12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Indicadores</a:t>
                      </a:r>
                      <a:endParaRPr lang="es-MX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4770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 b="1" dirty="0">
                          <a:latin typeface="Times New Roman"/>
                          <a:ea typeface="Calibri"/>
                          <a:cs typeface="Times New Roman"/>
                        </a:rPr>
                        <a:t>Metas</a:t>
                      </a:r>
                      <a:endParaRPr lang="es-MX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 b="1">
                          <a:latin typeface="Times New Roman"/>
                          <a:ea typeface="Calibri"/>
                          <a:cs typeface="Times New Roman"/>
                        </a:rPr>
                        <a:t>Objetivos</a:t>
                      </a:r>
                      <a:endParaRPr lang="es-MX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 b="1" dirty="0">
                          <a:latin typeface="Times New Roman"/>
                          <a:ea typeface="Calibri"/>
                          <a:cs typeface="Times New Roman"/>
                        </a:rPr>
                        <a:t>Programas</a:t>
                      </a:r>
                      <a:endParaRPr lang="es-MX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50147">
                <a:tc>
                  <a:txBody>
                    <a:bodyPr/>
                    <a:lstStyle/>
                    <a:p>
                      <a:r>
                        <a:rPr kumimoji="0" lang="es-E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Área protegida</a:t>
                      </a:r>
                      <a:endParaRPr lang="es-MX" sz="1200" dirty="0"/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s-E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Mantener una reunión anual con las autoridades locales, para indicar novedades, respecto a actividades no debidas dentro de la microcuenca.</a:t>
                      </a:r>
                      <a:endParaRPr lang="es-MX" sz="1200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kumimoji="0" lang="es-E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Mantener el uso actual del suelo como área de protección</a:t>
                      </a:r>
                      <a:endParaRPr lang="es-MX" sz="1200" dirty="0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kumimoji="0" lang="es-E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Programa de desarrollo de prácticas ganaderas y agrícolas</a:t>
                      </a:r>
                      <a:endParaRPr lang="es-MX" sz="1200" dirty="0"/>
                    </a:p>
                  </a:txBody>
                  <a:tcPr anchor="ctr"/>
                </a:tc>
              </a:tr>
              <a:tr h="350147">
                <a:tc>
                  <a:txBody>
                    <a:bodyPr/>
                    <a:lstStyle/>
                    <a:p>
                      <a:r>
                        <a:rPr kumimoji="0" lang="es-E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Uso del suelo</a:t>
                      </a:r>
                      <a:endParaRPr lang="es-MX" sz="12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s-E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Mantener la capacidad de carga del suelo por parte de los habitantes de la microcuenca y evitar el aumento de ganado en la zona.</a:t>
                      </a:r>
                      <a:endParaRPr lang="es-MX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64770" algn="l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endParaRPr kumimoji="0" lang="es-MX" sz="1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 marL="64770" algn="l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endParaRPr kumimoji="0" lang="es-MX" sz="1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350147">
                <a:tc>
                  <a:txBody>
                    <a:bodyPr/>
                    <a:lstStyle/>
                    <a:p>
                      <a:r>
                        <a:rPr kumimoji="0" lang="es-E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Movimientos en masa</a:t>
                      </a:r>
                      <a:endParaRPr lang="es-MX" sz="12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s-E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Mantener al 100% la cobertura vegetal en laderas y zonas donde exista desertización natural.</a:t>
                      </a:r>
                      <a:endParaRPr lang="es-MX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64770" algn="l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endParaRPr kumimoji="0" lang="es-MX" sz="1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6477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Programa de reforestación</a:t>
                      </a:r>
                      <a:endParaRPr kumimoji="0" lang="es-MX" sz="1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64770" algn="l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endParaRPr kumimoji="0" lang="es-MX" sz="1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350147">
                <a:tc>
                  <a:txBody>
                    <a:bodyPr/>
                    <a:lstStyle/>
                    <a:p>
                      <a:r>
                        <a:rPr kumimoji="0" lang="es-E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Calidad de agua</a:t>
                      </a:r>
                      <a:endParaRPr lang="es-MX" sz="12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s-E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Mantener la calidad del agua de las lagunas y ríos, evitando prácticas de ganadería dentro de la microcuenca.</a:t>
                      </a:r>
                      <a:endParaRPr kumimoji="0" lang="es-MX" sz="1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es-E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Prohibir la utilización de agroquímicos dentro de la microcuenca.</a:t>
                      </a:r>
                      <a:endParaRPr lang="es-MX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4770" algn="l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kumimoji="0" lang="es-E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Preservar la calidad del agua en excelentes condiciones de la microcuenca.</a:t>
                      </a:r>
                      <a:endParaRPr kumimoji="0" lang="es-MX" sz="1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s-E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Programa de monitoreo de calidad del agua</a:t>
                      </a:r>
                      <a:endParaRPr kumimoji="0" lang="es-MX" sz="1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es-E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Programa de desarrollo de prácticas ganaderas y agrícolas</a:t>
                      </a:r>
                      <a:endParaRPr kumimoji="0" lang="es-MX" sz="1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2809465"/>
              </p:ext>
            </p:extLst>
          </p:nvPr>
        </p:nvGraphicFramePr>
        <p:xfrm>
          <a:off x="500034" y="285729"/>
          <a:ext cx="8215368" cy="6457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3842"/>
                <a:gridCol w="2053842"/>
                <a:gridCol w="2053842"/>
                <a:gridCol w="2053842"/>
              </a:tblGrid>
              <a:tr h="350147">
                <a:tc>
                  <a:txBody>
                    <a:bodyPr/>
                    <a:lstStyle/>
                    <a:p>
                      <a:r>
                        <a:rPr kumimoji="0" lang="es-ES" sz="12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Indicadores</a:t>
                      </a:r>
                      <a:endParaRPr lang="es-MX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4770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 b="1" dirty="0">
                          <a:latin typeface="Times New Roman"/>
                          <a:ea typeface="Calibri"/>
                          <a:cs typeface="Times New Roman"/>
                        </a:rPr>
                        <a:t>Metas</a:t>
                      </a:r>
                      <a:endParaRPr lang="es-MX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 b="1">
                          <a:latin typeface="Times New Roman"/>
                          <a:ea typeface="Calibri"/>
                          <a:cs typeface="Times New Roman"/>
                        </a:rPr>
                        <a:t>Objetivos</a:t>
                      </a:r>
                      <a:endParaRPr lang="es-MX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 b="1" dirty="0">
                          <a:latin typeface="Times New Roman"/>
                          <a:ea typeface="Calibri"/>
                          <a:cs typeface="Times New Roman"/>
                        </a:rPr>
                        <a:t>Programas</a:t>
                      </a:r>
                      <a:endParaRPr lang="es-MX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420189">
                <a:tc>
                  <a:txBody>
                    <a:bodyPr/>
                    <a:lstStyle/>
                    <a:p>
                      <a:r>
                        <a:rPr kumimoji="0" lang="es-E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Caudal</a:t>
                      </a:r>
                      <a:endParaRPr lang="es-MX" sz="12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s-E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Proteger el páramo de almohadillas al 100% que es almacenador natural de agua en caso de existir una época seca severa.</a:t>
                      </a:r>
                      <a:endParaRPr kumimoji="0" lang="es-MX" sz="1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es-E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Destinar el 20% del caudal para consumo humano en las poblaciones aledañas a las riveras del río Ozogoche.</a:t>
                      </a:r>
                      <a:endParaRPr lang="es-MX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477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Mantener la vegetación en quebradas y zonas cercanas a las lagunas</a:t>
                      </a:r>
                      <a:endParaRPr kumimoji="0" lang="es-MX" sz="1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s-E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Programa de reforestación</a:t>
                      </a:r>
                      <a:endParaRPr kumimoji="0" lang="es-MX" sz="1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es-E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Programa implementación de estaciones meteorológicas</a:t>
                      </a:r>
                      <a:endParaRPr kumimoji="0" lang="es-MX" sz="1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1390883">
                <a:tc rowSpan="2">
                  <a:txBody>
                    <a:bodyPr/>
                    <a:lstStyle/>
                    <a:p>
                      <a:r>
                        <a:rPr kumimoji="0" lang="es-E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Densidad poblacional</a:t>
                      </a:r>
                      <a:endParaRPr lang="es-MX" sz="1200" dirty="0"/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kumimoji="0" lang="es-E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Implementar proyectos de desarrollo social que ayuden al incremento de ingresos económicos a la población.</a:t>
                      </a:r>
                      <a:endParaRPr kumimoji="0" lang="es-MX" sz="1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es-E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Identificar el área de influencia que tiene la microcuenca en la población.</a:t>
                      </a:r>
                      <a:endParaRPr lang="es-MX" sz="12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kumimoji="0" lang="es-E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Desarrollar propuestas de aprovechamiento de Recurso Hídrico para poblaciones cuenca debajo de la zona de estudio.</a:t>
                      </a:r>
                      <a:endParaRPr kumimoji="0" lang="es-MX" sz="1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es-E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Promover la conservación del atractivo turístico natural y cultural.</a:t>
                      </a:r>
                      <a:endParaRPr lang="es-MX" sz="1200" dirty="0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s-E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Programa de distribución</a:t>
                      </a:r>
                      <a:r>
                        <a:rPr kumimoji="0" lang="es-E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de agua potable</a:t>
                      </a:r>
                      <a:r>
                        <a:rPr kumimoji="0" lang="es-E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y proyección de uso del recurso agua</a:t>
                      </a:r>
                      <a:endParaRPr kumimoji="0" lang="es-MX" sz="1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es-E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Programa de desarrollo de prácticas ganaderas y agrícolas</a:t>
                      </a:r>
                      <a:endParaRPr kumimoji="0" lang="es-MX" sz="1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es-E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Programa de recreación y ecoturismo sustentable.</a:t>
                      </a:r>
                      <a:endParaRPr kumimoji="0" lang="es-MX" sz="1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163597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r>
                        <a:rPr kumimoji="0" lang="es-E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Programa de equipamiento y servicios básicos</a:t>
                      </a:r>
                      <a:endParaRPr lang="es-MX" sz="1200" dirty="0"/>
                    </a:p>
                  </a:txBody>
                  <a:tcPr anchor="ctr"/>
                </a:tc>
              </a:tr>
              <a:tr h="350147">
                <a:tc>
                  <a:txBody>
                    <a:bodyPr/>
                    <a:lstStyle/>
                    <a:p>
                      <a:r>
                        <a:rPr kumimoji="0" lang="es-E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Servicios básicos</a:t>
                      </a:r>
                      <a:endParaRPr lang="es-MX" sz="12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s-E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Hacer una proyección de volumen de agua que requiere la población para subsistir durante un período de 5 años.</a:t>
                      </a:r>
                      <a:endParaRPr lang="es-MX" sz="1200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kumimoji="0" lang="es-E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Mejorar la calidad de vida de la población.</a:t>
                      </a:r>
                      <a:endParaRPr kumimoji="0" lang="es-MX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64770" algn="l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endParaRPr kumimoji="0" lang="es-MX" sz="1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350147">
                <a:tc>
                  <a:txBody>
                    <a:bodyPr/>
                    <a:lstStyle/>
                    <a:p>
                      <a:r>
                        <a:rPr kumimoji="0" lang="es-E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Establecimientos educativos</a:t>
                      </a:r>
                      <a:endParaRPr lang="es-MX" sz="12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64770" algn="just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 dirty="0">
                          <a:latin typeface="+mn-lt"/>
                          <a:ea typeface="Calibri"/>
                          <a:cs typeface="Times New Roman"/>
                        </a:rPr>
                        <a:t>Equipar a la escuela con material audiovisual y educativo que ayude a los estudiantes a estar a nivel de cualquier otro estudiante de zonas urbanas.</a:t>
                      </a:r>
                      <a:endParaRPr lang="es-MX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kumimoji="0" lang="es-MX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s-MX" sz="1200" dirty="0"/>
                    </a:p>
                  </a:txBody>
                  <a:tcPr anchor="ctr"/>
                </a:tc>
              </a:tr>
              <a:tr h="350147">
                <a:tc>
                  <a:txBody>
                    <a:bodyPr/>
                    <a:lstStyle/>
                    <a:p>
                      <a:r>
                        <a:rPr kumimoji="0" lang="es-E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Desarrolló tecnológico y material de estudio</a:t>
                      </a:r>
                      <a:endParaRPr lang="es-MX" sz="12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64770" algn="just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endParaRPr lang="es-MX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kumimoji="0" lang="es-MX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s-MX" sz="1200" dirty="0"/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5721844"/>
              </p:ext>
            </p:extLst>
          </p:nvPr>
        </p:nvGraphicFramePr>
        <p:xfrm>
          <a:off x="500034" y="285729"/>
          <a:ext cx="8215368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3842"/>
                <a:gridCol w="2053842"/>
                <a:gridCol w="2053842"/>
                <a:gridCol w="2053842"/>
              </a:tblGrid>
              <a:tr h="350147">
                <a:tc>
                  <a:txBody>
                    <a:bodyPr/>
                    <a:lstStyle/>
                    <a:p>
                      <a:r>
                        <a:rPr kumimoji="0" lang="es-E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Indicadores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4770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 b="1" dirty="0">
                          <a:latin typeface="Times New Roman"/>
                          <a:ea typeface="Calibri"/>
                          <a:cs typeface="Times New Roman"/>
                        </a:rPr>
                        <a:t>Metas</a:t>
                      </a:r>
                      <a:endParaRPr lang="es-MX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 b="1">
                          <a:latin typeface="Times New Roman"/>
                          <a:ea typeface="Calibri"/>
                          <a:cs typeface="Times New Roman"/>
                        </a:rPr>
                        <a:t>Objetivos</a:t>
                      </a:r>
                      <a:endParaRPr lang="es-MX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 b="1" dirty="0">
                          <a:latin typeface="Times New Roman"/>
                          <a:ea typeface="Calibri"/>
                          <a:cs typeface="Times New Roman"/>
                        </a:rPr>
                        <a:t>Programas</a:t>
                      </a:r>
                      <a:endParaRPr lang="es-MX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50147">
                <a:tc>
                  <a:txBody>
                    <a:bodyPr/>
                    <a:lstStyle/>
                    <a:p>
                      <a:r>
                        <a:rPr kumimoji="0" lang="es-E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Centros de Salud</a:t>
                      </a:r>
                      <a:endParaRPr lang="es-MX" sz="1200" dirty="0"/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s-E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Implementar un centro de Salud en la comunidad que vele por la salud de la población y tenga equipamiento necesario en caso de ser necesario.</a:t>
                      </a:r>
                      <a:endParaRPr lang="es-MX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s-E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Mejorar la calidad de vida de la población.</a:t>
                      </a:r>
                      <a:endParaRPr kumimoji="0" lang="es-MX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s-E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Programa de equipamiento y servicios básicos</a:t>
                      </a:r>
                      <a:endParaRPr lang="es-MX" sz="1200" dirty="0"/>
                    </a:p>
                  </a:txBody>
                  <a:tcPr anchor="ctr"/>
                </a:tc>
              </a:tr>
              <a:tr h="350147">
                <a:tc>
                  <a:txBody>
                    <a:bodyPr/>
                    <a:lstStyle/>
                    <a:p>
                      <a:r>
                        <a:rPr kumimoji="0" lang="es-E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Vías y transporte</a:t>
                      </a:r>
                      <a:endParaRPr lang="es-MX" sz="12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s-E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Mejorar la vía de acceso a Ozogoche al 100% incentivando al turismo y mejorando la calidad de vida de la población.</a:t>
                      </a:r>
                      <a:endParaRPr lang="es-MX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s-E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Implementar infraestructura vial para fortalecer las exportaciones así como el turismo.</a:t>
                      </a:r>
                      <a:endParaRPr kumimoji="0" lang="es-MX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s-E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Programa de recreación y ecoturismo sustentable.</a:t>
                      </a:r>
                      <a:endParaRPr kumimoji="0" lang="es-MX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350147">
                <a:tc>
                  <a:txBody>
                    <a:bodyPr/>
                    <a:lstStyle/>
                    <a:p>
                      <a:r>
                        <a:rPr kumimoji="0" lang="es-E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Áreas cultivadas</a:t>
                      </a:r>
                      <a:endParaRPr lang="es-MX" sz="12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s-E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Implementar como forma de vida una piscina de truchas como alternativa económica para la población.</a:t>
                      </a:r>
                      <a:endParaRPr lang="es-MX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s-E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Eliminar prácticas agrícolas dentro de la microcuenca.</a:t>
                      </a:r>
                      <a:endParaRPr kumimoji="0" lang="es-MX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kumimoji="0" lang="es-E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Programa de desarrollo de prácticas ganaderas y agrícolas </a:t>
                      </a:r>
                      <a:endParaRPr kumimoji="0" lang="es-MX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350147">
                <a:tc>
                  <a:txBody>
                    <a:bodyPr/>
                    <a:lstStyle/>
                    <a:p>
                      <a:r>
                        <a:rPr kumimoji="0" lang="es-E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Áreas de pastoreo</a:t>
                      </a:r>
                      <a:endParaRPr lang="es-MX" sz="12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s-E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Capacitar al 100% de la comunidad de Ozogoche en las prácticas ganaderas, para evitar un daño al ecosistema del área protegida.</a:t>
                      </a:r>
                      <a:endParaRPr lang="es-MX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s-E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Capacitar a la población para implementar mejores técnicas de ganadería.</a:t>
                      </a:r>
                      <a:endParaRPr kumimoji="0" lang="es-MX" sz="1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es-E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Formar asociaciones de producción pecuaria.</a:t>
                      </a:r>
                      <a:endParaRPr kumimoji="0" lang="es-MX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0" lang="es-MX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350147">
                <a:tc>
                  <a:txBody>
                    <a:bodyPr/>
                    <a:lstStyle/>
                    <a:p>
                      <a:r>
                        <a:rPr kumimoji="0" lang="es-E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Exportación leche</a:t>
                      </a:r>
                      <a:endParaRPr lang="es-MX" sz="12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Aumentar la exportación de leche un 30% a las </a:t>
                      </a:r>
                      <a:r>
                        <a:rPr kumimoji="0" lang="es-ES" sz="1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pasteurizadoras</a:t>
                      </a:r>
                      <a:r>
                        <a:rPr kumimoji="0" lang="es-E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cercanas con mejores técnicas ganaderas.</a:t>
                      </a:r>
                      <a:endParaRPr kumimoji="0" lang="es-MX" sz="1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s-MX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s-E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Establecer precios definidos para la venta de productos</a:t>
                      </a:r>
                      <a:endParaRPr kumimoji="0" lang="es-MX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0" lang="es-MX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chemeClr val="accent6">
                    <a:lumMod val="50000"/>
                  </a:schemeClr>
                </a:solidFill>
              </a:rPr>
              <a:t>DEFINICIONES</a:t>
            </a:r>
            <a:endParaRPr lang="es-MX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786050" y="1643050"/>
            <a:ext cx="3471858" cy="685792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s-MX" dirty="0" smtClean="0"/>
              <a:t>Cuenca Hidrográfica</a:t>
            </a:r>
            <a:endParaRPr lang="es-MX" dirty="0"/>
          </a:p>
        </p:txBody>
      </p:sp>
      <p:pic>
        <p:nvPicPr>
          <p:cNvPr id="4" name="3 Imagen"/>
          <p:cNvPicPr/>
          <p:nvPr/>
        </p:nvPicPr>
        <p:blipFill>
          <a:blip r:embed="rId2"/>
          <a:srcRect l="50621" t="27717" r="20502" b="16243"/>
          <a:stretch>
            <a:fillRect/>
          </a:stretch>
        </p:blipFill>
        <p:spPr bwMode="auto">
          <a:xfrm>
            <a:off x="4572000" y="2428868"/>
            <a:ext cx="3214710" cy="37862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4 Llamada de flecha a la derecha"/>
          <p:cNvSpPr/>
          <p:nvPr/>
        </p:nvSpPr>
        <p:spPr>
          <a:xfrm>
            <a:off x="1142976" y="2714620"/>
            <a:ext cx="3357586" cy="3357586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200" dirty="0" smtClean="0"/>
              <a:t>Es el espacio de territorio delimitado por la línea divisoria de las aguas, conformado por un sistema hídrico que conducen sus aguas a un río principal, a un río muy grande, a un lago o a un mar.</a:t>
            </a:r>
            <a:endParaRPr lang="es-MX" sz="1200" dirty="0" smtClean="0"/>
          </a:p>
        </p:txBody>
      </p:sp>
    </p:spTree>
    <p:extLst>
      <p:ext uri="{BB962C8B-B14F-4D97-AF65-F5344CB8AC3E}">
        <p14:creationId xmlns:p14="http://schemas.microsoft.com/office/powerpoint/2010/main" val="365942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Flecha a la derecha con bandas"/>
          <p:cNvSpPr/>
          <p:nvPr/>
        </p:nvSpPr>
        <p:spPr>
          <a:xfrm>
            <a:off x="2428860" y="2857496"/>
            <a:ext cx="4214842" cy="178595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1214414" y="3357562"/>
            <a:ext cx="304323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ZEE</a:t>
            </a:r>
            <a:endParaRPr kumimoji="0" lang="es-MX" sz="3600" b="0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57200" y="376222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MOMENTO OPERATIVO</a:t>
            </a:r>
            <a:endParaRPr kumimoji="0" lang="es-MX" sz="3600" b="0" i="0" u="none" strike="noStrike" kern="1200" cap="all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357686" y="3357562"/>
            <a:ext cx="4572032" cy="857256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PLAN DE APROVECHAMIENTO DEL SISTEMA LACUSTRE OZOGOCHE </a:t>
            </a:r>
            <a:endParaRPr kumimoji="0" lang="es-MX" sz="2000" b="0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457200" y="1447792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ZONIFICACIÓN ECOLÓGICA ECONÓMICA</a:t>
            </a:r>
            <a:endParaRPr kumimoji="0" lang="es-MX" sz="3600" b="0" i="0" u="none" strike="noStrike" kern="1200" cap="all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571472" y="3286124"/>
            <a:ext cx="2686040" cy="571504"/>
          </a:xfrm>
          <a:prstGeom prst="rect">
            <a:avLst/>
          </a:prstGeom>
        </p:spPr>
        <p:txBody>
          <a:bodyPr vert="horz" anchor="ctr">
            <a:normAutofit fontScale="47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ZONA DE PROTECCIÓN A</a:t>
            </a:r>
            <a:endParaRPr kumimoji="0" lang="es-MX" sz="3600" b="0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3457596" y="3286124"/>
            <a:ext cx="2686040" cy="571504"/>
          </a:xfrm>
          <a:prstGeom prst="rect">
            <a:avLst/>
          </a:prstGeom>
        </p:spPr>
        <p:txBody>
          <a:bodyPr vert="horz" anchor="ctr">
            <a:normAutofit fontScale="47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ZONA DE PROTECCIÓN B</a:t>
            </a:r>
            <a:endParaRPr kumimoji="0" lang="es-MX" sz="3600" b="0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6143636" y="3286124"/>
            <a:ext cx="2686040" cy="571504"/>
          </a:xfrm>
          <a:prstGeom prst="rect">
            <a:avLst/>
          </a:prstGeom>
        </p:spPr>
        <p:txBody>
          <a:bodyPr vert="horz" anchor="ctr">
            <a:normAutofit fontScale="47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ZONA DE PROTECCIÓN C</a:t>
            </a:r>
            <a:endParaRPr kumimoji="0" lang="es-MX" sz="3600" b="0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7 Imagen" descr="SAM_159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8662" y="4000504"/>
            <a:ext cx="1857370" cy="2476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9 Imagen" descr="DSC003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15074" y="4286256"/>
            <a:ext cx="2357422" cy="1768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10 Imagen" descr="DSC0033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868" y="4286256"/>
            <a:ext cx="2285984" cy="1714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3" name="12 Conector recto de flecha"/>
          <p:cNvCxnSpPr>
            <a:stCxn id="4" idx="2"/>
            <a:endCxn id="5" idx="0"/>
          </p:cNvCxnSpPr>
          <p:nvPr/>
        </p:nvCxnSpPr>
        <p:spPr>
          <a:xfrm rot="5400000">
            <a:off x="2857480" y="1343004"/>
            <a:ext cx="1000132" cy="28861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 de flecha"/>
          <p:cNvCxnSpPr>
            <a:stCxn id="4" idx="2"/>
            <a:endCxn id="6" idx="0"/>
          </p:cNvCxnSpPr>
          <p:nvPr/>
        </p:nvCxnSpPr>
        <p:spPr>
          <a:xfrm rot="16200000" flipH="1">
            <a:off x="4300542" y="2786050"/>
            <a:ext cx="1000132" cy="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 de flecha"/>
          <p:cNvCxnSpPr>
            <a:stCxn id="4" idx="2"/>
            <a:endCxn id="7" idx="0"/>
          </p:cNvCxnSpPr>
          <p:nvPr/>
        </p:nvCxnSpPr>
        <p:spPr>
          <a:xfrm rot="16200000" flipH="1">
            <a:off x="5643562" y="1443030"/>
            <a:ext cx="1000132" cy="2686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5720" y="3143248"/>
            <a:ext cx="8686800" cy="838200"/>
          </a:xfrm>
        </p:spPr>
        <p:txBody>
          <a:bodyPr/>
          <a:lstStyle/>
          <a:p>
            <a:r>
              <a:rPr lang="es-MX" dirty="0" smtClean="0">
                <a:solidFill>
                  <a:schemeClr val="accent6">
                    <a:lumMod val="50000"/>
                  </a:schemeClr>
                </a:solidFill>
              </a:rPr>
              <a:t>ACTIVIDADES Y PROYECTOS</a:t>
            </a:r>
            <a:endParaRPr lang="es-MX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571472" y="214290"/>
            <a:ext cx="7929618" cy="857256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PROYECTO DE REFORESTACIÓN (conservación)</a:t>
            </a:r>
            <a:endParaRPr kumimoji="0" lang="es-MX" sz="2000" b="0" i="0" u="none" strike="noStrike" kern="1200" cap="all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7217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kumimoji="0" lang="es-MX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endParaRPr kumimoji="0" lang="es-MX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7218" name="Rectangle 2"/>
          <p:cNvSpPr>
            <a:spLocks noChangeArrowheads="1"/>
          </p:cNvSpPr>
          <p:nvPr/>
        </p:nvSpPr>
        <p:spPr bwMode="auto">
          <a:xfrm>
            <a:off x="0" y="0"/>
            <a:ext cx="3017838" cy="7938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5923094"/>
              </p:ext>
            </p:extLst>
          </p:nvPr>
        </p:nvGraphicFramePr>
        <p:xfrm>
          <a:off x="323528" y="772310"/>
          <a:ext cx="8496944" cy="5761469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2182693"/>
                <a:gridCol w="2182693"/>
                <a:gridCol w="2182693"/>
                <a:gridCol w="1948865"/>
              </a:tblGrid>
              <a:tr h="286924">
                <a:tc>
                  <a:txBody>
                    <a:bodyPr/>
                    <a:lstStyle/>
                    <a:p>
                      <a:pPr marL="226695" algn="ctr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>
                          <a:effectLst/>
                        </a:rPr>
                        <a:t>Resumen narrativo de Objetivos</a:t>
                      </a:r>
                      <a:endParaRPr lang="es-EC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56" marR="27156" marT="0" marB="0"/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s-ES" sz="1000">
                          <a:effectLst/>
                        </a:rPr>
                        <a:t>Indicadores variables objetivamente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56" marR="27156" marT="0" marB="0"/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s-ES" sz="1000">
                          <a:effectLst/>
                        </a:rPr>
                        <a:t>Medios de verificación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56" marR="27156" marT="0" marB="0"/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s-ES" sz="1000">
                          <a:effectLst/>
                        </a:rPr>
                        <a:t>Supuestos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56" marR="27156" marT="0" marB="0"/>
                </a:tc>
              </a:tr>
              <a:tr h="1004233">
                <a:tc>
                  <a:txBody>
                    <a:bodyPr/>
                    <a:lstStyle/>
                    <a:p>
                      <a:pPr marL="38735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>
                          <a:effectLst/>
                        </a:rPr>
                        <a:t>FIN:</a:t>
                      </a:r>
                      <a:endParaRPr lang="es-EC" sz="1000" dirty="0">
                        <a:effectLst/>
                      </a:endParaRPr>
                    </a:p>
                    <a:p>
                      <a:pPr marL="38735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>
                          <a:effectLst/>
                        </a:rPr>
                        <a:t>Evitar la deforestación en zonas de quebradas.</a:t>
                      </a:r>
                      <a:endParaRPr lang="es-EC" sz="1000" dirty="0">
                        <a:effectLst/>
                      </a:endParaRPr>
                    </a:p>
                    <a:p>
                      <a:pPr marL="38735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>
                          <a:effectLst/>
                        </a:rPr>
                        <a:t>Mantener el uso actual del suelo como área de protección.</a:t>
                      </a:r>
                      <a:endParaRPr lang="es-EC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56" marR="27156" marT="0" marB="0"/>
                </a:tc>
                <a:tc>
                  <a:txBody>
                    <a:bodyPr/>
                    <a:lstStyle/>
                    <a:p>
                      <a:pPr marL="38735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38735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>
                          <a:effectLst/>
                        </a:rPr>
                        <a:t>Porcentaje de área protegida de vegetación.</a:t>
                      </a:r>
                      <a:endParaRPr lang="es-EC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56" marR="27156" marT="0" marB="0"/>
                </a:tc>
                <a:tc>
                  <a:txBody>
                    <a:bodyPr/>
                    <a:lstStyle/>
                    <a:p>
                      <a:pPr marL="38735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38735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 err="1">
                          <a:effectLst/>
                        </a:rPr>
                        <a:t>Geodatabase</a:t>
                      </a:r>
                      <a:endParaRPr lang="es-EC" sz="1000" dirty="0">
                        <a:effectLst/>
                      </a:endParaRPr>
                    </a:p>
                    <a:p>
                      <a:pPr marL="38735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>
                          <a:effectLst/>
                        </a:rPr>
                        <a:t>Inspección en campo</a:t>
                      </a:r>
                      <a:endParaRPr lang="es-EC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56" marR="27156" marT="0" marB="0"/>
                </a:tc>
                <a:tc>
                  <a:txBody>
                    <a:bodyPr/>
                    <a:lstStyle/>
                    <a:p>
                      <a:pPr marL="38735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s-ES" sz="1000">
                          <a:effectLst/>
                        </a:rPr>
                        <a:t> </a:t>
                      </a:r>
                      <a:endParaRPr lang="es-EC" sz="1000">
                        <a:effectLst/>
                      </a:endParaRPr>
                    </a:p>
                    <a:p>
                      <a:pPr marL="38735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s-ES" sz="1000">
                          <a:effectLst/>
                        </a:rPr>
                        <a:t>Los pobladores no muestran interés en participar en el programa</a:t>
                      </a:r>
                      <a:endParaRPr lang="es-EC" sz="1000">
                        <a:effectLst/>
                      </a:endParaRPr>
                    </a:p>
                    <a:p>
                      <a:pPr marL="38735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s-ES" sz="1000">
                          <a:effectLst/>
                        </a:rPr>
                        <a:t>No existe Apoyo del GAD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56" marR="27156" marT="0" marB="0"/>
                </a:tc>
              </a:tr>
              <a:tr h="803321">
                <a:tc>
                  <a:txBody>
                    <a:bodyPr/>
                    <a:lstStyle/>
                    <a:p>
                      <a:pPr marL="38735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>
                          <a:effectLst/>
                        </a:rPr>
                        <a:t>PROPÓSITO:</a:t>
                      </a:r>
                      <a:endParaRPr lang="es-EC" sz="1000" dirty="0">
                        <a:effectLst/>
                      </a:endParaRPr>
                    </a:p>
                    <a:p>
                      <a:pPr marL="38735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>
                          <a:effectLst/>
                        </a:rPr>
                        <a:t>Garantizar los derechos de la naturaleza y promover un ambiente sano y saludable.</a:t>
                      </a:r>
                      <a:endParaRPr lang="es-EC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56" marR="27156" marT="0" marB="0"/>
                </a:tc>
                <a:tc>
                  <a:txBody>
                    <a:bodyPr/>
                    <a:lstStyle/>
                    <a:p>
                      <a:pPr marL="38735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38735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>
                          <a:effectLst/>
                        </a:rPr>
                        <a:t>Índice de eficacia en cumplir los derechos de la naturaleza</a:t>
                      </a:r>
                      <a:endParaRPr lang="es-EC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56" marR="27156" marT="0" marB="0"/>
                </a:tc>
                <a:tc>
                  <a:txBody>
                    <a:bodyPr/>
                    <a:lstStyle/>
                    <a:p>
                      <a:pPr marL="38735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38735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>
                          <a:effectLst/>
                        </a:rPr>
                        <a:t>Inspección en campo </a:t>
                      </a:r>
                      <a:endParaRPr lang="es-EC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56" marR="27156" marT="0" marB="0"/>
                </a:tc>
                <a:tc>
                  <a:txBody>
                    <a:bodyPr/>
                    <a:lstStyle/>
                    <a:p>
                      <a:pPr marL="38735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s-ES" sz="1000">
                          <a:effectLst/>
                        </a:rPr>
                        <a:t> </a:t>
                      </a:r>
                      <a:endParaRPr lang="es-EC" sz="1000">
                        <a:effectLst/>
                      </a:endParaRPr>
                    </a:p>
                    <a:p>
                      <a:pPr marL="38735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s-ES" sz="1000">
                          <a:effectLst/>
                        </a:rPr>
                        <a:t>No hay entusiasmo por parte de los pobladores ni por los  GAD en el cumplimiento de la actividad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56" marR="27156" marT="0" marB="0"/>
                </a:tc>
              </a:tr>
              <a:tr h="3586548">
                <a:tc>
                  <a:txBody>
                    <a:bodyPr/>
                    <a:lstStyle/>
                    <a:p>
                      <a:pPr marL="38735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>
                          <a:effectLst/>
                        </a:rPr>
                        <a:t>COMPONENTES:</a:t>
                      </a:r>
                      <a:endParaRPr lang="es-EC" sz="1000" dirty="0">
                        <a:effectLst/>
                      </a:endParaRPr>
                    </a:p>
                    <a:p>
                      <a:pPr marL="0" lvl="0" indent="0" algn="just">
                        <a:lnSpc>
                          <a:spcPct val="100000"/>
                        </a:lnSpc>
                        <a:spcAft>
                          <a:spcPts val="1200"/>
                        </a:spcAft>
                        <a:buFont typeface="+mj-lt"/>
                        <a:buNone/>
                      </a:pPr>
                      <a:r>
                        <a:rPr lang="es-ES" sz="1000" dirty="0">
                          <a:effectLst/>
                        </a:rPr>
                        <a:t>Pobladores reciben información acerca del programa de reforestación.</a:t>
                      </a:r>
                      <a:endParaRPr lang="es-EC" sz="1000" dirty="0">
                        <a:effectLst/>
                      </a:endParaRPr>
                    </a:p>
                    <a:p>
                      <a:pPr marL="3873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0" lvl="0" indent="0" algn="just">
                        <a:lnSpc>
                          <a:spcPct val="100000"/>
                        </a:lnSpc>
                        <a:spcAft>
                          <a:spcPts val="1200"/>
                        </a:spcAft>
                        <a:buFont typeface="+mj-lt"/>
                        <a:buNone/>
                      </a:pPr>
                      <a:r>
                        <a:rPr lang="es-ES" sz="1000" dirty="0">
                          <a:effectLst/>
                        </a:rPr>
                        <a:t>Pobladores de las zonas aledañas reforestan zonas que así lo requieran.</a:t>
                      </a:r>
                      <a:endParaRPr lang="es-EC" sz="1000" dirty="0">
                        <a:effectLst/>
                      </a:endParaRPr>
                    </a:p>
                    <a:p>
                      <a:pPr marL="22669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0" lvl="0" indent="0" algn="just">
                        <a:lnSpc>
                          <a:spcPct val="100000"/>
                        </a:lnSpc>
                        <a:spcAft>
                          <a:spcPts val="1200"/>
                        </a:spcAft>
                        <a:buFont typeface="+mj-lt"/>
                        <a:buNone/>
                      </a:pPr>
                      <a:r>
                        <a:rPr lang="es-ES" sz="1000" dirty="0">
                          <a:effectLst/>
                        </a:rPr>
                        <a:t>Los GAD declaran a </a:t>
                      </a:r>
                      <a:r>
                        <a:rPr lang="es-ES" sz="1000" dirty="0" err="1">
                          <a:effectLst/>
                        </a:rPr>
                        <a:t>Ozogoche</a:t>
                      </a:r>
                      <a:r>
                        <a:rPr lang="es-ES" sz="1000" dirty="0">
                          <a:effectLst/>
                        </a:rPr>
                        <a:t> como área protegida</a:t>
                      </a:r>
                      <a:endParaRPr lang="es-EC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56" marR="27156" marT="0" marB="0"/>
                </a:tc>
                <a:tc>
                  <a:txBody>
                    <a:bodyPr/>
                    <a:lstStyle/>
                    <a:p>
                      <a:pPr marL="38735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38735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>
                          <a:effectLst/>
                        </a:rPr>
                        <a:t>Porcentaje de pobladores que conocen acerca del programa de reforestación.</a:t>
                      </a:r>
                      <a:endParaRPr lang="es-EC" sz="1000" dirty="0">
                        <a:effectLst/>
                      </a:endParaRPr>
                    </a:p>
                    <a:p>
                      <a:pPr marL="38735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>
                          <a:effectLst/>
                        </a:rPr>
                        <a:t>Porcentaje de zonas reforestadas en la </a:t>
                      </a:r>
                      <a:r>
                        <a:rPr lang="es-ES" sz="1000" dirty="0" err="1">
                          <a:effectLst/>
                        </a:rPr>
                        <a:t>microcuenca</a:t>
                      </a:r>
                      <a:r>
                        <a:rPr lang="es-ES" sz="1000" dirty="0">
                          <a:effectLst/>
                        </a:rPr>
                        <a:t>.</a:t>
                      </a:r>
                      <a:endParaRPr lang="es-EC" sz="1000" dirty="0">
                        <a:effectLst/>
                      </a:endParaRPr>
                    </a:p>
                    <a:p>
                      <a:pPr marL="22669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22669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38735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>
                          <a:effectLst/>
                        </a:rPr>
                        <a:t>Porcentaje de personas informadas.</a:t>
                      </a:r>
                      <a:endParaRPr lang="es-EC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56" marR="27156" marT="0" marB="0"/>
                </a:tc>
                <a:tc>
                  <a:txBody>
                    <a:bodyPr/>
                    <a:lstStyle/>
                    <a:p>
                      <a:pPr marL="38735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38735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>
                          <a:effectLst/>
                        </a:rPr>
                        <a:t>Charlas informativas</a:t>
                      </a:r>
                      <a:endParaRPr lang="es-EC" sz="1000" dirty="0">
                        <a:effectLst/>
                      </a:endParaRPr>
                    </a:p>
                    <a:p>
                      <a:pPr marL="38735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>
                          <a:effectLst/>
                        </a:rPr>
                        <a:t>Trípticos</a:t>
                      </a:r>
                      <a:endParaRPr lang="es-EC" sz="1000" dirty="0">
                        <a:effectLst/>
                      </a:endParaRPr>
                    </a:p>
                    <a:p>
                      <a:pPr marL="38735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>
                          <a:effectLst/>
                        </a:rPr>
                        <a:t>Videos</a:t>
                      </a:r>
                      <a:endParaRPr lang="es-EC" sz="1000" dirty="0">
                        <a:effectLst/>
                      </a:endParaRPr>
                    </a:p>
                    <a:p>
                      <a:pPr marL="38735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>
                          <a:effectLst/>
                        </a:rPr>
                        <a:t>SIG</a:t>
                      </a:r>
                      <a:endParaRPr lang="es-EC" sz="1000" dirty="0">
                        <a:effectLst/>
                      </a:endParaRPr>
                    </a:p>
                    <a:p>
                      <a:pPr marL="38735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38735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>
                          <a:effectLst/>
                        </a:rPr>
                        <a:t>Inspección en </a:t>
                      </a:r>
                      <a:r>
                        <a:rPr lang="es-ES" sz="1000" dirty="0" smtClean="0">
                          <a:effectLst/>
                        </a:rPr>
                        <a:t>campo</a:t>
                      </a:r>
                      <a:endParaRPr lang="es-EC" sz="1000" dirty="0">
                        <a:effectLst/>
                      </a:endParaRPr>
                    </a:p>
                    <a:p>
                      <a:pPr marL="38735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38735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 smtClean="0">
                          <a:effectLst/>
                        </a:rPr>
                        <a:t>Encuestas</a:t>
                      </a:r>
                      <a:endParaRPr lang="es-EC" sz="1000" dirty="0">
                        <a:effectLst/>
                      </a:endParaRPr>
                    </a:p>
                  </a:txBody>
                  <a:tcPr marL="27156" marR="27156" marT="0" marB="0"/>
                </a:tc>
                <a:tc>
                  <a:txBody>
                    <a:bodyPr/>
                    <a:lstStyle/>
                    <a:p>
                      <a:pPr marL="38735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38735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>
                          <a:effectLst/>
                        </a:rPr>
                        <a:t>La comunidad desconoce los motivos por los cuales se reforesta en la </a:t>
                      </a:r>
                      <a:r>
                        <a:rPr lang="es-ES" sz="1000" dirty="0" err="1">
                          <a:effectLst/>
                        </a:rPr>
                        <a:t>microcuenca</a:t>
                      </a:r>
                      <a:r>
                        <a:rPr lang="es-ES" sz="1000" dirty="0">
                          <a:effectLst/>
                        </a:rPr>
                        <a:t>.</a:t>
                      </a:r>
                      <a:endParaRPr lang="es-EC" sz="1000" dirty="0">
                        <a:effectLst/>
                      </a:endParaRPr>
                    </a:p>
                    <a:p>
                      <a:pPr marL="38735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>
                          <a:effectLst/>
                        </a:rPr>
                        <a:t>Los pobladores no participan en la reforestación ni tampoco hay interés departe de los GAD.</a:t>
                      </a:r>
                      <a:endParaRPr lang="es-EC" sz="1000" dirty="0">
                        <a:effectLst/>
                      </a:endParaRPr>
                    </a:p>
                    <a:p>
                      <a:pPr marL="22669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38735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>
                          <a:effectLst/>
                        </a:rPr>
                        <a:t>NO existe respaldo del ministerio del </a:t>
                      </a:r>
                      <a:r>
                        <a:rPr lang="es-ES" sz="1000" dirty="0" smtClean="0">
                          <a:effectLst/>
                        </a:rPr>
                        <a:t>medio ambiente</a:t>
                      </a:r>
                      <a:r>
                        <a:rPr lang="es-ES" sz="1000" dirty="0">
                          <a:effectLst/>
                        </a:rPr>
                        <a:t>.</a:t>
                      </a:r>
                      <a:endParaRPr lang="es-EC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56" marR="27156" marT="0" marB="0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514725" y="26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s-EC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514725" y="26988"/>
            <a:ext cx="3017838" cy="9525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8306645"/>
              </p:ext>
            </p:extLst>
          </p:nvPr>
        </p:nvGraphicFramePr>
        <p:xfrm>
          <a:off x="395536" y="404664"/>
          <a:ext cx="8208912" cy="5306134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2108703"/>
                <a:gridCol w="2108703"/>
                <a:gridCol w="2108703"/>
                <a:gridCol w="1882803"/>
              </a:tblGrid>
              <a:tr h="2540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>
                          <a:effectLst/>
                        </a:rPr>
                        <a:t>Resumen narrativo de Objetivos</a:t>
                      </a:r>
                      <a:endParaRPr lang="es-EC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108" marR="241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s-ES" sz="1000">
                          <a:effectLst/>
                        </a:rPr>
                        <a:t>Indicadores variables objetivamente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108" marR="241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s-ES" sz="1000">
                          <a:effectLst/>
                        </a:rPr>
                        <a:t>Medios de verificación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108" marR="241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s-ES" sz="1000">
                          <a:effectLst/>
                        </a:rPr>
                        <a:t>Supuestos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108" marR="24108" marT="0" marB="0"/>
                </a:tc>
              </a:tr>
              <a:tr h="4930502">
                <a:tc>
                  <a:txBody>
                    <a:bodyPr/>
                    <a:lstStyle/>
                    <a:p>
                      <a:pPr marL="38735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 smtClean="0">
                          <a:effectLst/>
                        </a:rPr>
                        <a:t>ACTIVIDADES:</a:t>
                      </a:r>
                      <a:endParaRPr lang="es-EC" sz="1000" dirty="0" smtClean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 smtClean="0">
                          <a:effectLst/>
                        </a:rPr>
                        <a:t>1.1 Convocatoria </a:t>
                      </a:r>
                      <a:r>
                        <a:rPr lang="es-ES" sz="1000" dirty="0">
                          <a:effectLst/>
                        </a:rPr>
                        <a:t>a líderes </a:t>
                      </a:r>
                      <a:r>
                        <a:rPr lang="es-ES" sz="1000" dirty="0" smtClean="0">
                          <a:effectLst/>
                        </a:rPr>
                        <a:t>comunitarios</a:t>
                      </a:r>
                      <a:endParaRPr lang="es-EC" sz="1000" dirty="0" smtClean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 smtClean="0">
                          <a:effectLst/>
                        </a:rPr>
                        <a:t>1.2 Realizar </a:t>
                      </a:r>
                      <a:r>
                        <a:rPr lang="es-ES" sz="1000" dirty="0">
                          <a:effectLst/>
                        </a:rPr>
                        <a:t>charlas comunicativas a los pobladores </a:t>
                      </a:r>
                      <a:r>
                        <a:rPr lang="es-ES" sz="1000" dirty="0" smtClean="0">
                          <a:effectLst/>
                        </a:rPr>
                        <a:t>beneficiarios</a:t>
                      </a:r>
                      <a:endParaRPr lang="es-EC" sz="1000" dirty="0" smtClean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 smtClean="0">
                          <a:effectLst/>
                        </a:rPr>
                        <a:t>1.3 Realizar </a:t>
                      </a:r>
                      <a:r>
                        <a:rPr lang="es-ES" sz="1000" dirty="0">
                          <a:effectLst/>
                        </a:rPr>
                        <a:t>cursos de capacitación acerca de la reforestación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>
                          <a:effectLst/>
                        </a:rPr>
                        <a:t>2.1. Repartición de especies forestales endémicas del sector a los pobladores.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>
                          <a:effectLst/>
                        </a:rPr>
                        <a:t>2.2. Ubicación de posibles zonas a reforestar.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>
                          <a:effectLst/>
                        </a:rPr>
                        <a:t>2.3. Reforestación con especies endémicas en las zonas necesitadas.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>
                          <a:effectLst/>
                        </a:rPr>
                        <a:t>3.1. Reunión con los directivos de los GAD.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>
                          <a:effectLst/>
                        </a:rPr>
                        <a:t>3.2. Revisión de las ventajas de tener a la </a:t>
                      </a:r>
                      <a:r>
                        <a:rPr lang="es-ES" sz="1000" dirty="0" err="1">
                          <a:effectLst/>
                        </a:rPr>
                        <a:t>microcuenca</a:t>
                      </a:r>
                      <a:r>
                        <a:rPr lang="es-ES" sz="1000" dirty="0">
                          <a:effectLst/>
                        </a:rPr>
                        <a:t> como área protegida.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>
                          <a:effectLst/>
                        </a:rPr>
                        <a:t>3.3. Anuncio a la población que la </a:t>
                      </a:r>
                      <a:r>
                        <a:rPr lang="es-ES" sz="1000" dirty="0" err="1">
                          <a:effectLst/>
                        </a:rPr>
                        <a:t>microcuenca</a:t>
                      </a:r>
                      <a:r>
                        <a:rPr lang="es-ES" sz="1000" dirty="0">
                          <a:effectLst/>
                        </a:rPr>
                        <a:t> es área protegida.</a:t>
                      </a:r>
                      <a:endParaRPr lang="es-EC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108" marR="24108" marT="0" marB="0"/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s-ES" sz="1000">
                          <a:effectLst/>
                        </a:rPr>
                        <a:t> </a:t>
                      </a:r>
                      <a:endParaRPr lang="es-EC" sz="100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s-ES" sz="1000">
                          <a:effectLst/>
                        </a:rPr>
                        <a:t>Dinero invertido en la realización de dichas actividades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108" marR="24108" marT="0" marB="0"/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>
                          <a:effectLst/>
                        </a:rPr>
                        <a:t>Registro contable del responsable de la actividad</a:t>
                      </a:r>
                      <a:endParaRPr lang="es-EC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108" marR="24108" marT="0" marB="0"/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>
                          <a:effectLst/>
                        </a:rPr>
                        <a:t>Los líderes no participan y no se reúnen con las autoridades.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>
                          <a:effectLst/>
                        </a:rPr>
                        <a:t>Hay desinterés por parte de los pobladores y no asisten a las reuniones y charlas de capacitación.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>
                          <a:effectLst/>
                        </a:rPr>
                        <a:t>Los GAD no aportan con especies forestales endémicas a los pobladores del sector.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>
                          <a:effectLst/>
                        </a:rPr>
                        <a:t>No hay técnicos que informen acerca a la comunidad cuales son las zonas que requieren atención 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>
                          <a:effectLst/>
                        </a:rPr>
                        <a:t>No hay poyo de los GAD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>
                          <a:effectLst/>
                        </a:rPr>
                        <a:t>No existe comunicación de parte de los GAD, informando los acontecimientos ocurridos</a:t>
                      </a:r>
                      <a:endParaRPr lang="es-EC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108" marR="24108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9634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107504" y="-164560"/>
            <a:ext cx="8856984" cy="857256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es-MX" sz="1600" b="0" i="0" u="none" strike="noStrike" kern="1200" cap="all" spc="0" normalizeH="0" baseline="0" noProof="0" dirty="0" smtClean="0">
                <a:ln>
                  <a:noFill/>
                </a:ln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PROYECTO DE </a:t>
            </a:r>
            <a:r>
              <a:rPr lang="es-ES" sz="1600" dirty="0" smtClean="0"/>
              <a:t>IMPLEMENTACIÓN DE RED DE DISTRIBUCIÓN DE AGUA POTABLE (APROVECHAMIENTO)</a:t>
            </a:r>
            <a:endParaRPr kumimoji="0" lang="es-MX" sz="1600" b="0" i="0" u="none" strike="noStrike" kern="1200" cap="all" spc="0" normalizeH="0" baseline="0" noProof="0" dirty="0">
              <a:ln>
                <a:noFill/>
              </a:ln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8464203"/>
              </p:ext>
            </p:extLst>
          </p:nvPr>
        </p:nvGraphicFramePr>
        <p:xfrm>
          <a:off x="358685" y="475186"/>
          <a:ext cx="8352927" cy="6482206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2466798"/>
                <a:gridCol w="2078158"/>
                <a:gridCol w="2046157"/>
                <a:gridCol w="1761814"/>
              </a:tblGrid>
              <a:tr h="2432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Resumen narrativo de Objetivos</a:t>
                      </a:r>
                      <a:endParaRPr lang="es-EC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566" marR="215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Indicadores variables objetivamente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566" marR="215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Medios de verificación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566" marR="215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Supuestos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566" marR="21566" marT="0" marB="0"/>
                </a:tc>
              </a:tr>
              <a:tr h="865722">
                <a:tc>
                  <a:txBody>
                    <a:bodyPr/>
                    <a:lstStyle/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FIN:</a:t>
                      </a:r>
                      <a:endParaRPr lang="es-EC" sz="100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Abastecer a las comunidades cuenca abajo de agua con excelente calidad.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566" marR="21566" marT="0" marB="0"/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 </a:t>
                      </a:r>
                      <a:endParaRPr lang="es-EC" sz="100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Porcentaje de familias beneficiarias del Recurso Hídrico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566" marR="21566" marT="0" marB="0"/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Informe técnico que indique la zona que esta con el servicio de agua potable</a:t>
                      </a:r>
                      <a:endParaRPr lang="es-EC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566" marR="215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El GAD </a:t>
                      </a:r>
                      <a:r>
                        <a:rPr lang="es-ES" sz="1000" dirty="0" smtClean="0">
                          <a:effectLst/>
                        </a:rPr>
                        <a:t>no apoya </a:t>
                      </a:r>
                      <a:r>
                        <a:rPr lang="es-ES" sz="1000" dirty="0">
                          <a:effectLst/>
                        </a:rPr>
                        <a:t>el proyecto</a:t>
                      </a:r>
                      <a:endParaRPr lang="es-EC" sz="1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Las comunidades </a:t>
                      </a:r>
                      <a:r>
                        <a:rPr lang="es-ES" sz="1000" dirty="0" smtClean="0">
                          <a:effectLst/>
                        </a:rPr>
                        <a:t>muestran desinterés </a:t>
                      </a:r>
                      <a:r>
                        <a:rPr lang="es-ES" sz="1000" dirty="0">
                          <a:effectLst/>
                        </a:rPr>
                        <a:t>y empiezan </a:t>
                      </a:r>
                      <a:r>
                        <a:rPr lang="es-ES" sz="1000" dirty="0" smtClean="0">
                          <a:effectLst/>
                        </a:rPr>
                        <a:t>no participan</a:t>
                      </a:r>
                      <a:endParaRPr lang="es-EC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566" marR="21566" marT="0" marB="0"/>
                </a:tc>
              </a:tr>
              <a:tr h="701576">
                <a:tc>
                  <a:txBody>
                    <a:bodyPr/>
                    <a:lstStyle/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PROPÓSITO:</a:t>
                      </a:r>
                      <a:endParaRPr lang="es-EC" sz="100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Mejorar la calidad de vida de las personas que carecen de este recurso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566" marR="21566" marT="0" marB="0"/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Porcentaje de viviendas que participan en el proyecto con el servicio</a:t>
                      </a:r>
                      <a:endParaRPr lang="es-EC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566" marR="21566" marT="0" marB="0"/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Realización de encuestas.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Control de caudal utilizado</a:t>
                      </a:r>
                      <a:endParaRPr lang="es-EC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566" marR="215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Viviendas </a:t>
                      </a:r>
                      <a:r>
                        <a:rPr lang="es-ES" sz="1000" dirty="0" smtClean="0">
                          <a:effectLst/>
                        </a:rPr>
                        <a:t>sin </a:t>
                      </a:r>
                      <a:r>
                        <a:rPr lang="es-ES" sz="1000" dirty="0">
                          <a:effectLst/>
                        </a:rPr>
                        <a:t>agua potable.</a:t>
                      </a:r>
                      <a:endParaRPr lang="es-EC" sz="1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effectLst/>
                        </a:rPr>
                        <a:t>No mejora </a:t>
                      </a:r>
                      <a:r>
                        <a:rPr lang="es-ES" sz="1000" dirty="0">
                          <a:effectLst/>
                        </a:rPr>
                        <a:t>en la calidad de vida de las personas</a:t>
                      </a:r>
                      <a:endParaRPr lang="es-EC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566" marR="21566" marT="0" marB="0"/>
                </a:tc>
              </a:tr>
              <a:tr h="2158108">
                <a:tc>
                  <a:txBody>
                    <a:bodyPr/>
                    <a:lstStyle/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COMPONENTES:</a:t>
                      </a:r>
                      <a:endParaRPr lang="es-EC" sz="10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ES" sz="1000" dirty="0">
                          <a:effectLst/>
                        </a:rPr>
                        <a:t>Viviendas con nueva infraestructura para distribución de agua potable.</a:t>
                      </a:r>
                      <a:endParaRPr lang="es-EC" sz="10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ES" sz="1000" dirty="0">
                          <a:effectLst/>
                        </a:rPr>
                        <a:t>Pobladores que usaban agua de pozo tienen el servicio directo en sus viviendas.</a:t>
                      </a:r>
                      <a:endParaRPr lang="es-EC" sz="1000" dirty="0">
                        <a:effectLst/>
                      </a:endParaRPr>
                    </a:p>
                    <a:p>
                      <a:pPr marL="38735" algn="just"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ES" sz="1000" dirty="0">
                          <a:effectLst/>
                        </a:rPr>
                        <a:t>Pobladores que consumían agua en estado natural, consumen agua potable.</a:t>
                      </a:r>
                      <a:endParaRPr lang="es-EC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566" marR="21566" marT="0" marB="0"/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 </a:t>
                      </a:r>
                      <a:endParaRPr lang="es-EC" sz="100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Área que cubre la red de distribución de agua potable.</a:t>
                      </a:r>
                      <a:endParaRPr lang="es-EC" sz="100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Porcentaje de personas que ya no utilizan agua de pozo para consumo.</a:t>
                      </a:r>
                      <a:endParaRPr lang="es-EC" sz="100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 </a:t>
                      </a:r>
                      <a:endParaRPr lang="es-EC" sz="100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 </a:t>
                      </a:r>
                      <a:endParaRPr lang="es-EC" sz="100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 </a:t>
                      </a:r>
                      <a:endParaRPr lang="es-EC" sz="100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Calidad del agua de consumo.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566" marR="21566" marT="0" marB="0"/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Planos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SIG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Informe técnico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Inspección en campo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Encuestas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Inspección en campo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Informes técnicos de laboratorio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Análisis de muestras</a:t>
                      </a:r>
                      <a:endParaRPr lang="es-EC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566" marR="215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effectLst/>
                        </a:rPr>
                        <a:t>No hay apoyo </a:t>
                      </a:r>
                      <a:r>
                        <a:rPr lang="es-ES" sz="1000" dirty="0">
                          <a:effectLst/>
                        </a:rPr>
                        <a:t>con recursos económicos y técnicos de parte de los GAD.</a:t>
                      </a:r>
                      <a:endParaRPr lang="es-EC" sz="1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Pobladores </a:t>
                      </a:r>
                      <a:r>
                        <a:rPr lang="es-ES" sz="1000" dirty="0" smtClean="0">
                          <a:effectLst/>
                        </a:rPr>
                        <a:t>continúan</a:t>
                      </a:r>
                      <a:r>
                        <a:rPr lang="es-ES" sz="1000" baseline="0" dirty="0" smtClean="0">
                          <a:effectLst/>
                        </a:rPr>
                        <a:t> sacando</a:t>
                      </a:r>
                      <a:r>
                        <a:rPr lang="es-ES" sz="1000" dirty="0" smtClean="0">
                          <a:effectLst/>
                        </a:rPr>
                        <a:t> </a:t>
                      </a:r>
                      <a:r>
                        <a:rPr lang="es-ES" sz="1000" dirty="0">
                          <a:effectLst/>
                        </a:rPr>
                        <a:t>agua de pozos.</a:t>
                      </a:r>
                      <a:endParaRPr lang="es-EC" sz="1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Las personas consumen agua </a:t>
                      </a:r>
                      <a:r>
                        <a:rPr lang="es-ES" sz="1000" dirty="0" smtClean="0">
                          <a:effectLst/>
                        </a:rPr>
                        <a:t>de</a:t>
                      </a:r>
                      <a:r>
                        <a:rPr lang="es-ES" sz="1000" baseline="0" dirty="0" smtClean="0">
                          <a:effectLst/>
                        </a:rPr>
                        <a:t> pozo</a:t>
                      </a:r>
                      <a:r>
                        <a:rPr lang="es-ES" sz="1000" dirty="0" smtClean="0">
                          <a:effectLst/>
                        </a:rPr>
                        <a:t>.</a:t>
                      </a:r>
                      <a:endParaRPr lang="es-EC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566" marR="21566" marT="0" marB="0"/>
                </a:tc>
              </a:tr>
              <a:tr h="2513553">
                <a:tc>
                  <a:txBody>
                    <a:bodyPr/>
                    <a:lstStyle/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ACTIVIDADES:</a:t>
                      </a:r>
                      <a:endParaRPr lang="es-EC" sz="1000" dirty="0">
                        <a:effectLst/>
                      </a:endParaRPr>
                    </a:p>
                    <a:p>
                      <a:pPr marL="742950" lvl="1" indent="-2857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ES" sz="1000" dirty="0">
                          <a:effectLst/>
                        </a:rPr>
                        <a:t>Cálculo de caudal.</a:t>
                      </a:r>
                      <a:endParaRPr lang="es-EC" sz="1000" dirty="0">
                        <a:effectLst/>
                      </a:endParaRPr>
                    </a:p>
                    <a:p>
                      <a:pPr marL="742950" lvl="1" indent="-2857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ES" sz="1000" dirty="0">
                          <a:effectLst/>
                        </a:rPr>
                        <a:t>Calculo de pendientes</a:t>
                      </a:r>
                      <a:endParaRPr lang="es-EC" sz="1000" dirty="0">
                        <a:effectLst/>
                      </a:endParaRPr>
                    </a:p>
                    <a:p>
                      <a:pPr marL="742950" lvl="1" indent="-2857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ES" sz="1000" dirty="0">
                          <a:effectLst/>
                        </a:rPr>
                        <a:t>Contratación de personal</a:t>
                      </a:r>
                      <a:endParaRPr lang="es-EC" sz="1000" dirty="0">
                        <a:effectLst/>
                      </a:endParaRPr>
                    </a:p>
                    <a:p>
                      <a:pPr marL="742950" lvl="1" indent="-2857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ES" sz="1000" dirty="0">
                          <a:effectLst/>
                        </a:rPr>
                        <a:t>Compra de material</a:t>
                      </a:r>
                      <a:endParaRPr lang="es-EC" sz="1000" dirty="0">
                        <a:effectLst/>
                      </a:endParaRPr>
                    </a:p>
                    <a:p>
                      <a:pPr marL="742950" lvl="1" indent="-2857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ES" sz="1000" dirty="0">
                          <a:effectLst/>
                        </a:rPr>
                        <a:t>Ejecución obras</a:t>
                      </a:r>
                      <a:endParaRPr lang="es-EC" sz="1000" dirty="0">
                        <a:effectLst/>
                      </a:endParaRPr>
                    </a:p>
                    <a:p>
                      <a:pPr marL="742950" lvl="1" indent="-2857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ES" sz="1000" dirty="0">
                          <a:effectLst/>
                        </a:rPr>
                        <a:t>Bombeo de agua a través de la red</a:t>
                      </a:r>
                      <a:endParaRPr lang="es-EC" sz="1000" dirty="0">
                        <a:effectLst/>
                      </a:endParaRPr>
                    </a:p>
                    <a:p>
                      <a:pPr marL="742950" lvl="1" indent="-2857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ES" sz="1000" dirty="0">
                          <a:effectLst/>
                        </a:rPr>
                        <a:t>Uso del agua directo en las viviendas</a:t>
                      </a:r>
                      <a:endParaRPr lang="es-EC" sz="1000" dirty="0">
                        <a:effectLst/>
                      </a:endParaRPr>
                    </a:p>
                    <a:p>
                      <a:pPr marL="742950" lvl="1" indent="-2857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ES" sz="1000" dirty="0">
                          <a:effectLst/>
                        </a:rPr>
                        <a:t>Almacenamiento de agua</a:t>
                      </a:r>
                      <a:endParaRPr lang="es-EC" sz="1000" dirty="0">
                        <a:effectLst/>
                      </a:endParaRPr>
                    </a:p>
                    <a:p>
                      <a:pPr marL="742950" lvl="1" indent="-2857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ES" sz="1000" dirty="0">
                          <a:effectLst/>
                        </a:rPr>
                        <a:t>Potabilización del agua.</a:t>
                      </a:r>
                      <a:endParaRPr lang="es-EC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566" marR="21566" marT="0" marB="0"/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Costo de la tubería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Pago a personal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Costo de la obra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38735" algn="just"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38735" algn="just"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 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Cantidad de agua bombeada</a:t>
                      </a:r>
                      <a:endParaRPr lang="es-EC" sz="1000" dirty="0">
                        <a:effectLst/>
                      </a:endParaRPr>
                    </a:p>
                    <a:p>
                      <a:pPr marL="226695" algn="just"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226695" algn="just"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Cantidad de agua potabilizada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Cantidad de cloro utilizado</a:t>
                      </a:r>
                      <a:endParaRPr lang="es-EC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566" marR="21566" marT="0" marB="0"/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Cronograma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Presupuesto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Estudio de impacto ambiental</a:t>
                      </a:r>
                      <a:endParaRPr lang="es-EC" sz="1000" dirty="0">
                        <a:effectLst/>
                      </a:endParaRPr>
                    </a:p>
                    <a:p>
                      <a:pPr marL="226695" algn="just"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226695" algn="just"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226695" algn="just"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Medidores de agua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Informes técnicos de laboratorio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Análisis de muestras</a:t>
                      </a:r>
                      <a:endParaRPr lang="es-EC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566" marR="215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effectLst/>
                        </a:rPr>
                        <a:t>No hay equipo </a:t>
                      </a:r>
                      <a:r>
                        <a:rPr lang="es-ES" sz="1000" dirty="0">
                          <a:effectLst/>
                        </a:rPr>
                        <a:t>técnico para realizar las obras.</a:t>
                      </a:r>
                      <a:endParaRPr lang="es-EC" sz="1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effectLst/>
                        </a:rPr>
                        <a:t>No hay colaboración </a:t>
                      </a:r>
                      <a:r>
                        <a:rPr lang="es-ES" sz="1000" dirty="0">
                          <a:effectLst/>
                        </a:rPr>
                        <a:t>del las comunidades con el proyecto.</a:t>
                      </a:r>
                      <a:endParaRPr lang="es-EC" sz="1000" dirty="0">
                        <a:effectLst/>
                      </a:endParaRPr>
                    </a:p>
                    <a:p>
                      <a:pPr marL="226695" algn="just"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226695" algn="just"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La población </a:t>
                      </a:r>
                      <a:r>
                        <a:rPr lang="es-ES" sz="1000" dirty="0" smtClean="0">
                          <a:effectLst/>
                        </a:rPr>
                        <a:t>no utiliza </a:t>
                      </a:r>
                      <a:r>
                        <a:rPr lang="es-ES" sz="1000" dirty="0">
                          <a:effectLst/>
                        </a:rPr>
                        <a:t>el agua en sus viviendas.</a:t>
                      </a:r>
                      <a:endParaRPr lang="es-EC" sz="1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La población </a:t>
                      </a:r>
                      <a:r>
                        <a:rPr lang="es-ES" sz="1000" dirty="0" smtClean="0">
                          <a:effectLst/>
                        </a:rPr>
                        <a:t>no consume </a:t>
                      </a:r>
                      <a:r>
                        <a:rPr lang="es-ES" sz="1000" dirty="0">
                          <a:effectLst/>
                        </a:rPr>
                        <a:t>el agua potable directo en sus hogares.</a:t>
                      </a:r>
                      <a:endParaRPr lang="es-EC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566" marR="21566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369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9145071"/>
              </p:ext>
            </p:extLst>
          </p:nvPr>
        </p:nvGraphicFramePr>
        <p:xfrm>
          <a:off x="251520" y="1061278"/>
          <a:ext cx="8496944" cy="5464066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2231690"/>
                <a:gridCol w="2160368"/>
                <a:gridCol w="2156614"/>
                <a:gridCol w="1948272"/>
              </a:tblGrid>
              <a:tr h="349094">
                <a:tc>
                  <a:txBody>
                    <a:bodyPr/>
                    <a:lstStyle/>
                    <a:p>
                      <a:pPr marL="127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Resumen narrativo de Objetivos</a:t>
                      </a:r>
                      <a:endParaRPr lang="es-EC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30" marR="31430" marT="0" marB="0"/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Indicadores variables objetivamente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30" marR="31430" marT="0" marB="0"/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Medios de verificación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30" marR="31430" marT="0" marB="0"/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Supuestos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30" marR="31430" marT="0" marB="0"/>
                </a:tc>
              </a:tr>
              <a:tr h="1396372">
                <a:tc>
                  <a:txBody>
                    <a:bodyPr/>
                    <a:lstStyle/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FIN:</a:t>
                      </a:r>
                      <a:endParaRPr lang="es-EC" sz="100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Evitar el crecimiento de actividades ganaderas por parte de la población, incentivando a nuevas técnicas amigables con el ambiente y que sean de aprovechamiento económico para los pobladores.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30" marR="31430" marT="0" marB="0"/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 </a:t>
                      </a:r>
                      <a:endParaRPr lang="es-EC" sz="100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Porcentaje de personas que se dedican a la ganadería.</a:t>
                      </a:r>
                      <a:endParaRPr lang="es-EC" sz="100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Porcentaje de personas que implementan la piscicultura como actividad económica.</a:t>
                      </a:r>
                      <a:endParaRPr lang="es-EC" sz="100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 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30" marR="31430" marT="0" marB="0"/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Encuestas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Visitas a campo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Área utilizada para la ganadería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Área utilizada para la piscicultura</a:t>
                      </a:r>
                      <a:endParaRPr lang="es-EC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30" marR="31430" marT="0" marB="0"/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 </a:t>
                      </a:r>
                      <a:endParaRPr lang="es-EC" sz="100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Los líderes comunitarios no demuestran ningún compromiso para no incrementar la ganadería.</a:t>
                      </a:r>
                      <a:endParaRPr lang="es-EC" sz="100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No hay Apoyo del MAGAP</a:t>
                      </a:r>
                      <a:endParaRPr lang="es-EC" sz="100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 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30" marR="31430" marT="0" marB="0"/>
                </a:tc>
              </a:tr>
              <a:tr h="1629101">
                <a:tc>
                  <a:txBody>
                    <a:bodyPr/>
                    <a:lstStyle/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PROPÓSITO:</a:t>
                      </a:r>
                      <a:endParaRPr lang="es-EC" sz="100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Incrementar las actividades económicas de la población, sin deteriorar el ecosistema.</a:t>
                      </a:r>
                      <a:endParaRPr lang="es-EC" sz="100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 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30" marR="31430" marT="0" marB="0"/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Incremento en el porcentaje de actividades económicas en la población.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Porcentaje de zonas afectadas por la piscicultura.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Porcentaje de zonas recuperadas de la ganadería.</a:t>
                      </a:r>
                      <a:endParaRPr lang="es-EC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30" marR="31430" marT="0" marB="0"/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Encuestas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Censos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Registros del INEC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SIG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Visita a campo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SIG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Visita a campo</a:t>
                      </a:r>
                      <a:endParaRPr lang="es-EC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30" marR="31430" marT="0" marB="0"/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 </a:t>
                      </a:r>
                      <a:endParaRPr lang="es-EC" sz="100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La mayoría de las personas no ha incrementado su situación económica.</a:t>
                      </a:r>
                      <a:endParaRPr lang="es-EC" sz="100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No existe apoyo de personal técnico.</a:t>
                      </a:r>
                      <a:endParaRPr lang="es-EC" sz="100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 </a:t>
                      </a:r>
                      <a:endParaRPr lang="es-EC" sz="100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Las zonas de páramo de pajonal no se mantienen y se deterioran.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30" marR="31430" marT="0" marB="0"/>
                </a:tc>
              </a:tr>
              <a:tr h="2089499">
                <a:tc>
                  <a:txBody>
                    <a:bodyPr/>
                    <a:lstStyle/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COMPONENTES:</a:t>
                      </a:r>
                      <a:endParaRPr lang="es-EC" sz="100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ES" sz="1000">
                          <a:effectLst/>
                        </a:rPr>
                        <a:t>Las personas que no tenían trabajo ahora venden truchas.</a:t>
                      </a:r>
                      <a:endParaRPr lang="es-EC" sz="100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ES" sz="1000">
                          <a:effectLst/>
                        </a:rPr>
                        <a:t>Los ingresos económicos aumentan en la población.</a:t>
                      </a:r>
                      <a:endParaRPr lang="es-EC" sz="100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ES" sz="1000">
                          <a:effectLst/>
                        </a:rPr>
                        <a:t>Zonas afectadas por el incremento de ganado, se ven recuperadas.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30" marR="31430" marT="0" marB="0"/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Porcentaje de personas que se dedican a esta actividad.</a:t>
                      </a:r>
                      <a:endParaRPr lang="es-EC" sz="100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Incremento en el porcentaje de ingresos económicos de la población.</a:t>
                      </a:r>
                      <a:endParaRPr lang="es-EC" sz="100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Porcentaje de paramo de pajonal recuperado.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30" marR="31430" marT="0" marB="0"/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Encuestas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Registros INEC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SIG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Visita a campo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30" marR="31430" marT="0" marB="0"/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Los GAD no envían personal técnico para capacitación de piscicultura.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No hay mejora en la calidad de vida de las personas.</a:t>
                      </a:r>
                      <a:endParaRPr lang="es-EC" sz="1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El páramo de pajonal se encuentra deteriorado.</a:t>
                      </a:r>
                      <a:endParaRPr lang="es-EC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30" marR="31430" marT="0" marB="0"/>
                </a:tc>
              </a:tr>
            </a:tbl>
          </a:graphicData>
        </a:graphic>
      </p:graphicFrame>
      <p:sp>
        <p:nvSpPr>
          <p:cNvPr id="5" name="1 Título"/>
          <p:cNvSpPr txBox="1">
            <a:spLocks/>
          </p:cNvSpPr>
          <p:nvPr/>
        </p:nvSpPr>
        <p:spPr>
          <a:xfrm>
            <a:off x="539552" y="123472"/>
            <a:ext cx="7929618" cy="857256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PROYECTO DE piscicultura como fuente económica (APROVECHAMIENTO)</a:t>
            </a:r>
            <a:endParaRPr kumimoji="0" lang="es-MX" sz="2000" b="0" i="0" u="none" strike="noStrike" kern="1200" cap="all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8391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0846672"/>
              </p:ext>
            </p:extLst>
          </p:nvPr>
        </p:nvGraphicFramePr>
        <p:xfrm>
          <a:off x="467544" y="692696"/>
          <a:ext cx="8280919" cy="576064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2174952"/>
                <a:gridCol w="2105442"/>
                <a:gridCol w="2101783"/>
                <a:gridCol w="1898742"/>
              </a:tblGrid>
              <a:tr h="287616">
                <a:tc>
                  <a:txBody>
                    <a:bodyPr/>
                    <a:lstStyle/>
                    <a:p>
                      <a:pPr marL="127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Resumen narrativo de Objetivos</a:t>
                      </a:r>
                      <a:endParaRPr lang="es-EC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562" marR="24562" marT="0" marB="0"/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Indicadores variables objetivamente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562" marR="24562" marT="0" marB="0"/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Medios de verificación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562" marR="24562" marT="0" marB="0"/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Supuestos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562" marR="24562" marT="0" marB="0"/>
                </a:tc>
              </a:tr>
              <a:tr h="5473024">
                <a:tc>
                  <a:txBody>
                    <a:bodyPr/>
                    <a:lstStyle/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ACTIVIDADES:</a:t>
                      </a:r>
                      <a:endParaRPr lang="es-EC" sz="1000">
                        <a:effectLst/>
                      </a:endParaRPr>
                    </a:p>
                    <a:p>
                      <a:pPr marL="742950" lvl="1" indent="-28575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ES" sz="1000">
                          <a:effectLst/>
                        </a:rPr>
                        <a:t>Ubicación de las piscinas de crianza de truchas.</a:t>
                      </a:r>
                      <a:endParaRPr lang="es-EC" sz="1000">
                        <a:effectLst/>
                      </a:endParaRPr>
                    </a:p>
                    <a:p>
                      <a:pPr marL="742950" lvl="1" indent="-28575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ES" sz="1000">
                          <a:effectLst/>
                        </a:rPr>
                        <a:t>Capacitación por parte de los técnicos del MAGAP.</a:t>
                      </a:r>
                      <a:endParaRPr lang="es-EC" sz="1000">
                        <a:effectLst/>
                      </a:endParaRPr>
                    </a:p>
                    <a:p>
                      <a:pPr marL="742950" lvl="1" indent="-28575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ES" sz="1000">
                          <a:effectLst/>
                        </a:rPr>
                        <a:t>Charlas a los pobladores.</a:t>
                      </a:r>
                      <a:endParaRPr lang="es-EC" sz="1000">
                        <a:effectLst/>
                      </a:endParaRPr>
                    </a:p>
                    <a:p>
                      <a:pPr marL="742950" lvl="1" indent="-28575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ES" sz="1000">
                          <a:effectLst/>
                        </a:rPr>
                        <a:t>Crianza de truchas.</a:t>
                      </a:r>
                      <a:endParaRPr lang="es-EC" sz="1000">
                        <a:effectLst/>
                      </a:endParaRPr>
                    </a:p>
                    <a:p>
                      <a:pPr marL="742950" lvl="1" indent="-28575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ES" sz="1000">
                          <a:effectLst/>
                        </a:rPr>
                        <a:t>Pesca y venta de truchas.</a:t>
                      </a:r>
                      <a:endParaRPr lang="es-EC" sz="1000">
                        <a:effectLst/>
                      </a:endParaRPr>
                    </a:p>
                    <a:p>
                      <a:pPr marL="742950" lvl="1" indent="-28575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ES" sz="1000">
                          <a:effectLst/>
                        </a:rPr>
                        <a:t>Venta de truchas a los mercados cercanos</a:t>
                      </a:r>
                      <a:endParaRPr lang="es-EC" sz="1000">
                        <a:effectLst/>
                      </a:endParaRPr>
                    </a:p>
                    <a:p>
                      <a:pPr marL="742950" lvl="1" indent="-28575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ES" sz="1000">
                          <a:effectLst/>
                        </a:rPr>
                        <a:t>Consumo interno de truchas</a:t>
                      </a:r>
                      <a:endParaRPr lang="es-EC" sz="1000">
                        <a:effectLst/>
                      </a:endParaRPr>
                    </a:p>
                    <a:p>
                      <a:pPr marL="742950" lvl="1" indent="-28575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ES" sz="1000">
                          <a:effectLst/>
                        </a:rPr>
                        <a:t>Control  de expansión de ganado.</a:t>
                      </a:r>
                      <a:endParaRPr lang="es-EC" sz="1000">
                        <a:effectLst/>
                      </a:endParaRPr>
                    </a:p>
                    <a:p>
                      <a:pPr marL="742950" lvl="1" indent="-28575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ES" sz="1000">
                          <a:effectLst/>
                        </a:rPr>
                        <a:t>Verificación áreas protegidas afectadas.</a:t>
                      </a:r>
                      <a:endParaRPr lang="es-EC" sz="1000">
                        <a:effectLst/>
                      </a:endParaRPr>
                    </a:p>
                    <a:p>
                      <a:pPr marL="742950" lvl="1" indent="-28575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ES" sz="1000">
                          <a:effectLst/>
                        </a:rPr>
                        <a:t>Reforestación.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562" marR="24562" marT="0" marB="0"/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 </a:t>
                      </a:r>
                      <a:endParaRPr lang="es-EC" sz="100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Numero de piscinas en la zona.</a:t>
                      </a:r>
                      <a:endParaRPr lang="es-EC" sz="1000">
                        <a:effectLst/>
                      </a:endParaRPr>
                    </a:p>
                    <a:p>
                      <a:pPr marL="2266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 </a:t>
                      </a:r>
                      <a:endParaRPr lang="es-EC" sz="100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Porcentaje de pobladores capacitados en el sector.</a:t>
                      </a:r>
                      <a:endParaRPr lang="es-EC" sz="100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 </a:t>
                      </a:r>
                      <a:endParaRPr lang="es-EC" sz="100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 </a:t>
                      </a:r>
                      <a:endParaRPr lang="es-EC" sz="1000">
                        <a:effectLst/>
                      </a:endParaRPr>
                    </a:p>
                    <a:p>
                      <a:pPr marL="226695" algn="just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 </a:t>
                      </a:r>
                      <a:endParaRPr lang="es-EC" sz="1000">
                        <a:effectLst/>
                      </a:endParaRPr>
                    </a:p>
                    <a:p>
                      <a:pPr marL="226695" algn="just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 </a:t>
                      </a:r>
                      <a:endParaRPr lang="es-EC" sz="1000">
                        <a:effectLst/>
                      </a:endParaRPr>
                    </a:p>
                    <a:p>
                      <a:pPr marL="226695" algn="just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 </a:t>
                      </a:r>
                      <a:endParaRPr lang="es-EC" sz="1000">
                        <a:effectLst/>
                      </a:endParaRPr>
                    </a:p>
                    <a:p>
                      <a:pPr marL="226695" algn="just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 </a:t>
                      </a:r>
                      <a:endParaRPr lang="es-EC" sz="1000">
                        <a:effectLst/>
                      </a:endParaRPr>
                    </a:p>
                    <a:p>
                      <a:pPr marL="226695" algn="just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 </a:t>
                      </a:r>
                      <a:endParaRPr lang="es-EC" sz="1000">
                        <a:effectLst/>
                      </a:endParaRPr>
                    </a:p>
                    <a:p>
                      <a:pPr marL="226695" algn="just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 </a:t>
                      </a:r>
                      <a:endParaRPr lang="es-EC" sz="100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Numero de truchas vendidas.</a:t>
                      </a:r>
                      <a:endParaRPr lang="es-EC" sz="1000">
                        <a:effectLst/>
                      </a:endParaRPr>
                    </a:p>
                    <a:p>
                      <a:pPr marL="226695" algn="just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 </a:t>
                      </a:r>
                      <a:endParaRPr lang="es-EC" sz="1000">
                        <a:effectLst/>
                      </a:endParaRPr>
                    </a:p>
                    <a:p>
                      <a:pPr marL="226695" algn="just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 </a:t>
                      </a:r>
                      <a:endParaRPr lang="es-EC" sz="1000">
                        <a:effectLst/>
                      </a:endParaRPr>
                    </a:p>
                    <a:p>
                      <a:pPr marL="226695" algn="just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 </a:t>
                      </a:r>
                      <a:endParaRPr lang="es-EC" sz="1000">
                        <a:effectLst/>
                      </a:endParaRPr>
                    </a:p>
                    <a:p>
                      <a:pPr marL="226695" algn="just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 </a:t>
                      </a:r>
                      <a:endParaRPr lang="es-EC" sz="1000">
                        <a:effectLst/>
                      </a:endParaRPr>
                    </a:p>
                    <a:p>
                      <a:pPr marL="226695" algn="just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 </a:t>
                      </a:r>
                      <a:endParaRPr lang="es-EC" sz="100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Porcentaje áreas recuperadas.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562" marR="24562" marT="0" marB="0"/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Visitas a campo.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SIG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Estudio de impacto ambiental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Registros de actividades de capacitación por parte de los técnicos</a:t>
                      </a:r>
                      <a:endParaRPr lang="es-EC" sz="1000" dirty="0">
                        <a:effectLst/>
                      </a:endParaRPr>
                    </a:p>
                    <a:p>
                      <a:pPr marL="226695" algn="just"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226695" algn="just"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226695" algn="just"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226695" algn="just"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226695" algn="just"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226695" algn="just"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226695" algn="just"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Facturas emitidas, recibos.</a:t>
                      </a:r>
                      <a:endParaRPr lang="es-EC" sz="1000" dirty="0">
                        <a:effectLst/>
                      </a:endParaRPr>
                    </a:p>
                    <a:p>
                      <a:pPr marL="226695" algn="just"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226695" algn="just"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226695" algn="just"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226695" algn="just"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SIG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Visitas a campo</a:t>
                      </a:r>
                      <a:endParaRPr lang="es-EC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562" marR="24562" marT="0" marB="0"/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No hay colaboración por parte de los pobladores.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Los técnicos no acuden a los poblados a capacitar a los pobladores.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No hay disponibilidad logística.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No hay cooperación por parte de los pobladores.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No se delimitan las Zonas productivas.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No hay equipo técnico con experiencia.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Los pobladores no colaboran con actividades de reforestación.</a:t>
                      </a:r>
                      <a:endParaRPr lang="es-EC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562" marR="24562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169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3255645"/>
              </p:ext>
            </p:extLst>
          </p:nvPr>
        </p:nvGraphicFramePr>
        <p:xfrm>
          <a:off x="395536" y="908720"/>
          <a:ext cx="8280921" cy="5616624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2323747"/>
                <a:gridCol w="2052455"/>
                <a:gridCol w="1998198"/>
                <a:gridCol w="1906521"/>
              </a:tblGrid>
              <a:tr h="426957">
                <a:tc>
                  <a:txBody>
                    <a:bodyPr/>
                    <a:lstStyle/>
                    <a:p>
                      <a:pPr marL="260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Resumen narrativo de Objetivos</a:t>
                      </a:r>
                      <a:endParaRPr lang="es-EC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352" marR="43352" marT="0" marB="0"/>
                </a:tc>
                <a:tc>
                  <a:txBody>
                    <a:bodyPr/>
                    <a:lstStyle/>
                    <a:p>
                      <a:pPr marL="260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Indicadores variables objetivamente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352" marR="43352" marT="0" marB="0"/>
                </a:tc>
                <a:tc>
                  <a:txBody>
                    <a:bodyPr/>
                    <a:lstStyle/>
                    <a:p>
                      <a:pPr marL="260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Medios de verificación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352" marR="43352" marT="0" marB="0"/>
                </a:tc>
                <a:tc>
                  <a:txBody>
                    <a:bodyPr/>
                    <a:lstStyle/>
                    <a:p>
                      <a:pPr marL="260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Supuestos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352" marR="43352" marT="0" marB="0"/>
                </a:tc>
              </a:tr>
              <a:tr h="1154028">
                <a:tc>
                  <a:txBody>
                    <a:bodyPr/>
                    <a:lstStyle/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FIN:</a:t>
                      </a:r>
                      <a:endParaRPr lang="es-EC" sz="100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Convertir a Ozogoche en un lugar recreativo y turístico nacional.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352" marR="43352" marT="0" marB="0"/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 </a:t>
                      </a:r>
                      <a:endParaRPr lang="es-EC" sz="100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Índice de actividades turísticas realizadas en Ozogoche.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352" marR="43352" marT="0" marB="0"/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Encuestas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Ministerio del turismo.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Trípticos</a:t>
                      </a:r>
                      <a:endParaRPr lang="es-EC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352" marR="43352" marT="0" marB="0"/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 </a:t>
                      </a:r>
                      <a:endParaRPr lang="es-EC" sz="100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No hay apoyo por parte del ministerio de turismo.</a:t>
                      </a:r>
                      <a:endParaRPr lang="es-EC" sz="100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No hay apoyo por parte de la población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352" marR="43352" marT="0" marB="0"/>
                </a:tc>
              </a:tr>
              <a:tr h="1444856">
                <a:tc>
                  <a:txBody>
                    <a:bodyPr/>
                    <a:lstStyle/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PROPÓSITO:</a:t>
                      </a:r>
                      <a:endParaRPr lang="es-EC" sz="100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Incrementar las visitas turísticas y actividades económicas de la población en el parque nacional Sangay sector Ozogoche.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352" marR="43352" marT="0" marB="0"/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 </a:t>
                      </a:r>
                      <a:endParaRPr lang="es-EC" sz="100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Porcentaje de visitas recibidas por año.</a:t>
                      </a:r>
                      <a:endParaRPr lang="es-EC" sz="100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Porcentaje de ingresos que tiene la población por medio de esta actividad.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352" marR="43352" marT="0" marB="0"/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Registros de ingreso de turistas.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Boletos entregados.</a:t>
                      </a:r>
                      <a:endParaRPr lang="es-EC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352" marR="43352" marT="0" marB="0"/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 </a:t>
                      </a:r>
                      <a:endParaRPr lang="es-EC" sz="100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No hay visitas por parte de los turistas nacionales ni extranjeros a Ozogoche.</a:t>
                      </a:r>
                      <a:endParaRPr lang="es-EC" sz="100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 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352" marR="43352" marT="0" marB="0"/>
                </a:tc>
              </a:tr>
              <a:tr h="2590783">
                <a:tc>
                  <a:txBody>
                    <a:bodyPr/>
                    <a:lstStyle/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COMPONENTES:</a:t>
                      </a:r>
                      <a:endParaRPr lang="es-EC" sz="10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ES" sz="1000" dirty="0">
                          <a:effectLst/>
                        </a:rPr>
                        <a:t>Los turistas gozan de áreas exclusivas para senderismo y actividades al aire libre.</a:t>
                      </a:r>
                      <a:endParaRPr lang="es-EC" sz="10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ES" sz="1000" dirty="0">
                          <a:effectLst/>
                        </a:rPr>
                        <a:t>Los ingresos económicos aumentan en la población.</a:t>
                      </a:r>
                      <a:endParaRPr lang="es-EC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352" marR="43352" marT="0" marB="0"/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 </a:t>
                      </a:r>
                      <a:endParaRPr lang="es-EC" sz="100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Porcentaje de áreas destinadas a actividades recreativas.</a:t>
                      </a:r>
                      <a:endParaRPr lang="es-EC" sz="100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 </a:t>
                      </a:r>
                      <a:endParaRPr lang="es-EC" sz="100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 </a:t>
                      </a:r>
                      <a:endParaRPr lang="es-EC" sz="100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Incremento en el porcentaje de ingresos económicos de la población.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352" marR="43352" marT="0" marB="0"/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Trípticos.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Mapas.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SIG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Ministerio de turismo.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Páginas web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Registros INEC</a:t>
                      </a:r>
                      <a:endParaRPr lang="es-EC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352" marR="43352" marT="0" marB="0"/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Los turistas no visitan </a:t>
                      </a:r>
                      <a:r>
                        <a:rPr lang="es-ES" sz="1000" dirty="0" err="1">
                          <a:effectLst/>
                        </a:rPr>
                        <a:t>Ozogoche</a:t>
                      </a:r>
                      <a:r>
                        <a:rPr lang="es-ES" sz="1000" dirty="0">
                          <a:effectLst/>
                        </a:rPr>
                        <a:t>, y desconocen del lugar.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Los pobladores no se dedican a actividades turísticas.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No hay apoyo de la comunidad.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352" marR="43352" marT="0" marB="0"/>
                </a:tc>
              </a:tr>
            </a:tbl>
          </a:graphicData>
        </a:graphic>
      </p:graphicFrame>
      <p:sp>
        <p:nvSpPr>
          <p:cNvPr id="5" name="1 Título"/>
          <p:cNvSpPr txBox="1">
            <a:spLocks/>
          </p:cNvSpPr>
          <p:nvPr/>
        </p:nvSpPr>
        <p:spPr>
          <a:xfrm>
            <a:off x="539552" y="123472"/>
            <a:ext cx="7929618" cy="857256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PROYECTO DE recreación y ecoturismo (APROVECHAMIENTO)</a:t>
            </a:r>
            <a:endParaRPr kumimoji="0" lang="es-MX" sz="2000" b="0" i="0" u="none" strike="noStrike" kern="1200" cap="all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25654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4137353"/>
              </p:ext>
            </p:extLst>
          </p:nvPr>
        </p:nvGraphicFramePr>
        <p:xfrm>
          <a:off x="467544" y="404664"/>
          <a:ext cx="8280920" cy="5976664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2323748"/>
                <a:gridCol w="2052457"/>
                <a:gridCol w="1998196"/>
                <a:gridCol w="1906519"/>
              </a:tblGrid>
              <a:tr h="305022">
                <a:tc>
                  <a:txBody>
                    <a:bodyPr/>
                    <a:lstStyle/>
                    <a:p>
                      <a:pPr marL="260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Resumen narrativo de Objetivos</a:t>
                      </a:r>
                      <a:endParaRPr lang="es-EC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07" marR="25107" marT="0" marB="0"/>
                </a:tc>
                <a:tc>
                  <a:txBody>
                    <a:bodyPr/>
                    <a:lstStyle/>
                    <a:p>
                      <a:pPr marL="260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Indicadores variables objetivamente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07" marR="25107" marT="0" marB="0"/>
                </a:tc>
                <a:tc>
                  <a:txBody>
                    <a:bodyPr/>
                    <a:lstStyle/>
                    <a:p>
                      <a:pPr marL="260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Medios de verificación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07" marR="25107" marT="0" marB="0"/>
                </a:tc>
                <a:tc>
                  <a:txBody>
                    <a:bodyPr/>
                    <a:lstStyle/>
                    <a:p>
                      <a:pPr marL="260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Supuestos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07" marR="25107" marT="0" marB="0"/>
                </a:tc>
              </a:tr>
              <a:tr h="5671642">
                <a:tc>
                  <a:txBody>
                    <a:bodyPr/>
                    <a:lstStyle/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ACTIVIDADES:</a:t>
                      </a:r>
                      <a:endParaRPr lang="es-EC" sz="1000">
                        <a:effectLst/>
                      </a:endParaRPr>
                    </a:p>
                    <a:p>
                      <a:pPr marL="742950" lvl="1" indent="-28575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ES" sz="1000">
                          <a:effectLst/>
                        </a:rPr>
                        <a:t>Capacitación por parte de técnicos especialistas en turismo.</a:t>
                      </a:r>
                      <a:endParaRPr lang="es-EC" sz="1000">
                        <a:effectLst/>
                      </a:endParaRPr>
                    </a:p>
                    <a:p>
                      <a:pPr marL="742950" lvl="1" indent="-28575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ES" sz="1000">
                          <a:effectLst/>
                        </a:rPr>
                        <a:t>Recorrido en campo para verificar áreas de senderismo, camping etc.</a:t>
                      </a:r>
                      <a:endParaRPr lang="es-EC" sz="1000">
                        <a:effectLst/>
                      </a:endParaRPr>
                    </a:p>
                    <a:p>
                      <a:pPr marL="742950" lvl="1" indent="-28575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ES" sz="1000">
                          <a:effectLst/>
                        </a:rPr>
                        <a:t>Implementación de infraestructura para caminatas, camping.</a:t>
                      </a:r>
                      <a:endParaRPr lang="es-EC" sz="1000">
                        <a:effectLst/>
                      </a:endParaRPr>
                    </a:p>
                    <a:p>
                      <a:pPr marL="742950" lvl="1" indent="-28575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ES" sz="1000">
                          <a:effectLst/>
                        </a:rPr>
                        <a:t>Promocionar a Ozogoche como centro de turismo y recreación.</a:t>
                      </a:r>
                      <a:endParaRPr lang="es-EC" sz="1000">
                        <a:effectLst/>
                      </a:endParaRPr>
                    </a:p>
                    <a:p>
                      <a:pPr marL="742950" lvl="1" indent="-28575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ES" sz="1000">
                          <a:effectLst/>
                        </a:rPr>
                        <a:t>Acoger a los visitantes nacionales y extranjeros.</a:t>
                      </a:r>
                      <a:endParaRPr lang="es-EC" sz="1000">
                        <a:effectLst/>
                      </a:endParaRPr>
                    </a:p>
                    <a:p>
                      <a:pPr marL="742950" lvl="1" indent="-28575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ES" sz="1000">
                          <a:effectLst/>
                        </a:rPr>
                        <a:t>Capacitación a guías.</a:t>
                      </a:r>
                      <a:endParaRPr lang="es-EC" sz="1000">
                        <a:effectLst/>
                      </a:endParaRPr>
                    </a:p>
                    <a:p>
                      <a:pPr marL="742950" lvl="1" indent="-28575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ES" sz="1000">
                          <a:effectLst/>
                        </a:rPr>
                        <a:t>Venta de comida y alojamiento para turistas.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07" marR="25107" marT="0" marB="0"/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Porcentaje de personas dedicadas al turismo.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Aéreas destinadas a actividades turísticas.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Porcentaje de personas que conocen a </a:t>
                      </a:r>
                      <a:r>
                        <a:rPr lang="es-ES" sz="1000" dirty="0" err="1">
                          <a:effectLst/>
                        </a:rPr>
                        <a:t>Ozogoche</a:t>
                      </a:r>
                      <a:r>
                        <a:rPr lang="es-ES" sz="1000" dirty="0">
                          <a:effectLst/>
                        </a:rPr>
                        <a:t> como centro turístico y de recreación.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Numero de guías en la zona.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Porcentaje de turistas que requieren de estos servicios.</a:t>
                      </a:r>
                      <a:endParaRPr lang="es-EC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07" marR="25107" marT="0" marB="0"/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Visita a campo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Encuestas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Registros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Informe de actividades.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Registros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effectLst/>
                        </a:rPr>
                        <a:t>Trípticos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Facturas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07" marR="25107" marT="0" marB="0"/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No hay disponibilidad de presupuesto.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No envían equipo técnico con experiencia a capacitar.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No hay apoyo por parte de la comunidad.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No hay apoyo por parte del ministerio de turismo.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07" marR="25107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483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857488" y="357166"/>
            <a:ext cx="3757610" cy="614354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s-MX" dirty="0" smtClean="0"/>
              <a:t>Partes de una Cuenca</a:t>
            </a:r>
            <a:endParaRPr lang="es-MX" dirty="0"/>
          </a:p>
        </p:txBody>
      </p:sp>
      <p:pic>
        <p:nvPicPr>
          <p:cNvPr id="4" name="3 Imagen"/>
          <p:cNvPicPr/>
          <p:nvPr/>
        </p:nvPicPr>
        <p:blipFill>
          <a:blip r:embed="rId2"/>
          <a:srcRect l="50621" t="27717" r="20502" b="16243"/>
          <a:stretch>
            <a:fillRect/>
          </a:stretch>
        </p:blipFill>
        <p:spPr bwMode="auto">
          <a:xfrm>
            <a:off x="4786314" y="1785926"/>
            <a:ext cx="3214710" cy="37862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4 Flecha izquierda"/>
          <p:cNvSpPr/>
          <p:nvPr/>
        </p:nvSpPr>
        <p:spPr>
          <a:xfrm>
            <a:off x="2428860" y="3000372"/>
            <a:ext cx="2857520" cy="21431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9 Flecha izquierda"/>
          <p:cNvSpPr/>
          <p:nvPr/>
        </p:nvSpPr>
        <p:spPr>
          <a:xfrm rot="16200000">
            <a:off x="5822165" y="3536158"/>
            <a:ext cx="857256" cy="21431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10 Flecha izquierda"/>
          <p:cNvSpPr/>
          <p:nvPr/>
        </p:nvSpPr>
        <p:spPr>
          <a:xfrm>
            <a:off x="2428860" y="3929066"/>
            <a:ext cx="3929090" cy="21431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11 Flecha izquierda"/>
          <p:cNvSpPr/>
          <p:nvPr/>
        </p:nvSpPr>
        <p:spPr>
          <a:xfrm rot="16200000">
            <a:off x="6679422" y="4321976"/>
            <a:ext cx="1428760" cy="21431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12 Flecha izquierda"/>
          <p:cNvSpPr/>
          <p:nvPr/>
        </p:nvSpPr>
        <p:spPr>
          <a:xfrm>
            <a:off x="2428860" y="5000636"/>
            <a:ext cx="5072098" cy="21431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2 Marcador de contenido"/>
          <p:cNvSpPr txBox="1">
            <a:spLocks/>
          </p:cNvSpPr>
          <p:nvPr/>
        </p:nvSpPr>
        <p:spPr>
          <a:xfrm>
            <a:off x="357158" y="2857496"/>
            <a:ext cx="1857388" cy="50006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MX" sz="3200" dirty="0" smtClean="0"/>
              <a:t>Parte Baja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2 Marcador de contenido"/>
          <p:cNvSpPr txBox="1">
            <a:spLocks/>
          </p:cNvSpPr>
          <p:nvPr/>
        </p:nvSpPr>
        <p:spPr>
          <a:xfrm>
            <a:off x="357158" y="3786190"/>
            <a:ext cx="2071702" cy="50006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MX" sz="3200" dirty="0" smtClean="0"/>
              <a:t>Parte Media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2 Marcador de contenido"/>
          <p:cNvSpPr txBox="1">
            <a:spLocks/>
          </p:cNvSpPr>
          <p:nvPr/>
        </p:nvSpPr>
        <p:spPr>
          <a:xfrm>
            <a:off x="357158" y="4857760"/>
            <a:ext cx="1857388" cy="50006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MX" sz="3200" dirty="0" smtClean="0"/>
              <a:t>Parte Alta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13656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539552" y="123472"/>
            <a:ext cx="7929618" cy="857256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es-MX" sz="2000" b="0" i="0" u="none" strike="noStrike" kern="1200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PROYECTO </a:t>
            </a:r>
            <a:r>
              <a:rPr lang="es-ES" sz="2000" dirty="0">
                <a:solidFill>
                  <a:schemeClr val="accent6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PROYECTO IMPLEMENTACIÓN DE UN SISTEMA ECONÓMICO SOCIAL EN LA </a:t>
            </a:r>
            <a:r>
              <a:rPr lang="es-ES" sz="2000" dirty="0" smtClean="0">
                <a:solidFill>
                  <a:schemeClr val="accent6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COMUNIDAD (APROVECHAMIENTO)</a:t>
            </a:r>
            <a:endParaRPr lang="es-MX" sz="2000" dirty="0">
              <a:solidFill>
                <a:schemeClr val="accent6">
                  <a:lumMod val="50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6010673"/>
              </p:ext>
            </p:extLst>
          </p:nvPr>
        </p:nvGraphicFramePr>
        <p:xfrm>
          <a:off x="539552" y="1237774"/>
          <a:ext cx="8064895" cy="4672714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2053189"/>
                <a:gridCol w="2043392"/>
                <a:gridCol w="2032704"/>
                <a:gridCol w="1935610"/>
              </a:tblGrid>
              <a:tr h="539503">
                <a:tc>
                  <a:txBody>
                    <a:bodyPr/>
                    <a:lstStyle/>
                    <a:p>
                      <a:pPr marL="28575" indent="-28575"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>
                          <a:effectLst/>
                        </a:rPr>
                        <a:t>Resumen narrativo de Objetivos</a:t>
                      </a:r>
                      <a:endParaRPr lang="es-EC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 marL="28575" indent="-28575"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s-ES" sz="1000">
                          <a:effectLst/>
                        </a:rPr>
                        <a:t>Indicadores variables objetivamente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 marL="28575" indent="-28575"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s-ES" sz="1000">
                          <a:effectLst/>
                        </a:rPr>
                        <a:t>Medios de verificación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 marL="28575" indent="-28575"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s-ES" sz="1000">
                          <a:effectLst/>
                        </a:rPr>
                        <a:t>Supuestos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61" marR="54661" marT="0" marB="0"/>
                </a:tc>
              </a:tr>
              <a:tr h="1435699">
                <a:tc>
                  <a:txBody>
                    <a:bodyPr/>
                    <a:lstStyle/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FIN:</a:t>
                      </a:r>
                      <a:endParaRPr lang="es-EC" sz="9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Implementar servicios básicos en la comunidad.</a:t>
                      </a:r>
                      <a:endParaRPr lang="es-EC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9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Porcentaje de viviendas con servicios básicos implementados</a:t>
                      </a:r>
                      <a:endParaRPr lang="es-EC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9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SIG</a:t>
                      </a:r>
                      <a:endParaRPr lang="es-EC" sz="9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Visitas a campo</a:t>
                      </a:r>
                      <a:endParaRPr lang="es-EC" sz="9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Encuestas</a:t>
                      </a:r>
                      <a:endParaRPr lang="es-EC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9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Los líderes no se comprometen con el proyecto.</a:t>
                      </a:r>
                      <a:endParaRPr lang="es-EC" sz="9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No hay apoyo por parte de los GAD.</a:t>
                      </a:r>
                      <a:endParaRPr lang="es-EC" sz="9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No hay apoyo por parte de la comunidad.</a:t>
                      </a:r>
                      <a:endParaRPr lang="es-EC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61" marR="54661" marT="0" marB="0"/>
                </a:tc>
              </a:tr>
              <a:tr h="1079005">
                <a:tc>
                  <a:txBody>
                    <a:bodyPr/>
                    <a:lstStyle/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PROPÓSITO:</a:t>
                      </a:r>
                      <a:endParaRPr lang="es-EC" sz="90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Mejorar la calidad de vida de los habitantes que no tienen servicios básicos.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Nivel de calidad de vida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9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Visitas a campo</a:t>
                      </a:r>
                      <a:endParaRPr lang="es-EC" sz="9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Inspección de las viviendas</a:t>
                      </a:r>
                      <a:endParaRPr lang="es-EC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No hay apoyo por parte de los GAD.</a:t>
                      </a:r>
                      <a:endParaRPr lang="es-EC" sz="90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No hay apoyo por parte de la comunidad.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61" marR="54661" marT="0" marB="0"/>
                </a:tc>
              </a:tr>
              <a:tr h="1618507">
                <a:tc>
                  <a:txBody>
                    <a:bodyPr/>
                    <a:lstStyle/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COMPONENTES:</a:t>
                      </a:r>
                      <a:endParaRPr lang="es-EC" sz="90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ES" sz="1000">
                          <a:effectLst/>
                        </a:rPr>
                        <a:t>Las viviendas tienen servicios básicos.</a:t>
                      </a:r>
                      <a:endParaRPr lang="es-EC" sz="90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ES" sz="1000">
                          <a:effectLst/>
                        </a:rPr>
                        <a:t>Las personas aumentan su calidad de vida.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Área que cubren los servicios básicos.</a:t>
                      </a:r>
                      <a:endParaRPr lang="es-EC" sz="90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 </a:t>
                      </a:r>
                      <a:endParaRPr lang="es-EC" sz="90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Aumento de nivel socioeconómico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Inspecciones</a:t>
                      </a:r>
                      <a:endParaRPr lang="es-EC" sz="9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SIG</a:t>
                      </a:r>
                      <a:endParaRPr lang="es-EC" sz="9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Informe técnico</a:t>
                      </a:r>
                      <a:endParaRPr lang="es-EC" sz="9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Visitas a campo</a:t>
                      </a:r>
                      <a:endParaRPr lang="es-EC" sz="9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Encuestas</a:t>
                      </a:r>
                      <a:endParaRPr lang="es-EC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Los habitantes no dan uso a sus nuevos servicios.</a:t>
                      </a:r>
                      <a:endParaRPr lang="es-EC" sz="9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No hay apoyo por parte de la comunidad. </a:t>
                      </a:r>
                      <a:endParaRPr lang="es-EC" sz="9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No hay apoyo por parte de los GAD.</a:t>
                      </a:r>
                      <a:endParaRPr lang="es-EC" sz="9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61" marR="54661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014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8600239"/>
              </p:ext>
            </p:extLst>
          </p:nvPr>
        </p:nvGraphicFramePr>
        <p:xfrm>
          <a:off x="395536" y="548680"/>
          <a:ext cx="8352929" cy="5904656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2126519"/>
                <a:gridCol w="2116371"/>
                <a:gridCol w="2105300"/>
                <a:gridCol w="2004739"/>
              </a:tblGrid>
              <a:tr h="338953">
                <a:tc>
                  <a:txBody>
                    <a:bodyPr/>
                    <a:lstStyle/>
                    <a:p>
                      <a:pPr marL="28575" indent="-28575"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s-ES" sz="1000" dirty="0">
                          <a:effectLst/>
                        </a:rPr>
                        <a:t>Resumen narrativo de Objetivos</a:t>
                      </a:r>
                      <a:endParaRPr lang="es-EC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240" marR="28240" marT="0" marB="0"/>
                </a:tc>
                <a:tc>
                  <a:txBody>
                    <a:bodyPr/>
                    <a:lstStyle/>
                    <a:p>
                      <a:pPr marL="28575" indent="-28575"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s-ES" sz="1000">
                          <a:effectLst/>
                        </a:rPr>
                        <a:t>Indicadores variables objetivamente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240" marR="28240" marT="0" marB="0"/>
                </a:tc>
                <a:tc>
                  <a:txBody>
                    <a:bodyPr/>
                    <a:lstStyle/>
                    <a:p>
                      <a:pPr marL="28575" indent="-28575"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s-ES" sz="1000">
                          <a:effectLst/>
                        </a:rPr>
                        <a:t>Medios de verificación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240" marR="28240" marT="0" marB="0"/>
                </a:tc>
                <a:tc>
                  <a:txBody>
                    <a:bodyPr/>
                    <a:lstStyle/>
                    <a:p>
                      <a:pPr marL="28575" indent="-28575"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s-ES" sz="1000">
                          <a:effectLst/>
                        </a:rPr>
                        <a:t>Supuestos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240" marR="28240" marT="0" marB="0"/>
                </a:tc>
              </a:tr>
              <a:tr h="5565703">
                <a:tc>
                  <a:txBody>
                    <a:bodyPr/>
                    <a:lstStyle/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ACTIVIDADES:</a:t>
                      </a:r>
                      <a:endParaRPr lang="es-EC" sz="1000" dirty="0">
                        <a:effectLst/>
                      </a:endParaRPr>
                    </a:p>
                    <a:p>
                      <a:pPr marL="742950" lvl="1" indent="-28575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ES" sz="1000" dirty="0">
                          <a:effectLst/>
                        </a:rPr>
                        <a:t>Identificar zonas que requieren implementación de servicios básicos.</a:t>
                      </a:r>
                      <a:endParaRPr lang="es-EC" sz="1000" dirty="0">
                        <a:effectLst/>
                      </a:endParaRPr>
                    </a:p>
                    <a:p>
                      <a:pPr marL="742950" lvl="1" indent="-28575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ES" sz="1000" dirty="0">
                          <a:effectLst/>
                        </a:rPr>
                        <a:t>Transportar material para la construcción</a:t>
                      </a:r>
                      <a:endParaRPr lang="es-EC" sz="1000" dirty="0">
                        <a:effectLst/>
                      </a:endParaRPr>
                    </a:p>
                    <a:p>
                      <a:pPr marL="742950" lvl="1" indent="-28575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ES" sz="1000" dirty="0">
                          <a:effectLst/>
                        </a:rPr>
                        <a:t>Inicio de obras por parte de técnicos.</a:t>
                      </a:r>
                      <a:endParaRPr lang="es-EC" sz="1000" dirty="0">
                        <a:effectLst/>
                      </a:endParaRPr>
                    </a:p>
                    <a:p>
                      <a:pPr marL="742950" lvl="1" indent="-28575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ES" sz="1000" dirty="0">
                          <a:effectLst/>
                        </a:rPr>
                        <a:t>Verificar el correcto funcionamiento de los servicios básicos.</a:t>
                      </a:r>
                      <a:endParaRPr lang="es-EC" sz="1000" dirty="0">
                        <a:effectLst/>
                      </a:endParaRPr>
                    </a:p>
                    <a:p>
                      <a:pPr marL="742950" lvl="1" indent="-28575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ES" sz="1000" dirty="0">
                          <a:effectLst/>
                        </a:rPr>
                        <a:t>Uso de los servicios básicos.</a:t>
                      </a:r>
                      <a:endParaRPr lang="es-EC" sz="1000" dirty="0">
                        <a:effectLst/>
                      </a:endParaRPr>
                    </a:p>
                    <a:p>
                      <a:pPr marL="742950" lvl="1" indent="-28575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ES" sz="1000" dirty="0">
                          <a:effectLst/>
                        </a:rPr>
                        <a:t>Evaluación de la calidad de la infraestructura.</a:t>
                      </a:r>
                      <a:endParaRPr lang="es-EC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240" marR="28240" marT="0" marB="0"/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Porcentaje de área que necesita servicios básicos.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Dinero invertido en materiales y obras.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Porcentaje de servicios básicos que requieren ser mejorados.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Porcentaje de personas que utilizan los servicios.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Índice de calidad de la infraestructura.</a:t>
                      </a:r>
                      <a:endParaRPr lang="es-EC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240" marR="28240" marT="0" marB="0"/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Cronogramas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SIG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Inspecciones en campo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Informe técnico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Estudio de impacto ambiental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Encuestas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Informe técnico</a:t>
                      </a:r>
                      <a:endParaRPr lang="es-EC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240" marR="28240" marT="0" marB="0"/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No hay disponibilidad de presupuesto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No envían equipo técnico a la zona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La comunidad no colabora con las obras.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No hay apoyo por parte de los líderes comunitarios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La población no mejora su calidad de vida.</a:t>
                      </a:r>
                      <a:endParaRPr lang="es-EC" sz="1000" dirty="0">
                        <a:effectLst/>
                      </a:endParaRPr>
                    </a:p>
                    <a:p>
                      <a:pPr marL="387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No hay inspección por parte de equipo técnico para el correcto uso de los servicios.</a:t>
                      </a:r>
                      <a:endParaRPr lang="es-EC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240" marR="2824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985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C" dirty="0" smtClean="0">
                <a:solidFill>
                  <a:schemeClr val="accent6">
                    <a:lumMod val="50000"/>
                  </a:schemeClr>
                </a:solidFill>
              </a:rPr>
              <a:t>Conclusiones		recomendaciones</a:t>
            </a:r>
            <a:endParaRPr lang="es-EC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04800" y="1554162"/>
            <a:ext cx="4051176" cy="4525963"/>
          </a:xfrm>
        </p:spPr>
        <p:txBody>
          <a:bodyPr>
            <a:normAutofit fontScale="47500" lnSpcReduction="20000"/>
          </a:bodyPr>
          <a:lstStyle/>
          <a:p>
            <a:pPr lvl="0"/>
            <a:r>
              <a:rPr lang="es-ES" dirty="0" smtClean="0">
                <a:solidFill>
                  <a:schemeClr val="tx1"/>
                </a:solidFill>
              </a:rPr>
              <a:t>En la </a:t>
            </a:r>
            <a:r>
              <a:rPr lang="es-ES" dirty="0" err="1" smtClean="0">
                <a:solidFill>
                  <a:schemeClr val="tx1"/>
                </a:solidFill>
              </a:rPr>
              <a:t>microcuenca</a:t>
            </a:r>
            <a:r>
              <a:rPr lang="es-ES" dirty="0" smtClean="0">
                <a:solidFill>
                  <a:schemeClr val="tx1"/>
                </a:solidFill>
              </a:rPr>
              <a:t> de Cubillín y Magtayán se aprecia la riqueza en flora y fauna al ser un ecosistema sin intervención de actividades </a:t>
            </a:r>
            <a:r>
              <a:rPr lang="es-ES" dirty="0" err="1" smtClean="0">
                <a:solidFill>
                  <a:schemeClr val="tx1"/>
                </a:solidFill>
              </a:rPr>
              <a:t>antrópicas</a:t>
            </a:r>
            <a:r>
              <a:rPr lang="es-ES" dirty="0" smtClean="0">
                <a:solidFill>
                  <a:schemeClr val="tx1"/>
                </a:solidFill>
              </a:rPr>
              <a:t>.</a:t>
            </a:r>
            <a:endParaRPr lang="es-EC" dirty="0" smtClean="0">
              <a:solidFill>
                <a:schemeClr val="tx1"/>
              </a:solidFill>
            </a:endParaRPr>
          </a:p>
          <a:p>
            <a:pPr lvl="0"/>
            <a:r>
              <a:rPr lang="es-ES" dirty="0" smtClean="0">
                <a:solidFill>
                  <a:schemeClr val="tx1"/>
                </a:solidFill>
              </a:rPr>
              <a:t>La calidad de agua presente en las lagunas es excelente para la vida acuática y consumo humano.</a:t>
            </a:r>
            <a:endParaRPr lang="es-EC" dirty="0" smtClean="0">
              <a:solidFill>
                <a:schemeClr val="tx1"/>
              </a:solidFill>
            </a:endParaRPr>
          </a:p>
          <a:p>
            <a:pPr lvl="0"/>
            <a:r>
              <a:rPr lang="es-ES" dirty="0" smtClean="0">
                <a:solidFill>
                  <a:schemeClr val="tx1"/>
                </a:solidFill>
              </a:rPr>
              <a:t>Las encuestas realizadas en campo, así como los datos obtenidos del último censo nacional de población y vivienda 2010, indican las malas condiciones de vida que tiene la población.</a:t>
            </a:r>
            <a:endParaRPr lang="es-EC" dirty="0" smtClean="0">
              <a:solidFill>
                <a:schemeClr val="tx1"/>
              </a:solidFill>
            </a:endParaRPr>
          </a:p>
          <a:p>
            <a:pPr lvl="0"/>
            <a:r>
              <a:rPr lang="es-ES" dirty="0" smtClean="0">
                <a:solidFill>
                  <a:schemeClr val="tx1"/>
                </a:solidFill>
              </a:rPr>
              <a:t>Con el análisis de los datos de caudal en la </a:t>
            </a:r>
            <a:r>
              <a:rPr lang="es-ES" dirty="0" err="1" smtClean="0">
                <a:solidFill>
                  <a:schemeClr val="tx1"/>
                </a:solidFill>
              </a:rPr>
              <a:t>microcuenca</a:t>
            </a:r>
            <a:r>
              <a:rPr lang="es-ES" dirty="0" smtClean="0">
                <a:solidFill>
                  <a:schemeClr val="tx1"/>
                </a:solidFill>
              </a:rPr>
              <a:t>, se determinó que existe suficiente cantidad de agua para abastecer a la población y apoyar a proyectos de distribución de agua potable o riego cuenca abajo.</a:t>
            </a:r>
            <a:endParaRPr lang="es-EC" dirty="0" smtClean="0">
              <a:solidFill>
                <a:schemeClr val="tx1"/>
              </a:solidFill>
            </a:endParaRPr>
          </a:p>
          <a:p>
            <a:endParaRPr lang="es-EC" dirty="0"/>
          </a:p>
        </p:txBody>
      </p:sp>
      <p:sp>
        <p:nvSpPr>
          <p:cNvPr id="5" name="2 Marcador de contenido"/>
          <p:cNvSpPr txBox="1">
            <a:spLocks/>
          </p:cNvSpPr>
          <p:nvPr/>
        </p:nvSpPr>
        <p:spPr>
          <a:xfrm>
            <a:off x="4572000" y="1556793"/>
            <a:ext cx="4195192" cy="3096343"/>
          </a:xfrm>
          <a:prstGeom prst="rect">
            <a:avLst/>
          </a:prstGeom>
        </p:spPr>
        <p:txBody>
          <a:bodyPr vert="horz">
            <a:normAutofit fontScale="62500" lnSpcReduction="20000"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s-ES" sz="2400" dirty="0">
                <a:solidFill>
                  <a:schemeClr val="tx1"/>
                </a:solidFill>
              </a:rPr>
              <a:t>Se recomienda tener un inventario actualizado de flora y fauna, para mantenerlo como base de datos que posteriormente indique si existe perdida de especies dentro de </a:t>
            </a:r>
            <a:r>
              <a:rPr lang="es-ES" sz="2400" dirty="0" err="1">
                <a:solidFill>
                  <a:schemeClr val="tx1"/>
                </a:solidFill>
              </a:rPr>
              <a:t>Ozogoche</a:t>
            </a:r>
            <a:r>
              <a:rPr lang="es-ES" sz="2400" dirty="0" smtClean="0">
                <a:solidFill>
                  <a:schemeClr val="tx1"/>
                </a:solidFill>
              </a:rPr>
              <a:t>.</a:t>
            </a:r>
          </a:p>
          <a:p>
            <a:pPr lvl="0"/>
            <a:r>
              <a:rPr lang="es-ES" sz="2400" dirty="0">
                <a:solidFill>
                  <a:schemeClr val="tx1"/>
                </a:solidFill>
              </a:rPr>
              <a:t>S</a:t>
            </a:r>
            <a:r>
              <a:rPr lang="es-ES" sz="2400" dirty="0" smtClean="0">
                <a:solidFill>
                  <a:schemeClr val="tx1"/>
                </a:solidFill>
              </a:rPr>
              <a:t>e </a:t>
            </a:r>
            <a:r>
              <a:rPr lang="es-ES" sz="2400" dirty="0">
                <a:solidFill>
                  <a:schemeClr val="tx1"/>
                </a:solidFill>
              </a:rPr>
              <a:t>recomienda un monitoreo </a:t>
            </a:r>
            <a:r>
              <a:rPr lang="es-ES" sz="2400" dirty="0" smtClean="0">
                <a:solidFill>
                  <a:schemeClr val="tx1"/>
                </a:solidFill>
              </a:rPr>
              <a:t>de calidad de agua </a:t>
            </a:r>
            <a:r>
              <a:rPr lang="es-ES" sz="2400" dirty="0">
                <a:solidFill>
                  <a:schemeClr val="tx1"/>
                </a:solidFill>
              </a:rPr>
              <a:t>ya que varias comunidades cuenca abajo dependen del recurso y pueden verse afectadas por el descuido del mismo</a:t>
            </a:r>
            <a:r>
              <a:rPr lang="es-ES" sz="2400" dirty="0" smtClean="0">
                <a:solidFill>
                  <a:schemeClr val="tx1"/>
                </a:solidFill>
              </a:rPr>
              <a:t>.</a:t>
            </a:r>
            <a:r>
              <a:rPr lang="es-ES" sz="2400" dirty="0">
                <a:solidFill>
                  <a:schemeClr val="tx1"/>
                </a:solidFill>
              </a:rPr>
              <a:t> </a:t>
            </a:r>
            <a:endParaRPr lang="es-ES" sz="2400" dirty="0" smtClean="0">
              <a:solidFill>
                <a:schemeClr val="tx1"/>
              </a:solidFill>
            </a:endParaRPr>
          </a:p>
          <a:p>
            <a:pPr lvl="0"/>
            <a:r>
              <a:rPr lang="es-ES" sz="2400" dirty="0" smtClean="0">
                <a:solidFill>
                  <a:schemeClr val="tx1"/>
                </a:solidFill>
              </a:rPr>
              <a:t>Se </a:t>
            </a:r>
            <a:r>
              <a:rPr lang="es-ES" sz="2400" dirty="0">
                <a:solidFill>
                  <a:schemeClr val="tx1"/>
                </a:solidFill>
              </a:rPr>
              <a:t>recomienda que el levantamiento de datos en campo se realice con un equipo multidisciplinario, para que la información recopilada </a:t>
            </a:r>
            <a:r>
              <a:rPr lang="es-ES" sz="2400" dirty="0" smtClean="0">
                <a:solidFill>
                  <a:schemeClr val="tx1"/>
                </a:solidFill>
              </a:rPr>
              <a:t>sea </a:t>
            </a:r>
            <a:r>
              <a:rPr lang="es-ES" sz="2400" dirty="0" smtClean="0">
                <a:solidFill>
                  <a:schemeClr val="tx1"/>
                </a:solidFill>
              </a:rPr>
              <a:t>confiable</a:t>
            </a:r>
            <a:r>
              <a:rPr lang="es-EC" sz="2400" smtClean="0">
                <a:solidFill>
                  <a:schemeClr val="tx1"/>
                </a:solidFill>
              </a:rPr>
              <a:t>.</a:t>
            </a:r>
            <a:endParaRPr lang="es-EC" dirty="0"/>
          </a:p>
          <a:p>
            <a:pPr lvl="0"/>
            <a:endParaRPr lang="es-EC" dirty="0"/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142980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04800" y="1554162"/>
            <a:ext cx="3907160" cy="4525963"/>
          </a:xfrm>
        </p:spPr>
        <p:txBody>
          <a:bodyPr>
            <a:normAutofit fontScale="47500" lnSpcReduction="20000"/>
          </a:bodyPr>
          <a:lstStyle/>
          <a:p>
            <a:pPr lvl="0"/>
            <a:r>
              <a:rPr lang="es-ES" dirty="0" smtClean="0">
                <a:solidFill>
                  <a:schemeClr val="tx1"/>
                </a:solidFill>
              </a:rPr>
              <a:t>Mediante el análisis multitemporal de los tres períodos 1987, 2001 y2011, se puede determinar que existe un decremento del Páramo de Almohadilla en el período de 1987 – 2011 de 250,9 (has), y un aumento considerable en los suelos semidesnudos en el mismo período de 95,9 (has).</a:t>
            </a:r>
            <a:endParaRPr lang="es-EC" dirty="0" smtClean="0">
              <a:solidFill>
                <a:schemeClr val="tx1"/>
              </a:solidFill>
            </a:endParaRPr>
          </a:p>
          <a:p>
            <a:pPr lvl="0"/>
            <a:r>
              <a:rPr lang="es-ES" dirty="0" smtClean="0">
                <a:solidFill>
                  <a:schemeClr val="tx1"/>
                </a:solidFill>
              </a:rPr>
              <a:t>La pérdida de cobertura vegetal, se produce mediante procesos erosivos naturales ó DESERTIZACIÓN.</a:t>
            </a:r>
            <a:endParaRPr lang="es-EC" dirty="0" smtClean="0">
              <a:solidFill>
                <a:schemeClr val="tx1"/>
              </a:solidFill>
            </a:endParaRPr>
          </a:p>
          <a:p>
            <a:pPr lvl="0"/>
            <a:r>
              <a:rPr lang="es-ES" dirty="0" smtClean="0">
                <a:solidFill>
                  <a:schemeClr val="tx1"/>
                </a:solidFill>
              </a:rPr>
              <a:t>La Zonificación Ecológica Económica ayudó a determinar las siguientes zonas, “Zona de Protección A”, con un nivel de sensibilidad ambiental bajo, “Zonas de Protección B”, sensibilidad ambiental media y “Zonas de Protección C”, con sensibilidad ambiental alta, y con alto grado de vulnerabilidad.</a:t>
            </a:r>
            <a:endParaRPr lang="es-EC" dirty="0" smtClean="0">
              <a:solidFill>
                <a:schemeClr val="tx1"/>
              </a:solidFill>
            </a:endParaRPr>
          </a:p>
          <a:p>
            <a:endParaRPr lang="es-EC" dirty="0"/>
          </a:p>
        </p:txBody>
      </p:sp>
      <p:sp>
        <p:nvSpPr>
          <p:cNvPr id="4" name="2 Marcador de contenido"/>
          <p:cNvSpPr txBox="1">
            <a:spLocks/>
          </p:cNvSpPr>
          <p:nvPr/>
        </p:nvSpPr>
        <p:spPr>
          <a:xfrm>
            <a:off x="4553272" y="1556793"/>
            <a:ext cx="3907160" cy="2808312"/>
          </a:xfrm>
          <a:prstGeom prst="rect">
            <a:avLst/>
          </a:prstGeom>
        </p:spPr>
        <p:txBody>
          <a:bodyPr vert="horz">
            <a:normAutofit fontScale="47500" lnSpcReduction="20000"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s-ES" dirty="0">
                <a:solidFill>
                  <a:schemeClr val="tx1"/>
                </a:solidFill>
              </a:rPr>
              <a:t>Al corregir la imagen del </a:t>
            </a:r>
            <a:r>
              <a:rPr lang="es-ES" dirty="0" err="1">
                <a:solidFill>
                  <a:schemeClr val="tx1"/>
                </a:solidFill>
              </a:rPr>
              <a:t>Landsat</a:t>
            </a:r>
            <a:r>
              <a:rPr lang="es-ES" dirty="0">
                <a:solidFill>
                  <a:schemeClr val="tx1"/>
                </a:solidFill>
              </a:rPr>
              <a:t> del 2011 mediante el método de relleno, se recomienda utilizar la mayor cantidad de imágenes posibles de años cercanos, lo cual permitirá obtener mejores resultados en el método</a:t>
            </a:r>
            <a:r>
              <a:rPr lang="es-ES" dirty="0" smtClean="0">
                <a:solidFill>
                  <a:schemeClr val="tx1"/>
                </a:solidFill>
              </a:rPr>
              <a:t>.</a:t>
            </a:r>
          </a:p>
          <a:p>
            <a:r>
              <a:rPr lang="es-ES" dirty="0">
                <a:solidFill>
                  <a:schemeClr val="tx1"/>
                </a:solidFill>
              </a:rPr>
              <a:t>Es indispensable que se utilice la </a:t>
            </a:r>
            <a:r>
              <a:rPr lang="es-ES" dirty="0" err="1">
                <a:solidFill>
                  <a:schemeClr val="tx1"/>
                </a:solidFill>
              </a:rPr>
              <a:t>geodatabase</a:t>
            </a:r>
            <a:r>
              <a:rPr lang="es-ES" dirty="0">
                <a:solidFill>
                  <a:schemeClr val="tx1"/>
                </a:solidFill>
              </a:rPr>
              <a:t> generada para posteriores estudios, con el fin de tener una guía de la situación actual de la micro cuenca y que sirva de guía para la elaboración de nueva información.</a:t>
            </a:r>
            <a:endParaRPr lang="es-EC" dirty="0">
              <a:solidFill>
                <a:schemeClr val="tx1"/>
              </a:solidFill>
            </a:endParaRPr>
          </a:p>
          <a:p>
            <a:pPr lvl="0"/>
            <a:endParaRPr lang="es-EC" dirty="0"/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es-EC" dirty="0" smtClean="0">
                <a:solidFill>
                  <a:schemeClr val="accent6">
                    <a:lumMod val="50000"/>
                  </a:schemeClr>
                </a:solidFill>
              </a:rPr>
              <a:t>Conclusiones		recomendaciones</a:t>
            </a:r>
            <a:endParaRPr lang="es-EC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DSC003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4282" y="1214422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es-EC" sz="6000" dirty="0" smtClean="0">
                <a:solidFill>
                  <a:srgbClr val="002060"/>
                </a:solidFill>
              </a:rPr>
              <a:t>GRACIAS POR LA ATENCIÓN</a:t>
            </a:r>
            <a:endParaRPr lang="es-EC" sz="6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iajes">
  <a:themeElements>
    <a:clrScheme name="Esenc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Viaj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Viajes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1478</TotalTime>
  <Words>4821</Words>
  <Application>Microsoft Office PowerPoint</Application>
  <PresentationFormat>Presentación en pantalla (4:3)</PresentationFormat>
  <Paragraphs>1391</Paragraphs>
  <Slides>94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94</vt:i4>
      </vt:variant>
    </vt:vector>
  </HeadingPairs>
  <TitlesOfParts>
    <vt:vector size="96" baseType="lpstr">
      <vt:lpstr>Viajes</vt:lpstr>
      <vt:lpstr>Visio</vt:lpstr>
      <vt:lpstr>ESCUELA POLITÉCNICA DEL EJÉRCITO </vt:lpstr>
      <vt:lpstr>INTRODUCCIÓN</vt:lpstr>
      <vt:lpstr>JUSTIFICACIÓN E IMPORTANCIA</vt:lpstr>
      <vt:lpstr>UBICACIÓN</vt:lpstr>
      <vt:lpstr>DESCRIPCION DEL ÁREA</vt:lpstr>
      <vt:lpstr>OBJETIVOS</vt:lpstr>
      <vt:lpstr>METAS</vt:lpstr>
      <vt:lpstr>DEFINICIONES</vt:lpstr>
      <vt:lpstr>Presentación de PowerPoint</vt:lpstr>
      <vt:lpstr>Presentación de PowerPoint</vt:lpstr>
      <vt:lpstr>DIAGNÓSTICO DE los RECURSOs (Objetivo 1)</vt:lpstr>
      <vt:lpstr>BIÓTICOS</vt:lpstr>
      <vt:lpstr>FLORA</vt:lpstr>
      <vt:lpstr>En la zona se encuentran 109 especies diferentes de plantas cuyo hábitat son los páramos, el bosque montano, bosque secundario y matorral seco, localizadas alrededor de las lagunas y en los cerros del área de estudio</vt:lpstr>
      <vt:lpstr>FAUNA</vt:lpstr>
      <vt:lpstr>Presentación de PowerPoint</vt:lpstr>
      <vt:lpstr>ABIÓTICOS</vt:lpstr>
      <vt:lpstr>GEOLOGÍA</vt:lpstr>
      <vt:lpstr>Presentación de PowerPoint</vt:lpstr>
      <vt:lpstr>Unidades geológicas</vt:lpstr>
      <vt:lpstr>CLIMA (objetivo 2)</vt:lpstr>
      <vt:lpstr>Presentación de PowerPoint</vt:lpstr>
      <vt:lpstr>USO ACTUAL DEL SUELO</vt:lpstr>
      <vt:lpstr>COMPONENTES SOCIALES, CULTURALES Y ECONÓMICOS</vt:lpstr>
      <vt:lpstr>Presentación de PowerPoint</vt:lpstr>
      <vt:lpstr>Aspecto Local (Ozogoche ALTO)</vt:lpstr>
      <vt:lpstr>Presentación de PowerPoint</vt:lpstr>
      <vt:lpstr>Presentación de PowerPoint</vt:lpstr>
      <vt:lpstr>AMENAZAS NATURALES</vt:lpstr>
      <vt:lpstr>Presentación de PowerPoint</vt:lpstr>
      <vt:lpstr>ANALISIS DE  COBERTURA VEGETAL (objetivo 3)</vt:lpstr>
      <vt:lpstr>Presentación de PowerPoint</vt:lpstr>
      <vt:lpstr>INTERPRETACION DE IMÁGENES SATELITÁLES</vt:lpstr>
      <vt:lpstr>COBERTURA VEGETAL 2011</vt:lpstr>
      <vt:lpstr>Presentación de PowerPoint</vt:lpstr>
      <vt:lpstr>ESTUDIO MULTITEMPORAL DE COBERTURA VEGETAL</vt:lpstr>
      <vt:lpstr>Presentación de PowerPoint</vt:lpstr>
      <vt:lpstr>TASA DE CAMBIO</vt:lpstr>
      <vt:lpstr>PARÁMETROS  MORFOMÉTRICOS</vt:lpstr>
      <vt:lpstr>PARÁMETROS</vt:lpstr>
      <vt:lpstr>CÁLCULO DE CAUDALES (objetivo 4)</vt:lpstr>
      <vt:lpstr>Método de Aforo</vt:lpstr>
      <vt:lpstr>Caudal mensual registrado AÑO 2011 (punto PQ1)</vt:lpstr>
      <vt:lpstr>MÉTODO DE ISOYETAS</vt:lpstr>
      <vt:lpstr>MÉTODO POLÍGONOS DE THIESSEN</vt:lpstr>
      <vt:lpstr>MODELO WEAP</vt:lpstr>
      <vt:lpstr>Resultados</vt:lpstr>
      <vt:lpstr>Matríz de comparación entre métodos</vt:lpstr>
      <vt:lpstr>ANÁLISIS DE CALIDAD DEL AGUA (objetivo 6)</vt:lpstr>
      <vt:lpstr>METODOLOGÍA</vt:lpstr>
      <vt:lpstr>Presentación de PowerPoint</vt:lpstr>
      <vt:lpstr>ÍNDICE DE CALIDAD DEL AGUA</vt:lpstr>
      <vt:lpstr>Presentación de PowerPoint</vt:lpstr>
      <vt:lpstr>ZONIFICACIÓN ECOLÓGICA – ECONÓMICA (ZEE)</vt:lpstr>
      <vt:lpstr>METODOLOGÍA DE LA  (ZEE)</vt:lpstr>
      <vt:lpstr>SENSIBILIDAD AMBIENTAL</vt:lpstr>
      <vt:lpstr>Presentación de PowerPoint</vt:lpstr>
      <vt:lpstr>ZONIFICACIÓN</vt:lpstr>
      <vt:lpstr>Presentación de PowerPoint</vt:lpstr>
      <vt:lpstr>DISEÑO Y ESTRUCTURACIÓN DE UN SIG (objetivo 8)</vt:lpstr>
      <vt:lpstr>CATÁLOGO DE OBJETOS</vt:lpstr>
      <vt:lpstr>GEODATABASE DE LAS LAGUNAS DE CUBILLÍN Y MAGTAYÁN</vt:lpstr>
      <vt:lpstr>PROPUESTA DE PLAN DE APROVECHAMIENTO del recurso hídrico (objetivo 9)</vt:lpstr>
      <vt:lpstr>PROPUESTA DE PLAN DE APROVECHAMIENTO del recurso hídrico</vt:lpstr>
      <vt:lpstr>DIAGNÓSTICO DEL RECURSO HÍDRICO</vt:lpstr>
      <vt:lpstr>Estado de los componentes</vt:lpstr>
      <vt:lpstr>Presentación de PowerPoint</vt:lpstr>
      <vt:lpstr>Presentación de PowerPoint</vt:lpstr>
      <vt:lpstr>CONFLICTOS</vt:lpstr>
      <vt:lpstr>CAPACIDADES</vt:lpstr>
      <vt:lpstr>DEMANDA DEL RECURSO HÍDRICO</vt:lpstr>
      <vt:lpstr>Presentación de PowerPoint</vt:lpstr>
      <vt:lpstr>FORMULACIÓN DE POLÍTICAS Y LÍNEAS ESTRATÉGICAS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ACTIVIDADES Y PROYECTOS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Conclusiones  recomendaciones</vt:lpstr>
      <vt:lpstr>Conclusiones  recomendaciones</vt:lpstr>
      <vt:lpstr>GRACIAS POR LA ATENCIÓN</vt:lpstr>
    </vt:vector>
  </TitlesOfParts>
  <Company>Peruxxoft™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ESCUELA POLITÉCNICA DEL EJÉRCITO</dc:title>
  <dc:creator>XP BlackCrystal™ v8</dc:creator>
  <cp:lastModifiedBy>vale</cp:lastModifiedBy>
  <cp:revision>205</cp:revision>
  <dcterms:created xsi:type="dcterms:W3CDTF">2012-09-05T15:03:02Z</dcterms:created>
  <dcterms:modified xsi:type="dcterms:W3CDTF">2012-09-10T06:08:59Z</dcterms:modified>
</cp:coreProperties>
</file>