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948" r:id="rId2"/>
  </p:sldMasterIdLst>
  <p:notesMasterIdLst>
    <p:notesMasterId r:id="rId131"/>
  </p:notesMasterIdLst>
  <p:sldIdLst>
    <p:sldId id="258" r:id="rId3"/>
    <p:sldId id="624" r:id="rId4"/>
    <p:sldId id="694" r:id="rId5"/>
    <p:sldId id="625" r:id="rId6"/>
    <p:sldId id="626" r:id="rId7"/>
    <p:sldId id="627" r:id="rId8"/>
    <p:sldId id="629" r:id="rId9"/>
    <p:sldId id="703" r:id="rId10"/>
    <p:sldId id="628" r:id="rId11"/>
    <p:sldId id="630" r:id="rId12"/>
    <p:sldId id="702" r:id="rId13"/>
    <p:sldId id="695" r:id="rId14"/>
    <p:sldId id="696" r:id="rId15"/>
    <p:sldId id="698" r:id="rId16"/>
    <p:sldId id="699" r:id="rId17"/>
    <p:sldId id="700" r:id="rId18"/>
    <p:sldId id="701" r:id="rId19"/>
    <p:sldId id="257" r:id="rId20"/>
    <p:sldId id="623" r:id="rId21"/>
    <p:sldId id="564" r:id="rId22"/>
    <p:sldId id="503" r:id="rId23"/>
    <p:sldId id="505" r:id="rId24"/>
    <p:sldId id="506" r:id="rId25"/>
    <p:sldId id="508" r:id="rId26"/>
    <p:sldId id="509" r:id="rId27"/>
    <p:sldId id="510" r:id="rId28"/>
    <p:sldId id="516" r:id="rId29"/>
    <p:sldId id="513" r:id="rId30"/>
    <p:sldId id="514" r:id="rId31"/>
    <p:sldId id="515" r:id="rId32"/>
    <p:sldId id="511" r:id="rId33"/>
    <p:sldId id="512" r:id="rId34"/>
    <p:sldId id="517" r:id="rId35"/>
    <p:sldId id="519" r:id="rId36"/>
    <p:sldId id="520" r:id="rId37"/>
    <p:sldId id="522" r:id="rId38"/>
    <p:sldId id="524" r:id="rId39"/>
    <p:sldId id="518" r:id="rId40"/>
    <p:sldId id="525" r:id="rId41"/>
    <p:sldId id="526" r:id="rId42"/>
    <p:sldId id="532" r:id="rId43"/>
    <p:sldId id="533" r:id="rId44"/>
    <p:sldId id="527" r:id="rId45"/>
    <p:sldId id="535" r:id="rId46"/>
    <p:sldId id="534" r:id="rId47"/>
    <p:sldId id="530" r:id="rId48"/>
    <p:sldId id="528" r:id="rId49"/>
    <p:sldId id="536" r:id="rId50"/>
    <p:sldId id="537" r:id="rId51"/>
    <p:sldId id="531" r:id="rId52"/>
    <p:sldId id="529" r:id="rId53"/>
    <p:sldId id="538" r:id="rId54"/>
    <p:sldId id="539" r:id="rId55"/>
    <p:sldId id="540" r:id="rId56"/>
    <p:sldId id="557" r:id="rId57"/>
    <p:sldId id="686" r:id="rId58"/>
    <p:sldId id="541" r:id="rId59"/>
    <p:sldId id="542" r:id="rId60"/>
    <p:sldId id="555" r:id="rId61"/>
    <p:sldId id="543" r:id="rId62"/>
    <p:sldId id="544" r:id="rId63"/>
    <p:sldId id="545" r:id="rId64"/>
    <p:sldId id="546" r:id="rId65"/>
    <p:sldId id="558" r:id="rId66"/>
    <p:sldId id="547" r:id="rId67"/>
    <p:sldId id="551" r:id="rId68"/>
    <p:sldId id="548" r:id="rId69"/>
    <p:sldId id="552" r:id="rId70"/>
    <p:sldId id="549" r:id="rId71"/>
    <p:sldId id="553" r:id="rId72"/>
    <p:sldId id="550" r:id="rId73"/>
    <p:sldId id="554" r:id="rId74"/>
    <p:sldId id="556" r:id="rId75"/>
    <p:sldId id="559" r:id="rId76"/>
    <p:sldId id="560" r:id="rId77"/>
    <p:sldId id="561" r:id="rId78"/>
    <p:sldId id="565" r:id="rId79"/>
    <p:sldId id="566" r:id="rId80"/>
    <p:sldId id="577" r:id="rId81"/>
    <p:sldId id="580" r:id="rId82"/>
    <p:sldId id="585" r:id="rId83"/>
    <p:sldId id="586" r:id="rId84"/>
    <p:sldId id="587" r:id="rId85"/>
    <p:sldId id="588" r:id="rId86"/>
    <p:sldId id="589" r:id="rId87"/>
    <p:sldId id="590" r:id="rId88"/>
    <p:sldId id="591" r:id="rId89"/>
    <p:sldId id="632" r:id="rId90"/>
    <p:sldId id="634" r:id="rId91"/>
    <p:sldId id="633" r:id="rId92"/>
    <p:sldId id="635" r:id="rId93"/>
    <p:sldId id="598" r:id="rId94"/>
    <p:sldId id="599" r:id="rId95"/>
    <p:sldId id="600" r:id="rId96"/>
    <p:sldId id="636" r:id="rId97"/>
    <p:sldId id="603" r:id="rId98"/>
    <p:sldId id="638" r:id="rId99"/>
    <p:sldId id="637" r:id="rId100"/>
    <p:sldId id="639" r:id="rId101"/>
    <p:sldId id="619" r:id="rId102"/>
    <p:sldId id="622" r:id="rId103"/>
    <p:sldId id="687" r:id="rId104"/>
    <p:sldId id="640" r:id="rId105"/>
    <p:sldId id="641" r:id="rId106"/>
    <p:sldId id="643" r:id="rId107"/>
    <p:sldId id="644" r:id="rId108"/>
    <p:sldId id="646" r:id="rId109"/>
    <p:sldId id="645" r:id="rId110"/>
    <p:sldId id="647" r:id="rId111"/>
    <p:sldId id="648" r:id="rId112"/>
    <p:sldId id="650" r:id="rId113"/>
    <p:sldId id="651" r:id="rId114"/>
    <p:sldId id="685" r:id="rId115"/>
    <p:sldId id="652" r:id="rId116"/>
    <p:sldId id="653" r:id="rId117"/>
    <p:sldId id="654" r:id="rId118"/>
    <p:sldId id="655" r:id="rId119"/>
    <p:sldId id="688" r:id="rId120"/>
    <p:sldId id="656" r:id="rId121"/>
    <p:sldId id="657" r:id="rId122"/>
    <p:sldId id="658" r:id="rId123"/>
    <p:sldId id="689" r:id="rId124"/>
    <p:sldId id="690" r:id="rId125"/>
    <p:sldId id="691" r:id="rId126"/>
    <p:sldId id="659" r:id="rId127"/>
    <p:sldId id="660" r:id="rId128"/>
    <p:sldId id="692" r:id="rId129"/>
    <p:sldId id="704" r:id="rId130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1F6"/>
    <a:srgbClr val="00AB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F2DE63D5-997A-4646-A377-4702673A728D}" styleName="Estilo claro 2 - Acento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25E5076-3810-47DD-B79F-674D7AD40C01}" styleName="Estilo oscuro 1 - Énfasis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71403" autoAdjust="0"/>
  </p:normalViewPr>
  <p:slideViewPr>
    <p:cSldViewPr>
      <p:cViewPr>
        <p:scale>
          <a:sx n="70" d="100"/>
          <a:sy n="70" d="100"/>
        </p:scale>
        <p:origin x="-1386" y="-1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68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viewProps" Target="viewProps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slide" Target="slides/slide126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26" Type="http://schemas.openxmlformats.org/officeDocument/2006/relationships/slide" Target="slides/slide124.xml"/><Relationship Id="rId134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16" Type="http://schemas.openxmlformats.org/officeDocument/2006/relationships/slide" Target="slides/slide114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11" Type="http://schemas.openxmlformats.org/officeDocument/2006/relationships/slide" Target="slides/slide109.xml"/><Relationship Id="rId132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30" Type="http://schemas.openxmlformats.org/officeDocument/2006/relationships/slide" Target="slides/slide128.xml"/><Relationship Id="rId135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1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notesMaster" Target="notesMasters/notesMaster1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0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0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0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0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0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0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0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0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0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0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5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5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5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5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5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6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6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6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6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6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6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6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6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6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6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7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7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7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7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7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7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7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7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7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7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8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8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8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8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8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8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8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8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8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8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9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9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9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9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9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9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9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9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9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9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AD7C2A-572A-4D84-98F8-5980B628D18E}" type="datetimeFigureOut">
              <a:rPr lang="es-ES" smtClean="0"/>
              <a:pPr/>
              <a:t>19/10/2012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D21AB2-2EE7-43E3-B268-A09424646132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63307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Actualmente 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una extensión de 134 km2 es una de las regiones que ha experimentado un mayor crecimiento poblacional y urbano en el país. Según cifras publicadas por el Instituto Nacional de Estadística y Censos (INEC) la población creció el  30% entre el 2001 y 2010 (de 65.882 personas en el 2001 a 85.852 personas en el 2011). Uno</a:t>
            </a:r>
            <a:r>
              <a:rPr lang="es-EC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los factores de la expansión urbana que vive el cantón surge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como consecuencia de los vínculos que mantiene con Quito. La Dirección de Movilidad, Tránsito y Transporte del cantón, indicó que al día se realizan 50.265 viajes de vehículos livianos y 4.564 de buses, por las rutas que unen al Valle de los Chillos con el límite donde se aplica la medida de restricción vehicular pico y placa en Quito.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contaminación acústica (o por ruido) es resultado directo y no deseado del crecimiento del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se constituye en un problema que afecta, en especial, a los habitantes de las parroquias de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Sangolquí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San Rafael como consecuencia del mayor tráfico vehicular (principal fuente de ruido) que soportan sus calles, además concentran la mayor parte de servicios: municipio, centros comerciales, mercados, dirección de tránsito, bomberos, policía, centros educativos, parques y áreas de recreación, centros de diversión nocturna entre otros.</a:t>
            </a:r>
            <a:endParaRPr lang="es-E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21AB2-2EE7-43E3-B268-A09424646132}" type="slidenum">
              <a:rPr lang="es-ES" smtClean="0"/>
              <a:pPr/>
              <a:t>2</a:t>
            </a:fld>
            <a:endParaRPr lang="es-E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Actualmente 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una extensión de 134 km2 es una de las regiones que ha experimentado un mayor crecimiento poblacional y urbano en el país. Según cifras publicadas por el Instituto Nacional de Estadística y Censos (INEC) la población creció el  30% entre el 2001 y 2010 (de 65.882 personas en el 2001 a 85.852 personas en el 2011). Uno</a:t>
            </a:r>
            <a:r>
              <a:rPr lang="es-EC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los factores de la expansión urbana que vive el cantón surge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como consecuencia de los vínculos que mantiene con Quito. La Dirección de Movilidad, Tránsito y Transporte del cantón, indicó que al día se realizan 50.265 viajes de vehículos livianos y 4.564 de buses, por las rutas que unen al Valle de los Chillos con el límite donde se aplica la medida de restricción vehicular pico y placa en Quito.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contaminación acústica (o por ruido) es resultado directo y no deseado del crecimiento del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se constituye en un problema que afecta, en especial, a los habitantes de las parroquias de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Sangolquí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San Rafael como consecuencia del mayor tráfico vehicular (principal fuente de ruido) que soportan sus calles, además concentran la mayor parte de servicios: municipio, centros comerciales, mercados, dirección de tránsito, bomberos, policía, centros educativos, parques y áreas de recreación, centros de diversión nocturna entre otros.</a:t>
            </a:r>
            <a:endParaRPr lang="es-E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21AB2-2EE7-43E3-B268-A09424646132}" type="slidenum">
              <a:rPr lang="es-ES" smtClean="0"/>
              <a:pPr/>
              <a:t>11</a:t>
            </a:fld>
            <a:endParaRPr lang="es-ES"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Actualmente 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una extensión de 134 km2 es una de las regiones que ha experimentado un mayor crecimiento poblacional y urbano en el país. Según cifras publicadas por el Instituto Nacional de Estadística y Censos (INEC) la población creció el  30% entre el 2001 y 2010 (de 65.882 personas en el 2001 a 85.852 personas en el 2011). Uno</a:t>
            </a:r>
            <a:r>
              <a:rPr lang="es-EC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los factores de la expansión urbana que vive el cantón surge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como consecuencia de los vínculos que mantiene con Quito. La Dirección de Movilidad, Tránsito y Transporte del cantón, indicó que al día se realizan 50.265 viajes de vehículos livianos y 4.564 de buses, por las rutas que unen al Valle de los Chillos con el límite donde se aplica la medida de restricción vehicular pico y placa en Quito.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contaminación acústica (o por ruido) es resultado directo y no deseado del crecimiento del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se constituye en un problema que afecta, en especial, a los habitantes de las parroquias de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Sangolquí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San Rafael como consecuencia del mayor tráfico vehicular (principal fuente de ruido) que soportan sus calles, además concentran la mayor parte de servicios: municipio, centros comerciales, mercados, dirección de tránsito, bomberos, policía, centros educativos, parques y áreas de recreación, centros de diversión nocturna entre otros.</a:t>
            </a:r>
            <a:endParaRPr lang="es-E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21AB2-2EE7-43E3-B268-A09424646132}" type="slidenum">
              <a:rPr lang="es-ES" smtClean="0"/>
              <a:pPr/>
              <a:t>106</a:t>
            </a:fld>
            <a:endParaRPr lang="es-ES"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Actualmente 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una extensión de 134 km2 es una de las regiones que ha experimentado un mayor crecimiento poblacional y urbano en el país. Según cifras publicadas por el Instituto Nacional de Estadística y Censos (INEC) la población creció el  30% entre el 2001 y 2010 (de 65.882 personas en el 2001 a 85.852 personas en el 2011). Uno</a:t>
            </a:r>
            <a:r>
              <a:rPr lang="es-EC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los factores de la expansión urbana que vive el cantón surge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como consecuencia de los vínculos que mantiene con Quito. La Dirección de Movilidad, Tránsito y Transporte del cantón, indicó que al día se realizan 50.265 viajes de vehículos livianos y 4.564 de buses, por las rutas que unen al Valle de los Chillos con el límite donde se aplica la medida de restricción vehicular pico y placa en Quito.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contaminación acústica (o por ruido) es resultado directo y no deseado del crecimiento del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se constituye en un problema que afecta, en especial, a los habitantes de las parroquias de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Sangolquí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San Rafael como consecuencia del mayor tráfico vehicular (principal fuente de ruido) que soportan sus calles, además concentran la mayor parte de servicios: municipio, centros comerciales, mercados, dirección de tránsito, bomberos, policía, centros educativos, parques y áreas de recreación, centros de diversión nocturna entre otros.</a:t>
            </a:r>
            <a:endParaRPr lang="es-E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21AB2-2EE7-43E3-B268-A09424646132}" type="slidenum">
              <a:rPr lang="es-ES" smtClean="0"/>
              <a:pPr/>
              <a:t>107</a:t>
            </a:fld>
            <a:endParaRPr lang="es-ES"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Actualmente 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una extensión de 134 km2 es una de las regiones que ha experimentado un mayor crecimiento poblacional y urbano en el país. Según cifras publicadas por el Instituto Nacional de Estadística y Censos (INEC) la población creció el  30% entre el 2001 y 2010 (de 65.882 personas en el 2001 a 85.852 personas en el 2011). Uno</a:t>
            </a:r>
            <a:r>
              <a:rPr lang="es-EC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los factores de la expansión urbana que vive el cantón surge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como consecuencia de los vínculos que mantiene con Quito. La Dirección de Movilidad, Tránsito y Transporte del cantón, indicó que al día se realizan 50.265 viajes de vehículos livianos y 4.564 de buses, por las rutas que unen al Valle de los Chillos con el límite donde se aplica la medida de restricción vehicular pico y placa en Quito.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contaminación acústica (o por ruido) es resultado directo y no deseado del crecimiento del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se constituye en un problema que afecta, en especial, a los habitantes de las parroquias de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Sangolquí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San Rafael como consecuencia del mayor tráfico vehicular (principal fuente de ruido) que soportan sus calles, además concentran la mayor parte de servicios: municipio, centros comerciales, mercados, dirección de tránsito, bomberos, policía, centros educativos, parques y áreas de recreación, centros de diversión nocturna entre otros.</a:t>
            </a:r>
            <a:endParaRPr lang="es-E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21AB2-2EE7-43E3-B268-A09424646132}" type="slidenum">
              <a:rPr lang="es-ES" smtClean="0"/>
              <a:pPr/>
              <a:t>108</a:t>
            </a:fld>
            <a:endParaRPr lang="es-ES"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Actualmente 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una extensión de 134 km2 es una de las regiones que ha experimentado un mayor crecimiento poblacional y urbano en el país. Según cifras publicadas por el Instituto Nacional de Estadística y Censos (INEC) la población creció el  30% entre el 2001 y 2010 (de 65.882 personas en el 2001 a 85.852 personas en el 2011). Uno</a:t>
            </a:r>
            <a:r>
              <a:rPr lang="es-EC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los factores de la expansión urbana que vive el cantón surge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como consecuencia de los vínculos que mantiene con Quito. La Dirección de Movilidad, Tránsito y Transporte del cantón, indicó que al día se realizan 50.265 viajes de vehículos livianos y 4.564 de buses, por las rutas que unen al Valle de los Chillos con el límite donde se aplica la medida de restricción vehicular pico y placa en Quito.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contaminación acústica (o por ruido) es resultado directo y no deseado del crecimiento del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se constituye en un problema que afecta, en especial, a los habitantes de las parroquias de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Sangolquí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San Rafael como consecuencia del mayor tráfico vehicular (principal fuente de ruido) que soportan sus calles, además concentran la mayor parte de servicios: municipio, centros comerciales, mercados, dirección de tránsito, bomberos, policía, centros educativos, parques y áreas de recreación, centros de diversión nocturna entre otros.</a:t>
            </a:r>
            <a:endParaRPr lang="es-E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21AB2-2EE7-43E3-B268-A09424646132}" type="slidenum">
              <a:rPr lang="es-ES" smtClean="0"/>
              <a:pPr/>
              <a:t>109</a:t>
            </a:fld>
            <a:endParaRPr lang="es-ES"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Actualmente 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una extensión de 134 km2 es una de las regiones que ha experimentado un mayor crecimiento poblacional y urbano en el país. Según cifras publicadas por el Instituto Nacional de Estadística y Censos (INEC) la población creció el  30% entre el 2001 y 2010 (de 65.882 personas en el 2001 a 85.852 personas en el 2011). Uno</a:t>
            </a:r>
            <a:r>
              <a:rPr lang="es-EC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los factores de la expansión urbana que vive el cantón surge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como consecuencia de los vínculos que mantiene con Quito. La Dirección de Movilidad, Tránsito y Transporte del cantón, indicó que al día se realizan 50.265 viajes de vehículos livianos y 4.564 de buses, por las rutas que unen al Valle de los Chillos con el límite donde se aplica la medida de restricción vehicular pico y placa en Quito.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contaminación acústica (o por ruido) es resultado directo y no deseado del crecimiento del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se constituye en un problema que afecta, en especial, a los habitantes de las parroquias de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Sangolquí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San Rafael como consecuencia del mayor tráfico vehicular (principal fuente de ruido) que soportan sus calles, además concentran la mayor parte de servicios: municipio, centros comerciales, mercados, dirección de tránsito, bomberos, policía, centros educativos, parques y áreas de recreación, centros de diversión nocturna entre otros.</a:t>
            </a:r>
            <a:endParaRPr lang="es-E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21AB2-2EE7-43E3-B268-A09424646132}" type="slidenum">
              <a:rPr lang="es-ES" smtClean="0"/>
              <a:pPr/>
              <a:t>110</a:t>
            </a:fld>
            <a:endParaRPr lang="es-ES"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Actualmente 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una extensión de 134 km2 es una de las regiones que ha experimentado un mayor crecimiento poblacional y urbano en el país. Según cifras publicadas por el Instituto Nacional de Estadística y Censos (INEC) la población creció el  30% entre el 2001 y 2010 (de 65.882 personas en el 2001 a 85.852 personas en el 2011). Uno</a:t>
            </a:r>
            <a:r>
              <a:rPr lang="es-EC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los factores de la expansión urbana que vive el cantón surge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como consecuencia de los vínculos que mantiene con Quito. La Dirección de Movilidad, Tránsito y Transporte del cantón, indicó que al día se realizan 50.265 viajes de vehículos livianos y 4.564 de buses, por las rutas que unen al Valle de los Chillos con el límite donde se aplica la medida de restricción vehicular pico y placa en Quito.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contaminación acústica (o por ruido) es resultado directo y no deseado del crecimiento del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se constituye en un problema que afecta, en especial, a los habitantes de las parroquias de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Sangolquí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San Rafael como consecuencia del mayor tráfico vehicular (principal fuente de ruido) que soportan sus calles, además concentran la mayor parte de servicios: municipio, centros comerciales, mercados, dirección de tránsito, bomberos, policía, centros educativos, parques y áreas de recreación, centros de diversión nocturna entre otros.</a:t>
            </a:r>
            <a:endParaRPr lang="es-E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21AB2-2EE7-43E3-B268-A09424646132}" type="slidenum">
              <a:rPr lang="es-ES" smtClean="0"/>
              <a:pPr/>
              <a:t>111</a:t>
            </a:fld>
            <a:endParaRPr lang="es-ES"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Actualmente 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una extensión de 134 km2 es una de las regiones que ha experimentado un mayor crecimiento poblacional y urbano en el país. Según cifras publicadas por el Instituto Nacional de Estadística y Censos (INEC) la población creció el  30% entre el 2001 y 2010 (de 65.882 personas en el 2001 a 85.852 personas en el 2011). Uno</a:t>
            </a:r>
            <a:r>
              <a:rPr lang="es-EC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los factores de la expansión urbana que vive el cantón surge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como consecuencia de los vínculos que mantiene con Quito. La Dirección de Movilidad, Tránsito y Transporte del cantón, indicó que al día se realizan 50.265 viajes de vehículos livianos y 4.564 de buses, por las rutas que unen al Valle de los Chillos con el límite donde se aplica la medida de restricción vehicular pico y placa en Quito.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contaminación acústica (o por ruido) es resultado directo y no deseado del crecimiento del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se constituye en un problema que afecta, en especial, a los habitantes de las parroquias de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Sangolquí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San Rafael como consecuencia del mayor tráfico vehicular (principal fuente de ruido) que soportan sus calles, además concentran la mayor parte de servicios: municipio, centros comerciales, mercados, dirección de tránsito, bomberos, policía, centros educativos, parques y áreas de recreación, centros de diversión nocturna entre otros.</a:t>
            </a:r>
            <a:endParaRPr lang="es-E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21AB2-2EE7-43E3-B268-A09424646132}" type="slidenum">
              <a:rPr lang="es-ES" smtClean="0"/>
              <a:pPr/>
              <a:t>113</a:t>
            </a:fld>
            <a:endParaRPr lang="es-ES"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Actualmente 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una extensión de 134 km2 es una de las regiones que ha experimentado un mayor crecimiento poblacional y urbano en el país. Según cifras publicadas por el Instituto Nacional de Estadística y Censos (INEC) la población creció el  30% entre el 2001 y 2010 (de 65.882 personas en el 2001 a 85.852 personas en el 2011). Uno</a:t>
            </a:r>
            <a:r>
              <a:rPr lang="es-EC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los factores de la expansión urbana que vive el cantón surge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como consecuencia de los vínculos que mantiene con Quito. La Dirección de Movilidad, Tránsito y Transporte del cantón, indicó que al día se realizan 50.265 viajes de vehículos livianos y 4.564 de buses, por las rutas que unen al Valle de los Chillos con el límite donde se aplica la medida de restricción vehicular pico y placa en Quito.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contaminación acústica (o por ruido) es resultado directo y no deseado del crecimiento del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se constituye en un problema que afecta, en especial, a los habitantes de las parroquias de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Sangolquí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San Rafael como consecuencia del mayor tráfico vehicular (principal fuente de ruido) que soportan sus calles, además concentran la mayor parte de servicios: municipio, centros comerciales, mercados, dirección de tránsito, bomberos, policía, centros educativos, parques y áreas de recreación, centros de diversión nocturna entre otros.</a:t>
            </a:r>
            <a:endParaRPr lang="es-E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21AB2-2EE7-43E3-B268-A09424646132}" type="slidenum">
              <a:rPr lang="es-ES" smtClean="0"/>
              <a:pPr/>
              <a:t>114</a:t>
            </a:fld>
            <a:endParaRPr lang="es-ES"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Actualmente 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una extensión de 134 km2 es una de las regiones que ha experimentado un mayor crecimiento poblacional y urbano en el país. Según cifras publicadas por el Instituto Nacional de Estadística y Censos (INEC) la población creció el  30% entre el 2001 y 2010 (de 65.882 personas en el 2001 a 85.852 personas en el 2011). Uno</a:t>
            </a:r>
            <a:r>
              <a:rPr lang="es-EC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los factores de la expansión urbana que vive el cantón surge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como consecuencia de los vínculos que mantiene con Quito. La Dirección de Movilidad, Tránsito y Transporte del cantón, indicó que al día se realizan 50.265 viajes de vehículos livianos y 4.564 de buses, por las rutas que unen al Valle de los Chillos con el límite donde se aplica la medida de restricción vehicular pico y placa en Quito.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contaminación acústica (o por ruido) es resultado directo y no deseado del crecimiento del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se constituye en un problema que afecta, en especial, a los habitantes de las parroquias de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Sangolquí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San Rafael como consecuencia del mayor tráfico vehicular (principal fuente de ruido) que soportan sus calles, además concentran la mayor parte de servicios: municipio, centros comerciales, mercados, dirección de tránsito, bomberos, policía, centros educativos, parques y áreas de recreación, centros de diversión nocturna entre otros.</a:t>
            </a:r>
            <a:endParaRPr lang="es-E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21AB2-2EE7-43E3-B268-A09424646132}" type="slidenum">
              <a:rPr lang="es-ES" smtClean="0"/>
              <a:pPr/>
              <a:t>115</a:t>
            </a:fld>
            <a:endParaRPr lang="es-ES"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Actualmente 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una extensión de 134 km2 es una de las regiones que ha experimentado un mayor crecimiento poblacional y urbano en el país. Según cifras publicadas por el Instituto Nacional de Estadística y Censos (INEC) la población creció el  30% entre el 2001 y 2010 (de 65.882 personas en el 2001 a 85.852 personas en el 2011). Uno</a:t>
            </a:r>
            <a:r>
              <a:rPr lang="es-EC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los factores de la expansión urbana que vive el cantón surge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como consecuencia de los vínculos que mantiene con Quito. La Dirección de Movilidad, Tránsito y Transporte del cantón, indicó que al día se realizan 50.265 viajes de vehículos livianos y 4.564 de buses, por las rutas que unen al Valle de los Chillos con el límite donde se aplica la medida de restricción vehicular pico y placa en Quito.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contaminación acústica (o por ruido) es resultado directo y no deseado del crecimiento del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se constituye en un problema que afecta, en especial, a los habitantes de las parroquias de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Sangolquí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San Rafael como consecuencia del mayor tráfico vehicular (principal fuente de ruido) que soportan sus calles, además concentran la mayor parte de servicios: municipio, centros comerciales, mercados, dirección de tránsito, bomberos, policía, centros educativos, parques y áreas de recreación, centros de diversión nocturna entre otros.</a:t>
            </a:r>
            <a:endParaRPr lang="es-E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21AB2-2EE7-43E3-B268-A09424646132}" type="slidenum">
              <a:rPr lang="es-ES" smtClean="0"/>
              <a:pPr/>
              <a:t>116</a:t>
            </a:fld>
            <a:endParaRPr lang="es-E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Actualmente 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una extensión de 134 km2 es una de las regiones que ha experimentado un mayor crecimiento poblacional y urbano en el país. Según cifras publicadas por el Instituto Nacional de Estadística y Censos (INEC) la población creció el  30% entre el 2001 y 2010 (de 65.882 personas en el 2001 a 85.852 personas en el 2011). Uno</a:t>
            </a:r>
            <a:r>
              <a:rPr lang="es-EC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los factores de la expansión urbana que vive el cantón surge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como consecuencia de los vínculos que mantiene con Quito. La Dirección de Movilidad, Tránsito y Transporte del cantón, indicó que al día se realizan 50.265 viajes de vehículos livianos y 4.564 de buses, por las rutas que unen al Valle de los Chillos con el límite donde se aplica la medida de restricción vehicular pico y placa en Quito.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contaminación acústica (o por ruido) es resultado directo y no deseado del crecimiento del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se constituye en un problema que afecta, en especial, a los habitantes de las parroquias de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Sangolquí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San Rafael como consecuencia del mayor tráfico vehicular (principal fuente de ruido) que soportan sus calles, además concentran la mayor parte de servicios: municipio, centros comerciales, mercados, dirección de tránsito, bomberos, policía, centros educativos, parques y áreas de recreación, centros de diversión nocturna entre otros.</a:t>
            </a:r>
            <a:endParaRPr lang="es-E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21AB2-2EE7-43E3-B268-A09424646132}" type="slidenum">
              <a:rPr lang="es-ES" smtClean="0"/>
              <a:pPr/>
              <a:t>12</a:t>
            </a:fld>
            <a:endParaRPr lang="es-ES"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Actualmente 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una extensión de 134 km2 es una de las regiones que ha experimentado un mayor crecimiento poblacional y urbano en el país. Según cifras publicadas por el Instituto Nacional de Estadística y Censos (INEC) la población creció el  30% entre el 2001 y 2010 (de 65.882 personas en el 2001 a 85.852 personas en el 2011). Uno</a:t>
            </a:r>
            <a:r>
              <a:rPr lang="es-EC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los factores de la expansión urbana que vive el cantón surge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como consecuencia de los vínculos que mantiene con Quito. La Dirección de Movilidad, Tránsito y Transporte del cantón, indicó que al día se realizan 50.265 viajes de vehículos livianos y 4.564 de buses, por las rutas que unen al Valle de los Chillos con el límite donde se aplica la medida de restricción vehicular pico y placa en Quito.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contaminación acústica (o por ruido) es resultado directo y no deseado del crecimiento del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se constituye en un problema que afecta, en especial, a los habitantes de las parroquias de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Sangolquí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San Rafael como consecuencia del mayor tráfico vehicular (principal fuente de ruido) que soportan sus calles, además concentran la mayor parte de servicios: municipio, centros comerciales, mercados, dirección de tránsito, bomberos, policía, centros educativos, parques y áreas de recreación, centros de diversión nocturna entre otros.</a:t>
            </a:r>
            <a:endParaRPr lang="es-E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21AB2-2EE7-43E3-B268-A09424646132}" type="slidenum">
              <a:rPr lang="es-ES" smtClean="0"/>
              <a:pPr/>
              <a:t>117</a:t>
            </a:fld>
            <a:endParaRPr lang="es-ES"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Actualmente 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una extensión de 134 km2 es una de las regiones que ha experimentado un mayor crecimiento poblacional y urbano en el país. Según cifras publicadas por el Instituto Nacional de Estadística y Censos (INEC) la población creció el  30% entre el 2001 y 2010 (de 65.882 personas en el 2001 a 85.852 personas en el 2011). Uno</a:t>
            </a:r>
            <a:r>
              <a:rPr lang="es-EC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los factores de la expansión urbana que vive el cantón surge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como consecuencia de los vínculos que mantiene con Quito. La Dirección de Movilidad, Tránsito y Transporte del cantón, indicó que al día se realizan 50.265 viajes de vehículos livianos y 4.564 de buses, por las rutas que unen al Valle de los Chillos con el límite donde se aplica la medida de restricción vehicular pico y placa en Quito.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contaminación acústica (o por ruido) es resultado directo y no deseado del crecimiento del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se constituye en un problema que afecta, en especial, a los habitantes de las parroquias de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Sangolquí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San Rafael como consecuencia del mayor tráfico vehicular (principal fuente de ruido) que soportan sus calles, además concentran la mayor parte de servicios: municipio, centros comerciales, mercados, dirección de tránsito, bomberos, policía, centros educativos, parques y áreas de recreación, centros de diversión nocturna entre otros.</a:t>
            </a:r>
            <a:endParaRPr lang="es-E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21AB2-2EE7-43E3-B268-A09424646132}" type="slidenum">
              <a:rPr lang="es-ES" smtClean="0"/>
              <a:pPr/>
              <a:t>119</a:t>
            </a:fld>
            <a:endParaRPr lang="es-ES"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Actualmente 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una extensión de 134 km2 es una de las regiones que ha experimentado un mayor crecimiento poblacional y urbano en el país. Según cifras publicadas por el Instituto Nacional de Estadística y Censos (INEC) la población creció el  30% entre el 2001 y 2010 (de 65.882 personas en el 2001 a 85.852 personas en el 2011). Uno</a:t>
            </a:r>
            <a:r>
              <a:rPr lang="es-EC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los factores de la expansión urbana que vive el cantón surge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como consecuencia de los vínculos que mantiene con Quito. La Dirección de Movilidad, Tránsito y Transporte del cantón, indicó que al día se realizan 50.265 viajes de vehículos livianos y 4.564 de buses, por las rutas que unen al Valle de los Chillos con el límite donde se aplica la medida de restricción vehicular pico y placa en Quito.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contaminación acústica (o por ruido) es resultado directo y no deseado del crecimiento del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se constituye en un problema que afecta, en especial, a los habitantes de las parroquias de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Sangolquí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San Rafael como consecuencia del mayor tráfico vehicular (principal fuente de ruido) que soportan sus calles, además concentran la mayor parte de servicios: municipio, centros comerciales, mercados, dirección de tránsito, bomberos, policía, centros educativos, parques y áreas de recreación, centros de diversión nocturna entre otros.</a:t>
            </a:r>
            <a:endParaRPr lang="es-E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21AB2-2EE7-43E3-B268-A09424646132}" type="slidenum">
              <a:rPr lang="es-ES" smtClean="0"/>
              <a:pPr/>
              <a:t>120</a:t>
            </a:fld>
            <a:endParaRPr lang="es-ES"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Actualmente 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una extensión de 134 km2 es una de las regiones que ha experimentado un mayor crecimiento poblacional y urbano en el país. Según cifras publicadas por el Instituto Nacional de Estadística y Censos (INEC) la población creció el  30% entre el 2001 y 2010 (de 65.882 personas en el 2001 a 85.852 personas en el 2011). Uno</a:t>
            </a:r>
            <a:r>
              <a:rPr lang="es-EC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los factores de la expansión urbana que vive el cantón surge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como consecuencia de los vínculos que mantiene con Quito. La Dirección de Movilidad, Tránsito y Transporte del cantón, indicó que al día se realizan 50.265 viajes de vehículos livianos y 4.564 de buses, por las rutas que unen al Valle de los Chillos con el límite donde se aplica la medida de restricción vehicular pico y placa en Quito.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contaminación acústica (o por ruido) es resultado directo y no deseado del crecimiento del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se constituye en un problema que afecta, en especial, a los habitantes de las parroquias de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Sangolquí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San Rafael como consecuencia del mayor tráfico vehicular (principal fuente de ruido) que soportan sus calles, además concentran la mayor parte de servicios: municipio, centros comerciales, mercados, dirección de tránsito, bomberos, policía, centros educativos, parques y áreas de recreación, centros de diversión nocturna entre otros.</a:t>
            </a:r>
            <a:endParaRPr lang="es-E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21AB2-2EE7-43E3-B268-A09424646132}" type="slidenum">
              <a:rPr lang="es-ES" smtClean="0"/>
              <a:pPr/>
              <a:t>121</a:t>
            </a:fld>
            <a:endParaRPr lang="es-ES"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Actualmente 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una extensión de 134 km2 es una de las regiones que ha experimentado un mayor crecimiento poblacional y urbano en el país. Según cifras publicadas por el Instituto Nacional de Estadística y Censos (INEC) la población creció el  30% entre el 2001 y 2010 (de 65.882 personas en el 2001 a 85.852 personas en el 2011). Uno</a:t>
            </a:r>
            <a:r>
              <a:rPr lang="es-EC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los factores de la expansión urbana que vive el cantón surge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como consecuencia de los vínculos que mantiene con Quito. La Dirección de Movilidad, Tránsito y Transporte del cantón, indicó que al día se realizan 50.265 viajes de vehículos livianos y 4.564 de buses, por las rutas que unen al Valle de los Chillos con el límite donde se aplica la medida de restricción vehicular pico y placa en Quito.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contaminación acústica (o por ruido) es resultado directo y no deseado del crecimiento del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se constituye en un problema que afecta, en especial, a los habitantes de las parroquias de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Sangolquí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San Rafael como consecuencia del mayor tráfico vehicular (principal fuente de ruido) que soportan sus calles, además concentran la mayor parte de servicios: municipio, centros comerciales, mercados, dirección de tránsito, bomberos, policía, centros educativos, parques y áreas de recreación, centros de diversión nocturna entre otros.</a:t>
            </a:r>
            <a:endParaRPr lang="es-E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21AB2-2EE7-43E3-B268-A09424646132}" type="slidenum">
              <a:rPr lang="es-ES" smtClean="0"/>
              <a:pPr/>
              <a:t>122</a:t>
            </a:fld>
            <a:endParaRPr lang="es-ES"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Actualmente 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una extensión de 134 km2 es una de las regiones que ha experimentado un mayor crecimiento poblacional y urbano en el país. Según cifras publicadas por el Instituto Nacional de Estadística y Censos (INEC) la población creció el  30% entre el 2001 y 2010 (de 65.882 personas en el 2001 a 85.852 personas en el 2011). Uno</a:t>
            </a:r>
            <a:r>
              <a:rPr lang="es-EC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los factores de la expansión urbana que vive el cantón surge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como consecuencia de los vínculos que mantiene con Quito. La Dirección de Movilidad, Tránsito y Transporte del cantón, indicó que al día se realizan 50.265 viajes de vehículos livianos y 4.564 de buses, por las rutas que unen al Valle de los Chillos con el límite donde se aplica la medida de restricción vehicular pico y placa en Quito.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contaminación acústica (o por ruido) es resultado directo y no deseado del crecimiento del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se constituye en un problema que afecta, en especial, a los habitantes de las parroquias de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Sangolquí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San Rafael como consecuencia del mayor tráfico vehicular (principal fuente de ruido) que soportan sus calles, además concentran la mayor parte de servicios: municipio, centros comerciales, mercados, dirección de tránsito, bomberos, policía, centros educativos, parques y áreas de recreación, centros de diversión nocturna entre otros.</a:t>
            </a:r>
            <a:endParaRPr lang="es-E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21AB2-2EE7-43E3-B268-A09424646132}" type="slidenum">
              <a:rPr lang="es-ES" smtClean="0"/>
              <a:pPr/>
              <a:t>123</a:t>
            </a:fld>
            <a:endParaRPr lang="es-ES"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Actualmente 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una extensión de 134 km2 es una de las regiones que ha experimentado un mayor crecimiento poblacional y urbano en el país. Según cifras publicadas por el Instituto Nacional de Estadística y Censos (INEC) la población creció el  30% entre el 2001 y 2010 (de 65.882 personas en el 2001 a 85.852 personas en el 2011). Uno</a:t>
            </a:r>
            <a:r>
              <a:rPr lang="es-EC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los factores de la expansión urbana que vive el cantón surge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como consecuencia de los vínculos que mantiene con Quito. La Dirección de Movilidad, Tránsito y Transporte del cantón, indicó que al día se realizan 50.265 viajes de vehículos livianos y 4.564 de buses, por las rutas que unen al Valle de los Chillos con el límite donde se aplica la medida de restricción vehicular pico y placa en Quito.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contaminación acústica (o por ruido) es resultado directo y no deseado del crecimiento del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se constituye en un problema que afecta, en especial, a los habitantes de las parroquias de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Sangolquí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San Rafael como consecuencia del mayor tráfico vehicular (principal fuente de ruido) que soportan sus calles, además concentran la mayor parte de servicios: municipio, centros comerciales, mercados, dirección de tránsito, bomberos, policía, centros educativos, parques y áreas de recreación, centros de diversión nocturna entre otros.</a:t>
            </a:r>
            <a:endParaRPr lang="es-E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21AB2-2EE7-43E3-B268-A09424646132}" type="slidenum">
              <a:rPr lang="es-ES" smtClean="0"/>
              <a:pPr/>
              <a:t>124</a:t>
            </a:fld>
            <a:endParaRPr lang="es-ES"/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Actualmente 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una extensión de 134 km2 es una de las regiones que ha experimentado un mayor crecimiento poblacional y urbano en el país. Según cifras publicadas por el Instituto Nacional de Estadística y Censos (INEC) la población creció el  30% entre el 2001 y 2010 (de 65.882 personas en el 2001 a 85.852 personas en el 2011). Uno</a:t>
            </a:r>
            <a:r>
              <a:rPr lang="es-EC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los factores de la expansión urbana que vive el cantón surge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como consecuencia de los vínculos que mantiene con Quito. La Dirección de Movilidad, Tránsito y Transporte del cantón, indicó que al día se realizan 50.265 viajes de vehículos livianos y 4.564 de buses, por las rutas que unen al Valle de los Chillos con el límite donde se aplica la medida de restricción vehicular pico y placa en Quito.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contaminación acústica (o por ruido) es resultado directo y no deseado del crecimiento del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se constituye en un problema que afecta, en especial, a los habitantes de las parroquias de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Sangolquí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San Rafael como consecuencia del mayor tráfico vehicular (principal fuente de ruido) que soportan sus calles, además concentran la mayor parte de servicios: municipio, centros comerciales, mercados, dirección de tránsito, bomberos, policía, centros educativos, parques y áreas de recreación, centros de diversión nocturna entre otros.</a:t>
            </a:r>
            <a:endParaRPr lang="es-E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21AB2-2EE7-43E3-B268-A09424646132}" type="slidenum">
              <a:rPr lang="es-ES" smtClean="0"/>
              <a:pPr/>
              <a:t>125</a:t>
            </a:fld>
            <a:endParaRPr lang="es-ES"/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Actualmente 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una extensión de 134 km2 es una de las regiones que ha experimentado un mayor crecimiento poblacional y urbano en el país. Según cifras publicadas por el Instituto Nacional de Estadística y Censos (INEC) la población creció el  30% entre el 2001 y 2010 (de 65.882 personas en el 2001 a 85.852 personas en el 2011). Uno</a:t>
            </a:r>
            <a:r>
              <a:rPr lang="es-EC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los factores de la expansión urbana que vive el cantón surge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como consecuencia de los vínculos que mantiene con Quito. La Dirección de Movilidad, Tránsito y Transporte del cantón, indicó que al día se realizan 50.265 viajes de vehículos livianos y 4.564 de buses, por las rutas que unen al Valle de los Chillos con el límite donde se aplica la medida de restricción vehicular pico y placa en Quito.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contaminación acústica (o por ruido) es resultado directo y no deseado del crecimiento del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se constituye en un problema que afecta, en especial, a los habitantes de las parroquias de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Sangolquí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San Rafael como consecuencia del mayor tráfico vehicular (principal fuente de ruido) que soportan sus calles, además concentran la mayor parte de servicios: municipio, centros comerciales, mercados, dirección de tránsito, bomberos, policía, centros educativos, parques y áreas de recreación, centros de diversión nocturna entre otros.</a:t>
            </a:r>
            <a:endParaRPr lang="es-E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21AB2-2EE7-43E3-B268-A09424646132}" type="slidenum">
              <a:rPr lang="es-ES" smtClean="0"/>
              <a:pPr/>
              <a:t>126</a:t>
            </a:fld>
            <a:endParaRPr lang="es-ES"/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Actualmente 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una extensión de 134 km2 es una de las regiones que ha experimentado un mayor crecimiento poblacional y urbano en el país. Según cifras publicadas por el Instituto Nacional de Estadística y Censos (INEC) la población creció el  30% entre el 2001 y 2010 (de 65.882 personas en el 2001 a 85.852 personas en el 2011). Uno</a:t>
            </a:r>
            <a:r>
              <a:rPr lang="es-EC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los factores de la expansión urbana que vive el cantón surge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como consecuencia de los vínculos que mantiene con Quito. La Dirección de Movilidad, Tránsito y Transporte del cantón, indicó que al día se realizan 50.265 viajes de vehículos livianos y 4.564 de buses, por las rutas que unen al Valle de los Chillos con el límite donde se aplica la medida de restricción vehicular pico y placa en Quito.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contaminación acústica (o por ruido) es resultado directo y no deseado del crecimiento del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se constituye en un problema que afecta, en especial, a los habitantes de las parroquias de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Sangolquí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San Rafael como consecuencia del mayor tráfico vehicular (principal fuente de ruido) que soportan sus calles, además concentran la mayor parte de servicios: municipio, centros comerciales, mercados, dirección de tránsito, bomberos, policía, centros educativos, parques y áreas de recreación, centros de diversión nocturna entre otros.</a:t>
            </a:r>
            <a:endParaRPr lang="es-E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21AB2-2EE7-43E3-B268-A09424646132}" type="slidenum">
              <a:rPr lang="es-ES" smtClean="0"/>
              <a:pPr/>
              <a:t>127</a:t>
            </a:fld>
            <a:endParaRPr lang="es-E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Actualmente 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una extensión de 134 km2 es una de las regiones que ha experimentado un mayor crecimiento poblacional y urbano en el país. Según cifras publicadas por el Instituto Nacional de Estadística y Censos (INEC) la población creció el  30% entre el 2001 y 2010 (de 65.882 personas en el 2001 a 85.852 personas en el 2011). Uno</a:t>
            </a:r>
            <a:r>
              <a:rPr lang="es-EC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los factores de la expansión urbana que vive el cantón surge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como consecuencia de los vínculos que mantiene con Quito. La Dirección de Movilidad, Tránsito y Transporte del cantón, indicó que al día se realizan 50.265 viajes de vehículos livianos y 4.564 de buses, por las rutas que unen al Valle de los Chillos con el límite donde se aplica la medida de restricción vehicular pico y placa en Quito.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contaminación acústica (o por ruido) es resultado directo y no deseado del crecimiento del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se constituye en un problema que afecta, en especial, a los habitantes de las parroquias de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Sangolquí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San Rafael como consecuencia del mayor tráfico vehicular (principal fuente de ruido) que soportan sus calles, además concentran la mayor parte de servicios: municipio, centros comerciales, mercados, dirección de tránsito, bomberos, policía, centros educativos, parques y áreas de recreación, centros de diversión nocturna entre otros.</a:t>
            </a:r>
            <a:endParaRPr lang="es-E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21AB2-2EE7-43E3-B268-A09424646132}" type="slidenum">
              <a:rPr lang="es-ES" smtClean="0"/>
              <a:pPr/>
              <a:t>13</a:t>
            </a:fld>
            <a:endParaRPr lang="es-E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Actualmente 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una extensión de 134 km2 es una de las regiones que ha experimentado un mayor crecimiento poblacional y urbano en el país. Según cifras publicadas por el Instituto Nacional de Estadística y Censos (INEC) la población creció el  30% entre el 2001 y 2010 (de 65.882 personas en el 2001 a 85.852 personas en el 2011). Uno</a:t>
            </a:r>
            <a:r>
              <a:rPr lang="es-EC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los factores de la expansión urbana que vive el cantón surge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como consecuencia de los vínculos que mantiene con Quito. La Dirección de Movilidad, Tránsito y Transporte del cantón, indicó que al día se realizan 50.265 viajes de vehículos livianos y 4.564 de buses, por las rutas que unen al Valle de los Chillos con el límite donde se aplica la medida de restricción vehicular pico y placa en Quito.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contaminación acústica (o por ruido) es resultado directo y no deseado del crecimiento del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se constituye en un problema que afecta, en especial, a los habitantes de las parroquias de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Sangolquí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San Rafael como consecuencia del mayor tráfico vehicular (principal fuente de ruido) que soportan sus calles, además concentran la mayor parte de servicios: municipio, centros comerciales, mercados, dirección de tránsito, bomberos, policía, centros educativos, parques y áreas de recreación, centros de diversión nocturna entre otros.</a:t>
            </a:r>
            <a:endParaRPr lang="es-E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21AB2-2EE7-43E3-B268-A09424646132}" type="slidenum">
              <a:rPr lang="es-ES" smtClean="0"/>
              <a:pPr/>
              <a:t>14</a:t>
            </a:fld>
            <a:endParaRPr lang="es-E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Actualmente 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una extensión de 134 km2 es una de las regiones que ha experimentado un mayor crecimiento poblacional y urbano en el país. Según cifras publicadas por el Instituto Nacional de Estadística y Censos (INEC) la población creció el  30% entre el 2001 y 2010 (de 65.882 personas en el 2001 a 85.852 personas en el 2011). Uno</a:t>
            </a:r>
            <a:r>
              <a:rPr lang="es-EC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los factores de la expansión urbana que vive el cantón surge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como consecuencia de los vínculos que mantiene con Quito. La Dirección de Movilidad, Tránsito y Transporte del cantón, indicó que al día se realizan 50.265 viajes de vehículos livianos y 4.564 de buses, por las rutas que unen al Valle de los Chillos con el límite donde se aplica la medida de restricción vehicular pico y placa en Quito.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contaminación acústica (o por ruido) es resultado directo y no deseado del crecimiento del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se constituye en un problema que afecta, en especial, a los habitantes de las parroquias de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Sangolquí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San Rafael como consecuencia del mayor tráfico vehicular (principal fuente de ruido) que soportan sus calles, además concentran la mayor parte de servicios: municipio, centros comerciales, mercados, dirección de tránsito, bomberos, policía, centros educativos, parques y áreas de recreación, centros de diversión nocturna entre otros.</a:t>
            </a:r>
            <a:endParaRPr lang="es-E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21AB2-2EE7-43E3-B268-A09424646132}" type="slidenum">
              <a:rPr lang="es-ES" smtClean="0"/>
              <a:pPr/>
              <a:t>15</a:t>
            </a:fld>
            <a:endParaRPr lang="es-E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Actualmente 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una extensión de 134 km2 es una de las regiones que ha experimentado un mayor crecimiento poblacional y urbano en el país. Según cifras publicadas por el Instituto Nacional de Estadística y Censos (INEC) la población creció el  30% entre el 2001 y 2010 (de 65.882 personas en el 2001 a 85.852 personas en el 2011). Uno</a:t>
            </a:r>
            <a:r>
              <a:rPr lang="es-EC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los factores de la expansión urbana que vive el cantón surge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como consecuencia de los vínculos que mantiene con Quito. La Dirección de Movilidad, Tránsito y Transporte del cantón, indicó que al día se realizan 50.265 viajes de vehículos livianos y 4.564 de buses, por las rutas que unen al Valle de los Chillos con el límite donde se aplica la medida de restricción vehicular pico y placa en Quito.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contaminación acústica (o por ruido) es resultado directo y no deseado del crecimiento del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se constituye en un problema que afecta, en especial, a los habitantes de las parroquias de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Sangolquí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San Rafael como consecuencia del mayor tráfico vehicular (principal fuente de ruido) que soportan sus calles, además concentran la mayor parte de servicios: municipio, centros comerciales, mercados, dirección de tránsito, bomberos, policía, centros educativos, parques y áreas de recreación, centros de diversión nocturna entre otros.</a:t>
            </a:r>
            <a:endParaRPr lang="es-E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21AB2-2EE7-43E3-B268-A09424646132}" type="slidenum">
              <a:rPr lang="es-ES" smtClean="0"/>
              <a:pPr/>
              <a:t>16</a:t>
            </a:fld>
            <a:endParaRPr lang="es-E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Actualmente 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una extensión de 134 km2 es una de las regiones que ha experimentado un mayor crecimiento poblacional y urbano en el país. Según cifras publicadas por el Instituto Nacional de Estadística y Censos (INEC) la población creció el  30% entre el 2001 y 2010 (de 65.882 personas en el 2001 a 85.852 personas en el 2011). Uno</a:t>
            </a:r>
            <a:r>
              <a:rPr lang="es-EC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los factores de la expansión urbana que vive el cantón surge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como consecuencia de los vínculos que mantiene con Quito. La Dirección de Movilidad, Tránsito y Transporte del cantón, indicó que al día se realizan 50.265 viajes de vehículos livianos y 4.564 de buses, por las rutas que unen al Valle de los Chillos con el límite donde se aplica la medida de restricción vehicular pico y placa en Quito.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contaminación acústica (o por ruido) es resultado directo y no deseado del crecimiento del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se constituye en un problema que afecta, en especial, a los habitantes de las parroquias de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Sangolquí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San Rafael como consecuencia del mayor tráfico vehicular (principal fuente de ruido) que soportan sus calles, además concentran la mayor parte de servicios: municipio, centros comerciales, mercados, dirección de tránsito, bomberos, policía, centros educativos, parques y áreas de recreación, centros de diversión nocturna entre otros.</a:t>
            </a:r>
            <a:endParaRPr lang="es-E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21AB2-2EE7-43E3-B268-A09424646132}" type="slidenum">
              <a:rPr lang="es-ES" smtClean="0"/>
              <a:pPr/>
              <a:t>17</a:t>
            </a:fld>
            <a:endParaRPr lang="es-E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Actualmente 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una extensión de 134 km2 es una de las regiones que ha experimentado un mayor crecimiento poblacional y urbano en el país. Según cifras publicadas por el Instituto Nacional de Estadística y Censos (INEC) la población creció el  30% entre el 2001 y 2010 (de 65.882 personas en el 2001 a 85.852 personas en el 2011). Uno</a:t>
            </a:r>
            <a:r>
              <a:rPr lang="es-EC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los factores de la expansión urbana que vive el cantón surge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como consecuencia de los vínculos que mantiene con Quito. La Dirección de Movilidad, Tránsito y Transporte del cantón, indicó que al día se realizan 50.265 viajes de vehículos livianos y 4.564 de buses, por las rutas que unen al Valle de los Chillos con el límite donde se aplica la medida de restricción vehicular pico y placa en Quito.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contaminación acústica (o por ruido) es resultado directo y no deseado del crecimiento del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se constituye en un problema que afecta, en especial, a los habitantes de las parroquias de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Sangolquí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San Rafael como consecuencia del mayor tráfico vehicular (principal fuente de ruido) que soportan sus calles, además concentran la mayor parte de servicios: municipio, centros comerciales, mercados, dirección de tránsito, bomberos, policía, centros educativos, parques y áreas de recreación, centros de diversión nocturna entre otros.</a:t>
            </a:r>
            <a:endParaRPr lang="es-E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21AB2-2EE7-43E3-B268-A09424646132}" type="slidenum">
              <a:rPr lang="es-ES" smtClean="0"/>
              <a:pPr/>
              <a:t>19</a:t>
            </a:fld>
            <a:endParaRPr lang="es-E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Actualmente 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una extensión de 134 km2 es una de las regiones que ha experimentado un mayor crecimiento poblacional y urbano en el país. Según cifras publicadas por el Instituto Nacional de Estadística y Censos (INEC) la población creció el  30% entre el 2001 y 2010 (de 65.882 personas en el 2001 a 85.852 personas en el 2011). Uno</a:t>
            </a:r>
            <a:r>
              <a:rPr lang="es-EC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los factores de la expansión urbana que vive el cantón surge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como consecuencia de los vínculos que mantiene con Quito. La Dirección de Movilidad, Tránsito y Transporte del cantón, indicó que al día se realizan 50.265 viajes de vehículos livianos y 4.564 de buses, por las rutas que unen al Valle de los Chillos con el límite donde se aplica la medida de restricción vehicular pico y placa en Quito.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contaminación acústica (o por ruido) es resultado directo y no deseado del crecimiento del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se constituye en un problema que afecta, en especial, a los habitantes de las parroquias de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Sangolquí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San Rafael como consecuencia del mayor tráfico vehicular (principal fuente de ruido) que soportan sus calles, además concentran la mayor parte de servicios: municipio, centros comerciales, mercados, dirección de tránsito, bomberos, policía, centros educativos, parques y áreas de recreación, centros de diversión nocturna entre otros.</a:t>
            </a:r>
            <a:endParaRPr lang="es-E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21AB2-2EE7-43E3-B268-A09424646132}" type="slidenum">
              <a:rPr lang="es-ES" smtClean="0"/>
              <a:pPr/>
              <a:t>21</a:t>
            </a:fld>
            <a:endParaRPr lang="es-E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Actualmente 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una extensión de 134 km2 es una de las regiones que ha experimentado un mayor crecimiento poblacional y urbano en el país. Según cifras publicadas por el Instituto Nacional de Estadística y Censos (INEC) la población creció el  30% entre el 2001 y 2010 (de 65.882 personas en el 2001 a 85.852 personas en el 2011). Uno</a:t>
            </a:r>
            <a:r>
              <a:rPr lang="es-EC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los factores de la expansión urbana que vive el cantón surge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como consecuencia de los vínculos que mantiene con Quito. La Dirección de Movilidad, Tránsito y Transporte del cantón, indicó que al día se realizan 50.265 viajes de vehículos livianos y 4.564 de buses, por las rutas que unen al Valle de los Chillos con el límite donde se aplica la medida de restricción vehicular pico y placa en Quito.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contaminación acústica (o por ruido) es resultado directo y no deseado del crecimiento del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se constituye en un problema que afecta, en especial, a los habitantes de las parroquias de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Sangolquí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San Rafael como consecuencia del mayor tráfico vehicular (principal fuente de ruido) que soportan sus calles, además concentran la mayor parte de servicios: municipio, centros comerciales, mercados, dirección de tránsito, bomberos, policía, centros educativos, parques y áreas de recreación, centros de diversión nocturna entre otros.</a:t>
            </a:r>
            <a:endParaRPr lang="es-E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21AB2-2EE7-43E3-B268-A09424646132}" type="slidenum">
              <a:rPr lang="es-ES" smtClean="0"/>
              <a:pPr/>
              <a:t>22</a:t>
            </a:fld>
            <a:endParaRPr lang="es-E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Actualmente 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una extensión de 134 km2 es una de las regiones que ha experimentado un mayor crecimiento poblacional y urbano en el país. Según cifras publicadas por el Instituto Nacional de Estadística y Censos (INEC) la población creció el  30% entre el 2001 y 2010 (de 65.882 personas en el 2001 a 85.852 personas en el 2011). Uno</a:t>
            </a:r>
            <a:r>
              <a:rPr lang="es-EC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los factores de la expansión urbana que vive el cantón surge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como consecuencia de los vínculos que mantiene con Quito. La Dirección de Movilidad, Tránsito y Transporte del cantón, indicó que al día se realizan 50.265 viajes de vehículos livianos y 4.564 de buses, por las rutas que unen al Valle de los Chillos con el límite donde se aplica la medida de restricción vehicular pico y placa en Quito.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contaminación acústica (o por ruido) es resultado directo y no deseado del crecimiento del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se constituye en un problema que afecta, en especial, a los habitantes de las parroquias de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Sangolquí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San Rafael como consecuencia del mayor tráfico vehicular (principal fuente de ruido) que soportan sus calles, además concentran la mayor parte de servicios: municipio, centros comerciales, mercados, dirección de tránsito, bomberos, policía, centros educativos, parques y áreas de recreación, centros de diversión nocturna entre otros.</a:t>
            </a:r>
            <a:endParaRPr lang="es-E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21AB2-2EE7-43E3-B268-A09424646132}" type="slidenum">
              <a:rPr lang="es-ES" smtClean="0"/>
              <a:pPr/>
              <a:t>3</a:t>
            </a:fld>
            <a:endParaRPr lang="es-E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Actualmente 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una extensión de 134 km2 es una de las regiones que ha experimentado un mayor crecimiento poblacional y urbano en el país. Según cifras publicadas por el Instituto Nacional de Estadística y Censos (INEC) la población creció el  30% entre el 2001 y 2010 (de 65.882 personas en el 2001 a 85.852 personas en el 2011). Uno</a:t>
            </a:r>
            <a:r>
              <a:rPr lang="es-EC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los factores de la expansión urbana que vive el cantón surge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como consecuencia de los vínculos que mantiene con Quito. La Dirección de Movilidad, Tránsito y Transporte del cantón, indicó que al día se realizan 50.265 viajes de vehículos livianos y 4.564 de buses, por las rutas que unen al Valle de los Chillos con el límite donde se aplica la medida de restricción vehicular pico y placa en Quito.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contaminación acústica (o por ruido) es resultado directo y no deseado del crecimiento del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se constituye en un problema que afecta, en especial, a los habitantes de las parroquias de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Sangolquí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San Rafael como consecuencia del mayor tráfico vehicular (principal fuente de ruido) que soportan sus calles, además concentran la mayor parte de servicios: municipio, centros comerciales, mercados, dirección de tránsito, bomberos, policía, centros educativos, parques y áreas de recreación, centros de diversión nocturna entre otros.</a:t>
            </a:r>
            <a:endParaRPr lang="es-E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21AB2-2EE7-43E3-B268-A09424646132}" type="slidenum">
              <a:rPr lang="es-ES" smtClean="0"/>
              <a:pPr/>
              <a:t>23</a:t>
            </a:fld>
            <a:endParaRPr lang="es-E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Actualmente 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una extensión de 134 km2 es una de las regiones que ha experimentado un mayor crecimiento poblacional y urbano en el país. Según cifras publicadas por el Instituto Nacional de Estadística y Censos (INEC) la población creció el  30% entre el 2001 y 2010 (de 65.882 personas en el 2001 a 85.852 personas en el 2011). Uno</a:t>
            </a:r>
            <a:r>
              <a:rPr lang="es-EC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los factores de la expansión urbana que vive el cantón surge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como consecuencia de los vínculos que mantiene con Quito. La Dirección de Movilidad, Tránsito y Transporte del cantón, indicó que al día se realizan 50.265 viajes de vehículos livianos y 4.564 de buses, por las rutas que unen al Valle de los Chillos con el límite donde se aplica la medida de restricción vehicular pico y placa en Quito.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contaminación acústica (o por ruido) es resultado directo y no deseado del crecimiento del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se constituye en un problema que afecta, en especial, a los habitantes de las parroquias de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Sangolquí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San Rafael como consecuencia del mayor tráfico vehicular (principal fuente de ruido) que soportan sus calles, además concentran la mayor parte de servicios: municipio, centros comerciales, mercados, dirección de tránsito, bomberos, policía, centros educativos, parques y áreas de recreación, centros de diversión nocturna entre otros.</a:t>
            </a:r>
            <a:endParaRPr lang="es-E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21AB2-2EE7-43E3-B268-A09424646132}" type="slidenum">
              <a:rPr lang="es-ES" smtClean="0"/>
              <a:pPr/>
              <a:t>24</a:t>
            </a:fld>
            <a:endParaRPr lang="es-E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Actualmente 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una extensión de 134 km2 es una de las regiones que ha experimentado un mayor crecimiento poblacional y urbano en el país. Según cifras publicadas por el Instituto Nacional de Estadística y Censos (INEC) la población creció el  30% entre el 2001 y 2010 (de 65.882 personas en el 2001 a 85.852 personas en el 2011). Uno</a:t>
            </a:r>
            <a:r>
              <a:rPr lang="es-EC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los factores de la expansión urbana que vive el cantón surge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como consecuencia de los vínculos que mantiene con Quito. La Dirección de Movilidad, Tránsito y Transporte del cantón, indicó que al día se realizan 50.265 viajes de vehículos livianos y 4.564 de buses, por las rutas que unen al Valle de los Chillos con el límite donde se aplica la medida de restricción vehicular pico y placa en Quito.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contaminación acústica (o por ruido) es resultado directo y no deseado del crecimiento del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se constituye en un problema que afecta, en especial, a los habitantes de las parroquias de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Sangolquí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San Rafael como consecuencia del mayor tráfico vehicular (principal fuente de ruido) que soportan sus calles, además concentran la mayor parte de servicios: municipio, centros comerciales, mercados, dirección de tránsito, bomberos, policía, centros educativos, parques y áreas de recreación, centros de diversión nocturna entre otros.</a:t>
            </a:r>
            <a:endParaRPr lang="es-E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21AB2-2EE7-43E3-B268-A09424646132}" type="slidenum">
              <a:rPr lang="es-ES" smtClean="0"/>
              <a:pPr/>
              <a:t>25</a:t>
            </a:fld>
            <a:endParaRPr lang="es-E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Actualmente 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una extensión de 134 km2 es una de las regiones que ha experimentado un mayor crecimiento poblacional y urbano en el país. Según cifras publicadas por el Instituto Nacional de Estadística y Censos (INEC) la población creció el  30% entre el 2001 y 2010 (de 65.882 personas en el 2001 a 85.852 personas en el 2011). Uno</a:t>
            </a:r>
            <a:r>
              <a:rPr lang="es-EC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los factores de la expansión urbana que vive el cantón surge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como consecuencia de los vínculos que mantiene con Quito. La Dirección de Movilidad, Tránsito y Transporte del cantón, indicó que al día se realizan 50.265 viajes de vehículos livianos y 4.564 de buses, por las rutas que unen al Valle de los Chillos con el límite donde se aplica la medida de restricción vehicular pico y placa en Quito.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contaminación acústica (o por ruido) es resultado directo y no deseado del crecimiento del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se constituye en un problema que afecta, en especial, a los habitantes de las parroquias de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Sangolquí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San Rafael como consecuencia del mayor tráfico vehicular (principal fuente de ruido) que soportan sus calles, además concentran la mayor parte de servicios: municipio, centros comerciales, mercados, dirección de tránsito, bomberos, policía, centros educativos, parques y áreas de recreación, centros de diversión nocturna entre otros.</a:t>
            </a:r>
            <a:endParaRPr lang="es-E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21AB2-2EE7-43E3-B268-A09424646132}" type="slidenum">
              <a:rPr lang="es-ES" smtClean="0"/>
              <a:pPr/>
              <a:t>26</a:t>
            </a:fld>
            <a:endParaRPr lang="es-E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Actualmente 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una extensión de 134 km2 es una de las regiones que ha experimentado un mayor crecimiento poblacional y urbano en el país. Según cifras publicadas por el Instituto Nacional de Estadística y Censos (INEC) la población creció el  30% entre el 2001 y 2010 (de 65.882 personas en el 2001 a 85.852 personas en el 2011). Uno</a:t>
            </a:r>
            <a:r>
              <a:rPr lang="es-EC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los factores de la expansión urbana que vive el cantón surge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como consecuencia de los vínculos que mantiene con Quito. La Dirección de Movilidad, Tránsito y Transporte del cantón, indicó que al día se realizan 50.265 viajes de vehículos livianos y 4.564 de buses, por las rutas que unen al Valle de los Chillos con el límite donde se aplica la medida de restricción vehicular pico y placa en Quito.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contaminación acústica (o por ruido) es resultado directo y no deseado del crecimiento del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se constituye en un problema que afecta, en especial, a los habitantes de las parroquias de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Sangolquí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San Rafael como consecuencia del mayor tráfico vehicular (principal fuente de ruido) que soportan sus calles, además concentran la mayor parte de servicios: municipio, centros comerciales, mercados, dirección de tránsito, bomberos, policía, centros educativos, parques y áreas de recreación, centros de diversión nocturna entre otros.</a:t>
            </a:r>
            <a:endParaRPr lang="es-E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21AB2-2EE7-43E3-B268-A09424646132}" type="slidenum">
              <a:rPr lang="es-ES" smtClean="0"/>
              <a:pPr/>
              <a:t>27</a:t>
            </a:fld>
            <a:endParaRPr lang="es-E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Actualmente 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una extensión de 134 km2 es una de las regiones que ha experimentado un mayor crecimiento poblacional y urbano en el país. Según cifras publicadas por el Instituto Nacional de Estadística y Censos (INEC) la población creció el  30% entre el 2001 y 2010 (de 65.882 personas en el 2001 a 85.852 personas en el 2011). Uno</a:t>
            </a:r>
            <a:r>
              <a:rPr lang="es-EC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los factores de la expansión urbana que vive el cantón surge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como consecuencia de los vínculos que mantiene con Quito. La Dirección de Movilidad, Tránsito y Transporte del cantón, indicó que al día se realizan 50.265 viajes de vehículos livianos y 4.564 de buses, por las rutas que unen al Valle de los Chillos con el límite donde se aplica la medida de restricción vehicular pico y placa en Quito.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contaminación acústica (o por ruido) es resultado directo y no deseado del crecimiento del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se constituye en un problema que afecta, en especial, a los habitantes de las parroquias de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Sangolquí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San Rafael como consecuencia del mayor tráfico vehicular (principal fuente de ruido) que soportan sus calles, además concentran la mayor parte de servicios: municipio, centros comerciales, mercados, dirección de tránsito, bomberos, policía, centros educativos, parques y áreas de recreación, centros de diversión nocturna entre otros.</a:t>
            </a:r>
            <a:endParaRPr lang="es-E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21AB2-2EE7-43E3-B268-A09424646132}" type="slidenum">
              <a:rPr lang="es-ES" smtClean="0"/>
              <a:pPr/>
              <a:t>28</a:t>
            </a:fld>
            <a:endParaRPr lang="es-E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Actualmente 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una extensión de 134 km2 es una de las regiones que ha experimentado un mayor crecimiento poblacional y urbano en el país. Según cifras publicadas por el Instituto Nacional de Estadística y Censos (INEC) la población creció el  30% entre el 2001 y 2010 (de 65.882 personas en el 2001 a 85.852 personas en el 2011). Uno</a:t>
            </a:r>
            <a:r>
              <a:rPr lang="es-EC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los factores de la expansión urbana que vive el cantón surge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como consecuencia de los vínculos que mantiene con Quito. La Dirección de Movilidad, Tránsito y Transporte del cantón, indicó que al día se realizan 50.265 viajes de vehículos livianos y 4.564 de buses, por las rutas que unen al Valle de los Chillos con el límite donde se aplica la medida de restricción vehicular pico y placa en Quito.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contaminación acústica (o por ruido) es resultado directo y no deseado del crecimiento del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se constituye en un problema que afecta, en especial, a los habitantes de las parroquias de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Sangolquí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San Rafael como consecuencia del mayor tráfico vehicular (principal fuente de ruido) que soportan sus calles, además concentran la mayor parte de servicios: municipio, centros comerciales, mercados, dirección de tránsito, bomberos, policía, centros educativos, parques y áreas de recreación, centros de diversión nocturna entre otros.</a:t>
            </a:r>
            <a:endParaRPr lang="es-E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21AB2-2EE7-43E3-B268-A09424646132}" type="slidenum">
              <a:rPr lang="es-ES" smtClean="0"/>
              <a:pPr/>
              <a:t>29</a:t>
            </a:fld>
            <a:endParaRPr lang="es-E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Actualmente 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una extensión de 134 km2 es una de las regiones que ha experimentado un mayor crecimiento poblacional y urbano en el país. Según cifras publicadas por el Instituto Nacional de Estadística y Censos (INEC) la población creció el  30% entre el 2001 y 2010 (de 65.882 personas en el 2001 a 85.852 personas en el 2011). Uno</a:t>
            </a:r>
            <a:r>
              <a:rPr lang="es-EC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los factores de la expansión urbana que vive el cantón surge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como consecuencia de los vínculos que mantiene con Quito. La Dirección de Movilidad, Tránsito y Transporte del cantón, indicó que al día se realizan 50.265 viajes de vehículos livianos y 4.564 de buses, por las rutas que unen al Valle de los Chillos con el límite donde se aplica la medida de restricción vehicular pico y placa en Quito.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contaminación acústica (o por ruido) es resultado directo y no deseado del crecimiento del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se constituye en un problema que afecta, en especial, a los habitantes de las parroquias de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Sangolquí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San Rafael como consecuencia del mayor tráfico vehicular (principal fuente de ruido) que soportan sus calles, además concentran la mayor parte de servicios: municipio, centros comerciales, mercados, dirección de tránsito, bomberos, policía, centros educativos, parques y áreas de recreación, centros de diversión nocturna entre otros.</a:t>
            </a:r>
            <a:endParaRPr lang="es-E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21AB2-2EE7-43E3-B268-A09424646132}" type="slidenum">
              <a:rPr lang="es-ES" smtClean="0"/>
              <a:pPr/>
              <a:t>30</a:t>
            </a:fld>
            <a:endParaRPr lang="es-E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Actualmente 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una extensión de 134 km2 es una de las regiones que ha experimentado un mayor crecimiento poblacional y urbano en el país. Según cifras publicadas por el Instituto Nacional de Estadística y Censos (INEC) la población creció el  30% entre el 2001 y 2010 (de 65.882 personas en el 2001 a 85.852 personas en el 2011). Uno</a:t>
            </a:r>
            <a:r>
              <a:rPr lang="es-EC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los factores de la expansión urbana que vive el cantón surge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como consecuencia de los vínculos que mantiene con Quito. La Dirección de Movilidad, Tránsito y Transporte del cantón, indicó que al día se realizan 50.265 viajes de vehículos livianos y 4.564 de buses, por las rutas que unen al Valle de los Chillos con el límite donde se aplica la medida de restricción vehicular pico y placa en Quito.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contaminación acústica (o por ruido) es resultado directo y no deseado del crecimiento del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se constituye en un problema que afecta, en especial, a los habitantes de las parroquias de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Sangolquí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San Rafael como consecuencia del mayor tráfico vehicular (principal fuente de ruido) que soportan sus calles, además concentran la mayor parte de servicios: municipio, centros comerciales, mercados, dirección de tránsito, bomberos, policía, centros educativos, parques y áreas de recreación, centros de diversión nocturna entre otros.</a:t>
            </a:r>
            <a:endParaRPr lang="es-E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21AB2-2EE7-43E3-B268-A09424646132}" type="slidenum">
              <a:rPr lang="es-ES" smtClean="0"/>
              <a:pPr/>
              <a:t>31</a:t>
            </a:fld>
            <a:endParaRPr lang="es-E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Actualmente 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una extensión de 134 km2 es una de las regiones que ha experimentado un mayor crecimiento poblacional y urbano en el país. Según cifras publicadas por el Instituto Nacional de Estadística y Censos (INEC) la población creció el  30% entre el 2001 y 2010 (de 65.882 personas en el 2001 a 85.852 personas en el 2011). Uno</a:t>
            </a:r>
            <a:r>
              <a:rPr lang="es-EC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los factores de la expansión urbana que vive el cantón surge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como consecuencia de los vínculos que mantiene con Quito. La Dirección de Movilidad, Tránsito y Transporte del cantón, indicó que al día se realizan 50.265 viajes de vehículos livianos y 4.564 de buses, por las rutas que unen al Valle de los Chillos con el límite donde se aplica la medida de restricción vehicular pico y placa en Quito.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contaminación acústica (o por ruido) es resultado directo y no deseado del crecimiento del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se constituye en un problema que afecta, en especial, a los habitantes de las parroquias de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Sangolquí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San Rafael como consecuencia del mayor tráfico vehicular (principal fuente de ruido) que soportan sus calles, además concentran la mayor parte de servicios: municipio, centros comerciales, mercados, dirección de tránsito, bomberos, policía, centros educativos, parques y áreas de recreación, centros de diversión nocturna entre otros.</a:t>
            </a:r>
            <a:endParaRPr lang="es-E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21AB2-2EE7-43E3-B268-A09424646132}" type="slidenum">
              <a:rPr lang="es-ES" smtClean="0"/>
              <a:pPr/>
              <a:t>32</a:t>
            </a:fld>
            <a:endParaRPr lang="es-E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Actualmente 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una extensión de 134 km2 es una de las regiones que ha experimentado un mayor crecimiento poblacional y urbano en el país. Según cifras publicadas por el Instituto Nacional de Estadística y Censos (INEC) la población creció el  30% entre el 2001 y 2010 (de 65.882 personas en el 2001 a 85.852 personas en el 2011). Uno</a:t>
            </a:r>
            <a:r>
              <a:rPr lang="es-EC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los factores de la expansión urbana que vive el cantón surge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como consecuencia de los vínculos que mantiene con Quito. La Dirección de Movilidad, Tránsito y Transporte del cantón, indicó que al día se realizan 50.265 viajes de vehículos livianos y 4.564 de buses, por las rutas que unen al Valle de los Chillos con el límite donde se aplica la medida de restricción vehicular pico y placa en Quito.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contaminación acústica (o por ruido) es resultado directo y no deseado del crecimiento del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se constituye en un problema que afecta, en especial, a los habitantes de las parroquias de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Sangolquí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San Rafael como consecuencia del mayor tráfico vehicular (principal fuente de ruido) que soportan sus calles, además concentran la mayor parte de servicios: municipio, centros comerciales, mercados, dirección de tránsito, bomberos, policía, centros educativos, parques y áreas de recreación, centros de diversión nocturna entre otros.</a:t>
            </a:r>
            <a:endParaRPr lang="es-E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21AB2-2EE7-43E3-B268-A09424646132}" type="slidenum">
              <a:rPr lang="es-ES" smtClean="0"/>
              <a:pPr/>
              <a:t>4</a:t>
            </a:fld>
            <a:endParaRPr lang="es-E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Actualmente 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una extensión de 134 km2 es una de las regiones que ha experimentado un mayor crecimiento poblacional y urbano en el país. Según cifras publicadas por el Instituto Nacional de Estadística y Censos (INEC) la población creció el  30% entre el 2001 y 2010 (de 65.882 personas en el 2001 a 85.852 personas en el 2011). Uno</a:t>
            </a:r>
            <a:r>
              <a:rPr lang="es-EC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los factores de la expansión urbana que vive el cantón surge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como consecuencia de los vínculos que mantiene con Quito. La Dirección de Movilidad, Tránsito y Transporte del cantón, indicó que al día se realizan 50.265 viajes de vehículos livianos y 4.564 de buses, por las rutas que unen al Valle de los Chillos con el límite donde se aplica la medida de restricción vehicular pico y placa en Quito.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contaminación acústica (o por ruido) es resultado directo y no deseado del crecimiento del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se constituye en un problema que afecta, en especial, a los habitantes de las parroquias de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Sangolquí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San Rafael como consecuencia del mayor tráfico vehicular (principal fuente de ruido) que soportan sus calles, además concentran la mayor parte de servicios: municipio, centros comerciales, mercados, dirección de tránsito, bomberos, policía, centros educativos, parques y áreas de recreación, centros de diversión nocturna entre otros.</a:t>
            </a:r>
            <a:endParaRPr lang="es-E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21AB2-2EE7-43E3-B268-A09424646132}" type="slidenum">
              <a:rPr lang="es-ES" smtClean="0"/>
              <a:pPr/>
              <a:t>33</a:t>
            </a:fld>
            <a:endParaRPr lang="es-E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Actualmente 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una extensión de 134 km2 es una de las regiones que ha experimentado un mayor crecimiento poblacional y urbano en el país. Según cifras publicadas por el Instituto Nacional de Estadística y Censos (INEC) la población creció el  30% entre el 2001 y 2010 (de 65.882 personas en el 2001 a 85.852 personas en el 2011). Uno</a:t>
            </a:r>
            <a:r>
              <a:rPr lang="es-EC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los factores de la expansión urbana que vive el cantón surge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como consecuencia de los vínculos que mantiene con Quito. La Dirección de Movilidad, Tránsito y Transporte del cantón, indicó que al día se realizan 50.265 viajes de vehículos livianos y 4.564 de buses, por las rutas que unen al Valle de los Chillos con el límite donde se aplica la medida de restricción vehicular pico y placa en Quito.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contaminación acústica (o por ruido) es resultado directo y no deseado del crecimiento del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se constituye en un problema que afecta, en especial, a los habitantes de las parroquias de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Sangolquí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San Rafael como consecuencia del mayor tráfico vehicular (principal fuente de ruido) que soportan sus calles, además concentran la mayor parte de servicios: municipio, centros comerciales, mercados, dirección de tránsito, bomberos, policía, centros educativos, parques y áreas de recreación, centros de diversión nocturna entre otros.</a:t>
            </a:r>
            <a:endParaRPr lang="es-E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21AB2-2EE7-43E3-B268-A09424646132}" type="slidenum">
              <a:rPr lang="es-ES" smtClean="0"/>
              <a:pPr/>
              <a:t>34</a:t>
            </a:fld>
            <a:endParaRPr lang="es-E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Actualmente 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una extensión de 134 km2 es una de las regiones que ha experimentado un mayor crecimiento poblacional y urbano en el país. Según cifras publicadas por el Instituto Nacional de Estadística y Censos (INEC) la población creció el  30% entre el 2001 y 2010 (de 65.882 personas en el 2001 a 85.852 personas en el 2011). Uno</a:t>
            </a:r>
            <a:r>
              <a:rPr lang="es-EC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los factores de la expansión urbana que vive el cantón surge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como consecuencia de los vínculos que mantiene con Quito. La Dirección de Movilidad, Tránsito y Transporte del cantón, indicó que al día se realizan 50.265 viajes de vehículos livianos y 4.564 de buses, por las rutas que unen al Valle de los Chillos con el límite donde se aplica la medida de restricción vehicular pico y placa en Quito.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contaminación acústica (o por ruido) es resultado directo y no deseado del crecimiento del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se constituye en un problema que afecta, en especial, a los habitantes de las parroquias de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Sangolquí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San Rafael como consecuencia del mayor tráfico vehicular (principal fuente de ruido) que soportan sus calles, además concentran la mayor parte de servicios: municipio, centros comerciales, mercados, dirección de tránsito, bomberos, policía, centros educativos, parques y áreas de recreación, centros de diversión nocturna entre otros.</a:t>
            </a:r>
            <a:endParaRPr lang="es-E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21AB2-2EE7-43E3-B268-A09424646132}" type="slidenum">
              <a:rPr lang="es-ES" smtClean="0"/>
              <a:pPr/>
              <a:t>35</a:t>
            </a:fld>
            <a:endParaRPr lang="es-E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Actualmente 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una extensión de 134 km2 es una de las regiones que ha experimentado un mayor crecimiento poblacional y urbano en el país. Según cifras publicadas por el Instituto Nacional de Estadística y Censos (INEC) la población creció el  30% entre el 2001 y 2010 (de 65.882 personas en el 2001 a 85.852 personas en el 2011). Uno</a:t>
            </a:r>
            <a:r>
              <a:rPr lang="es-EC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los factores de la expansión urbana que vive el cantón surge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como consecuencia de los vínculos que mantiene con Quito. La Dirección de Movilidad, Tránsito y Transporte del cantón, indicó que al día se realizan 50.265 viajes de vehículos livianos y 4.564 de buses, por las rutas que unen al Valle de los Chillos con el límite donde se aplica la medida de restricción vehicular pico y placa en Quito.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contaminación acústica (o por ruido) es resultado directo y no deseado del crecimiento del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se constituye en un problema que afecta, en especial, a los habitantes de las parroquias de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Sangolquí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San Rafael como consecuencia del mayor tráfico vehicular (principal fuente de ruido) que soportan sus calles, además concentran la mayor parte de servicios: municipio, centros comerciales, mercados, dirección de tránsito, bomberos, policía, centros educativos, parques y áreas de recreación, centros de diversión nocturna entre otros.</a:t>
            </a:r>
            <a:endParaRPr lang="es-E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21AB2-2EE7-43E3-B268-A09424646132}" type="slidenum">
              <a:rPr lang="es-ES" smtClean="0"/>
              <a:pPr/>
              <a:t>36</a:t>
            </a:fld>
            <a:endParaRPr lang="es-E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Actualmente 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una extensión de 134 km2 es una de las regiones que ha experimentado un mayor crecimiento poblacional y urbano en el país. Según cifras publicadas por el Instituto Nacional de Estadística y Censos (INEC) la población creció el  30% entre el 2001 y 2010 (de 65.882 personas en el 2001 a 85.852 personas en el 2011). Uno</a:t>
            </a:r>
            <a:r>
              <a:rPr lang="es-EC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los factores de la expansión urbana que vive el cantón surge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como consecuencia de los vínculos que mantiene con Quito. La Dirección de Movilidad, Tránsito y Transporte del cantón, indicó que al día se realizan 50.265 viajes de vehículos livianos y 4.564 de buses, por las rutas que unen al Valle de los Chillos con el límite donde se aplica la medida de restricción vehicular pico y placa en Quito.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contaminación acústica (o por ruido) es resultado directo y no deseado del crecimiento del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se constituye en un problema que afecta, en especial, a los habitantes de las parroquias de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Sangolquí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San Rafael como consecuencia del mayor tráfico vehicular (principal fuente de ruido) que soportan sus calles, además concentran la mayor parte de servicios: municipio, centros comerciales, mercados, dirección de tránsito, bomberos, policía, centros educativos, parques y áreas de recreación, centros de diversión nocturna entre otros.</a:t>
            </a:r>
            <a:endParaRPr lang="es-E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21AB2-2EE7-43E3-B268-A09424646132}" type="slidenum">
              <a:rPr lang="es-ES" smtClean="0"/>
              <a:pPr/>
              <a:t>37</a:t>
            </a:fld>
            <a:endParaRPr lang="es-E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Actualmente 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una extensión de 134 km2 es una de las regiones que ha experimentado un mayor crecimiento poblacional y urbano en el país. Según cifras publicadas por el Instituto Nacional de Estadística y Censos (INEC) la población creció el  30% entre el 2001 y 2010 (de 65.882 personas en el 2001 a 85.852 personas en el 2011). Uno</a:t>
            </a:r>
            <a:r>
              <a:rPr lang="es-EC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los factores de la expansión urbana que vive el cantón surge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como consecuencia de los vínculos que mantiene con Quito. La Dirección de Movilidad, Tránsito y Transporte del cantón, indicó que al día se realizan 50.265 viajes de vehículos livianos y 4.564 de buses, por las rutas que unen al Valle de los Chillos con el límite donde se aplica la medida de restricción vehicular pico y placa en Quito.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contaminación acústica (o por ruido) es resultado directo y no deseado del crecimiento del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se constituye en un problema que afecta, en especial, a los habitantes de las parroquias de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Sangolquí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San Rafael como consecuencia del mayor tráfico vehicular (principal fuente de ruido) que soportan sus calles, además concentran la mayor parte de servicios: municipio, centros comerciales, mercados, dirección de tránsito, bomberos, policía, centros educativos, parques y áreas de recreación, centros de diversión nocturna entre otros.</a:t>
            </a:r>
            <a:endParaRPr lang="es-E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21AB2-2EE7-43E3-B268-A09424646132}" type="slidenum">
              <a:rPr lang="es-ES" smtClean="0"/>
              <a:pPr/>
              <a:t>38</a:t>
            </a:fld>
            <a:endParaRPr lang="es-E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Actualmente 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una extensión de 134 km2 es una de las regiones que ha experimentado un mayor crecimiento poblacional y urbano en el país. Según cifras publicadas por el Instituto Nacional de Estadística y Censos (INEC) la población creció el  30% entre el 2001 y 2010 (de 65.882 personas en el 2001 a 85.852 personas en el 2011). Uno</a:t>
            </a:r>
            <a:r>
              <a:rPr lang="es-EC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los factores de la expansión urbana que vive el cantón surge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como consecuencia de los vínculos que mantiene con Quito. La Dirección de Movilidad, Tránsito y Transporte del cantón, indicó que al día se realizan 50.265 viajes de vehículos livianos y 4.564 de buses, por las rutas que unen al Valle de los Chillos con el límite donde se aplica la medida de restricción vehicular pico y placa en Quito.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contaminación acústica (o por ruido) es resultado directo y no deseado del crecimiento del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se constituye en un problema que afecta, en especial, a los habitantes de las parroquias de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Sangolquí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San Rafael como consecuencia del mayor tráfico vehicular (principal fuente de ruido) que soportan sus calles, además concentran la mayor parte de servicios: municipio, centros comerciales, mercados, dirección de tránsito, bomberos, policía, centros educativos, parques y áreas de recreación, centros de diversión nocturna entre otros.</a:t>
            </a:r>
            <a:endParaRPr lang="es-E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21AB2-2EE7-43E3-B268-A09424646132}" type="slidenum">
              <a:rPr lang="es-ES" smtClean="0"/>
              <a:pPr/>
              <a:t>39</a:t>
            </a:fld>
            <a:endParaRPr lang="es-E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Actualmente 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una extensión de 134 km2 es una de las regiones que ha experimentado un mayor crecimiento poblacional y urbano en el país. Según cifras publicadas por el Instituto Nacional de Estadística y Censos (INEC) la población creció el  30% entre el 2001 y 2010 (de 65.882 personas en el 2001 a 85.852 personas en el 2011). Uno</a:t>
            </a:r>
            <a:r>
              <a:rPr lang="es-EC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los factores de la expansión urbana que vive el cantón surge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como consecuencia de los vínculos que mantiene con Quito. La Dirección de Movilidad, Tránsito y Transporte del cantón, indicó que al día se realizan 50.265 viajes de vehículos livianos y 4.564 de buses, por las rutas que unen al Valle de los Chillos con el límite donde se aplica la medida de restricción vehicular pico y placa en Quito.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contaminación acústica (o por ruido) es resultado directo y no deseado del crecimiento del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se constituye en un problema que afecta, en especial, a los habitantes de las parroquias de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Sangolquí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San Rafael como consecuencia del mayor tráfico vehicular (principal fuente de ruido) que soportan sus calles, además concentran la mayor parte de servicios: municipio, centros comerciales, mercados, dirección de tránsito, bomberos, policía, centros educativos, parques y áreas de recreación, centros de diversión nocturna entre otros.</a:t>
            </a:r>
            <a:endParaRPr lang="es-E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21AB2-2EE7-43E3-B268-A09424646132}" type="slidenum">
              <a:rPr lang="es-ES" smtClean="0"/>
              <a:pPr/>
              <a:t>40</a:t>
            </a:fld>
            <a:endParaRPr lang="es-E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Actualmente 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una extensión de 134 km2 es una de las regiones que ha experimentado un mayor crecimiento poblacional y urbano en el país. Según cifras publicadas por el Instituto Nacional de Estadística y Censos (INEC) la población creció el  30% entre el 2001 y 2010 (de 65.882 personas en el 2001 a 85.852 personas en el 2011). Uno</a:t>
            </a:r>
            <a:r>
              <a:rPr lang="es-EC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los factores de la expansión urbana que vive el cantón surge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como consecuencia de los vínculos que mantiene con Quito. La Dirección de Movilidad, Tránsito y Transporte del cantón, indicó que al día se realizan 50.265 viajes de vehículos livianos y 4.564 de buses, por las rutas que unen al Valle de los Chillos con el límite donde se aplica la medida de restricción vehicular pico y placa en Quito.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contaminación acústica (o por ruido) es resultado directo y no deseado del crecimiento del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se constituye en un problema que afecta, en especial, a los habitantes de las parroquias de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Sangolquí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San Rafael como consecuencia del mayor tráfico vehicular (principal fuente de ruido) que soportan sus calles, además concentran la mayor parte de servicios: municipio, centros comerciales, mercados, dirección de tránsito, bomberos, policía, centros educativos, parques y áreas de recreación, centros de diversión nocturna entre otros.</a:t>
            </a:r>
            <a:endParaRPr lang="es-E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21AB2-2EE7-43E3-B268-A09424646132}" type="slidenum">
              <a:rPr lang="es-ES" smtClean="0"/>
              <a:pPr/>
              <a:t>41</a:t>
            </a:fld>
            <a:endParaRPr lang="es-E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Actualmente 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una extensión de 134 km2 es una de las regiones que ha experimentado un mayor crecimiento poblacional y urbano en el país. Según cifras publicadas por el Instituto Nacional de Estadística y Censos (INEC) la población creció el  30% entre el 2001 y 2010 (de 65.882 personas en el 2001 a 85.852 personas en el 2011). Uno</a:t>
            </a:r>
            <a:r>
              <a:rPr lang="es-EC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los factores de la expansión urbana que vive el cantón surge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como consecuencia de los vínculos que mantiene con Quito. La Dirección de Movilidad, Tránsito y Transporte del cantón, indicó que al día se realizan 50.265 viajes de vehículos livianos y 4.564 de buses, por las rutas que unen al Valle de los Chillos con el límite donde se aplica la medida de restricción vehicular pico y placa en Quito.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contaminación acústica (o por ruido) es resultado directo y no deseado del crecimiento del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se constituye en un problema que afecta, en especial, a los habitantes de las parroquias de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Sangolquí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San Rafael como consecuencia del mayor tráfico vehicular (principal fuente de ruido) que soportan sus calles, además concentran la mayor parte de servicios: municipio, centros comerciales, mercados, dirección de tránsito, bomberos, policía, centros educativos, parques y áreas de recreación, centros de diversión nocturna entre otros.</a:t>
            </a:r>
            <a:endParaRPr lang="es-E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21AB2-2EE7-43E3-B268-A09424646132}" type="slidenum">
              <a:rPr lang="es-ES" smtClean="0"/>
              <a:pPr/>
              <a:t>42</a:t>
            </a:fld>
            <a:endParaRPr lang="es-E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Actualmente 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una extensión de 134 km2 es una de las regiones que ha experimentado un mayor crecimiento poblacional y urbano en el país. Según cifras publicadas por el Instituto Nacional de Estadística y Censos (INEC) la población creció el  30% entre el 2001 y 2010 (de 65.882 personas en el 2001 a 85.852 personas en el 2011). Uno</a:t>
            </a:r>
            <a:r>
              <a:rPr lang="es-EC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los factores de la expansión urbana que vive el cantón surge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como consecuencia de los vínculos que mantiene con Quito. La Dirección de Movilidad, Tránsito y Transporte del cantón, indicó que al día se realizan 50.265 viajes de vehículos livianos y 4.564 de buses, por las rutas que unen al Valle de los Chillos con el límite donde se aplica la medida de restricción vehicular pico y placa en Quito.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contaminación acústica (o por ruido) es resultado directo y no deseado del crecimiento del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se constituye en un problema que afecta, en especial, a los habitantes de las parroquias de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Sangolquí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San Rafael como consecuencia del mayor tráfico vehicular (principal fuente de ruido) que soportan sus calles, además concentran la mayor parte de servicios: municipio, centros comerciales, mercados, dirección de tránsito, bomberos, policía, centros educativos, parques y áreas de recreación, centros de diversión nocturna entre otros.</a:t>
            </a:r>
            <a:endParaRPr lang="es-E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21AB2-2EE7-43E3-B268-A09424646132}" type="slidenum">
              <a:rPr lang="es-ES" smtClean="0"/>
              <a:pPr/>
              <a:t>5</a:t>
            </a:fld>
            <a:endParaRPr lang="es-E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Actualmente 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una extensión de 134 km2 es una de las regiones que ha experimentado un mayor crecimiento poblacional y urbano en el país. Según cifras publicadas por el Instituto Nacional de Estadística y Censos (INEC) la población creció el  30% entre el 2001 y 2010 (de 65.882 personas en el 2001 a 85.852 personas en el 2011). Uno</a:t>
            </a:r>
            <a:r>
              <a:rPr lang="es-EC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los factores de la expansión urbana que vive el cantón surge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como consecuencia de los vínculos que mantiene con Quito. La Dirección de Movilidad, Tránsito y Transporte del cantón, indicó que al día se realizan 50.265 viajes de vehículos livianos y 4.564 de buses, por las rutas que unen al Valle de los Chillos con el límite donde se aplica la medida de restricción vehicular pico y placa en Quito.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contaminación acústica (o por ruido) es resultado directo y no deseado del crecimiento del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se constituye en un problema que afecta, en especial, a los habitantes de las parroquias de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Sangolquí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San Rafael como consecuencia del mayor tráfico vehicular (principal fuente de ruido) que soportan sus calles, además concentran la mayor parte de servicios: municipio, centros comerciales, mercados, dirección de tránsito, bomberos, policía, centros educativos, parques y áreas de recreación, centros de diversión nocturna entre otros.</a:t>
            </a:r>
            <a:endParaRPr lang="es-E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21AB2-2EE7-43E3-B268-A09424646132}" type="slidenum">
              <a:rPr lang="es-ES" smtClean="0"/>
              <a:pPr/>
              <a:t>43</a:t>
            </a:fld>
            <a:endParaRPr lang="es-E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Actualmente 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una extensión de 134 km2 es una de las regiones que ha experimentado un mayor crecimiento poblacional y urbano en el país. Según cifras publicadas por el Instituto Nacional de Estadística y Censos (INEC) la población creció el  30% entre el 2001 y 2010 (de 65.882 personas en el 2001 a 85.852 personas en el 2011). Uno</a:t>
            </a:r>
            <a:r>
              <a:rPr lang="es-EC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los factores de la expansión urbana que vive el cantón surge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como consecuencia de los vínculos que mantiene con Quito. La Dirección de Movilidad, Tránsito y Transporte del cantón, indicó que al día se realizan 50.265 viajes de vehículos livianos y 4.564 de buses, por las rutas que unen al Valle de los Chillos con el límite donde se aplica la medida de restricción vehicular pico y placa en Quito.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contaminación acústica (o por ruido) es resultado directo y no deseado del crecimiento del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se constituye en un problema que afecta, en especial, a los habitantes de las parroquias de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Sangolquí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San Rafael como consecuencia del mayor tráfico vehicular (principal fuente de ruido) que soportan sus calles, además concentran la mayor parte de servicios: municipio, centros comerciales, mercados, dirección de tránsito, bomberos, policía, centros educativos, parques y áreas de recreación, centros de diversión nocturna entre otros.</a:t>
            </a:r>
            <a:endParaRPr lang="es-E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21AB2-2EE7-43E3-B268-A09424646132}" type="slidenum">
              <a:rPr lang="es-ES" smtClean="0"/>
              <a:pPr/>
              <a:t>44</a:t>
            </a:fld>
            <a:endParaRPr lang="es-E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Actualmente 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una extensión de 134 km2 es una de las regiones que ha experimentado un mayor crecimiento poblacional y urbano en el país. Según cifras publicadas por el Instituto Nacional de Estadística y Censos (INEC) la población creció el  30% entre el 2001 y 2010 (de 65.882 personas en el 2001 a 85.852 personas en el 2011). Uno</a:t>
            </a:r>
            <a:r>
              <a:rPr lang="es-EC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los factores de la expansión urbana que vive el cantón surge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como consecuencia de los vínculos que mantiene con Quito. La Dirección de Movilidad, Tránsito y Transporte del cantón, indicó que al día se realizan 50.265 viajes de vehículos livianos y 4.564 de buses, por las rutas que unen al Valle de los Chillos con el límite donde se aplica la medida de restricción vehicular pico y placa en Quito.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contaminación acústica (o por ruido) es resultado directo y no deseado del crecimiento del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se constituye en un problema que afecta, en especial, a los habitantes de las parroquias de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Sangolquí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San Rafael como consecuencia del mayor tráfico vehicular (principal fuente de ruido) que soportan sus calles, además concentran la mayor parte de servicios: municipio, centros comerciales, mercados, dirección de tránsito, bomberos, policía, centros educativos, parques y áreas de recreación, centros de diversión nocturna entre otros.</a:t>
            </a:r>
            <a:endParaRPr lang="es-E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21AB2-2EE7-43E3-B268-A09424646132}" type="slidenum">
              <a:rPr lang="es-ES" smtClean="0"/>
              <a:pPr/>
              <a:t>45</a:t>
            </a:fld>
            <a:endParaRPr lang="es-E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Actualmente 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una extensión de 134 km2 es una de las regiones que ha experimentado un mayor crecimiento poblacional y urbano en el país. Según cifras publicadas por el Instituto Nacional de Estadística y Censos (INEC) la población creció el  30% entre el 2001 y 2010 (de 65.882 personas en el 2001 a 85.852 personas en el 2011). Uno</a:t>
            </a:r>
            <a:r>
              <a:rPr lang="es-EC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los factores de la expansión urbana que vive el cantón surge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como consecuencia de los vínculos que mantiene con Quito. La Dirección de Movilidad, Tránsito y Transporte del cantón, indicó que al día se realizan 50.265 viajes de vehículos livianos y 4.564 de buses, por las rutas que unen al Valle de los Chillos con el límite donde se aplica la medida de restricción vehicular pico y placa en Quito.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contaminación acústica (o por ruido) es resultado directo y no deseado del crecimiento del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se constituye en un problema que afecta, en especial, a los habitantes de las parroquias de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Sangolquí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San Rafael como consecuencia del mayor tráfico vehicular (principal fuente de ruido) que soportan sus calles, además concentran la mayor parte de servicios: municipio, centros comerciales, mercados, dirección de tránsito, bomberos, policía, centros educativos, parques y áreas de recreación, centros de diversión nocturna entre otros.</a:t>
            </a:r>
            <a:endParaRPr lang="es-E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21AB2-2EE7-43E3-B268-A09424646132}" type="slidenum">
              <a:rPr lang="es-ES" smtClean="0"/>
              <a:pPr/>
              <a:t>46</a:t>
            </a:fld>
            <a:endParaRPr lang="es-E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Actualmente 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una extensión de 134 km2 es una de las regiones que ha experimentado un mayor crecimiento poblacional y urbano en el país. Según cifras publicadas por el Instituto Nacional de Estadística y Censos (INEC) la población creció el  30% entre el 2001 y 2010 (de 65.882 personas en el 2001 a 85.852 personas en el 2011). Uno</a:t>
            </a:r>
            <a:r>
              <a:rPr lang="es-EC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los factores de la expansión urbana que vive el cantón surge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como consecuencia de los vínculos que mantiene con Quito. La Dirección de Movilidad, Tránsito y Transporte del cantón, indicó que al día se realizan 50.265 viajes de vehículos livianos y 4.564 de buses, por las rutas que unen al Valle de los Chillos con el límite donde se aplica la medida de restricción vehicular pico y placa en Quito.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contaminación acústica (o por ruido) es resultado directo y no deseado del crecimiento del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se constituye en un problema que afecta, en especial, a los habitantes de las parroquias de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Sangolquí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San Rafael como consecuencia del mayor tráfico vehicular (principal fuente de ruido) que soportan sus calles, además concentran la mayor parte de servicios: municipio, centros comerciales, mercados, dirección de tránsito, bomberos, policía, centros educativos, parques y áreas de recreación, centros de diversión nocturna entre otros.</a:t>
            </a:r>
            <a:endParaRPr lang="es-E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21AB2-2EE7-43E3-B268-A09424646132}" type="slidenum">
              <a:rPr lang="es-ES" smtClean="0"/>
              <a:pPr/>
              <a:t>47</a:t>
            </a:fld>
            <a:endParaRPr lang="es-E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Actualmente 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una extensión de 134 km2 es una de las regiones que ha experimentado un mayor crecimiento poblacional y urbano en el país. Según cifras publicadas por el Instituto Nacional de Estadística y Censos (INEC) la población creció el  30% entre el 2001 y 2010 (de 65.882 personas en el 2001 a 85.852 personas en el 2011). Uno</a:t>
            </a:r>
            <a:r>
              <a:rPr lang="es-EC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los factores de la expansión urbana que vive el cantón surge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como consecuencia de los vínculos que mantiene con Quito. La Dirección de Movilidad, Tránsito y Transporte del cantón, indicó que al día se realizan 50.265 viajes de vehículos livianos y 4.564 de buses, por las rutas que unen al Valle de los Chillos con el límite donde se aplica la medida de restricción vehicular pico y placa en Quito.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contaminación acústica (o por ruido) es resultado directo y no deseado del crecimiento del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se constituye en un problema que afecta, en especial, a los habitantes de las parroquias de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Sangolquí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San Rafael como consecuencia del mayor tráfico vehicular (principal fuente de ruido) que soportan sus calles, además concentran la mayor parte de servicios: municipio, centros comerciales, mercados, dirección de tránsito, bomberos, policía, centros educativos, parques y áreas de recreación, centros de diversión nocturna entre otros.</a:t>
            </a:r>
            <a:endParaRPr lang="es-E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21AB2-2EE7-43E3-B268-A09424646132}" type="slidenum">
              <a:rPr lang="es-ES" smtClean="0"/>
              <a:pPr/>
              <a:t>48</a:t>
            </a:fld>
            <a:endParaRPr lang="es-E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Actualmente 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una extensión de 134 km2 es una de las regiones que ha experimentado un mayor crecimiento poblacional y urbano en el país. Según cifras publicadas por el Instituto Nacional de Estadística y Censos (INEC) la población creció el  30% entre el 2001 y 2010 (de 65.882 personas en el 2001 a 85.852 personas en el 2011). Uno</a:t>
            </a:r>
            <a:r>
              <a:rPr lang="es-EC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los factores de la expansión urbana que vive el cantón surge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como consecuencia de los vínculos que mantiene con Quito. La Dirección de Movilidad, Tránsito y Transporte del cantón, indicó que al día se realizan 50.265 viajes de vehículos livianos y 4.564 de buses, por las rutas que unen al Valle de los Chillos con el límite donde se aplica la medida de restricción vehicular pico y placa en Quito.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contaminación acústica (o por ruido) es resultado directo y no deseado del crecimiento del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se constituye en un problema que afecta, en especial, a los habitantes de las parroquias de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Sangolquí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San Rafael como consecuencia del mayor tráfico vehicular (principal fuente de ruido) que soportan sus calles, además concentran la mayor parte de servicios: municipio, centros comerciales, mercados, dirección de tránsito, bomberos, policía, centros educativos, parques y áreas de recreación, centros de diversión nocturna entre otros.</a:t>
            </a:r>
            <a:endParaRPr lang="es-E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21AB2-2EE7-43E3-B268-A09424646132}" type="slidenum">
              <a:rPr lang="es-ES" smtClean="0"/>
              <a:pPr/>
              <a:t>49</a:t>
            </a:fld>
            <a:endParaRPr lang="es-E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Actualmente 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una extensión de 134 km2 es una de las regiones que ha experimentado un mayor crecimiento poblacional y urbano en el país. Según cifras publicadas por el Instituto Nacional de Estadística y Censos (INEC) la población creció el  30% entre el 2001 y 2010 (de 65.882 personas en el 2001 a 85.852 personas en el 2011). Uno</a:t>
            </a:r>
            <a:r>
              <a:rPr lang="es-EC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los factores de la expansión urbana que vive el cantón surge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como consecuencia de los vínculos que mantiene con Quito. La Dirección de Movilidad, Tránsito y Transporte del cantón, indicó que al día se realizan 50.265 viajes de vehículos livianos y 4.564 de buses, por las rutas que unen al Valle de los Chillos con el límite donde se aplica la medida de restricción vehicular pico y placa en Quito.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contaminación acústica (o por ruido) es resultado directo y no deseado del crecimiento del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se constituye en un problema que afecta, en especial, a los habitantes de las parroquias de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Sangolquí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San Rafael como consecuencia del mayor tráfico vehicular (principal fuente de ruido) que soportan sus calles, además concentran la mayor parte de servicios: municipio, centros comerciales, mercados, dirección de tránsito, bomberos, policía, centros educativos, parques y áreas de recreación, centros de diversión nocturna entre otros.</a:t>
            </a:r>
            <a:endParaRPr lang="es-E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21AB2-2EE7-43E3-B268-A09424646132}" type="slidenum">
              <a:rPr lang="es-ES" smtClean="0"/>
              <a:pPr/>
              <a:t>50</a:t>
            </a:fld>
            <a:endParaRPr lang="es-E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Actualmente 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una extensión de 134 km2 es una de las regiones que ha experimentado un mayor crecimiento poblacional y urbano en el país. Según cifras publicadas por el Instituto Nacional de Estadística y Censos (INEC) la población creció el  30% entre el 2001 y 2010 (de 65.882 personas en el 2001 a 85.852 personas en el 2011). Uno</a:t>
            </a:r>
            <a:r>
              <a:rPr lang="es-EC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los factores de la expansión urbana que vive el cantón surge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como consecuencia de los vínculos que mantiene con Quito. La Dirección de Movilidad, Tránsito y Transporte del cantón, indicó que al día se realizan 50.265 viajes de vehículos livianos y 4.564 de buses, por las rutas que unen al Valle de los Chillos con el límite donde se aplica la medida de restricción vehicular pico y placa en Quito.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contaminación acústica (o por ruido) es resultado directo y no deseado del crecimiento del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se constituye en un problema que afecta, en especial, a los habitantes de las parroquias de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Sangolquí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San Rafael como consecuencia del mayor tráfico vehicular (principal fuente de ruido) que soportan sus calles, además concentran la mayor parte de servicios: municipio, centros comerciales, mercados, dirección de tránsito, bomberos, policía, centros educativos, parques y áreas de recreación, centros de diversión nocturna entre otros.</a:t>
            </a:r>
            <a:endParaRPr lang="es-E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21AB2-2EE7-43E3-B268-A09424646132}" type="slidenum">
              <a:rPr lang="es-ES" smtClean="0"/>
              <a:pPr/>
              <a:t>51</a:t>
            </a:fld>
            <a:endParaRPr lang="es-E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Actualmente 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una extensión de 134 km2 es una de las regiones que ha experimentado un mayor crecimiento poblacional y urbano en el país. Según cifras publicadas por el Instituto Nacional de Estadística y Censos (INEC) la población creció el  30% entre el 2001 y 2010 (de 65.882 personas en el 2001 a 85.852 personas en el 2011). Uno</a:t>
            </a:r>
            <a:r>
              <a:rPr lang="es-EC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los factores de la expansión urbana que vive el cantón surge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como consecuencia de los vínculos que mantiene con Quito. La Dirección de Movilidad, Tránsito y Transporte del cantón, indicó que al día se realizan 50.265 viajes de vehículos livianos y 4.564 de buses, por las rutas que unen al Valle de los Chillos con el límite donde se aplica la medida de restricción vehicular pico y placa en Quito.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contaminación acústica (o por ruido) es resultado directo y no deseado del crecimiento del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se constituye en un problema que afecta, en especial, a los habitantes de las parroquias de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Sangolquí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San Rafael como consecuencia del mayor tráfico vehicular (principal fuente de ruido) que soportan sus calles, además concentran la mayor parte de servicios: municipio, centros comerciales, mercados, dirección de tránsito, bomberos, policía, centros educativos, parques y áreas de recreación, centros de diversión nocturna entre otros.</a:t>
            </a:r>
            <a:endParaRPr lang="es-E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21AB2-2EE7-43E3-B268-A09424646132}" type="slidenum">
              <a:rPr lang="es-ES" smtClean="0"/>
              <a:pPr/>
              <a:t>52</a:t>
            </a:fld>
            <a:endParaRPr lang="es-E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Actualmente 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una extensión de 134 km2 es una de las regiones que ha experimentado un mayor crecimiento poblacional y urbano en el país. Según cifras publicadas por el Instituto Nacional de Estadística y Censos (INEC) la población creció el  30% entre el 2001 y 2010 (de 65.882 personas en el 2001 a 85.852 personas en el 2011). Uno</a:t>
            </a:r>
            <a:r>
              <a:rPr lang="es-EC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los factores de la expansión urbana que vive el cantón surge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como consecuencia de los vínculos que mantiene con Quito. La Dirección de Movilidad, Tránsito y Transporte del cantón, indicó que al día se realizan 50.265 viajes de vehículos livianos y 4.564 de buses, por las rutas que unen al Valle de los Chillos con el límite donde se aplica la medida de restricción vehicular pico y placa en Quito.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contaminación acústica (o por ruido) es resultado directo y no deseado del crecimiento del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se constituye en un problema que afecta, en especial, a los habitantes de las parroquias de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Sangolquí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San Rafael como consecuencia del mayor tráfico vehicular (principal fuente de ruido) que soportan sus calles, además concentran la mayor parte de servicios: municipio, centros comerciales, mercados, dirección de tránsito, bomberos, policía, centros educativos, parques y áreas de recreación, centros de diversión nocturna entre otros.</a:t>
            </a:r>
            <a:endParaRPr lang="es-E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21AB2-2EE7-43E3-B268-A09424646132}" type="slidenum">
              <a:rPr lang="es-ES" smtClean="0"/>
              <a:pPr/>
              <a:t>6</a:t>
            </a:fld>
            <a:endParaRPr lang="es-E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Actualmente 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una extensión de 134 km2 es una de las regiones que ha experimentado un mayor crecimiento poblacional y urbano en el país. Según cifras publicadas por el Instituto Nacional de Estadística y Censos (INEC) la población creció el  30% entre el 2001 y 2010 (de 65.882 personas en el 2001 a 85.852 personas en el 2011). Uno</a:t>
            </a:r>
            <a:r>
              <a:rPr lang="es-EC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los factores de la expansión urbana que vive el cantón surge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como consecuencia de los vínculos que mantiene con Quito. La Dirección de Movilidad, Tránsito y Transporte del cantón, indicó que al día se realizan 50.265 viajes de vehículos livianos y 4.564 de buses, por las rutas que unen al Valle de los Chillos con el límite donde se aplica la medida de restricción vehicular pico y placa en Quito.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contaminación acústica (o por ruido) es resultado directo y no deseado del crecimiento del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se constituye en un problema que afecta, en especial, a los habitantes de las parroquias de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Sangolquí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San Rafael como consecuencia del mayor tráfico vehicular (principal fuente de ruido) que soportan sus calles, además concentran la mayor parte de servicios: municipio, centros comerciales, mercados, dirección de tránsito, bomberos, policía, centros educativos, parques y áreas de recreación, centros de diversión nocturna entre otros.</a:t>
            </a:r>
            <a:endParaRPr lang="es-E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21AB2-2EE7-43E3-B268-A09424646132}" type="slidenum">
              <a:rPr lang="es-ES" smtClean="0"/>
              <a:pPr/>
              <a:t>53</a:t>
            </a:fld>
            <a:endParaRPr lang="es-E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Actualmente 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una extensión de 134 km2 es una de las regiones que ha experimentado un mayor crecimiento poblacional y urbano en el país. Según cifras publicadas por el Instituto Nacional de Estadística y Censos (INEC) la población creció el  30% entre el 2001 y 2010 (de 65.882 personas en el 2001 a 85.852 personas en el 2011). Uno</a:t>
            </a:r>
            <a:r>
              <a:rPr lang="es-EC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los factores de la expansión urbana que vive el cantón surge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como consecuencia de los vínculos que mantiene con Quito. La Dirección de Movilidad, Tránsito y Transporte del cantón, indicó que al día se realizan 50.265 viajes de vehículos livianos y 4.564 de buses, por las rutas que unen al Valle de los Chillos con el límite donde se aplica la medida de restricción vehicular pico y placa en Quito.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contaminación acústica (o por ruido) es resultado directo y no deseado del crecimiento del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se constituye en un problema que afecta, en especial, a los habitantes de las parroquias de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Sangolquí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San Rafael como consecuencia del mayor tráfico vehicular (principal fuente de ruido) que soportan sus calles, además concentran la mayor parte de servicios: municipio, centros comerciales, mercados, dirección de tránsito, bomberos, policía, centros educativos, parques y áreas de recreación, centros de diversión nocturna entre otros.</a:t>
            </a:r>
            <a:endParaRPr lang="es-E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21AB2-2EE7-43E3-B268-A09424646132}" type="slidenum">
              <a:rPr lang="es-ES" smtClean="0"/>
              <a:pPr/>
              <a:t>54</a:t>
            </a:fld>
            <a:endParaRPr lang="es-E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Actualmente 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una extensión de 134 km2 es una de las regiones que ha experimentado un mayor crecimiento poblacional y urbano en el país. Según cifras publicadas por el Instituto Nacional de Estadística y Censos (INEC) la población creció el  30% entre el 2001 y 2010 (de 65.882 personas en el 2001 a 85.852 personas en el 2011). Uno</a:t>
            </a:r>
            <a:r>
              <a:rPr lang="es-EC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los factores de la expansión urbana que vive el cantón surge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como consecuencia de los vínculos que mantiene con Quito. La Dirección de Movilidad, Tránsito y Transporte del cantón, indicó que al día se realizan 50.265 viajes de vehículos livianos y 4.564 de buses, por las rutas que unen al Valle de los Chillos con el límite donde se aplica la medida de restricción vehicular pico y placa en Quito.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contaminación acústica (o por ruido) es resultado directo y no deseado del crecimiento del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se constituye en un problema que afecta, en especial, a los habitantes de las parroquias de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Sangolquí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San Rafael como consecuencia del mayor tráfico vehicular (principal fuente de ruido) que soportan sus calles, además concentran la mayor parte de servicios: municipio, centros comerciales, mercados, dirección de tránsito, bomberos, policía, centros educativos, parques y áreas de recreación, centros de diversión nocturna entre otros.</a:t>
            </a:r>
            <a:endParaRPr lang="es-E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21AB2-2EE7-43E3-B268-A09424646132}" type="slidenum">
              <a:rPr lang="es-ES" smtClean="0"/>
              <a:pPr/>
              <a:t>55</a:t>
            </a:fld>
            <a:endParaRPr lang="es-E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Actualmente 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una extensión de 134 km2 es una de las regiones que ha experimentado un mayor crecimiento poblacional y urbano en el país. Según cifras publicadas por el Instituto Nacional de Estadística y Censos (INEC) la población creció el  30% entre el 2001 y 2010 (de 65.882 personas en el 2001 a 85.852 personas en el 2011). Uno</a:t>
            </a:r>
            <a:r>
              <a:rPr lang="es-EC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los factores de la expansión urbana que vive el cantón surge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como consecuencia de los vínculos que mantiene con Quito. La Dirección de Movilidad, Tránsito y Transporte del cantón, indicó que al día se realizan 50.265 viajes de vehículos livianos y 4.564 de buses, por las rutas que unen al Valle de los Chillos con el límite donde se aplica la medida de restricción vehicular pico y placa en Quito.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contaminación acústica (o por ruido) es resultado directo y no deseado del crecimiento del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se constituye en un problema que afecta, en especial, a los habitantes de las parroquias de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Sangolquí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San Rafael como consecuencia del mayor tráfico vehicular (principal fuente de ruido) que soportan sus calles, además concentran la mayor parte de servicios: municipio, centros comerciales, mercados, dirección de tránsito, bomberos, policía, centros educativos, parques y áreas de recreación, centros de diversión nocturna entre otros.</a:t>
            </a:r>
            <a:endParaRPr lang="es-E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21AB2-2EE7-43E3-B268-A09424646132}" type="slidenum">
              <a:rPr lang="es-ES" smtClean="0"/>
              <a:pPr/>
              <a:t>57</a:t>
            </a:fld>
            <a:endParaRPr lang="es-E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Actualmente 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una extensión de 134 km2 es una de las regiones que ha experimentado un mayor crecimiento poblacional y urbano en el país. Según cifras publicadas por el Instituto Nacional de Estadística y Censos (INEC) la población creció el  30% entre el 2001 y 2010 (de 65.882 personas en el 2001 a 85.852 personas en el 2011). Uno</a:t>
            </a:r>
            <a:r>
              <a:rPr lang="es-EC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los factores de la expansión urbana que vive el cantón surge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como consecuencia de los vínculos que mantiene con Quito. La Dirección de Movilidad, Tránsito y Transporte del cantón, indicó que al día se realizan 50.265 viajes de vehículos livianos y 4.564 de buses, por las rutas que unen al Valle de los Chillos con el límite donde se aplica la medida de restricción vehicular pico y placa en Quito.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contaminación acústica (o por ruido) es resultado directo y no deseado del crecimiento del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se constituye en un problema que afecta, en especial, a los habitantes de las parroquias de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Sangolquí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San Rafael como consecuencia del mayor tráfico vehicular (principal fuente de ruido) que soportan sus calles, además concentran la mayor parte de servicios: municipio, centros comerciales, mercados, dirección de tránsito, bomberos, policía, centros educativos, parques y áreas de recreación, centros de diversión nocturna entre otros.</a:t>
            </a:r>
            <a:endParaRPr lang="es-E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21AB2-2EE7-43E3-B268-A09424646132}" type="slidenum">
              <a:rPr lang="es-ES" smtClean="0"/>
              <a:pPr/>
              <a:t>58</a:t>
            </a:fld>
            <a:endParaRPr lang="es-E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Actualmente 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una extensión de 134 km2 es una de las regiones que ha experimentado un mayor crecimiento poblacional y urbano en el país. Según cifras publicadas por el Instituto Nacional de Estadística y Censos (INEC) la población creció el  30% entre el 2001 y 2010 (de 65.882 personas en el 2001 a 85.852 personas en el 2011). Uno</a:t>
            </a:r>
            <a:r>
              <a:rPr lang="es-EC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los factores de la expansión urbana que vive el cantón surge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como consecuencia de los vínculos que mantiene con Quito. La Dirección de Movilidad, Tránsito y Transporte del cantón, indicó que al día se realizan 50.265 viajes de vehículos livianos y 4.564 de buses, por las rutas que unen al Valle de los Chillos con el límite donde se aplica la medida de restricción vehicular pico y placa en Quito.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contaminación acústica (o por ruido) es resultado directo y no deseado del crecimiento del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se constituye en un problema que afecta, en especial, a los habitantes de las parroquias de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Sangolquí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San Rafael como consecuencia del mayor tráfico vehicular (principal fuente de ruido) que soportan sus calles, además concentran la mayor parte de servicios: municipio, centros comerciales, mercados, dirección de tránsito, bomberos, policía, centros educativos, parques y áreas de recreación, centros de diversión nocturna entre otros.</a:t>
            </a:r>
            <a:endParaRPr lang="es-E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21AB2-2EE7-43E3-B268-A09424646132}" type="slidenum">
              <a:rPr lang="es-ES" smtClean="0"/>
              <a:pPr/>
              <a:t>59</a:t>
            </a:fld>
            <a:endParaRPr lang="es-E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Actualmente 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una extensión de 134 km2 es una de las regiones que ha experimentado un mayor crecimiento poblacional y urbano en el país. Según cifras publicadas por el Instituto Nacional de Estadística y Censos (INEC) la población creció el  30% entre el 2001 y 2010 (de 65.882 personas en el 2001 a 85.852 personas en el 2011). Uno</a:t>
            </a:r>
            <a:r>
              <a:rPr lang="es-EC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los factores de la expansión urbana que vive el cantón surge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como consecuencia de los vínculos que mantiene con Quito. La Dirección de Movilidad, Tránsito y Transporte del cantón, indicó que al día se realizan 50.265 viajes de vehículos livianos y 4.564 de buses, por las rutas que unen al Valle de los Chillos con el límite donde se aplica la medida de restricción vehicular pico y placa en Quito.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contaminación acústica (o por ruido) es resultado directo y no deseado del crecimiento del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se constituye en un problema que afecta, en especial, a los habitantes de las parroquias de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Sangolquí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San Rafael como consecuencia del mayor tráfico vehicular (principal fuente de ruido) que soportan sus calles, además concentran la mayor parte de servicios: municipio, centros comerciales, mercados, dirección de tránsito, bomberos, policía, centros educativos, parques y áreas de recreación, centros de diversión nocturna entre otros.</a:t>
            </a:r>
            <a:endParaRPr lang="es-E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21AB2-2EE7-43E3-B268-A09424646132}" type="slidenum">
              <a:rPr lang="es-ES" smtClean="0"/>
              <a:pPr/>
              <a:t>60</a:t>
            </a:fld>
            <a:endParaRPr lang="es-E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Actualmente 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una extensión de 134 km2 es una de las regiones que ha experimentado un mayor crecimiento poblacional y urbano en el país. Según cifras publicadas por el Instituto Nacional de Estadística y Censos (INEC) la población creció el  30% entre el 2001 y 2010 (de 65.882 personas en el 2001 a 85.852 personas en el 2011). Uno</a:t>
            </a:r>
            <a:r>
              <a:rPr lang="es-EC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los factores de la expansión urbana que vive el cantón surge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como consecuencia de los vínculos que mantiene con Quito. La Dirección de Movilidad, Tránsito y Transporte del cantón, indicó que al día se realizan 50.265 viajes de vehículos livianos y 4.564 de buses, por las rutas que unen al Valle de los Chillos con el límite donde se aplica la medida de restricción vehicular pico y placa en Quito.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contaminación acústica (o por ruido) es resultado directo y no deseado del crecimiento del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se constituye en un problema que afecta, en especial, a los habitantes de las parroquias de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Sangolquí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San Rafael como consecuencia del mayor tráfico vehicular (principal fuente de ruido) que soportan sus calles, además concentran la mayor parte de servicios: municipio, centros comerciales, mercados, dirección de tránsito, bomberos, policía, centros educativos, parques y áreas de recreación, centros de diversión nocturna entre otros.</a:t>
            </a:r>
            <a:endParaRPr lang="es-E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21AB2-2EE7-43E3-B268-A09424646132}" type="slidenum">
              <a:rPr lang="es-ES" smtClean="0"/>
              <a:pPr/>
              <a:t>61</a:t>
            </a:fld>
            <a:endParaRPr lang="es-E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Actualmente 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una extensión de 134 km2 es una de las regiones que ha experimentado un mayor crecimiento poblacional y urbano en el país. Según cifras publicadas por el Instituto Nacional de Estadística y Censos (INEC) la población creció el  30% entre el 2001 y 2010 (de 65.882 personas en el 2001 a 85.852 personas en el 2011). Uno</a:t>
            </a:r>
            <a:r>
              <a:rPr lang="es-EC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los factores de la expansión urbana que vive el cantón surge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como consecuencia de los vínculos que mantiene con Quito. La Dirección de Movilidad, Tránsito y Transporte del cantón, indicó que al día se realizan 50.265 viajes de vehículos livianos y 4.564 de buses, por las rutas que unen al Valle de los Chillos con el límite donde se aplica la medida de restricción vehicular pico y placa en Quito.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contaminación acústica (o por ruido) es resultado directo y no deseado del crecimiento del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se constituye en un problema que afecta, en especial, a los habitantes de las parroquias de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Sangolquí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San Rafael como consecuencia del mayor tráfico vehicular (principal fuente de ruido) que soportan sus calles, además concentran la mayor parte de servicios: municipio, centros comerciales, mercados, dirección de tránsito, bomberos, policía, centros educativos, parques y áreas de recreación, centros de diversión nocturna entre otros.</a:t>
            </a:r>
            <a:endParaRPr lang="es-E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21AB2-2EE7-43E3-B268-A09424646132}" type="slidenum">
              <a:rPr lang="es-ES" smtClean="0"/>
              <a:pPr/>
              <a:t>62</a:t>
            </a:fld>
            <a:endParaRPr lang="es-E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Actualmente 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una extensión de 134 km2 es una de las regiones que ha experimentado un mayor crecimiento poblacional y urbano en el país. Según cifras publicadas por el Instituto Nacional de Estadística y Censos (INEC) la población creció el  30% entre el 2001 y 2010 (de 65.882 personas en el 2001 a 85.852 personas en el 2011). Uno</a:t>
            </a:r>
            <a:r>
              <a:rPr lang="es-EC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los factores de la expansión urbana que vive el cantón surge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como consecuencia de los vínculos que mantiene con Quito. La Dirección de Movilidad, Tránsito y Transporte del cantón, indicó que al día se realizan 50.265 viajes de vehículos livianos y 4.564 de buses, por las rutas que unen al Valle de los Chillos con el límite donde se aplica la medida de restricción vehicular pico y placa en Quito.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contaminación acústica (o por ruido) es resultado directo y no deseado del crecimiento del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se constituye en un problema que afecta, en especial, a los habitantes de las parroquias de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Sangolquí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San Rafael como consecuencia del mayor tráfico vehicular (principal fuente de ruido) que soportan sus calles, además concentran la mayor parte de servicios: municipio, centros comerciales, mercados, dirección de tránsito, bomberos, policía, centros educativos, parques y áreas de recreación, centros de diversión nocturna entre otros.</a:t>
            </a:r>
            <a:endParaRPr lang="es-E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21AB2-2EE7-43E3-B268-A09424646132}" type="slidenum">
              <a:rPr lang="es-ES" smtClean="0"/>
              <a:pPr/>
              <a:t>63</a:t>
            </a:fld>
            <a:endParaRPr lang="es-E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Actualmente 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una extensión de 134 km2 es una de las regiones que ha experimentado un mayor crecimiento poblacional y urbano en el país. Según cifras publicadas por el Instituto Nacional de Estadística y Censos (INEC) la población creció el  30% entre el 2001 y 2010 (de 65.882 personas en el 2001 a 85.852 personas en el 2011). Uno</a:t>
            </a:r>
            <a:r>
              <a:rPr lang="es-EC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los factores de la expansión urbana que vive el cantón surge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como consecuencia de los vínculos que mantiene con Quito. La Dirección de Movilidad, Tránsito y Transporte del cantón, indicó que al día se realizan 50.265 viajes de vehículos livianos y 4.564 de buses, por las rutas que unen al Valle de los Chillos con el límite donde se aplica la medida de restricción vehicular pico y placa en Quito.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contaminación acústica (o por ruido) es resultado directo y no deseado del crecimiento del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se constituye en un problema que afecta, en especial, a los habitantes de las parroquias de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Sangolquí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San Rafael como consecuencia del mayor tráfico vehicular (principal fuente de ruido) que soportan sus calles, además concentran la mayor parte de servicios: municipio, centros comerciales, mercados, dirección de tránsito, bomberos, policía, centros educativos, parques y áreas de recreación, centros de diversión nocturna entre otros.</a:t>
            </a:r>
            <a:endParaRPr lang="es-E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21AB2-2EE7-43E3-B268-A09424646132}" type="slidenum">
              <a:rPr lang="es-ES" smtClean="0"/>
              <a:pPr/>
              <a:t>7</a:t>
            </a:fld>
            <a:endParaRPr lang="es-E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Actualmente 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una extensión de 134 km2 es una de las regiones que ha experimentado un mayor crecimiento poblacional y urbano en el país. Según cifras publicadas por el Instituto Nacional de Estadística y Censos (INEC) la población creció el  30% entre el 2001 y 2010 (de 65.882 personas en el 2001 a 85.852 personas en el 2011). Uno</a:t>
            </a:r>
            <a:r>
              <a:rPr lang="es-EC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los factores de la expansión urbana que vive el cantón surge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como consecuencia de los vínculos que mantiene con Quito. La Dirección de Movilidad, Tránsito y Transporte del cantón, indicó que al día se realizan 50.265 viajes de vehículos livianos y 4.564 de buses, por las rutas que unen al Valle de los Chillos con el límite donde se aplica la medida de restricción vehicular pico y placa en Quito.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contaminación acústica (o por ruido) es resultado directo y no deseado del crecimiento del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se constituye en un problema que afecta, en especial, a los habitantes de las parroquias de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Sangolquí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San Rafael como consecuencia del mayor tráfico vehicular (principal fuente de ruido) que soportan sus calles, además concentran la mayor parte de servicios: municipio, centros comerciales, mercados, dirección de tránsito, bomberos, policía, centros educativos, parques y áreas de recreación, centros de diversión nocturna entre otros.</a:t>
            </a:r>
            <a:endParaRPr lang="es-E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21AB2-2EE7-43E3-B268-A09424646132}" type="slidenum">
              <a:rPr lang="es-ES" smtClean="0"/>
              <a:pPr/>
              <a:t>64</a:t>
            </a:fld>
            <a:endParaRPr lang="es-E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Actualmente 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una extensión de 134 km2 es una de las regiones que ha experimentado un mayor crecimiento poblacional y urbano en el país. Según cifras publicadas por el Instituto Nacional de Estadística y Censos (INEC) la población creció el  30% entre el 2001 y 2010 (de 65.882 personas en el 2001 a 85.852 personas en el 2011). Uno</a:t>
            </a:r>
            <a:r>
              <a:rPr lang="es-EC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los factores de la expansión urbana que vive el cantón surge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como consecuencia de los vínculos que mantiene con Quito. La Dirección de Movilidad, Tránsito y Transporte del cantón, indicó que al día se realizan 50.265 viajes de vehículos livianos y 4.564 de buses, por las rutas que unen al Valle de los Chillos con el límite donde se aplica la medida de restricción vehicular pico y placa en Quito.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contaminación acústica (o por ruido) es resultado directo y no deseado del crecimiento del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se constituye en un problema que afecta, en especial, a los habitantes de las parroquias de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Sangolquí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San Rafael como consecuencia del mayor tráfico vehicular (principal fuente de ruido) que soportan sus calles, además concentran la mayor parte de servicios: municipio, centros comerciales, mercados, dirección de tránsito, bomberos, policía, centros educativos, parques y áreas de recreación, centros de diversión nocturna entre otros.</a:t>
            </a:r>
            <a:endParaRPr lang="es-E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21AB2-2EE7-43E3-B268-A09424646132}" type="slidenum">
              <a:rPr lang="es-ES" smtClean="0"/>
              <a:pPr/>
              <a:t>65</a:t>
            </a:fld>
            <a:endParaRPr lang="es-E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Actualmente 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una extensión de 134 km2 es una de las regiones que ha experimentado un mayor crecimiento poblacional y urbano en el país. Según cifras publicadas por el Instituto Nacional de Estadística y Censos (INEC) la población creció el  30% entre el 2001 y 2010 (de 65.882 personas en el 2001 a 85.852 personas en el 2011). Uno</a:t>
            </a:r>
            <a:r>
              <a:rPr lang="es-EC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los factores de la expansión urbana que vive el cantón surge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como consecuencia de los vínculos que mantiene con Quito. La Dirección de Movilidad, Tránsito y Transporte del cantón, indicó que al día se realizan 50.265 viajes de vehículos livianos y 4.564 de buses, por las rutas que unen al Valle de los Chillos con el límite donde se aplica la medida de restricción vehicular pico y placa en Quito.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contaminación acústica (o por ruido) es resultado directo y no deseado del crecimiento del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se constituye en un problema que afecta, en especial, a los habitantes de las parroquias de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Sangolquí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San Rafael como consecuencia del mayor tráfico vehicular (principal fuente de ruido) que soportan sus calles, además concentran la mayor parte de servicios: municipio, centros comerciales, mercados, dirección de tránsito, bomberos, policía, centros educativos, parques y áreas de recreación, centros de diversión nocturna entre otros.</a:t>
            </a:r>
            <a:endParaRPr lang="es-E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21AB2-2EE7-43E3-B268-A09424646132}" type="slidenum">
              <a:rPr lang="es-ES" smtClean="0"/>
              <a:pPr/>
              <a:t>66</a:t>
            </a:fld>
            <a:endParaRPr lang="es-E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Actualmente 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una extensión de 134 km2 es una de las regiones que ha experimentado un mayor crecimiento poblacional y urbano en el país. Según cifras publicadas por el Instituto Nacional de Estadística y Censos (INEC) la población creció el  30% entre el 2001 y 2010 (de 65.882 personas en el 2001 a 85.852 personas en el 2011). Uno</a:t>
            </a:r>
            <a:r>
              <a:rPr lang="es-EC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los factores de la expansión urbana que vive el cantón surge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como consecuencia de los vínculos que mantiene con Quito. La Dirección de Movilidad, Tránsito y Transporte del cantón, indicó que al día se realizan 50.265 viajes de vehículos livianos y 4.564 de buses, por las rutas que unen al Valle de los Chillos con el límite donde se aplica la medida de restricción vehicular pico y placa en Quito.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contaminación acústica (o por ruido) es resultado directo y no deseado del crecimiento del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se constituye en un problema que afecta, en especial, a los habitantes de las parroquias de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Sangolquí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San Rafael como consecuencia del mayor tráfico vehicular (principal fuente de ruido) que soportan sus calles, además concentran la mayor parte de servicios: municipio, centros comerciales, mercados, dirección de tránsito, bomberos, policía, centros educativos, parques y áreas de recreación, centros de diversión nocturna entre otros.</a:t>
            </a:r>
            <a:endParaRPr lang="es-E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21AB2-2EE7-43E3-B268-A09424646132}" type="slidenum">
              <a:rPr lang="es-ES" smtClean="0"/>
              <a:pPr/>
              <a:t>67</a:t>
            </a:fld>
            <a:endParaRPr lang="es-E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Actualmente 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una extensión de 134 km2 es una de las regiones que ha experimentado un mayor crecimiento poblacional y urbano en el país. Según cifras publicadas por el Instituto Nacional de Estadística y Censos (INEC) la población creció el  30% entre el 2001 y 2010 (de 65.882 personas en el 2001 a 85.852 personas en el 2011). Uno</a:t>
            </a:r>
            <a:r>
              <a:rPr lang="es-EC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los factores de la expansión urbana que vive el cantón surge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como consecuencia de los vínculos que mantiene con Quito. La Dirección de Movilidad, Tránsito y Transporte del cantón, indicó que al día se realizan 50.265 viajes de vehículos livianos y 4.564 de buses, por las rutas que unen al Valle de los Chillos con el límite donde se aplica la medida de restricción vehicular pico y placa en Quito.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contaminación acústica (o por ruido) es resultado directo y no deseado del crecimiento del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se constituye en un problema que afecta, en especial, a los habitantes de las parroquias de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Sangolquí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San Rafael como consecuencia del mayor tráfico vehicular (principal fuente de ruido) que soportan sus calles, además concentran la mayor parte de servicios: municipio, centros comerciales, mercados, dirección de tránsito, bomberos, policía, centros educativos, parques y áreas de recreación, centros de diversión nocturna entre otros.</a:t>
            </a:r>
            <a:endParaRPr lang="es-E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21AB2-2EE7-43E3-B268-A09424646132}" type="slidenum">
              <a:rPr lang="es-ES" smtClean="0"/>
              <a:pPr/>
              <a:t>68</a:t>
            </a:fld>
            <a:endParaRPr lang="es-E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Actualmente 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una extensión de 134 km2 es una de las regiones que ha experimentado un mayor crecimiento poblacional y urbano en el país. Según cifras publicadas por el Instituto Nacional de Estadística y Censos (INEC) la población creció el  30% entre el 2001 y 2010 (de 65.882 personas en el 2001 a 85.852 personas en el 2011). Uno</a:t>
            </a:r>
            <a:r>
              <a:rPr lang="es-EC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los factores de la expansión urbana que vive el cantón surge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como consecuencia de los vínculos que mantiene con Quito. La Dirección de Movilidad, Tránsito y Transporte del cantón, indicó que al día se realizan 50.265 viajes de vehículos livianos y 4.564 de buses, por las rutas que unen al Valle de los Chillos con el límite donde se aplica la medida de restricción vehicular pico y placa en Quito.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contaminación acústica (o por ruido) es resultado directo y no deseado del crecimiento del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se constituye en un problema que afecta, en especial, a los habitantes de las parroquias de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Sangolquí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San Rafael como consecuencia del mayor tráfico vehicular (principal fuente de ruido) que soportan sus calles, además concentran la mayor parte de servicios: municipio, centros comerciales, mercados, dirección de tránsito, bomberos, policía, centros educativos, parques y áreas de recreación, centros de diversión nocturna entre otros.</a:t>
            </a:r>
            <a:endParaRPr lang="es-E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21AB2-2EE7-43E3-B268-A09424646132}" type="slidenum">
              <a:rPr lang="es-ES" smtClean="0"/>
              <a:pPr/>
              <a:t>69</a:t>
            </a:fld>
            <a:endParaRPr lang="es-E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Actualmente 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una extensión de 134 km2 es una de las regiones que ha experimentado un mayor crecimiento poblacional y urbano en el país. Según cifras publicadas por el Instituto Nacional de Estadística y Censos (INEC) la población creció el  30% entre el 2001 y 2010 (de 65.882 personas en el 2001 a 85.852 personas en el 2011). Uno</a:t>
            </a:r>
            <a:r>
              <a:rPr lang="es-EC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los factores de la expansión urbana que vive el cantón surge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como consecuencia de los vínculos que mantiene con Quito. La Dirección de Movilidad, Tránsito y Transporte del cantón, indicó que al día se realizan 50.265 viajes de vehículos livianos y 4.564 de buses, por las rutas que unen al Valle de los Chillos con el límite donde se aplica la medida de restricción vehicular pico y placa en Quito.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contaminación acústica (o por ruido) es resultado directo y no deseado del crecimiento del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se constituye en un problema que afecta, en especial, a los habitantes de las parroquias de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Sangolquí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San Rafael como consecuencia del mayor tráfico vehicular (principal fuente de ruido) que soportan sus calles, además concentran la mayor parte de servicios: municipio, centros comerciales, mercados, dirección de tránsito, bomberos, policía, centros educativos, parques y áreas de recreación, centros de diversión nocturna entre otros.</a:t>
            </a:r>
            <a:endParaRPr lang="es-E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21AB2-2EE7-43E3-B268-A09424646132}" type="slidenum">
              <a:rPr lang="es-ES" smtClean="0"/>
              <a:pPr/>
              <a:t>70</a:t>
            </a:fld>
            <a:endParaRPr lang="es-E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Actualmente 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una extensión de 134 km2 es una de las regiones que ha experimentado un mayor crecimiento poblacional y urbano en el país. Según cifras publicadas por el Instituto Nacional de Estadística y Censos (INEC) la población creció el  30% entre el 2001 y 2010 (de 65.882 personas en el 2001 a 85.852 personas en el 2011). Uno</a:t>
            </a:r>
            <a:r>
              <a:rPr lang="es-EC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los factores de la expansión urbana que vive el cantón surge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como consecuencia de los vínculos que mantiene con Quito. La Dirección de Movilidad, Tránsito y Transporte del cantón, indicó que al día se realizan 50.265 viajes de vehículos livianos y 4.564 de buses, por las rutas que unen al Valle de los Chillos con el límite donde se aplica la medida de restricción vehicular pico y placa en Quito.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contaminación acústica (o por ruido) es resultado directo y no deseado del crecimiento del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se constituye en un problema que afecta, en especial, a los habitantes de las parroquias de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Sangolquí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San Rafael como consecuencia del mayor tráfico vehicular (principal fuente de ruido) que soportan sus calles, además concentran la mayor parte de servicios: municipio, centros comerciales, mercados, dirección de tránsito, bomberos, policía, centros educativos, parques y áreas de recreación, centros de diversión nocturna entre otros.</a:t>
            </a:r>
            <a:endParaRPr lang="es-E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21AB2-2EE7-43E3-B268-A09424646132}" type="slidenum">
              <a:rPr lang="es-ES" smtClean="0"/>
              <a:pPr/>
              <a:t>71</a:t>
            </a:fld>
            <a:endParaRPr lang="es-E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Actualmente 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una extensión de 134 km2 es una de las regiones que ha experimentado un mayor crecimiento poblacional y urbano en el país. Según cifras publicadas por el Instituto Nacional de Estadística y Censos (INEC) la población creció el  30% entre el 2001 y 2010 (de 65.882 personas en el 2001 a 85.852 personas en el 2011). Uno</a:t>
            </a:r>
            <a:r>
              <a:rPr lang="es-EC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los factores de la expansión urbana que vive el cantón surge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como consecuencia de los vínculos que mantiene con Quito. La Dirección de Movilidad, Tránsito y Transporte del cantón, indicó que al día se realizan 50.265 viajes de vehículos livianos y 4.564 de buses, por las rutas que unen al Valle de los Chillos con el límite donde se aplica la medida de restricción vehicular pico y placa en Quito.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contaminación acústica (o por ruido) es resultado directo y no deseado del crecimiento del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se constituye en un problema que afecta, en especial, a los habitantes de las parroquias de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Sangolquí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San Rafael como consecuencia del mayor tráfico vehicular (principal fuente de ruido) que soportan sus calles, además concentran la mayor parte de servicios: municipio, centros comerciales, mercados, dirección de tránsito, bomberos, policía, centros educativos, parques y áreas de recreación, centros de diversión nocturna entre otros.</a:t>
            </a:r>
            <a:endParaRPr lang="es-E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21AB2-2EE7-43E3-B268-A09424646132}" type="slidenum">
              <a:rPr lang="es-ES" smtClean="0"/>
              <a:pPr/>
              <a:t>72</a:t>
            </a:fld>
            <a:endParaRPr lang="es-E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Actualmente 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una extensión de 134 km2 es una de las regiones que ha experimentado un mayor crecimiento poblacional y urbano en el país. Según cifras publicadas por el Instituto Nacional de Estadística y Censos (INEC) la población creció el  30% entre el 2001 y 2010 (de 65.882 personas en el 2001 a 85.852 personas en el 2011). Uno</a:t>
            </a:r>
            <a:r>
              <a:rPr lang="es-EC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los factores de la expansión urbana que vive el cantón surge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como consecuencia de los vínculos que mantiene con Quito. La Dirección de Movilidad, Tránsito y Transporte del cantón, indicó que al día se realizan 50.265 viajes de vehículos livianos y 4.564 de buses, por las rutas que unen al Valle de los Chillos con el límite donde se aplica la medida de restricción vehicular pico y placa en Quito.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contaminación acústica (o por ruido) es resultado directo y no deseado del crecimiento del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se constituye en un problema que afecta, en especial, a los habitantes de las parroquias de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Sangolquí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San Rafael como consecuencia del mayor tráfico vehicular (principal fuente de ruido) que soportan sus calles, además concentran la mayor parte de servicios: municipio, centros comerciales, mercados, dirección de tránsito, bomberos, policía, centros educativos, parques y áreas de recreación, centros de diversión nocturna entre otros.</a:t>
            </a:r>
            <a:endParaRPr lang="es-E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21AB2-2EE7-43E3-B268-A09424646132}" type="slidenum">
              <a:rPr lang="es-ES" smtClean="0"/>
              <a:pPr/>
              <a:t>73</a:t>
            </a:fld>
            <a:endParaRPr lang="es-E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Actualmente 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una extensión de 134 km2 es una de las regiones que ha experimentado un mayor crecimiento poblacional y urbano en el país. Según cifras publicadas por el Instituto Nacional de Estadística y Censos (INEC) la población creció el  30% entre el 2001 y 2010 (de 65.882 personas en el 2001 a 85.852 personas en el 2011). Uno</a:t>
            </a:r>
            <a:r>
              <a:rPr lang="es-EC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los factores de la expansión urbana que vive el cantón surge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como consecuencia de los vínculos que mantiene con Quito. La Dirección de Movilidad, Tránsito y Transporte del cantón, indicó que al día se realizan 50.265 viajes de vehículos livianos y 4.564 de buses, por las rutas que unen al Valle de los Chillos con el límite donde se aplica la medida de restricción vehicular pico y placa en Quito.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contaminación acústica (o por ruido) es resultado directo y no deseado del crecimiento del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se constituye en un problema que afecta, en especial, a los habitantes de las parroquias de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Sangolquí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San Rafael como consecuencia del mayor tráfico vehicular (principal fuente de ruido) que soportan sus calles, además concentran la mayor parte de servicios: municipio, centros comerciales, mercados, dirección de tránsito, bomberos, policía, centros educativos, parques y áreas de recreación, centros de diversión nocturna entre otros.</a:t>
            </a:r>
            <a:endParaRPr lang="es-E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21AB2-2EE7-43E3-B268-A09424646132}" type="slidenum">
              <a:rPr lang="es-ES" smtClean="0"/>
              <a:pPr/>
              <a:t>8</a:t>
            </a:fld>
            <a:endParaRPr lang="es-E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Actualmente 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una extensión de 134 km2 es una de las regiones que ha experimentado un mayor crecimiento poblacional y urbano en el país. Según cifras publicadas por el Instituto Nacional de Estadística y Censos (INEC) la población creció el  30% entre el 2001 y 2010 (de 65.882 personas en el 2001 a 85.852 personas en el 2011). Uno</a:t>
            </a:r>
            <a:r>
              <a:rPr lang="es-EC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los factores de la expansión urbana que vive el cantón surge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como consecuencia de los vínculos que mantiene con Quito. La Dirección de Movilidad, Tránsito y Transporte del cantón, indicó que al día se realizan 50.265 viajes de vehículos livianos y 4.564 de buses, por las rutas que unen al Valle de los Chillos con el límite donde se aplica la medida de restricción vehicular pico y placa en Quito.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contaminación acústica (o por ruido) es resultado directo y no deseado del crecimiento del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se constituye en un problema que afecta, en especial, a los habitantes de las parroquias de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Sangolquí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San Rafael como consecuencia del mayor tráfico vehicular (principal fuente de ruido) que soportan sus calles, además concentran la mayor parte de servicios: municipio, centros comerciales, mercados, dirección de tránsito, bomberos, policía, centros educativos, parques y áreas de recreación, centros de diversión nocturna entre otros.</a:t>
            </a:r>
            <a:endParaRPr lang="es-E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21AB2-2EE7-43E3-B268-A09424646132}" type="slidenum">
              <a:rPr lang="es-ES" smtClean="0"/>
              <a:pPr/>
              <a:t>74</a:t>
            </a:fld>
            <a:endParaRPr lang="es-E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Actualmente 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una extensión de 134 km2 es una de las regiones que ha experimentado un mayor crecimiento poblacional y urbano en el país. Según cifras publicadas por el Instituto Nacional de Estadística y Censos (INEC) la población creció el  30% entre el 2001 y 2010 (de 65.882 personas en el 2001 a 85.852 personas en el 2011). Uno</a:t>
            </a:r>
            <a:r>
              <a:rPr lang="es-EC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los factores de la expansión urbana que vive el cantón surge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como consecuencia de los vínculos que mantiene con Quito. La Dirección de Movilidad, Tránsito y Transporte del cantón, indicó que al día se realizan 50.265 viajes de vehículos livianos y 4.564 de buses, por las rutas que unen al Valle de los Chillos con el límite donde se aplica la medida de restricción vehicular pico y placa en Quito.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contaminación acústica (o por ruido) es resultado directo y no deseado del crecimiento del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se constituye en un problema que afecta, en especial, a los habitantes de las parroquias de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Sangolquí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San Rafael como consecuencia del mayor tráfico vehicular (principal fuente de ruido) que soportan sus calles, además concentran la mayor parte de servicios: municipio, centros comerciales, mercados, dirección de tránsito, bomberos, policía, centros educativos, parques y áreas de recreación, centros de diversión nocturna entre otros.</a:t>
            </a:r>
            <a:endParaRPr lang="es-E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21AB2-2EE7-43E3-B268-A09424646132}" type="slidenum">
              <a:rPr lang="es-ES" smtClean="0"/>
              <a:pPr/>
              <a:t>75</a:t>
            </a:fld>
            <a:endParaRPr lang="es-E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Actualmente 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una extensión de 134 km2 es una de las regiones que ha experimentado un mayor crecimiento poblacional y urbano en el país. Según cifras publicadas por el Instituto Nacional de Estadística y Censos (INEC) la población creció el  30% entre el 2001 y 2010 (de 65.882 personas en el 2001 a 85.852 personas en el 2011). Uno</a:t>
            </a:r>
            <a:r>
              <a:rPr lang="es-EC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los factores de la expansión urbana que vive el cantón surge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como consecuencia de los vínculos que mantiene con Quito. La Dirección de Movilidad, Tránsito y Transporte del cantón, indicó que al día se realizan 50.265 viajes de vehículos livianos y 4.564 de buses, por las rutas que unen al Valle de los Chillos con el límite donde se aplica la medida de restricción vehicular pico y placa en Quito.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contaminación acústica (o por ruido) es resultado directo y no deseado del crecimiento del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se constituye en un problema que afecta, en especial, a los habitantes de las parroquias de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Sangolquí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San Rafael como consecuencia del mayor tráfico vehicular (principal fuente de ruido) que soportan sus calles, además concentran la mayor parte de servicios: municipio, centros comerciales, mercados, dirección de tránsito, bomberos, policía, centros educativos, parques y áreas de recreación, centros de diversión nocturna entre otros.</a:t>
            </a:r>
            <a:endParaRPr lang="es-E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21AB2-2EE7-43E3-B268-A09424646132}" type="slidenum">
              <a:rPr lang="es-ES" smtClean="0"/>
              <a:pPr/>
              <a:t>76</a:t>
            </a:fld>
            <a:endParaRPr lang="es-E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Actualmente 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una extensión de 134 km2 es una de las regiones que ha experimentado un mayor crecimiento poblacional y urbano en el país. Según cifras publicadas por el Instituto Nacional de Estadística y Censos (INEC) la población creció el  30% entre el 2001 y 2010 (de 65.882 personas en el 2001 a 85.852 personas en el 2011). Uno</a:t>
            </a:r>
            <a:r>
              <a:rPr lang="es-EC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los factores de la expansión urbana que vive el cantón surge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como consecuencia de los vínculos que mantiene con Quito. La Dirección de Movilidad, Tránsito y Transporte del cantón, indicó que al día se realizan 50.265 viajes de vehículos livianos y 4.564 de buses, por las rutas que unen al Valle de los Chillos con el límite donde se aplica la medida de restricción vehicular pico y placa en Quito.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contaminación acústica (o por ruido) es resultado directo y no deseado del crecimiento del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se constituye en un problema que afecta, en especial, a los habitantes de las parroquias de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Sangolquí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San Rafael como consecuencia del mayor tráfico vehicular (principal fuente de ruido) que soportan sus calles, además concentran la mayor parte de servicios: municipio, centros comerciales, mercados, dirección de tránsito, bomberos, policía, centros educativos, parques y áreas de recreación, centros de diversión nocturna entre otros.</a:t>
            </a:r>
            <a:endParaRPr lang="es-E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21AB2-2EE7-43E3-B268-A09424646132}" type="slidenum">
              <a:rPr lang="es-ES" smtClean="0"/>
              <a:pPr/>
              <a:t>78</a:t>
            </a:fld>
            <a:endParaRPr lang="es-E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Actualmente 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una extensión de 134 km2 es una de las regiones que ha experimentado un mayor crecimiento poblacional y urbano en el país. Según cifras publicadas por el Instituto Nacional de Estadística y Censos (INEC) la población creció el  30% entre el 2001 y 2010 (de 65.882 personas en el 2001 a 85.852 personas en el 2011). Uno</a:t>
            </a:r>
            <a:r>
              <a:rPr lang="es-EC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los factores de la expansión urbana que vive el cantón surge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como consecuencia de los vínculos que mantiene con Quito. La Dirección de Movilidad, Tránsito y Transporte del cantón, indicó que al día se realizan 50.265 viajes de vehículos livianos y 4.564 de buses, por las rutas que unen al Valle de los Chillos con el límite donde se aplica la medida de restricción vehicular pico y placa en Quito.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contaminación acústica (o por ruido) es resultado directo y no deseado del crecimiento del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se constituye en un problema que afecta, en especial, a los habitantes de las parroquias de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Sangolquí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San Rafael como consecuencia del mayor tráfico vehicular (principal fuente de ruido) que soportan sus calles, además concentran la mayor parte de servicios: municipio, centros comerciales, mercados, dirección de tránsito, bomberos, policía, centros educativos, parques y áreas de recreación, centros de diversión nocturna entre otros.</a:t>
            </a:r>
            <a:endParaRPr lang="es-E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21AB2-2EE7-43E3-B268-A09424646132}" type="slidenum">
              <a:rPr lang="es-ES" smtClean="0"/>
              <a:pPr/>
              <a:t>79</a:t>
            </a:fld>
            <a:endParaRPr lang="es-ES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Actualmente 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una extensión de 134 km2 es una de las regiones que ha experimentado un mayor crecimiento poblacional y urbano en el país. Según cifras publicadas por el Instituto Nacional de Estadística y Censos (INEC) la población creció el  30% entre el 2001 y 2010 (de 65.882 personas en el 2001 a 85.852 personas en el 2011). Uno</a:t>
            </a:r>
            <a:r>
              <a:rPr lang="es-EC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los factores de la expansión urbana que vive el cantón surge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como consecuencia de los vínculos que mantiene con Quito. La Dirección de Movilidad, Tránsito y Transporte del cantón, indicó que al día se realizan 50.265 viajes de vehículos livianos y 4.564 de buses, por las rutas que unen al Valle de los Chillos con el límite donde se aplica la medida de restricción vehicular pico y placa en Quito.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contaminación acústica (o por ruido) es resultado directo y no deseado del crecimiento del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se constituye en un problema que afecta, en especial, a los habitantes de las parroquias de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Sangolquí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San Rafael como consecuencia del mayor tráfico vehicular (principal fuente de ruido) que soportan sus calles, además concentran la mayor parte de servicios: municipio, centros comerciales, mercados, dirección de tránsito, bomberos, policía, centros educativos, parques y áreas de recreación, centros de diversión nocturna entre otros.</a:t>
            </a:r>
            <a:endParaRPr lang="es-E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21AB2-2EE7-43E3-B268-A09424646132}" type="slidenum">
              <a:rPr lang="es-ES" smtClean="0"/>
              <a:pPr/>
              <a:t>80</a:t>
            </a:fld>
            <a:endParaRPr lang="es-ES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Actualmente 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una extensión de 134 km2 es una de las regiones que ha experimentado un mayor crecimiento poblacional y urbano en el país. Según cifras publicadas por el Instituto Nacional de Estadística y Censos (INEC) la población creció el  30% entre el 2001 y 2010 (de 65.882 personas en el 2001 a 85.852 personas en el 2011). Uno</a:t>
            </a:r>
            <a:r>
              <a:rPr lang="es-EC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los factores de la expansión urbana que vive el cantón surge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como consecuencia de los vínculos que mantiene con Quito. La Dirección de Movilidad, Tránsito y Transporte del cantón, indicó que al día se realizan 50.265 viajes de vehículos livianos y 4.564 de buses, por las rutas que unen al Valle de los Chillos con el límite donde se aplica la medida de restricción vehicular pico y placa en Quito.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contaminación acústica (o por ruido) es resultado directo y no deseado del crecimiento del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se constituye en un problema que afecta, en especial, a los habitantes de las parroquias de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Sangolquí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San Rafael como consecuencia del mayor tráfico vehicular (principal fuente de ruido) que soportan sus calles, además concentran la mayor parte de servicios: municipio, centros comerciales, mercados, dirección de tránsito, bomberos, policía, centros educativos, parques y áreas de recreación, centros de diversión nocturna entre otros.</a:t>
            </a:r>
            <a:endParaRPr lang="es-E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21AB2-2EE7-43E3-B268-A09424646132}" type="slidenum">
              <a:rPr lang="es-ES" smtClean="0"/>
              <a:pPr/>
              <a:t>81</a:t>
            </a:fld>
            <a:endParaRPr lang="es-ES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Actualmente 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una extensión de 134 km2 es una de las regiones que ha experimentado un mayor crecimiento poblacional y urbano en el país. Según cifras publicadas por el Instituto Nacional de Estadística y Censos (INEC) la población creció el  30% entre el 2001 y 2010 (de 65.882 personas en el 2001 a 85.852 personas en el 2011). Uno</a:t>
            </a:r>
            <a:r>
              <a:rPr lang="es-EC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los factores de la expansión urbana que vive el cantón surge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como consecuencia de los vínculos que mantiene con Quito. La Dirección de Movilidad, Tránsito y Transporte del cantón, indicó que al día se realizan 50.265 viajes de vehículos livianos y 4.564 de buses, por las rutas que unen al Valle de los Chillos con el límite donde se aplica la medida de restricción vehicular pico y placa en Quito.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contaminación acústica (o por ruido) es resultado directo y no deseado del crecimiento del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se constituye en un problema que afecta, en especial, a los habitantes de las parroquias de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Sangolquí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San Rafael como consecuencia del mayor tráfico vehicular (principal fuente de ruido) que soportan sus calles, además concentran la mayor parte de servicios: municipio, centros comerciales, mercados, dirección de tránsito, bomberos, policía, centros educativos, parques y áreas de recreación, centros de diversión nocturna entre otros.</a:t>
            </a:r>
            <a:endParaRPr lang="es-E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21AB2-2EE7-43E3-B268-A09424646132}" type="slidenum">
              <a:rPr lang="es-ES" smtClean="0"/>
              <a:pPr/>
              <a:t>82</a:t>
            </a:fld>
            <a:endParaRPr lang="es-ES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Actualmente 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una extensión de 134 km2 es una de las regiones que ha experimentado un mayor crecimiento poblacional y urbano en el país. Según cifras publicadas por el Instituto Nacional de Estadística y Censos (INEC) la población creció el  30% entre el 2001 y 2010 (de 65.882 personas en el 2001 a 85.852 personas en el 2011). Uno</a:t>
            </a:r>
            <a:r>
              <a:rPr lang="es-EC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los factores de la expansión urbana que vive el cantón surge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como consecuencia de los vínculos que mantiene con Quito. La Dirección de Movilidad, Tránsito y Transporte del cantón, indicó que al día se realizan 50.265 viajes de vehículos livianos y 4.564 de buses, por las rutas que unen al Valle de los Chillos con el límite donde se aplica la medida de restricción vehicular pico y placa en Quito.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contaminación acústica (o por ruido) es resultado directo y no deseado del crecimiento del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se constituye en un problema que afecta, en especial, a los habitantes de las parroquias de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Sangolquí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San Rafael como consecuencia del mayor tráfico vehicular (principal fuente de ruido) que soportan sus calles, además concentran la mayor parte de servicios: municipio, centros comerciales, mercados, dirección de tránsito, bomberos, policía, centros educativos, parques y áreas de recreación, centros de diversión nocturna entre otros.</a:t>
            </a:r>
            <a:endParaRPr lang="es-E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21AB2-2EE7-43E3-B268-A09424646132}" type="slidenum">
              <a:rPr lang="es-ES" smtClean="0"/>
              <a:pPr/>
              <a:t>83</a:t>
            </a:fld>
            <a:endParaRPr lang="es-ES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Actualmente 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una extensión de 134 km2 es una de las regiones que ha experimentado un mayor crecimiento poblacional y urbano en el país. Según cifras publicadas por el Instituto Nacional de Estadística y Censos (INEC) la población creció el  30% entre el 2001 y 2010 (de 65.882 personas en el 2001 a 85.852 personas en el 2011). Uno</a:t>
            </a:r>
            <a:r>
              <a:rPr lang="es-EC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los factores de la expansión urbana que vive el cantón surge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como consecuencia de los vínculos que mantiene con Quito. La Dirección de Movilidad, Tránsito y Transporte del cantón, indicó que al día se realizan 50.265 viajes de vehículos livianos y 4.564 de buses, por las rutas que unen al Valle de los Chillos con el límite donde se aplica la medida de restricción vehicular pico y placa en Quito.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contaminación acústica (o por ruido) es resultado directo y no deseado del crecimiento del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se constituye en un problema que afecta, en especial, a los habitantes de las parroquias de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Sangolquí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San Rafael como consecuencia del mayor tráfico vehicular (principal fuente de ruido) que soportan sus calles, además concentran la mayor parte de servicios: municipio, centros comerciales, mercados, dirección de tránsito, bomberos, policía, centros educativos, parques y áreas de recreación, centros de diversión nocturna entre otros.</a:t>
            </a:r>
            <a:endParaRPr lang="es-E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21AB2-2EE7-43E3-B268-A09424646132}" type="slidenum">
              <a:rPr lang="es-ES" smtClean="0"/>
              <a:pPr/>
              <a:t>84</a:t>
            </a:fld>
            <a:endParaRPr lang="es-E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Actualmente 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una extensión de 134 km2 es una de las regiones que ha experimentado un mayor crecimiento poblacional y urbano en el país. Según cifras publicadas por el Instituto Nacional de Estadística y Censos (INEC) la población creció el  30% entre el 2001 y 2010 (de 65.882 personas en el 2001 a 85.852 personas en el 2011). Uno</a:t>
            </a:r>
            <a:r>
              <a:rPr lang="es-EC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los factores de la expansión urbana que vive el cantón surge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como consecuencia de los vínculos que mantiene con Quito. La Dirección de Movilidad, Tránsito y Transporte del cantón, indicó que al día se realizan 50.265 viajes de vehículos livianos y 4.564 de buses, por las rutas que unen al Valle de los Chillos con el límite donde se aplica la medida de restricción vehicular pico y placa en Quito.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contaminación acústica (o por ruido) es resultado directo y no deseado del crecimiento del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se constituye en un problema que afecta, en especial, a los habitantes de las parroquias de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Sangolquí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San Rafael como consecuencia del mayor tráfico vehicular (principal fuente de ruido) que soportan sus calles, además concentran la mayor parte de servicios: municipio, centros comerciales, mercados, dirección de tránsito, bomberos, policía, centros educativos, parques y áreas de recreación, centros de diversión nocturna entre otros.</a:t>
            </a:r>
            <a:endParaRPr lang="es-E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21AB2-2EE7-43E3-B268-A09424646132}" type="slidenum">
              <a:rPr lang="es-ES" smtClean="0"/>
              <a:pPr/>
              <a:t>9</a:t>
            </a:fld>
            <a:endParaRPr lang="es-ES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Actualmente 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una extensión de 134 km2 es una de las regiones que ha experimentado un mayor crecimiento poblacional y urbano en el país. Según cifras publicadas por el Instituto Nacional de Estadística y Censos (INEC) la población creció el  30% entre el 2001 y 2010 (de 65.882 personas en el 2001 a 85.852 personas en el 2011). Uno</a:t>
            </a:r>
            <a:r>
              <a:rPr lang="es-EC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los factores de la expansión urbana que vive el cantón surge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como consecuencia de los vínculos que mantiene con Quito. La Dirección de Movilidad, Tránsito y Transporte del cantón, indicó que al día se realizan 50.265 viajes de vehículos livianos y 4.564 de buses, por las rutas que unen al Valle de los Chillos con el límite donde se aplica la medida de restricción vehicular pico y placa en Quito.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contaminación acústica (o por ruido) es resultado directo y no deseado del crecimiento del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se constituye en un problema que afecta, en especial, a los habitantes de las parroquias de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Sangolquí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San Rafael como consecuencia del mayor tráfico vehicular (principal fuente de ruido) que soportan sus calles, además concentran la mayor parte de servicios: municipio, centros comerciales, mercados, dirección de tránsito, bomberos, policía, centros educativos, parques y áreas de recreación, centros de diversión nocturna entre otros.</a:t>
            </a:r>
            <a:endParaRPr lang="es-E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21AB2-2EE7-43E3-B268-A09424646132}" type="slidenum">
              <a:rPr lang="es-ES" smtClean="0"/>
              <a:pPr/>
              <a:t>85</a:t>
            </a:fld>
            <a:endParaRPr lang="es-ES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Actualmente 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una extensión de 134 km2 es una de las regiones que ha experimentado un mayor crecimiento poblacional y urbano en el país. Según cifras publicadas por el Instituto Nacional de Estadística y Censos (INEC) la población creció el  30% entre el 2001 y 2010 (de 65.882 personas en el 2001 a 85.852 personas en el 2011). Uno</a:t>
            </a:r>
            <a:r>
              <a:rPr lang="es-EC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los factores de la expansión urbana que vive el cantón surge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como consecuencia de los vínculos que mantiene con Quito. La Dirección de Movilidad, Tránsito y Transporte del cantón, indicó que al día se realizan 50.265 viajes de vehículos livianos y 4.564 de buses, por las rutas que unen al Valle de los Chillos con el límite donde se aplica la medida de restricción vehicular pico y placa en Quito.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contaminación acústica (o por ruido) es resultado directo y no deseado del crecimiento del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se constituye en un problema que afecta, en especial, a los habitantes de las parroquias de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Sangolquí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San Rafael como consecuencia del mayor tráfico vehicular (principal fuente de ruido) que soportan sus calles, además concentran la mayor parte de servicios: municipio, centros comerciales, mercados, dirección de tránsito, bomberos, policía, centros educativos, parques y áreas de recreación, centros de diversión nocturna entre otros.</a:t>
            </a:r>
            <a:endParaRPr lang="es-E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21AB2-2EE7-43E3-B268-A09424646132}" type="slidenum">
              <a:rPr lang="es-ES" smtClean="0"/>
              <a:pPr/>
              <a:t>86</a:t>
            </a:fld>
            <a:endParaRPr lang="es-ES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Actualmente 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una extensión de 134 km2 es una de las regiones que ha experimentado un mayor crecimiento poblacional y urbano en el país. Según cifras publicadas por el Instituto Nacional de Estadística y Censos (INEC) la población creció el  30% entre el 2001 y 2010 (de 65.882 personas en el 2001 a 85.852 personas en el 2011). Uno</a:t>
            </a:r>
            <a:r>
              <a:rPr lang="es-EC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los factores de la expansión urbana que vive el cantón surge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como consecuencia de los vínculos que mantiene con Quito. La Dirección de Movilidad, Tránsito y Transporte del cantón, indicó que al día se realizan 50.265 viajes de vehículos livianos y 4.564 de buses, por las rutas que unen al Valle de los Chillos con el límite donde se aplica la medida de restricción vehicular pico y placa en Quito.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contaminación acústica (o por ruido) es resultado directo y no deseado del crecimiento del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se constituye en un problema que afecta, en especial, a los habitantes de las parroquias de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Sangolquí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San Rafael como consecuencia del mayor tráfico vehicular (principal fuente de ruido) que soportan sus calles, además concentran la mayor parte de servicios: municipio, centros comerciales, mercados, dirección de tránsito, bomberos, policía, centros educativos, parques y áreas de recreación, centros de diversión nocturna entre otros.</a:t>
            </a:r>
            <a:endParaRPr lang="es-E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21AB2-2EE7-43E3-B268-A09424646132}" type="slidenum">
              <a:rPr lang="es-ES" smtClean="0"/>
              <a:pPr/>
              <a:t>87</a:t>
            </a:fld>
            <a:endParaRPr lang="es-ES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Actualmente 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una extensión de 134 km2 es una de las regiones que ha experimentado un mayor crecimiento poblacional y urbano en el país. Según cifras publicadas por el Instituto Nacional de Estadística y Censos (INEC) la población creció el  30% entre el 2001 y 2010 (de 65.882 personas en el 2001 a 85.852 personas en el 2011). Uno</a:t>
            </a:r>
            <a:r>
              <a:rPr lang="es-EC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los factores de la expansión urbana que vive el cantón surge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como consecuencia de los vínculos que mantiene con Quito. La Dirección de Movilidad, Tránsito y Transporte del cantón, indicó que al día se realizan 50.265 viajes de vehículos livianos y 4.564 de buses, por las rutas que unen al Valle de los Chillos con el límite donde se aplica la medida de restricción vehicular pico y placa en Quito.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contaminación acústica (o por ruido) es resultado directo y no deseado del crecimiento del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se constituye en un problema que afecta, en especial, a los habitantes de las parroquias de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Sangolquí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San Rafael como consecuencia del mayor tráfico vehicular (principal fuente de ruido) que soportan sus calles, además concentran la mayor parte de servicios: municipio, centros comerciales, mercados, dirección de tránsito, bomberos, policía, centros educativos, parques y áreas de recreación, centros de diversión nocturna entre otros.</a:t>
            </a:r>
            <a:endParaRPr lang="es-E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21AB2-2EE7-43E3-B268-A09424646132}" type="slidenum">
              <a:rPr lang="es-ES" smtClean="0"/>
              <a:pPr/>
              <a:t>88</a:t>
            </a:fld>
            <a:endParaRPr lang="es-ES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Actualmente 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una extensión de 134 km2 es una de las regiones que ha experimentado un mayor crecimiento poblacional y urbano en el país. Según cifras publicadas por el Instituto Nacional de Estadística y Censos (INEC) la población creció el  30% entre el 2001 y 2010 (de 65.882 personas en el 2001 a 85.852 personas en el 2011). Uno</a:t>
            </a:r>
            <a:r>
              <a:rPr lang="es-EC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los factores de la expansión urbana que vive el cantón surge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como consecuencia de los vínculos que mantiene con Quito. La Dirección de Movilidad, Tránsito y Transporte del cantón, indicó que al día se realizan 50.265 viajes de vehículos livianos y 4.564 de buses, por las rutas que unen al Valle de los Chillos con el límite donde se aplica la medida de restricción vehicular pico y placa en Quito.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contaminación acústica (o por ruido) es resultado directo y no deseado del crecimiento del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se constituye en un problema que afecta, en especial, a los habitantes de las parroquias de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Sangolquí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San Rafael como consecuencia del mayor tráfico vehicular (principal fuente de ruido) que soportan sus calles, además concentran la mayor parte de servicios: municipio, centros comerciales, mercados, dirección de tránsito, bomberos, policía, centros educativos, parques y áreas de recreación, centros de diversión nocturna entre otros.</a:t>
            </a:r>
            <a:endParaRPr lang="es-E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21AB2-2EE7-43E3-B268-A09424646132}" type="slidenum">
              <a:rPr lang="es-ES" smtClean="0"/>
              <a:pPr/>
              <a:t>89</a:t>
            </a:fld>
            <a:endParaRPr lang="es-ES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Actualmente 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una extensión de 134 km2 es una de las regiones que ha experimentado un mayor crecimiento poblacional y urbano en el país. Según cifras publicadas por el Instituto Nacional de Estadística y Censos (INEC) la población creció el  30% entre el 2001 y 2010 (de 65.882 personas en el 2001 a 85.852 personas en el 2011). Uno</a:t>
            </a:r>
            <a:r>
              <a:rPr lang="es-EC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los factores de la expansión urbana que vive el cantón surge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como consecuencia de los vínculos que mantiene con Quito. La Dirección de Movilidad, Tránsito y Transporte del cantón, indicó que al día se realizan 50.265 viajes de vehículos livianos y 4.564 de buses, por las rutas que unen al Valle de los Chillos con el límite donde se aplica la medida de restricción vehicular pico y placa en Quito.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contaminación acústica (o por ruido) es resultado directo y no deseado del crecimiento del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se constituye en un problema que afecta, en especial, a los habitantes de las parroquias de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Sangolquí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San Rafael como consecuencia del mayor tráfico vehicular (principal fuente de ruido) que soportan sus calles, además concentran la mayor parte de servicios: municipio, centros comerciales, mercados, dirección de tránsito, bomberos, policía, centros educativos, parques y áreas de recreación, centros de diversión nocturna entre otros.</a:t>
            </a:r>
            <a:endParaRPr lang="es-E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21AB2-2EE7-43E3-B268-A09424646132}" type="slidenum">
              <a:rPr lang="es-ES" smtClean="0"/>
              <a:pPr/>
              <a:t>90</a:t>
            </a:fld>
            <a:endParaRPr lang="es-ES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Actualmente 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una extensión de 134 km2 es una de las regiones que ha experimentado un mayor crecimiento poblacional y urbano en el país. Según cifras publicadas por el Instituto Nacional de Estadística y Censos (INEC) la población creció el  30% entre el 2001 y 2010 (de 65.882 personas en el 2001 a 85.852 personas en el 2011). Uno</a:t>
            </a:r>
            <a:r>
              <a:rPr lang="es-EC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los factores de la expansión urbana que vive el cantón surge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como consecuencia de los vínculos que mantiene con Quito. La Dirección de Movilidad, Tránsito y Transporte del cantón, indicó que al día se realizan 50.265 viajes de vehículos livianos y 4.564 de buses, por las rutas que unen al Valle de los Chillos con el límite donde se aplica la medida de restricción vehicular pico y placa en Quito.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contaminación acústica (o por ruido) es resultado directo y no deseado del crecimiento del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se constituye en un problema que afecta, en especial, a los habitantes de las parroquias de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Sangolquí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San Rafael como consecuencia del mayor tráfico vehicular (principal fuente de ruido) que soportan sus calles, además concentran la mayor parte de servicios: municipio, centros comerciales, mercados, dirección de tránsito, bomberos, policía, centros educativos, parques y áreas de recreación, centros de diversión nocturna entre otros.</a:t>
            </a:r>
            <a:endParaRPr lang="es-E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21AB2-2EE7-43E3-B268-A09424646132}" type="slidenum">
              <a:rPr lang="es-ES" smtClean="0"/>
              <a:pPr/>
              <a:t>91</a:t>
            </a:fld>
            <a:endParaRPr lang="es-ES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Actualmente 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una extensión de 134 km2 es una de las regiones que ha experimentado un mayor crecimiento poblacional y urbano en el país. Según cifras publicadas por el Instituto Nacional de Estadística y Censos (INEC) la población creció el  30% entre el 2001 y 2010 (de 65.882 personas en el 2001 a 85.852 personas en el 2011). Uno</a:t>
            </a:r>
            <a:r>
              <a:rPr lang="es-EC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los factores de la expansión urbana que vive el cantón surge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como consecuencia de los vínculos que mantiene con Quito. La Dirección de Movilidad, Tránsito y Transporte del cantón, indicó que al día se realizan 50.265 viajes de vehículos livianos y 4.564 de buses, por las rutas que unen al Valle de los Chillos con el límite donde se aplica la medida de restricción vehicular pico y placa en Quito.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contaminación acústica (o por ruido) es resultado directo y no deseado del crecimiento del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se constituye en un problema que afecta, en especial, a los habitantes de las parroquias de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Sangolquí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San Rafael como consecuencia del mayor tráfico vehicular (principal fuente de ruido) que soportan sus calles, además concentran la mayor parte de servicios: municipio, centros comerciales, mercados, dirección de tránsito, bomberos, policía, centros educativos, parques y áreas de recreación, centros de diversión nocturna entre otros.</a:t>
            </a:r>
            <a:endParaRPr lang="es-E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21AB2-2EE7-43E3-B268-A09424646132}" type="slidenum">
              <a:rPr lang="es-ES" smtClean="0"/>
              <a:pPr/>
              <a:t>92</a:t>
            </a:fld>
            <a:endParaRPr lang="es-ES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Actualmente 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una extensión de 134 km2 es una de las regiones que ha experimentado un mayor crecimiento poblacional y urbano en el país. Según cifras publicadas por el Instituto Nacional de Estadística y Censos (INEC) la población creció el  30% entre el 2001 y 2010 (de 65.882 personas en el 2001 a 85.852 personas en el 2011). Uno</a:t>
            </a:r>
            <a:r>
              <a:rPr lang="es-EC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los factores de la expansión urbana que vive el cantón surge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como consecuencia de los vínculos que mantiene con Quito. La Dirección de Movilidad, Tránsito y Transporte del cantón, indicó que al día se realizan 50.265 viajes de vehículos livianos y 4.564 de buses, por las rutas que unen al Valle de los Chillos con el límite donde se aplica la medida de restricción vehicular pico y placa en Quito.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contaminación acústica (o por ruido) es resultado directo y no deseado del crecimiento del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se constituye en un problema que afecta, en especial, a los habitantes de las parroquias de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Sangolquí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San Rafael como consecuencia del mayor tráfico vehicular (principal fuente de ruido) que soportan sus calles, además concentran la mayor parte de servicios: municipio, centros comerciales, mercados, dirección de tránsito, bomberos, policía, centros educativos, parques y áreas de recreación, centros de diversión nocturna entre otros.</a:t>
            </a:r>
            <a:endParaRPr lang="es-E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21AB2-2EE7-43E3-B268-A09424646132}" type="slidenum">
              <a:rPr lang="es-ES" smtClean="0"/>
              <a:pPr/>
              <a:t>93</a:t>
            </a:fld>
            <a:endParaRPr lang="es-ES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Actualmente 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una extensión de 134 km2 es una de las regiones que ha experimentado un mayor crecimiento poblacional y urbano en el país. Según cifras publicadas por el Instituto Nacional de Estadística y Censos (INEC) la población creció el  30% entre el 2001 y 2010 (de 65.882 personas en el 2001 a 85.852 personas en el 2011). Uno</a:t>
            </a:r>
            <a:r>
              <a:rPr lang="es-EC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los factores de la expansión urbana que vive el cantón surge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como consecuencia de los vínculos que mantiene con Quito. La Dirección de Movilidad, Tránsito y Transporte del cantón, indicó que al día se realizan 50.265 viajes de vehículos livianos y 4.564 de buses, por las rutas que unen al Valle de los Chillos con el límite donde se aplica la medida de restricción vehicular pico y placa en Quito.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contaminación acústica (o por ruido) es resultado directo y no deseado del crecimiento del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se constituye en un problema que afecta, en especial, a los habitantes de las parroquias de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Sangolquí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San Rafael como consecuencia del mayor tráfico vehicular (principal fuente de ruido) que soportan sus calles, además concentran la mayor parte de servicios: municipio, centros comerciales, mercados, dirección de tránsito, bomberos, policía, centros educativos, parques y áreas de recreación, centros de diversión nocturna entre otros.</a:t>
            </a:r>
            <a:endParaRPr lang="es-E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21AB2-2EE7-43E3-B268-A09424646132}" type="slidenum">
              <a:rPr lang="es-ES" smtClean="0"/>
              <a:pPr/>
              <a:t>94</a:t>
            </a:fld>
            <a:endParaRPr lang="es-E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Actualmente 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una extensión de 134 km2 es una de las regiones que ha experimentado un mayor crecimiento poblacional y urbano en el país. Según cifras publicadas por el Instituto Nacional de Estadística y Censos (INEC) la población creció el  30% entre el 2001 y 2010 (de 65.882 personas en el 2001 a 85.852 personas en el 2011). Uno</a:t>
            </a:r>
            <a:r>
              <a:rPr lang="es-EC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los factores de la expansión urbana que vive el cantón surge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como consecuencia de los vínculos que mantiene con Quito. La Dirección de Movilidad, Tránsito y Transporte del cantón, indicó que al día se realizan 50.265 viajes de vehículos livianos y 4.564 de buses, por las rutas que unen al Valle de los Chillos con el límite donde se aplica la medida de restricción vehicular pico y placa en Quito.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contaminación acústica (o por ruido) es resultado directo y no deseado del crecimiento del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se constituye en un problema que afecta, en especial, a los habitantes de las parroquias de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Sangolquí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San Rafael como consecuencia del mayor tráfico vehicular (principal fuente de ruido) que soportan sus calles, además concentran la mayor parte de servicios: municipio, centros comerciales, mercados, dirección de tránsito, bomberos, policía, centros educativos, parques y áreas de recreación, centros de diversión nocturna entre otros.</a:t>
            </a:r>
            <a:endParaRPr lang="es-E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21AB2-2EE7-43E3-B268-A09424646132}" type="slidenum">
              <a:rPr lang="es-ES" smtClean="0"/>
              <a:pPr/>
              <a:t>10</a:t>
            </a:fld>
            <a:endParaRPr lang="es-ES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Actualmente 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una extensión de 134 km2 es una de las regiones que ha experimentado un mayor crecimiento poblacional y urbano en el país. Según cifras publicadas por el Instituto Nacional de Estadística y Censos (INEC) la población creció el  30% entre el 2001 y 2010 (de 65.882 personas en el 2001 a 85.852 personas en el 2011). Uno</a:t>
            </a:r>
            <a:r>
              <a:rPr lang="es-EC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los factores de la expansión urbana que vive el cantón surge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como consecuencia de los vínculos que mantiene con Quito. La Dirección de Movilidad, Tránsito y Transporte del cantón, indicó que al día se realizan 50.265 viajes de vehículos livianos y 4.564 de buses, por las rutas que unen al Valle de los Chillos con el límite donde se aplica la medida de restricción vehicular pico y placa en Quito.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contaminación acústica (o por ruido) es resultado directo y no deseado del crecimiento del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se constituye en un problema que afecta, en especial, a los habitantes de las parroquias de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Sangolquí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San Rafael como consecuencia del mayor tráfico vehicular (principal fuente de ruido) que soportan sus calles, además concentran la mayor parte de servicios: municipio, centros comerciales, mercados, dirección de tránsito, bomberos, policía, centros educativos, parques y áreas de recreación, centros de diversión nocturna entre otros.</a:t>
            </a:r>
            <a:endParaRPr lang="es-E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21AB2-2EE7-43E3-B268-A09424646132}" type="slidenum">
              <a:rPr lang="es-ES" smtClean="0"/>
              <a:pPr/>
              <a:t>95</a:t>
            </a:fld>
            <a:endParaRPr lang="es-ES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Actualmente 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una extensión de 134 km2 es una de las regiones que ha experimentado un mayor crecimiento poblacional y urbano en el país. Según cifras publicadas por el Instituto Nacional de Estadística y Censos (INEC) la población creció el  30% entre el 2001 y 2010 (de 65.882 personas en el 2001 a 85.852 personas en el 2011). Uno</a:t>
            </a:r>
            <a:r>
              <a:rPr lang="es-EC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los factores de la expansión urbana que vive el cantón surge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como consecuencia de los vínculos que mantiene con Quito. La Dirección de Movilidad, Tránsito y Transporte del cantón, indicó que al día se realizan 50.265 viajes de vehículos livianos y 4.564 de buses, por las rutas que unen al Valle de los Chillos con el límite donde se aplica la medida de restricción vehicular pico y placa en Quito.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contaminación acústica (o por ruido) es resultado directo y no deseado del crecimiento del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se constituye en un problema que afecta, en especial, a los habitantes de las parroquias de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Sangolquí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San Rafael como consecuencia del mayor tráfico vehicular (principal fuente de ruido) que soportan sus calles, además concentran la mayor parte de servicios: municipio, centros comerciales, mercados, dirección de tránsito, bomberos, policía, centros educativos, parques y áreas de recreación, centros de diversión nocturna entre otros.</a:t>
            </a:r>
            <a:endParaRPr lang="es-E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21AB2-2EE7-43E3-B268-A09424646132}" type="slidenum">
              <a:rPr lang="es-ES" smtClean="0"/>
              <a:pPr/>
              <a:t>96</a:t>
            </a:fld>
            <a:endParaRPr lang="es-ES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Actualmente 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una extensión de 134 km2 es una de las regiones que ha experimentado un mayor crecimiento poblacional y urbano en el país. Según cifras publicadas por el Instituto Nacional de Estadística y Censos (INEC) la población creció el  30% entre el 2001 y 2010 (de 65.882 personas en el 2001 a 85.852 personas en el 2011). Uno</a:t>
            </a:r>
            <a:r>
              <a:rPr lang="es-EC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los factores de la expansión urbana que vive el cantón surge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como consecuencia de los vínculos que mantiene con Quito. La Dirección de Movilidad, Tránsito y Transporte del cantón, indicó que al día se realizan 50.265 viajes de vehículos livianos y 4.564 de buses, por las rutas que unen al Valle de los Chillos con el límite donde se aplica la medida de restricción vehicular pico y placa en Quito.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contaminación acústica (o por ruido) es resultado directo y no deseado del crecimiento del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se constituye en un problema que afecta, en especial, a los habitantes de las parroquias de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Sangolquí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San Rafael como consecuencia del mayor tráfico vehicular (principal fuente de ruido) que soportan sus calles, además concentran la mayor parte de servicios: municipio, centros comerciales, mercados, dirección de tránsito, bomberos, policía, centros educativos, parques y áreas de recreación, centros de diversión nocturna entre otros.</a:t>
            </a:r>
            <a:endParaRPr lang="es-E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21AB2-2EE7-43E3-B268-A09424646132}" type="slidenum">
              <a:rPr lang="es-ES" smtClean="0"/>
              <a:pPr/>
              <a:t>97</a:t>
            </a:fld>
            <a:endParaRPr lang="es-ES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Actualmente 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una extensión de 134 km2 es una de las regiones que ha experimentado un mayor crecimiento poblacional y urbano en el país. Según cifras publicadas por el Instituto Nacional de Estadística y Censos (INEC) la población creció el  30% entre el 2001 y 2010 (de 65.882 personas en el 2001 a 85.852 personas en el 2011). Uno</a:t>
            </a:r>
            <a:r>
              <a:rPr lang="es-EC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los factores de la expansión urbana que vive el cantón surge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como consecuencia de los vínculos que mantiene con Quito. La Dirección de Movilidad, Tránsito y Transporte del cantón, indicó que al día se realizan 50.265 viajes de vehículos livianos y 4.564 de buses, por las rutas que unen al Valle de los Chillos con el límite donde se aplica la medida de restricción vehicular pico y placa en Quito.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contaminación acústica (o por ruido) es resultado directo y no deseado del crecimiento del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se constituye en un problema que afecta, en especial, a los habitantes de las parroquias de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Sangolquí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San Rafael como consecuencia del mayor tráfico vehicular (principal fuente de ruido) que soportan sus calles, además concentran la mayor parte de servicios: municipio, centros comerciales, mercados, dirección de tránsito, bomberos, policía, centros educativos, parques y áreas de recreación, centros de diversión nocturna entre otros.</a:t>
            </a:r>
            <a:endParaRPr lang="es-E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21AB2-2EE7-43E3-B268-A09424646132}" type="slidenum">
              <a:rPr lang="es-ES" smtClean="0"/>
              <a:pPr/>
              <a:t>98</a:t>
            </a:fld>
            <a:endParaRPr lang="es-ES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Actualmente 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una extensión de 134 km2 es una de las regiones que ha experimentado un mayor crecimiento poblacional y urbano en el país. Según cifras publicadas por el Instituto Nacional de Estadística y Censos (INEC) la población creció el  30% entre el 2001 y 2010 (de 65.882 personas en el 2001 a 85.852 personas en el 2011). Uno</a:t>
            </a:r>
            <a:r>
              <a:rPr lang="es-EC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los factores de la expansión urbana que vive el cantón surge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como consecuencia de los vínculos que mantiene con Quito. La Dirección de Movilidad, Tránsito y Transporte del cantón, indicó que al día se realizan 50.265 viajes de vehículos livianos y 4.564 de buses, por las rutas que unen al Valle de los Chillos con el límite donde se aplica la medida de restricción vehicular pico y placa en Quito.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contaminación acústica (o por ruido) es resultado directo y no deseado del crecimiento del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se constituye en un problema que afecta, en especial, a los habitantes de las parroquias de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Sangolquí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San Rafael como consecuencia del mayor tráfico vehicular (principal fuente de ruido) que soportan sus calles, además concentran la mayor parte de servicios: municipio, centros comerciales, mercados, dirección de tránsito, bomberos, policía, centros educativos, parques y áreas de recreación, centros de diversión nocturna entre otros.</a:t>
            </a:r>
            <a:endParaRPr lang="es-E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21AB2-2EE7-43E3-B268-A09424646132}" type="slidenum">
              <a:rPr lang="es-ES" smtClean="0"/>
              <a:pPr/>
              <a:t>99</a:t>
            </a:fld>
            <a:endParaRPr lang="es-ES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Actualmente 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una extensión de 134 km2 es una de las regiones que ha experimentado un mayor crecimiento poblacional y urbano en el país. Según cifras publicadas por el Instituto Nacional de Estadística y Censos (INEC) la población creció el  30% entre el 2001 y 2010 (de 65.882 personas en el 2001 a 85.852 personas en el 2011). Uno</a:t>
            </a:r>
            <a:r>
              <a:rPr lang="es-EC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los factores de la expansión urbana que vive el cantón surge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como consecuencia de los vínculos que mantiene con Quito. La Dirección de Movilidad, Tránsito y Transporte del cantón, indicó que al día se realizan 50.265 viajes de vehículos livianos y 4.564 de buses, por las rutas que unen al Valle de los Chillos con el límite donde se aplica la medida de restricción vehicular pico y placa en Quito.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contaminación acústica (o por ruido) es resultado directo y no deseado del crecimiento del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se constituye en un problema que afecta, en especial, a los habitantes de las parroquias de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Sangolquí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San Rafael como consecuencia del mayor tráfico vehicular (principal fuente de ruido) que soportan sus calles, además concentran la mayor parte de servicios: municipio, centros comerciales, mercados, dirección de tránsito, bomberos, policía, centros educativos, parques y áreas de recreación, centros de diversión nocturna entre otros.</a:t>
            </a:r>
            <a:endParaRPr lang="es-E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21AB2-2EE7-43E3-B268-A09424646132}" type="slidenum">
              <a:rPr lang="es-ES" smtClean="0"/>
              <a:pPr/>
              <a:t>100</a:t>
            </a:fld>
            <a:endParaRPr lang="es-ES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Actualmente 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una extensión de 134 km2 es una de las regiones que ha experimentado un mayor crecimiento poblacional y urbano en el país. Según cifras publicadas por el Instituto Nacional de Estadística y Censos (INEC) la población creció el  30% entre el 2001 y 2010 (de 65.882 personas en el 2001 a 85.852 personas en el 2011). Uno</a:t>
            </a:r>
            <a:r>
              <a:rPr lang="es-EC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los factores de la expansión urbana que vive el cantón surge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como consecuencia de los vínculos que mantiene con Quito. La Dirección de Movilidad, Tránsito y Transporte del cantón, indicó que al día se realizan 50.265 viajes de vehículos livianos y 4.564 de buses, por las rutas que unen al Valle de los Chillos con el límite donde se aplica la medida de restricción vehicular pico y placa en Quito.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contaminación acústica (o por ruido) es resultado directo y no deseado del crecimiento del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se constituye en un problema que afecta, en especial, a los habitantes de las parroquias de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Sangolquí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San Rafael como consecuencia del mayor tráfico vehicular (principal fuente de ruido) que soportan sus calles, además concentran la mayor parte de servicios: municipio, centros comerciales, mercados, dirección de tránsito, bomberos, policía, centros educativos, parques y áreas de recreación, centros de diversión nocturna entre otros.</a:t>
            </a:r>
            <a:endParaRPr lang="es-E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21AB2-2EE7-43E3-B268-A09424646132}" type="slidenum">
              <a:rPr lang="es-ES" smtClean="0"/>
              <a:pPr/>
              <a:t>101</a:t>
            </a:fld>
            <a:endParaRPr lang="es-ES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Actualmente 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una extensión de 134 km2 es una de las regiones que ha experimentado un mayor crecimiento poblacional y urbano en el país. Según cifras publicadas por el Instituto Nacional de Estadística y Censos (INEC) la población creció el  30% entre el 2001 y 2010 (de 65.882 personas en el 2001 a 85.852 personas en el 2011). Uno</a:t>
            </a:r>
            <a:r>
              <a:rPr lang="es-EC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los factores de la expansión urbana que vive el cantón surge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como consecuencia de los vínculos que mantiene con Quito. La Dirección de Movilidad, Tránsito y Transporte del cantón, indicó que al día se realizan 50.265 viajes de vehículos livianos y 4.564 de buses, por las rutas que unen al Valle de los Chillos con el límite donde se aplica la medida de restricción vehicular pico y placa en Quito.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contaminación acústica (o por ruido) es resultado directo y no deseado del crecimiento del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se constituye en un problema que afecta, en especial, a los habitantes de las parroquias de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Sangolquí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San Rafael como consecuencia del mayor tráfico vehicular (principal fuente de ruido) que soportan sus calles, además concentran la mayor parte de servicios: municipio, centros comerciales, mercados, dirección de tránsito, bomberos, policía, centros educativos, parques y áreas de recreación, centros de diversión nocturna entre otros.</a:t>
            </a:r>
            <a:endParaRPr lang="es-E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21AB2-2EE7-43E3-B268-A09424646132}" type="slidenum">
              <a:rPr lang="es-ES" smtClean="0"/>
              <a:pPr/>
              <a:t>103</a:t>
            </a:fld>
            <a:endParaRPr lang="es-ES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Actualmente 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una extensión de 134 km2 es una de las regiones que ha experimentado un mayor crecimiento poblacional y urbano en el país. Según cifras publicadas por el Instituto Nacional de Estadística y Censos (INEC) la población creció el  30% entre el 2001 y 2010 (de 65.882 personas en el 2001 a 85.852 personas en el 2011). Uno</a:t>
            </a:r>
            <a:r>
              <a:rPr lang="es-EC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los factores de la expansión urbana que vive el cantón surge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como consecuencia de los vínculos que mantiene con Quito. La Dirección de Movilidad, Tránsito y Transporte del cantón, indicó que al día se realizan 50.265 viajes de vehículos livianos y 4.564 de buses, por las rutas que unen al Valle de los Chillos con el límite donde se aplica la medida de restricción vehicular pico y placa en Quito.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contaminación acústica (o por ruido) es resultado directo y no deseado del crecimiento del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se constituye en un problema que afecta, en especial, a los habitantes de las parroquias de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Sangolquí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San Rafael como consecuencia del mayor tráfico vehicular (principal fuente de ruido) que soportan sus calles, además concentran la mayor parte de servicios: municipio, centros comerciales, mercados, dirección de tránsito, bomberos, policía, centros educativos, parques y áreas de recreación, centros de diversión nocturna entre otros.</a:t>
            </a:r>
            <a:endParaRPr lang="es-E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21AB2-2EE7-43E3-B268-A09424646132}" type="slidenum">
              <a:rPr lang="es-ES" smtClean="0"/>
              <a:pPr/>
              <a:t>104</a:t>
            </a:fld>
            <a:endParaRPr lang="es-ES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Actualmente 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una extensión de 134 km2 es una de las regiones que ha experimentado un mayor crecimiento poblacional y urbano en el país. Según cifras publicadas por el Instituto Nacional de Estadística y Censos (INEC) la población creció el  30% entre el 2001 y 2010 (de 65.882 personas en el 2001 a 85.852 personas en el 2011). Uno</a:t>
            </a:r>
            <a:r>
              <a:rPr lang="es-EC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los factores de la expansión urbana que vive el cantón surge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como consecuencia de los vínculos que mantiene con Quito. La Dirección de Movilidad, Tránsito y Transporte del cantón, indicó que al día se realizan 50.265 viajes de vehículos livianos y 4.564 de buses, por las rutas que unen al Valle de los Chillos con el límite donde se aplica la medida de restricción vehicular pico y placa en Quito.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contaminación acústica (o por ruido) es resultado directo y no deseado del crecimiento del Cantón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Rumiñahui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se constituye en un problema que afecta, en especial, a los habitantes de las parroquias de </a:t>
            </a:r>
            <a:r>
              <a:rPr lang="es-EC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Sangolquí</a:t>
            </a:r>
            <a:r>
              <a:rPr lang="es-EC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San Rafael como consecuencia del mayor tráfico vehicular (principal fuente de ruido) que soportan sus calles, además concentran la mayor parte de servicios: municipio, centros comerciales, mercados, dirección de tránsito, bomberos, policía, centros educativos, parques y áreas de recreación, centros de diversión nocturna entre otros.</a:t>
            </a:r>
            <a:endParaRPr lang="es-E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21AB2-2EE7-43E3-B268-A09424646132}" type="slidenum">
              <a:rPr lang="es-ES" smtClean="0"/>
              <a:pPr/>
              <a:t>105</a:t>
            </a:fld>
            <a:endParaRPr 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Triángulo rectángulo"/>
          <p:cNvSpPr/>
          <p:nvPr/>
        </p:nvSpPr>
        <p:spPr>
          <a:xfrm>
            <a:off x="-1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8 Título"/>
          <p:cNvSpPr>
            <a:spLocks noGrp="1"/>
          </p:cNvSpPr>
          <p:nvPr>
            <p:ph type="ctrTitle"/>
          </p:nvPr>
        </p:nvSpPr>
        <p:spPr>
          <a:xfrm>
            <a:off x="685800" y="1752602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16 Subtítulo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grpSp>
        <p:nvGrpSpPr>
          <p:cNvPr id="2" name="1 Grupo"/>
          <p:cNvGrpSpPr/>
          <p:nvPr/>
        </p:nvGrpSpPr>
        <p:grpSpPr>
          <a:xfrm>
            <a:off x="-3765" y="4953001"/>
            <a:ext cx="9147765" cy="1912088"/>
            <a:chOff x="-3765" y="4832896"/>
            <a:chExt cx="9147765" cy="2032192"/>
          </a:xfrm>
        </p:grpSpPr>
        <p:sp>
          <p:nvSpPr>
            <p:cNvPr id="7" name="6 Forma libre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7 Forma libre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10 Forma libre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11 Conector recto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2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F2E83F62-2E4A-42EF-9B0E-A0231AF7293B}" type="datetimeFigureOut">
              <a:rPr lang="es-ES" smtClean="0"/>
              <a:pPr/>
              <a:t>19/10/2012</a:t>
            </a:fld>
            <a:endParaRPr lang="es-ES"/>
          </a:p>
        </p:txBody>
      </p:sp>
      <p:sp>
        <p:nvSpPr>
          <p:cNvPr id="19" name="18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s-ES"/>
          </a:p>
        </p:txBody>
      </p:sp>
      <p:sp>
        <p:nvSpPr>
          <p:cNvPr id="27" name="2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22879A95-CD44-4D80-A97C-DB26F125626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481330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2E83F62-2E4A-42EF-9B0E-A0231AF7293B}" type="datetimeFigureOut">
              <a:rPr lang="es-ES" smtClean="0"/>
              <a:pPr/>
              <a:t>19/10/2012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2879A95-CD44-4D80-A97C-DB26F125626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844014" y="274641"/>
            <a:ext cx="1777471" cy="5592761"/>
          </a:xfrm>
        </p:spPr>
        <p:txBody>
          <a:bodyPr vert="eaVert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2E83F62-2E4A-42EF-9B0E-A0231AF7293B}" type="datetimeFigureOut">
              <a:rPr lang="es-ES" smtClean="0"/>
              <a:pPr/>
              <a:t>19/10/2012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2879A95-CD44-4D80-A97C-DB26F125626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2E83F62-2E4A-42EF-9B0E-A0231AF7293B}" type="datetimeFigureOut">
              <a:rPr lang="es-ES" smtClean="0"/>
              <a:pPr/>
              <a:t>19/10/2012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2879A95-CD44-4D80-A97C-DB26F1256266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7" name="6 Título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2E83F62-2E4A-42EF-9B0E-A0231AF7293B}" type="datetimeFigureOut">
              <a:rPr lang="es-ES" smtClean="0"/>
              <a:pPr/>
              <a:t>19/10/2012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2879A95-CD44-4D80-A97C-DB26F1256266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7" name="6 Cheurón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7 Cheurón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48132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48132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2E83F62-2E4A-42EF-9B0E-A0231AF7293B}" type="datetimeFigureOut">
              <a:rPr lang="es-ES" smtClean="0"/>
              <a:pPr/>
              <a:t>19/10/2012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2879A95-CD44-4D80-A97C-DB26F1256266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8" name="7 Título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1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645027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457201" y="1444295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1444295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2E83F62-2E4A-42EF-9B0E-A0231AF7293B}" type="datetimeFigureOut">
              <a:rPr lang="es-ES" smtClean="0"/>
              <a:pPr/>
              <a:t>19/10/2012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2879A95-CD44-4D80-A97C-DB26F125626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2E83F62-2E4A-42EF-9B0E-A0231AF7293B}" type="datetimeFigureOut">
              <a:rPr lang="es-ES" smtClean="0"/>
              <a:pPr/>
              <a:t>19/10/2012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2879A95-CD44-4D80-A97C-DB26F1256266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6" name="5 Título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2E83F62-2E4A-42EF-9B0E-A0231AF7293B}" type="datetimeFigureOut">
              <a:rPr lang="es-ES" smtClean="0"/>
              <a:pPr/>
              <a:t>19/10/2012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2879A95-CD44-4D80-A97C-DB26F125626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F2E83F62-2E4A-42EF-9B0E-A0231AF7293B}" type="datetimeFigureOut">
              <a:rPr lang="es-ES" smtClean="0"/>
              <a:pPr/>
              <a:t>19/10/2012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2879A95-CD44-4D80-A97C-DB26F125626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141232" y="5443403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F2E83F62-2E4A-42EF-9B0E-A0231AF7293B}" type="datetimeFigureOut">
              <a:rPr lang="es-ES" smtClean="0"/>
              <a:pPr/>
              <a:t>19/10/2012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380073" y="6407945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22879A95-CD44-4D80-A97C-DB26F1256266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28600" y="4865123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8" name="7 Forma libre"/>
          <p:cNvSpPr>
            <a:spLocks/>
          </p:cNvSpPr>
          <p:nvPr/>
        </p:nvSpPr>
        <p:spPr bwMode="auto">
          <a:xfrm>
            <a:off x="716437" y="5001994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8 Forma libre"/>
          <p:cNvSpPr>
            <a:spLocks/>
          </p:cNvSpPr>
          <p:nvPr/>
        </p:nvSpPr>
        <p:spPr bwMode="auto">
          <a:xfrm>
            <a:off x="-53560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9 Triángulo rectángulo"/>
          <p:cNvSpPr>
            <a:spLocks/>
          </p:cNvSpPr>
          <p:nvPr/>
        </p:nvSpPr>
        <p:spPr bwMode="auto">
          <a:xfrm>
            <a:off x="-6043" y="5791254"/>
            <a:ext cx="3402315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10 Conector recto"/>
          <p:cNvCxnSpPr/>
          <p:nvPr/>
        </p:nvCxnSpPr>
        <p:spPr>
          <a:xfrm>
            <a:off x="-9237" y="5787739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11 Cheurón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12 Cheurón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Forma libre"/>
          <p:cNvSpPr>
            <a:spLocks/>
          </p:cNvSpPr>
          <p:nvPr/>
        </p:nvSpPr>
        <p:spPr bwMode="auto">
          <a:xfrm>
            <a:off x="716437" y="5001994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11 Forma libre"/>
          <p:cNvSpPr>
            <a:spLocks/>
          </p:cNvSpPr>
          <p:nvPr/>
        </p:nvSpPr>
        <p:spPr bwMode="auto">
          <a:xfrm>
            <a:off x="-53560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13 Triángulo rectángulo"/>
          <p:cNvSpPr>
            <a:spLocks/>
          </p:cNvSpPr>
          <p:nvPr/>
        </p:nvSpPr>
        <p:spPr bwMode="auto">
          <a:xfrm>
            <a:off x="-6043" y="5791254"/>
            <a:ext cx="3402315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14 Conector recto"/>
          <p:cNvCxnSpPr/>
          <p:nvPr/>
        </p:nvCxnSpPr>
        <p:spPr>
          <a:xfrm>
            <a:off x="-9237" y="5787739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8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29 Marcador de texto"/>
          <p:cNvSpPr>
            <a:spLocks noGrp="1"/>
          </p:cNvSpPr>
          <p:nvPr>
            <p:ph type="body" idx="1"/>
          </p:nvPr>
        </p:nvSpPr>
        <p:spPr>
          <a:xfrm>
            <a:off x="457200" y="1481329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9 Marcador de fecha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F2E83F62-2E4A-42EF-9B0E-A0231AF7293B}" type="datetimeFigureOut">
              <a:rPr lang="es-ES" smtClean="0"/>
              <a:pPr/>
              <a:t>19/10/2012</a:t>
            </a:fld>
            <a:endParaRPr lang="es-ES"/>
          </a:p>
        </p:txBody>
      </p:sp>
      <p:sp>
        <p:nvSpPr>
          <p:cNvPr id="22" name="21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380073" y="6407945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s-ES"/>
          </a:p>
        </p:txBody>
      </p:sp>
      <p:sp>
        <p:nvSpPr>
          <p:cNvPr id="18" name="17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647272" y="6407945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22879A95-CD44-4D80-A97C-DB26F125626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2.jpeg"/><Relationship Id="rId5" Type="http://schemas.openxmlformats.org/officeDocument/2006/relationships/image" Target="../media/image2.png"/><Relationship Id="rId4" Type="http://schemas.openxmlformats.org/officeDocument/2006/relationships/oleObject" Target="../embeddings/oleObject10.bin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0.vml"/><Relationship Id="rId6" Type="http://schemas.openxmlformats.org/officeDocument/2006/relationships/image" Target="../media/image76.wmf"/><Relationship Id="rId5" Type="http://schemas.openxmlformats.org/officeDocument/2006/relationships/image" Target="../media/image2.png"/><Relationship Id="rId4" Type="http://schemas.openxmlformats.org/officeDocument/2006/relationships/oleObject" Target="../embeddings/oleObject100.bin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1.v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101.bin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02.v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3.vml"/><Relationship Id="rId6" Type="http://schemas.openxmlformats.org/officeDocument/2006/relationships/image" Target="../media/image77.wmf"/><Relationship Id="rId5" Type="http://schemas.openxmlformats.org/officeDocument/2006/relationships/image" Target="../media/image2.png"/><Relationship Id="rId4" Type="http://schemas.openxmlformats.org/officeDocument/2006/relationships/oleObject" Target="../embeddings/oleObject103.bin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4.vml"/><Relationship Id="rId6" Type="http://schemas.openxmlformats.org/officeDocument/2006/relationships/image" Target="../media/image78.wmf"/><Relationship Id="rId5" Type="http://schemas.openxmlformats.org/officeDocument/2006/relationships/image" Target="../media/image2.png"/><Relationship Id="rId4" Type="http://schemas.openxmlformats.org/officeDocument/2006/relationships/oleObject" Target="../embeddings/oleObject104.bin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5.vml"/><Relationship Id="rId6" Type="http://schemas.openxmlformats.org/officeDocument/2006/relationships/image" Target="../media/image79.wmf"/><Relationship Id="rId5" Type="http://schemas.openxmlformats.org/officeDocument/2006/relationships/image" Target="../media/image2.png"/><Relationship Id="rId4" Type="http://schemas.openxmlformats.org/officeDocument/2006/relationships/oleObject" Target="../embeddings/oleObject105.bin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6.vml"/><Relationship Id="rId6" Type="http://schemas.openxmlformats.org/officeDocument/2006/relationships/image" Target="../media/image80.wmf"/><Relationship Id="rId5" Type="http://schemas.openxmlformats.org/officeDocument/2006/relationships/image" Target="../media/image2.png"/><Relationship Id="rId4" Type="http://schemas.openxmlformats.org/officeDocument/2006/relationships/oleObject" Target="../embeddings/oleObject106.bin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7.v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107.bin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8.vml"/><Relationship Id="rId6" Type="http://schemas.openxmlformats.org/officeDocument/2006/relationships/image" Target="../media/image81.wmf"/><Relationship Id="rId5" Type="http://schemas.openxmlformats.org/officeDocument/2006/relationships/image" Target="../media/image2.png"/><Relationship Id="rId4" Type="http://schemas.openxmlformats.org/officeDocument/2006/relationships/oleObject" Target="../embeddings/oleObject108.bin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9.v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109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3.jpeg"/><Relationship Id="rId5" Type="http://schemas.openxmlformats.org/officeDocument/2006/relationships/image" Target="../media/image2.png"/><Relationship Id="rId4" Type="http://schemas.openxmlformats.org/officeDocument/2006/relationships/oleObject" Target="../embeddings/oleObject11.bin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0.vml"/><Relationship Id="rId6" Type="http://schemas.openxmlformats.org/officeDocument/2006/relationships/image" Target="../media/image82.wmf"/><Relationship Id="rId5" Type="http://schemas.openxmlformats.org/officeDocument/2006/relationships/image" Target="../media/image2.png"/><Relationship Id="rId4" Type="http://schemas.openxmlformats.org/officeDocument/2006/relationships/oleObject" Target="../embeddings/oleObject110.bin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1.v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111.bin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12.v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3.vml"/><Relationship Id="rId6" Type="http://schemas.openxmlformats.org/officeDocument/2006/relationships/image" Target="../media/image83.png"/><Relationship Id="rId5" Type="http://schemas.openxmlformats.org/officeDocument/2006/relationships/image" Target="../media/image2.png"/><Relationship Id="rId4" Type="http://schemas.openxmlformats.org/officeDocument/2006/relationships/oleObject" Target="../embeddings/oleObject113.bin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4.vml"/><Relationship Id="rId6" Type="http://schemas.openxmlformats.org/officeDocument/2006/relationships/image" Target="../media/image84.png"/><Relationship Id="rId5" Type="http://schemas.openxmlformats.org/officeDocument/2006/relationships/image" Target="../media/image2.png"/><Relationship Id="rId4" Type="http://schemas.openxmlformats.org/officeDocument/2006/relationships/oleObject" Target="../embeddings/oleObject114.bin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5.vml"/><Relationship Id="rId6" Type="http://schemas.openxmlformats.org/officeDocument/2006/relationships/image" Target="../media/image85.wmf"/><Relationship Id="rId5" Type="http://schemas.openxmlformats.org/officeDocument/2006/relationships/image" Target="../media/image2.png"/><Relationship Id="rId4" Type="http://schemas.openxmlformats.org/officeDocument/2006/relationships/oleObject" Target="../embeddings/oleObject115.bin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6.vml"/><Relationship Id="rId6" Type="http://schemas.openxmlformats.org/officeDocument/2006/relationships/image" Target="../media/image86.wmf"/><Relationship Id="rId5" Type="http://schemas.openxmlformats.org/officeDocument/2006/relationships/image" Target="../media/image2.png"/><Relationship Id="rId4" Type="http://schemas.openxmlformats.org/officeDocument/2006/relationships/oleObject" Target="../embeddings/oleObject116.bin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7.vml"/><Relationship Id="rId6" Type="http://schemas.openxmlformats.org/officeDocument/2006/relationships/image" Target="../media/image87.wmf"/><Relationship Id="rId5" Type="http://schemas.openxmlformats.org/officeDocument/2006/relationships/image" Target="../media/image2.png"/><Relationship Id="rId4" Type="http://schemas.openxmlformats.org/officeDocument/2006/relationships/oleObject" Target="../embeddings/oleObject117.bin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8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18.v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9.vml"/><Relationship Id="rId6" Type="http://schemas.openxmlformats.org/officeDocument/2006/relationships/image" Target="../media/image88.wmf"/><Relationship Id="rId5" Type="http://schemas.openxmlformats.org/officeDocument/2006/relationships/image" Target="../media/image2.png"/><Relationship Id="rId4" Type="http://schemas.openxmlformats.org/officeDocument/2006/relationships/oleObject" Target="../embeddings/oleObject119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4.jpeg"/><Relationship Id="rId5" Type="http://schemas.openxmlformats.org/officeDocument/2006/relationships/image" Target="../media/image2.png"/><Relationship Id="rId4" Type="http://schemas.openxmlformats.org/officeDocument/2006/relationships/oleObject" Target="../embeddings/oleObject12.bin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0.vml"/><Relationship Id="rId6" Type="http://schemas.openxmlformats.org/officeDocument/2006/relationships/image" Target="../media/image89.wmf"/><Relationship Id="rId5" Type="http://schemas.openxmlformats.org/officeDocument/2006/relationships/image" Target="../media/image2.png"/><Relationship Id="rId4" Type="http://schemas.openxmlformats.org/officeDocument/2006/relationships/oleObject" Target="../embeddings/oleObject120.bin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1.vml"/><Relationship Id="rId6" Type="http://schemas.openxmlformats.org/officeDocument/2006/relationships/image" Target="../media/image90.wmf"/><Relationship Id="rId5" Type="http://schemas.openxmlformats.org/officeDocument/2006/relationships/image" Target="../media/image2.png"/><Relationship Id="rId4" Type="http://schemas.openxmlformats.org/officeDocument/2006/relationships/oleObject" Target="../embeddings/oleObject121.bin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2.vml"/><Relationship Id="rId6" Type="http://schemas.openxmlformats.org/officeDocument/2006/relationships/image" Target="../media/image91.wmf"/><Relationship Id="rId5" Type="http://schemas.openxmlformats.org/officeDocument/2006/relationships/image" Target="../media/image2.png"/><Relationship Id="rId4" Type="http://schemas.openxmlformats.org/officeDocument/2006/relationships/oleObject" Target="../embeddings/oleObject122.bin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3.v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123.bin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4.vml"/><Relationship Id="rId6" Type="http://schemas.openxmlformats.org/officeDocument/2006/relationships/image" Target="../media/image92.wmf"/><Relationship Id="rId5" Type="http://schemas.openxmlformats.org/officeDocument/2006/relationships/image" Target="../media/image2.png"/><Relationship Id="rId4" Type="http://schemas.openxmlformats.org/officeDocument/2006/relationships/oleObject" Target="../embeddings/oleObject124.bin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5.v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125.bin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6.vml"/><Relationship Id="rId6" Type="http://schemas.openxmlformats.org/officeDocument/2006/relationships/image" Target="../media/image93.wmf"/><Relationship Id="rId5" Type="http://schemas.openxmlformats.org/officeDocument/2006/relationships/image" Target="../media/image2.png"/><Relationship Id="rId4" Type="http://schemas.openxmlformats.org/officeDocument/2006/relationships/oleObject" Target="../embeddings/oleObject126.bin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7.v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127.bin"/></Relationships>
</file>

<file path=ppt/slides/_rels/slide1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wmf"/><Relationship Id="rId3" Type="http://schemas.openxmlformats.org/officeDocument/2006/relationships/image" Target="../media/image95.wmf"/><Relationship Id="rId7" Type="http://schemas.openxmlformats.org/officeDocument/2006/relationships/image" Target="../media/image99.wmf"/><Relationship Id="rId12" Type="http://schemas.openxmlformats.org/officeDocument/2006/relationships/image" Target="../media/image104.wmf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8.wmf"/><Relationship Id="rId11" Type="http://schemas.openxmlformats.org/officeDocument/2006/relationships/image" Target="../media/image103.wmf"/><Relationship Id="rId5" Type="http://schemas.openxmlformats.org/officeDocument/2006/relationships/image" Target="../media/image97.wmf"/><Relationship Id="rId10" Type="http://schemas.openxmlformats.org/officeDocument/2006/relationships/image" Target="../media/image102.gif"/><Relationship Id="rId4" Type="http://schemas.openxmlformats.org/officeDocument/2006/relationships/image" Target="../media/image96.wmf"/><Relationship Id="rId9" Type="http://schemas.openxmlformats.org/officeDocument/2006/relationships/image" Target="../media/image101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5.jpeg"/><Relationship Id="rId5" Type="http://schemas.openxmlformats.org/officeDocument/2006/relationships/image" Target="../media/image2.png"/><Relationship Id="rId4" Type="http://schemas.openxmlformats.org/officeDocument/2006/relationships/oleObject" Target="../embeddings/oleObject13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6.jpeg"/><Relationship Id="rId5" Type="http://schemas.openxmlformats.org/officeDocument/2006/relationships/image" Target="../media/image2.png"/><Relationship Id="rId4" Type="http://schemas.openxmlformats.org/officeDocument/2006/relationships/oleObject" Target="../embeddings/oleObject14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7.jpeg"/><Relationship Id="rId5" Type="http://schemas.openxmlformats.org/officeDocument/2006/relationships/image" Target="../media/image2.png"/><Relationship Id="rId4" Type="http://schemas.openxmlformats.org/officeDocument/2006/relationships/oleObject" Target="../embeddings/oleObject15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8.jpeg"/><Relationship Id="rId5" Type="http://schemas.openxmlformats.org/officeDocument/2006/relationships/image" Target="../media/image2.png"/><Relationship Id="rId4" Type="http://schemas.openxmlformats.org/officeDocument/2006/relationships/oleObject" Target="../embeddings/oleObject16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19.jpeg"/><Relationship Id="rId5" Type="http://schemas.openxmlformats.org/officeDocument/2006/relationships/image" Target="../media/image2.png"/><Relationship Id="rId4" Type="http://schemas.openxmlformats.org/officeDocument/2006/relationships/oleObject" Target="../embeddings/oleObject17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19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oleObject" Target="../embeddings/oleObject2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0.v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2.png"/><Relationship Id="rId5" Type="http://schemas.openxmlformats.org/officeDocument/2006/relationships/oleObject" Target="../embeddings/oleObject21.bin"/><Relationship Id="rId4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21.jpeg"/><Relationship Id="rId5" Type="http://schemas.openxmlformats.org/officeDocument/2006/relationships/image" Target="../media/image2.png"/><Relationship Id="rId4" Type="http://schemas.openxmlformats.org/officeDocument/2006/relationships/oleObject" Target="../embeddings/oleObject22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22.jpeg"/><Relationship Id="rId5" Type="http://schemas.openxmlformats.org/officeDocument/2006/relationships/image" Target="../media/image2.png"/><Relationship Id="rId4" Type="http://schemas.openxmlformats.org/officeDocument/2006/relationships/oleObject" Target="../embeddings/oleObject23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23.jpeg"/><Relationship Id="rId5" Type="http://schemas.openxmlformats.org/officeDocument/2006/relationships/image" Target="../media/image2.png"/><Relationship Id="rId4" Type="http://schemas.openxmlformats.org/officeDocument/2006/relationships/oleObject" Target="../embeddings/oleObject24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24.jpeg"/><Relationship Id="rId5" Type="http://schemas.openxmlformats.org/officeDocument/2006/relationships/image" Target="../media/image2.png"/><Relationship Id="rId4" Type="http://schemas.openxmlformats.org/officeDocument/2006/relationships/oleObject" Target="../embeddings/oleObject25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25.png"/><Relationship Id="rId5" Type="http://schemas.openxmlformats.org/officeDocument/2006/relationships/image" Target="../media/image2.png"/><Relationship Id="rId4" Type="http://schemas.openxmlformats.org/officeDocument/2006/relationships/oleObject" Target="../embeddings/oleObject26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26.jpeg"/><Relationship Id="rId5" Type="http://schemas.openxmlformats.org/officeDocument/2006/relationships/image" Target="../media/image2.png"/><Relationship Id="rId4" Type="http://schemas.openxmlformats.org/officeDocument/2006/relationships/oleObject" Target="../embeddings/oleObject27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27.jpeg"/><Relationship Id="rId5" Type="http://schemas.openxmlformats.org/officeDocument/2006/relationships/image" Target="../media/image2.png"/><Relationship Id="rId4" Type="http://schemas.openxmlformats.org/officeDocument/2006/relationships/oleObject" Target="../embeddings/oleObject28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28.jpeg"/><Relationship Id="rId5" Type="http://schemas.openxmlformats.org/officeDocument/2006/relationships/image" Target="../media/image2.png"/><Relationship Id="rId4" Type="http://schemas.openxmlformats.org/officeDocument/2006/relationships/oleObject" Target="../embeddings/oleObject29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.jpeg"/><Relationship Id="rId5" Type="http://schemas.openxmlformats.org/officeDocument/2006/relationships/image" Target="../media/image2.png"/><Relationship Id="rId4" Type="http://schemas.openxmlformats.org/officeDocument/2006/relationships/oleObject" Target="../embeddings/oleObject3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29.jpeg"/><Relationship Id="rId5" Type="http://schemas.openxmlformats.org/officeDocument/2006/relationships/image" Target="../media/image2.png"/><Relationship Id="rId4" Type="http://schemas.openxmlformats.org/officeDocument/2006/relationships/oleObject" Target="../embeddings/oleObject30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1.vml"/><Relationship Id="rId6" Type="http://schemas.openxmlformats.org/officeDocument/2006/relationships/image" Target="../media/image30.jpeg"/><Relationship Id="rId5" Type="http://schemas.openxmlformats.org/officeDocument/2006/relationships/image" Target="../media/image2.png"/><Relationship Id="rId4" Type="http://schemas.openxmlformats.org/officeDocument/2006/relationships/oleObject" Target="../embeddings/oleObject31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2.vml"/><Relationship Id="rId6" Type="http://schemas.openxmlformats.org/officeDocument/2006/relationships/image" Target="../media/image31.jpeg"/><Relationship Id="rId5" Type="http://schemas.openxmlformats.org/officeDocument/2006/relationships/image" Target="../media/image2.png"/><Relationship Id="rId4" Type="http://schemas.openxmlformats.org/officeDocument/2006/relationships/oleObject" Target="../embeddings/oleObject32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3.vml"/><Relationship Id="rId6" Type="http://schemas.openxmlformats.org/officeDocument/2006/relationships/image" Target="../media/image32.wmf"/><Relationship Id="rId5" Type="http://schemas.openxmlformats.org/officeDocument/2006/relationships/image" Target="../media/image2.png"/><Relationship Id="rId4" Type="http://schemas.openxmlformats.org/officeDocument/2006/relationships/oleObject" Target="../embeddings/oleObject33.bin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3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4.vml"/><Relationship Id="rId6" Type="http://schemas.openxmlformats.org/officeDocument/2006/relationships/image" Target="../media/image33.wmf"/><Relationship Id="rId5" Type="http://schemas.openxmlformats.org/officeDocument/2006/relationships/image" Target="../media/image2.png"/><Relationship Id="rId4" Type="http://schemas.openxmlformats.org/officeDocument/2006/relationships/oleObject" Target="../embeddings/oleObject34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5.vml"/><Relationship Id="rId6" Type="http://schemas.openxmlformats.org/officeDocument/2006/relationships/image" Target="../media/image33.wmf"/><Relationship Id="rId5" Type="http://schemas.openxmlformats.org/officeDocument/2006/relationships/image" Target="../media/image2.png"/><Relationship Id="rId4" Type="http://schemas.openxmlformats.org/officeDocument/2006/relationships/oleObject" Target="../embeddings/oleObject35.bin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6.vml"/><Relationship Id="rId6" Type="http://schemas.openxmlformats.org/officeDocument/2006/relationships/image" Target="../media/image36.wmf"/><Relationship Id="rId5" Type="http://schemas.openxmlformats.org/officeDocument/2006/relationships/image" Target="../media/image2.png"/><Relationship Id="rId4" Type="http://schemas.openxmlformats.org/officeDocument/2006/relationships/oleObject" Target="../embeddings/oleObject36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7.v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37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8.vml"/><Relationship Id="rId6" Type="http://schemas.openxmlformats.org/officeDocument/2006/relationships/image" Target="../media/image37.wmf"/><Relationship Id="rId5" Type="http://schemas.openxmlformats.org/officeDocument/2006/relationships/image" Target="../media/image2.png"/><Relationship Id="rId4" Type="http://schemas.openxmlformats.org/officeDocument/2006/relationships/oleObject" Target="../embeddings/oleObject38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9.vml"/><Relationship Id="rId6" Type="http://schemas.openxmlformats.org/officeDocument/2006/relationships/image" Target="../media/image38.wmf"/><Relationship Id="rId5" Type="http://schemas.openxmlformats.org/officeDocument/2006/relationships/image" Target="../media/image2.png"/><Relationship Id="rId4" Type="http://schemas.openxmlformats.org/officeDocument/2006/relationships/oleObject" Target="../embeddings/oleObject39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oleObject" Target="../embeddings/oleObject4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0.vml"/><Relationship Id="rId6" Type="http://schemas.openxmlformats.org/officeDocument/2006/relationships/image" Target="../media/image39.wmf"/><Relationship Id="rId5" Type="http://schemas.openxmlformats.org/officeDocument/2006/relationships/image" Target="../media/image2.png"/><Relationship Id="rId4" Type="http://schemas.openxmlformats.org/officeDocument/2006/relationships/oleObject" Target="../embeddings/oleObject40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1.vml"/><Relationship Id="rId6" Type="http://schemas.openxmlformats.org/officeDocument/2006/relationships/image" Target="../media/image40.wmf"/><Relationship Id="rId5" Type="http://schemas.openxmlformats.org/officeDocument/2006/relationships/image" Target="../media/image2.png"/><Relationship Id="rId4" Type="http://schemas.openxmlformats.org/officeDocument/2006/relationships/oleObject" Target="../embeddings/oleObject41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2.vml"/><Relationship Id="rId6" Type="http://schemas.openxmlformats.org/officeDocument/2006/relationships/image" Target="../media/image41.wmf"/><Relationship Id="rId5" Type="http://schemas.openxmlformats.org/officeDocument/2006/relationships/image" Target="../media/image2.png"/><Relationship Id="rId4" Type="http://schemas.openxmlformats.org/officeDocument/2006/relationships/oleObject" Target="../embeddings/oleObject42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3.vml"/><Relationship Id="rId6" Type="http://schemas.openxmlformats.org/officeDocument/2006/relationships/image" Target="../media/image42.wmf"/><Relationship Id="rId5" Type="http://schemas.openxmlformats.org/officeDocument/2006/relationships/image" Target="../media/image2.png"/><Relationship Id="rId4" Type="http://schemas.openxmlformats.org/officeDocument/2006/relationships/oleObject" Target="../embeddings/oleObject43.bin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4.vml"/><Relationship Id="rId6" Type="http://schemas.openxmlformats.org/officeDocument/2006/relationships/image" Target="../media/image43.wmf"/><Relationship Id="rId5" Type="http://schemas.openxmlformats.org/officeDocument/2006/relationships/image" Target="../media/image2.png"/><Relationship Id="rId4" Type="http://schemas.openxmlformats.org/officeDocument/2006/relationships/oleObject" Target="../embeddings/oleObject44.bin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5.vml"/><Relationship Id="rId6" Type="http://schemas.openxmlformats.org/officeDocument/2006/relationships/image" Target="../media/image44.wmf"/><Relationship Id="rId5" Type="http://schemas.openxmlformats.org/officeDocument/2006/relationships/image" Target="../media/image2.png"/><Relationship Id="rId4" Type="http://schemas.openxmlformats.org/officeDocument/2006/relationships/oleObject" Target="../embeddings/oleObject45.bin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6.v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46.bin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7.vml"/><Relationship Id="rId6" Type="http://schemas.openxmlformats.org/officeDocument/2006/relationships/image" Target="../media/image45.wmf"/><Relationship Id="rId5" Type="http://schemas.openxmlformats.org/officeDocument/2006/relationships/image" Target="../media/image2.png"/><Relationship Id="rId4" Type="http://schemas.openxmlformats.org/officeDocument/2006/relationships/oleObject" Target="../embeddings/oleObject47.bin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8.vml"/><Relationship Id="rId6" Type="http://schemas.openxmlformats.org/officeDocument/2006/relationships/image" Target="../media/image46.wmf"/><Relationship Id="rId5" Type="http://schemas.openxmlformats.org/officeDocument/2006/relationships/image" Target="../media/image2.png"/><Relationship Id="rId4" Type="http://schemas.openxmlformats.org/officeDocument/2006/relationships/oleObject" Target="../embeddings/oleObject48.bin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9.vml"/><Relationship Id="rId6" Type="http://schemas.openxmlformats.org/officeDocument/2006/relationships/image" Target="../media/image47.wmf"/><Relationship Id="rId5" Type="http://schemas.openxmlformats.org/officeDocument/2006/relationships/image" Target="../media/image2.png"/><Relationship Id="rId4" Type="http://schemas.openxmlformats.org/officeDocument/2006/relationships/oleObject" Target="../embeddings/oleObject49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oleObject" Target="../embeddings/oleObject5.bin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0.v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50.bin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1.v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51.bin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2.vml"/><Relationship Id="rId6" Type="http://schemas.openxmlformats.org/officeDocument/2006/relationships/image" Target="../media/image48.wmf"/><Relationship Id="rId5" Type="http://schemas.openxmlformats.org/officeDocument/2006/relationships/image" Target="../media/image2.png"/><Relationship Id="rId4" Type="http://schemas.openxmlformats.org/officeDocument/2006/relationships/oleObject" Target="../embeddings/oleObject52.bin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3.v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53.bin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4.v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54.bin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5.v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55.bin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6.v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7.vml"/><Relationship Id="rId6" Type="http://schemas.openxmlformats.org/officeDocument/2006/relationships/image" Target="../media/image49.wmf"/><Relationship Id="rId5" Type="http://schemas.openxmlformats.org/officeDocument/2006/relationships/image" Target="../media/image2.png"/><Relationship Id="rId4" Type="http://schemas.openxmlformats.org/officeDocument/2006/relationships/oleObject" Target="../embeddings/oleObject57.bin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8.vml"/><Relationship Id="rId6" Type="http://schemas.openxmlformats.org/officeDocument/2006/relationships/image" Target="../media/image50.wmf"/><Relationship Id="rId5" Type="http://schemas.openxmlformats.org/officeDocument/2006/relationships/image" Target="../media/image2.png"/><Relationship Id="rId4" Type="http://schemas.openxmlformats.org/officeDocument/2006/relationships/oleObject" Target="../embeddings/oleObject58.bin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9.vml"/><Relationship Id="rId6" Type="http://schemas.openxmlformats.org/officeDocument/2006/relationships/image" Target="../media/image51.wmf"/><Relationship Id="rId5" Type="http://schemas.openxmlformats.org/officeDocument/2006/relationships/image" Target="../media/image2.png"/><Relationship Id="rId4" Type="http://schemas.openxmlformats.org/officeDocument/2006/relationships/oleObject" Target="../embeddings/oleObject59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oleObject" Target="../embeddings/oleObject6.bin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0.vml"/><Relationship Id="rId6" Type="http://schemas.openxmlformats.org/officeDocument/2006/relationships/image" Target="../media/image52.wmf"/><Relationship Id="rId5" Type="http://schemas.openxmlformats.org/officeDocument/2006/relationships/image" Target="../media/image2.png"/><Relationship Id="rId4" Type="http://schemas.openxmlformats.org/officeDocument/2006/relationships/oleObject" Target="../embeddings/oleObject60.bin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1.vml"/><Relationship Id="rId6" Type="http://schemas.openxmlformats.org/officeDocument/2006/relationships/image" Target="../media/image53.wmf"/><Relationship Id="rId5" Type="http://schemas.openxmlformats.org/officeDocument/2006/relationships/image" Target="../media/image2.png"/><Relationship Id="rId4" Type="http://schemas.openxmlformats.org/officeDocument/2006/relationships/oleObject" Target="../embeddings/oleObject61.bin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2.vml"/><Relationship Id="rId6" Type="http://schemas.openxmlformats.org/officeDocument/2006/relationships/image" Target="../media/image54.wmf"/><Relationship Id="rId5" Type="http://schemas.openxmlformats.org/officeDocument/2006/relationships/image" Target="../media/image2.png"/><Relationship Id="rId4" Type="http://schemas.openxmlformats.org/officeDocument/2006/relationships/oleObject" Target="../embeddings/oleObject62.bin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3.vml"/><Relationship Id="rId6" Type="http://schemas.openxmlformats.org/officeDocument/2006/relationships/image" Target="../media/image55.wmf"/><Relationship Id="rId5" Type="http://schemas.openxmlformats.org/officeDocument/2006/relationships/image" Target="../media/image2.png"/><Relationship Id="rId4" Type="http://schemas.openxmlformats.org/officeDocument/2006/relationships/oleObject" Target="../embeddings/oleObject63.bin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4.v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64.bin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5.vml"/><Relationship Id="rId6" Type="http://schemas.openxmlformats.org/officeDocument/2006/relationships/image" Target="../media/image56.wmf"/><Relationship Id="rId5" Type="http://schemas.openxmlformats.org/officeDocument/2006/relationships/image" Target="../media/image2.png"/><Relationship Id="rId4" Type="http://schemas.openxmlformats.org/officeDocument/2006/relationships/oleObject" Target="../embeddings/oleObject65.bin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6.v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66.bin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7.vml"/><Relationship Id="rId6" Type="http://schemas.openxmlformats.org/officeDocument/2006/relationships/image" Target="../media/image57.wmf"/><Relationship Id="rId5" Type="http://schemas.openxmlformats.org/officeDocument/2006/relationships/image" Target="../media/image2.png"/><Relationship Id="rId4" Type="http://schemas.openxmlformats.org/officeDocument/2006/relationships/oleObject" Target="../embeddings/oleObject67.bin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8.v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68.bin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9.vml"/><Relationship Id="rId6" Type="http://schemas.openxmlformats.org/officeDocument/2006/relationships/image" Target="../media/image58.wmf"/><Relationship Id="rId5" Type="http://schemas.openxmlformats.org/officeDocument/2006/relationships/image" Target="../media/image2.png"/><Relationship Id="rId4" Type="http://schemas.openxmlformats.org/officeDocument/2006/relationships/oleObject" Target="../embeddings/oleObject69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9.jpeg"/><Relationship Id="rId5" Type="http://schemas.openxmlformats.org/officeDocument/2006/relationships/image" Target="../media/image2.png"/><Relationship Id="rId4" Type="http://schemas.openxmlformats.org/officeDocument/2006/relationships/oleObject" Target="../embeddings/oleObject7.bin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0.v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70.bin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1.vml"/><Relationship Id="rId6" Type="http://schemas.openxmlformats.org/officeDocument/2006/relationships/image" Target="../media/image59.wmf"/><Relationship Id="rId5" Type="http://schemas.openxmlformats.org/officeDocument/2006/relationships/image" Target="../media/image2.png"/><Relationship Id="rId4" Type="http://schemas.openxmlformats.org/officeDocument/2006/relationships/oleObject" Target="../embeddings/oleObject71.bin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2.v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72.bin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3.vml"/><Relationship Id="rId6" Type="http://schemas.openxmlformats.org/officeDocument/2006/relationships/image" Target="../media/image60.wmf"/><Relationship Id="rId5" Type="http://schemas.openxmlformats.org/officeDocument/2006/relationships/image" Target="../media/image2.png"/><Relationship Id="rId4" Type="http://schemas.openxmlformats.org/officeDocument/2006/relationships/oleObject" Target="../embeddings/oleObject73.bin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4.v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74.bin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5.v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75.bin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6.v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76.bin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7.v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8.vml"/><Relationship Id="rId6" Type="http://schemas.openxmlformats.org/officeDocument/2006/relationships/image" Target="../media/image61.png"/><Relationship Id="rId5" Type="http://schemas.openxmlformats.org/officeDocument/2006/relationships/image" Target="../media/image2.png"/><Relationship Id="rId4" Type="http://schemas.openxmlformats.org/officeDocument/2006/relationships/oleObject" Target="../embeddings/oleObject78.bin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9.vml"/><Relationship Id="rId6" Type="http://schemas.openxmlformats.org/officeDocument/2006/relationships/image" Target="../media/image62.png"/><Relationship Id="rId5" Type="http://schemas.openxmlformats.org/officeDocument/2006/relationships/image" Target="../media/image2.png"/><Relationship Id="rId4" Type="http://schemas.openxmlformats.org/officeDocument/2006/relationships/oleObject" Target="../embeddings/oleObject79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0.jpeg"/><Relationship Id="rId5" Type="http://schemas.openxmlformats.org/officeDocument/2006/relationships/image" Target="../media/image2.png"/><Relationship Id="rId4" Type="http://schemas.openxmlformats.org/officeDocument/2006/relationships/oleObject" Target="../embeddings/oleObject8.bin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0.vml"/><Relationship Id="rId6" Type="http://schemas.openxmlformats.org/officeDocument/2006/relationships/image" Target="../media/image63.wmf"/><Relationship Id="rId5" Type="http://schemas.openxmlformats.org/officeDocument/2006/relationships/image" Target="../media/image2.png"/><Relationship Id="rId4" Type="http://schemas.openxmlformats.org/officeDocument/2006/relationships/oleObject" Target="../embeddings/oleObject80.bin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1.vml"/><Relationship Id="rId6" Type="http://schemas.openxmlformats.org/officeDocument/2006/relationships/image" Target="../media/image64.wmf"/><Relationship Id="rId5" Type="http://schemas.openxmlformats.org/officeDocument/2006/relationships/image" Target="../media/image2.png"/><Relationship Id="rId4" Type="http://schemas.openxmlformats.org/officeDocument/2006/relationships/oleObject" Target="../embeddings/oleObject81.bin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2.vml"/><Relationship Id="rId6" Type="http://schemas.openxmlformats.org/officeDocument/2006/relationships/image" Target="../media/image65.wmf"/><Relationship Id="rId5" Type="http://schemas.openxmlformats.org/officeDocument/2006/relationships/image" Target="../media/image2.png"/><Relationship Id="rId4" Type="http://schemas.openxmlformats.org/officeDocument/2006/relationships/oleObject" Target="../embeddings/oleObject82.bin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3.vml"/><Relationship Id="rId6" Type="http://schemas.openxmlformats.org/officeDocument/2006/relationships/image" Target="../media/image66.wmf"/><Relationship Id="rId5" Type="http://schemas.openxmlformats.org/officeDocument/2006/relationships/image" Target="../media/image2.png"/><Relationship Id="rId4" Type="http://schemas.openxmlformats.org/officeDocument/2006/relationships/oleObject" Target="../embeddings/oleObject83.bin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4.vml"/><Relationship Id="rId6" Type="http://schemas.openxmlformats.org/officeDocument/2006/relationships/image" Target="../media/image67.wmf"/><Relationship Id="rId5" Type="http://schemas.openxmlformats.org/officeDocument/2006/relationships/image" Target="../media/image2.png"/><Relationship Id="rId4" Type="http://schemas.openxmlformats.org/officeDocument/2006/relationships/oleObject" Target="../embeddings/oleObject84.bin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5.vml"/><Relationship Id="rId6" Type="http://schemas.openxmlformats.org/officeDocument/2006/relationships/image" Target="../media/image68.wmf"/><Relationship Id="rId5" Type="http://schemas.openxmlformats.org/officeDocument/2006/relationships/image" Target="../media/image2.png"/><Relationship Id="rId4" Type="http://schemas.openxmlformats.org/officeDocument/2006/relationships/oleObject" Target="../embeddings/oleObject85.bin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6.vml"/><Relationship Id="rId6" Type="http://schemas.openxmlformats.org/officeDocument/2006/relationships/image" Target="../media/image69.png"/><Relationship Id="rId5" Type="http://schemas.openxmlformats.org/officeDocument/2006/relationships/image" Target="../media/image2.png"/><Relationship Id="rId4" Type="http://schemas.openxmlformats.org/officeDocument/2006/relationships/oleObject" Target="../embeddings/oleObject86.bin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7.vml"/><Relationship Id="rId6" Type="http://schemas.openxmlformats.org/officeDocument/2006/relationships/image" Target="../media/image70.png"/><Relationship Id="rId5" Type="http://schemas.openxmlformats.org/officeDocument/2006/relationships/image" Target="../media/image2.png"/><Relationship Id="rId4" Type="http://schemas.openxmlformats.org/officeDocument/2006/relationships/oleObject" Target="../embeddings/oleObject87.bin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8.vml"/><Relationship Id="rId6" Type="http://schemas.openxmlformats.org/officeDocument/2006/relationships/image" Target="../media/image71.wmf"/><Relationship Id="rId5" Type="http://schemas.openxmlformats.org/officeDocument/2006/relationships/image" Target="../media/image2.png"/><Relationship Id="rId4" Type="http://schemas.openxmlformats.org/officeDocument/2006/relationships/oleObject" Target="../embeddings/oleObject88.bin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9.v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89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1.jpeg"/><Relationship Id="rId5" Type="http://schemas.openxmlformats.org/officeDocument/2006/relationships/image" Target="../media/image2.png"/><Relationship Id="rId4" Type="http://schemas.openxmlformats.org/officeDocument/2006/relationships/oleObject" Target="../embeddings/oleObject9.bin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0.vml"/><Relationship Id="rId6" Type="http://schemas.openxmlformats.org/officeDocument/2006/relationships/image" Target="../media/image72.wmf"/><Relationship Id="rId5" Type="http://schemas.openxmlformats.org/officeDocument/2006/relationships/image" Target="../media/image2.png"/><Relationship Id="rId4" Type="http://schemas.openxmlformats.org/officeDocument/2006/relationships/oleObject" Target="../embeddings/oleObject90.bin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1.v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91.bin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2.v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92.bin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3.vml"/><Relationship Id="rId6" Type="http://schemas.openxmlformats.org/officeDocument/2006/relationships/image" Target="../media/image73.wmf"/><Relationship Id="rId5" Type="http://schemas.openxmlformats.org/officeDocument/2006/relationships/image" Target="../media/image2.png"/><Relationship Id="rId4" Type="http://schemas.openxmlformats.org/officeDocument/2006/relationships/oleObject" Target="../embeddings/oleObject93.bin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4.v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94.bin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5.v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95.bin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6.vml"/><Relationship Id="rId6" Type="http://schemas.openxmlformats.org/officeDocument/2006/relationships/image" Target="../media/image74.wmf"/><Relationship Id="rId5" Type="http://schemas.openxmlformats.org/officeDocument/2006/relationships/image" Target="../media/image2.png"/><Relationship Id="rId4" Type="http://schemas.openxmlformats.org/officeDocument/2006/relationships/oleObject" Target="../embeddings/oleObject96.bin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7.v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97.bin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8.vml"/><Relationship Id="rId6" Type="http://schemas.openxmlformats.org/officeDocument/2006/relationships/image" Target="../media/image75.wmf"/><Relationship Id="rId5" Type="http://schemas.openxmlformats.org/officeDocument/2006/relationships/image" Target="../media/image2.png"/><Relationship Id="rId4" Type="http://schemas.openxmlformats.org/officeDocument/2006/relationships/oleObject" Target="../embeddings/oleObject98.bin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9.v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99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2125656" y="632165"/>
            <a:ext cx="489268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800" dirty="0" smtClean="0"/>
              <a:t>ESCUELA POLITECNICA DEL</a:t>
            </a:r>
          </a:p>
          <a:p>
            <a:pPr algn="ctr"/>
            <a:r>
              <a:rPr lang="es-EC" sz="2800" dirty="0" smtClean="0"/>
              <a:t>EJÉRCITO</a:t>
            </a:r>
            <a:endParaRPr lang="es-EC" sz="2800" dirty="0"/>
          </a:p>
        </p:txBody>
      </p:sp>
      <p:sp>
        <p:nvSpPr>
          <p:cNvPr id="10" name="9 CuadroTexto"/>
          <p:cNvSpPr txBox="1"/>
          <p:nvPr/>
        </p:nvSpPr>
        <p:spPr>
          <a:xfrm>
            <a:off x="1005961" y="4149080"/>
            <a:ext cx="713208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400" dirty="0" smtClean="0"/>
              <a:t>AUTOR: 	CAPT. Marco Alfonso Garzón Vaca</a:t>
            </a:r>
          </a:p>
          <a:p>
            <a:r>
              <a:rPr lang="es-EC" dirty="0" smtClean="0"/>
              <a:t>	     	</a:t>
            </a:r>
            <a:endParaRPr lang="es-EC" dirty="0"/>
          </a:p>
        </p:txBody>
      </p:sp>
      <p:sp>
        <p:nvSpPr>
          <p:cNvPr id="11" name="10 CuadroTexto"/>
          <p:cNvSpPr txBox="1"/>
          <p:nvPr/>
        </p:nvSpPr>
        <p:spPr>
          <a:xfrm>
            <a:off x="1744144" y="5157192"/>
            <a:ext cx="56557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000" dirty="0" smtClean="0"/>
              <a:t>DIRECTOR: 	Dr. Roberto R. Aguiar F.</a:t>
            </a:r>
          </a:p>
          <a:p>
            <a:r>
              <a:rPr lang="es-EC" sz="2000" dirty="0" smtClean="0"/>
              <a:t>CODIRECTOR:	Ing. Manuel A. Cando L., MSc</a:t>
            </a:r>
            <a:endParaRPr lang="es-EC" sz="2000" dirty="0"/>
          </a:p>
        </p:txBody>
      </p:sp>
      <p:sp>
        <p:nvSpPr>
          <p:cNvPr id="12" name="11 CuadroTexto"/>
          <p:cNvSpPr txBox="1"/>
          <p:nvPr/>
        </p:nvSpPr>
        <p:spPr>
          <a:xfrm>
            <a:off x="348115" y="2188022"/>
            <a:ext cx="8447771" cy="1384995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800" dirty="0" smtClean="0"/>
              <a:t>REFORZAMIENTO SÍSMICO </a:t>
            </a:r>
          </a:p>
          <a:p>
            <a:pPr algn="ctr"/>
            <a:r>
              <a:rPr lang="es-EC" sz="2800" dirty="0" smtClean="0"/>
              <a:t>DE UNA NAVE INDUSTRIAL UN COLISEO Y UN TEATRO.</a:t>
            </a:r>
            <a:endParaRPr lang="es-EC" sz="2800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4" name="3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1936127"/>
              </p:ext>
            </p:extLst>
          </p:nvPr>
        </p:nvGraphicFramePr>
        <p:xfrm>
          <a:off x="7380312" y="290454"/>
          <a:ext cx="1344160" cy="13383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395" name="Imagen de mapa de bits" r:id="rId3" imgW="2038095" imgH="2029108" progId="Paint.Picture">
                  <p:embed/>
                </p:oleObj>
              </mc:Choice>
              <mc:Fallback>
                <p:oleObj name="Imagen de mapa de bits" r:id="rId3" imgW="2038095" imgH="2029108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80312" y="290454"/>
                        <a:ext cx="1344160" cy="1338347"/>
                      </a:xfrm>
                      <a:prstGeom prst="rect">
                        <a:avLst/>
                      </a:prstGeom>
                      <a:solidFill>
                        <a:srgbClr val="FFFFFF">
                          <a:shade val="85000"/>
                        </a:srgbClr>
                      </a:solidFill>
                      <a:ln cap="rnd">
                        <a:solidFill>
                          <a:schemeClr val="tx1"/>
                        </a:solidFill>
                        <a:beve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7334" name="Picture 6" descr="0013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10156"/>
            <a:ext cx="1296144" cy="1315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7399859" y="5998122"/>
            <a:ext cx="13484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800" dirty="0" smtClean="0"/>
              <a:t>CEINCI</a:t>
            </a:r>
            <a:endParaRPr lang="es-EC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1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7378380"/>
              </p:ext>
            </p:extLst>
          </p:nvPr>
        </p:nvGraphicFramePr>
        <p:xfrm>
          <a:off x="131765" y="6092826"/>
          <a:ext cx="623887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3490" name="Imagen de mapa de bits" r:id="rId4" imgW="2038095" imgH="2029108" progId="Paint.Picture">
                  <p:embed/>
                </p:oleObj>
              </mc:Choice>
              <mc:Fallback>
                <p:oleObj name="Imagen de mapa de bits" r:id="rId4" imgW="2038095" imgH="202910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5" y="6092826"/>
                        <a:ext cx="623887" cy="620713"/>
                      </a:xfrm>
                      <a:prstGeom prst="rect">
                        <a:avLst/>
                      </a:prstGeom>
                      <a:solidFill>
                        <a:srgbClr val="EDEDED"/>
                      </a:solidFill>
                      <a:ln w="9525" cap="rnd">
                        <a:solidFill>
                          <a:schemeClr val="tx1"/>
                        </a:solidFill>
                        <a:bevel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37 Rectángulo redondeado"/>
          <p:cNvSpPr/>
          <p:nvPr/>
        </p:nvSpPr>
        <p:spPr>
          <a:xfrm>
            <a:off x="1850379" y="548680"/>
            <a:ext cx="5661731" cy="72008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EXPERIENCIA  SÍSMICA – JAPÓN 2011</a:t>
            </a:r>
          </a:p>
        </p:txBody>
      </p:sp>
      <p:pic>
        <p:nvPicPr>
          <p:cNvPr id="403458" name="Picture 2" descr="http://turismouniversal.com/wp-content/uploads/2011/03/Terremoto-en-Jap%C3%B3n-marzo-201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639" y="1772816"/>
            <a:ext cx="6285210" cy="42011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9319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1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3657412"/>
              </p:ext>
            </p:extLst>
          </p:nvPr>
        </p:nvGraphicFramePr>
        <p:xfrm>
          <a:off x="131765" y="6092826"/>
          <a:ext cx="623887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3252" name="Imagen de mapa de bits" r:id="rId4" imgW="2038095" imgH="2029108" progId="Paint.Picture">
                  <p:embed/>
                </p:oleObj>
              </mc:Choice>
              <mc:Fallback>
                <p:oleObj name="Imagen de mapa de bits" r:id="rId4" imgW="2038095" imgH="202910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5" y="6092826"/>
                        <a:ext cx="623887" cy="620713"/>
                      </a:xfrm>
                      <a:prstGeom prst="rect">
                        <a:avLst/>
                      </a:prstGeom>
                      <a:solidFill>
                        <a:srgbClr val="EDEDED"/>
                      </a:solidFill>
                      <a:ln w="9525" cap="rnd">
                        <a:solidFill>
                          <a:schemeClr val="tx1"/>
                        </a:solidFill>
                        <a:bevel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755576" y="476672"/>
            <a:ext cx="7632848" cy="58477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600" b="1" dirty="0" smtClean="0">
                <a:solidFill>
                  <a:schemeClr val="tx1"/>
                </a:solidFill>
              </a:rPr>
              <a:t>CONCENTRACIÓN DE MASAS PARA EL ANÁLISIS SÍSMICO LONGITUDINAL SITUACIÓN ACTUAL </a:t>
            </a:r>
          </a:p>
        </p:txBody>
      </p:sp>
      <p:pic>
        <p:nvPicPr>
          <p:cNvPr id="393225" name="Imagen 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83" t="9802" r="39474" b="13608"/>
          <a:stretch>
            <a:fillRect/>
          </a:stretch>
        </p:blipFill>
        <p:spPr bwMode="auto">
          <a:xfrm>
            <a:off x="2927039" y="1340768"/>
            <a:ext cx="3235253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942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1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993197"/>
              </p:ext>
            </p:extLst>
          </p:nvPr>
        </p:nvGraphicFramePr>
        <p:xfrm>
          <a:off x="131765" y="6092826"/>
          <a:ext cx="623887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6323" name="Imagen de mapa de bits" r:id="rId4" imgW="2038095" imgH="2029108" progId="Paint.Picture">
                  <p:embed/>
                </p:oleObj>
              </mc:Choice>
              <mc:Fallback>
                <p:oleObj name="Imagen de mapa de bits" r:id="rId4" imgW="2038095" imgH="202910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5" y="6092826"/>
                        <a:ext cx="623887" cy="620713"/>
                      </a:xfrm>
                      <a:prstGeom prst="rect">
                        <a:avLst/>
                      </a:prstGeom>
                      <a:solidFill>
                        <a:srgbClr val="EDEDED"/>
                      </a:solidFill>
                      <a:ln w="9525" cap="rnd">
                        <a:solidFill>
                          <a:schemeClr val="tx1"/>
                        </a:solidFill>
                        <a:bevel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1115616" y="705470"/>
            <a:ext cx="6912768" cy="92333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es-EC" dirty="0" smtClean="0">
              <a:solidFill>
                <a:schemeClr val="tx1"/>
              </a:solidFill>
            </a:endParaRPr>
          </a:p>
          <a:p>
            <a:pPr algn="ctr"/>
            <a:r>
              <a:rPr lang="es-EC" b="1" dirty="0" smtClean="0">
                <a:solidFill>
                  <a:schemeClr val="tx1"/>
                </a:solidFill>
              </a:rPr>
              <a:t>LUEGO DEL REFORZAMIENTO SÍSMICO PROPUESTO</a:t>
            </a:r>
          </a:p>
          <a:p>
            <a:pPr algn="ctr"/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3" name="2 Flecha abajo"/>
          <p:cNvSpPr/>
          <p:nvPr/>
        </p:nvSpPr>
        <p:spPr>
          <a:xfrm>
            <a:off x="4103948" y="3212976"/>
            <a:ext cx="936104" cy="1080120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600" dirty="0" smtClean="0">
              <a:solidFill>
                <a:schemeClr val="tx1"/>
              </a:solidFill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2591780" y="4581128"/>
            <a:ext cx="3960440" cy="79208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solidFill>
                  <a:schemeClr val="tx1"/>
                </a:solidFill>
              </a:rPr>
              <a:t>SE REQUIRE REFORZAMIENTO</a:t>
            </a:r>
          </a:p>
        </p:txBody>
      </p:sp>
      <p:sp>
        <p:nvSpPr>
          <p:cNvPr id="5" name="4 Rectángulo"/>
          <p:cNvSpPr/>
          <p:nvPr/>
        </p:nvSpPr>
        <p:spPr>
          <a:xfrm>
            <a:off x="2274736" y="2262900"/>
            <a:ext cx="45945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800" b="1" dirty="0"/>
              <a:t>T</a:t>
            </a:r>
            <a:r>
              <a:rPr lang="es-EC" sz="2800" b="1" baseline="-25000" dirty="0"/>
              <a:t>max</a:t>
            </a:r>
            <a:r>
              <a:rPr lang="es-EC" sz="2800" dirty="0"/>
              <a:t>= 0 + 7.2522 i [seg] </a:t>
            </a:r>
          </a:p>
        </p:txBody>
      </p:sp>
    </p:spTree>
    <p:extLst>
      <p:ext uri="{BB962C8B-B14F-4D97-AF65-F5344CB8AC3E}">
        <p14:creationId xmlns:p14="http://schemas.microsoft.com/office/powerpoint/2010/main" val="3831358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7183994" y="5426060"/>
            <a:ext cx="13484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800" dirty="0" smtClean="0"/>
              <a:t>CEINCI</a:t>
            </a:r>
            <a:endParaRPr lang="es-EC" sz="2800" dirty="0"/>
          </a:p>
        </p:txBody>
      </p:sp>
      <p:sp>
        <p:nvSpPr>
          <p:cNvPr id="12" name="11 CuadroTexto"/>
          <p:cNvSpPr txBox="1"/>
          <p:nvPr/>
        </p:nvSpPr>
        <p:spPr>
          <a:xfrm>
            <a:off x="348115" y="2564904"/>
            <a:ext cx="8447771" cy="236988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s-EC" sz="2800" dirty="0" smtClean="0"/>
          </a:p>
          <a:p>
            <a:pPr algn="ctr"/>
            <a:r>
              <a:rPr lang="es-EC" sz="2400" dirty="0" smtClean="0"/>
              <a:t>PROPUESTA DE REFORZAMIENTO SÍSMICO </a:t>
            </a:r>
          </a:p>
          <a:p>
            <a:pPr algn="ctr"/>
            <a:r>
              <a:rPr lang="es-EC" sz="2400" dirty="0" smtClean="0"/>
              <a:t>DE LA NAVE INDUSTRIAL</a:t>
            </a:r>
          </a:p>
          <a:p>
            <a:pPr algn="ctr"/>
            <a:r>
              <a:rPr lang="es-EC" sz="2400" dirty="0" smtClean="0"/>
              <a:t>(LABORATORIOS DEL CICTE)</a:t>
            </a:r>
          </a:p>
          <a:p>
            <a:pPr algn="ctr"/>
            <a:r>
              <a:rPr lang="es-EC" sz="2400" dirty="0" smtClean="0"/>
              <a:t>UNIVERSIDAD DE FUERZAS ARMADAS - ESPE</a:t>
            </a:r>
            <a:endParaRPr lang="es-EC" sz="2400" dirty="0"/>
          </a:p>
          <a:p>
            <a:pPr algn="ctr"/>
            <a:endParaRPr lang="es-EC" sz="2400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4" name="3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2703223"/>
              </p:ext>
            </p:extLst>
          </p:nvPr>
        </p:nvGraphicFramePr>
        <p:xfrm>
          <a:off x="7380312" y="290454"/>
          <a:ext cx="1344160" cy="13383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9798" name="Imagen de mapa de bits" r:id="rId3" imgW="2038095" imgH="2029108" progId="Paint.Picture">
                  <p:embed/>
                </p:oleObj>
              </mc:Choice>
              <mc:Fallback>
                <p:oleObj name="Imagen de mapa de bits" r:id="rId3" imgW="2038095" imgH="202910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80312" y="290454"/>
                        <a:ext cx="1344160" cy="1338347"/>
                      </a:xfrm>
                      <a:prstGeom prst="rect">
                        <a:avLst/>
                      </a:prstGeom>
                      <a:solidFill>
                        <a:srgbClr val="FFFFFF">
                          <a:shade val="85000"/>
                        </a:srgbClr>
                      </a:solidFill>
                      <a:ln cap="rnd">
                        <a:solidFill>
                          <a:schemeClr val="tx1"/>
                        </a:solidFill>
                        <a:beve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7334" name="Picture 6" descr="0013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10156"/>
            <a:ext cx="1296144" cy="1315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2278056" y="784565"/>
            <a:ext cx="489268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800" dirty="0" smtClean="0"/>
              <a:t>ESCUELA POLITECNICA DEL</a:t>
            </a:r>
          </a:p>
          <a:p>
            <a:pPr algn="ctr"/>
            <a:r>
              <a:rPr lang="es-EC" sz="2800" dirty="0" smtClean="0"/>
              <a:t>EJÉRCITO</a:t>
            </a:r>
            <a:endParaRPr lang="es-EC" sz="2800" dirty="0"/>
          </a:p>
        </p:txBody>
      </p:sp>
    </p:spTree>
    <p:extLst>
      <p:ext uri="{BB962C8B-B14F-4D97-AF65-F5344CB8AC3E}">
        <p14:creationId xmlns:p14="http://schemas.microsoft.com/office/powerpoint/2010/main" val="2973774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1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4775644"/>
              </p:ext>
            </p:extLst>
          </p:nvPr>
        </p:nvGraphicFramePr>
        <p:xfrm>
          <a:off x="131765" y="6092826"/>
          <a:ext cx="623887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724" name="Imagen de mapa de bits" r:id="rId4" imgW="2038095" imgH="2029108" progId="Paint.Picture">
                  <p:embed/>
                </p:oleObj>
              </mc:Choice>
              <mc:Fallback>
                <p:oleObj name="Imagen de mapa de bits" r:id="rId4" imgW="2038095" imgH="202910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5" y="6092826"/>
                        <a:ext cx="623887" cy="620713"/>
                      </a:xfrm>
                      <a:prstGeom prst="rect">
                        <a:avLst/>
                      </a:prstGeom>
                      <a:solidFill>
                        <a:srgbClr val="EDEDED"/>
                      </a:solidFill>
                      <a:ln w="9525" cap="rnd">
                        <a:solidFill>
                          <a:schemeClr val="tx1"/>
                        </a:solidFill>
                        <a:bevel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1115616" y="395372"/>
            <a:ext cx="6912768" cy="3693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dirty="0" smtClean="0">
                <a:solidFill>
                  <a:schemeClr val="tx1"/>
                </a:solidFill>
              </a:rPr>
              <a:t>VISTA EN PLANTA DE LA ESTRCUTURA – REFORZADA</a:t>
            </a: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14" name="13 Estrella de 5 puntas"/>
          <p:cNvSpPr/>
          <p:nvPr/>
        </p:nvSpPr>
        <p:spPr>
          <a:xfrm>
            <a:off x="323528" y="3140968"/>
            <a:ext cx="144016" cy="144016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600" dirty="0" smtClean="0">
              <a:solidFill>
                <a:schemeClr val="tx1"/>
              </a:solidFill>
            </a:endParaRPr>
          </a:p>
        </p:txBody>
      </p:sp>
      <p:sp>
        <p:nvSpPr>
          <p:cNvPr id="16" name="15 Estrella de 5 puntas"/>
          <p:cNvSpPr/>
          <p:nvPr/>
        </p:nvSpPr>
        <p:spPr>
          <a:xfrm>
            <a:off x="298527" y="4005064"/>
            <a:ext cx="144016" cy="144016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600" dirty="0" smtClean="0">
              <a:solidFill>
                <a:schemeClr val="tx1"/>
              </a:solidFill>
            </a:endParaRPr>
          </a:p>
        </p:txBody>
      </p:sp>
      <p:pic>
        <p:nvPicPr>
          <p:cNvPr id="413698" name="Imagen 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1" t="11911" r="34296" b="25456"/>
          <a:stretch>
            <a:fillRect/>
          </a:stretch>
        </p:blipFill>
        <p:spPr bwMode="auto">
          <a:xfrm>
            <a:off x="473778" y="1628800"/>
            <a:ext cx="8272692" cy="4056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0571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1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1365546"/>
              </p:ext>
            </p:extLst>
          </p:nvPr>
        </p:nvGraphicFramePr>
        <p:xfrm>
          <a:off x="131765" y="6092826"/>
          <a:ext cx="623887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748" name="Imagen de mapa de bits" r:id="rId4" imgW="2038095" imgH="2029108" progId="Paint.Picture">
                  <p:embed/>
                </p:oleObj>
              </mc:Choice>
              <mc:Fallback>
                <p:oleObj name="Imagen de mapa de bits" r:id="rId4" imgW="2038095" imgH="202910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5" y="6092826"/>
                        <a:ext cx="623887" cy="620713"/>
                      </a:xfrm>
                      <a:prstGeom prst="rect">
                        <a:avLst/>
                      </a:prstGeom>
                      <a:solidFill>
                        <a:srgbClr val="EDEDED"/>
                      </a:solidFill>
                      <a:ln w="9525" cap="rnd">
                        <a:solidFill>
                          <a:schemeClr val="tx1"/>
                        </a:solidFill>
                        <a:bevel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1115616" y="692697"/>
            <a:ext cx="6912768" cy="369332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b="1" dirty="0" smtClean="0">
                <a:solidFill>
                  <a:schemeClr val="tx1"/>
                </a:solidFill>
              </a:rPr>
              <a:t>VISTA EN PLANTA DE LA CUBIERTA – REFORZADA</a:t>
            </a:r>
            <a:endParaRPr lang="es-EC" b="1" dirty="0">
              <a:solidFill>
                <a:schemeClr val="tx1"/>
              </a:solidFill>
            </a:endParaRPr>
          </a:p>
        </p:txBody>
      </p:sp>
      <p:pic>
        <p:nvPicPr>
          <p:cNvPr id="414722" name="Imagen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99" t="24931" r="35335" b="27402"/>
          <a:stretch>
            <a:fillRect/>
          </a:stretch>
        </p:blipFill>
        <p:spPr bwMode="auto">
          <a:xfrm>
            <a:off x="506957" y="1268760"/>
            <a:ext cx="8130086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0983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1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1556144"/>
              </p:ext>
            </p:extLst>
          </p:nvPr>
        </p:nvGraphicFramePr>
        <p:xfrm>
          <a:off x="131765" y="6092826"/>
          <a:ext cx="623887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772" name="Imagen de mapa de bits" r:id="rId4" imgW="2038095" imgH="2029108" progId="Paint.Picture">
                  <p:embed/>
                </p:oleObj>
              </mc:Choice>
              <mc:Fallback>
                <p:oleObj name="Imagen de mapa de bits" r:id="rId4" imgW="2038095" imgH="202910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5" y="6092826"/>
                        <a:ext cx="623887" cy="620713"/>
                      </a:xfrm>
                      <a:prstGeom prst="rect">
                        <a:avLst/>
                      </a:prstGeom>
                      <a:solidFill>
                        <a:srgbClr val="EDEDED"/>
                      </a:solidFill>
                      <a:ln w="9525" cap="rnd">
                        <a:solidFill>
                          <a:schemeClr val="tx1"/>
                        </a:solidFill>
                        <a:bevel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1115616" y="620688"/>
            <a:ext cx="6912768" cy="92333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b="1" dirty="0" smtClean="0"/>
              <a:t>GEOMETRÍA DE LOS PÓRTICOS TRANSVERSALES A Y G (ANTERIOR Y POSTERIOR) DE LA NAVE INDUSTRIAL </a:t>
            </a:r>
          </a:p>
          <a:p>
            <a:pPr algn="ctr"/>
            <a:r>
              <a:rPr lang="es-EC" b="1" dirty="0" smtClean="0"/>
              <a:t>REFORZADOS</a:t>
            </a:r>
            <a:endParaRPr lang="es-EC" b="1" dirty="0">
              <a:solidFill>
                <a:schemeClr val="tx1"/>
              </a:solidFill>
            </a:endParaRPr>
          </a:p>
        </p:txBody>
      </p:sp>
      <p:pic>
        <p:nvPicPr>
          <p:cNvPr id="415746" name="Imagen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32" t="18282" r="31789" b="35989"/>
          <a:stretch>
            <a:fillRect/>
          </a:stretch>
        </p:blipFill>
        <p:spPr bwMode="auto">
          <a:xfrm>
            <a:off x="671481" y="1800224"/>
            <a:ext cx="7801037" cy="4149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4922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1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9449127"/>
              </p:ext>
            </p:extLst>
          </p:nvPr>
        </p:nvGraphicFramePr>
        <p:xfrm>
          <a:off x="131765" y="6092826"/>
          <a:ext cx="623887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796" name="Imagen de mapa de bits" r:id="rId4" imgW="2038095" imgH="2029108" progId="Paint.Picture">
                  <p:embed/>
                </p:oleObj>
              </mc:Choice>
              <mc:Fallback>
                <p:oleObj name="Imagen de mapa de bits" r:id="rId4" imgW="2038095" imgH="202910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5" y="6092826"/>
                        <a:ext cx="623887" cy="620713"/>
                      </a:xfrm>
                      <a:prstGeom prst="rect">
                        <a:avLst/>
                      </a:prstGeom>
                      <a:solidFill>
                        <a:srgbClr val="EDEDED"/>
                      </a:solidFill>
                      <a:ln w="9525" cap="rnd">
                        <a:solidFill>
                          <a:schemeClr val="tx1"/>
                        </a:solidFill>
                        <a:bevel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1115616" y="1054477"/>
            <a:ext cx="6912768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b="1" dirty="0" smtClean="0"/>
              <a:t>GEOMETRÍA DE LOS PÓRTICOS LONGITUDINALES </a:t>
            </a:r>
            <a:r>
              <a:rPr lang="es-EC" b="1" dirty="0"/>
              <a:t>1</a:t>
            </a:r>
            <a:r>
              <a:rPr lang="es-EC" b="1" dirty="0" smtClean="0"/>
              <a:t> Y 2 </a:t>
            </a:r>
          </a:p>
          <a:p>
            <a:pPr algn="ctr"/>
            <a:r>
              <a:rPr lang="es-EC" b="1" dirty="0" smtClean="0"/>
              <a:t>DE LA NAVE INDUSTRIAL  -  REFORZADOS</a:t>
            </a:r>
            <a:endParaRPr lang="es-EC" b="1" dirty="0">
              <a:solidFill>
                <a:schemeClr val="tx1"/>
              </a:solidFill>
            </a:endParaRPr>
          </a:p>
        </p:txBody>
      </p:sp>
      <p:pic>
        <p:nvPicPr>
          <p:cNvPr id="416770" name="Imagen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4" t="22160" r="41803" b="41257"/>
          <a:stretch>
            <a:fillRect/>
          </a:stretch>
        </p:blipFill>
        <p:spPr bwMode="auto">
          <a:xfrm>
            <a:off x="512110" y="2181808"/>
            <a:ext cx="8119779" cy="3191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2170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1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511985"/>
              </p:ext>
            </p:extLst>
          </p:nvPr>
        </p:nvGraphicFramePr>
        <p:xfrm>
          <a:off x="131765" y="6092826"/>
          <a:ext cx="623887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841" name="Imagen de mapa de bits" r:id="rId4" imgW="2038095" imgH="2029108" progId="Paint.Picture">
                  <p:embed/>
                </p:oleObj>
              </mc:Choice>
              <mc:Fallback>
                <p:oleObj name="Imagen de mapa de bits" r:id="rId4" imgW="2038095" imgH="202910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5" y="6092826"/>
                        <a:ext cx="623887" cy="620713"/>
                      </a:xfrm>
                      <a:prstGeom prst="rect">
                        <a:avLst/>
                      </a:prstGeom>
                      <a:solidFill>
                        <a:srgbClr val="EDEDED"/>
                      </a:solidFill>
                      <a:ln w="9525" cap="rnd">
                        <a:solidFill>
                          <a:schemeClr val="tx1"/>
                        </a:solidFill>
                        <a:bevel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1115616" y="1054477"/>
            <a:ext cx="6912768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b="1" dirty="0" smtClean="0"/>
              <a:t>MATRIZ DE RIGIDEZ K DE LOS PÓRTICOS LONGITUDINALES  1 Y 2 DE LA NAVE INDUSTRIAL  -  REFORZADOS</a:t>
            </a:r>
            <a:endParaRPr lang="es-EC" b="1" dirty="0">
              <a:solidFill>
                <a:schemeClr val="tx1"/>
              </a:solidFill>
            </a:endParaRPr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2753822"/>
              </p:ext>
            </p:extLst>
          </p:nvPr>
        </p:nvGraphicFramePr>
        <p:xfrm>
          <a:off x="1403642" y="2348880"/>
          <a:ext cx="6480726" cy="3240360"/>
        </p:xfrm>
        <a:graphic>
          <a:graphicData uri="http://schemas.openxmlformats.org/drawingml/2006/table">
            <a:tbl>
              <a:tblPr firstRow="1" firstCol="1" bandRow="1"/>
              <a:tblGrid>
                <a:gridCol w="925818"/>
                <a:gridCol w="925818"/>
                <a:gridCol w="925818"/>
                <a:gridCol w="925818"/>
                <a:gridCol w="925818"/>
                <a:gridCol w="925818"/>
                <a:gridCol w="925818"/>
              </a:tblGrid>
              <a:tr h="368942">
                <a:tc gridSpan="7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K1 = K2 = 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68942">
                <a:tc gridSpan="7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1,0e+003*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555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4,024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-3,917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55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-3,917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7,949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-3,917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55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-3,917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7,949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-3,917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55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-3,917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7,949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-3,917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55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-3,917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7,949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-3,917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55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-3,917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7,949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-3,917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89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-3,917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4,024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5375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1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4421979"/>
              </p:ext>
            </p:extLst>
          </p:nvPr>
        </p:nvGraphicFramePr>
        <p:xfrm>
          <a:off x="131765" y="6092826"/>
          <a:ext cx="623887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820" name="Imagen de mapa de bits" r:id="rId4" imgW="2038095" imgH="2029108" progId="Paint.Picture">
                  <p:embed/>
                </p:oleObj>
              </mc:Choice>
              <mc:Fallback>
                <p:oleObj name="Imagen de mapa de bits" r:id="rId4" imgW="2038095" imgH="202910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5" y="6092826"/>
                        <a:ext cx="623887" cy="620713"/>
                      </a:xfrm>
                      <a:prstGeom prst="rect">
                        <a:avLst/>
                      </a:prstGeom>
                      <a:solidFill>
                        <a:srgbClr val="EDEDED"/>
                      </a:solidFill>
                      <a:ln w="9525" cap="rnd">
                        <a:solidFill>
                          <a:schemeClr val="tx1"/>
                        </a:solidFill>
                        <a:bevel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1115616" y="1054477"/>
            <a:ext cx="6912768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b="1" dirty="0" smtClean="0"/>
              <a:t>GEOMETRÍA DE LOS PÓRTICOS LONGITUDINALES 3 Y 4 </a:t>
            </a:r>
          </a:p>
          <a:p>
            <a:pPr algn="ctr"/>
            <a:r>
              <a:rPr lang="es-EC" b="1" dirty="0" smtClean="0"/>
              <a:t>DE LA NAVE INDUSTRIAL  -  REFORZADOS</a:t>
            </a:r>
            <a:endParaRPr lang="es-EC" b="1" dirty="0">
              <a:solidFill>
                <a:schemeClr val="tx1"/>
              </a:solidFill>
            </a:endParaRPr>
          </a:p>
        </p:txBody>
      </p:sp>
      <p:pic>
        <p:nvPicPr>
          <p:cNvPr id="417794" name="Imagen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1" t="33241" r="34756" b="24635"/>
          <a:stretch>
            <a:fillRect/>
          </a:stretch>
        </p:blipFill>
        <p:spPr bwMode="auto">
          <a:xfrm>
            <a:off x="445610" y="2204864"/>
            <a:ext cx="8252780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8514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1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9838813"/>
              </p:ext>
            </p:extLst>
          </p:nvPr>
        </p:nvGraphicFramePr>
        <p:xfrm>
          <a:off x="131765" y="6092826"/>
          <a:ext cx="623887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865" name="Imagen de mapa de bits" r:id="rId4" imgW="2038095" imgH="2029108" progId="Paint.Picture">
                  <p:embed/>
                </p:oleObj>
              </mc:Choice>
              <mc:Fallback>
                <p:oleObj name="Imagen de mapa de bits" r:id="rId4" imgW="2038095" imgH="202910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5" y="6092826"/>
                        <a:ext cx="623887" cy="620713"/>
                      </a:xfrm>
                      <a:prstGeom prst="rect">
                        <a:avLst/>
                      </a:prstGeom>
                      <a:solidFill>
                        <a:srgbClr val="EDEDED"/>
                      </a:solidFill>
                      <a:ln w="9525" cap="rnd">
                        <a:solidFill>
                          <a:schemeClr val="tx1"/>
                        </a:solidFill>
                        <a:bevel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1115616" y="1054477"/>
            <a:ext cx="6912768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b="1" dirty="0" smtClean="0"/>
              <a:t>MATRIZ DE RIGIDEZ K DE LOS PÓRTICOS LONGITUDINALES </a:t>
            </a:r>
          </a:p>
          <a:p>
            <a:pPr algn="ctr"/>
            <a:r>
              <a:rPr lang="es-EC" b="1" dirty="0" smtClean="0"/>
              <a:t>3 Y 4 DE LA NAVE INDUSTRIAL  -  REFORZADOS</a:t>
            </a:r>
            <a:endParaRPr lang="es-EC" b="1" dirty="0">
              <a:solidFill>
                <a:schemeClr val="tx1"/>
              </a:solidFill>
            </a:endParaRPr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2637848"/>
              </p:ext>
            </p:extLst>
          </p:nvPr>
        </p:nvGraphicFramePr>
        <p:xfrm>
          <a:off x="1368944" y="2348880"/>
          <a:ext cx="6443416" cy="3284046"/>
        </p:xfrm>
        <a:graphic>
          <a:graphicData uri="http://schemas.openxmlformats.org/drawingml/2006/table">
            <a:tbl>
              <a:tblPr firstRow="1" firstCol="1" bandRow="1"/>
              <a:tblGrid>
                <a:gridCol w="920488"/>
                <a:gridCol w="920488"/>
                <a:gridCol w="920488"/>
                <a:gridCol w="920488"/>
                <a:gridCol w="920488"/>
                <a:gridCol w="920488"/>
                <a:gridCol w="920488"/>
              </a:tblGrid>
              <a:tr h="364894">
                <a:tc gridSpan="7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K3 = K4 = 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64894">
                <a:tc gridSpan="7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1,0e+003*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648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4,0012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-3,9200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0,0003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48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-3,9200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7,8400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-3,9200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48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-3,9200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7,8400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-3,9200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48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-3,9200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7,8400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-3,9200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48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-3,9200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7,8400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-3,9200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48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-3,9200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7,8400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-3,9200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48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0,0003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-3,9200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4,0012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0956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1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000433"/>
              </p:ext>
            </p:extLst>
          </p:nvPr>
        </p:nvGraphicFramePr>
        <p:xfrm>
          <a:off x="131765" y="6092826"/>
          <a:ext cx="623887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5149" name="Imagen de mapa de bits" r:id="rId4" imgW="2038095" imgH="2029108" progId="Paint.Picture">
                  <p:embed/>
                </p:oleObj>
              </mc:Choice>
              <mc:Fallback>
                <p:oleObj name="Imagen de mapa de bits" r:id="rId4" imgW="2038095" imgH="202910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5" y="6092826"/>
                        <a:ext cx="623887" cy="620713"/>
                      </a:xfrm>
                      <a:prstGeom prst="rect">
                        <a:avLst/>
                      </a:prstGeom>
                      <a:solidFill>
                        <a:srgbClr val="EDEDED"/>
                      </a:solidFill>
                      <a:ln w="9525" cap="rnd">
                        <a:solidFill>
                          <a:schemeClr val="tx1"/>
                        </a:solidFill>
                        <a:bevel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37 Rectángulo redondeado"/>
          <p:cNvSpPr/>
          <p:nvPr/>
        </p:nvSpPr>
        <p:spPr>
          <a:xfrm>
            <a:off x="1043608" y="548680"/>
            <a:ext cx="7272807" cy="72008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EXPERIENCIA  SÍSMICA – JAPÓN 2011</a:t>
            </a:r>
          </a:p>
        </p:txBody>
      </p:sp>
      <p:pic>
        <p:nvPicPr>
          <p:cNvPr id="475138" name="Picture 2" descr="http://entrerayas.com/wp-content/uploads/2012/09/RC-SISMO-JAPO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974" y="1631854"/>
            <a:ext cx="5747407" cy="43105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2996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1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6640889"/>
              </p:ext>
            </p:extLst>
          </p:nvPr>
        </p:nvGraphicFramePr>
        <p:xfrm>
          <a:off x="131765" y="6092826"/>
          <a:ext cx="623887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890" name="Imagen de mapa de bits" r:id="rId4" imgW="2038095" imgH="2029108" progId="Paint.Picture">
                  <p:embed/>
                </p:oleObj>
              </mc:Choice>
              <mc:Fallback>
                <p:oleObj name="Imagen de mapa de bits" r:id="rId4" imgW="2038095" imgH="202910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5" y="6092826"/>
                        <a:ext cx="623887" cy="620713"/>
                      </a:xfrm>
                      <a:prstGeom prst="rect">
                        <a:avLst/>
                      </a:prstGeom>
                      <a:solidFill>
                        <a:srgbClr val="EDEDED"/>
                      </a:solidFill>
                      <a:ln w="9525" cap="rnd">
                        <a:solidFill>
                          <a:schemeClr val="tx1"/>
                        </a:solidFill>
                        <a:bevel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755576" y="476672"/>
            <a:ext cx="7632848" cy="58477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600" b="1" dirty="0" smtClean="0">
                <a:solidFill>
                  <a:schemeClr val="tx1"/>
                </a:solidFill>
              </a:rPr>
              <a:t>CONCENTRACIÓN DE MASAS PARA EL ANÁLISIS SÍSMICO LONGITUDINAL NAVE INDUSTRIAL REFORZADA</a:t>
            </a:r>
          </a:p>
        </p:txBody>
      </p:sp>
      <p:pic>
        <p:nvPicPr>
          <p:cNvPr id="420866" name="Imagen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9" t="30737" r="45775" b="21117"/>
          <a:stretch>
            <a:fillRect/>
          </a:stretch>
        </p:blipFill>
        <p:spPr bwMode="auto">
          <a:xfrm>
            <a:off x="3203848" y="1268760"/>
            <a:ext cx="2568093" cy="514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7306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1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9078120"/>
              </p:ext>
            </p:extLst>
          </p:nvPr>
        </p:nvGraphicFramePr>
        <p:xfrm>
          <a:off x="131765" y="6092826"/>
          <a:ext cx="623887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913" name="Imagen de mapa de bits" r:id="rId4" imgW="2038095" imgH="2029108" progId="Paint.Picture">
                  <p:embed/>
                </p:oleObj>
              </mc:Choice>
              <mc:Fallback>
                <p:oleObj name="Imagen de mapa de bits" r:id="rId4" imgW="2038095" imgH="202910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5" y="6092826"/>
                        <a:ext cx="623887" cy="620713"/>
                      </a:xfrm>
                      <a:prstGeom prst="rect">
                        <a:avLst/>
                      </a:prstGeom>
                      <a:solidFill>
                        <a:srgbClr val="EDEDED"/>
                      </a:solidFill>
                      <a:ln w="9525" cap="rnd">
                        <a:solidFill>
                          <a:schemeClr val="tx1"/>
                        </a:solidFill>
                        <a:bevel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1115616" y="705470"/>
            <a:ext cx="6912768" cy="92333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es-EC" dirty="0" smtClean="0">
              <a:solidFill>
                <a:schemeClr val="tx1"/>
              </a:solidFill>
            </a:endParaRPr>
          </a:p>
          <a:p>
            <a:pPr algn="ctr"/>
            <a:r>
              <a:rPr lang="es-EC" b="1" dirty="0" smtClean="0">
                <a:solidFill>
                  <a:schemeClr val="tx1"/>
                </a:solidFill>
              </a:rPr>
              <a:t>LUEGO DEL REFORZAMIENTO SÍSMICO PROPUESTO</a:t>
            </a:r>
          </a:p>
          <a:p>
            <a:pPr algn="ctr"/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827584" y="1556792"/>
            <a:ext cx="72008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s-EC" sz="1600" dirty="0" smtClean="0"/>
          </a:p>
          <a:p>
            <a:pPr algn="ctr">
              <a:lnSpc>
                <a:spcPct val="150000"/>
              </a:lnSpc>
            </a:pPr>
            <a:r>
              <a:rPr lang="es-EC" sz="3200" b="1" dirty="0"/>
              <a:t>T</a:t>
            </a:r>
            <a:r>
              <a:rPr lang="es-EC" sz="3200" b="1" baseline="-25000" dirty="0"/>
              <a:t>max </a:t>
            </a:r>
            <a:r>
              <a:rPr lang="es-EC" sz="3200" dirty="0"/>
              <a:t>= </a:t>
            </a:r>
            <a:r>
              <a:rPr lang="es-EC" sz="3200" dirty="0" smtClean="0"/>
              <a:t>0,39 </a:t>
            </a:r>
            <a:r>
              <a:rPr lang="es-EC" sz="3200" dirty="0"/>
              <a:t>[seg]</a:t>
            </a:r>
          </a:p>
          <a:p>
            <a:pPr algn="ctr">
              <a:lnSpc>
                <a:spcPct val="150000"/>
              </a:lnSpc>
            </a:pPr>
            <a:r>
              <a:rPr lang="es-EC" sz="3200" b="1" dirty="0"/>
              <a:t>q</a:t>
            </a:r>
            <a:r>
              <a:rPr lang="es-EC" sz="3200" b="1" baseline="-25000" dirty="0"/>
              <a:t>max</a:t>
            </a:r>
            <a:r>
              <a:rPr lang="es-EC" sz="3200" dirty="0"/>
              <a:t> = </a:t>
            </a:r>
            <a:r>
              <a:rPr lang="es-EC" sz="3200" dirty="0" smtClean="0"/>
              <a:t>4,51 </a:t>
            </a:r>
            <a:r>
              <a:rPr lang="es-EC" sz="3200" dirty="0"/>
              <a:t>cm </a:t>
            </a:r>
          </a:p>
          <a:p>
            <a:pPr algn="ctr">
              <a:lnSpc>
                <a:spcPct val="150000"/>
              </a:lnSpc>
            </a:pPr>
            <a:r>
              <a:rPr lang="es-EC" sz="3200" b="1" dirty="0"/>
              <a:t>γ</a:t>
            </a:r>
            <a:r>
              <a:rPr lang="es-EC" sz="3200" b="1" baseline="-25000" dirty="0"/>
              <a:t>max </a:t>
            </a:r>
            <a:r>
              <a:rPr lang="es-EC" sz="3200" dirty="0"/>
              <a:t>= de </a:t>
            </a:r>
            <a:r>
              <a:rPr lang="es-EC" sz="3200" dirty="0" smtClean="0"/>
              <a:t>0.78 % </a:t>
            </a:r>
            <a:endParaRPr lang="es-EC" sz="3200" dirty="0"/>
          </a:p>
          <a:p>
            <a:pPr algn="just"/>
            <a:endParaRPr lang="es-EC" sz="1600" dirty="0" smtClean="0"/>
          </a:p>
        </p:txBody>
      </p:sp>
      <p:sp>
        <p:nvSpPr>
          <p:cNvPr id="3" name="2 Flecha abajo"/>
          <p:cNvSpPr/>
          <p:nvPr/>
        </p:nvSpPr>
        <p:spPr>
          <a:xfrm>
            <a:off x="4139952" y="4293096"/>
            <a:ext cx="936104" cy="522634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600" dirty="0" smtClean="0">
              <a:solidFill>
                <a:schemeClr val="tx1"/>
              </a:solidFill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3419872" y="5157192"/>
            <a:ext cx="2376264" cy="72008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3600" b="1" dirty="0" smtClean="0">
                <a:solidFill>
                  <a:schemeClr val="tx1"/>
                </a:solidFill>
              </a:rPr>
              <a:t>OK</a:t>
            </a:r>
          </a:p>
        </p:txBody>
      </p:sp>
    </p:spTree>
    <p:extLst>
      <p:ext uri="{BB962C8B-B14F-4D97-AF65-F5344CB8AC3E}">
        <p14:creationId xmlns:p14="http://schemas.microsoft.com/office/powerpoint/2010/main" val="950327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7183994" y="5426060"/>
            <a:ext cx="13484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800" dirty="0" smtClean="0"/>
              <a:t>CEINCI</a:t>
            </a:r>
            <a:endParaRPr lang="es-EC" sz="2800" dirty="0"/>
          </a:p>
        </p:txBody>
      </p:sp>
      <p:sp>
        <p:nvSpPr>
          <p:cNvPr id="12" name="11 CuadroTexto"/>
          <p:cNvSpPr txBox="1"/>
          <p:nvPr/>
        </p:nvSpPr>
        <p:spPr>
          <a:xfrm>
            <a:off x="348115" y="2564904"/>
            <a:ext cx="8447771" cy="2246769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s-EC" sz="2800" b="1" dirty="0" smtClean="0"/>
          </a:p>
          <a:p>
            <a:pPr algn="ctr"/>
            <a:r>
              <a:rPr lang="es-EC" sz="2800" b="1" dirty="0" smtClean="0"/>
              <a:t>DIAGNÓSTICO DE VULENERABILIDAD SÍSMICA DE TEATRO DEL COLEGIO MUNICIPAL</a:t>
            </a:r>
          </a:p>
          <a:p>
            <a:pPr algn="ctr"/>
            <a:r>
              <a:rPr lang="es-EC" sz="2800" b="1" dirty="0" smtClean="0"/>
              <a:t>“SEBASTIÁN DE BENALCÁZAR</a:t>
            </a:r>
            <a:r>
              <a:rPr lang="es-EC" sz="2800" dirty="0" smtClean="0"/>
              <a:t>”</a:t>
            </a:r>
            <a:endParaRPr lang="es-EC" sz="2800" dirty="0"/>
          </a:p>
          <a:p>
            <a:pPr algn="ctr"/>
            <a:endParaRPr lang="es-EC" sz="2800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4" name="3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2141562"/>
              </p:ext>
            </p:extLst>
          </p:nvPr>
        </p:nvGraphicFramePr>
        <p:xfrm>
          <a:off x="7380312" y="290454"/>
          <a:ext cx="1344160" cy="13383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7030" name="Imagen de mapa de bits" r:id="rId3" imgW="2038095" imgH="2029108" progId="Paint.Picture">
                  <p:embed/>
                </p:oleObj>
              </mc:Choice>
              <mc:Fallback>
                <p:oleObj name="Imagen de mapa de bits" r:id="rId3" imgW="2038095" imgH="202910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80312" y="290454"/>
                        <a:ext cx="1344160" cy="1338347"/>
                      </a:xfrm>
                      <a:prstGeom prst="rect">
                        <a:avLst/>
                      </a:prstGeom>
                      <a:solidFill>
                        <a:srgbClr val="FFFFFF">
                          <a:shade val="85000"/>
                        </a:srgbClr>
                      </a:solidFill>
                      <a:ln cap="rnd">
                        <a:solidFill>
                          <a:schemeClr val="tx1"/>
                        </a:solidFill>
                        <a:beve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7334" name="Picture 6" descr="0013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10156"/>
            <a:ext cx="1296144" cy="1315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2278056" y="784565"/>
            <a:ext cx="489268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800" dirty="0" smtClean="0"/>
              <a:t>ESCUELA POLITECNICA DEL</a:t>
            </a:r>
          </a:p>
          <a:p>
            <a:pPr algn="ctr"/>
            <a:r>
              <a:rPr lang="es-EC" sz="2800" dirty="0" smtClean="0"/>
              <a:t>EJÉRCITO</a:t>
            </a:r>
            <a:endParaRPr lang="es-EC" sz="2800" dirty="0"/>
          </a:p>
        </p:txBody>
      </p:sp>
    </p:spTree>
    <p:extLst>
      <p:ext uri="{BB962C8B-B14F-4D97-AF65-F5344CB8AC3E}">
        <p14:creationId xmlns:p14="http://schemas.microsoft.com/office/powerpoint/2010/main" val="2227667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1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69085"/>
              </p:ext>
            </p:extLst>
          </p:nvPr>
        </p:nvGraphicFramePr>
        <p:xfrm>
          <a:off x="131765" y="6092826"/>
          <a:ext cx="623887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3959" name="Imagen de mapa de bits" r:id="rId4" imgW="2038095" imgH="2029108" progId="Paint.Picture">
                  <p:embed/>
                </p:oleObj>
              </mc:Choice>
              <mc:Fallback>
                <p:oleObj name="Imagen de mapa de bits" r:id="rId4" imgW="2038095" imgH="202910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5" y="6092826"/>
                        <a:ext cx="623887" cy="620713"/>
                      </a:xfrm>
                      <a:prstGeom prst="rect">
                        <a:avLst/>
                      </a:prstGeom>
                      <a:solidFill>
                        <a:srgbClr val="EDEDED"/>
                      </a:solidFill>
                      <a:ln w="9525" cap="rnd">
                        <a:solidFill>
                          <a:schemeClr val="tx1"/>
                        </a:solidFill>
                        <a:bevel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5 CuadroTexto"/>
          <p:cNvSpPr txBox="1"/>
          <p:nvPr/>
        </p:nvSpPr>
        <p:spPr>
          <a:xfrm>
            <a:off x="1115616" y="673532"/>
            <a:ext cx="6936187" cy="52322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800" dirty="0" smtClean="0">
                <a:solidFill>
                  <a:schemeClr val="tx1"/>
                </a:solidFill>
              </a:rPr>
              <a:t>FACHADA FRONTAL</a:t>
            </a:r>
            <a:endParaRPr lang="es-EC" sz="2800" dirty="0">
              <a:solidFill>
                <a:schemeClr val="tx1"/>
              </a:solidFill>
            </a:endParaRPr>
          </a:p>
        </p:txBody>
      </p:sp>
      <p:pic>
        <p:nvPicPr>
          <p:cNvPr id="423939" name="Imagen 30" descr="Descripción: D:\DCIM\100PHOTO\SAM_301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474" y="1628800"/>
            <a:ext cx="6078469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2156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1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6641087"/>
              </p:ext>
            </p:extLst>
          </p:nvPr>
        </p:nvGraphicFramePr>
        <p:xfrm>
          <a:off x="131765" y="6092826"/>
          <a:ext cx="623887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934" name="Imagen de mapa de bits" r:id="rId4" imgW="2038095" imgH="2029108" progId="Paint.Picture">
                  <p:embed/>
                </p:oleObj>
              </mc:Choice>
              <mc:Fallback>
                <p:oleObj name="Imagen de mapa de bits" r:id="rId4" imgW="2038095" imgH="202910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5" y="6092826"/>
                        <a:ext cx="623887" cy="620713"/>
                      </a:xfrm>
                      <a:prstGeom prst="rect">
                        <a:avLst/>
                      </a:prstGeom>
                      <a:solidFill>
                        <a:srgbClr val="EDEDED"/>
                      </a:solidFill>
                      <a:ln w="9525" cap="rnd">
                        <a:solidFill>
                          <a:schemeClr val="tx1"/>
                        </a:solidFill>
                        <a:bevel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5 CuadroTexto"/>
          <p:cNvSpPr txBox="1"/>
          <p:nvPr/>
        </p:nvSpPr>
        <p:spPr>
          <a:xfrm>
            <a:off x="1115616" y="673532"/>
            <a:ext cx="6936187" cy="52322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800" dirty="0" smtClean="0">
                <a:solidFill>
                  <a:schemeClr val="tx1"/>
                </a:solidFill>
              </a:rPr>
              <a:t>FACHADA LATERAL</a:t>
            </a:r>
            <a:endParaRPr lang="es-EC" sz="2800" dirty="0">
              <a:solidFill>
                <a:schemeClr val="tx1"/>
              </a:solidFill>
            </a:endParaRPr>
          </a:p>
        </p:txBody>
      </p:sp>
      <p:pic>
        <p:nvPicPr>
          <p:cNvPr id="422914" name="Imagen 29" descr="Descripción: D:\DCIM\100PHOTO\SAM_301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219" y="1567224"/>
            <a:ext cx="6034979" cy="4598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7092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1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6512895"/>
              </p:ext>
            </p:extLst>
          </p:nvPr>
        </p:nvGraphicFramePr>
        <p:xfrm>
          <a:off x="131765" y="6092826"/>
          <a:ext cx="623887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4982" name="Imagen de mapa de bits" r:id="rId4" imgW="2038095" imgH="2029108" progId="Paint.Picture">
                  <p:embed/>
                </p:oleObj>
              </mc:Choice>
              <mc:Fallback>
                <p:oleObj name="Imagen de mapa de bits" r:id="rId4" imgW="2038095" imgH="202910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5" y="6092826"/>
                        <a:ext cx="623887" cy="620713"/>
                      </a:xfrm>
                      <a:prstGeom prst="rect">
                        <a:avLst/>
                      </a:prstGeom>
                      <a:solidFill>
                        <a:srgbClr val="EDEDED"/>
                      </a:solidFill>
                      <a:ln w="9525" cap="rnd">
                        <a:solidFill>
                          <a:schemeClr val="tx1"/>
                        </a:solidFill>
                        <a:bevel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5 CuadroTexto"/>
          <p:cNvSpPr txBox="1"/>
          <p:nvPr/>
        </p:nvSpPr>
        <p:spPr>
          <a:xfrm>
            <a:off x="1043608" y="627227"/>
            <a:ext cx="7128791" cy="52322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800" dirty="0" smtClean="0">
                <a:solidFill>
                  <a:schemeClr val="tx1"/>
                </a:solidFill>
              </a:rPr>
              <a:t>VISTA EN PLANTA  </a:t>
            </a:r>
            <a:endParaRPr lang="es-EC" sz="2800" dirty="0">
              <a:solidFill>
                <a:schemeClr val="tx1"/>
              </a:solidFill>
            </a:endParaRPr>
          </a:p>
        </p:txBody>
      </p:sp>
      <p:pic>
        <p:nvPicPr>
          <p:cNvPr id="424962" name="Imagen 3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09" t="39612" r="43301" b="18539"/>
          <a:stretch>
            <a:fillRect/>
          </a:stretch>
        </p:blipFill>
        <p:spPr bwMode="auto">
          <a:xfrm>
            <a:off x="899592" y="1373534"/>
            <a:ext cx="7296596" cy="4791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3098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1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925188"/>
              </p:ext>
            </p:extLst>
          </p:nvPr>
        </p:nvGraphicFramePr>
        <p:xfrm>
          <a:off x="131765" y="6092826"/>
          <a:ext cx="623887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6007" name="Imagen de mapa de bits" r:id="rId4" imgW="2038095" imgH="2029108" progId="Paint.Picture">
                  <p:embed/>
                </p:oleObj>
              </mc:Choice>
              <mc:Fallback>
                <p:oleObj name="Imagen de mapa de bits" r:id="rId4" imgW="2038095" imgH="202910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5" y="6092826"/>
                        <a:ext cx="623887" cy="620713"/>
                      </a:xfrm>
                      <a:prstGeom prst="rect">
                        <a:avLst/>
                      </a:prstGeom>
                      <a:solidFill>
                        <a:srgbClr val="EDEDED"/>
                      </a:solidFill>
                      <a:ln w="9525" cap="rnd">
                        <a:solidFill>
                          <a:schemeClr val="tx1"/>
                        </a:solidFill>
                        <a:bevel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1115616" y="683404"/>
            <a:ext cx="6912768" cy="3693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b="1" dirty="0" smtClean="0">
                <a:solidFill>
                  <a:schemeClr val="tx1"/>
                </a:solidFill>
              </a:rPr>
              <a:t>VISTA EN ELEVACIÓN DEL PÓRTICO LONGITUDINAL </a:t>
            </a:r>
            <a:endParaRPr lang="es-EC" b="1" dirty="0">
              <a:solidFill>
                <a:schemeClr val="tx1"/>
              </a:solidFill>
            </a:endParaRPr>
          </a:p>
        </p:txBody>
      </p:sp>
      <p:pic>
        <p:nvPicPr>
          <p:cNvPr id="42598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80" t="20274" r="29910" b="23288"/>
          <a:stretch>
            <a:fillRect/>
          </a:stretch>
        </p:blipFill>
        <p:spPr bwMode="auto">
          <a:xfrm>
            <a:off x="556904" y="1340768"/>
            <a:ext cx="8030192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529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1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9084029"/>
              </p:ext>
            </p:extLst>
          </p:nvPr>
        </p:nvGraphicFramePr>
        <p:xfrm>
          <a:off x="131765" y="6092826"/>
          <a:ext cx="623887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8055" name="Imagen de mapa de bits" r:id="rId4" imgW="2038095" imgH="2029108" progId="Paint.Picture">
                  <p:embed/>
                </p:oleObj>
              </mc:Choice>
              <mc:Fallback>
                <p:oleObj name="Imagen de mapa de bits" r:id="rId4" imgW="2038095" imgH="202910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5" y="6092826"/>
                        <a:ext cx="623887" cy="620713"/>
                      </a:xfrm>
                      <a:prstGeom prst="rect">
                        <a:avLst/>
                      </a:prstGeom>
                      <a:solidFill>
                        <a:srgbClr val="EDEDED"/>
                      </a:solidFill>
                      <a:ln w="9525" cap="rnd">
                        <a:solidFill>
                          <a:schemeClr val="tx1"/>
                        </a:solidFill>
                        <a:bevel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1115616" y="550421"/>
            <a:ext cx="7272808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b="1" dirty="0" smtClean="0"/>
              <a:t>VISTA EN PLANTA DE LA ESTRUCTURA METÁLICA QUE SOPORTA LOS EQUIPOS DE CINE, ILUMINACIÓN Y CIELO FALSO </a:t>
            </a:r>
            <a:endParaRPr lang="es-EC" b="1" dirty="0">
              <a:solidFill>
                <a:schemeClr val="tx1"/>
              </a:solidFill>
            </a:endParaRPr>
          </a:p>
        </p:txBody>
      </p:sp>
      <p:pic>
        <p:nvPicPr>
          <p:cNvPr id="428035" name="Imagen 5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17" t="25485" r="37067" b="23572"/>
          <a:stretch>
            <a:fillRect/>
          </a:stretch>
        </p:blipFill>
        <p:spPr bwMode="auto">
          <a:xfrm>
            <a:off x="1377090" y="1412776"/>
            <a:ext cx="6749860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8131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7183994" y="5426060"/>
            <a:ext cx="13484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800" dirty="0" smtClean="0"/>
              <a:t>CEINCI</a:t>
            </a:r>
            <a:endParaRPr lang="es-EC" sz="2800" dirty="0"/>
          </a:p>
        </p:txBody>
      </p:sp>
      <p:sp>
        <p:nvSpPr>
          <p:cNvPr id="12" name="11 CuadroTexto"/>
          <p:cNvSpPr txBox="1"/>
          <p:nvPr/>
        </p:nvSpPr>
        <p:spPr>
          <a:xfrm>
            <a:off x="348115" y="2564904"/>
            <a:ext cx="8447771" cy="2246769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s-EC" sz="2800" b="1" dirty="0" smtClean="0"/>
          </a:p>
          <a:p>
            <a:pPr algn="ctr"/>
            <a:r>
              <a:rPr lang="es-EC" sz="2800" b="1" dirty="0" smtClean="0"/>
              <a:t>PROPUESTA DE REFORZAMIENTO SÍSMICO</a:t>
            </a:r>
          </a:p>
          <a:p>
            <a:pPr algn="ctr"/>
            <a:r>
              <a:rPr lang="es-EC" sz="2800" b="1" dirty="0" smtClean="0"/>
              <a:t>DEL TEATRO DEL COLEGIO MUNICIPAL</a:t>
            </a:r>
          </a:p>
          <a:p>
            <a:pPr algn="ctr"/>
            <a:r>
              <a:rPr lang="es-EC" sz="2800" b="1" dirty="0" smtClean="0"/>
              <a:t>“SEBASTIÁN DE BENALCÁZAR</a:t>
            </a:r>
            <a:r>
              <a:rPr lang="es-EC" sz="2800" dirty="0" smtClean="0"/>
              <a:t>”</a:t>
            </a:r>
            <a:endParaRPr lang="es-EC" sz="2800" dirty="0"/>
          </a:p>
          <a:p>
            <a:pPr algn="ctr"/>
            <a:endParaRPr lang="es-EC" sz="2800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4" name="3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8992246"/>
              </p:ext>
            </p:extLst>
          </p:nvPr>
        </p:nvGraphicFramePr>
        <p:xfrm>
          <a:off x="7380312" y="290454"/>
          <a:ext cx="1344160" cy="13383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821" name="Imagen de mapa de bits" r:id="rId3" imgW="2038095" imgH="2029108" progId="Paint.Picture">
                  <p:embed/>
                </p:oleObj>
              </mc:Choice>
              <mc:Fallback>
                <p:oleObj name="Imagen de mapa de bits" r:id="rId3" imgW="2038095" imgH="202910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80312" y="290454"/>
                        <a:ext cx="1344160" cy="1338347"/>
                      </a:xfrm>
                      <a:prstGeom prst="rect">
                        <a:avLst/>
                      </a:prstGeom>
                      <a:solidFill>
                        <a:srgbClr val="FFFFFF">
                          <a:shade val="85000"/>
                        </a:srgbClr>
                      </a:solidFill>
                      <a:ln cap="rnd">
                        <a:solidFill>
                          <a:schemeClr val="tx1"/>
                        </a:solidFill>
                        <a:beve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7334" name="Picture 6" descr="0013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10156"/>
            <a:ext cx="1296144" cy="1315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2278056" y="784565"/>
            <a:ext cx="489268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800" dirty="0" smtClean="0"/>
              <a:t>ESCUELA POLITECNICA DEL</a:t>
            </a:r>
          </a:p>
          <a:p>
            <a:pPr algn="ctr"/>
            <a:r>
              <a:rPr lang="es-EC" sz="2800" dirty="0" smtClean="0"/>
              <a:t>EJÉRCITO</a:t>
            </a:r>
            <a:endParaRPr lang="es-EC" sz="2800" dirty="0"/>
          </a:p>
        </p:txBody>
      </p:sp>
    </p:spTree>
    <p:extLst>
      <p:ext uri="{BB962C8B-B14F-4D97-AF65-F5344CB8AC3E}">
        <p14:creationId xmlns:p14="http://schemas.microsoft.com/office/powerpoint/2010/main" val="2907645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1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6166733"/>
              </p:ext>
            </p:extLst>
          </p:nvPr>
        </p:nvGraphicFramePr>
        <p:xfrm>
          <a:off x="131765" y="6092826"/>
          <a:ext cx="623887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9082" name="Imagen de mapa de bits" r:id="rId4" imgW="2038095" imgH="2029108" progId="Paint.Picture">
                  <p:embed/>
                </p:oleObj>
              </mc:Choice>
              <mc:Fallback>
                <p:oleObj name="Imagen de mapa de bits" r:id="rId4" imgW="2038095" imgH="202910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5" y="6092826"/>
                        <a:ext cx="623887" cy="620713"/>
                      </a:xfrm>
                      <a:prstGeom prst="rect">
                        <a:avLst/>
                      </a:prstGeom>
                      <a:solidFill>
                        <a:srgbClr val="EDEDED"/>
                      </a:solidFill>
                      <a:ln w="9525" cap="rnd">
                        <a:solidFill>
                          <a:schemeClr val="tx1"/>
                        </a:solidFill>
                        <a:bevel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683568" y="694437"/>
            <a:ext cx="7848872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b="1" dirty="0" smtClean="0"/>
              <a:t>GEOMETRÍA Y ARMADO DE LA ESTRUCTURA METÁLICA TIPO CELOSÍA DE LOS PÓRTICOS TRANSVERSALES.</a:t>
            </a:r>
            <a:endParaRPr lang="es-EC" b="1" dirty="0">
              <a:solidFill>
                <a:schemeClr val="tx1"/>
              </a:solidFill>
            </a:endParaRPr>
          </a:p>
        </p:txBody>
      </p:sp>
      <p:pic>
        <p:nvPicPr>
          <p:cNvPr id="6" name="5 Imagen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36" t="13006" r="44158" b="37973"/>
          <a:stretch/>
        </p:blipFill>
        <p:spPr bwMode="auto">
          <a:xfrm>
            <a:off x="899592" y="1484784"/>
            <a:ext cx="7416824" cy="469166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90533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1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461019"/>
              </p:ext>
            </p:extLst>
          </p:nvPr>
        </p:nvGraphicFramePr>
        <p:xfrm>
          <a:off x="131765" y="6092826"/>
          <a:ext cx="623887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7987" name="Imagen de mapa de bits" r:id="rId4" imgW="2038095" imgH="2029108" progId="Paint.Picture">
                  <p:embed/>
                </p:oleObj>
              </mc:Choice>
              <mc:Fallback>
                <p:oleObj name="Imagen de mapa de bits" r:id="rId4" imgW="2038095" imgH="202910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5" y="6092826"/>
                        <a:ext cx="623887" cy="620713"/>
                      </a:xfrm>
                      <a:prstGeom prst="rect">
                        <a:avLst/>
                      </a:prstGeom>
                      <a:solidFill>
                        <a:srgbClr val="EDEDED"/>
                      </a:solidFill>
                      <a:ln w="9525" cap="rnd">
                        <a:solidFill>
                          <a:schemeClr val="tx1"/>
                        </a:solidFill>
                        <a:bevel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37 Rectángulo redondeado"/>
          <p:cNvSpPr/>
          <p:nvPr/>
        </p:nvSpPr>
        <p:spPr>
          <a:xfrm>
            <a:off x="1718581" y="548680"/>
            <a:ext cx="5661731" cy="72008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EXPERIENCIA  SÍSMICA – MÉXICO  1985</a:t>
            </a:r>
          </a:p>
        </p:txBody>
      </p:sp>
      <p:pic>
        <p:nvPicPr>
          <p:cNvPr id="467972" name="Picture 4" descr="http://www.adefesio.com/wp-content/uploads/2010/09/sismovoca5ciudadel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681011"/>
            <a:ext cx="6107230" cy="40522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7743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1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8252317"/>
              </p:ext>
            </p:extLst>
          </p:nvPr>
        </p:nvGraphicFramePr>
        <p:xfrm>
          <a:off x="131765" y="6092826"/>
          <a:ext cx="623887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103" name="Imagen de mapa de bits" r:id="rId4" imgW="2038095" imgH="2029108" progId="Paint.Picture">
                  <p:embed/>
                </p:oleObj>
              </mc:Choice>
              <mc:Fallback>
                <p:oleObj name="Imagen de mapa de bits" r:id="rId4" imgW="2038095" imgH="202910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5" y="6092826"/>
                        <a:ext cx="623887" cy="620713"/>
                      </a:xfrm>
                      <a:prstGeom prst="rect">
                        <a:avLst/>
                      </a:prstGeom>
                      <a:solidFill>
                        <a:srgbClr val="EDEDED"/>
                      </a:solidFill>
                      <a:ln w="9525" cap="rnd">
                        <a:solidFill>
                          <a:schemeClr val="tx1"/>
                        </a:solidFill>
                        <a:bevel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1115616" y="620688"/>
            <a:ext cx="6912768" cy="92333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b="1" dirty="0" smtClean="0"/>
              <a:t>CÁLCULO SÍSMICO DE LA ARMADURA PLANA DISEÑADA EN LA CUBIERTA DEL TEATRO COLEGIO “SEBASTIÁN DE  BENALCÁZAR” ENTRE LOS EJES 1 Y 2.</a:t>
            </a:r>
            <a:endParaRPr lang="es-EC" b="1" dirty="0">
              <a:solidFill>
                <a:schemeClr val="tx1"/>
              </a:solidFill>
            </a:endParaRPr>
          </a:p>
        </p:txBody>
      </p:sp>
      <p:pic>
        <p:nvPicPr>
          <p:cNvPr id="430083" name="Imagen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3" t="13031" r="31860" b="29178"/>
          <a:stretch>
            <a:fillRect/>
          </a:stretch>
        </p:blipFill>
        <p:spPr bwMode="auto">
          <a:xfrm>
            <a:off x="435190" y="1688034"/>
            <a:ext cx="8273620" cy="4549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5354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1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2861182"/>
              </p:ext>
            </p:extLst>
          </p:nvPr>
        </p:nvGraphicFramePr>
        <p:xfrm>
          <a:off x="131765" y="6092826"/>
          <a:ext cx="623887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127" name="Imagen de mapa de bits" r:id="rId4" imgW="2038095" imgH="2029108" progId="Paint.Picture">
                  <p:embed/>
                </p:oleObj>
              </mc:Choice>
              <mc:Fallback>
                <p:oleObj name="Imagen de mapa de bits" r:id="rId4" imgW="2038095" imgH="202910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5" y="6092826"/>
                        <a:ext cx="623887" cy="620713"/>
                      </a:xfrm>
                      <a:prstGeom prst="rect">
                        <a:avLst/>
                      </a:prstGeom>
                      <a:solidFill>
                        <a:srgbClr val="EDEDED"/>
                      </a:solidFill>
                      <a:ln w="9525" cap="rnd">
                        <a:solidFill>
                          <a:schemeClr val="tx1"/>
                        </a:solidFill>
                        <a:bevel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31107" name="Imagen 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7" t="31445" r="30014" b="20396"/>
          <a:stretch>
            <a:fillRect/>
          </a:stretch>
        </p:blipFill>
        <p:spPr bwMode="auto">
          <a:xfrm>
            <a:off x="303366" y="1988840"/>
            <a:ext cx="8537268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1115616" y="620688"/>
            <a:ext cx="6912768" cy="92333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b="1" dirty="0" smtClean="0"/>
              <a:t>MODELAMIENTO DE LA ARMADURA PLANA DISEÑADA EN LA CUBIERTA DEL TEATRO COLEGIO “SEBASTIÁN DE  BENALCÁZAR” ENTRE LOS EJES 1 Y 2.</a:t>
            </a:r>
            <a:endParaRPr lang="es-EC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950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1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5090655"/>
              </p:ext>
            </p:extLst>
          </p:nvPr>
        </p:nvGraphicFramePr>
        <p:xfrm>
          <a:off x="131765" y="6092826"/>
          <a:ext cx="623887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845" name="Imagen de mapa de bits" r:id="rId4" imgW="2038095" imgH="2029108" progId="Paint.Picture">
                  <p:embed/>
                </p:oleObj>
              </mc:Choice>
              <mc:Fallback>
                <p:oleObj name="Imagen de mapa de bits" r:id="rId4" imgW="2038095" imgH="202910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5" y="6092826"/>
                        <a:ext cx="623887" cy="620713"/>
                      </a:xfrm>
                      <a:prstGeom prst="rect">
                        <a:avLst/>
                      </a:prstGeom>
                      <a:solidFill>
                        <a:srgbClr val="EDEDED"/>
                      </a:solidFill>
                      <a:ln w="9525" cap="rnd">
                        <a:solidFill>
                          <a:schemeClr val="tx1"/>
                        </a:solidFill>
                        <a:bevel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5 CuadroTexto"/>
          <p:cNvSpPr txBox="1"/>
          <p:nvPr/>
        </p:nvSpPr>
        <p:spPr>
          <a:xfrm>
            <a:off x="1115616" y="620688"/>
            <a:ext cx="6912768" cy="92333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b="1" dirty="0" smtClean="0"/>
              <a:t>MODELAMIENTO DE LA ARMADURA PLANA DISEÑADA EN LA CUBIERTA DEL TEATRO COLEGIO “SEBASTIÁN DE  BENALCÁZAR” ENTRE LOS EJES 1 Y 2.</a:t>
            </a:r>
            <a:endParaRPr lang="es-EC" b="1" dirty="0">
              <a:solidFill>
                <a:schemeClr val="tx1"/>
              </a:solidFill>
            </a:endParaRPr>
          </a:p>
        </p:txBody>
      </p:sp>
      <p:pic>
        <p:nvPicPr>
          <p:cNvPr id="461826" name="Imagen 1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5" t="31445" r="30014" b="25496"/>
          <a:stretch>
            <a:fillRect/>
          </a:stretch>
        </p:blipFill>
        <p:spPr bwMode="auto">
          <a:xfrm>
            <a:off x="576246" y="2060848"/>
            <a:ext cx="7991507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6379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1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7761296"/>
              </p:ext>
            </p:extLst>
          </p:nvPr>
        </p:nvGraphicFramePr>
        <p:xfrm>
          <a:off x="131765" y="6092826"/>
          <a:ext cx="623887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868" name="Imagen de mapa de bits" r:id="rId4" imgW="2038095" imgH="2029108" progId="Paint.Picture">
                  <p:embed/>
                </p:oleObj>
              </mc:Choice>
              <mc:Fallback>
                <p:oleObj name="Imagen de mapa de bits" r:id="rId4" imgW="2038095" imgH="202910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5" y="6092826"/>
                        <a:ext cx="623887" cy="620713"/>
                      </a:xfrm>
                      <a:prstGeom prst="rect">
                        <a:avLst/>
                      </a:prstGeom>
                      <a:solidFill>
                        <a:srgbClr val="EDEDED"/>
                      </a:solidFill>
                      <a:ln w="9525" cap="rnd">
                        <a:solidFill>
                          <a:schemeClr val="tx1"/>
                        </a:solidFill>
                        <a:bevel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1638773"/>
              </p:ext>
            </p:extLst>
          </p:nvPr>
        </p:nvGraphicFramePr>
        <p:xfrm>
          <a:off x="539552" y="484658"/>
          <a:ext cx="8136904" cy="5958840"/>
        </p:xfrm>
        <a:graphic>
          <a:graphicData uri="http://schemas.openxmlformats.org/drawingml/2006/table">
            <a:tbl>
              <a:tblPr firstRow="1" firstCol="1" bandRow="1"/>
              <a:tblGrid>
                <a:gridCol w="689299"/>
                <a:gridCol w="1086971"/>
                <a:gridCol w="1027585"/>
                <a:gridCol w="1288458"/>
                <a:gridCol w="689299"/>
                <a:gridCol w="1005316"/>
                <a:gridCol w="1028645"/>
                <a:gridCol w="1321331"/>
              </a:tblGrid>
              <a:tr h="66866"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7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DEMANDA  [kg]</a:t>
                      </a:r>
                      <a:endParaRPr lang="es-EC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955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Elem.</a:t>
                      </a:r>
                      <a:endParaRPr lang="es-EC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N. Inicial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N. Final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Esfuerzos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Elem.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N. Inicial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N. Final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Esfuerzos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5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901,30</a:t>
                      </a:r>
                      <a:endParaRPr lang="es-EC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-901,30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compresión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37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5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</a:t>
                      </a:r>
                      <a:endParaRPr lang="es-EC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901,30</a:t>
                      </a:r>
                      <a:endParaRPr lang="es-EC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-901,30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compresión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38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496,00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-496,00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Compresión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5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-59,90</a:t>
                      </a:r>
                      <a:endParaRPr lang="es-EC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59,90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tracción</a:t>
                      </a:r>
                      <a:endParaRPr lang="es-EC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39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-60,90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60,90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Tracción</a:t>
                      </a:r>
                      <a:endParaRPr lang="es-EC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955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4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-59,90</a:t>
                      </a:r>
                      <a:endParaRPr lang="es-EC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59,90</a:t>
                      </a:r>
                      <a:endParaRPr lang="es-EC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tracción</a:t>
                      </a:r>
                      <a:endParaRPr lang="es-EC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40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5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5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-744,80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744,80</a:t>
                      </a:r>
                      <a:endParaRPr lang="es-EC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tracción</a:t>
                      </a:r>
                      <a:endParaRPr lang="es-EC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41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496,00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-496,00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Compresión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5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6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-744,80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744,80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tracción</a:t>
                      </a:r>
                      <a:endParaRPr lang="es-EC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42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-376,80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376,80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Tracción</a:t>
                      </a:r>
                      <a:endParaRPr lang="es-EC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955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7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-874,10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874,10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tracción</a:t>
                      </a:r>
                      <a:endParaRPr lang="es-EC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43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5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8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-874,10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874,10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tracción</a:t>
                      </a:r>
                      <a:endParaRPr lang="es-EC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44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496,00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-496,00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Compresión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5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9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-447,90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447,90</a:t>
                      </a:r>
                      <a:endParaRPr lang="es-EC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tracción</a:t>
                      </a:r>
                      <a:endParaRPr lang="es-EC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45</a:t>
                      </a:r>
                      <a:endParaRPr lang="es-EC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1229,00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-1229,00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Compresión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5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10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-447,90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447,90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tracción</a:t>
                      </a:r>
                      <a:endParaRPr lang="es-EC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46</a:t>
                      </a:r>
                      <a:endParaRPr lang="es-EC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3224,00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-3224,00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Compresión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5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11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254,50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-254,50</a:t>
                      </a:r>
                      <a:endParaRPr lang="es-EC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compresión</a:t>
                      </a:r>
                      <a:endParaRPr lang="es-EC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47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2250,00</a:t>
                      </a:r>
                      <a:endParaRPr lang="es-EC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-2250,00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Compresión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5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12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254,50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-254,50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compresión</a:t>
                      </a:r>
                      <a:endParaRPr lang="es-EC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48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-826,70</a:t>
                      </a:r>
                      <a:endParaRPr lang="es-EC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826,70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Tracción</a:t>
                      </a:r>
                      <a:endParaRPr lang="es-EC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955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13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1941,80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-1941,80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compresión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49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1251,70</a:t>
                      </a:r>
                      <a:endParaRPr lang="es-EC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-1251,70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Compresión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5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14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511,60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-511,60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compresión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50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-706,20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706,20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Tracción</a:t>
                      </a:r>
                      <a:endParaRPr lang="es-EC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955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15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511,60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-511,60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compresión</a:t>
                      </a:r>
                      <a:endParaRPr lang="es-EC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51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774,90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-774,90</a:t>
                      </a:r>
                      <a:endParaRPr lang="es-EC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Compresión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5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16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1878,80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-1878,80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compresión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52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-64,20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64,20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Tracción</a:t>
                      </a:r>
                      <a:endParaRPr lang="es-EC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955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17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1878,80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-1878,80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compresión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53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215,50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-215,50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Compresión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5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18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2487,30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-2487,30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compresión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54</a:t>
                      </a:r>
                      <a:endParaRPr lang="es-EC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495,20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-495,20</a:t>
                      </a:r>
                      <a:endParaRPr lang="es-EC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Compresión</a:t>
                      </a:r>
                      <a:endParaRPr lang="es-EC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5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19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2487,30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-2487,30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compresión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55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-426,50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426,50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Tracción</a:t>
                      </a:r>
                      <a:endParaRPr lang="es-EC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955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20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2616,60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-2616,60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compresión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56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972,00</a:t>
                      </a:r>
                      <a:endParaRPr lang="es-EC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-972,00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Compresión</a:t>
                      </a:r>
                      <a:endParaRPr lang="es-EC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5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21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2616,60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-2616,60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compresión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57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-547,00</a:t>
                      </a:r>
                      <a:endParaRPr lang="es-EC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547,00</a:t>
                      </a:r>
                      <a:endParaRPr lang="es-EC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Tracción</a:t>
                      </a:r>
                      <a:endParaRPr lang="es-EC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955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22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2266,80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-2266,80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compresión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58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1970,30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-1970,30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Compresión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5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23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2266,80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-2266,80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compresión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59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-3075,50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3075,50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Tracción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955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24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1158,40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-1158,40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compresión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60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-1106,40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1106,40</a:t>
                      </a:r>
                      <a:endParaRPr lang="es-EC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Tracción</a:t>
                      </a:r>
                      <a:endParaRPr lang="es-EC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955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25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1158,40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-1158,40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compresión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61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1970,30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-1970,30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Compresión</a:t>
                      </a:r>
                      <a:endParaRPr lang="es-EC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5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26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776,10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-776,10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compresión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62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-986,00</a:t>
                      </a:r>
                      <a:endParaRPr lang="es-EC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986,00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Tracción</a:t>
                      </a:r>
                      <a:endParaRPr lang="es-EC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955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27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1229,00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-1229,00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compresión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63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972,00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-972,00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Compresión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5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28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64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-343,90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343,90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Tracción</a:t>
                      </a:r>
                      <a:endParaRPr lang="es-EC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955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29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496,00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-496,00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compresión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65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495,20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-495,20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Compresión</a:t>
                      </a:r>
                      <a:endParaRPr lang="es-EC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5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30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-376,80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376,80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tracción</a:t>
                      </a:r>
                      <a:endParaRPr lang="es-EC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66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215,50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-215,50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Compresión</a:t>
                      </a:r>
                      <a:endParaRPr lang="es-EC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5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31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67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-64,20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64,20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Tracción</a:t>
                      </a:r>
                      <a:endParaRPr lang="es-EC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955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32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496,00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-496,00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compresión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68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692,30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-692,30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Compresión</a:t>
                      </a:r>
                      <a:endParaRPr lang="es-EC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5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33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-60,90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60,90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tracción</a:t>
                      </a:r>
                      <a:endParaRPr lang="es-EC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69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-706,20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706,20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Tracción</a:t>
                      </a:r>
                      <a:endParaRPr lang="es-EC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955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34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70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1690,60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-1690,60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Compresión</a:t>
                      </a:r>
                      <a:endParaRPr lang="es-EC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5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35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496,00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-496,00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Compresión</a:t>
                      </a:r>
                      <a:endParaRPr lang="es-EC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71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-826,70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826,70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Tracción</a:t>
                      </a:r>
                      <a:endParaRPr lang="es-EC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955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36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-134,10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134,10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tracción</a:t>
                      </a:r>
                      <a:endParaRPr lang="es-EC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C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C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C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C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57" marR="267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5652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1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0977024"/>
              </p:ext>
            </p:extLst>
          </p:nvPr>
        </p:nvGraphicFramePr>
        <p:xfrm>
          <a:off x="131765" y="6092826"/>
          <a:ext cx="623887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3893" name="Imagen de mapa de bits" r:id="rId4" imgW="2038095" imgH="2029108" progId="Paint.Picture">
                  <p:embed/>
                </p:oleObj>
              </mc:Choice>
              <mc:Fallback>
                <p:oleObj name="Imagen de mapa de bits" r:id="rId4" imgW="2038095" imgH="202910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5" y="6092826"/>
                        <a:ext cx="623887" cy="620713"/>
                      </a:xfrm>
                      <a:prstGeom prst="rect">
                        <a:avLst/>
                      </a:prstGeom>
                      <a:solidFill>
                        <a:srgbClr val="EDEDED"/>
                      </a:solidFill>
                      <a:ln w="9525" cap="rnd">
                        <a:solidFill>
                          <a:schemeClr val="tx1"/>
                        </a:solidFill>
                        <a:bevel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1115616" y="755412"/>
            <a:ext cx="6912768" cy="369332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b="1" dirty="0" smtClean="0"/>
              <a:t>CÁLCULO SÍSMICO CON ELEMENTOS A TRACCIÓN</a:t>
            </a:r>
            <a:endParaRPr lang="es-EC" b="1" dirty="0">
              <a:solidFill>
                <a:schemeClr val="tx1"/>
              </a:solidFill>
            </a:endParaRPr>
          </a:p>
        </p:txBody>
      </p:sp>
      <p:pic>
        <p:nvPicPr>
          <p:cNvPr id="463874" name="Imagen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7" t="26346" r="34286" b="10481"/>
          <a:stretch>
            <a:fillRect/>
          </a:stretch>
        </p:blipFill>
        <p:spPr bwMode="auto">
          <a:xfrm>
            <a:off x="539552" y="1484784"/>
            <a:ext cx="8082493" cy="4713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040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1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2339956"/>
              </p:ext>
            </p:extLst>
          </p:nvPr>
        </p:nvGraphicFramePr>
        <p:xfrm>
          <a:off x="131765" y="6092826"/>
          <a:ext cx="623887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150" name="Imagen de mapa de bits" r:id="rId4" imgW="2038095" imgH="2029108" progId="Paint.Picture">
                  <p:embed/>
                </p:oleObj>
              </mc:Choice>
              <mc:Fallback>
                <p:oleObj name="Imagen de mapa de bits" r:id="rId4" imgW="2038095" imgH="202910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5" y="6092826"/>
                        <a:ext cx="623887" cy="620713"/>
                      </a:xfrm>
                      <a:prstGeom prst="rect">
                        <a:avLst/>
                      </a:prstGeom>
                      <a:solidFill>
                        <a:srgbClr val="EDEDED"/>
                      </a:solidFill>
                      <a:ln w="9525" cap="rnd">
                        <a:solidFill>
                          <a:schemeClr val="tx1"/>
                        </a:solidFill>
                        <a:bevel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1071713"/>
              </p:ext>
            </p:extLst>
          </p:nvPr>
        </p:nvGraphicFramePr>
        <p:xfrm>
          <a:off x="2411760" y="332656"/>
          <a:ext cx="4680520" cy="6519672"/>
        </p:xfrm>
        <a:graphic>
          <a:graphicData uri="http://schemas.openxmlformats.org/drawingml/2006/table">
            <a:tbl>
              <a:tblPr firstRow="1" firstCol="1" bandRow="1"/>
              <a:tblGrid>
                <a:gridCol w="1118411"/>
                <a:gridCol w="1250132"/>
                <a:gridCol w="942245"/>
                <a:gridCol w="1369732"/>
              </a:tblGrid>
              <a:tr h="177225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DEMANDA  [kg]</a:t>
                      </a:r>
                      <a:endParaRPr lang="es-EC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41" marR="335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772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Elem.</a:t>
                      </a:r>
                      <a:endParaRPr lang="es-EC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41" marR="335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N. Inicial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41" marR="335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N. Final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41" marR="335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Esfuerzos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41" marR="335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8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41" marR="335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1393,00</a:t>
                      </a:r>
                      <a:endParaRPr lang="es-EC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41" marR="335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-1393,00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41" marR="335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compresión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41" marR="335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8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41" marR="335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-29,80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41" marR="335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29,80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41" marR="335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tracción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41" marR="335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8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41" marR="335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-935,30</a:t>
                      </a:r>
                      <a:endParaRPr lang="es-EC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41" marR="335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935,30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41" marR="335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tracción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41" marR="335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8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4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41" marR="335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-1194,00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41" marR="335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1194,00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41" marR="335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tracción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41" marR="335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8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5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41" marR="335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-547,20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41" marR="335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547,20</a:t>
                      </a:r>
                      <a:endParaRPr lang="es-EC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41" marR="335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tracción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41" marR="335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8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6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41" marR="335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616,90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41" marR="335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-616,90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41" marR="335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compresión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41" marR="335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8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7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41" marR="335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1393,00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41" marR="335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-1393,00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41" marR="335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compresión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41" marR="335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8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8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41" marR="335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1422,80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41" marR="335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-1422,80</a:t>
                      </a:r>
                      <a:endParaRPr lang="es-EC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41" marR="335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compresión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41" marR="335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8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9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41" marR="335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2328,20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41" marR="335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-2328,20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41" marR="335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compresión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41" marR="335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8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10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41" marR="335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2716,30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41" marR="335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-2716,30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41" marR="335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compresión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41" marR="335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8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11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41" marR="335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2716,30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41" marR="335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-2716,30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41" marR="335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compresión</a:t>
                      </a:r>
                      <a:endParaRPr lang="es-EC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41" marR="335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8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12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41" marR="335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2586,90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41" marR="335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-2586,90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41" marR="335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compresión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41" marR="335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8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13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41" marR="335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1940,20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41" marR="335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-1940,20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41" marR="335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compresión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41" marR="335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8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14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41" marR="335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776,10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41" marR="335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-776,10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41" marR="335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compresión</a:t>
                      </a:r>
                      <a:endParaRPr lang="es-EC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41" marR="335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8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15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41" marR="335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3224,00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41" marR="335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-3224,00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41" marR="335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compresión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41" marR="335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8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16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41" marR="335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2728,00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41" marR="335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-2728,00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41" marR="335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compresión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41" marR="335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8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17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41" marR="335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1736,00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41" marR="335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-1736,00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41" marR="335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compresión</a:t>
                      </a:r>
                      <a:endParaRPr lang="es-EC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41" marR="335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8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18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41" marR="335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992,00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41" marR="335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-992,00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41" marR="335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compresión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41" marR="335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8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19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41" marR="335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1240,00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41" marR="335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-1240,00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41" marR="335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compresión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41" marR="335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8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20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41" marR="335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2232,00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41" marR="335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-2232,00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41" marR="335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compresión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41" marR="335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8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21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41" marR="335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2976,00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41" marR="335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-2976,00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41" marR="335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compresión</a:t>
                      </a:r>
                      <a:endParaRPr lang="es-EC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41" marR="335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8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22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41" marR="335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3224,00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41" marR="335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-3224,00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41" marR="335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compresión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41" marR="335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8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23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41" marR="335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-3076,80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41" marR="335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3076,80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41" marR="335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tracción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41" marR="335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8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24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41" marR="335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-1957,90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41" marR="335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1957,90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41" marR="335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tracción</a:t>
                      </a:r>
                      <a:endParaRPr lang="es-EC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41" marR="335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8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25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41" marR="335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-839,10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41" marR="335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839,10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41" marR="335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tracción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41" marR="335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8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26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41" marR="335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-279,70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41" marR="335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279,70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41" marR="335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tracción</a:t>
                      </a:r>
                      <a:endParaRPr lang="es-EC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41" marR="335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8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27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41" marR="335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-1398,50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41" marR="335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1398,50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41" marR="335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tracción</a:t>
                      </a:r>
                      <a:endParaRPr lang="es-EC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41" marR="335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8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28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41" marR="335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-2517,30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41" marR="335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2517,30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41" marR="335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tracción</a:t>
                      </a:r>
                      <a:endParaRPr lang="es-EC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41" marR="335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2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29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41" marR="335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-3075,50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41" marR="335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3075,50</a:t>
                      </a:r>
                      <a:endParaRPr lang="es-EC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41" marR="335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tracción</a:t>
                      </a:r>
                      <a:endParaRPr lang="es-EC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541" marR="335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9498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1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3197410"/>
              </p:ext>
            </p:extLst>
          </p:nvPr>
        </p:nvGraphicFramePr>
        <p:xfrm>
          <a:off x="131765" y="6092826"/>
          <a:ext cx="623887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175" name="Imagen de mapa de bits" r:id="rId4" imgW="2038095" imgH="2029108" progId="Paint.Picture">
                  <p:embed/>
                </p:oleObj>
              </mc:Choice>
              <mc:Fallback>
                <p:oleObj name="Imagen de mapa de bits" r:id="rId4" imgW="2038095" imgH="202910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5" y="6092826"/>
                        <a:ext cx="623887" cy="620713"/>
                      </a:xfrm>
                      <a:prstGeom prst="rect">
                        <a:avLst/>
                      </a:prstGeom>
                      <a:solidFill>
                        <a:srgbClr val="EDEDED"/>
                      </a:solidFill>
                      <a:ln w="9525" cap="rnd">
                        <a:solidFill>
                          <a:schemeClr val="tx1"/>
                        </a:solidFill>
                        <a:bevel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1115616" y="683404"/>
            <a:ext cx="6912768" cy="1323439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es-EC" sz="2000" b="1" dirty="0" smtClean="0"/>
          </a:p>
          <a:p>
            <a:pPr algn="ctr"/>
            <a:r>
              <a:rPr lang="es-EC" sz="2000" b="1" dirty="0" smtClean="0"/>
              <a:t>DETALLE DE PERFIL METÁLICO </a:t>
            </a:r>
          </a:p>
          <a:p>
            <a:pPr algn="ctr"/>
            <a:r>
              <a:rPr lang="es-EC" sz="2000" b="1" dirty="0" smtClean="0"/>
              <a:t>USADO EN EL REFUERZO</a:t>
            </a:r>
          </a:p>
          <a:p>
            <a:pPr algn="ctr"/>
            <a:endParaRPr lang="es-EC" sz="2000" b="1" dirty="0">
              <a:solidFill>
                <a:schemeClr val="tx1"/>
              </a:solidFill>
            </a:endParaRPr>
          </a:p>
        </p:txBody>
      </p:sp>
      <p:pic>
        <p:nvPicPr>
          <p:cNvPr id="433156" name="Imagen 31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77" t="27100" r="21793" b="34908"/>
          <a:stretch/>
        </p:blipFill>
        <p:spPr bwMode="auto">
          <a:xfrm>
            <a:off x="679610" y="2523361"/>
            <a:ext cx="7784780" cy="28498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3162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1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0177356"/>
              </p:ext>
            </p:extLst>
          </p:nvPr>
        </p:nvGraphicFramePr>
        <p:xfrm>
          <a:off x="131765" y="6092826"/>
          <a:ext cx="623887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915" name="Imagen de mapa de bits" r:id="rId4" imgW="2038095" imgH="2029108" progId="Paint.Picture">
                  <p:embed/>
                </p:oleObj>
              </mc:Choice>
              <mc:Fallback>
                <p:oleObj name="Imagen de mapa de bits" r:id="rId4" imgW="2038095" imgH="202910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5" y="6092826"/>
                        <a:ext cx="623887" cy="620713"/>
                      </a:xfrm>
                      <a:prstGeom prst="rect">
                        <a:avLst/>
                      </a:prstGeom>
                      <a:solidFill>
                        <a:srgbClr val="EDEDED"/>
                      </a:solidFill>
                      <a:ln w="9525" cap="rnd">
                        <a:solidFill>
                          <a:schemeClr val="tx1"/>
                        </a:solidFill>
                        <a:bevel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2564887"/>
              </p:ext>
            </p:extLst>
          </p:nvPr>
        </p:nvGraphicFramePr>
        <p:xfrm>
          <a:off x="1331640" y="861313"/>
          <a:ext cx="6480719" cy="2453640"/>
        </p:xfrm>
        <a:graphic>
          <a:graphicData uri="http://schemas.openxmlformats.org/drawingml/2006/table">
            <a:tbl>
              <a:tblPr firstRow="1" firstCol="1" bandRow="1"/>
              <a:tblGrid>
                <a:gridCol w="1897646"/>
                <a:gridCol w="657508"/>
                <a:gridCol w="1332456"/>
                <a:gridCol w="1332456"/>
                <a:gridCol w="1260653"/>
              </a:tblGrid>
              <a:tr h="427128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8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CAPACIDAD A COMPRESIÓN</a:t>
                      </a:r>
                      <a:endParaRPr lang="es-EC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427128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8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Barra</a:t>
                      </a:r>
                      <a:endParaRPr lang="es-EC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8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Qa</a:t>
                      </a:r>
                      <a:endParaRPr lang="es-EC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8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L</a:t>
                      </a:r>
                      <a:endParaRPr lang="es-EC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8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Pmax</a:t>
                      </a:r>
                      <a:endParaRPr lang="es-EC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8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A</a:t>
                      </a:r>
                      <a:endParaRPr lang="es-EC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42712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8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[cm]</a:t>
                      </a:r>
                      <a:endParaRPr lang="es-EC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8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[Kg]</a:t>
                      </a:r>
                      <a:endParaRPr lang="es-EC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8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[cm2]</a:t>
                      </a:r>
                      <a:endParaRPr lang="es-EC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71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Vertical</a:t>
                      </a:r>
                      <a:endParaRPr lang="es-EC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es-EC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374</a:t>
                      </a:r>
                      <a:endParaRPr lang="es-EC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12867</a:t>
                      </a:r>
                      <a:endParaRPr lang="es-EC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12,62</a:t>
                      </a:r>
                      <a:endParaRPr lang="es-EC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71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Inclinada</a:t>
                      </a:r>
                      <a:endParaRPr lang="es-EC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es-EC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219</a:t>
                      </a:r>
                      <a:endParaRPr lang="es-EC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18110</a:t>
                      </a:r>
                      <a:endParaRPr lang="es-EC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12,62</a:t>
                      </a:r>
                      <a:endParaRPr lang="es-EC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3 Flecha abajo"/>
          <p:cNvSpPr/>
          <p:nvPr/>
        </p:nvSpPr>
        <p:spPr>
          <a:xfrm>
            <a:off x="4283968" y="3429000"/>
            <a:ext cx="576064" cy="86409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600" dirty="0" smtClean="0">
              <a:solidFill>
                <a:schemeClr val="tx1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3995936" y="4725144"/>
            <a:ext cx="1080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4400" dirty="0" smtClean="0">
                <a:solidFill>
                  <a:srgbClr val="00B050"/>
                </a:solidFill>
                <a:latin typeface="Ashley Crawford" pitchFamily="82" charset="0"/>
              </a:rPr>
              <a:t>Ok</a:t>
            </a:r>
          </a:p>
        </p:txBody>
      </p:sp>
    </p:spTree>
    <p:extLst>
      <p:ext uri="{BB962C8B-B14F-4D97-AF65-F5344CB8AC3E}">
        <p14:creationId xmlns:p14="http://schemas.microsoft.com/office/powerpoint/2010/main" val="3636788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662880" y="917848"/>
            <a:ext cx="8229600" cy="1143000"/>
          </a:xfrm>
        </p:spPr>
        <p:txBody>
          <a:bodyPr/>
          <a:lstStyle/>
          <a:p>
            <a:r>
              <a:rPr lang="es-ES" dirty="0" smtClean="0"/>
              <a:t>¡GRACIAS POR SU ATENCIÓN!</a:t>
            </a:r>
            <a:endParaRPr lang="es-ES" dirty="0"/>
          </a:p>
        </p:txBody>
      </p:sp>
      <p:pic>
        <p:nvPicPr>
          <p:cNvPr id="227332" name="Picture 4" descr="C:\Users\eg35fl\AppData\Local\Microsoft\Windows\Temporary Internet Files\Content.IE5\S5TXJTLE\MP900439409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720" y="2521202"/>
            <a:ext cx="3992488" cy="29240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7333" name="Picture 5" descr="C:\Users\eg35fl\AppData\Local\Microsoft\Windows\Temporary Internet Files\Content.IE5\S5TXJTLE\MC900337880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894533"/>
            <a:ext cx="1835201" cy="1451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7334" name="Picture 6" descr="C:\Users\eg35fl\AppData\Local\Microsoft\Windows\Temporary Internet Files\Content.IE5\ZK5OCHVF\MC900337878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159" y="4624093"/>
            <a:ext cx="1830629" cy="1642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7335" name="Picture 7" descr="C:\Users\eg35fl\AppData\Local\Microsoft\Windows\Temporary Internet Files\Content.IE5\0FAXMP2X\MC900337874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20" y="1825599"/>
            <a:ext cx="1849831" cy="1068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7337" name="Picture 9" descr="C:\Users\eg35fl\AppData\Local\Microsoft\Windows\Temporary Internet Files\Content.IE5\S5TXJTLE\MC900333316[1]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7033" y="2165074"/>
            <a:ext cx="1270102" cy="1778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7338" name="Picture 10" descr="C:\Users\eg35fl\AppData\Local\Microsoft\Windows\Temporary Internet Files\Content.IE5\ZK5OCHVF\MC900333300[1].wm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5575" y="4235827"/>
            <a:ext cx="833018" cy="1766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7339" name="Picture 11" descr="C:\Users\eg35fl\AppData\Local\Microsoft\Windows\Temporary Internet Files\Content.IE5\S5TXJTLE\MC900333318[1].wm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420" y="3140297"/>
            <a:ext cx="709574" cy="1825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7340" name="Picture 12" descr="C:\Users\eg35fl\AppData\Local\Microsoft\Windows\Temporary Internet Files\Content.IE5\0FAXMP2X\MC900254384[1].wm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2084" y="73267"/>
            <a:ext cx="809244" cy="178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7342" name="Picture 14" descr="C:\Users\eg35fl\AppData\Local\Microsoft\Windows\Temporary Internet Files\Content.IE5\ZK5OCHVF\MM900283993[1]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6964" y="0"/>
            <a:ext cx="762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7343" name="Picture 15" descr="C:\Users\eg35fl\AppData\Local\Microsoft\Windows\Temporary Internet Files\Content.IE5\0FAXMP2X\MC900429901[1].wmf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118" y="5140899"/>
            <a:ext cx="989751" cy="1126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7344" name="Picture 16" descr="C:\Users\eg35fl\AppData\Local\Microsoft\Windows\Temporary Internet Files\Content.IE5\ZK5OCHVF\MC900232168[1].wmf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097" y="12221"/>
            <a:ext cx="964194" cy="179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7932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1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5570485"/>
              </p:ext>
            </p:extLst>
          </p:nvPr>
        </p:nvGraphicFramePr>
        <p:xfrm>
          <a:off x="131765" y="6092826"/>
          <a:ext cx="623887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9009" name="Imagen de mapa de bits" r:id="rId4" imgW="2038095" imgH="2029108" progId="Paint.Picture">
                  <p:embed/>
                </p:oleObj>
              </mc:Choice>
              <mc:Fallback>
                <p:oleObj name="Imagen de mapa de bits" r:id="rId4" imgW="2038095" imgH="202910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5" y="6092826"/>
                        <a:ext cx="623887" cy="620713"/>
                      </a:xfrm>
                      <a:prstGeom prst="rect">
                        <a:avLst/>
                      </a:prstGeom>
                      <a:solidFill>
                        <a:srgbClr val="EDEDED"/>
                      </a:solidFill>
                      <a:ln w="9525" cap="rnd">
                        <a:solidFill>
                          <a:schemeClr val="tx1"/>
                        </a:solidFill>
                        <a:bevel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37 Rectángulo redondeado"/>
          <p:cNvSpPr/>
          <p:nvPr/>
        </p:nvSpPr>
        <p:spPr>
          <a:xfrm>
            <a:off x="1718581" y="548680"/>
            <a:ext cx="5661731" cy="72008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EXPERIENCIA  SÍSMICA – MÉXICO  1985</a:t>
            </a:r>
          </a:p>
        </p:txBody>
      </p:sp>
      <p:pic>
        <p:nvPicPr>
          <p:cNvPr id="468994" name="Picture 2" descr="http://www.adefesio.com/wp-content/uploads/2010/09/sismo-cuauht%C3%A9moc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934" y="1711772"/>
            <a:ext cx="6005023" cy="42375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0951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1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8829689"/>
              </p:ext>
            </p:extLst>
          </p:nvPr>
        </p:nvGraphicFramePr>
        <p:xfrm>
          <a:off x="131765" y="6092826"/>
          <a:ext cx="623887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056" name="Imagen de mapa de bits" r:id="rId4" imgW="2038095" imgH="2029108" progId="Paint.Picture">
                  <p:embed/>
                </p:oleObj>
              </mc:Choice>
              <mc:Fallback>
                <p:oleObj name="Imagen de mapa de bits" r:id="rId4" imgW="2038095" imgH="202910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5" y="6092826"/>
                        <a:ext cx="623887" cy="620713"/>
                      </a:xfrm>
                      <a:prstGeom prst="rect">
                        <a:avLst/>
                      </a:prstGeom>
                      <a:solidFill>
                        <a:srgbClr val="EDEDED"/>
                      </a:solidFill>
                      <a:ln w="9525" cap="rnd">
                        <a:solidFill>
                          <a:schemeClr val="tx1"/>
                        </a:solidFill>
                        <a:bevel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37 Rectángulo redondeado"/>
          <p:cNvSpPr/>
          <p:nvPr/>
        </p:nvSpPr>
        <p:spPr>
          <a:xfrm>
            <a:off x="1718581" y="548680"/>
            <a:ext cx="5661731" cy="72008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EXPERIENCIA  SÍSMICA – MÉXICO  1985</a:t>
            </a:r>
          </a:p>
        </p:txBody>
      </p:sp>
      <p:pic>
        <p:nvPicPr>
          <p:cNvPr id="470018" name="Picture 2" descr="http://www.adefesio.com/wp-content/uploads/2010/09/sismo-secundaria-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265" y="1746792"/>
            <a:ext cx="6086362" cy="42024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5371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1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7179307"/>
              </p:ext>
            </p:extLst>
          </p:nvPr>
        </p:nvGraphicFramePr>
        <p:xfrm>
          <a:off x="131765" y="6092826"/>
          <a:ext cx="623887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2080" name="Imagen de mapa de bits" r:id="rId4" imgW="2038095" imgH="2029108" progId="Paint.Picture">
                  <p:embed/>
                </p:oleObj>
              </mc:Choice>
              <mc:Fallback>
                <p:oleObj name="Imagen de mapa de bits" r:id="rId4" imgW="2038095" imgH="202910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5" y="6092826"/>
                        <a:ext cx="623887" cy="620713"/>
                      </a:xfrm>
                      <a:prstGeom prst="rect">
                        <a:avLst/>
                      </a:prstGeom>
                      <a:solidFill>
                        <a:srgbClr val="EDEDED"/>
                      </a:solidFill>
                      <a:ln w="9525" cap="rnd">
                        <a:solidFill>
                          <a:schemeClr val="tx1"/>
                        </a:solidFill>
                        <a:bevel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37 Rectángulo redondeado"/>
          <p:cNvSpPr/>
          <p:nvPr/>
        </p:nvSpPr>
        <p:spPr>
          <a:xfrm>
            <a:off x="1718581" y="548680"/>
            <a:ext cx="5661731" cy="72008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EXPERIENCIA  SÍSMICA – MÉXICO  1985</a:t>
            </a:r>
          </a:p>
        </p:txBody>
      </p:sp>
      <p:pic>
        <p:nvPicPr>
          <p:cNvPr id="472066" name="Picture 2" descr="http://www.adefesio.com/wp-content/uploads/2010/09/sismo-hospital-ju%C3%A1rez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35" y="1700808"/>
            <a:ext cx="7058622" cy="41764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4853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1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5226444"/>
              </p:ext>
            </p:extLst>
          </p:nvPr>
        </p:nvGraphicFramePr>
        <p:xfrm>
          <a:off x="131765" y="6092826"/>
          <a:ext cx="623887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3104" name="Imagen de mapa de bits" r:id="rId4" imgW="2038095" imgH="2029108" progId="Paint.Picture">
                  <p:embed/>
                </p:oleObj>
              </mc:Choice>
              <mc:Fallback>
                <p:oleObj name="Imagen de mapa de bits" r:id="rId4" imgW="2038095" imgH="202910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5" y="6092826"/>
                        <a:ext cx="623887" cy="620713"/>
                      </a:xfrm>
                      <a:prstGeom prst="rect">
                        <a:avLst/>
                      </a:prstGeom>
                      <a:solidFill>
                        <a:srgbClr val="EDEDED"/>
                      </a:solidFill>
                      <a:ln w="9525" cap="rnd">
                        <a:solidFill>
                          <a:schemeClr val="tx1"/>
                        </a:solidFill>
                        <a:bevel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37 Rectángulo redondeado"/>
          <p:cNvSpPr/>
          <p:nvPr/>
        </p:nvSpPr>
        <p:spPr>
          <a:xfrm>
            <a:off x="1718581" y="548680"/>
            <a:ext cx="5661731" cy="72008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EXPERIENCIA  SÍSMICA – MÉXICO  1985</a:t>
            </a:r>
          </a:p>
        </p:txBody>
      </p:sp>
      <p:pic>
        <p:nvPicPr>
          <p:cNvPr id="473090" name="Picture 2" descr="http://www.adefesio.com/wp-content/uploads/2010/09/sismo49-zacatecas-y-orizab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851" y="1687803"/>
            <a:ext cx="6493190" cy="4312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1179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1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4760801"/>
              </p:ext>
            </p:extLst>
          </p:nvPr>
        </p:nvGraphicFramePr>
        <p:xfrm>
          <a:off x="131765" y="6092826"/>
          <a:ext cx="623887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127" name="Imagen de mapa de bits" r:id="rId4" imgW="2038095" imgH="2029108" progId="Paint.Picture">
                  <p:embed/>
                </p:oleObj>
              </mc:Choice>
              <mc:Fallback>
                <p:oleObj name="Imagen de mapa de bits" r:id="rId4" imgW="2038095" imgH="202910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5" y="6092826"/>
                        <a:ext cx="623887" cy="620713"/>
                      </a:xfrm>
                      <a:prstGeom prst="rect">
                        <a:avLst/>
                      </a:prstGeom>
                      <a:solidFill>
                        <a:srgbClr val="EDEDED"/>
                      </a:solidFill>
                      <a:ln w="9525" cap="rnd">
                        <a:solidFill>
                          <a:schemeClr val="tx1"/>
                        </a:solidFill>
                        <a:bevel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37 Rectángulo redondeado"/>
          <p:cNvSpPr/>
          <p:nvPr/>
        </p:nvSpPr>
        <p:spPr>
          <a:xfrm>
            <a:off x="1718581" y="548680"/>
            <a:ext cx="5661731" cy="72008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EXPERIENCIA  SÍSMICA – MÉXICO  1985</a:t>
            </a:r>
          </a:p>
        </p:txBody>
      </p:sp>
      <p:pic>
        <p:nvPicPr>
          <p:cNvPr id="474114" name="Picture 2" descr="http://www.adefesio.com/wp-content/uploads/2010/09/sismo-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267" y="1767031"/>
            <a:ext cx="6315077" cy="41822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5699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1076754"/>
              </p:ext>
            </p:extLst>
          </p:nvPr>
        </p:nvGraphicFramePr>
        <p:xfrm>
          <a:off x="131600" y="6093297"/>
          <a:ext cx="623976" cy="6210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418" name="Imagen de mapa de bits" r:id="rId3" imgW="2038095" imgH="2029108" progId="Paint.Picture">
                  <p:embed/>
                </p:oleObj>
              </mc:Choice>
              <mc:Fallback>
                <p:oleObj name="Imagen de mapa de bits" r:id="rId3" imgW="2038095" imgH="2029108" progId="Paint.Picture">
                  <p:embed/>
                  <p:pic>
                    <p:nvPicPr>
                      <p:cNvPr id="0" name="3 Objeto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600" y="6093297"/>
                        <a:ext cx="623976" cy="621028"/>
                      </a:xfrm>
                      <a:prstGeom prst="rect">
                        <a:avLst/>
                      </a:prstGeom>
                      <a:solidFill>
                        <a:srgbClr val="EDEDED"/>
                      </a:solidFill>
                      <a:ln w="9525" cap="rnd">
                        <a:solidFill>
                          <a:schemeClr val="tx1"/>
                        </a:solidFill>
                        <a:bevel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817240" y="908720"/>
            <a:ext cx="7571184" cy="79208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s-EC" sz="2800" dirty="0" smtClean="0">
                <a:solidFill>
                  <a:schemeClr val="tx1"/>
                </a:solidFill>
              </a:rPr>
              <a:t>ESTRUCTURAS EVALUADAS</a:t>
            </a:r>
            <a:endParaRPr lang="es-EC" sz="2800" dirty="0">
              <a:solidFill>
                <a:schemeClr val="tx1"/>
              </a:solidFill>
            </a:endParaRPr>
          </a:p>
        </p:txBody>
      </p:sp>
      <p:sp>
        <p:nvSpPr>
          <p:cNvPr id="7" name="2 Título"/>
          <p:cNvSpPr txBox="1">
            <a:spLocks/>
          </p:cNvSpPr>
          <p:nvPr/>
        </p:nvSpPr>
        <p:spPr>
          <a:xfrm>
            <a:off x="1691681" y="3501008"/>
            <a:ext cx="5862814" cy="360040"/>
          </a:xfrm>
          <a:prstGeom prst="rect">
            <a:avLst/>
          </a:prstGeom>
          <a:solidFill>
            <a:schemeClr val="dk1">
              <a:tint val="62000"/>
              <a:satMod val="1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rtlCol="0" anchor="ctr">
            <a:normAutofit fontScale="975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s-EC" sz="1400" dirty="0" smtClean="0">
                <a:solidFill>
                  <a:schemeClr val="tx1"/>
                </a:solidFill>
              </a:rPr>
              <a:t>DESCRIPCIÓN DE LA ESTRUCUTURA</a:t>
            </a:r>
            <a:endParaRPr lang="es-EC" sz="1400" dirty="0">
              <a:solidFill>
                <a:schemeClr val="tx1"/>
              </a:solidFill>
            </a:endParaRPr>
          </a:p>
        </p:txBody>
      </p:sp>
      <p:sp>
        <p:nvSpPr>
          <p:cNvPr id="9" name="2 Título"/>
          <p:cNvSpPr txBox="1">
            <a:spLocks/>
          </p:cNvSpPr>
          <p:nvPr/>
        </p:nvSpPr>
        <p:spPr>
          <a:xfrm>
            <a:off x="1517497" y="2276872"/>
            <a:ext cx="6150847" cy="5715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rtlCol="0" anchor="ctr">
            <a:normAutofit fontScale="975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s-EC" sz="2400" dirty="0" smtClean="0">
                <a:solidFill>
                  <a:schemeClr val="tx1"/>
                </a:solidFill>
              </a:rPr>
              <a:t>ESTADO ACTUAL</a:t>
            </a:r>
            <a:endParaRPr lang="es-EC" sz="2400" dirty="0">
              <a:solidFill>
                <a:schemeClr val="tx1"/>
              </a:solidFill>
            </a:endParaRPr>
          </a:p>
        </p:txBody>
      </p:sp>
      <p:sp>
        <p:nvSpPr>
          <p:cNvPr id="14" name="13 Flecha derecha"/>
          <p:cNvSpPr/>
          <p:nvPr/>
        </p:nvSpPr>
        <p:spPr>
          <a:xfrm rot="5400000">
            <a:off x="4376896" y="1773957"/>
            <a:ext cx="432048" cy="42976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600" dirty="0" smtClean="0">
              <a:solidFill>
                <a:schemeClr val="tx1"/>
              </a:solidFill>
            </a:endParaRPr>
          </a:p>
        </p:txBody>
      </p:sp>
      <p:cxnSp>
        <p:nvCxnSpPr>
          <p:cNvPr id="22" name="21 Conector recto"/>
          <p:cNvCxnSpPr/>
          <p:nvPr/>
        </p:nvCxnSpPr>
        <p:spPr>
          <a:xfrm flipH="1">
            <a:off x="1145783" y="4725144"/>
            <a:ext cx="54589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22 Conector recto"/>
          <p:cNvCxnSpPr/>
          <p:nvPr/>
        </p:nvCxnSpPr>
        <p:spPr>
          <a:xfrm flipH="1">
            <a:off x="1145783" y="3717032"/>
            <a:ext cx="54589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26 Conector recto"/>
          <p:cNvCxnSpPr/>
          <p:nvPr/>
        </p:nvCxnSpPr>
        <p:spPr>
          <a:xfrm flipH="1">
            <a:off x="1145783" y="3210694"/>
            <a:ext cx="344713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29 Conector recto"/>
          <p:cNvCxnSpPr/>
          <p:nvPr/>
        </p:nvCxnSpPr>
        <p:spPr>
          <a:xfrm flipV="1">
            <a:off x="4592920" y="2848372"/>
            <a:ext cx="0" cy="36232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2 Título"/>
          <p:cNvSpPr txBox="1">
            <a:spLocks/>
          </p:cNvSpPr>
          <p:nvPr/>
        </p:nvSpPr>
        <p:spPr>
          <a:xfrm>
            <a:off x="1691680" y="4005064"/>
            <a:ext cx="5862815" cy="355476"/>
          </a:xfrm>
          <a:prstGeom prst="rect">
            <a:avLst/>
          </a:prstGeom>
          <a:solidFill>
            <a:schemeClr val="dk1">
              <a:tint val="62000"/>
              <a:satMod val="1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rtlCol="0" anchor="ctr">
            <a:normAutofit fontScale="975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defPPr>
              <a:defRPr lang="es-ES"/>
            </a:defPPr>
            <a:lvl1pPr algn="ctr">
              <a:spcBef>
                <a:spcPct val="0"/>
              </a:spcBef>
              <a:buNone/>
              <a:defRPr kumimoji="0" sz="1400" b="1"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EC" dirty="0"/>
              <a:t>MODELAMIENTO SÍSMICO</a:t>
            </a:r>
          </a:p>
        </p:txBody>
      </p:sp>
      <p:sp>
        <p:nvSpPr>
          <p:cNvPr id="32" name="2 Título"/>
          <p:cNvSpPr txBox="1">
            <a:spLocks/>
          </p:cNvSpPr>
          <p:nvPr/>
        </p:nvSpPr>
        <p:spPr>
          <a:xfrm>
            <a:off x="1691680" y="4509120"/>
            <a:ext cx="5862815" cy="355476"/>
          </a:xfrm>
          <a:prstGeom prst="rect">
            <a:avLst/>
          </a:prstGeom>
          <a:solidFill>
            <a:schemeClr val="dk1">
              <a:tint val="62000"/>
              <a:satMod val="1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rtlCol="0" anchor="ctr">
            <a:normAutofit fontScale="975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defPPr>
              <a:defRPr lang="es-ES"/>
            </a:defPPr>
            <a:lvl1pPr algn="ctr">
              <a:spcBef>
                <a:spcPct val="0"/>
              </a:spcBef>
              <a:buNone/>
              <a:defRPr kumimoji="0" sz="1400" b="1"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EC" dirty="0"/>
              <a:t>ANÁLISIS MODAL ESPACIAL</a:t>
            </a:r>
          </a:p>
        </p:txBody>
      </p:sp>
      <p:sp>
        <p:nvSpPr>
          <p:cNvPr id="33" name="2 Título"/>
          <p:cNvSpPr txBox="1">
            <a:spLocks/>
          </p:cNvSpPr>
          <p:nvPr/>
        </p:nvSpPr>
        <p:spPr>
          <a:xfrm>
            <a:off x="1691680" y="5013176"/>
            <a:ext cx="5862815" cy="360040"/>
          </a:xfrm>
          <a:prstGeom prst="rect">
            <a:avLst/>
          </a:prstGeom>
          <a:solidFill>
            <a:schemeClr val="dk1">
              <a:tint val="62000"/>
              <a:satMod val="1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rtlCol="0" anchor="ctr">
            <a:normAutofit fontScale="975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defPPr>
              <a:defRPr lang="es-ES"/>
            </a:defPPr>
            <a:lvl1pPr algn="ctr">
              <a:spcBef>
                <a:spcPct val="0"/>
              </a:spcBef>
              <a:buNone/>
              <a:defRPr kumimoji="0" sz="1400" b="1"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EC" dirty="0"/>
              <a:t>RESULTADOS – DIAGNÓSTICO DE VULNERABILIDAD SÍSMICA</a:t>
            </a:r>
          </a:p>
        </p:txBody>
      </p:sp>
      <p:cxnSp>
        <p:nvCxnSpPr>
          <p:cNvPr id="34" name="33 Conector recto"/>
          <p:cNvCxnSpPr/>
          <p:nvPr/>
        </p:nvCxnSpPr>
        <p:spPr>
          <a:xfrm flipH="1">
            <a:off x="1145783" y="4221088"/>
            <a:ext cx="54589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35 Conector recto"/>
          <p:cNvCxnSpPr/>
          <p:nvPr/>
        </p:nvCxnSpPr>
        <p:spPr>
          <a:xfrm flipV="1">
            <a:off x="1145783" y="3210694"/>
            <a:ext cx="0" cy="201850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2 Título"/>
          <p:cNvSpPr txBox="1">
            <a:spLocks/>
          </p:cNvSpPr>
          <p:nvPr/>
        </p:nvSpPr>
        <p:spPr>
          <a:xfrm>
            <a:off x="1691680" y="5589240"/>
            <a:ext cx="5862815" cy="36004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defPPr>
              <a:defRPr lang="es-ES"/>
            </a:defPPr>
            <a:lvl1pPr algn="ctr">
              <a:spcBef>
                <a:spcPct val="0"/>
              </a:spcBef>
              <a:buNone/>
              <a:defRPr kumimoji="0" sz="1400" b="1"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EC" sz="2000" dirty="0"/>
              <a:t>PROPUESTA DE REFORZAMIENTO SÍSMICO</a:t>
            </a:r>
          </a:p>
        </p:txBody>
      </p:sp>
      <p:cxnSp>
        <p:nvCxnSpPr>
          <p:cNvPr id="18" name="17 Conector recto"/>
          <p:cNvCxnSpPr/>
          <p:nvPr/>
        </p:nvCxnSpPr>
        <p:spPr>
          <a:xfrm flipH="1">
            <a:off x="1145783" y="5229200"/>
            <a:ext cx="54589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1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4305326"/>
              </p:ext>
            </p:extLst>
          </p:nvPr>
        </p:nvGraphicFramePr>
        <p:xfrm>
          <a:off x="131765" y="6092826"/>
          <a:ext cx="623887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2290" name="Imagen de mapa de bits" r:id="rId4" imgW="2038095" imgH="2029108" progId="Paint.Picture">
                  <p:embed/>
                </p:oleObj>
              </mc:Choice>
              <mc:Fallback>
                <p:oleObj name="Imagen de mapa de bits" r:id="rId4" imgW="2038095" imgH="202910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5" y="6092826"/>
                        <a:ext cx="623887" cy="620713"/>
                      </a:xfrm>
                      <a:prstGeom prst="rect">
                        <a:avLst/>
                      </a:prstGeom>
                      <a:solidFill>
                        <a:srgbClr val="EDEDED"/>
                      </a:solidFill>
                      <a:ln w="9525" cap="rnd">
                        <a:solidFill>
                          <a:schemeClr val="tx1"/>
                        </a:solidFill>
                        <a:bevel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37 Rectángulo redondeado"/>
          <p:cNvSpPr/>
          <p:nvPr/>
        </p:nvSpPr>
        <p:spPr>
          <a:xfrm>
            <a:off x="1850379" y="836712"/>
            <a:ext cx="5661731" cy="72008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DATOS TÉCNICOS</a:t>
            </a:r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2904536"/>
              </p:ext>
            </p:extLst>
          </p:nvPr>
        </p:nvGraphicFramePr>
        <p:xfrm>
          <a:off x="827584" y="1988839"/>
          <a:ext cx="7488832" cy="3528393"/>
        </p:xfrm>
        <a:graphic>
          <a:graphicData uri="http://schemas.openxmlformats.org/drawingml/2006/table">
            <a:tbl>
              <a:tblPr/>
              <a:tblGrid>
                <a:gridCol w="3335045"/>
                <a:gridCol w="1225528"/>
                <a:gridCol w="1205437"/>
                <a:gridCol w="1722822"/>
              </a:tblGrid>
              <a:tr h="404897"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DATOS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HORMIGÓN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ACERO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MAMPOSTERÍA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5617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E:</a:t>
                      </a:r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Módulo de elasticidad [T/m2]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1500000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21000000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100000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5617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G: </a:t>
                      </a:r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Módulo de corte elástico [T/m2]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840000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8400000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0514">
                <a:tc>
                  <a:txBody>
                    <a:bodyPr/>
                    <a:lstStyle/>
                    <a:p>
                      <a:pPr algn="just" fontAlgn="ctr"/>
                      <a:r>
                        <a:rPr lang="es-EC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β: </a:t>
                      </a:r>
                      <a:r>
                        <a:rPr lang="es-EC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Distribución de tensiones tangenciales.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5617">
                <a:tc gridSpan="4">
                  <a:txBody>
                    <a:bodyPr/>
                    <a:lstStyle/>
                    <a:p>
                      <a:pPr algn="l" fontAlgn="b"/>
                      <a:r>
                        <a:rPr lang="es-EC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Perfil de suelo tipo C:</a:t>
                      </a:r>
                      <a:r>
                        <a:rPr lang="es-EC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Perfil de suelo muy denso o roca blanda.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85617">
                <a:tc gridSpan="4">
                  <a:txBody>
                    <a:bodyPr/>
                    <a:lstStyle/>
                    <a:p>
                      <a:pPr algn="l" fontAlgn="b"/>
                      <a:r>
                        <a:rPr lang="es-EC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Zona sísmica:</a:t>
                      </a:r>
                      <a:r>
                        <a:rPr lang="es-EC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V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85617">
                <a:tc gridSpan="4">
                  <a:txBody>
                    <a:bodyPr/>
                    <a:lstStyle/>
                    <a:p>
                      <a:pPr algn="l" fontAlgn="b"/>
                      <a:r>
                        <a:rPr lang="es-EC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Caracterización de la amenaza sísmica:</a:t>
                      </a:r>
                      <a:r>
                        <a:rPr lang="es-EC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Alta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404897">
                <a:tc gridSpan="4">
                  <a:txBody>
                    <a:bodyPr/>
                    <a:lstStyle/>
                    <a:p>
                      <a:pPr algn="l" fontAlgn="b"/>
                      <a:r>
                        <a:rPr lang="es-EC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Z: </a:t>
                      </a:r>
                      <a:r>
                        <a:rPr lang="es-EC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Aceleración máxima esperada en roca = 0,40g</a:t>
                      </a:r>
                      <a:endParaRPr lang="es-EC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65919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1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390026"/>
              </p:ext>
            </p:extLst>
          </p:nvPr>
        </p:nvGraphicFramePr>
        <p:xfrm>
          <a:off x="131765" y="6092826"/>
          <a:ext cx="623887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7350" name="Imagen de mapa de bits" r:id="rId4" imgW="2038095" imgH="2029108" progId="Paint.Picture">
                  <p:embed/>
                </p:oleObj>
              </mc:Choice>
              <mc:Fallback>
                <p:oleObj name="Imagen de mapa de bits" r:id="rId4" imgW="2038095" imgH="202910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5" y="6092826"/>
                        <a:ext cx="623887" cy="620713"/>
                      </a:xfrm>
                      <a:prstGeom prst="rect">
                        <a:avLst/>
                      </a:prstGeom>
                      <a:solidFill>
                        <a:srgbClr val="EDEDED"/>
                      </a:solidFill>
                      <a:ln w="9525" cap="rnd">
                        <a:solidFill>
                          <a:schemeClr val="tx1"/>
                        </a:solidFill>
                        <a:bevel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37 Rectángulo redondeado"/>
          <p:cNvSpPr/>
          <p:nvPr/>
        </p:nvSpPr>
        <p:spPr>
          <a:xfrm>
            <a:off x="1850379" y="620688"/>
            <a:ext cx="5661731" cy="72008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EXPERIENCIA  SÍSMICA  - CHILE 2010</a:t>
            </a:r>
          </a:p>
        </p:txBody>
      </p:sp>
      <p:pic>
        <p:nvPicPr>
          <p:cNvPr id="397314" name="Imagen 2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332" y="1916832"/>
            <a:ext cx="6545823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0161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7183994" y="5426060"/>
            <a:ext cx="13484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800" dirty="0" smtClean="0"/>
              <a:t>CEINCI</a:t>
            </a:r>
            <a:endParaRPr lang="es-EC" sz="2800" dirty="0"/>
          </a:p>
        </p:txBody>
      </p:sp>
      <p:sp>
        <p:nvSpPr>
          <p:cNvPr id="12" name="11 CuadroTexto"/>
          <p:cNvSpPr txBox="1"/>
          <p:nvPr/>
        </p:nvSpPr>
        <p:spPr>
          <a:xfrm>
            <a:off x="348115" y="2564904"/>
            <a:ext cx="8447771" cy="236988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s-EC" sz="3600" dirty="0" smtClean="0"/>
          </a:p>
          <a:p>
            <a:pPr algn="ctr"/>
            <a:r>
              <a:rPr lang="es-EC" sz="2800" dirty="0" smtClean="0"/>
              <a:t>DIAGNÓSTICO DE VULNERABILIDAD SÍSMICA DEL COLISEO DEL COLEGIO MUNICIPAL </a:t>
            </a:r>
          </a:p>
          <a:p>
            <a:pPr algn="ctr"/>
            <a:r>
              <a:rPr lang="es-EC" sz="2800" dirty="0" smtClean="0"/>
              <a:t>“SEBASTIÁN DE BENALCÁZAR”</a:t>
            </a:r>
            <a:endParaRPr lang="es-EC" sz="2800" dirty="0"/>
          </a:p>
          <a:p>
            <a:pPr algn="ctr"/>
            <a:endParaRPr lang="es-EC" sz="2800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4" name="3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946957"/>
              </p:ext>
            </p:extLst>
          </p:nvPr>
        </p:nvGraphicFramePr>
        <p:xfrm>
          <a:off x="7380312" y="290454"/>
          <a:ext cx="1344160" cy="13383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1876" name="Imagen de mapa de bits" r:id="rId3" imgW="2038095" imgH="2029108" progId="Paint.Picture">
                  <p:embed/>
                </p:oleObj>
              </mc:Choice>
              <mc:Fallback>
                <p:oleObj name="Imagen de mapa de bits" r:id="rId3" imgW="2038095" imgH="202910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80312" y="290454"/>
                        <a:ext cx="1344160" cy="1338347"/>
                      </a:xfrm>
                      <a:prstGeom prst="rect">
                        <a:avLst/>
                      </a:prstGeom>
                      <a:solidFill>
                        <a:srgbClr val="FFFFFF">
                          <a:shade val="85000"/>
                        </a:srgbClr>
                      </a:solidFill>
                      <a:ln cap="rnd">
                        <a:solidFill>
                          <a:schemeClr val="tx1"/>
                        </a:solidFill>
                        <a:beve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7334" name="Picture 6" descr="0013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10156"/>
            <a:ext cx="1296144" cy="1315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2278056" y="784565"/>
            <a:ext cx="489268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800" dirty="0" smtClean="0"/>
              <a:t>ESCUELA POLITECNICA DEL</a:t>
            </a:r>
          </a:p>
          <a:p>
            <a:pPr algn="ctr"/>
            <a:r>
              <a:rPr lang="es-EC" sz="2800" dirty="0" smtClean="0"/>
              <a:t>EJÉRCITO</a:t>
            </a:r>
            <a:endParaRPr lang="es-EC" sz="2800" dirty="0"/>
          </a:p>
        </p:txBody>
      </p:sp>
    </p:spTree>
    <p:extLst>
      <p:ext uri="{BB962C8B-B14F-4D97-AF65-F5344CB8AC3E}">
        <p14:creationId xmlns:p14="http://schemas.microsoft.com/office/powerpoint/2010/main" val="1888630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690" y="1700809"/>
            <a:ext cx="5760639" cy="43204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15" name="1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861832"/>
              </p:ext>
            </p:extLst>
          </p:nvPr>
        </p:nvGraphicFramePr>
        <p:xfrm>
          <a:off x="131765" y="6092826"/>
          <a:ext cx="623887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460" name="Imagen de mapa de bits" r:id="rId5" imgW="2038095" imgH="2029108" progId="Paint.Picture">
                  <p:embed/>
                </p:oleObj>
              </mc:Choice>
              <mc:Fallback>
                <p:oleObj name="Imagen de mapa de bits" r:id="rId5" imgW="2038095" imgH="202910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5" y="6092826"/>
                        <a:ext cx="623887" cy="620713"/>
                      </a:xfrm>
                      <a:prstGeom prst="rect">
                        <a:avLst/>
                      </a:prstGeom>
                      <a:solidFill>
                        <a:srgbClr val="EDEDED"/>
                      </a:solidFill>
                      <a:ln w="9525" cap="rnd">
                        <a:solidFill>
                          <a:schemeClr val="tx1"/>
                        </a:solidFill>
                        <a:bevel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5 CuadroTexto"/>
          <p:cNvSpPr txBox="1"/>
          <p:nvPr/>
        </p:nvSpPr>
        <p:spPr>
          <a:xfrm>
            <a:off x="1211625" y="613579"/>
            <a:ext cx="6912767" cy="52322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800" dirty="0" smtClean="0">
                <a:solidFill>
                  <a:schemeClr val="tx1"/>
                </a:solidFill>
              </a:rPr>
              <a:t>FACHADA POSTERIOR EXTERIOR</a:t>
            </a:r>
            <a:endParaRPr lang="es-EC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653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1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9776798"/>
              </p:ext>
            </p:extLst>
          </p:nvPr>
        </p:nvGraphicFramePr>
        <p:xfrm>
          <a:off x="131765" y="6092826"/>
          <a:ext cx="623887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3533" name="Imagen de mapa de bits" r:id="rId4" imgW="2038095" imgH="2029108" progId="Paint.Picture">
                  <p:embed/>
                </p:oleObj>
              </mc:Choice>
              <mc:Fallback>
                <p:oleObj name="Imagen de mapa de bits" r:id="rId4" imgW="2038095" imgH="202910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5" y="6092826"/>
                        <a:ext cx="623887" cy="620713"/>
                      </a:xfrm>
                      <a:prstGeom prst="rect">
                        <a:avLst/>
                      </a:prstGeom>
                      <a:solidFill>
                        <a:srgbClr val="EDEDED"/>
                      </a:solidFill>
                      <a:ln w="9525" cap="rnd">
                        <a:solidFill>
                          <a:schemeClr val="tx1"/>
                        </a:solidFill>
                        <a:bevel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5 CuadroTexto"/>
          <p:cNvSpPr txBox="1"/>
          <p:nvPr/>
        </p:nvSpPr>
        <p:spPr>
          <a:xfrm>
            <a:off x="1024360" y="620688"/>
            <a:ext cx="7128791" cy="52322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800" dirty="0" smtClean="0">
                <a:solidFill>
                  <a:schemeClr val="tx1"/>
                </a:solidFill>
              </a:rPr>
              <a:t>FACHADA POSTERIOR INTERIOR</a:t>
            </a:r>
            <a:endParaRPr lang="es-EC" sz="2800" dirty="0">
              <a:solidFill>
                <a:schemeClr val="tx1"/>
              </a:solidFill>
            </a:endParaRPr>
          </a:p>
        </p:txBody>
      </p:sp>
      <p:grpSp>
        <p:nvGrpSpPr>
          <p:cNvPr id="3" name="2 Grupo"/>
          <p:cNvGrpSpPr/>
          <p:nvPr/>
        </p:nvGrpSpPr>
        <p:grpSpPr>
          <a:xfrm>
            <a:off x="1797201" y="1628799"/>
            <a:ext cx="5583111" cy="4320481"/>
            <a:chOff x="1437161" y="1268761"/>
            <a:chExt cx="6432715" cy="4824536"/>
          </a:xfrm>
        </p:grpSpPr>
        <p:pic>
          <p:nvPicPr>
            <p:cNvPr id="231427" name="Picture 3" descr="C:\Users\PC1\Documents\SUPERFONSI\ESPE\Tesis_MAGV_CEINCI\Estructuras_Analizadas\Reforzamiento_Coliseo\Fotos_Coliseo\Colegio_Benalcazar_4\SAM_2751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7161" y="1268761"/>
              <a:ext cx="6432715" cy="4824536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1 Elipse"/>
            <p:cNvSpPr/>
            <p:nvPr/>
          </p:nvSpPr>
          <p:spPr>
            <a:xfrm>
              <a:off x="2483768" y="1988841"/>
              <a:ext cx="864096" cy="576064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600" dirty="0" smtClean="0">
                <a:solidFill>
                  <a:schemeClr val="tx1"/>
                </a:solidFill>
              </a:endParaRPr>
            </a:p>
          </p:txBody>
        </p:sp>
        <p:sp>
          <p:nvSpPr>
            <p:cNvPr id="7" name="6 Elipse"/>
            <p:cNvSpPr/>
            <p:nvPr/>
          </p:nvSpPr>
          <p:spPr>
            <a:xfrm>
              <a:off x="5868144" y="1988841"/>
              <a:ext cx="864096" cy="576064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600" dirty="0" smtClean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0793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1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0526940"/>
              </p:ext>
            </p:extLst>
          </p:nvPr>
        </p:nvGraphicFramePr>
        <p:xfrm>
          <a:off x="131765" y="6092826"/>
          <a:ext cx="623887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510" name="Imagen de mapa de bits" r:id="rId4" imgW="2038095" imgH="2029108" progId="Paint.Picture">
                  <p:embed/>
                </p:oleObj>
              </mc:Choice>
              <mc:Fallback>
                <p:oleObj name="Imagen de mapa de bits" r:id="rId4" imgW="2038095" imgH="202910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5" y="6092826"/>
                        <a:ext cx="623887" cy="620713"/>
                      </a:xfrm>
                      <a:prstGeom prst="rect">
                        <a:avLst/>
                      </a:prstGeom>
                      <a:solidFill>
                        <a:srgbClr val="EDEDED"/>
                      </a:solidFill>
                      <a:ln w="9525" cap="rnd">
                        <a:solidFill>
                          <a:schemeClr val="tx1"/>
                        </a:solidFill>
                        <a:bevel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5 CuadroTexto"/>
          <p:cNvSpPr txBox="1"/>
          <p:nvPr/>
        </p:nvSpPr>
        <p:spPr>
          <a:xfrm>
            <a:off x="1103613" y="654522"/>
            <a:ext cx="7128791" cy="52322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800" dirty="0" smtClean="0">
                <a:solidFill>
                  <a:schemeClr val="tx1"/>
                </a:solidFill>
              </a:rPr>
              <a:t>FISURAS EN MAMPOSTERÍA</a:t>
            </a:r>
            <a:endParaRPr lang="es-EC" sz="2800" dirty="0">
              <a:solidFill>
                <a:schemeClr val="tx1"/>
              </a:solidFill>
            </a:endParaRPr>
          </a:p>
        </p:txBody>
      </p:sp>
      <p:pic>
        <p:nvPicPr>
          <p:cNvPr id="232450" name="Picture 2" descr="C:\Users\PC1\Documents\SUPERFONSI\ESPE\Tesis_MAGV_CEINCI\Estructuras_Analizadas\Reforzamiento_Coliseo\Fotos_Coliseo\Coliseo_Benalcazar 3\SAM_261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684" y="1628800"/>
            <a:ext cx="5856651" cy="43924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9754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1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0062948"/>
              </p:ext>
            </p:extLst>
          </p:nvPr>
        </p:nvGraphicFramePr>
        <p:xfrm>
          <a:off x="131765" y="6092826"/>
          <a:ext cx="623887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4557" name="Imagen de mapa de bits" r:id="rId4" imgW="2038095" imgH="2029108" progId="Paint.Picture">
                  <p:embed/>
                </p:oleObj>
              </mc:Choice>
              <mc:Fallback>
                <p:oleObj name="Imagen de mapa de bits" r:id="rId4" imgW="2038095" imgH="202910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5" y="6092826"/>
                        <a:ext cx="623887" cy="620713"/>
                      </a:xfrm>
                      <a:prstGeom prst="rect">
                        <a:avLst/>
                      </a:prstGeom>
                      <a:solidFill>
                        <a:srgbClr val="EDEDED"/>
                      </a:solidFill>
                      <a:ln w="9525" cap="rnd">
                        <a:solidFill>
                          <a:schemeClr val="tx1"/>
                        </a:solidFill>
                        <a:bevel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5 CuadroTexto"/>
          <p:cNvSpPr txBox="1"/>
          <p:nvPr/>
        </p:nvSpPr>
        <p:spPr>
          <a:xfrm>
            <a:off x="1139617" y="673532"/>
            <a:ext cx="7056784" cy="52322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800" dirty="0" smtClean="0">
                <a:solidFill>
                  <a:schemeClr val="tx1"/>
                </a:solidFill>
              </a:rPr>
              <a:t>FACHADA ANTERIOR EXTERIOR</a:t>
            </a:r>
            <a:endParaRPr lang="es-EC" sz="2800" dirty="0">
              <a:solidFill>
                <a:schemeClr val="tx1"/>
              </a:solidFill>
            </a:endParaRPr>
          </a:p>
        </p:txBody>
      </p:sp>
      <p:pic>
        <p:nvPicPr>
          <p:cNvPr id="234498" name="Picture 2" descr="C:\Users\PC1\Documents\SUPERFONSI\ESPE\Tesis_MAGV_CEINCI\Estructuras_Analizadas\Reforzamiento_Coliseo\Fotos_Coliseo\Coliseo_Benalcazar_1\SAM_258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559" y="1679612"/>
            <a:ext cx="5788901" cy="43416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0145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1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7119168"/>
              </p:ext>
            </p:extLst>
          </p:nvPr>
        </p:nvGraphicFramePr>
        <p:xfrm>
          <a:off x="131765" y="6092826"/>
          <a:ext cx="623887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81" name="Imagen de mapa de bits" r:id="rId4" imgW="2038095" imgH="2029108" progId="Paint.Picture">
                  <p:embed/>
                </p:oleObj>
              </mc:Choice>
              <mc:Fallback>
                <p:oleObj name="Imagen de mapa de bits" r:id="rId4" imgW="2038095" imgH="202910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5" y="6092826"/>
                        <a:ext cx="623887" cy="620713"/>
                      </a:xfrm>
                      <a:prstGeom prst="rect">
                        <a:avLst/>
                      </a:prstGeom>
                      <a:solidFill>
                        <a:srgbClr val="EDEDED"/>
                      </a:solidFill>
                      <a:ln w="9525" cap="rnd">
                        <a:solidFill>
                          <a:schemeClr val="tx1"/>
                        </a:solidFill>
                        <a:bevel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5 CuadroTexto"/>
          <p:cNvSpPr txBox="1"/>
          <p:nvPr/>
        </p:nvSpPr>
        <p:spPr>
          <a:xfrm>
            <a:off x="1211626" y="526769"/>
            <a:ext cx="6912767" cy="52322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800" dirty="0" smtClean="0">
                <a:solidFill>
                  <a:schemeClr val="tx1"/>
                </a:solidFill>
              </a:rPr>
              <a:t>FACHADA ANTERIOR INTERIOR</a:t>
            </a:r>
            <a:endParaRPr lang="es-EC" sz="2800" dirty="0">
              <a:solidFill>
                <a:schemeClr val="tx1"/>
              </a:solidFill>
            </a:endParaRPr>
          </a:p>
        </p:txBody>
      </p:sp>
      <p:pic>
        <p:nvPicPr>
          <p:cNvPr id="235522" name="Picture 2" descr="C:\Users\PC1\Documents\SUPERFONSI\ESPE\Tesis_MAGV_CEINCI\Estructuras_Analizadas\Reforzamiento_Coliseo\Fotos_Coliseo\Colegio_Benalcazar_4\SAM_274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973" y="1575233"/>
            <a:ext cx="5928074" cy="44460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0092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1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9087115"/>
              </p:ext>
            </p:extLst>
          </p:nvPr>
        </p:nvGraphicFramePr>
        <p:xfrm>
          <a:off x="131765" y="6092826"/>
          <a:ext cx="623887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609" name="Imagen de mapa de bits" r:id="rId4" imgW="2038095" imgH="2029108" progId="Paint.Picture">
                  <p:embed/>
                </p:oleObj>
              </mc:Choice>
              <mc:Fallback>
                <p:oleObj name="Imagen de mapa de bits" r:id="rId4" imgW="2038095" imgH="202910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5" y="6092826"/>
                        <a:ext cx="623887" cy="620713"/>
                      </a:xfrm>
                      <a:prstGeom prst="rect">
                        <a:avLst/>
                      </a:prstGeom>
                      <a:solidFill>
                        <a:srgbClr val="EDEDED"/>
                      </a:solidFill>
                      <a:ln w="9525" cap="rnd">
                        <a:solidFill>
                          <a:schemeClr val="tx1"/>
                        </a:solidFill>
                        <a:bevel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5 CuadroTexto"/>
          <p:cNvSpPr txBox="1"/>
          <p:nvPr/>
        </p:nvSpPr>
        <p:spPr>
          <a:xfrm>
            <a:off x="1043609" y="529516"/>
            <a:ext cx="7128792" cy="52322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800" dirty="0" smtClean="0">
                <a:solidFill>
                  <a:schemeClr val="tx1"/>
                </a:solidFill>
              </a:rPr>
              <a:t>FACHADA LATERAL EXTERIOR</a:t>
            </a:r>
            <a:endParaRPr lang="es-EC" sz="2800" dirty="0">
              <a:solidFill>
                <a:schemeClr val="tx1"/>
              </a:solidFill>
            </a:endParaRPr>
          </a:p>
        </p:txBody>
      </p:sp>
      <p:pic>
        <p:nvPicPr>
          <p:cNvPr id="236554" name="Imagen 1" descr="Descripción: D:\DCIM\100PHOTO\SAM_302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938" y="1457794"/>
            <a:ext cx="6611296" cy="45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Elipse"/>
          <p:cNvSpPr/>
          <p:nvPr/>
        </p:nvSpPr>
        <p:spPr>
          <a:xfrm>
            <a:off x="5004048" y="1997843"/>
            <a:ext cx="792088" cy="1512168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600" dirty="0" smtClean="0">
              <a:solidFill>
                <a:schemeClr val="tx1"/>
              </a:solidFill>
            </a:endParaRPr>
          </a:p>
        </p:txBody>
      </p:sp>
      <p:sp>
        <p:nvSpPr>
          <p:cNvPr id="7" name="6 Elipse"/>
          <p:cNvSpPr/>
          <p:nvPr/>
        </p:nvSpPr>
        <p:spPr>
          <a:xfrm>
            <a:off x="6534928" y="2078850"/>
            <a:ext cx="396044" cy="756084"/>
          </a:xfrm>
          <a:prstGeom prst="ellipse">
            <a:avLst/>
          </a:prstGeom>
          <a:noFill/>
          <a:ln w="28575">
            <a:solidFill>
              <a:srgbClr val="00C1F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6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205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1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4177693"/>
              </p:ext>
            </p:extLst>
          </p:nvPr>
        </p:nvGraphicFramePr>
        <p:xfrm>
          <a:off x="131765" y="6092826"/>
          <a:ext cx="623887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3770" name="Imagen de mapa de bits" r:id="rId4" imgW="2038095" imgH="2029108" progId="Paint.Picture">
                  <p:embed/>
                </p:oleObj>
              </mc:Choice>
              <mc:Fallback>
                <p:oleObj name="Imagen de mapa de bits" r:id="rId4" imgW="2038095" imgH="202910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5" y="6092826"/>
                        <a:ext cx="623887" cy="620713"/>
                      </a:xfrm>
                      <a:prstGeom prst="rect">
                        <a:avLst/>
                      </a:prstGeom>
                      <a:solidFill>
                        <a:srgbClr val="EDEDED"/>
                      </a:solidFill>
                      <a:ln w="9525" cap="rnd">
                        <a:solidFill>
                          <a:schemeClr val="tx1"/>
                        </a:solidFill>
                        <a:bevel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4 CuadroTexto"/>
          <p:cNvSpPr txBox="1"/>
          <p:nvPr/>
        </p:nvSpPr>
        <p:spPr>
          <a:xfrm>
            <a:off x="1187624" y="406406"/>
            <a:ext cx="6912768" cy="646331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dirty="0" smtClean="0">
                <a:solidFill>
                  <a:schemeClr val="tx1"/>
                </a:solidFill>
              </a:rPr>
              <a:t>LOSA Y VIGAS DE SECCIÓN VARIABLE QUE SOPORTAN EL GRADERÍO DEL COLISEO</a:t>
            </a:r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242690" name="Picture 2" descr="C:\Users\PC1\Documents\SUPERFONSI\ESPE\Tesis_MAGV_CEINCI\Estructuras_Analizadas\Reforzamiento_Coliseo\Fotos_Coliseo\Coliseo_Benalcazar_1\SAM_256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070" y="1412777"/>
            <a:ext cx="3739877" cy="49865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2 Conector recto de flecha"/>
          <p:cNvCxnSpPr/>
          <p:nvPr/>
        </p:nvCxnSpPr>
        <p:spPr>
          <a:xfrm flipH="1">
            <a:off x="5004048" y="2420889"/>
            <a:ext cx="1800200" cy="57606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5 Rectángulo redondeado"/>
          <p:cNvSpPr/>
          <p:nvPr/>
        </p:nvSpPr>
        <p:spPr>
          <a:xfrm>
            <a:off x="6833613" y="1916832"/>
            <a:ext cx="1914851" cy="79208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 smtClean="0">
                <a:solidFill>
                  <a:schemeClr val="tx1"/>
                </a:solidFill>
              </a:rPr>
              <a:t>Viga de sección variable</a:t>
            </a:r>
          </a:p>
        </p:txBody>
      </p:sp>
      <p:cxnSp>
        <p:nvCxnSpPr>
          <p:cNvPr id="9" name="8 Conector recto de flecha"/>
          <p:cNvCxnSpPr/>
          <p:nvPr/>
        </p:nvCxnSpPr>
        <p:spPr>
          <a:xfrm flipV="1">
            <a:off x="2339752" y="2132856"/>
            <a:ext cx="720080" cy="57606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12 Rectángulo redondeado"/>
          <p:cNvSpPr/>
          <p:nvPr/>
        </p:nvSpPr>
        <p:spPr>
          <a:xfrm>
            <a:off x="424901" y="2861321"/>
            <a:ext cx="1914851" cy="79208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 smtClean="0">
                <a:solidFill>
                  <a:schemeClr val="tx1"/>
                </a:solidFill>
              </a:rPr>
              <a:t>Losa de graderío</a:t>
            </a:r>
          </a:p>
        </p:txBody>
      </p:sp>
    </p:spTree>
    <p:extLst>
      <p:ext uri="{BB962C8B-B14F-4D97-AF65-F5344CB8AC3E}">
        <p14:creationId xmlns:p14="http://schemas.microsoft.com/office/powerpoint/2010/main" val="1401237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1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1717982"/>
              </p:ext>
            </p:extLst>
          </p:nvPr>
        </p:nvGraphicFramePr>
        <p:xfrm>
          <a:off x="131765" y="6092826"/>
          <a:ext cx="623887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677" name="Imagen de mapa de bits" r:id="rId4" imgW="2038095" imgH="2029108" progId="Paint.Picture">
                  <p:embed/>
                </p:oleObj>
              </mc:Choice>
              <mc:Fallback>
                <p:oleObj name="Imagen de mapa de bits" r:id="rId4" imgW="2038095" imgH="202910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5" y="6092826"/>
                        <a:ext cx="623887" cy="620713"/>
                      </a:xfrm>
                      <a:prstGeom prst="rect">
                        <a:avLst/>
                      </a:prstGeom>
                      <a:solidFill>
                        <a:srgbClr val="EDEDED"/>
                      </a:solidFill>
                      <a:ln w="9525" cap="rnd">
                        <a:solidFill>
                          <a:schemeClr val="tx1"/>
                        </a:solidFill>
                        <a:bevel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1 Grupo"/>
          <p:cNvGrpSpPr/>
          <p:nvPr/>
        </p:nvGrpSpPr>
        <p:grpSpPr>
          <a:xfrm>
            <a:off x="1811693" y="1628800"/>
            <a:ext cx="5808646" cy="4356484"/>
            <a:chOff x="1811693" y="1772816"/>
            <a:chExt cx="5808646" cy="4356484"/>
          </a:xfrm>
        </p:grpSpPr>
        <p:pic>
          <p:nvPicPr>
            <p:cNvPr id="239618" name="Picture 2" descr="C:\Users\PC1\Documents\SUPERFONSI\ESPE\Tesis_MAGV_CEINCI\Estructuras_Analizadas\Reforzamiento_Coliseo\Fotos_Coliseo\Coliseo_Benalcazar_1\SAM_2587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1693" y="1772816"/>
              <a:ext cx="5808646" cy="4356484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6 Elipse"/>
            <p:cNvSpPr/>
            <p:nvPr/>
          </p:nvSpPr>
          <p:spPr>
            <a:xfrm>
              <a:off x="5652120" y="2276872"/>
              <a:ext cx="1512168" cy="792088"/>
            </a:xfrm>
            <a:prstGeom prst="ellipse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600" dirty="0" smtClean="0">
                <a:solidFill>
                  <a:schemeClr val="tx1"/>
                </a:solidFill>
              </a:endParaRPr>
            </a:p>
          </p:txBody>
        </p:sp>
        <p:sp>
          <p:nvSpPr>
            <p:cNvPr id="8" name="7 Elipse"/>
            <p:cNvSpPr/>
            <p:nvPr/>
          </p:nvSpPr>
          <p:spPr>
            <a:xfrm>
              <a:off x="2339752" y="3645024"/>
              <a:ext cx="1512168" cy="792088"/>
            </a:xfrm>
            <a:prstGeom prst="ellipse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600" dirty="0" smtClean="0">
                <a:solidFill>
                  <a:schemeClr val="tx1"/>
                </a:solidFill>
              </a:endParaRPr>
            </a:p>
          </p:txBody>
        </p:sp>
      </p:grpSp>
      <p:sp>
        <p:nvSpPr>
          <p:cNvPr id="9" name="8 CuadroTexto"/>
          <p:cNvSpPr txBox="1"/>
          <p:nvPr/>
        </p:nvSpPr>
        <p:spPr>
          <a:xfrm>
            <a:off x="1259632" y="550421"/>
            <a:ext cx="6912768" cy="646331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dirty="0" smtClean="0">
                <a:solidFill>
                  <a:schemeClr val="tx1"/>
                </a:solidFill>
              </a:rPr>
              <a:t>LOSA Y VIGAS DE SECCIÓN VARIABLE QUE SOPORTAN EL GRADERÍO DEL COLISEO</a:t>
            </a:r>
            <a:endParaRPr lang="es-EC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788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1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3337010"/>
              </p:ext>
            </p:extLst>
          </p:nvPr>
        </p:nvGraphicFramePr>
        <p:xfrm>
          <a:off x="131765" y="6092826"/>
          <a:ext cx="623887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702" name="Imagen de mapa de bits" r:id="rId4" imgW="2038095" imgH="2029108" progId="Paint.Picture">
                  <p:embed/>
                </p:oleObj>
              </mc:Choice>
              <mc:Fallback>
                <p:oleObj name="Imagen de mapa de bits" r:id="rId4" imgW="2038095" imgH="202910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5" y="6092826"/>
                        <a:ext cx="623887" cy="620713"/>
                      </a:xfrm>
                      <a:prstGeom prst="rect">
                        <a:avLst/>
                      </a:prstGeom>
                      <a:solidFill>
                        <a:srgbClr val="EDEDED"/>
                      </a:solidFill>
                      <a:ln w="9525" cap="rnd">
                        <a:solidFill>
                          <a:schemeClr val="tx1"/>
                        </a:solidFill>
                        <a:bevel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4 CuadroTexto"/>
          <p:cNvSpPr txBox="1"/>
          <p:nvPr/>
        </p:nvSpPr>
        <p:spPr>
          <a:xfrm>
            <a:off x="1187624" y="694437"/>
            <a:ext cx="6912768" cy="646331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dirty="0" smtClean="0">
                <a:solidFill>
                  <a:schemeClr val="tx1"/>
                </a:solidFill>
              </a:rPr>
              <a:t>LOSA Y VIGAS DE SECCIÓN VARIABLE QUE SOPORTAN EL GRADERÍO DEL COLISEO</a:t>
            </a:r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240642" name="Picture 2" descr="C:\Users\PC1\Documents\SUPERFONSI\ESPE\Tesis_MAGV_CEINCI\Estructuras_Analizadas\Reforzamiento_Coliseo\Fotos_Coliseo\Coliseo_Benalcazar_1\SAM_258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700808"/>
            <a:ext cx="5760640" cy="43204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3724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1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7318271"/>
              </p:ext>
            </p:extLst>
          </p:nvPr>
        </p:nvGraphicFramePr>
        <p:xfrm>
          <a:off x="131765" y="6092826"/>
          <a:ext cx="623887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6961" name="Imagen de mapa de bits" r:id="rId4" imgW="2038095" imgH="2029108" progId="Paint.Picture">
                  <p:embed/>
                </p:oleObj>
              </mc:Choice>
              <mc:Fallback>
                <p:oleObj name="Imagen de mapa de bits" r:id="rId4" imgW="2038095" imgH="202910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5" y="6092826"/>
                        <a:ext cx="623887" cy="620713"/>
                      </a:xfrm>
                      <a:prstGeom prst="rect">
                        <a:avLst/>
                      </a:prstGeom>
                      <a:solidFill>
                        <a:srgbClr val="EDEDED"/>
                      </a:solidFill>
                      <a:ln w="9525" cap="rnd">
                        <a:solidFill>
                          <a:schemeClr val="tx1"/>
                        </a:solidFill>
                        <a:bevel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37 Rectángulo redondeado"/>
          <p:cNvSpPr/>
          <p:nvPr/>
        </p:nvSpPr>
        <p:spPr>
          <a:xfrm>
            <a:off x="1691680" y="531692"/>
            <a:ext cx="5661731" cy="72008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EXPERIENCIA  SÍSMICA  - CHILE 2010</a:t>
            </a:r>
          </a:p>
        </p:txBody>
      </p:sp>
      <p:pic>
        <p:nvPicPr>
          <p:cNvPr id="397334" name="Picture 22" descr="http://cdn.dipity.com/uploads/events/d8b65338d40f9d062765c963df949fee_1M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125" y="1634552"/>
            <a:ext cx="4006840" cy="4674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2797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1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3949962"/>
              </p:ext>
            </p:extLst>
          </p:nvPr>
        </p:nvGraphicFramePr>
        <p:xfrm>
          <a:off x="131765" y="6092826"/>
          <a:ext cx="623887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724" name="Imagen de mapa de bits" r:id="rId4" imgW="2038095" imgH="2029108" progId="Paint.Picture">
                  <p:embed/>
                </p:oleObj>
              </mc:Choice>
              <mc:Fallback>
                <p:oleObj name="Imagen de mapa de bits" r:id="rId4" imgW="2038095" imgH="202910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5" y="6092826"/>
                        <a:ext cx="623887" cy="620713"/>
                      </a:xfrm>
                      <a:prstGeom prst="rect">
                        <a:avLst/>
                      </a:prstGeom>
                      <a:solidFill>
                        <a:srgbClr val="EDEDED"/>
                      </a:solidFill>
                      <a:ln w="9525" cap="rnd">
                        <a:solidFill>
                          <a:schemeClr val="tx1"/>
                        </a:solidFill>
                        <a:bevel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4 CuadroTexto"/>
          <p:cNvSpPr txBox="1"/>
          <p:nvPr/>
        </p:nvSpPr>
        <p:spPr>
          <a:xfrm>
            <a:off x="1187624" y="622429"/>
            <a:ext cx="6912768" cy="646331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dirty="0" smtClean="0">
                <a:solidFill>
                  <a:schemeClr val="tx1"/>
                </a:solidFill>
              </a:rPr>
              <a:t>LOSA Y VIGAS DE SECCIÓN VARIABLE QUE SOPORTAN EL GRADERÍO DEL COLISEO</a:t>
            </a:r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241666" name="Picture 2" descr="C:\Users\PC1\Documents\SUPERFONSI\ESPE\Tesis_MAGV_CEINCI\Estructuras_Analizadas\Reforzamiento_Coliseo\Fotos_Coliseo\Coliseo_Benalcazar_1\SAM_259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592796"/>
            <a:ext cx="5904656" cy="44284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3376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1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3044306"/>
              </p:ext>
            </p:extLst>
          </p:nvPr>
        </p:nvGraphicFramePr>
        <p:xfrm>
          <a:off x="131765" y="6092826"/>
          <a:ext cx="623887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630" name="Imagen de mapa de bits" r:id="rId4" imgW="2038095" imgH="2029108" progId="Paint.Picture">
                  <p:embed/>
                </p:oleObj>
              </mc:Choice>
              <mc:Fallback>
                <p:oleObj name="Imagen de mapa de bits" r:id="rId4" imgW="2038095" imgH="202910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5" y="6092826"/>
                        <a:ext cx="623887" cy="620713"/>
                      </a:xfrm>
                      <a:prstGeom prst="rect">
                        <a:avLst/>
                      </a:prstGeom>
                      <a:solidFill>
                        <a:srgbClr val="EDEDED"/>
                      </a:solidFill>
                      <a:ln w="9525" cap="rnd">
                        <a:solidFill>
                          <a:schemeClr val="tx1"/>
                        </a:solidFill>
                        <a:bevel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5 CuadroTexto"/>
          <p:cNvSpPr txBox="1"/>
          <p:nvPr/>
        </p:nvSpPr>
        <p:spPr>
          <a:xfrm>
            <a:off x="1043608" y="627227"/>
            <a:ext cx="7128791" cy="52322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800" dirty="0" smtClean="0">
                <a:solidFill>
                  <a:schemeClr val="tx1"/>
                </a:solidFill>
              </a:rPr>
              <a:t>FACHADA LATERAL INTERIOR</a:t>
            </a:r>
            <a:endParaRPr lang="es-EC" sz="2800" dirty="0">
              <a:solidFill>
                <a:schemeClr val="tx1"/>
              </a:solidFill>
            </a:endParaRPr>
          </a:p>
        </p:txBody>
      </p:sp>
      <p:grpSp>
        <p:nvGrpSpPr>
          <p:cNvPr id="2" name="1 Grupo"/>
          <p:cNvGrpSpPr/>
          <p:nvPr/>
        </p:nvGrpSpPr>
        <p:grpSpPr>
          <a:xfrm>
            <a:off x="1644258" y="1628800"/>
            <a:ext cx="5904656" cy="4217998"/>
            <a:chOff x="1403648" y="1238286"/>
            <a:chExt cx="6432715" cy="4824536"/>
          </a:xfrm>
        </p:grpSpPr>
        <p:pic>
          <p:nvPicPr>
            <p:cNvPr id="236547" name="Picture 3" descr="C:\Users\PC1\Documents\SUPERFONSI\ESPE\Tesis_MAGV_CEINCI\Estructuras_Analizadas\Reforzamiento_Coliseo\Fotos_Coliseo\Colegio_Benalcazar_4\SAM_2722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3648" y="1238286"/>
              <a:ext cx="6432715" cy="4824536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4 Elipse"/>
            <p:cNvSpPr/>
            <p:nvPr/>
          </p:nvSpPr>
          <p:spPr>
            <a:xfrm>
              <a:off x="6300192" y="2533875"/>
              <a:ext cx="1512168" cy="576064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600" dirty="0" smtClean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113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1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9299549"/>
              </p:ext>
            </p:extLst>
          </p:nvPr>
        </p:nvGraphicFramePr>
        <p:xfrm>
          <a:off x="131765" y="6092826"/>
          <a:ext cx="623887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657" name="Imagen de mapa de bits" r:id="rId4" imgW="2038095" imgH="2029108" progId="Paint.Picture">
                  <p:embed/>
                </p:oleObj>
              </mc:Choice>
              <mc:Fallback>
                <p:oleObj name="Imagen de mapa de bits" r:id="rId4" imgW="2038095" imgH="202910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5" y="6092826"/>
                        <a:ext cx="623887" cy="620713"/>
                      </a:xfrm>
                      <a:prstGeom prst="rect">
                        <a:avLst/>
                      </a:prstGeom>
                      <a:solidFill>
                        <a:srgbClr val="EDEDED"/>
                      </a:solidFill>
                      <a:ln w="9525" cap="rnd">
                        <a:solidFill>
                          <a:schemeClr val="tx1"/>
                        </a:solidFill>
                        <a:bevel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8594" name="Picture 2" descr="C:\Users\PC1\Documents\SUPERFONSI\ESPE\Tesis_MAGV_CEINCI\Estructuras_Analizadas\Reforzamiento_Coliseo\Fotos_Coliseo\Coliseo_Benalcazar_1\SAM_2545 - copi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592796"/>
            <a:ext cx="5904656" cy="44284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1115616" y="550421"/>
            <a:ext cx="6912768" cy="64633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dirty="0" smtClean="0">
                <a:solidFill>
                  <a:schemeClr val="tx1"/>
                </a:solidFill>
              </a:rPr>
              <a:t>APOYO DE LA ESTRUCTURA METÁLICA TIPO CELOSÍA E LAS COLUMNAS DE H.A.</a:t>
            </a:r>
            <a:endParaRPr lang="es-EC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284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1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6100744"/>
              </p:ext>
            </p:extLst>
          </p:nvPr>
        </p:nvGraphicFramePr>
        <p:xfrm>
          <a:off x="131765" y="6092826"/>
          <a:ext cx="623887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4795" name="Imagen de mapa de bits" r:id="rId4" imgW="2038095" imgH="2029108" progId="Paint.Picture">
                  <p:embed/>
                </p:oleObj>
              </mc:Choice>
              <mc:Fallback>
                <p:oleObj name="Imagen de mapa de bits" r:id="rId4" imgW="2038095" imgH="202910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5" y="6092826"/>
                        <a:ext cx="623887" cy="620713"/>
                      </a:xfrm>
                      <a:prstGeom prst="rect">
                        <a:avLst/>
                      </a:prstGeom>
                      <a:solidFill>
                        <a:srgbClr val="EDEDED"/>
                      </a:solidFill>
                      <a:ln w="9525" cap="rnd">
                        <a:solidFill>
                          <a:schemeClr val="tx1"/>
                        </a:solidFill>
                        <a:bevel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1115616" y="395372"/>
            <a:ext cx="6912768" cy="3693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dirty="0" smtClean="0">
                <a:solidFill>
                  <a:schemeClr val="tx1"/>
                </a:solidFill>
              </a:rPr>
              <a:t>VISTA EN PLANTA DE LA ESTRCUTURA – ESTADO ACTUAL</a:t>
            </a:r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6" name="Imagen 2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54" t="13850" r="39607" b="26012"/>
          <a:stretch>
            <a:fillRect/>
          </a:stretch>
        </p:blipFill>
        <p:spPr bwMode="auto">
          <a:xfrm>
            <a:off x="1447401" y="980728"/>
            <a:ext cx="6580985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Estrella de 5 puntas"/>
          <p:cNvSpPr/>
          <p:nvPr/>
        </p:nvSpPr>
        <p:spPr>
          <a:xfrm>
            <a:off x="1259632" y="5733257"/>
            <a:ext cx="144016" cy="144016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600" dirty="0" smtClean="0">
              <a:solidFill>
                <a:schemeClr val="tx1"/>
              </a:solidFill>
            </a:endParaRPr>
          </a:p>
        </p:txBody>
      </p:sp>
      <p:sp>
        <p:nvSpPr>
          <p:cNvPr id="9" name="8 Estrella de 5 puntas"/>
          <p:cNvSpPr/>
          <p:nvPr/>
        </p:nvSpPr>
        <p:spPr>
          <a:xfrm>
            <a:off x="1231064" y="5085185"/>
            <a:ext cx="144016" cy="144016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600" dirty="0" smtClean="0">
              <a:solidFill>
                <a:schemeClr val="tx1"/>
              </a:solidFill>
            </a:endParaRPr>
          </a:p>
        </p:txBody>
      </p:sp>
      <p:sp>
        <p:nvSpPr>
          <p:cNvPr id="10" name="9 Estrella de 5 puntas"/>
          <p:cNvSpPr/>
          <p:nvPr/>
        </p:nvSpPr>
        <p:spPr>
          <a:xfrm>
            <a:off x="1259632" y="4437113"/>
            <a:ext cx="144016" cy="144016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600" dirty="0" smtClean="0">
              <a:solidFill>
                <a:schemeClr val="tx1"/>
              </a:solidFill>
            </a:endParaRPr>
          </a:p>
        </p:txBody>
      </p:sp>
      <p:sp>
        <p:nvSpPr>
          <p:cNvPr id="11" name="10 Estrella de 5 puntas"/>
          <p:cNvSpPr/>
          <p:nvPr/>
        </p:nvSpPr>
        <p:spPr>
          <a:xfrm>
            <a:off x="1259632" y="3068961"/>
            <a:ext cx="144016" cy="144016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600" dirty="0" smtClean="0">
              <a:solidFill>
                <a:schemeClr val="tx1"/>
              </a:solidFill>
            </a:endParaRPr>
          </a:p>
        </p:txBody>
      </p:sp>
      <p:sp>
        <p:nvSpPr>
          <p:cNvPr id="12" name="11 Estrella de 5 puntas"/>
          <p:cNvSpPr/>
          <p:nvPr/>
        </p:nvSpPr>
        <p:spPr>
          <a:xfrm>
            <a:off x="1259632" y="2420889"/>
            <a:ext cx="144016" cy="144016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6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2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1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8210607"/>
              </p:ext>
            </p:extLst>
          </p:nvPr>
        </p:nvGraphicFramePr>
        <p:xfrm>
          <a:off x="131765" y="6092826"/>
          <a:ext cx="623887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854" name="Imagen de mapa de bits" r:id="rId4" imgW="2038095" imgH="2029108" progId="Paint.Picture">
                  <p:embed/>
                </p:oleObj>
              </mc:Choice>
              <mc:Fallback>
                <p:oleObj name="Imagen de mapa de bits" r:id="rId4" imgW="2038095" imgH="202910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5" y="6092826"/>
                        <a:ext cx="623887" cy="620713"/>
                      </a:xfrm>
                      <a:prstGeom prst="rect">
                        <a:avLst/>
                      </a:prstGeom>
                      <a:solidFill>
                        <a:srgbClr val="EDEDED"/>
                      </a:solidFill>
                      <a:ln w="9525" cap="rnd">
                        <a:solidFill>
                          <a:schemeClr val="tx1"/>
                        </a:solidFill>
                        <a:bevel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6790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14" t="19462" r="31416" b="52951"/>
          <a:stretch/>
        </p:blipFill>
        <p:spPr bwMode="auto">
          <a:xfrm>
            <a:off x="286422" y="1872415"/>
            <a:ext cx="8571159" cy="1971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2 Conector recto de flecha"/>
          <p:cNvCxnSpPr/>
          <p:nvPr/>
        </p:nvCxnSpPr>
        <p:spPr>
          <a:xfrm>
            <a:off x="2123728" y="2060848"/>
            <a:ext cx="338336" cy="55436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5 Rectángulo redondeado"/>
          <p:cNvSpPr/>
          <p:nvPr/>
        </p:nvSpPr>
        <p:spPr>
          <a:xfrm>
            <a:off x="971600" y="1484784"/>
            <a:ext cx="2304256" cy="46805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600" dirty="0" smtClean="0">
                <a:solidFill>
                  <a:schemeClr val="tx1"/>
                </a:solidFill>
              </a:rPr>
              <a:t>Cordón Superior</a:t>
            </a:r>
          </a:p>
        </p:txBody>
      </p:sp>
      <p:pic>
        <p:nvPicPr>
          <p:cNvPr id="246791" name="Imagen 4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0" t="10965" r="58185" b="68858"/>
          <a:stretch>
            <a:fillRect/>
          </a:stretch>
        </p:blipFill>
        <p:spPr bwMode="auto">
          <a:xfrm>
            <a:off x="1540085" y="4221088"/>
            <a:ext cx="1807780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15 Rectángulo redondeado"/>
          <p:cNvSpPr/>
          <p:nvPr/>
        </p:nvSpPr>
        <p:spPr>
          <a:xfrm>
            <a:off x="5364088" y="3212976"/>
            <a:ext cx="2304256" cy="46805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600" dirty="0" smtClean="0">
                <a:solidFill>
                  <a:schemeClr val="tx1"/>
                </a:solidFill>
              </a:rPr>
              <a:t>Cordón Inferior</a:t>
            </a:r>
          </a:p>
        </p:txBody>
      </p:sp>
      <p:cxnSp>
        <p:nvCxnSpPr>
          <p:cNvPr id="9" name="8 Conector recto de flecha"/>
          <p:cNvCxnSpPr/>
          <p:nvPr/>
        </p:nvCxnSpPr>
        <p:spPr>
          <a:xfrm flipH="1" flipV="1">
            <a:off x="6156176" y="2615208"/>
            <a:ext cx="360040" cy="52576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13 Rectángulo"/>
          <p:cNvSpPr/>
          <p:nvPr/>
        </p:nvSpPr>
        <p:spPr>
          <a:xfrm>
            <a:off x="971600" y="3617472"/>
            <a:ext cx="3168352" cy="3875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 smtClean="0">
                <a:solidFill>
                  <a:schemeClr val="tx1"/>
                </a:solidFill>
              </a:rPr>
              <a:t>Cordón superior e inferior</a:t>
            </a:r>
          </a:p>
        </p:txBody>
      </p:sp>
      <p:sp>
        <p:nvSpPr>
          <p:cNvPr id="25" name="24 Rectángulo"/>
          <p:cNvSpPr/>
          <p:nvPr/>
        </p:nvSpPr>
        <p:spPr>
          <a:xfrm>
            <a:off x="1475656" y="4941169"/>
            <a:ext cx="1872208" cy="11521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C" sz="1400" dirty="0" smtClean="0">
                <a:solidFill>
                  <a:schemeClr val="tx1"/>
                </a:solidFill>
              </a:rPr>
              <a:t>Perfil metálico A36</a:t>
            </a:r>
          </a:p>
          <a:p>
            <a:pPr algn="just"/>
            <a:r>
              <a:rPr lang="es-EC" sz="1400" dirty="0" smtClean="0">
                <a:solidFill>
                  <a:schemeClr val="tx1"/>
                </a:solidFill>
              </a:rPr>
              <a:t>Tipo C</a:t>
            </a:r>
          </a:p>
          <a:p>
            <a:pPr algn="just"/>
            <a:r>
              <a:rPr lang="es-EC" sz="1400" dirty="0">
                <a:solidFill>
                  <a:schemeClr val="tx1"/>
                </a:solidFill>
              </a:rPr>
              <a:t>a</a:t>
            </a:r>
            <a:r>
              <a:rPr lang="es-EC" sz="1400" dirty="0" smtClean="0">
                <a:solidFill>
                  <a:schemeClr val="tx1"/>
                </a:solidFill>
              </a:rPr>
              <a:t> = 20 cm</a:t>
            </a:r>
          </a:p>
          <a:p>
            <a:pPr algn="just"/>
            <a:r>
              <a:rPr lang="es-EC" sz="1400" dirty="0">
                <a:solidFill>
                  <a:schemeClr val="tx1"/>
                </a:solidFill>
              </a:rPr>
              <a:t>b</a:t>
            </a:r>
            <a:r>
              <a:rPr lang="es-EC" sz="1400" dirty="0" smtClean="0">
                <a:solidFill>
                  <a:schemeClr val="tx1"/>
                </a:solidFill>
              </a:rPr>
              <a:t> = 5 cm</a:t>
            </a:r>
          </a:p>
          <a:p>
            <a:pPr algn="just"/>
            <a:r>
              <a:rPr lang="es-EC" sz="1400" dirty="0" smtClean="0">
                <a:solidFill>
                  <a:schemeClr val="tx1"/>
                </a:solidFill>
              </a:rPr>
              <a:t>Espesor = 4mm </a:t>
            </a:r>
          </a:p>
        </p:txBody>
      </p:sp>
      <p:sp>
        <p:nvSpPr>
          <p:cNvPr id="26" name="25 Rectángulo"/>
          <p:cNvSpPr/>
          <p:nvPr/>
        </p:nvSpPr>
        <p:spPr>
          <a:xfrm>
            <a:off x="4860032" y="4210983"/>
            <a:ext cx="3168352" cy="3875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 smtClean="0">
                <a:solidFill>
                  <a:schemeClr val="tx1"/>
                </a:solidFill>
              </a:rPr>
              <a:t>Tejido (parantes y diagonales)</a:t>
            </a:r>
          </a:p>
        </p:txBody>
      </p:sp>
      <p:pic>
        <p:nvPicPr>
          <p:cNvPr id="246796" name="Imagen 3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3" t="3072" r="29784" b="46930"/>
          <a:stretch>
            <a:fillRect/>
          </a:stretch>
        </p:blipFill>
        <p:spPr bwMode="auto">
          <a:xfrm>
            <a:off x="5447011" y="4869161"/>
            <a:ext cx="684076" cy="684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27 Rectángulo"/>
          <p:cNvSpPr/>
          <p:nvPr/>
        </p:nvSpPr>
        <p:spPr>
          <a:xfrm>
            <a:off x="6417307" y="5068381"/>
            <a:ext cx="1872208" cy="93610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C" sz="1400" dirty="0" smtClean="0">
                <a:solidFill>
                  <a:schemeClr val="tx1"/>
                </a:solidFill>
              </a:rPr>
              <a:t>Perfil metálico A36</a:t>
            </a:r>
          </a:p>
          <a:p>
            <a:pPr algn="just"/>
            <a:r>
              <a:rPr lang="es-EC" sz="1400" dirty="0" smtClean="0">
                <a:solidFill>
                  <a:schemeClr val="tx1"/>
                </a:solidFill>
              </a:rPr>
              <a:t>Tipo L o ángulo</a:t>
            </a:r>
          </a:p>
          <a:p>
            <a:pPr algn="just"/>
            <a:r>
              <a:rPr lang="es-EC" sz="1400" dirty="0">
                <a:solidFill>
                  <a:schemeClr val="tx1"/>
                </a:solidFill>
              </a:rPr>
              <a:t>a</a:t>
            </a:r>
            <a:r>
              <a:rPr lang="es-EC" sz="1400" dirty="0" smtClean="0">
                <a:solidFill>
                  <a:schemeClr val="tx1"/>
                </a:solidFill>
              </a:rPr>
              <a:t> = 5 cm</a:t>
            </a:r>
          </a:p>
          <a:p>
            <a:pPr algn="just"/>
            <a:r>
              <a:rPr lang="es-EC" sz="1400" dirty="0" smtClean="0">
                <a:solidFill>
                  <a:schemeClr val="tx1"/>
                </a:solidFill>
              </a:rPr>
              <a:t>espesor = 2mm </a:t>
            </a:r>
          </a:p>
        </p:txBody>
      </p:sp>
      <p:cxnSp>
        <p:nvCxnSpPr>
          <p:cNvPr id="18" name="17 Conector recto de flecha"/>
          <p:cNvCxnSpPr/>
          <p:nvPr/>
        </p:nvCxnSpPr>
        <p:spPr>
          <a:xfrm flipH="1">
            <a:off x="5652125" y="1952837"/>
            <a:ext cx="684073" cy="46805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30 Rectángulo redondeado"/>
          <p:cNvSpPr/>
          <p:nvPr/>
        </p:nvSpPr>
        <p:spPr>
          <a:xfrm>
            <a:off x="5030949" y="1412777"/>
            <a:ext cx="3285467" cy="46805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600" dirty="0" smtClean="0">
                <a:solidFill>
                  <a:schemeClr val="tx1"/>
                </a:solidFill>
              </a:rPr>
              <a:t>Tejido (parantes y diagonales)</a:t>
            </a:r>
          </a:p>
        </p:txBody>
      </p:sp>
      <p:sp>
        <p:nvSpPr>
          <p:cNvPr id="38" name="37 Rectángulo redondeado"/>
          <p:cNvSpPr/>
          <p:nvPr/>
        </p:nvSpPr>
        <p:spPr>
          <a:xfrm>
            <a:off x="1835696" y="404665"/>
            <a:ext cx="5661731" cy="72008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ESTRUCTURA METÁLICA TIPO CELOSÍA</a:t>
            </a:r>
          </a:p>
        </p:txBody>
      </p:sp>
    </p:spTree>
    <p:extLst>
      <p:ext uri="{BB962C8B-B14F-4D97-AF65-F5344CB8AC3E}">
        <p14:creationId xmlns:p14="http://schemas.microsoft.com/office/powerpoint/2010/main" val="2963118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1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6947368"/>
              </p:ext>
            </p:extLst>
          </p:nvPr>
        </p:nvGraphicFramePr>
        <p:xfrm>
          <a:off x="131765" y="6092826"/>
          <a:ext cx="623887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870" name="Imagen de mapa de bits" r:id="rId4" imgW="2038095" imgH="2029108" progId="Paint.Picture">
                  <p:embed/>
                </p:oleObj>
              </mc:Choice>
              <mc:Fallback>
                <p:oleObj name="Imagen de mapa de bits" r:id="rId4" imgW="2038095" imgH="202910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5" y="6092826"/>
                        <a:ext cx="623887" cy="620713"/>
                      </a:xfrm>
                      <a:prstGeom prst="rect">
                        <a:avLst/>
                      </a:prstGeom>
                      <a:solidFill>
                        <a:srgbClr val="EDEDED"/>
                      </a:solidFill>
                      <a:ln w="9525" cap="rnd">
                        <a:solidFill>
                          <a:schemeClr val="tx1"/>
                        </a:solidFill>
                        <a:bevel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1 Grupo"/>
          <p:cNvGrpSpPr/>
          <p:nvPr/>
        </p:nvGrpSpPr>
        <p:grpSpPr>
          <a:xfrm>
            <a:off x="321322" y="1484784"/>
            <a:ext cx="8571159" cy="2170888"/>
            <a:chOff x="321322" y="1861728"/>
            <a:chExt cx="8571159" cy="2170888"/>
          </a:xfrm>
        </p:grpSpPr>
        <p:pic>
          <p:nvPicPr>
            <p:cNvPr id="246790" name="Picture 6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14" t="19462" r="31416" b="52951"/>
            <a:stretch/>
          </p:blipFill>
          <p:spPr bwMode="auto">
            <a:xfrm>
              <a:off x="321322" y="2060848"/>
              <a:ext cx="8571159" cy="1971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13 Rectángulo"/>
            <p:cNvSpPr/>
            <p:nvPr/>
          </p:nvSpPr>
          <p:spPr>
            <a:xfrm>
              <a:off x="1078509" y="2681369"/>
              <a:ext cx="1008112" cy="387592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C" sz="1400" dirty="0" smtClean="0">
                  <a:solidFill>
                    <a:schemeClr val="tx1"/>
                  </a:solidFill>
                </a:rPr>
                <a:t>Tramo 1</a:t>
              </a:r>
            </a:p>
          </p:txBody>
        </p:sp>
        <p:sp>
          <p:nvSpPr>
            <p:cNvPr id="17" name="16 Rectángulo"/>
            <p:cNvSpPr/>
            <p:nvPr/>
          </p:nvSpPr>
          <p:spPr>
            <a:xfrm>
              <a:off x="2302645" y="2249321"/>
              <a:ext cx="1008112" cy="387592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C" sz="1400" dirty="0" smtClean="0">
                  <a:solidFill>
                    <a:schemeClr val="tx1"/>
                  </a:solidFill>
                </a:rPr>
                <a:t>Tramo 2</a:t>
              </a:r>
            </a:p>
          </p:txBody>
        </p:sp>
        <p:sp>
          <p:nvSpPr>
            <p:cNvPr id="19" name="18 Rectángulo"/>
            <p:cNvSpPr/>
            <p:nvPr/>
          </p:nvSpPr>
          <p:spPr>
            <a:xfrm>
              <a:off x="3166741" y="1961289"/>
              <a:ext cx="1008112" cy="387592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C" sz="1400" dirty="0" smtClean="0">
                  <a:solidFill>
                    <a:schemeClr val="tx1"/>
                  </a:solidFill>
                </a:rPr>
                <a:t>Tramo 3</a:t>
              </a:r>
            </a:p>
          </p:txBody>
        </p:sp>
        <p:sp>
          <p:nvSpPr>
            <p:cNvPr id="20" name="19 Rectángulo"/>
            <p:cNvSpPr/>
            <p:nvPr/>
          </p:nvSpPr>
          <p:spPr>
            <a:xfrm>
              <a:off x="3958829" y="1861728"/>
              <a:ext cx="1008112" cy="387592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C" sz="1400" dirty="0" smtClean="0">
                  <a:solidFill>
                    <a:schemeClr val="tx1"/>
                  </a:solidFill>
                </a:rPr>
                <a:t>Tramo 4</a:t>
              </a:r>
            </a:p>
          </p:txBody>
        </p:sp>
      </p:grpSp>
      <p:sp>
        <p:nvSpPr>
          <p:cNvPr id="22" name="21 Rectángulo redondeado"/>
          <p:cNvSpPr/>
          <p:nvPr/>
        </p:nvSpPr>
        <p:spPr>
          <a:xfrm>
            <a:off x="1835696" y="548680"/>
            <a:ext cx="5661731" cy="72008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ESTRUCTURA METÁLICA TIPO CELOSÍA</a:t>
            </a:r>
          </a:p>
        </p:txBody>
      </p:sp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7218706"/>
              </p:ext>
            </p:extLst>
          </p:nvPr>
        </p:nvGraphicFramePr>
        <p:xfrm>
          <a:off x="2629552" y="2924944"/>
          <a:ext cx="3954698" cy="3024338"/>
        </p:xfrm>
        <a:graphic>
          <a:graphicData uri="http://schemas.openxmlformats.org/drawingml/2006/table">
            <a:tbl>
              <a:tblPr/>
              <a:tblGrid>
                <a:gridCol w="878822"/>
                <a:gridCol w="1461042"/>
                <a:gridCol w="1614834"/>
              </a:tblGrid>
              <a:tr h="423760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EC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CALCULO DE PERALTE PROMEDIO POR TRAMO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63151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Tramo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Variación de peralte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Promedio equivalente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021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[cm]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[cm]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3760"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70 constante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3760"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 70 a 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3760"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 90 a 110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3760"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 110 a 140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6396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1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6561824"/>
              </p:ext>
            </p:extLst>
          </p:nvPr>
        </p:nvGraphicFramePr>
        <p:xfrm>
          <a:off x="131765" y="6092826"/>
          <a:ext cx="623887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923" name="Imagen de mapa de bits" r:id="rId4" imgW="2038095" imgH="2029108" progId="Paint.Picture">
                  <p:embed/>
                </p:oleObj>
              </mc:Choice>
              <mc:Fallback>
                <p:oleObj name="Imagen de mapa de bits" r:id="rId4" imgW="2038095" imgH="202910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5" y="6092826"/>
                        <a:ext cx="623887" cy="620713"/>
                      </a:xfrm>
                      <a:prstGeom prst="rect">
                        <a:avLst/>
                      </a:prstGeom>
                      <a:solidFill>
                        <a:srgbClr val="EDEDED"/>
                      </a:solidFill>
                      <a:ln w="9525" cap="rnd">
                        <a:solidFill>
                          <a:schemeClr val="tx1"/>
                        </a:solidFill>
                        <a:bevel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21 Rectángulo redondeado"/>
          <p:cNvSpPr/>
          <p:nvPr/>
        </p:nvSpPr>
        <p:spPr>
          <a:xfrm>
            <a:off x="1835696" y="476672"/>
            <a:ext cx="5661731" cy="72008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SECCIONES EQUIVALENTES PARA LA ESTRUCTURA METALICA TIPO CELOSÍA </a:t>
            </a:r>
          </a:p>
        </p:txBody>
      </p:sp>
      <p:sp>
        <p:nvSpPr>
          <p:cNvPr id="11" name="10 Rectángulo redondeado"/>
          <p:cNvSpPr/>
          <p:nvPr/>
        </p:nvSpPr>
        <p:spPr>
          <a:xfrm>
            <a:off x="539552" y="1405018"/>
            <a:ext cx="2232248" cy="51181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Para el tramo 2</a:t>
            </a:r>
          </a:p>
        </p:txBody>
      </p:sp>
      <p:grpSp>
        <p:nvGrpSpPr>
          <p:cNvPr id="13" name="12 Grupo"/>
          <p:cNvGrpSpPr/>
          <p:nvPr/>
        </p:nvGrpSpPr>
        <p:grpSpPr>
          <a:xfrm>
            <a:off x="611560" y="2096852"/>
            <a:ext cx="2952328" cy="4068452"/>
            <a:chOff x="1547664" y="1592796"/>
            <a:chExt cx="2952328" cy="4284476"/>
          </a:xfrm>
        </p:grpSpPr>
        <p:pic>
          <p:nvPicPr>
            <p:cNvPr id="249858" name="Imagen 1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942" t="39766" r="37869" b="20468"/>
            <a:stretch>
              <a:fillRect/>
            </a:stretch>
          </p:blipFill>
          <p:spPr bwMode="auto">
            <a:xfrm>
              <a:off x="1547664" y="2132856"/>
              <a:ext cx="2754496" cy="3744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4 Elipse"/>
            <p:cNvSpPr/>
            <p:nvPr/>
          </p:nvSpPr>
          <p:spPr>
            <a:xfrm>
              <a:off x="3383868" y="1592796"/>
              <a:ext cx="360040" cy="36004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C" sz="1600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cxnSp>
          <p:nvCxnSpPr>
            <p:cNvPr id="9" name="8 Conector angular"/>
            <p:cNvCxnSpPr/>
            <p:nvPr/>
          </p:nvCxnSpPr>
          <p:spPr>
            <a:xfrm rot="5400000" flipH="1" flipV="1">
              <a:off x="3091957" y="2028723"/>
              <a:ext cx="511814" cy="432048"/>
            </a:xfrm>
            <a:prstGeom prst="bentConnector3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15 Elipse"/>
            <p:cNvSpPr/>
            <p:nvPr/>
          </p:nvSpPr>
          <p:spPr>
            <a:xfrm>
              <a:off x="4139952" y="2276872"/>
              <a:ext cx="360040" cy="36004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C" sz="16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2</a:t>
              </a:r>
              <a:endParaRPr lang="es-EC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2" name="11 Conector angular"/>
            <p:cNvCxnSpPr/>
            <p:nvPr/>
          </p:nvCxnSpPr>
          <p:spPr>
            <a:xfrm flipV="1">
              <a:off x="3491880" y="2532779"/>
              <a:ext cx="558252" cy="104133"/>
            </a:xfrm>
            <a:prstGeom prst="bentConnector3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18 Elipse"/>
            <p:cNvSpPr/>
            <p:nvPr/>
          </p:nvSpPr>
          <p:spPr>
            <a:xfrm>
              <a:off x="4067944" y="3140968"/>
              <a:ext cx="360040" cy="36004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C" sz="1600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  <p:cxnSp>
          <p:nvCxnSpPr>
            <p:cNvPr id="20" name="19 Conector angular"/>
            <p:cNvCxnSpPr/>
            <p:nvPr/>
          </p:nvCxnSpPr>
          <p:spPr>
            <a:xfrm flipV="1">
              <a:off x="3419872" y="3324867"/>
              <a:ext cx="558252" cy="104133"/>
            </a:xfrm>
            <a:prstGeom prst="bentConnector3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16 Rectángulo"/>
              <p:cNvSpPr/>
              <p:nvPr/>
            </p:nvSpPr>
            <p:spPr>
              <a:xfrm>
                <a:off x="3787575" y="2780928"/>
                <a:ext cx="4860032" cy="29650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sz="1600" b="1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sz="1600" b="1" i="1">
                              <a:latin typeface="Cambria Math"/>
                            </a:rPr>
                            <m:t>𝑰</m:t>
                          </m:r>
                        </m:e>
                        <m:sub>
                          <m:r>
                            <a:rPr lang="es-EC" sz="1600" b="1" i="1">
                              <a:latin typeface="Cambria Math"/>
                            </a:rPr>
                            <m:t>𝒙𝒙</m:t>
                          </m:r>
                        </m:sub>
                      </m:sSub>
                      <m:r>
                        <a:rPr lang="es-EC" sz="1600" b="1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s-EC" sz="1600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s-EC" sz="1600" b="1" i="1">
                              <a:latin typeface="Cambria Math"/>
                            </a:rPr>
                            <m:t>𝒃</m:t>
                          </m:r>
                          <m:r>
                            <a:rPr lang="es-EC" sz="1600" b="1" i="1">
                              <a:latin typeface="Cambria Math"/>
                            </a:rPr>
                            <m:t>∗</m:t>
                          </m:r>
                          <m:sSup>
                            <m:sSupPr>
                              <m:ctrlPr>
                                <a:rPr lang="es-EC" sz="1600" b="1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s-EC" sz="1600" b="1" i="1">
                                  <a:latin typeface="Cambria Math"/>
                                </a:rPr>
                                <m:t>𝒉</m:t>
                              </m:r>
                            </m:e>
                            <m:sup>
                              <m:r>
                                <a:rPr lang="es-EC" sz="1600" b="1" i="1">
                                  <a:latin typeface="Cambria Math"/>
                                </a:rPr>
                                <m:t>𝟑</m:t>
                              </m:r>
                            </m:sup>
                          </m:sSup>
                        </m:num>
                        <m:den>
                          <m:r>
                            <a:rPr lang="es-EC" sz="1600" b="1" i="1">
                              <a:latin typeface="Cambria Math"/>
                            </a:rPr>
                            <m:t>𝟏𝟐</m:t>
                          </m:r>
                        </m:den>
                      </m:f>
                      <m:r>
                        <a:rPr lang="es-EC" sz="1600" b="1" i="1">
                          <a:latin typeface="Cambria Math"/>
                        </a:rPr>
                        <m:t>+</m:t>
                      </m:r>
                      <m:d>
                        <m:dPr>
                          <m:ctrlPr>
                            <a:rPr lang="es-EC" sz="1600" b="1" i="1">
                              <a:latin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s-EC" sz="1600" b="1" i="1">
                                  <a:latin typeface="Cambria Math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s-EC" sz="1600" b="1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s-EC" sz="1600" b="1" i="1">
                                      <a:latin typeface="Cambria Math"/>
                                    </a:rPr>
                                    <m:t>𝒚</m:t>
                                  </m:r>
                                </m:e>
                                <m:sub>
                                  <m:r>
                                    <a:rPr lang="es-EC" sz="1600" b="1" i="1">
                                      <a:latin typeface="Cambria Math"/>
                                    </a:rPr>
                                    <m:t>𝒈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s-EC" sz="1600" b="1" i="1">
                                  <a:latin typeface="Cambria Math"/>
                                </a:rPr>
                                <m:t>𝟐</m:t>
                              </m:r>
                            </m:sup>
                          </m:sSup>
                          <m:r>
                            <a:rPr lang="es-EC" sz="1600" b="1" i="1">
                              <a:latin typeface="Cambria Math"/>
                            </a:rPr>
                            <m:t>∗</m:t>
                          </m:r>
                          <m:r>
                            <a:rPr lang="es-EC" sz="1600" b="1" i="1">
                              <a:latin typeface="Cambria Math"/>
                            </a:rPr>
                            <m:t>𝑨</m:t>
                          </m:r>
                        </m:e>
                      </m:d>
                    </m:oMath>
                  </m:oMathPara>
                </a14:m>
                <a:endParaRPr lang="es-EC" sz="1600" b="1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endParaRPr lang="es-EC" sz="1400" dirty="0">
                  <a:latin typeface="Times New Roman" pitchFamily="18" charset="0"/>
                  <a:cs typeface="Times New Roman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sz="1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sz="1400" i="1">
                              <a:latin typeface="Cambria Math"/>
                            </a:rPr>
                            <m:t>𝐼</m:t>
                          </m:r>
                        </m:e>
                        <m:sub>
                          <m:r>
                            <a:rPr lang="es-EC" sz="1400" i="1">
                              <a:latin typeface="Cambria Math"/>
                            </a:rPr>
                            <m:t>𝑥𝑥</m:t>
                          </m:r>
                          <m:r>
                            <a:rPr lang="es-EC" sz="1400" i="1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s-EC" sz="14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s-EC" sz="14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s-EC" sz="1400" i="1">
                              <a:latin typeface="Cambria Math"/>
                            </a:rPr>
                            <m:t>20∗</m:t>
                          </m:r>
                          <m:sSup>
                            <m:sSupPr>
                              <m:ctrlPr>
                                <a:rPr lang="es-EC" sz="14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s-EC" sz="1400" i="1">
                                  <a:latin typeface="Cambria Math"/>
                                </a:rPr>
                                <m:t>0,40</m:t>
                              </m:r>
                            </m:e>
                            <m:sup>
                              <m:r>
                                <a:rPr lang="es-EC" sz="1400" i="1">
                                  <a:latin typeface="Cambria Math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es-EC" sz="1400" i="1">
                              <a:latin typeface="Cambria Math"/>
                            </a:rPr>
                            <m:t>12</m:t>
                          </m:r>
                        </m:den>
                      </m:f>
                      <m:r>
                        <a:rPr lang="es-EC" sz="1400" i="1">
                          <a:latin typeface="Cambria Math"/>
                        </a:rPr>
                        <m:t>+</m:t>
                      </m:r>
                      <m:d>
                        <m:dPr>
                          <m:ctrlPr>
                            <a:rPr lang="es-EC" sz="1400" i="1">
                              <a:latin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s-EC" sz="14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s-EC" sz="1400" i="1">
                                  <a:latin typeface="Cambria Math"/>
                                </a:rPr>
                                <m:t>40</m:t>
                              </m:r>
                            </m:e>
                            <m:sup>
                              <m:r>
                                <a:rPr lang="es-EC" sz="14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s-EC" sz="1400" i="1">
                              <a:latin typeface="Cambria Math"/>
                            </a:rPr>
                            <m:t>∗20∗0,4</m:t>
                          </m:r>
                        </m:e>
                      </m:d>
                      <m:r>
                        <a:rPr lang="es-EC" sz="1400" i="1">
                          <a:latin typeface="Cambria Math"/>
                        </a:rPr>
                        <m:t>=12800,11∗2=25600,22</m:t>
                      </m:r>
                    </m:oMath>
                  </m:oMathPara>
                </a14:m>
                <a:endParaRPr lang="es-EC" sz="1400" dirty="0">
                  <a:latin typeface="Times New Roman" pitchFamily="18" charset="0"/>
                  <a:cs typeface="Times New Roman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sz="1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sz="1400" i="1">
                              <a:latin typeface="Cambria Math"/>
                            </a:rPr>
                            <m:t>𝐼</m:t>
                          </m:r>
                        </m:e>
                        <m:sub>
                          <m:r>
                            <a:rPr lang="es-EC" sz="1400" i="1">
                              <a:latin typeface="Cambria Math"/>
                            </a:rPr>
                            <m:t>𝑥𝑥</m:t>
                          </m:r>
                          <m:r>
                            <a:rPr lang="es-EC" sz="1400" i="1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s-EC" sz="14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s-EC" sz="14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s-EC" sz="1400" i="1">
                              <a:latin typeface="Cambria Math"/>
                            </a:rPr>
                            <m:t>0,40∗</m:t>
                          </m:r>
                          <m:sSup>
                            <m:sSupPr>
                              <m:ctrlPr>
                                <a:rPr lang="es-EC" sz="14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s-EC" sz="1400" i="1">
                                  <a:latin typeface="Cambria Math"/>
                                </a:rPr>
                                <m:t>5</m:t>
                              </m:r>
                            </m:e>
                            <m:sup>
                              <m:r>
                                <a:rPr lang="es-EC" sz="1400" i="1">
                                  <a:latin typeface="Cambria Math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es-EC" sz="1400" i="1">
                              <a:latin typeface="Cambria Math"/>
                            </a:rPr>
                            <m:t>12</m:t>
                          </m:r>
                        </m:den>
                      </m:f>
                      <m:r>
                        <a:rPr lang="es-EC" sz="1400" i="1">
                          <a:latin typeface="Cambria Math"/>
                        </a:rPr>
                        <m:t>+</m:t>
                      </m:r>
                      <m:d>
                        <m:dPr>
                          <m:ctrlPr>
                            <a:rPr lang="es-EC" sz="1400" i="1">
                              <a:latin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s-EC" sz="14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s-EC" sz="1400" i="1">
                                  <a:latin typeface="Cambria Math"/>
                                </a:rPr>
                                <m:t>37,50</m:t>
                              </m:r>
                            </m:e>
                            <m:sup>
                              <m:r>
                                <a:rPr lang="es-EC" sz="14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s-EC" sz="1400" i="1">
                              <a:latin typeface="Cambria Math"/>
                            </a:rPr>
                            <m:t>∗0,40∗5</m:t>
                          </m:r>
                        </m:e>
                      </m:d>
                      <m:r>
                        <a:rPr lang="es-EC" sz="1400" i="1">
                          <a:latin typeface="Cambria Math"/>
                        </a:rPr>
                        <m:t>=2816,67∗4=11266,68</m:t>
                      </m:r>
                    </m:oMath>
                  </m:oMathPara>
                </a14:m>
                <a:endParaRPr lang="es-EC" sz="1400" dirty="0">
                  <a:latin typeface="Times New Roman" pitchFamily="18" charset="0"/>
                  <a:cs typeface="Times New Roman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sz="1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sz="1400" i="1">
                              <a:latin typeface="Cambria Math"/>
                            </a:rPr>
                            <m:t>𝐼</m:t>
                          </m:r>
                        </m:e>
                        <m:sub>
                          <m:r>
                            <a:rPr lang="es-EC" sz="1400" i="1">
                              <a:latin typeface="Cambria Math"/>
                            </a:rPr>
                            <m:t>𝑥𝑥</m:t>
                          </m:r>
                          <m:r>
                            <a:rPr lang="es-EC" sz="1400" i="1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s-EC" sz="14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s-EC" sz="14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s-EC" sz="1400" i="1">
                              <a:latin typeface="Cambria Math"/>
                            </a:rPr>
                            <m:t>0,20∗</m:t>
                          </m:r>
                          <m:sSup>
                            <m:sSupPr>
                              <m:ctrlPr>
                                <a:rPr lang="es-EC" sz="14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s-EC" sz="1400" i="1">
                                  <a:latin typeface="Cambria Math"/>
                                </a:rPr>
                                <m:t>80</m:t>
                              </m:r>
                            </m:e>
                            <m:sup>
                              <m:r>
                                <a:rPr lang="es-EC" sz="1400" i="1">
                                  <a:latin typeface="Cambria Math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es-EC" sz="1400" i="1">
                              <a:latin typeface="Cambria Math"/>
                            </a:rPr>
                            <m:t>12</m:t>
                          </m:r>
                        </m:den>
                      </m:f>
                      <m:r>
                        <a:rPr lang="es-EC" sz="1400" i="1">
                          <a:latin typeface="Cambria Math"/>
                        </a:rPr>
                        <m:t>=8533,33∗2=17066,66</m:t>
                      </m:r>
                    </m:oMath>
                  </m:oMathPara>
                </a14:m>
                <a:endParaRPr lang="es-EC" sz="1400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endParaRPr lang="es-EC" sz="1400" dirty="0">
                  <a:latin typeface="Times New Roman" pitchFamily="18" charset="0"/>
                  <a:cs typeface="Times New Roman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sz="1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sz="1400" i="1">
                              <a:latin typeface="Cambria Math"/>
                            </a:rPr>
                            <m:t>𝐼</m:t>
                          </m:r>
                        </m:e>
                        <m:sub>
                          <m:r>
                            <a:rPr lang="es-EC" sz="1400" i="1">
                              <a:latin typeface="Cambria Math"/>
                            </a:rPr>
                            <m:t>𝑥𝑥</m:t>
                          </m:r>
                          <m:r>
                            <a:rPr lang="es-EC" sz="1400" i="1">
                              <a:latin typeface="Cambria Math"/>
                            </a:rPr>
                            <m:t> </m:t>
                          </m:r>
                          <m:r>
                            <a:rPr lang="es-EC" sz="1400" i="1">
                              <a:latin typeface="Cambria Math"/>
                            </a:rPr>
                            <m:t>𝑇</m:t>
                          </m:r>
                        </m:sub>
                      </m:sSub>
                      <m:r>
                        <a:rPr lang="es-EC" sz="1400" i="1">
                          <a:latin typeface="Cambria Math"/>
                        </a:rPr>
                        <m:t>=25600,22+11266,68+17066,66=</m:t>
                      </m:r>
                      <m:r>
                        <a:rPr lang="es-EC" sz="1400" b="1" i="1">
                          <a:latin typeface="Cambria Math"/>
                        </a:rPr>
                        <m:t>𝟓𝟑𝟗𝟑𝟑</m:t>
                      </m:r>
                      <m:r>
                        <a:rPr lang="es-EC" sz="1400" b="1" i="1">
                          <a:latin typeface="Cambria Math"/>
                        </a:rPr>
                        <m:t>,</m:t>
                      </m:r>
                      <m:r>
                        <a:rPr lang="es-EC" sz="1400" b="1" i="1">
                          <a:latin typeface="Cambria Math"/>
                        </a:rPr>
                        <m:t>𝟓𝟔</m:t>
                      </m:r>
                      <m:sSup>
                        <m:sSupPr>
                          <m:ctrlPr>
                            <a:rPr lang="es-EC" sz="1400" b="1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s-EC" sz="1400" b="1" i="1">
                              <a:latin typeface="Cambria Math"/>
                            </a:rPr>
                            <m:t>𝒄𝒎</m:t>
                          </m:r>
                        </m:e>
                        <m:sup>
                          <m:r>
                            <a:rPr lang="es-EC" sz="1400" b="1" i="1">
                              <a:latin typeface="Cambria Math"/>
                            </a:rPr>
                            <m:t>𝟒</m:t>
                          </m:r>
                        </m:sup>
                      </m:sSup>
                    </m:oMath>
                  </m:oMathPara>
                </a14:m>
                <a:endParaRPr lang="es-EC" sz="1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7" name="16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7575" y="2780928"/>
                <a:ext cx="4860032" cy="3052952"/>
              </a:xfrm>
              <a:prstGeom prst="rect">
                <a:avLst/>
              </a:prstGeom>
              <a:blipFill rotWithShape="1">
                <a:blip r:embed="rId7"/>
                <a:stretch>
                  <a:fillRect l="-251" b="-998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20 Rectángulo"/>
              <p:cNvSpPr/>
              <p:nvPr/>
            </p:nvSpPr>
            <p:spPr>
              <a:xfrm>
                <a:off x="3042020" y="1584313"/>
                <a:ext cx="6129587" cy="7742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sz="1600" b="1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sz="1600" b="1" i="1">
                              <a:latin typeface="Cambria Math"/>
                            </a:rPr>
                            <m:t>𝑨</m:t>
                          </m:r>
                        </m:e>
                        <m:sub>
                          <m:r>
                            <a:rPr lang="es-EC" sz="1600" b="1" i="1">
                              <a:latin typeface="Cambria Math"/>
                            </a:rPr>
                            <m:t>𝑻</m:t>
                          </m:r>
                        </m:sub>
                      </m:sSub>
                      <m:r>
                        <a:rPr lang="es-EC" sz="1600" b="1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s-EC" sz="1600" b="1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sz="1600" b="1" i="1">
                              <a:latin typeface="Cambria Math"/>
                            </a:rPr>
                            <m:t>𝑨</m:t>
                          </m:r>
                        </m:e>
                        <m:sub>
                          <m:r>
                            <a:rPr lang="es-EC" sz="1600" b="1" i="1">
                              <a:latin typeface="Cambria Math"/>
                            </a:rPr>
                            <m:t>𝟏</m:t>
                          </m:r>
                        </m:sub>
                      </m:sSub>
                      <m:r>
                        <a:rPr lang="es-EC" sz="1600" b="1" i="1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s-EC" sz="1600" b="1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sz="1600" b="1" i="1">
                              <a:latin typeface="Cambria Math"/>
                            </a:rPr>
                            <m:t>𝑨</m:t>
                          </m:r>
                        </m:e>
                        <m:sub>
                          <m:r>
                            <a:rPr lang="es-EC" sz="1600" b="1" i="1">
                              <a:latin typeface="Cambria Math"/>
                            </a:rPr>
                            <m:t>𝟐</m:t>
                          </m:r>
                        </m:sub>
                      </m:sSub>
                      <m:r>
                        <a:rPr lang="es-EC" sz="1600" b="1" i="1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s-EC" sz="1600" b="1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sz="1600" b="1" i="1">
                              <a:latin typeface="Cambria Math"/>
                            </a:rPr>
                            <m:t>𝑨</m:t>
                          </m:r>
                        </m:e>
                        <m:sub>
                          <m:r>
                            <a:rPr lang="es-EC" sz="1600" b="1" i="1">
                              <a:latin typeface="Cambria Math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es-EC" sz="1600" b="1" dirty="0" smtClean="0"/>
              </a:p>
              <a:p>
                <a:endParaRPr lang="es-EC" sz="1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sz="1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sz="1400" i="1">
                              <a:latin typeface="Cambria Math"/>
                            </a:rPr>
                            <m:t>𝐴</m:t>
                          </m:r>
                        </m:e>
                        <m:sub>
                          <m:r>
                            <a:rPr lang="es-EC" sz="1400" i="1">
                              <a:latin typeface="Cambria Math"/>
                            </a:rPr>
                            <m:t>𝑇</m:t>
                          </m:r>
                        </m:sub>
                      </m:sSub>
                      <m:r>
                        <a:rPr lang="es-EC" sz="1400" i="1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s-EC" sz="14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s-EC" sz="1400" i="1">
                              <a:latin typeface="Cambria Math"/>
                            </a:rPr>
                            <m:t>20∗0,40∗2</m:t>
                          </m:r>
                        </m:e>
                      </m:d>
                      <m:r>
                        <a:rPr lang="es-EC" sz="1400" i="1">
                          <a:latin typeface="Cambria Math"/>
                        </a:rPr>
                        <m:t>+</m:t>
                      </m:r>
                      <m:d>
                        <m:dPr>
                          <m:ctrlPr>
                            <a:rPr lang="es-EC" sz="14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s-EC" sz="1400" i="1">
                              <a:latin typeface="Cambria Math"/>
                            </a:rPr>
                            <m:t>0,40∗5∗4</m:t>
                          </m:r>
                        </m:e>
                      </m:d>
                      <m:r>
                        <a:rPr lang="es-EC" sz="1400" i="1">
                          <a:latin typeface="Cambria Math"/>
                        </a:rPr>
                        <m:t>+</m:t>
                      </m:r>
                      <m:d>
                        <m:dPr>
                          <m:ctrlPr>
                            <a:rPr lang="es-EC" sz="14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s-EC" sz="1400" i="1">
                              <a:latin typeface="Cambria Math"/>
                            </a:rPr>
                            <m:t>0,20∗80∗2</m:t>
                          </m:r>
                        </m:e>
                      </m:d>
                      <m:r>
                        <a:rPr lang="es-EC" sz="1400" i="1">
                          <a:latin typeface="Cambria Math"/>
                        </a:rPr>
                        <m:t>=</m:t>
                      </m:r>
                      <m:r>
                        <a:rPr lang="es-EC" sz="1400" b="1" i="1">
                          <a:latin typeface="Cambria Math"/>
                        </a:rPr>
                        <m:t>𝟓𝟔</m:t>
                      </m:r>
                      <m:sSup>
                        <m:sSupPr>
                          <m:ctrlPr>
                            <a:rPr lang="es-EC" sz="1400" b="1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s-EC" sz="1400" b="1" i="1">
                              <a:latin typeface="Cambria Math"/>
                            </a:rPr>
                            <m:t>𝒄𝒎</m:t>
                          </m:r>
                        </m:e>
                        <m:sup>
                          <m:r>
                            <a:rPr lang="es-EC" sz="1400" b="1" i="1">
                              <a:latin typeface="Cambria Math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s-EC" sz="1400" dirty="0"/>
              </a:p>
            </p:txBody>
          </p:sp>
        </mc:Choice>
        <mc:Fallback xmlns="">
          <p:sp>
            <p:nvSpPr>
              <p:cNvPr id="21" name="20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2020" y="1584312"/>
                <a:ext cx="6129586" cy="774251"/>
              </a:xfrm>
              <a:prstGeom prst="rect">
                <a:avLst/>
              </a:prstGeom>
              <a:blipFill rotWithShape="1">
                <a:blip r:embed="rId8"/>
                <a:stretch>
                  <a:fillRect l="-199" t="-1575" b="-7874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13146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1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8396796"/>
              </p:ext>
            </p:extLst>
          </p:nvPr>
        </p:nvGraphicFramePr>
        <p:xfrm>
          <a:off x="131765" y="6092826"/>
          <a:ext cx="623887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1967" name="Imagen de mapa de bits" r:id="rId4" imgW="2038095" imgH="2029108" progId="Paint.Picture">
                  <p:embed/>
                </p:oleObj>
              </mc:Choice>
              <mc:Fallback>
                <p:oleObj name="Imagen de mapa de bits" r:id="rId4" imgW="2038095" imgH="202910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5" y="6092826"/>
                        <a:ext cx="623887" cy="620713"/>
                      </a:xfrm>
                      <a:prstGeom prst="rect">
                        <a:avLst/>
                      </a:prstGeom>
                      <a:solidFill>
                        <a:srgbClr val="EDEDED"/>
                      </a:solidFill>
                      <a:ln w="9525" cap="rnd">
                        <a:solidFill>
                          <a:schemeClr val="tx1"/>
                        </a:solidFill>
                        <a:bevel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21 Rectángulo redondeado"/>
          <p:cNvSpPr/>
          <p:nvPr/>
        </p:nvSpPr>
        <p:spPr>
          <a:xfrm>
            <a:off x="1259632" y="980728"/>
            <a:ext cx="6624736" cy="72008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SECCIONES EQUIVALENTES PARA LA ESTRUCTURA METALICA TIPO CELOSÍA </a:t>
            </a:r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189028"/>
              </p:ext>
            </p:extLst>
          </p:nvPr>
        </p:nvGraphicFramePr>
        <p:xfrm>
          <a:off x="2123728" y="2204864"/>
          <a:ext cx="5013660" cy="3603215"/>
        </p:xfrm>
        <a:graphic>
          <a:graphicData uri="http://schemas.openxmlformats.org/drawingml/2006/table">
            <a:tbl>
              <a:tblPr/>
              <a:tblGrid>
                <a:gridCol w="1405802"/>
                <a:gridCol w="1405802"/>
                <a:gridCol w="2202056"/>
              </a:tblGrid>
              <a:tr h="63339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TRAMO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AREA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INERCIA (X-X)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6142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[cm2]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[cm4]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3394">
                <a:tc>
                  <a:txBody>
                    <a:bodyPr/>
                    <a:lstStyle/>
                    <a:p>
                      <a:pPr algn="ctr" fontAlgn="b"/>
                      <a:r>
                        <a:rPr lang="es-EC" sz="2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39500,21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3394">
                <a:tc>
                  <a:txBody>
                    <a:bodyPr/>
                    <a:lstStyle/>
                    <a:p>
                      <a:pPr algn="ctr" fontAlgn="b"/>
                      <a:r>
                        <a:rPr lang="es-EC" sz="2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53933,55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3394">
                <a:tc>
                  <a:txBody>
                    <a:bodyPr/>
                    <a:lstStyle/>
                    <a:p>
                      <a:pPr algn="ctr" fontAlgn="b"/>
                      <a:r>
                        <a:rPr lang="es-EC" sz="2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91400,21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3394">
                <a:tc>
                  <a:txBody>
                    <a:bodyPr/>
                    <a:lstStyle/>
                    <a:p>
                      <a:pPr algn="ctr" fontAlgn="b"/>
                      <a:r>
                        <a:rPr lang="es-EC" sz="2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156421,05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72742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1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5549377"/>
              </p:ext>
            </p:extLst>
          </p:nvPr>
        </p:nvGraphicFramePr>
        <p:xfrm>
          <a:off x="131765" y="6092826"/>
          <a:ext cx="623887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24" name="Imagen de mapa de bits" r:id="rId4" imgW="2038095" imgH="2029108" progId="Paint.Picture">
                  <p:embed/>
                </p:oleObj>
              </mc:Choice>
              <mc:Fallback>
                <p:oleObj name="Imagen de mapa de bits" r:id="rId4" imgW="2038095" imgH="202910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5" y="6092826"/>
                        <a:ext cx="623887" cy="620713"/>
                      </a:xfrm>
                      <a:prstGeom prst="rect">
                        <a:avLst/>
                      </a:prstGeom>
                      <a:solidFill>
                        <a:srgbClr val="EDEDED"/>
                      </a:solidFill>
                      <a:ln w="9525" cap="rnd">
                        <a:solidFill>
                          <a:schemeClr val="tx1"/>
                        </a:solidFill>
                        <a:bevel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1115616" y="692697"/>
            <a:ext cx="6912768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b="1" dirty="0" smtClean="0">
                <a:solidFill>
                  <a:schemeClr val="tx1"/>
                </a:solidFill>
              </a:rPr>
              <a:t>VISTA EN ELEVACIÓN DE LOS PÓRTICOS TRANSVERSALES   (1, 2, 3, 5 y 6)</a:t>
            </a:r>
            <a:endParaRPr lang="es-EC" b="1" dirty="0">
              <a:solidFill>
                <a:schemeClr val="tx1"/>
              </a:solidFill>
            </a:endParaRPr>
          </a:p>
        </p:txBody>
      </p:sp>
      <p:grpSp>
        <p:nvGrpSpPr>
          <p:cNvPr id="2" name="1 Grupo"/>
          <p:cNvGrpSpPr/>
          <p:nvPr/>
        </p:nvGrpSpPr>
        <p:grpSpPr>
          <a:xfrm>
            <a:off x="395536" y="1700808"/>
            <a:ext cx="8408435" cy="4248472"/>
            <a:chOff x="395536" y="1628800"/>
            <a:chExt cx="8408434" cy="4248472"/>
          </a:xfrm>
        </p:grpSpPr>
        <p:pic>
          <p:nvPicPr>
            <p:cNvPr id="245762" name="Imagen 3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067" t="21329" r="22055" b="29063"/>
            <a:stretch>
              <a:fillRect/>
            </a:stretch>
          </p:blipFill>
          <p:spPr bwMode="auto">
            <a:xfrm>
              <a:off x="395536" y="1628800"/>
              <a:ext cx="8408434" cy="4248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" name="3 Conector recto de flecha"/>
            <p:cNvCxnSpPr/>
            <p:nvPr/>
          </p:nvCxnSpPr>
          <p:spPr>
            <a:xfrm flipH="1">
              <a:off x="1115615" y="3483006"/>
              <a:ext cx="695777" cy="32403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12 Rectángulo"/>
            <p:cNvSpPr/>
            <p:nvPr/>
          </p:nvSpPr>
          <p:spPr>
            <a:xfrm>
              <a:off x="1816467" y="3094213"/>
              <a:ext cx="1608479" cy="387592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s-EC" sz="1400" dirty="0" smtClean="0">
                  <a:solidFill>
                    <a:schemeClr val="tx1"/>
                  </a:solidFill>
                </a:rPr>
                <a:t>Losa de H.A </a:t>
              </a:r>
            </a:p>
            <a:p>
              <a:pPr algn="just"/>
              <a:r>
                <a:rPr lang="es-EC" sz="1400" dirty="0" smtClean="0">
                  <a:solidFill>
                    <a:schemeClr val="tx1"/>
                  </a:solidFill>
                </a:rPr>
                <a:t>peralte =30cm</a:t>
              </a:r>
            </a:p>
          </p:txBody>
        </p:sp>
        <p:cxnSp>
          <p:nvCxnSpPr>
            <p:cNvPr id="16" name="15 Conector recto de flecha"/>
            <p:cNvCxnSpPr/>
            <p:nvPr/>
          </p:nvCxnSpPr>
          <p:spPr>
            <a:xfrm>
              <a:off x="7092280" y="3564015"/>
              <a:ext cx="1008112" cy="30603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18 Rectángulo"/>
            <p:cNvSpPr/>
            <p:nvPr/>
          </p:nvSpPr>
          <p:spPr>
            <a:xfrm>
              <a:off x="5079506" y="2636912"/>
              <a:ext cx="2300806" cy="1008112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s-EC" sz="1400" dirty="0" smtClean="0">
                  <a:solidFill>
                    <a:schemeClr val="tx1"/>
                  </a:solidFill>
                </a:rPr>
                <a:t>Viga de H.A </a:t>
              </a:r>
            </a:p>
            <a:p>
              <a:pPr algn="just"/>
              <a:r>
                <a:rPr lang="es-EC" sz="1400" dirty="0" smtClean="0">
                  <a:solidFill>
                    <a:schemeClr val="tx1"/>
                  </a:solidFill>
                </a:rPr>
                <a:t>Peralte varía de 60cm en el extremo a 15cm en la parte central.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53567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1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1352326"/>
              </p:ext>
            </p:extLst>
          </p:nvPr>
        </p:nvGraphicFramePr>
        <p:xfrm>
          <a:off x="131765" y="6092826"/>
          <a:ext cx="623887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2984" name="Imagen de mapa de bits" r:id="rId4" imgW="2038095" imgH="2029108" progId="Paint.Picture">
                  <p:embed/>
                </p:oleObj>
              </mc:Choice>
              <mc:Fallback>
                <p:oleObj name="Imagen de mapa de bits" r:id="rId4" imgW="2038095" imgH="202910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5" y="6092826"/>
                        <a:ext cx="623887" cy="620713"/>
                      </a:xfrm>
                      <a:prstGeom prst="rect">
                        <a:avLst/>
                      </a:prstGeom>
                      <a:solidFill>
                        <a:srgbClr val="EDEDED"/>
                      </a:solidFill>
                      <a:ln w="9525" cap="rnd">
                        <a:solidFill>
                          <a:schemeClr val="tx1"/>
                        </a:solidFill>
                        <a:bevel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683568" y="620689"/>
            <a:ext cx="7848872" cy="92333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es-EC" b="1" dirty="0" smtClean="0">
              <a:solidFill>
                <a:schemeClr val="tx1"/>
              </a:solidFill>
            </a:endParaRPr>
          </a:p>
          <a:p>
            <a:pPr algn="ctr"/>
            <a:r>
              <a:rPr lang="es-EC" b="1" dirty="0" smtClean="0">
                <a:solidFill>
                  <a:schemeClr val="tx1"/>
                </a:solidFill>
              </a:rPr>
              <a:t>VISTA EN ELEVACIÓN DE LOS PÓRTICOS TRANSVERSALES    (4 y 7)</a:t>
            </a:r>
          </a:p>
          <a:p>
            <a:pPr algn="ctr"/>
            <a:endParaRPr lang="es-EC" b="1" dirty="0">
              <a:solidFill>
                <a:schemeClr val="tx1"/>
              </a:solidFill>
            </a:endParaRPr>
          </a:p>
        </p:txBody>
      </p:sp>
      <p:pic>
        <p:nvPicPr>
          <p:cNvPr id="252930" name="Imagen 4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1" t="9700" r="30138" b="41273"/>
          <a:stretch>
            <a:fillRect/>
          </a:stretch>
        </p:blipFill>
        <p:spPr bwMode="auto">
          <a:xfrm>
            <a:off x="395537" y="1698269"/>
            <a:ext cx="8214820" cy="4395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2792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1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8339599"/>
              </p:ext>
            </p:extLst>
          </p:nvPr>
        </p:nvGraphicFramePr>
        <p:xfrm>
          <a:off x="131765" y="6092826"/>
          <a:ext cx="623887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8372" name="Imagen de mapa de bits" r:id="rId4" imgW="2038095" imgH="2029108" progId="Paint.Picture">
                  <p:embed/>
                </p:oleObj>
              </mc:Choice>
              <mc:Fallback>
                <p:oleObj name="Imagen de mapa de bits" r:id="rId4" imgW="2038095" imgH="202910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5" y="6092826"/>
                        <a:ext cx="623887" cy="620713"/>
                      </a:xfrm>
                      <a:prstGeom prst="rect">
                        <a:avLst/>
                      </a:prstGeom>
                      <a:solidFill>
                        <a:srgbClr val="EDEDED"/>
                      </a:solidFill>
                      <a:ln w="9525" cap="rnd">
                        <a:solidFill>
                          <a:schemeClr val="tx1"/>
                        </a:solidFill>
                        <a:bevel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37 Rectángulo redondeado"/>
          <p:cNvSpPr/>
          <p:nvPr/>
        </p:nvSpPr>
        <p:spPr>
          <a:xfrm>
            <a:off x="1850379" y="620688"/>
            <a:ext cx="5661731" cy="72008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EXPERIENCIA  SÍSMICA   -  CHILE 2010</a:t>
            </a:r>
          </a:p>
        </p:txBody>
      </p:sp>
      <p:pic>
        <p:nvPicPr>
          <p:cNvPr id="398338" name="Imagen 2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558" y="1844824"/>
            <a:ext cx="6873372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4145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1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2776731"/>
              </p:ext>
            </p:extLst>
          </p:nvPr>
        </p:nvGraphicFramePr>
        <p:xfrm>
          <a:off x="131765" y="6092826"/>
          <a:ext cx="623887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4008" name="Imagen de mapa de bits" r:id="rId4" imgW="2038095" imgH="2029108" progId="Paint.Picture">
                  <p:embed/>
                </p:oleObj>
              </mc:Choice>
              <mc:Fallback>
                <p:oleObj name="Imagen de mapa de bits" r:id="rId4" imgW="2038095" imgH="202910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5" y="6092826"/>
                        <a:ext cx="623887" cy="620713"/>
                      </a:xfrm>
                      <a:prstGeom prst="rect">
                        <a:avLst/>
                      </a:prstGeom>
                      <a:solidFill>
                        <a:srgbClr val="EDEDED"/>
                      </a:solidFill>
                      <a:ln w="9525" cap="rnd">
                        <a:solidFill>
                          <a:schemeClr val="tx1"/>
                        </a:solidFill>
                        <a:bevel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1115616" y="620688"/>
            <a:ext cx="6912768" cy="92333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es-EC" b="1" dirty="0" smtClean="0">
              <a:solidFill>
                <a:schemeClr val="tx1"/>
              </a:solidFill>
            </a:endParaRPr>
          </a:p>
          <a:p>
            <a:pPr algn="ctr"/>
            <a:r>
              <a:rPr lang="es-EC" b="1" dirty="0" smtClean="0">
                <a:solidFill>
                  <a:schemeClr val="tx1"/>
                </a:solidFill>
              </a:rPr>
              <a:t>MODELAMIENTO DE LOS PÓRTICOS 1, 2, 3, 5 y 6</a:t>
            </a:r>
          </a:p>
          <a:p>
            <a:pPr algn="ctr"/>
            <a:endParaRPr lang="es-EC" b="1" dirty="0">
              <a:solidFill>
                <a:schemeClr val="tx1"/>
              </a:solidFill>
            </a:endParaRPr>
          </a:p>
        </p:txBody>
      </p:sp>
      <p:pic>
        <p:nvPicPr>
          <p:cNvPr id="5" name="4 Imagen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8" t="14166" r="25117" b="30000"/>
          <a:stretch/>
        </p:blipFill>
        <p:spPr bwMode="auto">
          <a:xfrm>
            <a:off x="647564" y="1628800"/>
            <a:ext cx="7956884" cy="43204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57001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1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5481988"/>
              </p:ext>
            </p:extLst>
          </p:nvPr>
        </p:nvGraphicFramePr>
        <p:xfrm>
          <a:off x="131765" y="6092826"/>
          <a:ext cx="623887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0149" name="Imagen de mapa de bits" r:id="rId4" imgW="2038095" imgH="2029108" progId="Paint.Picture">
                  <p:embed/>
                </p:oleObj>
              </mc:Choice>
              <mc:Fallback>
                <p:oleObj name="Imagen de mapa de bits" r:id="rId4" imgW="2038095" imgH="202910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5" y="6092826"/>
                        <a:ext cx="623887" cy="620713"/>
                      </a:xfrm>
                      <a:prstGeom prst="rect">
                        <a:avLst/>
                      </a:prstGeom>
                      <a:solidFill>
                        <a:srgbClr val="EDEDED"/>
                      </a:solidFill>
                      <a:ln w="9525" cap="rnd">
                        <a:solidFill>
                          <a:schemeClr val="tx1"/>
                        </a:solidFill>
                        <a:bevel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1115616" y="683404"/>
            <a:ext cx="6912768" cy="92333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es-EC" b="1" dirty="0" smtClean="0">
              <a:solidFill>
                <a:schemeClr val="tx1"/>
              </a:solidFill>
            </a:endParaRPr>
          </a:p>
          <a:p>
            <a:pPr algn="ctr"/>
            <a:r>
              <a:rPr lang="es-EC" b="1" dirty="0" smtClean="0">
                <a:solidFill>
                  <a:schemeClr val="tx1"/>
                </a:solidFill>
              </a:rPr>
              <a:t>MODELAMIENTO DE LOS PÓRTICOS 1, 2, 3, 5 y 6</a:t>
            </a:r>
          </a:p>
          <a:p>
            <a:pPr algn="ctr"/>
            <a:endParaRPr lang="es-EC" b="1" dirty="0">
              <a:solidFill>
                <a:schemeClr val="tx1"/>
              </a:solidFill>
            </a:endParaRPr>
          </a:p>
        </p:txBody>
      </p:sp>
      <p:pic>
        <p:nvPicPr>
          <p:cNvPr id="9" name="8 Imagen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8" t="23750" r="25965" b="23750"/>
          <a:stretch/>
        </p:blipFill>
        <p:spPr bwMode="auto">
          <a:xfrm>
            <a:off x="611560" y="1844824"/>
            <a:ext cx="7920880" cy="41764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48901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1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6941776"/>
              </p:ext>
            </p:extLst>
          </p:nvPr>
        </p:nvGraphicFramePr>
        <p:xfrm>
          <a:off x="131765" y="6092826"/>
          <a:ext cx="623887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1173" name="Imagen de mapa de bits" r:id="rId4" imgW="2038095" imgH="2029108" progId="Paint.Picture">
                  <p:embed/>
                </p:oleObj>
              </mc:Choice>
              <mc:Fallback>
                <p:oleObj name="Imagen de mapa de bits" r:id="rId4" imgW="2038095" imgH="202910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5" y="6092826"/>
                        <a:ext cx="623887" cy="620713"/>
                      </a:xfrm>
                      <a:prstGeom prst="rect">
                        <a:avLst/>
                      </a:prstGeom>
                      <a:solidFill>
                        <a:srgbClr val="EDEDED"/>
                      </a:solidFill>
                      <a:ln w="9525" cap="rnd">
                        <a:solidFill>
                          <a:schemeClr val="tx1"/>
                        </a:solidFill>
                        <a:bevel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1115616" y="683404"/>
            <a:ext cx="6912768" cy="92333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es-EC" b="1" dirty="0" smtClean="0">
              <a:solidFill>
                <a:schemeClr val="tx1"/>
              </a:solidFill>
            </a:endParaRPr>
          </a:p>
          <a:p>
            <a:pPr algn="ctr"/>
            <a:r>
              <a:rPr lang="es-EC" b="1" dirty="0" smtClean="0">
                <a:solidFill>
                  <a:schemeClr val="tx1"/>
                </a:solidFill>
              </a:rPr>
              <a:t>MODELAMIENTO DE LOS PÓRTICOS 1, 2, 3, 5 y 6</a:t>
            </a:r>
          </a:p>
          <a:p>
            <a:pPr algn="ctr"/>
            <a:endParaRPr lang="es-EC" b="1" dirty="0">
              <a:solidFill>
                <a:schemeClr val="tx1"/>
              </a:solidFill>
            </a:endParaRPr>
          </a:p>
        </p:txBody>
      </p:sp>
      <p:pic>
        <p:nvPicPr>
          <p:cNvPr id="6" name="5 Imagen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95" t="21250" r="19853" b="18750"/>
          <a:stretch/>
        </p:blipFill>
        <p:spPr bwMode="auto">
          <a:xfrm>
            <a:off x="791580" y="1844824"/>
            <a:ext cx="7560840" cy="43204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01835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1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7351418"/>
              </p:ext>
            </p:extLst>
          </p:nvPr>
        </p:nvGraphicFramePr>
        <p:xfrm>
          <a:off x="131765" y="6092826"/>
          <a:ext cx="623887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5035" name="Imagen de mapa de bits" r:id="rId4" imgW="2038095" imgH="2029108" progId="Paint.Picture">
                  <p:embed/>
                </p:oleObj>
              </mc:Choice>
              <mc:Fallback>
                <p:oleObj name="Imagen de mapa de bits" r:id="rId4" imgW="2038095" imgH="202910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5" y="6092826"/>
                        <a:ext cx="623887" cy="620713"/>
                      </a:xfrm>
                      <a:prstGeom prst="rect">
                        <a:avLst/>
                      </a:prstGeom>
                      <a:solidFill>
                        <a:srgbClr val="EDEDED"/>
                      </a:solidFill>
                      <a:ln w="9525" cap="rnd">
                        <a:solidFill>
                          <a:schemeClr val="tx1"/>
                        </a:solidFill>
                        <a:bevel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1115616" y="548680"/>
            <a:ext cx="6912768" cy="92333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es-EC" b="1" dirty="0" smtClean="0">
              <a:solidFill>
                <a:schemeClr val="tx1"/>
              </a:solidFill>
            </a:endParaRPr>
          </a:p>
          <a:p>
            <a:pPr algn="ctr"/>
            <a:r>
              <a:rPr lang="es-EC" b="1" dirty="0" smtClean="0">
                <a:solidFill>
                  <a:schemeClr val="tx1"/>
                </a:solidFill>
              </a:rPr>
              <a:t>MODELAMIENTO DE LOS PÓRTICOS 1, 2, 3, 5 y 6</a:t>
            </a:r>
          </a:p>
          <a:p>
            <a:pPr algn="ctr"/>
            <a:endParaRPr lang="es-EC" b="1" dirty="0">
              <a:solidFill>
                <a:schemeClr val="tx1"/>
              </a:solidFill>
            </a:endParaRPr>
          </a:p>
        </p:txBody>
      </p:sp>
      <p:pic>
        <p:nvPicPr>
          <p:cNvPr id="6" name="5 Imagen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53" t="16250" r="24268" b="36250"/>
          <a:stretch/>
        </p:blipFill>
        <p:spPr bwMode="auto">
          <a:xfrm>
            <a:off x="665567" y="1700808"/>
            <a:ext cx="7812868" cy="43204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309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1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1967437"/>
              </p:ext>
            </p:extLst>
          </p:nvPr>
        </p:nvGraphicFramePr>
        <p:xfrm>
          <a:off x="131765" y="6092826"/>
          <a:ext cx="623887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3220" name="Imagen de mapa de bits" r:id="rId4" imgW="2038095" imgH="2029108" progId="Paint.Picture">
                  <p:embed/>
                </p:oleObj>
              </mc:Choice>
              <mc:Fallback>
                <p:oleObj name="Imagen de mapa de bits" r:id="rId4" imgW="2038095" imgH="202910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5" y="6092826"/>
                        <a:ext cx="623887" cy="620713"/>
                      </a:xfrm>
                      <a:prstGeom prst="rect">
                        <a:avLst/>
                      </a:prstGeom>
                      <a:solidFill>
                        <a:srgbClr val="EDEDED"/>
                      </a:solidFill>
                      <a:ln w="9525" cap="rnd">
                        <a:solidFill>
                          <a:schemeClr val="tx1"/>
                        </a:solidFill>
                        <a:bevel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1115616" y="561454"/>
            <a:ext cx="6912768" cy="92333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es-EC" b="1" dirty="0" smtClean="0">
              <a:solidFill>
                <a:schemeClr val="tx1"/>
              </a:solidFill>
            </a:endParaRPr>
          </a:p>
          <a:p>
            <a:pPr algn="ctr"/>
            <a:r>
              <a:rPr lang="es-EC" b="1" dirty="0" smtClean="0">
                <a:solidFill>
                  <a:schemeClr val="tx1"/>
                </a:solidFill>
              </a:rPr>
              <a:t>MODELAMIENTO DE LOS PÓRTICOS 1, 2, 3, 5 y 6</a:t>
            </a:r>
          </a:p>
          <a:p>
            <a:pPr algn="ctr"/>
            <a:endParaRPr lang="es-EC" b="1" dirty="0">
              <a:solidFill>
                <a:schemeClr val="tx1"/>
              </a:solidFill>
            </a:endParaRPr>
          </a:p>
        </p:txBody>
      </p:sp>
      <p:pic>
        <p:nvPicPr>
          <p:cNvPr id="5" name="4 Imagen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91" t="25833" r="31570" b="25001"/>
          <a:stretch/>
        </p:blipFill>
        <p:spPr bwMode="auto">
          <a:xfrm>
            <a:off x="611560" y="1556792"/>
            <a:ext cx="7920880" cy="46805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94029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1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1319466"/>
              </p:ext>
            </p:extLst>
          </p:nvPr>
        </p:nvGraphicFramePr>
        <p:xfrm>
          <a:off x="131765" y="6092826"/>
          <a:ext cx="623887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2197" name="Imagen de mapa de bits" r:id="rId4" imgW="2038095" imgH="2029108" progId="Paint.Picture">
                  <p:embed/>
                </p:oleObj>
              </mc:Choice>
              <mc:Fallback>
                <p:oleObj name="Imagen de mapa de bits" r:id="rId4" imgW="2038095" imgH="202910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5" y="6092826"/>
                        <a:ext cx="623887" cy="620713"/>
                      </a:xfrm>
                      <a:prstGeom prst="rect">
                        <a:avLst/>
                      </a:prstGeom>
                      <a:solidFill>
                        <a:srgbClr val="EDEDED"/>
                      </a:solidFill>
                      <a:ln w="9525" cap="rnd">
                        <a:solidFill>
                          <a:schemeClr val="tx1"/>
                        </a:solidFill>
                        <a:bevel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1115616" y="556684"/>
            <a:ext cx="6912768" cy="92333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es-EC" b="1" dirty="0" smtClean="0">
              <a:solidFill>
                <a:schemeClr val="tx1"/>
              </a:solidFill>
            </a:endParaRPr>
          </a:p>
          <a:p>
            <a:pPr algn="ctr"/>
            <a:r>
              <a:rPr lang="es-EC" b="1" dirty="0" smtClean="0">
                <a:solidFill>
                  <a:schemeClr val="tx1"/>
                </a:solidFill>
              </a:rPr>
              <a:t>MODELAMIENTO DE LOS PÓRTICOS 1, 2, 3, 5 y 6</a:t>
            </a:r>
          </a:p>
          <a:p>
            <a:pPr algn="ctr"/>
            <a:endParaRPr lang="es-EC" b="1" dirty="0">
              <a:solidFill>
                <a:schemeClr val="tx1"/>
              </a:solidFill>
            </a:endParaRPr>
          </a:p>
        </p:txBody>
      </p:sp>
      <p:pic>
        <p:nvPicPr>
          <p:cNvPr id="5" name="4 Imagen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30" t="30000" r="14929" b="12916"/>
          <a:stretch/>
        </p:blipFill>
        <p:spPr bwMode="auto">
          <a:xfrm>
            <a:off x="501726" y="1677603"/>
            <a:ext cx="8140549" cy="43436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06999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1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4086378"/>
              </p:ext>
            </p:extLst>
          </p:nvPr>
        </p:nvGraphicFramePr>
        <p:xfrm>
          <a:off x="131765" y="6092826"/>
          <a:ext cx="623887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081" name="Imagen de mapa de bits" r:id="rId4" imgW="2038095" imgH="2029108" progId="Paint.Picture">
                  <p:embed/>
                </p:oleObj>
              </mc:Choice>
              <mc:Fallback>
                <p:oleObj name="Imagen de mapa de bits" r:id="rId4" imgW="2038095" imgH="202910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5" y="6092826"/>
                        <a:ext cx="623887" cy="620713"/>
                      </a:xfrm>
                      <a:prstGeom prst="rect">
                        <a:avLst/>
                      </a:prstGeom>
                      <a:solidFill>
                        <a:srgbClr val="EDEDED"/>
                      </a:solidFill>
                      <a:ln w="9525" cap="rnd">
                        <a:solidFill>
                          <a:schemeClr val="tx1"/>
                        </a:solidFill>
                        <a:bevel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1115616" y="633463"/>
            <a:ext cx="6912768" cy="92333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es-EC" dirty="0" smtClean="0">
              <a:solidFill>
                <a:schemeClr val="tx1"/>
              </a:solidFill>
            </a:endParaRPr>
          </a:p>
          <a:p>
            <a:pPr algn="ctr"/>
            <a:r>
              <a:rPr lang="es-EC" b="1" dirty="0" smtClean="0">
                <a:solidFill>
                  <a:schemeClr val="tx1"/>
                </a:solidFill>
              </a:rPr>
              <a:t>MATRIZ DE RIGIDEZ K PARA LOS PÓRTICOS 1, 2, 3, 5 y 6</a:t>
            </a:r>
          </a:p>
          <a:p>
            <a:pPr algn="ctr"/>
            <a:endParaRPr lang="es-EC" dirty="0">
              <a:solidFill>
                <a:schemeClr val="tx1"/>
              </a:solidFill>
            </a:endParaRPr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4161670"/>
              </p:ext>
            </p:extLst>
          </p:nvPr>
        </p:nvGraphicFramePr>
        <p:xfrm>
          <a:off x="1403646" y="2873586"/>
          <a:ext cx="6624738" cy="3147702"/>
        </p:xfrm>
        <a:graphic>
          <a:graphicData uri="http://schemas.openxmlformats.org/drawingml/2006/table">
            <a:tbl>
              <a:tblPr firstRow="1" firstCol="1" bandRow="1"/>
              <a:tblGrid>
                <a:gridCol w="736082"/>
                <a:gridCol w="736082"/>
                <a:gridCol w="736082"/>
                <a:gridCol w="736082"/>
                <a:gridCol w="736082"/>
                <a:gridCol w="736082"/>
                <a:gridCol w="736082"/>
                <a:gridCol w="736082"/>
                <a:gridCol w="736082"/>
              </a:tblGrid>
              <a:tr h="248853">
                <a:tc gridSpan="9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K1 = K2 = K3 = K5 =K6=</a:t>
                      </a:r>
                      <a:endParaRPr lang="es-EC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48853">
                <a:tc gridSpan="9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1,0e+004*</a:t>
                      </a:r>
                      <a:endParaRPr lang="es-EC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8743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0,2896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-0,2071</a:t>
                      </a:r>
                      <a:endParaRPr lang="es-EC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0,2853</a:t>
                      </a:r>
                      <a:endParaRPr lang="es-EC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-0,266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-0,2517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0,1358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0,0433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0,0737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743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-0,2071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0,8702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-1,1933</a:t>
                      </a:r>
                      <a:endParaRPr lang="es-EC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0,4726</a:t>
                      </a:r>
                      <a:endParaRPr lang="es-EC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-0,0717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0,0162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0,0129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0,0433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743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0,2853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-1,1933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3,8188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-2,8816</a:t>
                      </a:r>
                      <a:endParaRPr lang="es-EC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</a:t>
                      </a:r>
                      <a:endParaRPr lang="es-EC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-0,0778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-0,072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0,0162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0,1358</a:t>
                      </a:r>
                      <a:endParaRPr lang="es-EC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743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-0,266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0,4726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-2,8816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7,4501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-4,7815</a:t>
                      </a:r>
                      <a:endParaRPr lang="es-EC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0,3974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-0,0778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-0,0717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-0,2517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743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-4,7815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9,5631</a:t>
                      </a:r>
                      <a:endParaRPr lang="es-EC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-4,7815</a:t>
                      </a:r>
                      <a:endParaRPr lang="es-EC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743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-0,2517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-0,0717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-0,0778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0,3974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-4,7815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7,4501</a:t>
                      </a:r>
                      <a:endParaRPr lang="es-EC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-2,8816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0,4726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-0,266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743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0,1358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0,0162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-0,072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-0,0778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-2,8816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3,8188</a:t>
                      </a:r>
                      <a:endParaRPr lang="es-EC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-1,1933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0,2853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743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0,0433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0,0129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0,0162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-0,0717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0,4726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-1,1933</a:t>
                      </a:r>
                      <a:endParaRPr lang="es-EC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0,8702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-0,2071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743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0,0737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0,0433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0,1358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-0,2517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-0,266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0,2853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-0,2071</a:t>
                      </a:r>
                      <a:endParaRPr lang="es-EC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0,2896</a:t>
                      </a:r>
                      <a:endParaRPr lang="es-EC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5 CuadroTexto"/>
          <p:cNvSpPr txBox="1"/>
          <p:nvPr/>
        </p:nvSpPr>
        <p:spPr>
          <a:xfrm>
            <a:off x="611560" y="1772816"/>
            <a:ext cx="7920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C" dirty="0" smtClean="0">
                <a:latin typeface="Arial" pitchFamily="34" charset="0"/>
                <a:cs typeface="Arial" pitchFamily="34" charset="0"/>
              </a:rPr>
              <a:t>Matriz de rigidez K (9x9) condensada a los grados de libertad principales (HORIZONTALES)</a:t>
            </a:r>
          </a:p>
        </p:txBody>
      </p:sp>
    </p:spTree>
    <p:extLst>
      <p:ext uri="{BB962C8B-B14F-4D97-AF65-F5344CB8AC3E}">
        <p14:creationId xmlns:p14="http://schemas.microsoft.com/office/powerpoint/2010/main" val="3014599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1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4076151"/>
              </p:ext>
            </p:extLst>
          </p:nvPr>
        </p:nvGraphicFramePr>
        <p:xfrm>
          <a:off x="131765" y="6092826"/>
          <a:ext cx="623887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57" name="Imagen de mapa de bits" r:id="rId4" imgW="2038095" imgH="2029108" progId="Paint.Picture">
                  <p:embed/>
                </p:oleObj>
              </mc:Choice>
              <mc:Fallback>
                <p:oleObj name="Imagen de mapa de bits" r:id="rId4" imgW="2038095" imgH="202910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5" y="6092826"/>
                        <a:ext cx="623887" cy="620713"/>
                      </a:xfrm>
                      <a:prstGeom prst="rect">
                        <a:avLst/>
                      </a:prstGeom>
                      <a:solidFill>
                        <a:srgbClr val="EDEDED"/>
                      </a:solidFill>
                      <a:ln w="9525" cap="rnd">
                        <a:solidFill>
                          <a:schemeClr val="tx1"/>
                        </a:solidFill>
                        <a:bevel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1115616" y="633462"/>
            <a:ext cx="6912768" cy="92333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es-EC" dirty="0" smtClean="0">
              <a:solidFill>
                <a:schemeClr val="tx1"/>
              </a:solidFill>
            </a:endParaRPr>
          </a:p>
          <a:p>
            <a:pPr algn="ctr"/>
            <a:r>
              <a:rPr lang="es-EC" b="1" dirty="0" smtClean="0">
                <a:solidFill>
                  <a:schemeClr val="tx1"/>
                </a:solidFill>
              </a:rPr>
              <a:t>MODELAMIENTO DE LOS PÓRTICOS 4 Y 7</a:t>
            </a:r>
          </a:p>
          <a:p>
            <a:pPr algn="ctr"/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5" name="4 Imagen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9" t="13750" r="41927" b="42917"/>
          <a:stretch/>
        </p:blipFill>
        <p:spPr bwMode="auto">
          <a:xfrm>
            <a:off x="791580" y="2060848"/>
            <a:ext cx="7560840" cy="37444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07545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1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2701203"/>
              </p:ext>
            </p:extLst>
          </p:nvPr>
        </p:nvGraphicFramePr>
        <p:xfrm>
          <a:off x="131765" y="6092826"/>
          <a:ext cx="623887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4242" name="Imagen de mapa de bits" r:id="rId4" imgW="2038095" imgH="2029108" progId="Paint.Picture">
                  <p:embed/>
                </p:oleObj>
              </mc:Choice>
              <mc:Fallback>
                <p:oleObj name="Imagen de mapa de bits" r:id="rId4" imgW="2038095" imgH="202910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5" y="6092826"/>
                        <a:ext cx="623887" cy="620713"/>
                      </a:xfrm>
                      <a:prstGeom prst="rect">
                        <a:avLst/>
                      </a:prstGeom>
                      <a:solidFill>
                        <a:srgbClr val="EDEDED"/>
                      </a:solidFill>
                      <a:ln w="9525" cap="rnd">
                        <a:solidFill>
                          <a:schemeClr val="tx1"/>
                        </a:solidFill>
                        <a:bevel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1115616" y="705470"/>
            <a:ext cx="6912768" cy="92333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es-EC" dirty="0" smtClean="0">
              <a:solidFill>
                <a:schemeClr val="tx1"/>
              </a:solidFill>
            </a:endParaRPr>
          </a:p>
          <a:p>
            <a:pPr algn="ctr"/>
            <a:r>
              <a:rPr lang="es-EC" b="1" dirty="0" smtClean="0">
                <a:solidFill>
                  <a:schemeClr val="tx1"/>
                </a:solidFill>
              </a:rPr>
              <a:t>MODELAMIENTO DE LOS PÓRTICOS 4 Y 7</a:t>
            </a:r>
          </a:p>
          <a:p>
            <a:pPr algn="ctr"/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6" name="5 Imagen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45" t="30000" r="27664" b="32083"/>
          <a:stretch/>
        </p:blipFill>
        <p:spPr bwMode="auto">
          <a:xfrm>
            <a:off x="935596" y="2060848"/>
            <a:ext cx="7272808" cy="381642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91035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1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3612013"/>
              </p:ext>
            </p:extLst>
          </p:nvPr>
        </p:nvGraphicFramePr>
        <p:xfrm>
          <a:off x="131765" y="6092826"/>
          <a:ext cx="623887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5266" name="Imagen de mapa de bits" r:id="rId4" imgW="2038095" imgH="2029108" progId="Paint.Picture">
                  <p:embed/>
                </p:oleObj>
              </mc:Choice>
              <mc:Fallback>
                <p:oleObj name="Imagen de mapa de bits" r:id="rId4" imgW="2038095" imgH="202910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5" y="6092826"/>
                        <a:ext cx="623887" cy="620713"/>
                      </a:xfrm>
                      <a:prstGeom prst="rect">
                        <a:avLst/>
                      </a:prstGeom>
                      <a:solidFill>
                        <a:srgbClr val="EDEDED"/>
                      </a:solidFill>
                      <a:ln w="9525" cap="rnd">
                        <a:solidFill>
                          <a:schemeClr val="tx1"/>
                        </a:solidFill>
                        <a:bevel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1115616" y="620688"/>
            <a:ext cx="6912768" cy="92333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es-EC" dirty="0" smtClean="0">
              <a:solidFill>
                <a:schemeClr val="tx1"/>
              </a:solidFill>
            </a:endParaRPr>
          </a:p>
          <a:p>
            <a:pPr algn="ctr"/>
            <a:r>
              <a:rPr lang="es-EC" b="1" dirty="0" smtClean="0">
                <a:solidFill>
                  <a:schemeClr val="tx1"/>
                </a:solidFill>
              </a:rPr>
              <a:t>MODELAMIENTO DE LOS PÓRTICOS 4 Y 7</a:t>
            </a:r>
          </a:p>
          <a:p>
            <a:pPr algn="ctr"/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5" name="4 Imagen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42" t="32917" r="32928" b="28750"/>
          <a:stretch/>
        </p:blipFill>
        <p:spPr bwMode="auto">
          <a:xfrm>
            <a:off x="719572" y="1700808"/>
            <a:ext cx="7812868" cy="44644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71495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1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8444602"/>
              </p:ext>
            </p:extLst>
          </p:nvPr>
        </p:nvGraphicFramePr>
        <p:xfrm>
          <a:off x="131765" y="6092826"/>
          <a:ext cx="623887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396" name="Imagen de mapa de bits" r:id="rId4" imgW="2038095" imgH="2029108" progId="Paint.Picture">
                  <p:embed/>
                </p:oleObj>
              </mc:Choice>
              <mc:Fallback>
                <p:oleObj name="Imagen de mapa de bits" r:id="rId4" imgW="2038095" imgH="202910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5" y="6092826"/>
                        <a:ext cx="623887" cy="620713"/>
                      </a:xfrm>
                      <a:prstGeom prst="rect">
                        <a:avLst/>
                      </a:prstGeom>
                      <a:solidFill>
                        <a:srgbClr val="EDEDED"/>
                      </a:solidFill>
                      <a:ln w="9525" cap="rnd">
                        <a:solidFill>
                          <a:schemeClr val="tx1"/>
                        </a:solidFill>
                        <a:bevel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37 Rectángulo redondeado"/>
          <p:cNvSpPr/>
          <p:nvPr/>
        </p:nvSpPr>
        <p:spPr>
          <a:xfrm>
            <a:off x="1850379" y="548680"/>
            <a:ext cx="5661731" cy="72008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EXPERIENCIA  SÍSMICA – CHILE 2010</a:t>
            </a:r>
          </a:p>
        </p:txBody>
      </p:sp>
      <p:pic>
        <p:nvPicPr>
          <p:cNvPr id="399362" name="Imagen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024" y="1628798"/>
            <a:ext cx="3960440" cy="4796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4211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1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7751816"/>
              </p:ext>
            </p:extLst>
          </p:nvPr>
        </p:nvGraphicFramePr>
        <p:xfrm>
          <a:off x="131765" y="6092826"/>
          <a:ext cx="623887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127" name="Imagen de mapa de bits" r:id="rId4" imgW="2038095" imgH="2029108" progId="Paint.Picture">
                  <p:embed/>
                </p:oleObj>
              </mc:Choice>
              <mc:Fallback>
                <p:oleObj name="Imagen de mapa de bits" r:id="rId4" imgW="2038095" imgH="202910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5" y="6092826"/>
                        <a:ext cx="623887" cy="620713"/>
                      </a:xfrm>
                      <a:prstGeom prst="rect">
                        <a:avLst/>
                      </a:prstGeom>
                      <a:solidFill>
                        <a:srgbClr val="EDEDED"/>
                      </a:solidFill>
                      <a:ln w="9525" cap="rnd">
                        <a:solidFill>
                          <a:schemeClr val="tx1"/>
                        </a:solidFill>
                        <a:bevel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1115616" y="633463"/>
            <a:ext cx="6912768" cy="92333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es-EC" dirty="0" smtClean="0">
              <a:solidFill>
                <a:schemeClr val="tx1"/>
              </a:solidFill>
            </a:endParaRPr>
          </a:p>
          <a:p>
            <a:pPr algn="ctr"/>
            <a:r>
              <a:rPr lang="es-EC" b="1" dirty="0" smtClean="0">
                <a:solidFill>
                  <a:schemeClr val="tx1"/>
                </a:solidFill>
              </a:rPr>
              <a:t>MATRIZ DE RIGIDEZ K PARA LOS PÓRTICOS 4 Y 7</a:t>
            </a:r>
          </a:p>
          <a:p>
            <a:pPr algn="ctr"/>
            <a:endParaRPr lang="es-EC" dirty="0">
              <a:solidFill>
                <a:schemeClr val="tx1"/>
              </a:solidFill>
            </a:endParaRPr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6409833"/>
              </p:ext>
            </p:extLst>
          </p:nvPr>
        </p:nvGraphicFramePr>
        <p:xfrm>
          <a:off x="1403639" y="2945434"/>
          <a:ext cx="6480729" cy="3003846"/>
        </p:xfrm>
        <a:graphic>
          <a:graphicData uri="http://schemas.openxmlformats.org/drawingml/2006/table">
            <a:tbl>
              <a:tblPr firstRow="1" firstCol="1" bandRow="1"/>
              <a:tblGrid>
                <a:gridCol w="720081"/>
                <a:gridCol w="720081"/>
                <a:gridCol w="720081"/>
                <a:gridCol w="720081"/>
                <a:gridCol w="720081"/>
                <a:gridCol w="720081"/>
                <a:gridCol w="720081"/>
                <a:gridCol w="720081"/>
                <a:gridCol w="720081"/>
              </a:tblGrid>
              <a:tr h="210749">
                <a:tc gridSpan="9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K1 = K2 = K3 = K5 =K6=</a:t>
                      </a:r>
                      <a:endParaRPr lang="es-EC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10749">
                <a:tc gridSpan="9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1,0e+004*</a:t>
                      </a:r>
                      <a:endParaRPr lang="es-EC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79574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0,2896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-0,2071</a:t>
                      </a:r>
                      <a:endParaRPr lang="es-EC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0,2853</a:t>
                      </a:r>
                      <a:endParaRPr lang="es-EC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-0,266</a:t>
                      </a:r>
                      <a:endParaRPr lang="es-EC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-0,2517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0,1358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0,0433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0,0737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574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-0,2071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0,8702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-1,1933</a:t>
                      </a:r>
                      <a:endParaRPr lang="es-EC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0,4726</a:t>
                      </a:r>
                      <a:endParaRPr lang="es-EC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</a:t>
                      </a:r>
                      <a:endParaRPr lang="es-EC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-0,0717</a:t>
                      </a:r>
                      <a:endParaRPr lang="es-EC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0,0162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0,0129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0,0433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574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0,2853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-1,1933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3,8188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-2,8816</a:t>
                      </a:r>
                      <a:endParaRPr lang="es-EC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</a:t>
                      </a:r>
                      <a:endParaRPr lang="es-EC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-0,0778</a:t>
                      </a:r>
                      <a:endParaRPr lang="es-EC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-0,072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0,0162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0,1358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574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-0,266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0,4726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-2,8816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7,4501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-4,7815</a:t>
                      </a:r>
                      <a:endParaRPr lang="es-EC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0,3974</a:t>
                      </a:r>
                      <a:endParaRPr lang="es-EC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-0,0778</a:t>
                      </a:r>
                      <a:endParaRPr lang="es-EC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-0,0717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-0,2517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574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-4,7815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9,5631</a:t>
                      </a:r>
                      <a:endParaRPr lang="es-EC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-4,7815</a:t>
                      </a:r>
                      <a:endParaRPr lang="es-EC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</a:t>
                      </a:r>
                      <a:endParaRPr lang="es-EC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574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-0,2517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-0,0717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-0,0778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0,3974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-4,7815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7,4501</a:t>
                      </a:r>
                      <a:endParaRPr lang="es-EC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-2,8816</a:t>
                      </a:r>
                      <a:endParaRPr lang="es-EC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0,4726</a:t>
                      </a:r>
                      <a:endParaRPr lang="es-EC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-0,266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574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0,1358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0,0162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-0,072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-0,0778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-2,8816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3,8188</a:t>
                      </a:r>
                      <a:endParaRPr lang="es-EC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-1,1933</a:t>
                      </a:r>
                      <a:endParaRPr lang="es-EC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0,2853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574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0,0433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0,0129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0,0162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-0,0717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0,4726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-1,1933</a:t>
                      </a:r>
                      <a:endParaRPr lang="es-EC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0,8702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-0,2071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574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0,0737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0,0433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0,1358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-0,2517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-0,266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0,2853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-0,2071</a:t>
                      </a:r>
                      <a:endParaRPr lang="es-EC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0,2896</a:t>
                      </a:r>
                      <a:endParaRPr lang="es-EC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5 CuadroTexto"/>
          <p:cNvSpPr txBox="1"/>
          <p:nvPr/>
        </p:nvSpPr>
        <p:spPr>
          <a:xfrm>
            <a:off x="611560" y="1772816"/>
            <a:ext cx="7920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C" dirty="0" smtClean="0">
                <a:latin typeface="Arial" pitchFamily="34" charset="0"/>
                <a:cs typeface="Arial" pitchFamily="34" charset="0"/>
              </a:rPr>
              <a:t>Matriz de rigidez K (9x9) condensada a los grados de libertad principales (HORIZONTALES)</a:t>
            </a:r>
          </a:p>
        </p:txBody>
      </p:sp>
    </p:spTree>
    <p:extLst>
      <p:ext uri="{BB962C8B-B14F-4D97-AF65-F5344CB8AC3E}">
        <p14:creationId xmlns:p14="http://schemas.microsoft.com/office/powerpoint/2010/main" val="4004166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1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2315985"/>
              </p:ext>
            </p:extLst>
          </p:nvPr>
        </p:nvGraphicFramePr>
        <p:xfrm>
          <a:off x="131765" y="6092826"/>
          <a:ext cx="623887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102" name="Imagen de mapa de bits" r:id="rId4" imgW="2038095" imgH="2029108" progId="Paint.Picture">
                  <p:embed/>
                </p:oleObj>
              </mc:Choice>
              <mc:Fallback>
                <p:oleObj name="Imagen de mapa de bits" r:id="rId4" imgW="2038095" imgH="202910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5" y="6092826"/>
                        <a:ext cx="623887" cy="620713"/>
                      </a:xfrm>
                      <a:prstGeom prst="rect">
                        <a:avLst/>
                      </a:prstGeom>
                      <a:solidFill>
                        <a:srgbClr val="EDEDED"/>
                      </a:solidFill>
                      <a:ln w="9525" cap="rnd">
                        <a:solidFill>
                          <a:schemeClr val="tx1"/>
                        </a:solidFill>
                        <a:bevel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1115616" y="550421"/>
            <a:ext cx="6912768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b="1" dirty="0" smtClean="0">
                <a:solidFill>
                  <a:schemeClr val="tx1"/>
                </a:solidFill>
              </a:rPr>
              <a:t>PESO DE LA ESTRUCTURA PARA EL ANÁLISIS SÍSMICO TRANVERSAL</a:t>
            </a:r>
            <a:endParaRPr lang="es-EC" b="1" dirty="0">
              <a:solidFill>
                <a:schemeClr val="tx1"/>
              </a:solidFill>
            </a:endParaRPr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7812587"/>
              </p:ext>
            </p:extLst>
          </p:nvPr>
        </p:nvGraphicFramePr>
        <p:xfrm>
          <a:off x="395535" y="1384115"/>
          <a:ext cx="8352930" cy="4743090"/>
        </p:xfrm>
        <a:graphic>
          <a:graphicData uri="http://schemas.openxmlformats.org/drawingml/2006/table">
            <a:tbl>
              <a:tblPr firstRow="1" firstCol="1" bandRow="1"/>
              <a:tblGrid>
                <a:gridCol w="1859127"/>
                <a:gridCol w="371696"/>
                <a:gridCol w="590229"/>
                <a:gridCol w="537679"/>
                <a:gridCol w="490256"/>
                <a:gridCol w="482565"/>
                <a:gridCol w="501150"/>
                <a:gridCol w="410788"/>
                <a:gridCol w="667132"/>
                <a:gridCol w="689563"/>
                <a:gridCol w="571645"/>
                <a:gridCol w="576771"/>
                <a:gridCol w="604329"/>
              </a:tblGrid>
              <a:tr h="120412">
                <a:tc gridSpan="1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PESO EN TONELADAS - COLISEO MUNICIPAL "SEBATIÁN DE BENALCAZAR"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204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Nombre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#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Cubierta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Correas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Cercha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Losa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Gradas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Vigas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Columnas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Ref. Viga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Ref. Col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C/punto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Total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13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m1-m55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0,333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0,093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0,950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13,058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8,180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1,820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6,420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30,855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61,711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13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m2-m56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0,367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0,090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1,475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11,910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6,864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1,222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1,313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23,241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46,482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13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m3-m57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0,197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0,045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1,154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1,270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5,350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8,016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16,033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13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m4-m58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0,201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0,045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1,412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2,808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4,467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8,934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13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m5-m59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0,200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0,045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1,950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2,557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5,681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10,433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20,867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13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m6-m60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0,201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0,045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1,412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2,808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4,467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8,934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13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m7-m61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0,197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0,045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1,154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1,270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5,350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8,016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16,033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13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m8-m62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0,367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0,090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1,475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11,910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6,864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1,222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1,313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23,241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46,482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13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m9-m63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0,333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0,093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0,950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13,058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8,180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1,820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6,420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30,855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61,711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13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m10-m19-m28-m37-m46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0,433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0,121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0,198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18,655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11,686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1,820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6,420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39,332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196,660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13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m11-m20-m29-m38-m47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0,477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0,117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0,273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17,015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9,805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1,222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1,313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30,222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151,109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13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m12-m21-m30-m39-m48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0,256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0,058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0,166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0,481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2,403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13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m13-m22-m31-m40-m49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0,262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0,058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0,195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0,515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2,575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13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m14-m23-m32-m41-m50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0,260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0,058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0,208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0,526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2,631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13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m15-m24-m33-m42-m51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0,262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0,058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0,195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0,515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2,575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13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m16-m25-m34-m43-m52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0,256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0,058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0,166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0,481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2,403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13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m17-m26-m35-m44-m53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0,477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0,117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0,273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17,015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9,805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1,222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1,313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30,222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151,109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13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m18-m27-m36-m45-m54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0,433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0,121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0,198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18,655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11,686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1,820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6,420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39,332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196,660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0412">
                <a:tc>
                  <a:txBody>
                    <a:bodyPr/>
                    <a:lstStyle/>
                    <a:p>
                      <a:endParaRPr lang="es-EC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1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TOTAL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995,31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74" marR="266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6873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1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3794974"/>
              </p:ext>
            </p:extLst>
          </p:nvPr>
        </p:nvGraphicFramePr>
        <p:xfrm>
          <a:off x="131765" y="6092826"/>
          <a:ext cx="623887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291" name="Imagen de mapa de bits" r:id="rId4" imgW="2038095" imgH="2029108" progId="Paint.Picture">
                  <p:embed/>
                </p:oleObj>
              </mc:Choice>
              <mc:Fallback>
                <p:oleObj name="Imagen de mapa de bits" r:id="rId4" imgW="2038095" imgH="202910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5" y="6092826"/>
                        <a:ext cx="623887" cy="620713"/>
                      </a:xfrm>
                      <a:prstGeom prst="rect">
                        <a:avLst/>
                      </a:prstGeom>
                      <a:solidFill>
                        <a:srgbClr val="EDEDED"/>
                      </a:solidFill>
                      <a:ln w="9525" cap="rnd">
                        <a:solidFill>
                          <a:schemeClr val="tx1"/>
                        </a:solidFill>
                        <a:bevel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1115616" y="548680"/>
            <a:ext cx="6912768" cy="92333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es-EC" dirty="0" smtClean="0">
              <a:solidFill>
                <a:schemeClr val="tx1"/>
              </a:solidFill>
            </a:endParaRPr>
          </a:p>
          <a:p>
            <a:pPr algn="ctr"/>
            <a:r>
              <a:rPr lang="es-EC" b="1" dirty="0" smtClean="0">
                <a:solidFill>
                  <a:schemeClr val="tx1"/>
                </a:solidFill>
              </a:rPr>
              <a:t>CONCENTRACIÓN DE MASAS EN LOS PUNTOS DISCRETOS</a:t>
            </a:r>
          </a:p>
          <a:p>
            <a:pPr algn="ctr"/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266242" name="Imagen 5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56" t="21529" r="48857" b="10199"/>
          <a:stretch>
            <a:fillRect/>
          </a:stretch>
        </p:blipFill>
        <p:spPr bwMode="auto">
          <a:xfrm>
            <a:off x="1979712" y="1628799"/>
            <a:ext cx="5400600" cy="481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7578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1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2604700"/>
              </p:ext>
            </p:extLst>
          </p:nvPr>
        </p:nvGraphicFramePr>
        <p:xfrm>
          <a:off x="131765" y="6092826"/>
          <a:ext cx="623887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315" name="Imagen de mapa de bits" r:id="rId4" imgW="2038095" imgH="2029108" progId="Paint.Picture">
                  <p:embed/>
                </p:oleObj>
              </mc:Choice>
              <mc:Fallback>
                <p:oleObj name="Imagen de mapa de bits" r:id="rId4" imgW="2038095" imgH="202910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5" y="6092826"/>
                        <a:ext cx="623887" cy="620713"/>
                      </a:xfrm>
                      <a:prstGeom prst="rect">
                        <a:avLst/>
                      </a:prstGeom>
                      <a:solidFill>
                        <a:srgbClr val="EDEDED"/>
                      </a:solidFill>
                      <a:ln w="9525" cap="rnd">
                        <a:solidFill>
                          <a:schemeClr val="tx1"/>
                        </a:solidFill>
                        <a:bevel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1115616" y="548680"/>
            <a:ext cx="6912768" cy="92333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es-EC" dirty="0" smtClean="0">
              <a:solidFill>
                <a:schemeClr val="tx1"/>
              </a:solidFill>
            </a:endParaRPr>
          </a:p>
          <a:p>
            <a:pPr algn="ctr"/>
            <a:r>
              <a:rPr lang="es-EC" b="1" dirty="0" smtClean="0">
                <a:solidFill>
                  <a:schemeClr val="tx1"/>
                </a:solidFill>
              </a:rPr>
              <a:t>PERÍODOS DE VIBRACIÓN, DESPLAZAMIENTOS Y DERIVAS </a:t>
            </a:r>
          </a:p>
          <a:p>
            <a:pPr algn="ctr"/>
            <a:endParaRPr lang="es-EC" dirty="0">
              <a:solidFill>
                <a:schemeClr val="tx1"/>
              </a:solidFill>
            </a:endParaRPr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2191714"/>
              </p:ext>
            </p:extLst>
          </p:nvPr>
        </p:nvGraphicFramePr>
        <p:xfrm>
          <a:off x="1115612" y="1689372"/>
          <a:ext cx="6912774" cy="4544568"/>
        </p:xfrm>
        <a:graphic>
          <a:graphicData uri="http://schemas.openxmlformats.org/drawingml/2006/table">
            <a:tbl>
              <a:tblPr firstRow="1" firstCol="1" bandRow="1"/>
              <a:tblGrid>
                <a:gridCol w="934992"/>
                <a:gridCol w="664198"/>
                <a:gridCol w="664198"/>
                <a:gridCol w="664198"/>
                <a:gridCol w="664198"/>
                <a:gridCol w="664198"/>
                <a:gridCol w="664198"/>
                <a:gridCol w="664198"/>
                <a:gridCol w="664198"/>
                <a:gridCol w="664198"/>
              </a:tblGrid>
              <a:tr h="2007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Modo (M)</a:t>
                      </a:r>
                      <a:endParaRPr lang="es-EC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4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5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6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7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8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9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54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Período (T) [seg]</a:t>
                      </a:r>
                      <a:endParaRPr lang="es-EC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0,90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0,90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0,90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0,90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0,89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0,81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0,80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0,39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0,39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7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F. P.M (γ)</a:t>
                      </a:r>
                      <a:endParaRPr lang="es-EC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3,94</a:t>
                      </a:r>
                      <a:endParaRPr lang="es-EC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3,94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3,94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3,94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3,94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3,54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3,54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829">
                <a:tc>
                  <a:txBody>
                    <a:bodyPr/>
                    <a:lstStyle/>
                    <a:p>
                      <a:endParaRPr lang="es-EC" sz="12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2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2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2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2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2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2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2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2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2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7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g.d.l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4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5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6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7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8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9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7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q [cm]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14,5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21,6</a:t>
                      </a:r>
                      <a:endParaRPr lang="es-EC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20,6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19,5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19,5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19,5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20,6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21,6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14,5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7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h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1008,0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1366,0</a:t>
                      </a:r>
                      <a:endParaRPr lang="es-EC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1480,0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1548,0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1578,0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1548,0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1480,0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1366,0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1008,0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7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γg [%]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1,4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1,6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1,4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1,3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1,2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1,3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1,4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1,6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1,4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7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F [Tn]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7,6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8,1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0,9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1,4</a:t>
                      </a:r>
                      <a:endParaRPr lang="es-EC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1,5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1,4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0,9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8,1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7,7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829">
                <a:tc>
                  <a:txBody>
                    <a:bodyPr/>
                    <a:lstStyle/>
                    <a:p>
                      <a:endParaRPr lang="es-EC" sz="12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2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2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2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2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2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2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2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2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2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7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g.d.l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10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11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12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13</a:t>
                      </a:r>
                      <a:endParaRPr lang="es-EC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14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15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16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17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18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7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q [cm]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16,1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24,1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22,9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21,7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21,7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21,7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22,9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24,1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16,1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7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h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1008,0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1366,0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1480,0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1548,0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1578,0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1548,0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1480,0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1366,0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1008,0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7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γg [%]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1,6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1,8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1,5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1,4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1,4</a:t>
                      </a:r>
                      <a:endParaRPr lang="es-EC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1,4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1,5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1,8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1,6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7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F [Tn]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8,8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9,5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1,7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0,1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1,7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0,1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1,7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9,5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8,8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829">
                <a:tc>
                  <a:txBody>
                    <a:bodyPr/>
                    <a:lstStyle/>
                    <a:p>
                      <a:endParaRPr lang="es-EC" sz="12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2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2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2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2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2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2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2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2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2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7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g.d.l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19,0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20,0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21,0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22,0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23,0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24,0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25,0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26,0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27,0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7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q [cm]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16,1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24,1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22,9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21,7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21,7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21,7</a:t>
                      </a:r>
                      <a:endParaRPr lang="es-EC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22,9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24,1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16,1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7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h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1008,0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1366,0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1480,0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1548,0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1578,0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1548,0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1480,0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1366,0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1008,0</a:t>
                      </a:r>
                      <a:endParaRPr lang="es-EC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7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γg [%]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1,6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1,8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1,5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1,4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1,4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1,4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1,5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1,8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1,6</a:t>
                      </a:r>
                      <a:endParaRPr lang="es-EC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7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F [Tn]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8,8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9,5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1,7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0,1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1,7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0,1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1,7</a:t>
                      </a:r>
                      <a:endParaRPr lang="es-EC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9,5</a:t>
                      </a:r>
                      <a:endParaRPr lang="es-EC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8,8</a:t>
                      </a:r>
                      <a:endParaRPr lang="es-EC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5" marR="395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3 Elipse"/>
          <p:cNvSpPr/>
          <p:nvPr/>
        </p:nvSpPr>
        <p:spPr>
          <a:xfrm>
            <a:off x="2627784" y="3789040"/>
            <a:ext cx="792088" cy="115212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600" dirty="0" smtClean="0">
              <a:solidFill>
                <a:schemeClr val="tx1"/>
              </a:solidFill>
            </a:endParaRPr>
          </a:p>
        </p:txBody>
      </p:sp>
      <p:sp>
        <p:nvSpPr>
          <p:cNvPr id="8" name="7 Elipse"/>
          <p:cNvSpPr/>
          <p:nvPr/>
        </p:nvSpPr>
        <p:spPr>
          <a:xfrm>
            <a:off x="6660232" y="3789040"/>
            <a:ext cx="792088" cy="115212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600" dirty="0" smtClean="0">
              <a:solidFill>
                <a:schemeClr val="tx1"/>
              </a:solidFill>
            </a:endParaRPr>
          </a:p>
        </p:txBody>
      </p:sp>
      <p:sp>
        <p:nvSpPr>
          <p:cNvPr id="9" name="8 Elipse"/>
          <p:cNvSpPr/>
          <p:nvPr/>
        </p:nvSpPr>
        <p:spPr>
          <a:xfrm>
            <a:off x="2627784" y="5013176"/>
            <a:ext cx="792088" cy="10801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600" dirty="0" smtClean="0">
              <a:solidFill>
                <a:schemeClr val="tx1"/>
              </a:solidFill>
            </a:endParaRPr>
          </a:p>
        </p:txBody>
      </p:sp>
      <p:sp>
        <p:nvSpPr>
          <p:cNvPr id="10" name="9 Elipse"/>
          <p:cNvSpPr/>
          <p:nvPr/>
        </p:nvSpPr>
        <p:spPr>
          <a:xfrm>
            <a:off x="6660232" y="5013176"/>
            <a:ext cx="792088" cy="10801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6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429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1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0033051"/>
              </p:ext>
            </p:extLst>
          </p:nvPr>
        </p:nvGraphicFramePr>
        <p:xfrm>
          <a:off x="131765" y="6092826"/>
          <a:ext cx="623887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337" name="Imagen de mapa de bits" r:id="rId4" imgW="2038095" imgH="2029108" progId="Paint.Picture">
                  <p:embed/>
                </p:oleObj>
              </mc:Choice>
              <mc:Fallback>
                <p:oleObj name="Imagen de mapa de bits" r:id="rId4" imgW="2038095" imgH="202910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5" y="6092826"/>
                        <a:ext cx="623887" cy="620713"/>
                      </a:xfrm>
                      <a:prstGeom prst="rect">
                        <a:avLst/>
                      </a:prstGeom>
                      <a:solidFill>
                        <a:srgbClr val="EDEDED"/>
                      </a:solidFill>
                      <a:ln w="9525" cap="rnd">
                        <a:solidFill>
                          <a:schemeClr val="tx1"/>
                        </a:solidFill>
                        <a:bevel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1115616" y="548680"/>
            <a:ext cx="6912768" cy="92333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es-EC" dirty="0" smtClean="0">
              <a:solidFill>
                <a:schemeClr val="tx1"/>
              </a:solidFill>
            </a:endParaRPr>
          </a:p>
          <a:p>
            <a:pPr algn="ctr"/>
            <a:r>
              <a:rPr lang="es-EC" b="1" dirty="0" smtClean="0">
                <a:solidFill>
                  <a:schemeClr val="tx1"/>
                </a:solidFill>
              </a:rPr>
              <a:t>PERÍODOS DE VIBRACIÓN, DESPLAZAMIENTOS Y DERIVAS </a:t>
            </a:r>
          </a:p>
          <a:p>
            <a:pPr algn="ctr"/>
            <a:endParaRPr lang="es-EC" dirty="0">
              <a:solidFill>
                <a:schemeClr val="tx1"/>
              </a:solidFill>
            </a:endParaRPr>
          </a:p>
        </p:txBody>
      </p:sp>
      <p:graphicFrame>
        <p:nvGraphicFramePr>
          <p:cNvPr id="11" name="10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3533259"/>
              </p:ext>
            </p:extLst>
          </p:nvPr>
        </p:nvGraphicFramePr>
        <p:xfrm>
          <a:off x="1115616" y="1844824"/>
          <a:ext cx="6912768" cy="4358640"/>
        </p:xfrm>
        <a:graphic>
          <a:graphicData uri="http://schemas.openxmlformats.org/drawingml/2006/table">
            <a:tbl>
              <a:tblPr firstRow="1" firstCol="1" bandRow="1"/>
              <a:tblGrid>
                <a:gridCol w="934995"/>
                <a:gridCol w="664197"/>
                <a:gridCol w="664197"/>
                <a:gridCol w="664197"/>
                <a:gridCol w="664197"/>
                <a:gridCol w="664197"/>
                <a:gridCol w="664197"/>
                <a:gridCol w="664197"/>
                <a:gridCol w="664197"/>
                <a:gridCol w="664197"/>
              </a:tblGrid>
              <a:tr h="1790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g.d.l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28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29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31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32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33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34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36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0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q [cm]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15,8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23,8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22,6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21,4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21,4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21,4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22,7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23,8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15,9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0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h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1008,0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1366,0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1480,0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1548,0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1578,0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1548,0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1480,0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1366,0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1008,0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0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γg [%]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1,6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1,7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1,4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1,4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1,4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1,7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1,6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0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F [Tn]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8,9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9,6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1,8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0,1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1,7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0,1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1,8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9,6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8,9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407">
                <a:tc>
                  <a:txBody>
                    <a:bodyPr/>
                    <a:lstStyle/>
                    <a:p>
                      <a:endParaRPr lang="es-EC" sz="11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1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1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0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g.d.l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37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38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39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40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41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42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43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44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45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0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q [cm]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16,1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24,1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22,9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21,7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21,7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21,7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22,9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24,1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16,1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0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h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1008,0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1366,0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1480,0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1548,0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1578,0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1548,0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1480,0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1366,0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1008,0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0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γg [%]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1,6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1,8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1,4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1,4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1,4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1,8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1,6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0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F [Tn]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8,8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9,5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1,7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0,1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1,7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0,1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1,7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9,5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8,8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407">
                <a:tc>
                  <a:txBody>
                    <a:bodyPr/>
                    <a:lstStyle/>
                    <a:p>
                      <a:endParaRPr lang="es-EC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1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1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1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0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g.d.l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46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47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48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49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50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51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52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53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54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0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q [cm]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16,1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24,1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22,9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21,7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21,7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21,7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22,9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24,1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16,1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0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h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1008,0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1366,0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1480,0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1548,0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1578,0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1548,0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1480,0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1366,0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1008,0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0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γg [%]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1,6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1,8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1,5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1,4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1,4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1,4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1,5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1,8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1,6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0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F [Tn]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8,8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9,5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1,7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0,1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1,7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0,1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1,7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9,5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8,8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407">
                <a:tc>
                  <a:txBody>
                    <a:bodyPr/>
                    <a:lstStyle/>
                    <a:p>
                      <a:endParaRPr lang="es-EC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1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0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g.d.l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55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56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57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58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59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60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61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62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63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0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q [cm]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14,2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21,4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20,4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19,3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19,3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19,3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20,4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21,4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14,3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0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h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1008,0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1366,0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1480,0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1548,0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1578,0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1548,0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1480,0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1366,0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1008,0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0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γg [%]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1,4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1,6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1,4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1,2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1,2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1,2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1,4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1,6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1,4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0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F [Tn]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7,7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8,2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0,9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1,4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1,4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0,9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8,2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7,7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067" marR="380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8" name="17 Elipse"/>
          <p:cNvSpPr/>
          <p:nvPr/>
        </p:nvSpPr>
        <p:spPr>
          <a:xfrm>
            <a:off x="2627784" y="2852936"/>
            <a:ext cx="792088" cy="115212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600" dirty="0" smtClean="0">
              <a:solidFill>
                <a:schemeClr val="tx1"/>
              </a:solidFill>
            </a:endParaRPr>
          </a:p>
        </p:txBody>
      </p:sp>
      <p:sp>
        <p:nvSpPr>
          <p:cNvPr id="19" name="18 Elipse"/>
          <p:cNvSpPr/>
          <p:nvPr/>
        </p:nvSpPr>
        <p:spPr>
          <a:xfrm>
            <a:off x="6660232" y="2852936"/>
            <a:ext cx="792088" cy="115212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600" dirty="0" smtClean="0">
              <a:solidFill>
                <a:schemeClr val="tx1"/>
              </a:solidFill>
            </a:endParaRPr>
          </a:p>
        </p:txBody>
      </p:sp>
      <p:sp>
        <p:nvSpPr>
          <p:cNvPr id="20" name="19 Elipse"/>
          <p:cNvSpPr/>
          <p:nvPr/>
        </p:nvSpPr>
        <p:spPr>
          <a:xfrm>
            <a:off x="2627784" y="4077072"/>
            <a:ext cx="792088" cy="10801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600" dirty="0" smtClean="0">
              <a:solidFill>
                <a:schemeClr val="tx1"/>
              </a:solidFill>
            </a:endParaRPr>
          </a:p>
        </p:txBody>
      </p:sp>
      <p:sp>
        <p:nvSpPr>
          <p:cNvPr id="21" name="20 Elipse"/>
          <p:cNvSpPr/>
          <p:nvPr/>
        </p:nvSpPr>
        <p:spPr>
          <a:xfrm>
            <a:off x="6660232" y="4077072"/>
            <a:ext cx="792088" cy="10801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6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551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1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3984884"/>
              </p:ext>
            </p:extLst>
          </p:nvPr>
        </p:nvGraphicFramePr>
        <p:xfrm>
          <a:off x="131765" y="6092826"/>
          <a:ext cx="623887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5746" name="Imagen de mapa de bits" r:id="rId4" imgW="2038095" imgH="2029108" progId="Paint.Picture">
                  <p:embed/>
                </p:oleObj>
              </mc:Choice>
              <mc:Fallback>
                <p:oleObj name="Imagen de mapa de bits" r:id="rId4" imgW="2038095" imgH="202910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5" y="6092826"/>
                        <a:ext cx="623887" cy="620713"/>
                      </a:xfrm>
                      <a:prstGeom prst="rect">
                        <a:avLst/>
                      </a:prstGeom>
                      <a:solidFill>
                        <a:srgbClr val="EDEDED"/>
                      </a:solidFill>
                      <a:ln w="9525" cap="rnd">
                        <a:solidFill>
                          <a:schemeClr val="tx1"/>
                        </a:solidFill>
                        <a:bevel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1115616" y="620688"/>
            <a:ext cx="6912768" cy="92333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es-EC" dirty="0" smtClean="0">
              <a:solidFill>
                <a:schemeClr val="tx1"/>
              </a:solidFill>
            </a:endParaRPr>
          </a:p>
          <a:p>
            <a:pPr algn="ctr"/>
            <a:r>
              <a:rPr lang="es-EC" b="1" dirty="0" smtClean="0">
                <a:solidFill>
                  <a:schemeClr val="tx1"/>
                </a:solidFill>
              </a:rPr>
              <a:t>DIAGNÓSTICO DE VULNERABILIDAD SÍSMICA</a:t>
            </a:r>
          </a:p>
          <a:p>
            <a:pPr algn="ctr"/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1259632" y="1412776"/>
            <a:ext cx="612068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s-EC" sz="1600" dirty="0" smtClean="0"/>
          </a:p>
          <a:p>
            <a:pPr algn="ctr">
              <a:lnSpc>
                <a:spcPct val="150000"/>
              </a:lnSpc>
            </a:pPr>
            <a:r>
              <a:rPr lang="es-EC" sz="3200" b="1" dirty="0" smtClean="0"/>
              <a:t>T</a:t>
            </a:r>
            <a:r>
              <a:rPr lang="es-EC" sz="3200" b="1" baseline="-25000" dirty="0" smtClean="0"/>
              <a:t>max </a:t>
            </a:r>
            <a:r>
              <a:rPr lang="es-EC" sz="3200" dirty="0"/>
              <a:t>= 0,90 [</a:t>
            </a:r>
            <a:r>
              <a:rPr lang="es-EC" sz="3200" dirty="0" smtClean="0"/>
              <a:t>seg]</a:t>
            </a:r>
          </a:p>
          <a:p>
            <a:pPr algn="ctr">
              <a:lnSpc>
                <a:spcPct val="150000"/>
              </a:lnSpc>
            </a:pPr>
            <a:r>
              <a:rPr lang="es-EC" sz="3200" b="1" dirty="0" smtClean="0"/>
              <a:t>q</a:t>
            </a:r>
            <a:r>
              <a:rPr lang="es-EC" sz="3200" b="1" baseline="-25000" dirty="0" smtClean="0"/>
              <a:t>max</a:t>
            </a:r>
            <a:r>
              <a:rPr lang="es-EC" sz="3200" dirty="0" smtClean="0"/>
              <a:t> </a:t>
            </a:r>
            <a:r>
              <a:rPr lang="es-EC" sz="3200" dirty="0"/>
              <a:t>= 24,10 </a:t>
            </a:r>
            <a:r>
              <a:rPr lang="es-EC" sz="3200" dirty="0" smtClean="0"/>
              <a:t>cm </a:t>
            </a:r>
          </a:p>
          <a:p>
            <a:pPr algn="ctr">
              <a:lnSpc>
                <a:spcPct val="150000"/>
              </a:lnSpc>
            </a:pPr>
            <a:r>
              <a:rPr lang="es-EC" sz="3200" b="1" dirty="0" smtClean="0"/>
              <a:t>γ</a:t>
            </a:r>
            <a:r>
              <a:rPr lang="es-EC" sz="3200" b="1" baseline="-25000" dirty="0" smtClean="0"/>
              <a:t>max </a:t>
            </a:r>
            <a:r>
              <a:rPr lang="es-EC" sz="3200" dirty="0"/>
              <a:t>= de 1,80</a:t>
            </a:r>
            <a:r>
              <a:rPr lang="es-EC" sz="3200" dirty="0" smtClean="0"/>
              <a:t>% </a:t>
            </a:r>
          </a:p>
          <a:p>
            <a:pPr algn="ctr"/>
            <a:endParaRPr lang="es-EC" sz="1600" dirty="0"/>
          </a:p>
        </p:txBody>
      </p:sp>
      <p:sp>
        <p:nvSpPr>
          <p:cNvPr id="4" name="3 Flecha abajo"/>
          <p:cNvSpPr/>
          <p:nvPr/>
        </p:nvSpPr>
        <p:spPr>
          <a:xfrm>
            <a:off x="4067944" y="4077072"/>
            <a:ext cx="792088" cy="79208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600" dirty="0" smtClean="0">
              <a:solidFill>
                <a:schemeClr val="tx1"/>
              </a:solidFill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2807804" y="5293437"/>
            <a:ext cx="3528392" cy="72008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dirty="0" smtClean="0">
                <a:solidFill>
                  <a:schemeClr val="tx1"/>
                </a:solidFill>
              </a:rPr>
              <a:t>REQUIERE REFORZAMIENTO</a:t>
            </a:r>
          </a:p>
        </p:txBody>
      </p:sp>
    </p:spTree>
    <p:extLst>
      <p:ext uri="{BB962C8B-B14F-4D97-AF65-F5344CB8AC3E}">
        <p14:creationId xmlns:p14="http://schemas.microsoft.com/office/powerpoint/2010/main" val="1489948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7183994" y="5426060"/>
            <a:ext cx="13484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800" dirty="0" smtClean="0"/>
              <a:t>CEINCI</a:t>
            </a:r>
            <a:endParaRPr lang="es-EC" sz="2800" dirty="0"/>
          </a:p>
        </p:txBody>
      </p:sp>
      <p:sp>
        <p:nvSpPr>
          <p:cNvPr id="12" name="11 CuadroTexto"/>
          <p:cNvSpPr txBox="1"/>
          <p:nvPr/>
        </p:nvSpPr>
        <p:spPr>
          <a:xfrm>
            <a:off x="348115" y="2564904"/>
            <a:ext cx="8447771" cy="236988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s-EC" sz="3600" dirty="0" smtClean="0"/>
          </a:p>
          <a:p>
            <a:pPr algn="ctr"/>
            <a:r>
              <a:rPr lang="es-EC" sz="2800" dirty="0" smtClean="0"/>
              <a:t>PROPUESTA DE REFORZAMIENTO SÍSMICO </a:t>
            </a:r>
          </a:p>
          <a:p>
            <a:pPr algn="ctr"/>
            <a:r>
              <a:rPr lang="es-EC" sz="2800" dirty="0" smtClean="0"/>
              <a:t>DEL COLISEO DEL COLEGIO MUNICIPAL </a:t>
            </a:r>
          </a:p>
          <a:p>
            <a:pPr algn="ctr"/>
            <a:r>
              <a:rPr lang="es-EC" sz="2800" dirty="0" smtClean="0"/>
              <a:t>“SEBASTIÁN DE BENALCÁZAR”</a:t>
            </a:r>
            <a:endParaRPr lang="es-EC" sz="2800" dirty="0"/>
          </a:p>
          <a:p>
            <a:pPr algn="ctr"/>
            <a:endParaRPr lang="es-EC" sz="2800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4" name="3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6716145"/>
              </p:ext>
            </p:extLst>
          </p:nvPr>
        </p:nvGraphicFramePr>
        <p:xfrm>
          <a:off x="7380312" y="290454"/>
          <a:ext cx="1344160" cy="13383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8773" name="Imagen de mapa de bits" r:id="rId3" imgW="2038095" imgH="2029108" progId="Paint.Picture">
                  <p:embed/>
                </p:oleObj>
              </mc:Choice>
              <mc:Fallback>
                <p:oleObj name="Imagen de mapa de bits" r:id="rId3" imgW="2038095" imgH="202910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80312" y="290454"/>
                        <a:ext cx="1344160" cy="1338347"/>
                      </a:xfrm>
                      <a:prstGeom prst="rect">
                        <a:avLst/>
                      </a:prstGeom>
                      <a:solidFill>
                        <a:srgbClr val="FFFFFF">
                          <a:shade val="85000"/>
                        </a:srgbClr>
                      </a:solidFill>
                      <a:ln cap="rnd">
                        <a:solidFill>
                          <a:schemeClr val="tx1"/>
                        </a:solidFill>
                        <a:beve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7334" name="Picture 6" descr="0013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10156"/>
            <a:ext cx="1296144" cy="1315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2278056" y="784565"/>
            <a:ext cx="489268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800" dirty="0" smtClean="0"/>
              <a:t>ESCUELA POLITECNICA DEL</a:t>
            </a:r>
          </a:p>
          <a:p>
            <a:pPr algn="ctr"/>
            <a:r>
              <a:rPr lang="es-EC" sz="2800" dirty="0" smtClean="0"/>
              <a:t>EJÉRCITO</a:t>
            </a:r>
            <a:endParaRPr lang="es-EC" sz="2800" dirty="0"/>
          </a:p>
        </p:txBody>
      </p:sp>
    </p:spTree>
    <p:extLst>
      <p:ext uri="{BB962C8B-B14F-4D97-AF65-F5344CB8AC3E}">
        <p14:creationId xmlns:p14="http://schemas.microsoft.com/office/powerpoint/2010/main" val="3631127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1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5101731"/>
              </p:ext>
            </p:extLst>
          </p:nvPr>
        </p:nvGraphicFramePr>
        <p:xfrm>
          <a:off x="131765" y="6092826"/>
          <a:ext cx="623887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361" name="Imagen de mapa de bits" r:id="rId4" imgW="2038095" imgH="2029108" progId="Paint.Picture">
                  <p:embed/>
                </p:oleObj>
              </mc:Choice>
              <mc:Fallback>
                <p:oleObj name="Imagen de mapa de bits" r:id="rId4" imgW="2038095" imgH="202910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5" y="6092826"/>
                        <a:ext cx="623887" cy="620713"/>
                      </a:xfrm>
                      <a:prstGeom prst="rect">
                        <a:avLst/>
                      </a:prstGeom>
                      <a:solidFill>
                        <a:srgbClr val="EDEDED"/>
                      </a:solidFill>
                      <a:ln w="9525" cap="rnd">
                        <a:solidFill>
                          <a:schemeClr val="tx1"/>
                        </a:solidFill>
                        <a:bevel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1115616" y="476672"/>
            <a:ext cx="6912768" cy="64633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dirty="0" smtClean="0">
                <a:solidFill>
                  <a:schemeClr val="tx1"/>
                </a:solidFill>
              </a:rPr>
              <a:t>VISTA EN PLANTA DE LA ESTRCUTURA </a:t>
            </a:r>
          </a:p>
          <a:p>
            <a:pPr algn="ctr"/>
            <a:r>
              <a:rPr lang="es-EC" dirty="0" smtClean="0">
                <a:solidFill>
                  <a:schemeClr val="tx1"/>
                </a:solidFill>
              </a:rPr>
              <a:t>CON PROPUESTA DE REFORZAMIENTO</a:t>
            </a: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8" name="7 Estrella de 5 puntas"/>
          <p:cNvSpPr/>
          <p:nvPr/>
        </p:nvSpPr>
        <p:spPr>
          <a:xfrm>
            <a:off x="1415224" y="5157192"/>
            <a:ext cx="144016" cy="144016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600" dirty="0" smtClean="0">
              <a:solidFill>
                <a:schemeClr val="tx1"/>
              </a:solidFill>
            </a:endParaRPr>
          </a:p>
        </p:txBody>
      </p:sp>
      <p:sp>
        <p:nvSpPr>
          <p:cNvPr id="9" name="8 Estrella de 5 puntas"/>
          <p:cNvSpPr/>
          <p:nvPr/>
        </p:nvSpPr>
        <p:spPr>
          <a:xfrm>
            <a:off x="1403648" y="4642507"/>
            <a:ext cx="144016" cy="144016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600" dirty="0" smtClean="0">
              <a:solidFill>
                <a:schemeClr val="tx1"/>
              </a:solidFill>
            </a:endParaRPr>
          </a:p>
        </p:txBody>
      </p:sp>
      <p:sp>
        <p:nvSpPr>
          <p:cNvPr id="10" name="9 Estrella de 5 puntas"/>
          <p:cNvSpPr/>
          <p:nvPr/>
        </p:nvSpPr>
        <p:spPr>
          <a:xfrm>
            <a:off x="1403648" y="4149080"/>
            <a:ext cx="144016" cy="144016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600" dirty="0" smtClean="0">
              <a:solidFill>
                <a:schemeClr val="tx1"/>
              </a:solidFill>
            </a:endParaRPr>
          </a:p>
        </p:txBody>
      </p:sp>
      <p:sp>
        <p:nvSpPr>
          <p:cNvPr id="11" name="10 Estrella de 5 puntas"/>
          <p:cNvSpPr/>
          <p:nvPr/>
        </p:nvSpPr>
        <p:spPr>
          <a:xfrm>
            <a:off x="1403648" y="3016354"/>
            <a:ext cx="144016" cy="144016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600" dirty="0" smtClean="0">
              <a:solidFill>
                <a:schemeClr val="tx1"/>
              </a:solidFill>
            </a:endParaRPr>
          </a:p>
        </p:txBody>
      </p:sp>
      <p:sp>
        <p:nvSpPr>
          <p:cNvPr id="12" name="11 Estrella de 5 puntas"/>
          <p:cNvSpPr/>
          <p:nvPr/>
        </p:nvSpPr>
        <p:spPr>
          <a:xfrm>
            <a:off x="1415224" y="2564031"/>
            <a:ext cx="144016" cy="144016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600" dirty="0" smtClean="0">
              <a:solidFill>
                <a:schemeClr val="tx1"/>
              </a:solidFill>
            </a:endParaRPr>
          </a:p>
        </p:txBody>
      </p:sp>
      <p:pic>
        <p:nvPicPr>
          <p:cNvPr id="269314" name="Imagen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62" t="37961" r="50577" b="20387"/>
          <a:stretch>
            <a:fillRect/>
          </a:stretch>
        </p:blipFill>
        <p:spPr bwMode="auto">
          <a:xfrm>
            <a:off x="1763687" y="1231747"/>
            <a:ext cx="5760641" cy="5306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9846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1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1077406"/>
              </p:ext>
            </p:extLst>
          </p:nvPr>
        </p:nvGraphicFramePr>
        <p:xfrm>
          <a:off x="131765" y="6092826"/>
          <a:ext cx="623887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0385" name="Imagen de mapa de bits" r:id="rId4" imgW="2038095" imgH="2029108" progId="Paint.Picture">
                  <p:embed/>
                </p:oleObj>
              </mc:Choice>
              <mc:Fallback>
                <p:oleObj name="Imagen de mapa de bits" r:id="rId4" imgW="2038095" imgH="202910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5" y="6092826"/>
                        <a:ext cx="623887" cy="620713"/>
                      </a:xfrm>
                      <a:prstGeom prst="rect">
                        <a:avLst/>
                      </a:prstGeom>
                      <a:solidFill>
                        <a:srgbClr val="EDEDED"/>
                      </a:solidFill>
                      <a:ln w="9525" cap="rnd">
                        <a:solidFill>
                          <a:schemeClr val="tx1"/>
                        </a:solidFill>
                        <a:bevel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755576" y="705470"/>
            <a:ext cx="7632848" cy="92333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es-EC" dirty="0" smtClean="0">
              <a:solidFill>
                <a:schemeClr val="tx1"/>
              </a:solidFill>
            </a:endParaRPr>
          </a:p>
          <a:p>
            <a:pPr algn="ctr"/>
            <a:r>
              <a:rPr lang="es-EC" b="1" dirty="0" smtClean="0">
                <a:solidFill>
                  <a:schemeClr val="tx1"/>
                </a:solidFill>
              </a:rPr>
              <a:t>GEOMETRÍA DE LOS PÓRTICOS TRANSVERSALES 1 Y 7 REFORZADOS</a:t>
            </a:r>
          </a:p>
          <a:p>
            <a:pPr algn="ctr"/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270338" name="Imagen 2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48" t="16594" r="38657" b="42741"/>
          <a:stretch>
            <a:fillRect/>
          </a:stretch>
        </p:blipFill>
        <p:spPr bwMode="auto">
          <a:xfrm>
            <a:off x="467544" y="1988840"/>
            <a:ext cx="8138819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4053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1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468074"/>
              </p:ext>
            </p:extLst>
          </p:nvPr>
        </p:nvGraphicFramePr>
        <p:xfrm>
          <a:off x="131765" y="6092826"/>
          <a:ext cx="623887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3698" name="Imagen de mapa de bits" r:id="rId4" imgW="2038095" imgH="2029108" progId="Paint.Picture">
                  <p:embed/>
                </p:oleObj>
              </mc:Choice>
              <mc:Fallback>
                <p:oleObj name="Imagen de mapa de bits" r:id="rId4" imgW="2038095" imgH="202910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5" y="6092826"/>
                        <a:ext cx="623887" cy="620713"/>
                      </a:xfrm>
                      <a:prstGeom prst="rect">
                        <a:avLst/>
                      </a:prstGeom>
                      <a:solidFill>
                        <a:srgbClr val="EDEDED"/>
                      </a:solidFill>
                      <a:ln w="9525" cap="rnd">
                        <a:solidFill>
                          <a:schemeClr val="tx1"/>
                        </a:solidFill>
                        <a:bevel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755576" y="849486"/>
            <a:ext cx="7632848" cy="1200329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es-EC" b="1" dirty="0" smtClean="0">
              <a:solidFill>
                <a:schemeClr val="tx1"/>
              </a:solidFill>
            </a:endParaRPr>
          </a:p>
          <a:p>
            <a:pPr algn="ctr"/>
            <a:r>
              <a:rPr lang="es-EC" b="1" dirty="0" smtClean="0">
                <a:solidFill>
                  <a:schemeClr val="tx1"/>
                </a:solidFill>
              </a:rPr>
              <a:t>GEOMETRÍA DE LOS PERFILES METÁLICOS EN LA CUBIERTA DEL COLISEO DEL COLEGIO </a:t>
            </a:r>
            <a:r>
              <a:rPr lang="es-EC" b="1" dirty="0" smtClean="0"/>
              <a:t>“SEBASTIÁN DE BENALCÁZAR”</a:t>
            </a:r>
            <a:endParaRPr lang="es-EC" b="1" dirty="0"/>
          </a:p>
          <a:p>
            <a:pPr algn="ctr"/>
            <a:endParaRPr lang="es-EC" b="1" dirty="0" smtClean="0">
              <a:solidFill>
                <a:schemeClr val="tx1"/>
              </a:solidFill>
            </a:endParaRPr>
          </a:p>
        </p:txBody>
      </p:sp>
      <p:pic>
        <p:nvPicPr>
          <p:cNvPr id="283651" name="Imagen 2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5" t="21548" r="47362" b="39539"/>
          <a:stretch>
            <a:fillRect/>
          </a:stretch>
        </p:blipFill>
        <p:spPr bwMode="auto">
          <a:xfrm>
            <a:off x="1236963" y="2434696"/>
            <a:ext cx="6670074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971600" y="5404602"/>
            <a:ext cx="1656184" cy="307777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400" b="1" dirty="0" smtClean="0">
                <a:solidFill>
                  <a:schemeClr val="tx1"/>
                </a:solidFill>
              </a:rPr>
              <a:t>ESTADO ACTUAL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3419872" y="5387024"/>
            <a:ext cx="1656184" cy="307777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400" b="1" dirty="0" smtClean="0">
                <a:solidFill>
                  <a:schemeClr val="tx1"/>
                </a:solidFill>
              </a:rPr>
              <a:t>REFORZADA</a:t>
            </a:r>
          </a:p>
        </p:txBody>
      </p:sp>
    </p:spTree>
    <p:extLst>
      <p:ext uri="{BB962C8B-B14F-4D97-AF65-F5344CB8AC3E}">
        <p14:creationId xmlns:p14="http://schemas.microsoft.com/office/powerpoint/2010/main" val="22969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1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5579681"/>
              </p:ext>
            </p:extLst>
          </p:nvPr>
        </p:nvGraphicFramePr>
        <p:xfrm>
          <a:off x="131765" y="6092826"/>
          <a:ext cx="623887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420" name="Imagen de mapa de bits" r:id="rId4" imgW="2038095" imgH="2029108" progId="Paint.Picture">
                  <p:embed/>
                </p:oleObj>
              </mc:Choice>
              <mc:Fallback>
                <p:oleObj name="Imagen de mapa de bits" r:id="rId4" imgW="2038095" imgH="202910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5" y="6092826"/>
                        <a:ext cx="623887" cy="620713"/>
                      </a:xfrm>
                      <a:prstGeom prst="rect">
                        <a:avLst/>
                      </a:prstGeom>
                      <a:solidFill>
                        <a:srgbClr val="EDEDED"/>
                      </a:solidFill>
                      <a:ln w="9525" cap="rnd">
                        <a:solidFill>
                          <a:schemeClr val="tx1"/>
                        </a:solidFill>
                        <a:bevel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37 Rectángulo redondeado"/>
          <p:cNvSpPr/>
          <p:nvPr/>
        </p:nvSpPr>
        <p:spPr>
          <a:xfrm>
            <a:off x="1850379" y="548680"/>
            <a:ext cx="5661731" cy="72008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EXPERIENCIA  SÍSMICA  -  CHILE 2010</a:t>
            </a:r>
          </a:p>
        </p:txBody>
      </p:sp>
      <p:pic>
        <p:nvPicPr>
          <p:cNvPr id="400386" name="Imagen 2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045" y="1772816"/>
            <a:ext cx="7008398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5823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1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3625546"/>
              </p:ext>
            </p:extLst>
          </p:nvPr>
        </p:nvGraphicFramePr>
        <p:xfrm>
          <a:off x="131765" y="6092826"/>
          <a:ext cx="623887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1412" name="Imagen de mapa de bits" r:id="rId4" imgW="2038095" imgH="2029108" progId="Paint.Picture">
                  <p:embed/>
                </p:oleObj>
              </mc:Choice>
              <mc:Fallback>
                <p:oleObj name="Imagen de mapa de bits" r:id="rId4" imgW="2038095" imgH="202910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5" y="6092826"/>
                        <a:ext cx="623887" cy="620713"/>
                      </a:xfrm>
                      <a:prstGeom prst="rect">
                        <a:avLst/>
                      </a:prstGeom>
                      <a:solidFill>
                        <a:srgbClr val="EDEDED"/>
                      </a:solidFill>
                      <a:ln w="9525" cap="rnd">
                        <a:solidFill>
                          <a:schemeClr val="tx1"/>
                        </a:solidFill>
                        <a:bevel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755576" y="849486"/>
            <a:ext cx="7632848" cy="92333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es-EC" dirty="0" smtClean="0">
              <a:solidFill>
                <a:schemeClr val="tx1"/>
              </a:solidFill>
            </a:endParaRPr>
          </a:p>
          <a:p>
            <a:pPr algn="ctr"/>
            <a:r>
              <a:rPr lang="es-EC" b="1" dirty="0" smtClean="0">
                <a:solidFill>
                  <a:schemeClr val="tx1"/>
                </a:solidFill>
              </a:rPr>
              <a:t>GEOMETRÍA DE LOS PÓRTICOS LONGITUDINALES A e </a:t>
            </a:r>
            <a:r>
              <a:rPr lang="es-EC" b="1" dirty="0">
                <a:solidFill>
                  <a:schemeClr val="tx1"/>
                </a:solidFill>
              </a:rPr>
              <a:t>I</a:t>
            </a:r>
            <a:r>
              <a:rPr lang="es-EC" b="1" dirty="0" smtClean="0">
                <a:solidFill>
                  <a:schemeClr val="tx1"/>
                </a:solidFill>
              </a:rPr>
              <a:t> </a:t>
            </a:r>
          </a:p>
          <a:p>
            <a:pPr algn="ctr"/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271365" name="Imagen 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0" t="24583" r="33948" b="36667"/>
          <a:stretch>
            <a:fillRect/>
          </a:stretch>
        </p:blipFill>
        <p:spPr bwMode="auto">
          <a:xfrm>
            <a:off x="566737" y="2204864"/>
            <a:ext cx="8010525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5753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1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5399294"/>
              </p:ext>
            </p:extLst>
          </p:nvPr>
        </p:nvGraphicFramePr>
        <p:xfrm>
          <a:off x="131765" y="6092826"/>
          <a:ext cx="623887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433" name="Imagen de mapa de bits" r:id="rId4" imgW="2038095" imgH="2029108" progId="Paint.Picture">
                  <p:embed/>
                </p:oleObj>
              </mc:Choice>
              <mc:Fallback>
                <p:oleObj name="Imagen de mapa de bits" r:id="rId4" imgW="2038095" imgH="202910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5" y="6092826"/>
                        <a:ext cx="623887" cy="620713"/>
                      </a:xfrm>
                      <a:prstGeom prst="rect">
                        <a:avLst/>
                      </a:prstGeom>
                      <a:solidFill>
                        <a:srgbClr val="EDEDED"/>
                      </a:solidFill>
                      <a:ln w="9525" cap="rnd">
                        <a:solidFill>
                          <a:schemeClr val="tx1"/>
                        </a:solidFill>
                        <a:bevel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755576" y="849486"/>
            <a:ext cx="7632848" cy="92333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es-EC" dirty="0" smtClean="0">
              <a:solidFill>
                <a:schemeClr val="tx1"/>
              </a:solidFill>
            </a:endParaRPr>
          </a:p>
          <a:p>
            <a:pPr algn="ctr"/>
            <a:r>
              <a:rPr lang="es-EC" b="1" dirty="0" smtClean="0">
                <a:solidFill>
                  <a:schemeClr val="tx1"/>
                </a:solidFill>
              </a:rPr>
              <a:t>MODELAMIENTO DE LOS PÓRTICOS LONGITUDINALES A e </a:t>
            </a:r>
            <a:r>
              <a:rPr lang="es-EC" b="1" dirty="0">
                <a:solidFill>
                  <a:schemeClr val="tx1"/>
                </a:solidFill>
              </a:rPr>
              <a:t>I</a:t>
            </a:r>
            <a:r>
              <a:rPr lang="es-EC" b="1" dirty="0" smtClean="0">
                <a:solidFill>
                  <a:schemeClr val="tx1"/>
                </a:solidFill>
              </a:rPr>
              <a:t> </a:t>
            </a:r>
          </a:p>
          <a:p>
            <a:pPr algn="ctr"/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27238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1" t="27124" r="26228" b="15616"/>
          <a:stretch>
            <a:fillRect/>
          </a:stretch>
        </p:blipFill>
        <p:spPr bwMode="auto">
          <a:xfrm>
            <a:off x="395536" y="2348880"/>
            <a:ext cx="8313951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6631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1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1019474"/>
              </p:ext>
            </p:extLst>
          </p:nvPr>
        </p:nvGraphicFramePr>
        <p:xfrm>
          <a:off x="131765" y="6092826"/>
          <a:ext cx="623887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3457" name="Imagen de mapa de bits" r:id="rId4" imgW="2038095" imgH="2029108" progId="Paint.Picture">
                  <p:embed/>
                </p:oleObj>
              </mc:Choice>
              <mc:Fallback>
                <p:oleObj name="Imagen de mapa de bits" r:id="rId4" imgW="2038095" imgH="202910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5" y="6092826"/>
                        <a:ext cx="623887" cy="620713"/>
                      </a:xfrm>
                      <a:prstGeom prst="rect">
                        <a:avLst/>
                      </a:prstGeom>
                      <a:solidFill>
                        <a:srgbClr val="EDEDED"/>
                      </a:solidFill>
                      <a:ln w="9525" cap="rnd">
                        <a:solidFill>
                          <a:schemeClr val="tx1"/>
                        </a:solidFill>
                        <a:bevel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755576" y="849486"/>
            <a:ext cx="7632848" cy="92333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es-EC" dirty="0" smtClean="0">
              <a:solidFill>
                <a:schemeClr val="tx1"/>
              </a:solidFill>
            </a:endParaRPr>
          </a:p>
          <a:p>
            <a:pPr algn="ctr"/>
            <a:r>
              <a:rPr lang="es-EC" b="1" dirty="0" smtClean="0">
                <a:solidFill>
                  <a:schemeClr val="tx1"/>
                </a:solidFill>
              </a:rPr>
              <a:t>MODELAMIENTO DE LOS PÓRTICOS LONGITUDINALES A e </a:t>
            </a:r>
            <a:r>
              <a:rPr lang="es-EC" b="1" dirty="0">
                <a:solidFill>
                  <a:schemeClr val="tx1"/>
                </a:solidFill>
              </a:rPr>
              <a:t>I</a:t>
            </a:r>
            <a:r>
              <a:rPr lang="es-EC" b="1" dirty="0" smtClean="0">
                <a:solidFill>
                  <a:schemeClr val="tx1"/>
                </a:solidFill>
              </a:rPr>
              <a:t> </a:t>
            </a:r>
          </a:p>
          <a:p>
            <a:pPr algn="ctr"/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273410" name="Imagen 1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9" t="23799" r="36037" b="27316"/>
          <a:stretch>
            <a:fillRect/>
          </a:stretch>
        </p:blipFill>
        <p:spPr bwMode="auto">
          <a:xfrm>
            <a:off x="504684" y="2451595"/>
            <a:ext cx="8134631" cy="2993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3940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1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1876249"/>
              </p:ext>
            </p:extLst>
          </p:nvPr>
        </p:nvGraphicFramePr>
        <p:xfrm>
          <a:off x="131765" y="6092826"/>
          <a:ext cx="623887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4481" name="Imagen de mapa de bits" r:id="rId4" imgW="2038095" imgH="2029108" progId="Paint.Picture">
                  <p:embed/>
                </p:oleObj>
              </mc:Choice>
              <mc:Fallback>
                <p:oleObj name="Imagen de mapa de bits" r:id="rId4" imgW="2038095" imgH="202910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5" y="6092826"/>
                        <a:ext cx="623887" cy="620713"/>
                      </a:xfrm>
                      <a:prstGeom prst="rect">
                        <a:avLst/>
                      </a:prstGeom>
                      <a:solidFill>
                        <a:srgbClr val="EDEDED"/>
                      </a:solidFill>
                      <a:ln w="9525" cap="rnd">
                        <a:solidFill>
                          <a:schemeClr val="tx1"/>
                        </a:solidFill>
                        <a:bevel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755576" y="849486"/>
            <a:ext cx="7632848" cy="92333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es-EC" dirty="0" smtClean="0">
              <a:solidFill>
                <a:schemeClr val="tx1"/>
              </a:solidFill>
            </a:endParaRPr>
          </a:p>
          <a:p>
            <a:pPr algn="ctr"/>
            <a:r>
              <a:rPr lang="es-EC" b="1" dirty="0" smtClean="0">
                <a:solidFill>
                  <a:schemeClr val="tx1"/>
                </a:solidFill>
              </a:rPr>
              <a:t>MODELAMIENTO DE LOS PÓRTICOS LONGITUDINALES A e </a:t>
            </a:r>
            <a:r>
              <a:rPr lang="es-EC" b="1" dirty="0">
                <a:solidFill>
                  <a:schemeClr val="tx1"/>
                </a:solidFill>
              </a:rPr>
              <a:t>I</a:t>
            </a:r>
            <a:r>
              <a:rPr lang="es-EC" b="1" dirty="0" smtClean="0">
                <a:solidFill>
                  <a:schemeClr val="tx1"/>
                </a:solidFill>
              </a:rPr>
              <a:t> </a:t>
            </a:r>
          </a:p>
          <a:p>
            <a:pPr algn="ctr"/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274434" name="Imagen 4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9" t="20741" r="12376" b="28497"/>
          <a:stretch>
            <a:fillRect/>
          </a:stretch>
        </p:blipFill>
        <p:spPr bwMode="auto">
          <a:xfrm>
            <a:off x="597712" y="2420888"/>
            <a:ext cx="7948575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7801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1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0719086"/>
              </p:ext>
            </p:extLst>
          </p:nvPr>
        </p:nvGraphicFramePr>
        <p:xfrm>
          <a:off x="131765" y="6092826"/>
          <a:ext cx="623887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66" name="Imagen de mapa de bits" r:id="rId4" imgW="2038095" imgH="2029108" progId="Paint.Picture">
                  <p:embed/>
                </p:oleObj>
              </mc:Choice>
              <mc:Fallback>
                <p:oleObj name="Imagen de mapa de bits" r:id="rId4" imgW="2038095" imgH="202910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5" y="6092826"/>
                        <a:ext cx="623887" cy="620713"/>
                      </a:xfrm>
                      <a:prstGeom prst="rect">
                        <a:avLst/>
                      </a:prstGeom>
                      <a:solidFill>
                        <a:srgbClr val="EDEDED"/>
                      </a:solidFill>
                      <a:ln w="9525" cap="rnd">
                        <a:solidFill>
                          <a:schemeClr val="tx1"/>
                        </a:solidFill>
                        <a:bevel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755576" y="849486"/>
            <a:ext cx="7632848" cy="92333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es-EC" dirty="0" smtClean="0">
              <a:solidFill>
                <a:schemeClr val="tx1"/>
              </a:solidFill>
            </a:endParaRPr>
          </a:p>
          <a:p>
            <a:pPr algn="ctr"/>
            <a:r>
              <a:rPr lang="es-EC" b="1" dirty="0" smtClean="0">
                <a:solidFill>
                  <a:schemeClr val="tx1"/>
                </a:solidFill>
              </a:rPr>
              <a:t>MATRIZ DE RIGIDEZ K DE LOS PÓRTICOS LONGITUDINALES A e </a:t>
            </a:r>
            <a:r>
              <a:rPr lang="es-EC" b="1" dirty="0">
                <a:solidFill>
                  <a:schemeClr val="tx1"/>
                </a:solidFill>
              </a:rPr>
              <a:t>I</a:t>
            </a:r>
            <a:r>
              <a:rPr lang="es-EC" b="1" dirty="0" smtClean="0">
                <a:solidFill>
                  <a:schemeClr val="tx1"/>
                </a:solidFill>
              </a:rPr>
              <a:t> </a:t>
            </a:r>
          </a:p>
          <a:p>
            <a:pPr algn="ctr"/>
            <a:endParaRPr lang="es-EC" dirty="0">
              <a:solidFill>
                <a:schemeClr val="tx1"/>
              </a:solidFill>
            </a:endParaRPr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6470752"/>
              </p:ext>
            </p:extLst>
          </p:nvPr>
        </p:nvGraphicFramePr>
        <p:xfrm>
          <a:off x="971600" y="2420885"/>
          <a:ext cx="7200802" cy="3168354"/>
        </p:xfrm>
        <a:graphic>
          <a:graphicData uri="http://schemas.openxmlformats.org/drawingml/2006/table">
            <a:tbl>
              <a:tblPr firstRow="1" firstCol="1" bandRow="1"/>
              <a:tblGrid>
                <a:gridCol w="1028686"/>
                <a:gridCol w="1028686"/>
                <a:gridCol w="1028686"/>
                <a:gridCol w="1028686"/>
                <a:gridCol w="1028686"/>
                <a:gridCol w="1028686"/>
                <a:gridCol w="1028686"/>
              </a:tblGrid>
              <a:tr h="362236">
                <a:tc gridSpan="7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KA = KI =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49126">
                <a:tc gridSpan="7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1,0e+004 *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49126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1,3436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-1,2809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-0,0256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-0,0086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-0,0037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-0,0022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-0,0015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9126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-1,2809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2,6073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-1,2664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-0,0224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-0,0084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-0,0046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-0,003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9126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-0,0256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-1,2664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2,6129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-1,2648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-0,0221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-0,009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-0,005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9126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-0,0086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-0,0224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-1,2648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2,6134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-1,265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-0,0233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-0,0102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9126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-0,0037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-0,0084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-0,0221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-1,265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2,6125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-1,2676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-0,0276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9126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-0,0022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-0,0046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-0,009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-0,0233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-1,2676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2,6053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-1,2829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2236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-0,0015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-0,003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-0,005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-0,0102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-0,0276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-1,2829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1,3417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9859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1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959973"/>
              </p:ext>
            </p:extLst>
          </p:nvPr>
        </p:nvGraphicFramePr>
        <p:xfrm>
          <a:off x="131765" y="6092826"/>
          <a:ext cx="623887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5505" name="Imagen de mapa de bits" r:id="rId4" imgW="2038095" imgH="2029108" progId="Paint.Picture">
                  <p:embed/>
                </p:oleObj>
              </mc:Choice>
              <mc:Fallback>
                <p:oleObj name="Imagen de mapa de bits" r:id="rId4" imgW="2038095" imgH="202910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5" y="6092826"/>
                        <a:ext cx="623887" cy="620713"/>
                      </a:xfrm>
                      <a:prstGeom prst="rect">
                        <a:avLst/>
                      </a:prstGeom>
                      <a:solidFill>
                        <a:srgbClr val="EDEDED"/>
                      </a:solidFill>
                      <a:ln w="9525" cap="rnd">
                        <a:solidFill>
                          <a:schemeClr val="tx1"/>
                        </a:solidFill>
                        <a:bevel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755576" y="849486"/>
            <a:ext cx="7632848" cy="92333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es-EC" dirty="0" smtClean="0">
              <a:solidFill>
                <a:schemeClr val="tx1"/>
              </a:solidFill>
            </a:endParaRPr>
          </a:p>
          <a:p>
            <a:pPr algn="ctr"/>
            <a:r>
              <a:rPr lang="es-EC" b="1" dirty="0" smtClean="0">
                <a:solidFill>
                  <a:schemeClr val="tx1"/>
                </a:solidFill>
              </a:rPr>
              <a:t>MODELAMIENTO DE LOS PÓRTICOS LONGITUDINALES B Y H </a:t>
            </a:r>
          </a:p>
          <a:p>
            <a:pPr algn="ctr"/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275458" name="Imagen 2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5" t="24181" r="29033" b="22546"/>
          <a:stretch>
            <a:fillRect/>
          </a:stretch>
        </p:blipFill>
        <p:spPr bwMode="auto">
          <a:xfrm>
            <a:off x="1082507" y="2276872"/>
            <a:ext cx="6978985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3707904" y="3284984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 smtClean="0"/>
              <a:t>(200X75X20X3)mm</a:t>
            </a:r>
          </a:p>
        </p:txBody>
      </p:sp>
    </p:spTree>
    <p:extLst>
      <p:ext uri="{BB962C8B-B14F-4D97-AF65-F5344CB8AC3E}">
        <p14:creationId xmlns:p14="http://schemas.microsoft.com/office/powerpoint/2010/main" val="647656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1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7890353"/>
              </p:ext>
            </p:extLst>
          </p:nvPr>
        </p:nvGraphicFramePr>
        <p:xfrm>
          <a:off x="131765" y="6092826"/>
          <a:ext cx="623887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2670" name="Imagen de mapa de bits" r:id="rId4" imgW="2038095" imgH="2029108" progId="Paint.Picture">
                  <p:embed/>
                </p:oleObj>
              </mc:Choice>
              <mc:Fallback>
                <p:oleObj name="Imagen de mapa de bits" r:id="rId4" imgW="2038095" imgH="202910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5" y="6092826"/>
                        <a:ext cx="623887" cy="620713"/>
                      </a:xfrm>
                      <a:prstGeom prst="rect">
                        <a:avLst/>
                      </a:prstGeom>
                      <a:solidFill>
                        <a:srgbClr val="EDEDED"/>
                      </a:solidFill>
                      <a:ln w="9525" cap="rnd">
                        <a:solidFill>
                          <a:schemeClr val="tx1"/>
                        </a:solidFill>
                        <a:bevel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755576" y="849486"/>
            <a:ext cx="7632848" cy="92333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es-EC" dirty="0" smtClean="0">
              <a:solidFill>
                <a:schemeClr val="tx1"/>
              </a:solidFill>
            </a:endParaRPr>
          </a:p>
          <a:p>
            <a:pPr algn="ctr"/>
            <a:r>
              <a:rPr lang="es-EC" b="1" dirty="0" smtClean="0">
                <a:solidFill>
                  <a:schemeClr val="tx1"/>
                </a:solidFill>
              </a:rPr>
              <a:t>MATRIZ DE RIGIDEZ K DE LOS PÓRTICOS LONGITUDINALES B Y H </a:t>
            </a:r>
          </a:p>
          <a:p>
            <a:pPr algn="ctr"/>
            <a:endParaRPr lang="es-EC" dirty="0">
              <a:solidFill>
                <a:schemeClr val="tx1"/>
              </a:solidFill>
            </a:endParaRPr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5016390"/>
              </p:ext>
            </p:extLst>
          </p:nvPr>
        </p:nvGraphicFramePr>
        <p:xfrm>
          <a:off x="1115617" y="2348880"/>
          <a:ext cx="7056784" cy="3384375"/>
        </p:xfrm>
        <a:graphic>
          <a:graphicData uri="http://schemas.openxmlformats.org/drawingml/2006/table">
            <a:tbl>
              <a:tblPr firstRow="1" firstCol="1" bandRow="1"/>
              <a:tblGrid>
                <a:gridCol w="1008112"/>
                <a:gridCol w="1008112"/>
                <a:gridCol w="1008112"/>
                <a:gridCol w="1008112"/>
                <a:gridCol w="1008112"/>
                <a:gridCol w="1008112"/>
                <a:gridCol w="1008112"/>
              </a:tblGrid>
              <a:tr h="385339">
                <a:tc gridSpan="7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KB = KH =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85339">
                <a:tc gridSpan="7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1,0e+004 *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71393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0,9328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-0,9240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1393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-0,9240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1,8480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-0,9240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1393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-0,9240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1,8480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-0,9240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1393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-0,9240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1,8480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-0,9240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1393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-0,9240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1,8480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-0,9240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1393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-0,9240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1,8480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-0,9240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5339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-0,9240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0,9328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542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1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3383848"/>
              </p:ext>
            </p:extLst>
          </p:nvPr>
        </p:nvGraphicFramePr>
        <p:xfrm>
          <a:off x="131765" y="6092826"/>
          <a:ext cx="623887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29" name="Imagen de mapa de bits" r:id="rId4" imgW="2038095" imgH="2029108" progId="Paint.Picture">
                  <p:embed/>
                </p:oleObj>
              </mc:Choice>
              <mc:Fallback>
                <p:oleObj name="Imagen de mapa de bits" r:id="rId4" imgW="2038095" imgH="202910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5" y="6092826"/>
                        <a:ext cx="623887" cy="620713"/>
                      </a:xfrm>
                      <a:prstGeom prst="rect">
                        <a:avLst/>
                      </a:prstGeom>
                      <a:solidFill>
                        <a:srgbClr val="EDEDED"/>
                      </a:solidFill>
                      <a:ln w="9525" cap="rnd">
                        <a:solidFill>
                          <a:schemeClr val="tx1"/>
                        </a:solidFill>
                        <a:bevel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755576" y="849486"/>
            <a:ext cx="7632848" cy="92333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es-EC" dirty="0" smtClean="0">
              <a:solidFill>
                <a:schemeClr val="tx1"/>
              </a:solidFill>
            </a:endParaRPr>
          </a:p>
          <a:p>
            <a:pPr algn="ctr"/>
            <a:r>
              <a:rPr lang="es-EC" b="1" dirty="0" smtClean="0">
                <a:solidFill>
                  <a:schemeClr val="tx1"/>
                </a:solidFill>
              </a:rPr>
              <a:t>MODELAMIENTO DE LOS PÓRTICOS LONGITUDINALES C Y G </a:t>
            </a:r>
          </a:p>
          <a:p>
            <a:pPr algn="ctr"/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276482" name="Imagen 2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99" t="20779" r="32938" b="22548"/>
          <a:stretch>
            <a:fillRect/>
          </a:stretch>
        </p:blipFill>
        <p:spPr bwMode="auto">
          <a:xfrm>
            <a:off x="1132559" y="2169280"/>
            <a:ext cx="6878882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3707904" y="3140968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 smtClean="0"/>
              <a:t>(200X75X20X3)mm</a:t>
            </a:r>
          </a:p>
        </p:txBody>
      </p:sp>
    </p:spTree>
    <p:extLst>
      <p:ext uri="{BB962C8B-B14F-4D97-AF65-F5344CB8AC3E}">
        <p14:creationId xmlns:p14="http://schemas.microsoft.com/office/powerpoint/2010/main" val="3151838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1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8724577"/>
              </p:ext>
            </p:extLst>
          </p:nvPr>
        </p:nvGraphicFramePr>
        <p:xfrm>
          <a:off x="131765" y="6092826"/>
          <a:ext cx="623887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1646" name="Imagen de mapa de bits" r:id="rId4" imgW="2038095" imgH="2029108" progId="Paint.Picture">
                  <p:embed/>
                </p:oleObj>
              </mc:Choice>
              <mc:Fallback>
                <p:oleObj name="Imagen de mapa de bits" r:id="rId4" imgW="2038095" imgH="202910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5" y="6092826"/>
                        <a:ext cx="623887" cy="620713"/>
                      </a:xfrm>
                      <a:prstGeom prst="rect">
                        <a:avLst/>
                      </a:prstGeom>
                      <a:solidFill>
                        <a:srgbClr val="EDEDED"/>
                      </a:solidFill>
                      <a:ln w="9525" cap="rnd">
                        <a:solidFill>
                          <a:schemeClr val="tx1"/>
                        </a:solidFill>
                        <a:bevel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755576" y="849486"/>
            <a:ext cx="7632848" cy="92333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es-EC" dirty="0" smtClean="0">
              <a:solidFill>
                <a:schemeClr val="tx1"/>
              </a:solidFill>
            </a:endParaRPr>
          </a:p>
          <a:p>
            <a:pPr algn="ctr"/>
            <a:r>
              <a:rPr lang="es-EC" b="1" dirty="0" smtClean="0">
                <a:solidFill>
                  <a:schemeClr val="tx1"/>
                </a:solidFill>
              </a:rPr>
              <a:t>MATRIZ DE RIGIDEZ K DE LOS PÓRTICOS LONGITUDINALES C Y G </a:t>
            </a:r>
          </a:p>
          <a:p>
            <a:pPr algn="ctr"/>
            <a:endParaRPr lang="es-EC" dirty="0">
              <a:solidFill>
                <a:schemeClr val="tx1"/>
              </a:solidFill>
            </a:endParaRPr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4816316"/>
              </p:ext>
            </p:extLst>
          </p:nvPr>
        </p:nvGraphicFramePr>
        <p:xfrm>
          <a:off x="899592" y="2348879"/>
          <a:ext cx="7344820" cy="3456384"/>
        </p:xfrm>
        <a:graphic>
          <a:graphicData uri="http://schemas.openxmlformats.org/drawingml/2006/table">
            <a:tbl>
              <a:tblPr firstRow="1" firstCol="1" bandRow="1"/>
              <a:tblGrid>
                <a:gridCol w="1049260"/>
                <a:gridCol w="1049260"/>
                <a:gridCol w="1049260"/>
                <a:gridCol w="1049260"/>
                <a:gridCol w="1049260"/>
                <a:gridCol w="1049260"/>
                <a:gridCol w="1049260"/>
              </a:tblGrid>
              <a:tr h="393538">
                <a:tc gridSpan="7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KC = KG =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93538">
                <a:tc gridSpan="7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1,0e+004 *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79295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0,9310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-0,9240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9295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-0,9240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1,8480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-0,9240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9295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-0,9240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1,8480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-0,9240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9295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-0,9240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1,8480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-0,9240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9295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-0,9240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1,8480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-0,9240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9295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-0,9240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1,8480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-0,9240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3538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-0,9240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0,9310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9842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1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8084359"/>
              </p:ext>
            </p:extLst>
          </p:nvPr>
        </p:nvGraphicFramePr>
        <p:xfrm>
          <a:off x="131765" y="6092826"/>
          <a:ext cx="623887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553" name="Imagen de mapa de bits" r:id="rId4" imgW="2038095" imgH="2029108" progId="Paint.Picture">
                  <p:embed/>
                </p:oleObj>
              </mc:Choice>
              <mc:Fallback>
                <p:oleObj name="Imagen de mapa de bits" r:id="rId4" imgW="2038095" imgH="202910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5" y="6092826"/>
                        <a:ext cx="623887" cy="620713"/>
                      </a:xfrm>
                      <a:prstGeom prst="rect">
                        <a:avLst/>
                      </a:prstGeom>
                      <a:solidFill>
                        <a:srgbClr val="EDEDED"/>
                      </a:solidFill>
                      <a:ln w="9525" cap="rnd">
                        <a:solidFill>
                          <a:schemeClr val="tx1"/>
                        </a:solidFill>
                        <a:bevel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755576" y="849486"/>
            <a:ext cx="7632848" cy="92333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es-EC" dirty="0" smtClean="0">
              <a:solidFill>
                <a:schemeClr val="tx1"/>
              </a:solidFill>
            </a:endParaRPr>
          </a:p>
          <a:p>
            <a:pPr algn="ctr"/>
            <a:r>
              <a:rPr lang="es-EC" b="1" dirty="0" smtClean="0">
                <a:solidFill>
                  <a:schemeClr val="tx1"/>
                </a:solidFill>
              </a:rPr>
              <a:t>MODELAMIENTO DE LOS PÓRTICOS LONGITUDINALES D Y F </a:t>
            </a:r>
          </a:p>
          <a:p>
            <a:pPr algn="ctr"/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277506" name="Imagen 4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44" t="23047" r="29372" b="29347"/>
          <a:stretch>
            <a:fillRect/>
          </a:stretch>
        </p:blipFill>
        <p:spPr bwMode="auto">
          <a:xfrm>
            <a:off x="1134206" y="2023710"/>
            <a:ext cx="6875588" cy="4141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3779912" y="2996952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 smtClean="0"/>
              <a:t>(200X75X20X3)mm</a:t>
            </a:r>
          </a:p>
        </p:txBody>
      </p:sp>
    </p:spTree>
    <p:extLst>
      <p:ext uri="{BB962C8B-B14F-4D97-AF65-F5344CB8AC3E}">
        <p14:creationId xmlns:p14="http://schemas.microsoft.com/office/powerpoint/2010/main" val="2043676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1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4230869"/>
              </p:ext>
            </p:extLst>
          </p:nvPr>
        </p:nvGraphicFramePr>
        <p:xfrm>
          <a:off x="131765" y="6092826"/>
          <a:ext cx="623887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468" name="Imagen de mapa de bits" r:id="rId4" imgW="2038095" imgH="2029108" progId="Paint.Picture">
                  <p:embed/>
                </p:oleObj>
              </mc:Choice>
              <mc:Fallback>
                <p:oleObj name="Imagen de mapa de bits" r:id="rId4" imgW="2038095" imgH="202910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5" y="6092826"/>
                        <a:ext cx="623887" cy="620713"/>
                      </a:xfrm>
                      <a:prstGeom prst="rect">
                        <a:avLst/>
                      </a:prstGeom>
                      <a:solidFill>
                        <a:srgbClr val="EDEDED"/>
                      </a:solidFill>
                      <a:ln w="9525" cap="rnd">
                        <a:solidFill>
                          <a:schemeClr val="tx1"/>
                        </a:solidFill>
                        <a:bevel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37 Rectángulo redondeado"/>
          <p:cNvSpPr/>
          <p:nvPr/>
        </p:nvSpPr>
        <p:spPr>
          <a:xfrm>
            <a:off x="1850379" y="548680"/>
            <a:ext cx="5661731" cy="72008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EXPERIENCIA  SÍSMICA – JAPÓN 2011</a:t>
            </a:r>
          </a:p>
        </p:txBody>
      </p:sp>
      <p:pic>
        <p:nvPicPr>
          <p:cNvPr id="402434" name="Picture 2" descr="http://eigualmc2.files.wordpress.com/2008/04/niigata-licuefaccio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896" y="1772816"/>
            <a:ext cx="6264696" cy="41801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4438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1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8610802"/>
              </p:ext>
            </p:extLst>
          </p:nvPr>
        </p:nvGraphicFramePr>
        <p:xfrm>
          <a:off x="131765" y="6092826"/>
          <a:ext cx="623887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0622" name="Imagen de mapa de bits" r:id="rId4" imgW="2038095" imgH="2029108" progId="Paint.Picture">
                  <p:embed/>
                </p:oleObj>
              </mc:Choice>
              <mc:Fallback>
                <p:oleObj name="Imagen de mapa de bits" r:id="rId4" imgW="2038095" imgH="202910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5" y="6092826"/>
                        <a:ext cx="623887" cy="620713"/>
                      </a:xfrm>
                      <a:prstGeom prst="rect">
                        <a:avLst/>
                      </a:prstGeom>
                      <a:solidFill>
                        <a:srgbClr val="EDEDED"/>
                      </a:solidFill>
                      <a:ln w="9525" cap="rnd">
                        <a:solidFill>
                          <a:schemeClr val="tx1"/>
                        </a:solidFill>
                        <a:bevel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755576" y="849486"/>
            <a:ext cx="7632848" cy="92333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es-EC" dirty="0" smtClean="0">
              <a:solidFill>
                <a:schemeClr val="tx1"/>
              </a:solidFill>
            </a:endParaRPr>
          </a:p>
          <a:p>
            <a:pPr algn="ctr"/>
            <a:r>
              <a:rPr lang="es-EC" b="1" dirty="0" smtClean="0">
                <a:solidFill>
                  <a:schemeClr val="tx1"/>
                </a:solidFill>
              </a:rPr>
              <a:t>MATRIZ DE RIGIDEZ K DE LOS PÓRTICOS LONGITUDINALES D Y F </a:t>
            </a:r>
          </a:p>
          <a:p>
            <a:pPr algn="ctr"/>
            <a:endParaRPr lang="es-EC" dirty="0">
              <a:solidFill>
                <a:schemeClr val="tx1"/>
              </a:solidFill>
            </a:endParaRPr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1163366"/>
              </p:ext>
            </p:extLst>
          </p:nvPr>
        </p:nvGraphicFramePr>
        <p:xfrm>
          <a:off x="827585" y="2420890"/>
          <a:ext cx="7488831" cy="3312366"/>
        </p:xfrm>
        <a:graphic>
          <a:graphicData uri="http://schemas.openxmlformats.org/drawingml/2006/table">
            <a:tbl>
              <a:tblPr firstRow="1" firstCol="1" bandRow="1"/>
              <a:tblGrid>
                <a:gridCol w="1069833"/>
                <a:gridCol w="1069833"/>
                <a:gridCol w="1069833"/>
                <a:gridCol w="1069833"/>
                <a:gridCol w="1069833"/>
                <a:gridCol w="1069833"/>
                <a:gridCol w="1069833"/>
              </a:tblGrid>
              <a:tr h="377140">
                <a:tc gridSpan="7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KD = KF =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77140">
                <a:tc gridSpan="7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1,0e+004 *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63491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0,9301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-0,9240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3491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-0,9240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1,8480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-0,9240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3491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-0,9240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1,8480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-0,9240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3491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-0,9240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1,8480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-0,9240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3491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-0,9240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1,8480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-0,9240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3491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-0,9240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1,8480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-0,9240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714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-0,9240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0,9301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1941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1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4338762"/>
              </p:ext>
            </p:extLst>
          </p:nvPr>
        </p:nvGraphicFramePr>
        <p:xfrm>
          <a:off x="131765" y="6092826"/>
          <a:ext cx="623887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577" name="Imagen de mapa de bits" r:id="rId4" imgW="2038095" imgH="2029108" progId="Paint.Picture">
                  <p:embed/>
                </p:oleObj>
              </mc:Choice>
              <mc:Fallback>
                <p:oleObj name="Imagen de mapa de bits" r:id="rId4" imgW="2038095" imgH="202910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5" y="6092826"/>
                        <a:ext cx="623887" cy="620713"/>
                      </a:xfrm>
                      <a:prstGeom prst="rect">
                        <a:avLst/>
                      </a:prstGeom>
                      <a:solidFill>
                        <a:srgbClr val="EDEDED"/>
                      </a:solidFill>
                      <a:ln w="9525" cap="rnd">
                        <a:solidFill>
                          <a:schemeClr val="tx1"/>
                        </a:solidFill>
                        <a:bevel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755576" y="849486"/>
            <a:ext cx="7632848" cy="92333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es-EC" dirty="0" smtClean="0">
              <a:solidFill>
                <a:schemeClr val="tx1"/>
              </a:solidFill>
            </a:endParaRPr>
          </a:p>
          <a:p>
            <a:pPr algn="ctr"/>
            <a:r>
              <a:rPr lang="es-EC" b="1" dirty="0" smtClean="0">
                <a:solidFill>
                  <a:schemeClr val="tx1"/>
                </a:solidFill>
              </a:rPr>
              <a:t>MODELAMIENTO DEL PÓRTICO LONGITUDINAL E </a:t>
            </a:r>
          </a:p>
          <a:p>
            <a:pPr algn="ctr"/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278530" name="Imagen 4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75" t="26448" r="29372" b="24059"/>
          <a:stretch>
            <a:fillRect/>
          </a:stretch>
        </p:blipFill>
        <p:spPr bwMode="auto">
          <a:xfrm>
            <a:off x="1167861" y="2132856"/>
            <a:ext cx="6808277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3851920" y="3068960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 smtClean="0"/>
              <a:t>(200X75X20X3)mm</a:t>
            </a:r>
          </a:p>
        </p:txBody>
      </p:sp>
    </p:spTree>
    <p:extLst>
      <p:ext uri="{BB962C8B-B14F-4D97-AF65-F5344CB8AC3E}">
        <p14:creationId xmlns:p14="http://schemas.microsoft.com/office/powerpoint/2010/main" val="174724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1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4553630"/>
              </p:ext>
            </p:extLst>
          </p:nvPr>
        </p:nvGraphicFramePr>
        <p:xfrm>
          <a:off x="131765" y="6092826"/>
          <a:ext cx="623887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598" name="Imagen de mapa de bits" r:id="rId4" imgW="2038095" imgH="2029108" progId="Paint.Picture">
                  <p:embed/>
                </p:oleObj>
              </mc:Choice>
              <mc:Fallback>
                <p:oleObj name="Imagen de mapa de bits" r:id="rId4" imgW="2038095" imgH="202910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5" y="6092826"/>
                        <a:ext cx="623887" cy="620713"/>
                      </a:xfrm>
                      <a:prstGeom prst="rect">
                        <a:avLst/>
                      </a:prstGeom>
                      <a:solidFill>
                        <a:srgbClr val="EDEDED"/>
                      </a:solidFill>
                      <a:ln w="9525" cap="rnd">
                        <a:solidFill>
                          <a:schemeClr val="tx1"/>
                        </a:solidFill>
                        <a:bevel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755576" y="849486"/>
            <a:ext cx="7632848" cy="92333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es-EC" dirty="0" smtClean="0">
              <a:solidFill>
                <a:schemeClr val="tx1"/>
              </a:solidFill>
            </a:endParaRPr>
          </a:p>
          <a:p>
            <a:pPr algn="ctr"/>
            <a:r>
              <a:rPr lang="es-EC" b="1" dirty="0" smtClean="0">
                <a:solidFill>
                  <a:schemeClr val="tx1"/>
                </a:solidFill>
              </a:rPr>
              <a:t>MODELAMIENTO DE  PÓRTICO LONGITUDINAL E </a:t>
            </a:r>
          </a:p>
          <a:p>
            <a:pPr algn="ctr"/>
            <a:endParaRPr lang="es-EC" dirty="0">
              <a:solidFill>
                <a:schemeClr val="tx1"/>
              </a:solidFill>
            </a:endParaRPr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2190264"/>
              </p:ext>
            </p:extLst>
          </p:nvPr>
        </p:nvGraphicFramePr>
        <p:xfrm>
          <a:off x="1115617" y="2348880"/>
          <a:ext cx="6984775" cy="3384375"/>
        </p:xfrm>
        <a:graphic>
          <a:graphicData uri="http://schemas.openxmlformats.org/drawingml/2006/table">
            <a:tbl>
              <a:tblPr firstRow="1" firstCol="1" bandRow="1"/>
              <a:tblGrid>
                <a:gridCol w="997825"/>
                <a:gridCol w="997825"/>
                <a:gridCol w="997825"/>
                <a:gridCol w="997825"/>
                <a:gridCol w="997825"/>
                <a:gridCol w="997825"/>
                <a:gridCol w="997825"/>
              </a:tblGrid>
              <a:tr h="385339">
                <a:tc gridSpan="7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KE =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85339">
                <a:tc gridSpan="7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1,0e+004 *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71393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0,9297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-0,9240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1393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-0,9240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1,8480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-0,9240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1393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-0,9240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1,8480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-0,9240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1393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-0,9240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1,8480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-0,9240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1393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-0,9240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1,8480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-0,9240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1393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-0,9240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1,8480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-0,9240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5339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-0,9240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0,9297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8270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1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3655594"/>
              </p:ext>
            </p:extLst>
          </p:nvPr>
        </p:nvGraphicFramePr>
        <p:xfrm>
          <a:off x="131765" y="6092826"/>
          <a:ext cx="623887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4721" name="Imagen de mapa de bits" r:id="rId4" imgW="2038095" imgH="2029108" progId="Paint.Picture">
                  <p:embed/>
                </p:oleObj>
              </mc:Choice>
              <mc:Fallback>
                <p:oleObj name="Imagen de mapa de bits" r:id="rId4" imgW="2038095" imgH="202910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5" y="6092826"/>
                        <a:ext cx="623887" cy="620713"/>
                      </a:xfrm>
                      <a:prstGeom prst="rect">
                        <a:avLst/>
                      </a:prstGeom>
                      <a:solidFill>
                        <a:srgbClr val="EDEDED"/>
                      </a:solidFill>
                      <a:ln w="9525" cap="rnd">
                        <a:solidFill>
                          <a:schemeClr val="tx1"/>
                        </a:solidFill>
                        <a:bevel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755576" y="692696"/>
            <a:ext cx="7632848" cy="58477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600" b="1" dirty="0" smtClean="0">
                <a:solidFill>
                  <a:schemeClr val="tx1"/>
                </a:solidFill>
              </a:rPr>
              <a:t>CONCENTRACIÓN DE MASAS PARA EL ANÁLISIS SÍSMICO LONGITUDINAL CON REFUERZO </a:t>
            </a:r>
          </a:p>
        </p:txBody>
      </p:sp>
      <p:pic>
        <p:nvPicPr>
          <p:cNvPr id="284674" name="Imagen 1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22" t="24001" r="37500" b="9288"/>
          <a:stretch>
            <a:fillRect/>
          </a:stretch>
        </p:blipFill>
        <p:spPr bwMode="auto">
          <a:xfrm>
            <a:off x="1979712" y="1515346"/>
            <a:ext cx="5184576" cy="487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4064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1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4391855"/>
              </p:ext>
            </p:extLst>
          </p:nvPr>
        </p:nvGraphicFramePr>
        <p:xfrm>
          <a:off x="131765" y="6092826"/>
          <a:ext cx="623887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789" name="Imagen de mapa de bits" r:id="rId4" imgW="2038095" imgH="2029108" progId="Paint.Picture">
                  <p:embed/>
                </p:oleObj>
              </mc:Choice>
              <mc:Fallback>
                <p:oleObj name="Imagen de mapa de bits" r:id="rId4" imgW="2038095" imgH="202910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5" y="6092826"/>
                        <a:ext cx="623887" cy="620713"/>
                      </a:xfrm>
                      <a:prstGeom prst="rect">
                        <a:avLst/>
                      </a:prstGeom>
                      <a:solidFill>
                        <a:srgbClr val="EDEDED"/>
                      </a:solidFill>
                      <a:ln w="9525" cap="rnd">
                        <a:solidFill>
                          <a:schemeClr val="tx1"/>
                        </a:solidFill>
                        <a:bevel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755576" y="476672"/>
            <a:ext cx="7632848" cy="830997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es-EC" sz="1600" b="1" dirty="0" smtClean="0">
              <a:solidFill>
                <a:schemeClr val="tx1"/>
              </a:solidFill>
            </a:endParaRPr>
          </a:p>
          <a:p>
            <a:pPr algn="ctr"/>
            <a:r>
              <a:rPr lang="es-EC" sz="1600" b="1" dirty="0" smtClean="0">
                <a:solidFill>
                  <a:schemeClr val="tx1"/>
                </a:solidFill>
              </a:rPr>
              <a:t>PERÍODOS DE VIBRACIÓN, DESPLAZAMIENTOS Y DERIVAS</a:t>
            </a:r>
          </a:p>
          <a:p>
            <a:pPr algn="ctr"/>
            <a:endParaRPr lang="es-EC" sz="1600" b="1" dirty="0" smtClean="0">
              <a:solidFill>
                <a:schemeClr val="tx1"/>
              </a:solidFill>
            </a:endParaRPr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5332833"/>
              </p:ext>
            </p:extLst>
          </p:nvPr>
        </p:nvGraphicFramePr>
        <p:xfrm>
          <a:off x="971600" y="1568213"/>
          <a:ext cx="7272810" cy="4413734"/>
        </p:xfrm>
        <a:graphic>
          <a:graphicData uri="http://schemas.openxmlformats.org/drawingml/2006/table">
            <a:tbl>
              <a:tblPr firstRow="1" firstCol="1" bandRow="1"/>
              <a:tblGrid>
                <a:gridCol w="1084936"/>
                <a:gridCol w="883982"/>
                <a:gridCol w="883982"/>
                <a:gridCol w="883982"/>
                <a:gridCol w="883982"/>
                <a:gridCol w="883982"/>
                <a:gridCol w="883982"/>
                <a:gridCol w="883982"/>
              </a:tblGrid>
              <a:tr h="2329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Modo (M)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4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6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29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Período (T) [seg]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2,127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2,127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0,906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0,906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0,784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0,730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17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F. P.M (γ)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4,490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4,490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5,134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5,134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1,338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1,372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8688">
                <a:tc>
                  <a:txBody>
                    <a:bodyPr/>
                    <a:lstStyle/>
                    <a:p>
                      <a:endParaRPr lang="es-EC" sz="11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1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7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g.d.l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4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6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7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7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q [cm]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20,430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20,510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20,620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20,740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20,860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20,960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21,020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7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γg [%]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2,027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2,035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2,046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2,058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2,069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2,079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2,085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7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F [Tn]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7,769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9,934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9,975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10,014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10,090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10,152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7,992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688">
                <a:tc>
                  <a:txBody>
                    <a:bodyPr/>
                    <a:lstStyle/>
                    <a:p>
                      <a:endParaRPr lang="es-EC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1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7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g.d.l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8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9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11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12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13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14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7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q [cm]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48,310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48,660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48,880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48,950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48,880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48,660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48,310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7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γg [%]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3,537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3,562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3,578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3,583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3,578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3,562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3,537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7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F [Tn]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2,511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3,281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3,297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3,310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3,297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3,281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2,511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688">
                <a:tc>
                  <a:txBody>
                    <a:bodyPr/>
                    <a:lstStyle/>
                    <a:p>
                      <a:endParaRPr lang="es-EC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1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7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g.d.l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16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17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18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19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21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7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q [cm]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15,730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15,740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15,750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15,760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15,750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15,740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15,730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7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γg [%]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1,063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1,064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1,064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1,065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1,064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1,064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1,063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7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F [Tn]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2,386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0,143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0,143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0,143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0,143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0,143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2,386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688">
                <a:tc>
                  <a:txBody>
                    <a:bodyPr/>
                    <a:lstStyle/>
                    <a:p>
                      <a:endParaRPr lang="es-EC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1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7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g.d.l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22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23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24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25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26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27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28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7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q [cm]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11,260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11,270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11,280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11,290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11,280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11,270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11,260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7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γg [%]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0,727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0,728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0,729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0,729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0,729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0,728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0,727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7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F [Tn]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1,330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0,155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0,155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0,155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0,155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0,155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1,330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89" marR="412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1 Elipse"/>
          <p:cNvSpPr/>
          <p:nvPr/>
        </p:nvSpPr>
        <p:spPr>
          <a:xfrm>
            <a:off x="3923928" y="3212976"/>
            <a:ext cx="648072" cy="100811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600" dirty="0" smtClean="0">
              <a:solidFill>
                <a:schemeClr val="tx1"/>
              </a:solidFill>
            </a:endParaRPr>
          </a:p>
        </p:txBody>
      </p:sp>
      <p:sp>
        <p:nvSpPr>
          <p:cNvPr id="6" name="5 Elipse"/>
          <p:cNvSpPr/>
          <p:nvPr/>
        </p:nvSpPr>
        <p:spPr>
          <a:xfrm>
            <a:off x="5724128" y="3212976"/>
            <a:ext cx="648072" cy="100811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600" dirty="0" smtClean="0">
              <a:solidFill>
                <a:schemeClr val="tx1"/>
              </a:solidFill>
            </a:endParaRPr>
          </a:p>
        </p:txBody>
      </p:sp>
      <p:sp>
        <p:nvSpPr>
          <p:cNvPr id="8" name="7 Elipse"/>
          <p:cNvSpPr/>
          <p:nvPr/>
        </p:nvSpPr>
        <p:spPr>
          <a:xfrm>
            <a:off x="2123728" y="1700808"/>
            <a:ext cx="864096" cy="4320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6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574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1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1877537"/>
              </p:ext>
            </p:extLst>
          </p:nvPr>
        </p:nvGraphicFramePr>
        <p:xfrm>
          <a:off x="131765" y="6092826"/>
          <a:ext cx="623887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813" name="Imagen de mapa de bits" r:id="rId4" imgW="2038095" imgH="2029108" progId="Paint.Picture">
                  <p:embed/>
                </p:oleObj>
              </mc:Choice>
              <mc:Fallback>
                <p:oleObj name="Imagen de mapa de bits" r:id="rId4" imgW="2038095" imgH="202910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5" y="6092826"/>
                        <a:ext cx="623887" cy="620713"/>
                      </a:xfrm>
                      <a:prstGeom prst="rect">
                        <a:avLst/>
                      </a:prstGeom>
                      <a:solidFill>
                        <a:srgbClr val="EDEDED"/>
                      </a:solidFill>
                      <a:ln w="9525" cap="rnd">
                        <a:solidFill>
                          <a:schemeClr val="tx1"/>
                        </a:solidFill>
                        <a:bevel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755576" y="581779"/>
            <a:ext cx="7632848" cy="830997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es-EC" sz="1600" b="1" dirty="0" smtClean="0">
              <a:solidFill>
                <a:schemeClr val="tx1"/>
              </a:solidFill>
            </a:endParaRPr>
          </a:p>
          <a:p>
            <a:pPr algn="ctr"/>
            <a:r>
              <a:rPr lang="es-EC" sz="1600" b="1" dirty="0" smtClean="0">
                <a:solidFill>
                  <a:schemeClr val="tx1"/>
                </a:solidFill>
              </a:rPr>
              <a:t>PERÍODOS DE VIBRACIÓN, DESPLAZAMIENTOS Y DERIVAS</a:t>
            </a:r>
          </a:p>
          <a:p>
            <a:pPr algn="ctr"/>
            <a:endParaRPr lang="es-EC" sz="1600" b="1" dirty="0" smtClean="0">
              <a:solidFill>
                <a:schemeClr val="tx1"/>
              </a:solidFill>
            </a:endParaRPr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2848013"/>
              </p:ext>
            </p:extLst>
          </p:nvPr>
        </p:nvGraphicFramePr>
        <p:xfrm>
          <a:off x="899593" y="1700808"/>
          <a:ext cx="7344814" cy="4526280"/>
        </p:xfrm>
        <a:graphic>
          <a:graphicData uri="http://schemas.openxmlformats.org/drawingml/2006/table">
            <a:tbl>
              <a:tblPr firstRow="1" firstCol="1" bandRow="1"/>
              <a:tblGrid>
                <a:gridCol w="1095676"/>
                <a:gridCol w="892734"/>
                <a:gridCol w="892734"/>
                <a:gridCol w="892734"/>
                <a:gridCol w="892734"/>
                <a:gridCol w="892734"/>
                <a:gridCol w="892734"/>
                <a:gridCol w="892734"/>
              </a:tblGrid>
              <a:tr h="1564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g.d.l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29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31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32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33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34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1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q [cm]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18,020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18,000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17,970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17,940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17,900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17,850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17,790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1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γg [%]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1,142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1,141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1,139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1,137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1,134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1,131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1,127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4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F [Tn]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3,081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0,156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0,156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0,156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0,156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0,155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1,305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402">
                <a:tc>
                  <a:txBody>
                    <a:bodyPr/>
                    <a:lstStyle/>
                    <a:p>
                      <a:endParaRPr lang="es-EC" sz="11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1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1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4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g.d.l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36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37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38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39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40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41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42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1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q [cm]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11,260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11,270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11,280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11,290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11,280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11,270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11,260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1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γg [%]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0,727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0,728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0,729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0,729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0,729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0,728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0,727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4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F [Tn]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1,330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0,155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0,155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0,155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0,155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0,155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1,330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402">
                <a:tc>
                  <a:txBody>
                    <a:bodyPr/>
                    <a:lstStyle/>
                    <a:p>
                      <a:endParaRPr lang="es-EC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1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4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g.d.l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43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44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45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46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47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48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49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1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q [cm]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15,730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15,740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15,750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15,760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15,750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15,740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15,730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1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γg [%]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1,063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1,064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1,064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1,065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1,064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1,064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1,063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4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F [Tn]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2,386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0,143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0,143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0,143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0,143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0,143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2,386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402">
                <a:tc>
                  <a:txBody>
                    <a:bodyPr/>
                    <a:lstStyle/>
                    <a:p>
                      <a:endParaRPr lang="es-EC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1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4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g.d.l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50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51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52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53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54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55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56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1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q [cm]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48,310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48,660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48,880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48,950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48,880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48,660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48,310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1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γg [%]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3,537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3,562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3,578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3,583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3,578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3,562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3,537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4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F [Tn]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2,511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3,281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3,297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3,310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3,297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3,281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2,511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402">
                <a:tc>
                  <a:txBody>
                    <a:bodyPr/>
                    <a:lstStyle/>
                    <a:p>
                      <a:endParaRPr lang="es-EC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1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4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g.d.l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57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58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59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60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61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62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63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1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q [cm]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20,430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20,510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20,620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20,740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20,860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20,960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21,020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1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γg [%]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2,027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2,035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2,046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2,058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2,069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2,079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2,085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4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F [Tn]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7,769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9,934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9,975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10,014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10,090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10,152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7,992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52" marR="4295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4 Elipse"/>
          <p:cNvSpPr/>
          <p:nvPr/>
        </p:nvSpPr>
        <p:spPr>
          <a:xfrm>
            <a:off x="3923928" y="4437112"/>
            <a:ext cx="648072" cy="100811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600" dirty="0" smtClean="0">
              <a:solidFill>
                <a:schemeClr val="tx1"/>
              </a:solidFill>
            </a:endParaRPr>
          </a:p>
        </p:txBody>
      </p:sp>
      <p:sp>
        <p:nvSpPr>
          <p:cNvPr id="6" name="5 Elipse"/>
          <p:cNvSpPr/>
          <p:nvPr/>
        </p:nvSpPr>
        <p:spPr>
          <a:xfrm>
            <a:off x="5724128" y="4437112"/>
            <a:ext cx="648072" cy="100811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6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037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1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2931572"/>
              </p:ext>
            </p:extLst>
          </p:nvPr>
        </p:nvGraphicFramePr>
        <p:xfrm>
          <a:off x="131765" y="6092826"/>
          <a:ext cx="623887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838" name="Imagen de mapa de bits" r:id="rId4" imgW="2038095" imgH="2029108" progId="Paint.Picture">
                  <p:embed/>
                </p:oleObj>
              </mc:Choice>
              <mc:Fallback>
                <p:oleObj name="Imagen de mapa de bits" r:id="rId4" imgW="2038095" imgH="202910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5" y="6092826"/>
                        <a:ext cx="623887" cy="620713"/>
                      </a:xfrm>
                      <a:prstGeom prst="rect">
                        <a:avLst/>
                      </a:prstGeom>
                      <a:solidFill>
                        <a:srgbClr val="EDEDED"/>
                      </a:solidFill>
                      <a:ln w="9525" cap="rnd">
                        <a:solidFill>
                          <a:schemeClr val="tx1"/>
                        </a:solidFill>
                        <a:bevel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1115616" y="705470"/>
            <a:ext cx="6912768" cy="92333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es-EC" dirty="0" smtClean="0">
              <a:solidFill>
                <a:schemeClr val="tx1"/>
              </a:solidFill>
            </a:endParaRPr>
          </a:p>
          <a:p>
            <a:pPr algn="ctr"/>
            <a:r>
              <a:rPr lang="es-EC" b="1" dirty="0" smtClean="0">
                <a:solidFill>
                  <a:schemeClr val="tx1"/>
                </a:solidFill>
              </a:rPr>
              <a:t>LUEGO DEL REFORZAMIENTO SÍSMICO PROPUESTO</a:t>
            </a:r>
          </a:p>
          <a:p>
            <a:pPr algn="ctr"/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827584" y="1628800"/>
            <a:ext cx="7200800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s-EC" sz="2800" dirty="0" smtClean="0"/>
          </a:p>
          <a:p>
            <a:pPr algn="ctr">
              <a:lnSpc>
                <a:spcPct val="150000"/>
              </a:lnSpc>
            </a:pPr>
            <a:r>
              <a:rPr lang="es-EC" sz="2800" b="1" dirty="0"/>
              <a:t>T</a:t>
            </a:r>
            <a:r>
              <a:rPr lang="es-EC" sz="2800" b="1" baseline="-25000" dirty="0"/>
              <a:t>max </a:t>
            </a:r>
            <a:r>
              <a:rPr lang="es-EC" sz="2800" dirty="0"/>
              <a:t>= </a:t>
            </a:r>
            <a:r>
              <a:rPr lang="es-EC" sz="2800" dirty="0" smtClean="0"/>
              <a:t>2,17 </a:t>
            </a:r>
            <a:r>
              <a:rPr lang="es-EC" sz="2800" dirty="0"/>
              <a:t>[seg]</a:t>
            </a:r>
          </a:p>
          <a:p>
            <a:pPr algn="ctr">
              <a:lnSpc>
                <a:spcPct val="150000"/>
              </a:lnSpc>
            </a:pPr>
            <a:r>
              <a:rPr lang="es-EC" sz="2800" b="1" dirty="0"/>
              <a:t>q</a:t>
            </a:r>
            <a:r>
              <a:rPr lang="es-EC" sz="2800" b="1" baseline="-25000" dirty="0"/>
              <a:t>max</a:t>
            </a:r>
            <a:r>
              <a:rPr lang="es-EC" sz="2800" dirty="0"/>
              <a:t> = </a:t>
            </a:r>
            <a:r>
              <a:rPr lang="es-EC" sz="2800" dirty="0" smtClean="0"/>
              <a:t>48,88 </a:t>
            </a:r>
            <a:r>
              <a:rPr lang="es-EC" sz="2800" dirty="0"/>
              <a:t>cm </a:t>
            </a:r>
          </a:p>
          <a:p>
            <a:pPr algn="ctr">
              <a:lnSpc>
                <a:spcPct val="150000"/>
              </a:lnSpc>
            </a:pPr>
            <a:r>
              <a:rPr lang="es-EC" sz="2800" b="1" dirty="0"/>
              <a:t>γ</a:t>
            </a:r>
            <a:r>
              <a:rPr lang="es-EC" sz="2800" b="1" baseline="-25000" dirty="0"/>
              <a:t>max </a:t>
            </a:r>
            <a:r>
              <a:rPr lang="es-EC" sz="2800" dirty="0"/>
              <a:t>= de </a:t>
            </a:r>
            <a:r>
              <a:rPr lang="es-EC" sz="2800" dirty="0" smtClean="0"/>
              <a:t>3,58 % </a:t>
            </a:r>
            <a:endParaRPr lang="es-EC" sz="2800" dirty="0"/>
          </a:p>
          <a:p>
            <a:pPr algn="just"/>
            <a:endParaRPr lang="es-EC" sz="1600" dirty="0" smtClean="0"/>
          </a:p>
        </p:txBody>
      </p:sp>
      <p:sp>
        <p:nvSpPr>
          <p:cNvPr id="3" name="2 Flecha abajo"/>
          <p:cNvSpPr/>
          <p:nvPr/>
        </p:nvSpPr>
        <p:spPr>
          <a:xfrm>
            <a:off x="4139952" y="4149080"/>
            <a:ext cx="648072" cy="648072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600" dirty="0" smtClean="0">
              <a:solidFill>
                <a:schemeClr val="tx1"/>
              </a:solidFill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2843808" y="5157192"/>
            <a:ext cx="3240360" cy="86409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3600" b="1" dirty="0" smtClean="0">
                <a:solidFill>
                  <a:schemeClr val="tx1"/>
                </a:solidFill>
              </a:rPr>
              <a:t>&gt; OK</a:t>
            </a:r>
          </a:p>
        </p:txBody>
      </p:sp>
    </p:spTree>
    <p:extLst>
      <p:ext uri="{BB962C8B-B14F-4D97-AF65-F5344CB8AC3E}">
        <p14:creationId xmlns:p14="http://schemas.microsoft.com/office/powerpoint/2010/main" val="1777051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7183994" y="5426060"/>
            <a:ext cx="13484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800" dirty="0" smtClean="0"/>
              <a:t>CEINCI</a:t>
            </a:r>
            <a:endParaRPr lang="es-EC" sz="2800" dirty="0"/>
          </a:p>
        </p:txBody>
      </p:sp>
      <p:sp>
        <p:nvSpPr>
          <p:cNvPr id="12" name="11 CuadroTexto"/>
          <p:cNvSpPr txBox="1"/>
          <p:nvPr/>
        </p:nvSpPr>
        <p:spPr>
          <a:xfrm>
            <a:off x="348115" y="2564904"/>
            <a:ext cx="8447771" cy="236988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s-EC" sz="2800" dirty="0" smtClean="0"/>
          </a:p>
          <a:p>
            <a:pPr algn="ctr"/>
            <a:r>
              <a:rPr lang="es-EC" sz="2400" dirty="0" smtClean="0"/>
              <a:t>DIAGNÓSTICO DE VULNERABILIDAD SÍSMICA DE LA NAVE INDUSTRIAL</a:t>
            </a:r>
          </a:p>
          <a:p>
            <a:pPr algn="ctr"/>
            <a:r>
              <a:rPr lang="es-EC" sz="2400" dirty="0" smtClean="0"/>
              <a:t>(LABORATORIOS DEL CICTE)</a:t>
            </a:r>
          </a:p>
          <a:p>
            <a:pPr algn="ctr"/>
            <a:r>
              <a:rPr lang="es-EC" sz="2400" dirty="0" smtClean="0"/>
              <a:t>UNIVERSIDAD DE FUERZAS ARMADAS - ESPE</a:t>
            </a:r>
            <a:endParaRPr lang="es-EC" sz="2400" dirty="0"/>
          </a:p>
          <a:p>
            <a:pPr algn="ctr"/>
            <a:endParaRPr lang="es-EC" sz="2400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4" name="3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3074084"/>
              </p:ext>
            </p:extLst>
          </p:nvPr>
        </p:nvGraphicFramePr>
        <p:xfrm>
          <a:off x="7380312" y="290454"/>
          <a:ext cx="1344160" cy="13383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2900" name="Imagen de mapa de bits" r:id="rId3" imgW="2038095" imgH="2029108" progId="Paint.Picture">
                  <p:embed/>
                </p:oleObj>
              </mc:Choice>
              <mc:Fallback>
                <p:oleObj name="Imagen de mapa de bits" r:id="rId3" imgW="2038095" imgH="202910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80312" y="290454"/>
                        <a:ext cx="1344160" cy="1338347"/>
                      </a:xfrm>
                      <a:prstGeom prst="rect">
                        <a:avLst/>
                      </a:prstGeom>
                      <a:solidFill>
                        <a:srgbClr val="FFFFFF">
                          <a:shade val="85000"/>
                        </a:srgbClr>
                      </a:solidFill>
                      <a:ln cap="rnd">
                        <a:solidFill>
                          <a:schemeClr val="tx1"/>
                        </a:solidFill>
                        <a:beve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7334" name="Picture 6" descr="0013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10156"/>
            <a:ext cx="1296144" cy="1315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2278056" y="784565"/>
            <a:ext cx="489268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800" dirty="0" smtClean="0"/>
              <a:t>ESCUELA POLITECNICA DEL</a:t>
            </a:r>
          </a:p>
          <a:p>
            <a:pPr algn="ctr"/>
            <a:r>
              <a:rPr lang="es-EC" sz="2800" dirty="0" smtClean="0"/>
              <a:t>EJÉRCITO</a:t>
            </a:r>
            <a:endParaRPr lang="es-EC" sz="2800" dirty="0"/>
          </a:p>
        </p:txBody>
      </p:sp>
    </p:spTree>
    <p:extLst>
      <p:ext uri="{BB962C8B-B14F-4D97-AF65-F5344CB8AC3E}">
        <p14:creationId xmlns:p14="http://schemas.microsoft.com/office/powerpoint/2010/main" val="2406562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1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407931"/>
              </p:ext>
            </p:extLst>
          </p:nvPr>
        </p:nvGraphicFramePr>
        <p:xfrm>
          <a:off x="131765" y="6092826"/>
          <a:ext cx="623887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3925" name="Imagen de mapa de bits" r:id="rId4" imgW="2038095" imgH="2029108" progId="Paint.Picture">
                  <p:embed/>
                </p:oleObj>
              </mc:Choice>
              <mc:Fallback>
                <p:oleObj name="Imagen de mapa de bits" r:id="rId4" imgW="2038095" imgH="202910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5" y="6092826"/>
                        <a:ext cx="623887" cy="620713"/>
                      </a:xfrm>
                      <a:prstGeom prst="rect">
                        <a:avLst/>
                      </a:prstGeom>
                      <a:solidFill>
                        <a:srgbClr val="EDEDED"/>
                      </a:solidFill>
                      <a:ln w="9525" cap="rnd">
                        <a:solidFill>
                          <a:schemeClr val="tx1"/>
                        </a:solidFill>
                        <a:bevel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5 CuadroTexto"/>
          <p:cNvSpPr txBox="1"/>
          <p:nvPr/>
        </p:nvSpPr>
        <p:spPr>
          <a:xfrm>
            <a:off x="1115616" y="673532"/>
            <a:ext cx="6936187" cy="52322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800" dirty="0" smtClean="0">
                <a:solidFill>
                  <a:schemeClr val="tx1"/>
                </a:solidFill>
              </a:rPr>
              <a:t>FACHADA POSTERIOR Y ANTERIOR</a:t>
            </a:r>
            <a:endParaRPr lang="es-EC" sz="2800" dirty="0">
              <a:solidFill>
                <a:schemeClr val="tx1"/>
              </a:solidFill>
            </a:endParaRPr>
          </a:p>
        </p:txBody>
      </p:sp>
      <p:pic>
        <p:nvPicPr>
          <p:cNvPr id="293891" name="Imagen 13" descr="Descripción: D:\DCIM\100PHOTO\SAM_299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72816"/>
            <a:ext cx="6467233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5989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1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7731563"/>
              </p:ext>
            </p:extLst>
          </p:nvPr>
        </p:nvGraphicFramePr>
        <p:xfrm>
          <a:off x="131765" y="6092826"/>
          <a:ext cx="623887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1267" name="Imagen de mapa de bits" r:id="rId4" imgW="2038095" imgH="2029108" progId="Paint.Picture">
                  <p:embed/>
                </p:oleObj>
              </mc:Choice>
              <mc:Fallback>
                <p:oleObj name="Imagen de mapa de bits" r:id="rId4" imgW="2038095" imgH="202910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5" y="6092826"/>
                        <a:ext cx="623887" cy="620713"/>
                      </a:xfrm>
                      <a:prstGeom prst="rect">
                        <a:avLst/>
                      </a:prstGeom>
                      <a:solidFill>
                        <a:srgbClr val="EDEDED"/>
                      </a:solidFill>
                      <a:ln w="9525" cap="rnd">
                        <a:solidFill>
                          <a:schemeClr val="tx1"/>
                        </a:solidFill>
                        <a:bevel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5 CuadroTexto"/>
          <p:cNvSpPr txBox="1"/>
          <p:nvPr/>
        </p:nvSpPr>
        <p:spPr>
          <a:xfrm>
            <a:off x="1043608" y="627227"/>
            <a:ext cx="7128791" cy="52322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800" dirty="0" smtClean="0">
                <a:solidFill>
                  <a:schemeClr val="tx1"/>
                </a:solidFill>
              </a:rPr>
              <a:t>FACHADA LATERAL </a:t>
            </a:r>
            <a:endParaRPr lang="es-EC" sz="2800" dirty="0">
              <a:solidFill>
                <a:schemeClr val="tx1"/>
              </a:solidFill>
            </a:endParaRPr>
          </a:p>
        </p:txBody>
      </p:sp>
      <p:pic>
        <p:nvPicPr>
          <p:cNvPr id="351234" name="Imagen 15" descr="Descripción: D:\DCIM\100PHOTO\SAM_299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8882" y="1556792"/>
            <a:ext cx="6318241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9130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1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7281281"/>
              </p:ext>
            </p:extLst>
          </p:nvPr>
        </p:nvGraphicFramePr>
        <p:xfrm>
          <a:off x="131765" y="6092826"/>
          <a:ext cx="623887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6173" name="Imagen de mapa de bits" r:id="rId4" imgW="2038095" imgH="2029108" progId="Paint.Picture">
                  <p:embed/>
                </p:oleObj>
              </mc:Choice>
              <mc:Fallback>
                <p:oleObj name="Imagen de mapa de bits" r:id="rId4" imgW="2038095" imgH="202910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5" y="6092826"/>
                        <a:ext cx="623887" cy="620713"/>
                      </a:xfrm>
                      <a:prstGeom prst="rect">
                        <a:avLst/>
                      </a:prstGeom>
                      <a:solidFill>
                        <a:srgbClr val="EDEDED"/>
                      </a:solidFill>
                      <a:ln w="9525" cap="rnd">
                        <a:solidFill>
                          <a:schemeClr val="tx1"/>
                        </a:solidFill>
                        <a:bevel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37 Rectángulo redondeado"/>
          <p:cNvSpPr/>
          <p:nvPr/>
        </p:nvSpPr>
        <p:spPr>
          <a:xfrm>
            <a:off x="1850379" y="548680"/>
            <a:ext cx="5661731" cy="72008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EXPERIENCIA  SÍSMICA – JAPÓN 2011</a:t>
            </a:r>
          </a:p>
        </p:txBody>
      </p:sp>
      <p:pic>
        <p:nvPicPr>
          <p:cNvPr id="476162" name="Picture 2" descr="http://farm4.static.flickr.com/3327/3668717965_375a4f6f17_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144" y="1628800"/>
            <a:ext cx="6372200" cy="4300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7147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1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510624"/>
              </p:ext>
            </p:extLst>
          </p:nvPr>
        </p:nvGraphicFramePr>
        <p:xfrm>
          <a:off x="131765" y="6092826"/>
          <a:ext cx="623887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3316" name="Imagen de mapa de bits" r:id="rId4" imgW="2038095" imgH="2029108" progId="Paint.Picture">
                  <p:embed/>
                </p:oleObj>
              </mc:Choice>
              <mc:Fallback>
                <p:oleObj name="Imagen de mapa de bits" r:id="rId4" imgW="2038095" imgH="202910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5" y="6092826"/>
                        <a:ext cx="623887" cy="620713"/>
                      </a:xfrm>
                      <a:prstGeom prst="rect">
                        <a:avLst/>
                      </a:prstGeom>
                      <a:solidFill>
                        <a:srgbClr val="EDEDED"/>
                      </a:solidFill>
                      <a:ln w="9525" cap="rnd">
                        <a:solidFill>
                          <a:schemeClr val="tx1"/>
                        </a:solidFill>
                        <a:bevel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1115616" y="395372"/>
            <a:ext cx="6912768" cy="3693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dirty="0" smtClean="0">
                <a:solidFill>
                  <a:schemeClr val="tx1"/>
                </a:solidFill>
              </a:rPr>
              <a:t>VISTA EN PLANTA DE LA ESTRCUTURA – ESTADO ACTUAL</a:t>
            </a: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8" name="7 Estrella de 5 puntas"/>
          <p:cNvSpPr/>
          <p:nvPr/>
        </p:nvSpPr>
        <p:spPr>
          <a:xfrm>
            <a:off x="1115616" y="5613286"/>
            <a:ext cx="144016" cy="144016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600" dirty="0" smtClean="0">
              <a:solidFill>
                <a:schemeClr val="tx1"/>
              </a:solidFill>
            </a:endParaRPr>
          </a:p>
        </p:txBody>
      </p:sp>
      <p:pic>
        <p:nvPicPr>
          <p:cNvPr id="353283" name="Imagen 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57" t="13850" r="28638" b="27951"/>
          <a:stretch>
            <a:fillRect/>
          </a:stretch>
        </p:blipFill>
        <p:spPr bwMode="auto">
          <a:xfrm>
            <a:off x="467544" y="1484784"/>
            <a:ext cx="8139487" cy="411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12 Estrella de 5 puntas"/>
          <p:cNvSpPr/>
          <p:nvPr/>
        </p:nvSpPr>
        <p:spPr>
          <a:xfrm>
            <a:off x="7596336" y="5631770"/>
            <a:ext cx="144016" cy="144016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600" dirty="0" smtClean="0">
              <a:solidFill>
                <a:schemeClr val="tx1"/>
              </a:solidFill>
            </a:endParaRPr>
          </a:p>
        </p:txBody>
      </p:sp>
      <p:sp>
        <p:nvSpPr>
          <p:cNvPr id="14" name="13 Estrella de 5 puntas"/>
          <p:cNvSpPr/>
          <p:nvPr/>
        </p:nvSpPr>
        <p:spPr>
          <a:xfrm>
            <a:off x="312424" y="2132856"/>
            <a:ext cx="144016" cy="144016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600" dirty="0" smtClean="0">
              <a:solidFill>
                <a:schemeClr val="tx1"/>
              </a:solidFill>
            </a:endParaRPr>
          </a:p>
        </p:txBody>
      </p:sp>
      <p:sp>
        <p:nvSpPr>
          <p:cNvPr id="16" name="15 Estrella de 5 puntas"/>
          <p:cNvSpPr/>
          <p:nvPr/>
        </p:nvSpPr>
        <p:spPr>
          <a:xfrm>
            <a:off x="323528" y="4509120"/>
            <a:ext cx="144016" cy="144016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6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29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1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0539769"/>
              </p:ext>
            </p:extLst>
          </p:nvPr>
        </p:nvGraphicFramePr>
        <p:xfrm>
          <a:off x="131765" y="6092826"/>
          <a:ext cx="623887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435" name="Imagen de mapa de bits" r:id="rId4" imgW="2038095" imgH="2029108" progId="Paint.Picture">
                  <p:embed/>
                </p:oleObj>
              </mc:Choice>
              <mc:Fallback>
                <p:oleObj name="Imagen de mapa de bits" r:id="rId4" imgW="2038095" imgH="202910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5" y="6092826"/>
                        <a:ext cx="623887" cy="620713"/>
                      </a:xfrm>
                      <a:prstGeom prst="rect">
                        <a:avLst/>
                      </a:prstGeom>
                      <a:solidFill>
                        <a:srgbClr val="EDEDED"/>
                      </a:solidFill>
                      <a:ln w="9525" cap="rnd">
                        <a:solidFill>
                          <a:schemeClr val="tx1"/>
                        </a:solidFill>
                        <a:bevel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1115616" y="692697"/>
            <a:ext cx="6912768" cy="369332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b="1" dirty="0" smtClean="0">
                <a:solidFill>
                  <a:schemeClr val="tx1"/>
                </a:solidFill>
              </a:rPr>
              <a:t>VISTA EN PLANTA DE LA CUBIERTA – ESTADO ACTUAL</a:t>
            </a:r>
            <a:endParaRPr lang="es-EC" b="1" dirty="0">
              <a:solidFill>
                <a:schemeClr val="tx1"/>
              </a:solidFill>
            </a:endParaRPr>
          </a:p>
        </p:txBody>
      </p:sp>
      <p:pic>
        <p:nvPicPr>
          <p:cNvPr id="358406" name="Imagen 2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48" t="10802" r="25635" b="28505"/>
          <a:stretch>
            <a:fillRect/>
          </a:stretch>
        </p:blipFill>
        <p:spPr bwMode="auto">
          <a:xfrm>
            <a:off x="748344" y="1412776"/>
            <a:ext cx="7647312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071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1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3272897"/>
              </p:ext>
            </p:extLst>
          </p:nvPr>
        </p:nvGraphicFramePr>
        <p:xfrm>
          <a:off x="131765" y="6092826"/>
          <a:ext cx="623887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459" name="Imagen de mapa de bits" r:id="rId4" imgW="2038095" imgH="2029108" progId="Paint.Picture">
                  <p:embed/>
                </p:oleObj>
              </mc:Choice>
              <mc:Fallback>
                <p:oleObj name="Imagen de mapa de bits" r:id="rId4" imgW="2038095" imgH="202910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5" y="6092826"/>
                        <a:ext cx="623887" cy="620713"/>
                      </a:xfrm>
                      <a:prstGeom prst="rect">
                        <a:avLst/>
                      </a:prstGeom>
                      <a:solidFill>
                        <a:srgbClr val="EDEDED"/>
                      </a:solidFill>
                      <a:ln w="9525" cap="rnd">
                        <a:solidFill>
                          <a:schemeClr val="tx1"/>
                        </a:solidFill>
                        <a:bevel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683568" y="694437"/>
            <a:ext cx="7848872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b="1" dirty="0" smtClean="0"/>
              <a:t>GEOMETRÍA Y ARMADO DE LA ESTRUCTURA METÁLICA TIPO CELOSÍA DE LOS PÓRTICOS TRANSVERSALES.</a:t>
            </a:r>
            <a:endParaRPr lang="es-EC" b="1" dirty="0">
              <a:solidFill>
                <a:schemeClr val="tx1"/>
              </a:solidFill>
            </a:endParaRPr>
          </a:p>
        </p:txBody>
      </p:sp>
      <p:pic>
        <p:nvPicPr>
          <p:cNvPr id="359430" name="Imagen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7" t="13850" r="26674" b="20190"/>
          <a:stretch>
            <a:fillRect/>
          </a:stretch>
        </p:blipFill>
        <p:spPr bwMode="auto">
          <a:xfrm>
            <a:off x="434424" y="1661246"/>
            <a:ext cx="8347160" cy="4198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9278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1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5468145"/>
              </p:ext>
            </p:extLst>
          </p:nvPr>
        </p:nvGraphicFramePr>
        <p:xfrm>
          <a:off x="131765" y="6092826"/>
          <a:ext cx="623887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483" name="Imagen de mapa de bits" r:id="rId4" imgW="2038095" imgH="2029108" progId="Paint.Picture">
                  <p:embed/>
                </p:oleObj>
              </mc:Choice>
              <mc:Fallback>
                <p:oleObj name="Imagen de mapa de bits" r:id="rId4" imgW="2038095" imgH="202910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5" y="6092826"/>
                        <a:ext cx="623887" cy="620713"/>
                      </a:xfrm>
                      <a:prstGeom prst="rect">
                        <a:avLst/>
                      </a:prstGeom>
                      <a:solidFill>
                        <a:srgbClr val="EDEDED"/>
                      </a:solidFill>
                      <a:ln w="9525" cap="rnd">
                        <a:solidFill>
                          <a:schemeClr val="tx1"/>
                        </a:solidFill>
                        <a:bevel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1115616" y="620688"/>
            <a:ext cx="6912768" cy="92333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b="1" dirty="0" smtClean="0"/>
              <a:t>GEOMETRÍA DE LOS PÓRTICOS TRANSVERSALES A Y G (ANTERIOR Y POSTERIOR) DE LA NAVE INDUSTRIAL </a:t>
            </a:r>
          </a:p>
          <a:p>
            <a:pPr algn="ctr"/>
            <a:r>
              <a:rPr lang="es-EC" b="1" dirty="0" smtClean="0"/>
              <a:t>ESTADO ACTUAL           </a:t>
            </a:r>
            <a:endParaRPr lang="es-EC" b="1" dirty="0">
              <a:solidFill>
                <a:schemeClr val="tx1"/>
              </a:solidFill>
            </a:endParaRPr>
          </a:p>
        </p:txBody>
      </p:sp>
      <p:pic>
        <p:nvPicPr>
          <p:cNvPr id="360454" name="Imagen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87" t="21051" r="32217" b="16681"/>
          <a:stretch>
            <a:fillRect/>
          </a:stretch>
        </p:blipFill>
        <p:spPr bwMode="auto">
          <a:xfrm>
            <a:off x="800056" y="1772816"/>
            <a:ext cx="7543887" cy="4313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9721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1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1802333"/>
              </p:ext>
            </p:extLst>
          </p:nvPr>
        </p:nvGraphicFramePr>
        <p:xfrm>
          <a:off x="131765" y="6092826"/>
          <a:ext cx="623887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1508" name="Imagen de mapa de bits" r:id="rId4" imgW="2038095" imgH="2029108" progId="Paint.Picture">
                  <p:embed/>
                </p:oleObj>
              </mc:Choice>
              <mc:Fallback>
                <p:oleObj name="Imagen de mapa de bits" r:id="rId4" imgW="2038095" imgH="202910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5" y="6092826"/>
                        <a:ext cx="623887" cy="620713"/>
                      </a:xfrm>
                      <a:prstGeom prst="rect">
                        <a:avLst/>
                      </a:prstGeom>
                      <a:solidFill>
                        <a:srgbClr val="EDEDED"/>
                      </a:solidFill>
                      <a:ln w="9525" cap="rnd">
                        <a:solidFill>
                          <a:schemeClr val="tx1"/>
                        </a:solidFill>
                        <a:bevel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1115616" y="683404"/>
            <a:ext cx="6912768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es-EC" b="1" dirty="0" smtClean="0"/>
              <a:t>GEOMETRÍA DE LOS PÓRTICOS TRANSVERSALES INTERIORES DE LA NAVE INDUSTRIAL </a:t>
            </a:r>
          </a:p>
        </p:txBody>
      </p:sp>
      <p:pic>
        <p:nvPicPr>
          <p:cNvPr id="361478" name="Imagen 1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4" t="18559" r="36374" b="27399"/>
          <a:stretch>
            <a:fillRect/>
          </a:stretch>
        </p:blipFill>
        <p:spPr bwMode="auto">
          <a:xfrm>
            <a:off x="432596" y="1700808"/>
            <a:ext cx="8278807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1821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1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9454916"/>
              </p:ext>
            </p:extLst>
          </p:nvPr>
        </p:nvGraphicFramePr>
        <p:xfrm>
          <a:off x="131765" y="6092826"/>
          <a:ext cx="623887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2532" name="Imagen de mapa de bits" r:id="rId4" imgW="2038095" imgH="2029108" progId="Paint.Picture">
                  <p:embed/>
                </p:oleObj>
              </mc:Choice>
              <mc:Fallback>
                <p:oleObj name="Imagen de mapa de bits" r:id="rId4" imgW="2038095" imgH="202910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5" y="6092826"/>
                        <a:ext cx="623887" cy="620713"/>
                      </a:xfrm>
                      <a:prstGeom prst="rect">
                        <a:avLst/>
                      </a:prstGeom>
                      <a:solidFill>
                        <a:srgbClr val="EDEDED"/>
                      </a:solidFill>
                      <a:ln w="9525" cap="rnd">
                        <a:solidFill>
                          <a:schemeClr val="tx1"/>
                        </a:solidFill>
                        <a:bevel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1115616" y="1054477"/>
            <a:ext cx="6912768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es-EC" b="1" dirty="0" smtClean="0"/>
              <a:t>GEOMETRÍA DE LOS PÓRTICOS LONGITUDINALES DE LA NAVE INDUSTRIAL </a:t>
            </a:r>
          </a:p>
        </p:txBody>
      </p:sp>
      <p:pic>
        <p:nvPicPr>
          <p:cNvPr id="362502" name="Imagen 1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1" t="18835" r="32333" b="47630"/>
          <a:stretch>
            <a:fillRect/>
          </a:stretch>
        </p:blipFill>
        <p:spPr bwMode="auto">
          <a:xfrm>
            <a:off x="351022" y="2564904"/>
            <a:ext cx="8441956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2644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1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5265091"/>
              </p:ext>
            </p:extLst>
          </p:nvPr>
        </p:nvGraphicFramePr>
        <p:xfrm>
          <a:off x="131765" y="6092826"/>
          <a:ext cx="623887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3556" name="Imagen de mapa de bits" r:id="rId4" imgW="2038095" imgH="2029108" progId="Paint.Picture">
                  <p:embed/>
                </p:oleObj>
              </mc:Choice>
              <mc:Fallback>
                <p:oleObj name="Imagen de mapa de bits" r:id="rId4" imgW="2038095" imgH="202910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5" y="6092826"/>
                        <a:ext cx="623887" cy="620713"/>
                      </a:xfrm>
                      <a:prstGeom prst="rect">
                        <a:avLst/>
                      </a:prstGeom>
                      <a:solidFill>
                        <a:srgbClr val="EDEDED"/>
                      </a:solidFill>
                      <a:ln w="9525" cap="rnd">
                        <a:solidFill>
                          <a:schemeClr val="tx1"/>
                        </a:solidFill>
                        <a:bevel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1115616" y="548680"/>
            <a:ext cx="6912768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b="1" dirty="0" smtClean="0"/>
              <a:t>ARMADO DE LOS ELEMENTOS VIGA DE LA ESTRUCTURA METÁLICA DE LA NAVE INDUSTRIAL.</a:t>
            </a:r>
            <a:endParaRPr lang="es-EC" b="1" dirty="0">
              <a:solidFill>
                <a:schemeClr val="tx1"/>
              </a:solidFill>
            </a:endParaRPr>
          </a:p>
        </p:txBody>
      </p:sp>
      <p:pic>
        <p:nvPicPr>
          <p:cNvPr id="363527" name="Imagen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293" y="1772816"/>
            <a:ext cx="6173413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3 Grupo"/>
          <p:cNvGrpSpPr/>
          <p:nvPr/>
        </p:nvGrpSpPr>
        <p:grpSpPr>
          <a:xfrm>
            <a:off x="1103522" y="4642103"/>
            <a:ext cx="6924862" cy="1163161"/>
            <a:chOff x="1103522" y="4437112"/>
            <a:chExt cx="6924862" cy="1163161"/>
          </a:xfrm>
        </p:grpSpPr>
        <p:sp>
          <p:nvSpPr>
            <p:cNvPr id="8" name="7 CuadroTexto"/>
            <p:cNvSpPr txBox="1"/>
            <p:nvPr/>
          </p:nvSpPr>
          <p:spPr>
            <a:xfrm>
              <a:off x="1103522" y="4437112"/>
              <a:ext cx="6912768" cy="369332"/>
            </a:xfrm>
            <a:prstGeom prst="rect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EC" b="1" dirty="0"/>
                <a:t>“a”</a:t>
              </a:r>
              <a:r>
                <a:rPr lang="es-EC" dirty="0"/>
                <a:t> </a:t>
              </a:r>
              <a:r>
                <a:rPr lang="es-EC" dirty="0" smtClean="0"/>
                <a:t>                  U </a:t>
              </a:r>
              <a:r>
                <a:rPr lang="es-EC" dirty="0"/>
                <a:t>de (125 x 50 x 3) mm </a:t>
              </a:r>
              <a:endParaRPr lang="es-EC" b="1" dirty="0">
                <a:solidFill>
                  <a:schemeClr val="tx1"/>
                </a:solidFill>
              </a:endParaRPr>
            </a:p>
          </p:txBody>
        </p:sp>
        <p:sp>
          <p:nvSpPr>
            <p:cNvPr id="9" name="8 CuadroTexto"/>
            <p:cNvSpPr txBox="1"/>
            <p:nvPr/>
          </p:nvSpPr>
          <p:spPr>
            <a:xfrm>
              <a:off x="1115616" y="5230941"/>
              <a:ext cx="6912768" cy="369332"/>
            </a:xfrm>
            <a:prstGeom prst="rect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EC" b="1" dirty="0"/>
                <a:t>“e”</a:t>
              </a:r>
              <a:r>
                <a:rPr lang="es-EC" dirty="0"/>
                <a:t>  </a:t>
              </a:r>
              <a:r>
                <a:rPr lang="es-EC" dirty="0" smtClean="0"/>
                <a:t>                 </a:t>
              </a:r>
              <a:r>
                <a:rPr lang="es-EC" dirty="0"/>
                <a:t>L de (25 x 25 x 3) mm.</a:t>
              </a:r>
            </a:p>
          </p:txBody>
        </p:sp>
        <p:cxnSp>
          <p:nvCxnSpPr>
            <p:cNvPr id="3" name="2 Conector recto de flecha"/>
            <p:cNvCxnSpPr/>
            <p:nvPr/>
          </p:nvCxnSpPr>
          <p:spPr>
            <a:xfrm>
              <a:off x="3131840" y="4636104"/>
              <a:ext cx="792088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9 Conector recto de flecha"/>
            <p:cNvCxnSpPr/>
            <p:nvPr/>
          </p:nvCxnSpPr>
          <p:spPr>
            <a:xfrm>
              <a:off x="3131840" y="5415607"/>
              <a:ext cx="792088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10500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1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2312322"/>
              </p:ext>
            </p:extLst>
          </p:nvPr>
        </p:nvGraphicFramePr>
        <p:xfrm>
          <a:off x="131765" y="6092826"/>
          <a:ext cx="623887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4580" name="Imagen de mapa de bits" r:id="rId4" imgW="2038095" imgH="2029108" progId="Paint.Picture">
                  <p:embed/>
                </p:oleObj>
              </mc:Choice>
              <mc:Fallback>
                <p:oleObj name="Imagen de mapa de bits" r:id="rId4" imgW="2038095" imgH="202910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5" y="6092826"/>
                        <a:ext cx="623887" cy="620713"/>
                      </a:xfrm>
                      <a:prstGeom prst="rect">
                        <a:avLst/>
                      </a:prstGeom>
                      <a:solidFill>
                        <a:srgbClr val="EDEDED"/>
                      </a:solidFill>
                      <a:ln w="9525" cap="rnd">
                        <a:solidFill>
                          <a:schemeClr val="tx1"/>
                        </a:solidFill>
                        <a:bevel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1115616" y="766445"/>
            <a:ext cx="6912768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b="1" dirty="0" smtClean="0"/>
              <a:t>MODELAMIENTO DE LOS PÓRTICOS A Y G (ANTERIOR Y POSTERIOR) DE LA NAVE INDUSTRIAL – ESTADO ACTUAL</a:t>
            </a:r>
            <a:endParaRPr lang="es-EC" b="1" dirty="0">
              <a:solidFill>
                <a:schemeClr val="tx1"/>
              </a:solidFill>
            </a:endParaRPr>
          </a:p>
        </p:txBody>
      </p:sp>
      <p:pic>
        <p:nvPicPr>
          <p:cNvPr id="364551" name="Imagen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918476"/>
            <a:ext cx="6192688" cy="3958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3122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1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8221246"/>
              </p:ext>
            </p:extLst>
          </p:nvPr>
        </p:nvGraphicFramePr>
        <p:xfrm>
          <a:off x="131765" y="6092826"/>
          <a:ext cx="623887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5535" name="Imagen de mapa de bits" r:id="rId4" imgW="2038095" imgH="2029108" progId="Paint.Picture">
                  <p:embed/>
                </p:oleObj>
              </mc:Choice>
              <mc:Fallback>
                <p:oleObj name="Imagen de mapa de bits" r:id="rId4" imgW="2038095" imgH="202910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5" y="6092826"/>
                        <a:ext cx="623887" cy="620713"/>
                      </a:xfrm>
                      <a:prstGeom prst="rect">
                        <a:avLst/>
                      </a:prstGeom>
                      <a:solidFill>
                        <a:srgbClr val="EDEDED"/>
                      </a:solidFill>
                      <a:ln w="9525" cap="rnd">
                        <a:solidFill>
                          <a:schemeClr val="tx1"/>
                        </a:solidFill>
                        <a:bevel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1115616" y="548680"/>
            <a:ext cx="6912768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b="1" dirty="0" smtClean="0"/>
              <a:t>MODELAMIENTO DE LOS PÓRTICOS A Y G (ANTERIOR Y POSTERIOR) DE LA NAVE INDUSTRIAL – ESTADO ACTUAL</a:t>
            </a:r>
            <a:endParaRPr lang="es-EC" b="1" dirty="0">
              <a:solidFill>
                <a:schemeClr val="tx1"/>
              </a:solidFill>
            </a:endParaRPr>
          </a:p>
        </p:txBody>
      </p:sp>
      <p:pic>
        <p:nvPicPr>
          <p:cNvPr id="405506" name="Imagen 1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09" t="27477" r="33316" b="39101"/>
          <a:stretch>
            <a:fillRect/>
          </a:stretch>
        </p:blipFill>
        <p:spPr bwMode="auto">
          <a:xfrm>
            <a:off x="2956267" y="1484784"/>
            <a:ext cx="3343925" cy="4967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1475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1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8705518"/>
              </p:ext>
            </p:extLst>
          </p:nvPr>
        </p:nvGraphicFramePr>
        <p:xfrm>
          <a:off x="131765" y="6092826"/>
          <a:ext cx="623887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7581" name="Imagen de mapa de bits" r:id="rId4" imgW="2038095" imgH="2029108" progId="Paint.Picture">
                  <p:embed/>
                </p:oleObj>
              </mc:Choice>
              <mc:Fallback>
                <p:oleObj name="Imagen de mapa de bits" r:id="rId4" imgW="2038095" imgH="202910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5" y="6092826"/>
                        <a:ext cx="623887" cy="620713"/>
                      </a:xfrm>
                      <a:prstGeom prst="rect">
                        <a:avLst/>
                      </a:prstGeom>
                      <a:solidFill>
                        <a:srgbClr val="EDEDED"/>
                      </a:solidFill>
                      <a:ln w="9525" cap="rnd">
                        <a:solidFill>
                          <a:schemeClr val="tx1"/>
                        </a:solidFill>
                        <a:bevel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1115616" y="766445"/>
            <a:ext cx="6912768" cy="1200329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es-EC" b="1" dirty="0" smtClean="0"/>
          </a:p>
          <a:p>
            <a:pPr algn="ctr"/>
            <a:r>
              <a:rPr lang="es-EC" b="1" dirty="0" smtClean="0"/>
              <a:t>MATRIZ DE RIGIDEZ K DE LOS PÓRTICOS A Y G (ANTERIOR Y POSTERIOR) DE LA NAVE INDUSTRIAL – ESTADO ACTUAL</a:t>
            </a:r>
          </a:p>
          <a:p>
            <a:pPr algn="ctr"/>
            <a:endParaRPr lang="es-EC" b="1" dirty="0">
              <a:solidFill>
                <a:schemeClr val="tx1"/>
              </a:solidFill>
            </a:endParaRPr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884773"/>
              </p:ext>
            </p:extLst>
          </p:nvPr>
        </p:nvGraphicFramePr>
        <p:xfrm>
          <a:off x="1367644" y="2420888"/>
          <a:ext cx="6408712" cy="2736304"/>
        </p:xfrm>
        <a:graphic>
          <a:graphicData uri="http://schemas.openxmlformats.org/drawingml/2006/table">
            <a:tbl>
              <a:tblPr firstRow="1" firstCol="1" bandRow="1"/>
              <a:tblGrid>
                <a:gridCol w="2329562"/>
                <a:gridCol w="2039575"/>
                <a:gridCol w="2039575"/>
              </a:tblGrid>
              <a:tr h="684076">
                <a:tc gridSpan="3">
                  <a:txBody>
                    <a:bodyPr/>
                    <a:lstStyle/>
                    <a:p>
                      <a:pPr marL="270510" indent="-27051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4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KA = KG = 1,0e+004*</a:t>
                      </a:r>
                      <a:endParaRPr lang="es-EC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684076">
                <a:tc>
                  <a:txBody>
                    <a:bodyPr/>
                    <a:lstStyle/>
                    <a:p>
                      <a:pPr marL="2705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1,268</a:t>
                      </a:r>
                      <a:endParaRPr lang="es-EC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705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4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0,1889</a:t>
                      </a:r>
                      <a:endParaRPr lang="es-EC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705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4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-1,3091</a:t>
                      </a:r>
                      <a:endParaRPr lang="es-EC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4076">
                <a:tc>
                  <a:txBody>
                    <a:bodyPr/>
                    <a:lstStyle/>
                    <a:p>
                      <a:pPr marL="2705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0,1889</a:t>
                      </a:r>
                      <a:endParaRPr lang="es-EC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705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1,4376</a:t>
                      </a:r>
                      <a:endParaRPr lang="es-EC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705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4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-1,3073</a:t>
                      </a:r>
                      <a:endParaRPr lang="es-EC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4076">
                <a:tc>
                  <a:txBody>
                    <a:bodyPr/>
                    <a:lstStyle/>
                    <a:p>
                      <a:pPr marL="2705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4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-1,3091</a:t>
                      </a:r>
                      <a:endParaRPr lang="es-EC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705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-1,3073</a:t>
                      </a:r>
                      <a:endParaRPr lang="es-EC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705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2,6073</a:t>
                      </a:r>
                      <a:endParaRPr lang="es-EC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7848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1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9024990"/>
              </p:ext>
            </p:extLst>
          </p:nvPr>
        </p:nvGraphicFramePr>
        <p:xfrm>
          <a:off x="131765" y="6092826"/>
          <a:ext cx="623887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1443" name="Imagen de mapa de bits" r:id="rId4" imgW="2038095" imgH="2029108" progId="Paint.Picture">
                  <p:embed/>
                </p:oleObj>
              </mc:Choice>
              <mc:Fallback>
                <p:oleObj name="Imagen de mapa de bits" r:id="rId4" imgW="2038095" imgH="202910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5" y="6092826"/>
                        <a:ext cx="623887" cy="620713"/>
                      </a:xfrm>
                      <a:prstGeom prst="rect">
                        <a:avLst/>
                      </a:prstGeom>
                      <a:solidFill>
                        <a:srgbClr val="EDEDED"/>
                      </a:solidFill>
                      <a:ln w="9525" cap="rnd">
                        <a:solidFill>
                          <a:schemeClr val="tx1"/>
                        </a:solidFill>
                        <a:bevel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37 Rectángulo redondeado"/>
          <p:cNvSpPr/>
          <p:nvPr/>
        </p:nvSpPr>
        <p:spPr>
          <a:xfrm>
            <a:off x="1850379" y="548680"/>
            <a:ext cx="5661731" cy="72008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EXPERIENCIA  SÍSMICA – JAPÓN 2011</a:t>
            </a:r>
          </a:p>
        </p:txBody>
      </p:sp>
      <p:pic>
        <p:nvPicPr>
          <p:cNvPr id="401410" name="Picture 2" descr="http://www.via-tecnologica.com/wp-content/uploads/2012/02/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044" y="1772816"/>
            <a:ext cx="7010400" cy="39719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5850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1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7307926"/>
              </p:ext>
            </p:extLst>
          </p:nvPr>
        </p:nvGraphicFramePr>
        <p:xfrm>
          <a:off x="131765" y="6092826"/>
          <a:ext cx="623887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6560" name="Imagen de mapa de bits" r:id="rId4" imgW="2038095" imgH="2029108" progId="Paint.Picture">
                  <p:embed/>
                </p:oleObj>
              </mc:Choice>
              <mc:Fallback>
                <p:oleObj name="Imagen de mapa de bits" r:id="rId4" imgW="2038095" imgH="202910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5" y="6092826"/>
                        <a:ext cx="623887" cy="620713"/>
                      </a:xfrm>
                      <a:prstGeom prst="rect">
                        <a:avLst/>
                      </a:prstGeom>
                      <a:solidFill>
                        <a:srgbClr val="EDEDED"/>
                      </a:solidFill>
                      <a:ln w="9525" cap="rnd">
                        <a:solidFill>
                          <a:schemeClr val="tx1"/>
                        </a:solidFill>
                        <a:bevel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1115616" y="476672"/>
            <a:ext cx="6912768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b="1" dirty="0" smtClean="0"/>
              <a:t>MODELAMIENTO DE LOS PÓRTICOS INTERIORES DE LA </a:t>
            </a:r>
          </a:p>
          <a:p>
            <a:pPr algn="ctr"/>
            <a:r>
              <a:rPr lang="es-EC" b="1" dirty="0" smtClean="0"/>
              <a:t>NAVE INDUSTRIAL </a:t>
            </a:r>
            <a:endParaRPr lang="es-EC" b="1" dirty="0">
              <a:solidFill>
                <a:schemeClr val="tx1"/>
              </a:solidFill>
            </a:endParaRPr>
          </a:p>
        </p:txBody>
      </p:sp>
      <p:pic>
        <p:nvPicPr>
          <p:cNvPr id="6" name="5 Imagen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0" t="46020" r="29212" b="24967"/>
          <a:stretch/>
        </p:blipFill>
        <p:spPr bwMode="auto">
          <a:xfrm>
            <a:off x="2663788" y="1196752"/>
            <a:ext cx="3924436" cy="52565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6471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1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1719443"/>
              </p:ext>
            </p:extLst>
          </p:nvPr>
        </p:nvGraphicFramePr>
        <p:xfrm>
          <a:off x="131765" y="6092826"/>
          <a:ext cx="623887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8605" name="Imagen de mapa de bits" r:id="rId4" imgW="2038095" imgH="2029108" progId="Paint.Picture">
                  <p:embed/>
                </p:oleObj>
              </mc:Choice>
              <mc:Fallback>
                <p:oleObj name="Imagen de mapa de bits" r:id="rId4" imgW="2038095" imgH="202910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5" y="6092826"/>
                        <a:ext cx="623887" cy="620713"/>
                      </a:xfrm>
                      <a:prstGeom prst="rect">
                        <a:avLst/>
                      </a:prstGeom>
                      <a:solidFill>
                        <a:srgbClr val="EDEDED"/>
                      </a:solidFill>
                      <a:ln w="9525" cap="rnd">
                        <a:solidFill>
                          <a:schemeClr val="tx1"/>
                        </a:solidFill>
                        <a:bevel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1115616" y="860519"/>
            <a:ext cx="6912768" cy="1200329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es-EC" b="1" dirty="0" smtClean="0"/>
          </a:p>
          <a:p>
            <a:pPr algn="ctr"/>
            <a:r>
              <a:rPr lang="es-EC" b="1" dirty="0" smtClean="0"/>
              <a:t>MATRIZ DE RIGIDEZ K DE LOS PÓRTICOS INTERIORES DE LA </a:t>
            </a:r>
          </a:p>
          <a:p>
            <a:pPr algn="ctr"/>
            <a:r>
              <a:rPr lang="es-EC" b="1" dirty="0" smtClean="0"/>
              <a:t>NAVE INDUSTRIAL </a:t>
            </a:r>
          </a:p>
          <a:p>
            <a:pPr algn="ctr"/>
            <a:endParaRPr lang="es-EC" b="1" dirty="0">
              <a:solidFill>
                <a:schemeClr val="tx1"/>
              </a:solidFill>
            </a:endParaRPr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156990"/>
              </p:ext>
            </p:extLst>
          </p:nvPr>
        </p:nvGraphicFramePr>
        <p:xfrm>
          <a:off x="1547665" y="2564904"/>
          <a:ext cx="6048671" cy="2448272"/>
        </p:xfrm>
        <a:graphic>
          <a:graphicData uri="http://schemas.openxmlformats.org/drawingml/2006/table">
            <a:tbl>
              <a:tblPr firstRow="1" firstCol="1" bandRow="1"/>
              <a:tblGrid>
                <a:gridCol w="2158198"/>
                <a:gridCol w="1939288"/>
                <a:gridCol w="1951185"/>
              </a:tblGrid>
              <a:tr h="612068">
                <a:tc gridSpan="3">
                  <a:txBody>
                    <a:bodyPr/>
                    <a:lstStyle/>
                    <a:p>
                      <a:pPr marL="270510" indent="-27051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KB = KC = KD = KE = KF = 1,0e+004*</a:t>
                      </a:r>
                      <a:endParaRPr lang="es-EC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612068">
                <a:tc>
                  <a:txBody>
                    <a:bodyPr/>
                    <a:lstStyle/>
                    <a:p>
                      <a:pPr marL="2705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0,7103</a:t>
                      </a:r>
                      <a:endParaRPr lang="es-EC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705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0,6361</a:t>
                      </a:r>
                      <a:endParaRPr lang="es-EC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705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-1,3063</a:t>
                      </a:r>
                      <a:endParaRPr lang="es-EC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2068">
                <a:tc>
                  <a:txBody>
                    <a:bodyPr/>
                    <a:lstStyle/>
                    <a:p>
                      <a:pPr marL="2705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0,6361</a:t>
                      </a:r>
                      <a:endParaRPr lang="es-EC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705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0,6679</a:t>
                      </a:r>
                      <a:endParaRPr lang="es-EC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705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-1,3002</a:t>
                      </a:r>
                      <a:endParaRPr lang="es-EC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2068">
                <a:tc>
                  <a:txBody>
                    <a:bodyPr/>
                    <a:lstStyle/>
                    <a:p>
                      <a:pPr marL="2705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-1,3063</a:t>
                      </a:r>
                      <a:endParaRPr lang="es-EC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705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-1,3002</a:t>
                      </a:r>
                      <a:endParaRPr lang="es-EC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705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2,6066</a:t>
                      </a:r>
                      <a:endParaRPr lang="es-EC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4045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1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6347863"/>
              </p:ext>
            </p:extLst>
          </p:nvPr>
        </p:nvGraphicFramePr>
        <p:xfrm>
          <a:off x="131765" y="6092826"/>
          <a:ext cx="623887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748" name="Imagen de mapa de bits" r:id="rId4" imgW="2038095" imgH="2029108" progId="Paint.Picture">
                  <p:embed/>
                </p:oleObj>
              </mc:Choice>
              <mc:Fallback>
                <p:oleObj name="Imagen de mapa de bits" r:id="rId4" imgW="2038095" imgH="202910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5" y="6092826"/>
                        <a:ext cx="623887" cy="620713"/>
                      </a:xfrm>
                      <a:prstGeom prst="rect">
                        <a:avLst/>
                      </a:prstGeom>
                      <a:solidFill>
                        <a:srgbClr val="EDEDED"/>
                      </a:solidFill>
                      <a:ln w="9525" cap="rnd">
                        <a:solidFill>
                          <a:schemeClr val="tx1"/>
                        </a:solidFill>
                        <a:bevel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1115616" y="766445"/>
            <a:ext cx="6912768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b="1" dirty="0" smtClean="0">
                <a:solidFill>
                  <a:schemeClr val="tx1"/>
                </a:solidFill>
              </a:rPr>
              <a:t>PESO DE LA ESTRUCTURA PARA EL ANÁLISIS SÍSMICO TRANVERSAL – ESTADO ACTUAL</a:t>
            </a:r>
            <a:endParaRPr lang="es-EC" b="1" dirty="0">
              <a:solidFill>
                <a:schemeClr val="tx1"/>
              </a:solidFill>
            </a:endParaRPr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0379783"/>
              </p:ext>
            </p:extLst>
          </p:nvPr>
        </p:nvGraphicFramePr>
        <p:xfrm>
          <a:off x="995953" y="1639353"/>
          <a:ext cx="7152093" cy="4525951"/>
        </p:xfrm>
        <a:graphic>
          <a:graphicData uri="http://schemas.openxmlformats.org/drawingml/2006/table">
            <a:tbl>
              <a:tblPr firstRow="1" firstCol="1" bandRow="1"/>
              <a:tblGrid>
                <a:gridCol w="671440"/>
                <a:gridCol w="663092"/>
                <a:gridCol w="630892"/>
                <a:gridCol w="764464"/>
                <a:gridCol w="816939"/>
                <a:gridCol w="623140"/>
                <a:gridCol w="679789"/>
                <a:gridCol w="732264"/>
                <a:gridCol w="554564"/>
                <a:gridCol w="499108"/>
                <a:gridCol w="516401"/>
              </a:tblGrid>
              <a:tr h="181038">
                <a:tc gridSpan="1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PESO EN TONELADAS - NAVE INDUSTRIAL (LABORATORIOS DEL CICTE) </a:t>
                      </a:r>
                      <a:endParaRPr lang="es-EC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810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Nombre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Cubierta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Correas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Separadores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Cercha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Tensores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Columnas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Columnetas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Viguetas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Puertas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Total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0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m1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0,3774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0,0854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0,0096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0,1739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0,0040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1,7664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0,6336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0,2200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3,2704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0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m2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0,5053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0,0854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0,0128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0,2328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0,0080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1,3800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1,2672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3,4915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0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m3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0,3774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0,0854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0,0096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0,1739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0,0040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1,7664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0,6336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0,2200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3,2704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0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m4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0,4923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0,1115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0,0192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0,1739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0,0040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1,7664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0,2200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2,7873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0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m5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0,6591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0,1115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0,0257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0,2328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0,0080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1,0370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0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m6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0,4923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0,1115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0,0192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0,1739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0,0040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1,7664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0,2200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2,7873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0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m7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0,4923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0,1115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0,0192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0,1739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0,0040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1,7664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0,2200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2,7873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0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m8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0,6591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0,1115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0,0257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0,2328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0,0080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1,0370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0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m9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0,4923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0,1115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0,0192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0,1739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0,0040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1,7664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0,2200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2,7873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0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m10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0,4923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0,1115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0,0192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0,1739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0,0080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1,7664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0,2200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2,7912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0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m11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0,6591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0,1115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0,0257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0,2328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0,0159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  <a:latin typeface="Calibri"/>
                          <a:ea typeface="Times New Roman"/>
                          <a:cs typeface="Calibri"/>
                        </a:rPr>
                        <a:t>1,0449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0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m12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0,4923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0,1115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0,0192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0,1739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0,0080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1,7664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0,2200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2,7912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0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m13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0,4923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0,1115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0,0192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0,1739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0,0040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1,7664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0,2200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2,7873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0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m14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0,6591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0,1115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0,0257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0,2328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0,0080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1,0370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0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m15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0,4923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0,1115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0,0192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0,1739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0,0040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1,7664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0,2200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2,7873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0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m16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0,4923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0,1115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0,0192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0,1739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0,0040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1,7664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0,2200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2,7873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0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m17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0,6591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0,1115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0,0257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0,2328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0,0080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1,0370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0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m18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0,4923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0,1115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0,0192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0,1739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0,0040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1,7664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0,2200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2,7873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0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m19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0,3774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0,0854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0,0096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0,1739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0,0040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1,7664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0,6336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0,2200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3,2704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0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m20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0,5053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0,0854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0,0128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0,2328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0,0080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1,3800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1,2672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3,4915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0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m21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0,3774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0,0854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0,0096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0,1739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0,0040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1,7664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0,0000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0,6336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0,2200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3,2704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2077">
                <a:tc>
                  <a:txBody>
                    <a:bodyPr/>
                    <a:lstStyle/>
                    <a:p>
                      <a:endParaRPr lang="es-EC" sz="9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9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TOTAL</a:t>
                      </a:r>
                      <a:endParaRPr lang="es-EC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53,1380</a:t>
                      </a:r>
                      <a:endParaRPr lang="es-EC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41" marR="417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975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1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1507837"/>
              </p:ext>
            </p:extLst>
          </p:nvPr>
        </p:nvGraphicFramePr>
        <p:xfrm>
          <a:off x="131765" y="6092826"/>
          <a:ext cx="623887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2772" name="Imagen de mapa de bits" r:id="rId4" imgW="2038095" imgH="2029108" progId="Paint.Picture">
                  <p:embed/>
                </p:oleObj>
              </mc:Choice>
              <mc:Fallback>
                <p:oleObj name="Imagen de mapa de bits" r:id="rId4" imgW="2038095" imgH="202910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5" y="6092826"/>
                        <a:ext cx="623887" cy="620713"/>
                      </a:xfrm>
                      <a:prstGeom prst="rect">
                        <a:avLst/>
                      </a:prstGeom>
                      <a:solidFill>
                        <a:srgbClr val="EDEDED"/>
                      </a:solidFill>
                      <a:ln w="9525" cap="rnd">
                        <a:solidFill>
                          <a:schemeClr val="tx1"/>
                        </a:solidFill>
                        <a:bevel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1115616" y="548680"/>
            <a:ext cx="6912768" cy="369332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b="1" dirty="0" smtClean="0">
                <a:solidFill>
                  <a:schemeClr val="tx1"/>
                </a:solidFill>
              </a:rPr>
              <a:t>CONCENTRACIÓN DE MASAS EN LOS PUNTOS DISCRETOS</a:t>
            </a:r>
          </a:p>
        </p:txBody>
      </p:sp>
      <p:pic>
        <p:nvPicPr>
          <p:cNvPr id="372743" name="Imagen 2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26" t="10481" r="31229" b="18002"/>
          <a:stretch>
            <a:fillRect/>
          </a:stretch>
        </p:blipFill>
        <p:spPr bwMode="auto">
          <a:xfrm>
            <a:off x="2780904" y="1124744"/>
            <a:ext cx="3582192" cy="5331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4164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1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4973244"/>
              </p:ext>
            </p:extLst>
          </p:nvPr>
        </p:nvGraphicFramePr>
        <p:xfrm>
          <a:off x="131765" y="6092826"/>
          <a:ext cx="623887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3795" name="Imagen de mapa de bits" r:id="rId4" imgW="2038095" imgH="2029108" progId="Paint.Picture">
                  <p:embed/>
                </p:oleObj>
              </mc:Choice>
              <mc:Fallback>
                <p:oleObj name="Imagen de mapa de bits" r:id="rId4" imgW="2038095" imgH="202910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5" y="6092826"/>
                        <a:ext cx="623887" cy="620713"/>
                      </a:xfrm>
                      <a:prstGeom prst="rect">
                        <a:avLst/>
                      </a:prstGeom>
                      <a:solidFill>
                        <a:srgbClr val="EDEDED"/>
                      </a:solidFill>
                      <a:ln w="9525" cap="rnd">
                        <a:solidFill>
                          <a:schemeClr val="tx1"/>
                        </a:solidFill>
                        <a:bevel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1115616" y="683404"/>
            <a:ext cx="6912768" cy="369332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b="1" dirty="0" smtClean="0">
                <a:solidFill>
                  <a:schemeClr val="tx1"/>
                </a:solidFill>
              </a:rPr>
              <a:t>PERÍODOS DE VIBRACIÓN, DESPLAZAMIENTOS Y DERIVAS </a:t>
            </a:r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2810287"/>
              </p:ext>
            </p:extLst>
          </p:nvPr>
        </p:nvGraphicFramePr>
        <p:xfrm>
          <a:off x="1547664" y="1412776"/>
          <a:ext cx="6048671" cy="4579620"/>
        </p:xfrm>
        <a:graphic>
          <a:graphicData uri="http://schemas.openxmlformats.org/drawingml/2006/table">
            <a:tbl>
              <a:tblPr firstRow="1" firstCol="1" bandRow="1"/>
              <a:tblGrid>
                <a:gridCol w="1449399"/>
                <a:gridCol w="767090"/>
                <a:gridCol w="767090"/>
                <a:gridCol w="766273"/>
                <a:gridCol w="766273"/>
                <a:gridCol w="766273"/>
                <a:gridCol w="766273"/>
              </a:tblGrid>
              <a:tr h="1729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Modo (M)</a:t>
                      </a:r>
                      <a:endParaRPr lang="es-EC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4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5</a:t>
                      </a:r>
                      <a:endParaRPr lang="es-EC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6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9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Período (T) [seg]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0,275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0,275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0,275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0,275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0,275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0,120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9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F. P.M (γ)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0,799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0,798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0,798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0,798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0,798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0,196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757">
                <a:tc>
                  <a:txBody>
                    <a:bodyPr/>
                    <a:lstStyle/>
                    <a:p>
                      <a:endParaRPr lang="es-EC" sz="9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9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9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9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9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9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9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9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g.d.l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4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5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6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9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q [cm]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0,240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0,200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0,230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1,600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3,050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2,310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9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H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450,000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639,000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450,000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450,000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639,000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450,000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9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γg [%]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0,053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0,031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0,051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0,356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0,477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0,513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9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F [Tn]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0,847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0,773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0,824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0,670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0,450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0,862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757">
                <a:tc>
                  <a:txBody>
                    <a:bodyPr/>
                    <a:lstStyle/>
                    <a:p>
                      <a:endParaRPr lang="es-EC" sz="9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9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9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9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9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9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9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9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g.d.l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7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8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9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11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12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9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q [cm]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1,600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3,050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2,310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1,610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3,060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2,310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9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h[cm]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450,000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639,000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450,000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450,000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639,000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450,000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9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γg [%]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0,356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0,477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0,513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0,358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0,479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0,513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9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F [Tn]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0,670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0,450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0,862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0,671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0,454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0,863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757">
                <a:tc>
                  <a:txBody>
                    <a:bodyPr/>
                    <a:lstStyle/>
                    <a:p>
                      <a:endParaRPr lang="es-EC" sz="9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9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9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9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9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9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9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9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g.d.l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13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14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15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16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17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18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9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q [cm]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1,600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3,050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2,310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1,600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3,050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2,310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9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H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450,000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639,000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450,000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450,000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639,000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450,000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9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γg [%]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0,356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0,477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0,513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0,356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0,477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0,513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9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F [Tn]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0,670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0,450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0,862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0,670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0,450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0,862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757">
                <a:tc>
                  <a:txBody>
                    <a:bodyPr/>
                    <a:lstStyle/>
                    <a:p>
                      <a:endParaRPr lang="es-EC" sz="9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9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9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9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9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9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9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729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g.d.l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19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21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9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9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9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9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q [cm]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0,240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0,200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0,230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9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9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9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9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H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450,000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639,000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450,000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9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9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9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9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γg [%]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0,053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0,031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0,051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9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9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9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9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F [Tn]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0,847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0,773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0,824</a:t>
                      </a:r>
                      <a:endParaRPr lang="es-EC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9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9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9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9887" marR="398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1" name="10 Elipse"/>
          <p:cNvSpPr/>
          <p:nvPr/>
        </p:nvSpPr>
        <p:spPr>
          <a:xfrm>
            <a:off x="6012160" y="2996952"/>
            <a:ext cx="792088" cy="115212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600" dirty="0" smtClean="0">
              <a:solidFill>
                <a:schemeClr val="tx1"/>
              </a:solidFill>
            </a:endParaRPr>
          </a:p>
        </p:txBody>
      </p:sp>
      <p:sp>
        <p:nvSpPr>
          <p:cNvPr id="12" name="11 Elipse"/>
          <p:cNvSpPr/>
          <p:nvPr/>
        </p:nvSpPr>
        <p:spPr>
          <a:xfrm>
            <a:off x="2987824" y="1412776"/>
            <a:ext cx="792088" cy="64807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6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489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1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9509425"/>
              </p:ext>
            </p:extLst>
          </p:nvPr>
        </p:nvGraphicFramePr>
        <p:xfrm>
          <a:off x="131765" y="6092826"/>
          <a:ext cx="623887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630" name="Imagen de mapa de bits" r:id="rId4" imgW="2038095" imgH="2029108" progId="Paint.Picture">
                  <p:embed/>
                </p:oleObj>
              </mc:Choice>
              <mc:Fallback>
                <p:oleObj name="Imagen de mapa de bits" r:id="rId4" imgW="2038095" imgH="202910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5" y="6092826"/>
                        <a:ext cx="623887" cy="620713"/>
                      </a:xfrm>
                      <a:prstGeom prst="rect">
                        <a:avLst/>
                      </a:prstGeom>
                      <a:solidFill>
                        <a:srgbClr val="EDEDED"/>
                      </a:solidFill>
                      <a:ln w="9525" cap="rnd">
                        <a:solidFill>
                          <a:schemeClr val="tx1"/>
                        </a:solidFill>
                        <a:bevel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1115616" y="705470"/>
            <a:ext cx="6912768" cy="92333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es-EC" dirty="0" smtClean="0">
              <a:solidFill>
                <a:schemeClr val="tx1"/>
              </a:solidFill>
            </a:endParaRPr>
          </a:p>
          <a:p>
            <a:pPr algn="ctr"/>
            <a:r>
              <a:rPr lang="es-EC" b="1" dirty="0" smtClean="0">
                <a:solidFill>
                  <a:schemeClr val="tx1"/>
                </a:solidFill>
              </a:rPr>
              <a:t>LUEGO DEL REFORZAMIENTO SÍSMICO PROPUESTO</a:t>
            </a:r>
          </a:p>
          <a:p>
            <a:pPr algn="ctr"/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827584" y="1700808"/>
            <a:ext cx="72008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s-EC" sz="1600" dirty="0" smtClean="0"/>
          </a:p>
          <a:p>
            <a:pPr algn="ctr">
              <a:lnSpc>
                <a:spcPct val="150000"/>
              </a:lnSpc>
            </a:pPr>
            <a:r>
              <a:rPr lang="es-EC" sz="3200" b="1" dirty="0"/>
              <a:t>T</a:t>
            </a:r>
            <a:r>
              <a:rPr lang="es-EC" sz="3200" b="1" baseline="-25000" dirty="0"/>
              <a:t>max </a:t>
            </a:r>
            <a:r>
              <a:rPr lang="es-EC" sz="3200" dirty="0"/>
              <a:t>= </a:t>
            </a:r>
            <a:r>
              <a:rPr lang="es-EC" sz="3200" dirty="0" smtClean="0"/>
              <a:t>0,28 </a:t>
            </a:r>
            <a:r>
              <a:rPr lang="es-EC" sz="3200" dirty="0"/>
              <a:t>[seg]</a:t>
            </a:r>
          </a:p>
          <a:p>
            <a:pPr algn="ctr">
              <a:lnSpc>
                <a:spcPct val="150000"/>
              </a:lnSpc>
            </a:pPr>
            <a:r>
              <a:rPr lang="es-EC" sz="3200" b="1" dirty="0"/>
              <a:t>q</a:t>
            </a:r>
            <a:r>
              <a:rPr lang="es-EC" sz="3200" b="1" baseline="-25000" dirty="0"/>
              <a:t>max</a:t>
            </a:r>
            <a:r>
              <a:rPr lang="es-EC" sz="3200" dirty="0"/>
              <a:t> = </a:t>
            </a:r>
            <a:r>
              <a:rPr lang="es-EC" sz="3200" dirty="0" smtClean="0"/>
              <a:t>3,06 </a:t>
            </a:r>
            <a:r>
              <a:rPr lang="es-EC" sz="3200" dirty="0"/>
              <a:t>cm </a:t>
            </a:r>
          </a:p>
          <a:p>
            <a:pPr algn="ctr">
              <a:lnSpc>
                <a:spcPct val="150000"/>
              </a:lnSpc>
            </a:pPr>
            <a:r>
              <a:rPr lang="es-EC" sz="3200" b="1" dirty="0"/>
              <a:t>γ</a:t>
            </a:r>
            <a:r>
              <a:rPr lang="es-EC" sz="3200" b="1" baseline="-25000" dirty="0"/>
              <a:t>max </a:t>
            </a:r>
            <a:r>
              <a:rPr lang="es-EC" sz="3200" dirty="0"/>
              <a:t>= de </a:t>
            </a:r>
            <a:r>
              <a:rPr lang="es-EC" sz="3200" dirty="0" smtClean="0"/>
              <a:t>0.51 % </a:t>
            </a:r>
            <a:endParaRPr lang="es-EC" sz="3200" dirty="0"/>
          </a:p>
          <a:p>
            <a:pPr algn="just"/>
            <a:endParaRPr lang="es-EC" sz="1600" dirty="0" smtClean="0"/>
          </a:p>
        </p:txBody>
      </p:sp>
      <p:sp>
        <p:nvSpPr>
          <p:cNvPr id="3" name="2 Flecha abajo"/>
          <p:cNvSpPr/>
          <p:nvPr/>
        </p:nvSpPr>
        <p:spPr>
          <a:xfrm>
            <a:off x="4139952" y="4293096"/>
            <a:ext cx="792088" cy="655617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600" dirty="0" smtClean="0">
              <a:solidFill>
                <a:schemeClr val="tx1"/>
              </a:solidFill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3491880" y="5301208"/>
            <a:ext cx="2232248" cy="72008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4000" b="1" dirty="0" smtClean="0">
                <a:solidFill>
                  <a:schemeClr val="tx1"/>
                </a:solidFill>
              </a:rPr>
              <a:t>OK</a:t>
            </a:r>
          </a:p>
        </p:txBody>
      </p:sp>
    </p:spTree>
    <p:extLst>
      <p:ext uri="{BB962C8B-B14F-4D97-AF65-F5344CB8AC3E}">
        <p14:creationId xmlns:p14="http://schemas.microsoft.com/office/powerpoint/2010/main" val="299940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1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6688609"/>
              </p:ext>
            </p:extLst>
          </p:nvPr>
        </p:nvGraphicFramePr>
        <p:xfrm>
          <a:off x="131765" y="6092826"/>
          <a:ext cx="623887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6868" name="Imagen de mapa de bits" r:id="rId4" imgW="2038095" imgH="2029108" progId="Paint.Picture">
                  <p:embed/>
                </p:oleObj>
              </mc:Choice>
              <mc:Fallback>
                <p:oleObj name="Imagen de mapa de bits" r:id="rId4" imgW="2038095" imgH="202910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5" y="6092826"/>
                        <a:ext cx="623887" cy="620713"/>
                      </a:xfrm>
                      <a:prstGeom prst="rect">
                        <a:avLst/>
                      </a:prstGeom>
                      <a:solidFill>
                        <a:srgbClr val="EDEDED"/>
                      </a:solidFill>
                      <a:ln w="9525" cap="rnd">
                        <a:solidFill>
                          <a:schemeClr val="tx1"/>
                        </a:solidFill>
                        <a:bevel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1115616" y="910461"/>
            <a:ext cx="6912768" cy="64633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dirty="0" smtClean="0">
                <a:solidFill>
                  <a:schemeClr val="tx1"/>
                </a:solidFill>
              </a:rPr>
              <a:t>MODELAMIENTO DE LOS PÓRTICOS LONGITUDINALES 1Y 2</a:t>
            </a:r>
          </a:p>
          <a:p>
            <a:pPr algn="ctr"/>
            <a:r>
              <a:rPr lang="es-EC" dirty="0" smtClean="0">
                <a:solidFill>
                  <a:schemeClr val="tx1"/>
                </a:solidFill>
              </a:rPr>
              <a:t>SITUACIÓN - ACTUAL</a:t>
            </a:r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376840" name="Imagen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54" t="15236" r="21016" b="27675"/>
          <a:stretch>
            <a:fillRect/>
          </a:stretch>
        </p:blipFill>
        <p:spPr bwMode="auto">
          <a:xfrm>
            <a:off x="467544" y="2132856"/>
            <a:ext cx="8351977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3481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1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802956"/>
              </p:ext>
            </p:extLst>
          </p:nvPr>
        </p:nvGraphicFramePr>
        <p:xfrm>
          <a:off x="131765" y="6092826"/>
          <a:ext cx="623887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676" name="Imagen de mapa de bits" r:id="rId4" imgW="2038095" imgH="2029108" progId="Paint.Picture">
                  <p:embed/>
                </p:oleObj>
              </mc:Choice>
              <mc:Fallback>
                <p:oleObj name="Imagen de mapa de bits" r:id="rId4" imgW="2038095" imgH="202910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5" y="6092826"/>
                        <a:ext cx="623887" cy="620713"/>
                      </a:xfrm>
                      <a:prstGeom prst="rect">
                        <a:avLst/>
                      </a:prstGeom>
                      <a:solidFill>
                        <a:srgbClr val="EDEDED"/>
                      </a:solidFill>
                      <a:ln w="9525" cap="rnd">
                        <a:solidFill>
                          <a:schemeClr val="tx1"/>
                        </a:solidFill>
                        <a:bevel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1043608" y="910461"/>
            <a:ext cx="7200800" cy="64633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dirty="0" smtClean="0">
                <a:solidFill>
                  <a:schemeClr val="tx1"/>
                </a:solidFill>
              </a:rPr>
              <a:t>MATRIZ DE RIGIDEZ DE LOS PÓRTICOS LONGITUDINALES 1Y 2</a:t>
            </a:r>
          </a:p>
          <a:p>
            <a:pPr algn="ctr"/>
            <a:r>
              <a:rPr lang="es-EC" dirty="0" smtClean="0">
                <a:solidFill>
                  <a:schemeClr val="tx1"/>
                </a:solidFill>
              </a:rPr>
              <a:t>SITUACIÓN - ACTUAL</a:t>
            </a:r>
            <a:endParaRPr lang="es-EC" dirty="0">
              <a:solidFill>
                <a:schemeClr val="tx1"/>
              </a:solidFill>
            </a:endParaRPr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0391036"/>
              </p:ext>
            </p:extLst>
          </p:nvPr>
        </p:nvGraphicFramePr>
        <p:xfrm>
          <a:off x="1259632" y="2348876"/>
          <a:ext cx="6768751" cy="2880324"/>
        </p:xfrm>
        <a:graphic>
          <a:graphicData uri="http://schemas.openxmlformats.org/drawingml/2006/table">
            <a:tbl>
              <a:tblPr firstRow="1" firstCol="1" bandRow="1"/>
              <a:tblGrid>
                <a:gridCol w="1224915"/>
                <a:gridCol w="1035565"/>
                <a:gridCol w="934058"/>
                <a:gridCol w="882329"/>
                <a:gridCol w="857929"/>
                <a:gridCol w="856952"/>
                <a:gridCol w="977003"/>
              </a:tblGrid>
              <a:tr h="320036">
                <a:tc gridSpan="7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K1=K2=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20036">
                <a:tc gridSpan="7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1,0e+003*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200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2,2011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-2,0986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0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-2,0986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4,3039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-2,0986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0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-2,0986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4,3039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-2,0986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0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-2,0986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4,3039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-2,0986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0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-2,0986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4,3039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-2,0986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0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-2,0986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4,3039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-2,0986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0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-2,0986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2,2011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6625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1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7372443"/>
              </p:ext>
            </p:extLst>
          </p:nvPr>
        </p:nvGraphicFramePr>
        <p:xfrm>
          <a:off x="131765" y="6092826"/>
          <a:ext cx="623887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654" name="Imagen de mapa de bits" r:id="rId4" imgW="2038095" imgH="2029108" progId="Paint.Picture">
                  <p:embed/>
                </p:oleObj>
              </mc:Choice>
              <mc:Fallback>
                <p:oleObj name="Imagen de mapa de bits" r:id="rId4" imgW="2038095" imgH="202910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5" y="6092826"/>
                        <a:ext cx="623887" cy="620713"/>
                      </a:xfrm>
                      <a:prstGeom prst="rect">
                        <a:avLst/>
                      </a:prstGeom>
                      <a:solidFill>
                        <a:srgbClr val="EDEDED"/>
                      </a:solidFill>
                      <a:ln w="9525" cap="rnd">
                        <a:solidFill>
                          <a:schemeClr val="tx1"/>
                        </a:solidFill>
                        <a:bevel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1115616" y="1054477"/>
            <a:ext cx="6912768" cy="64633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dirty="0" smtClean="0">
                <a:solidFill>
                  <a:schemeClr val="tx1"/>
                </a:solidFill>
              </a:rPr>
              <a:t>MODELAMIENTO DEL PÓRTICO LONGITUDINALES 3</a:t>
            </a:r>
          </a:p>
          <a:p>
            <a:pPr algn="ctr"/>
            <a:r>
              <a:rPr lang="es-EC" dirty="0" smtClean="0">
                <a:solidFill>
                  <a:schemeClr val="tx1"/>
                </a:solidFill>
              </a:rPr>
              <a:t>SITUACIÓN - ACTUAL</a:t>
            </a:r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410626" name="Imagen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4" t="34625" r="30716" b="29623"/>
          <a:stretch>
            <a:fillRect/>
          </a:stretch>
        </p:blipFill>
        <p:spPr bwMode="auto">
          <a:xfrm>
            <a:off x="528637" y="2449810"/>
            <a:ext cx="8086725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6873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1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6885267"/>
              </p:ext>
            </p:extLst>
          </p:nvPr>
        </p:nvGraphicFramePr>
        <p:xfrm>
          <a:off x="131765" y="6092826"/>
          <a:ext cx="623887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700" name="Imagen de mapa de bits" r:id="rId4" imgW="2038095" imgH="2029108" progId="Paint.Picture">
                  <p:embed/>
                </p:oleObj>
              </mc:Choice>
              <mc:Fallback>
                <p:oleObj name="Imagen de mapa de bits" r:id="rId4" imgW="2038095" imgH="202910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5" y="6092826"/>
                        <a:ext cx="623887" cy="620713"/>
                      </a:xfrm>
                      <a:prstGeom prst="rect">
                        <a:avLst/>
                      </a:prstGeom>
                      <a:solidFill>
                        <a:srgbClr val="EDEDED"/>
                      </a:solidFill>
                      <a:ln w="9525" cap="rnd">
                        <a:solidFill>
                          <a:schemeClr val="tx1"/>
                        </a:solidFill>
                        <a:bevel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1115616" y="1054477"/>
            <a:ext cx="6912768" cy="64633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dirty="0" smtClean="0">
                <a:solidFill>
                  <a:schemeClr val="tx1"/>
                </a:solidFill>
              </a:rPr>
              <a:t>MATRIZ DE RIGIDEZ K DEL PÓRTICO LONGITUDINALES 3</a:t>
            </a:r>
          </a:p>
          <a:p>
            <a:pPr algn="ctr"/>
            <a:r>
              <a:rPr lang="es-EC" dirty="0" smtClean="0">
                <a:solidFill>
                  <a:schemeClr val="tx1"/>
                </a:solidFill>
              </a:rPr>
              <a:t>SITUACIÓN - ACTUAL</a:t>
            </a:r>
            <a:endParaRPr lang="es-EC" dirty="0">
              <a:solidFill>
                <a:schemeClr val="tx1"/>
              </a:solidFill>
            </a:endParaRPr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1554330"/>
              </p:ext>
            </p:extLst>
          </p:nvPr>
        </p:nvGraphicFramePr>
        <p:xfrm>
          <a:off x="1331640" y="2276872"/>
          <a:ext cx="6480719" cy="3072699"/>
        </p:xfrm>
        <a:graphic>
          <a:graphicData uri="http://schemas.openxmlformats.org/drawingml/2006/table">
            <a:tbl>
              <a:tblPr firstRow="1" firstCol="1" bandRow="1"/>
              <a:tblGrid>
                <a:gridCol w="1209598"/>
                <a:gridCol w="885048"/>
                <a:gridCol w="855205"/>
                <a:gridCol w="851474"/>
                <a:gridCol w="852408"/>
                <a:gridCol w="851474"/>
                <a:gridCol w="975512"/>
              </a:tblGrid>
              <a:tr h="341411">
                <a:tc gridSpan="7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K3= 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41411">
                <a:tc gridSpan="7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1,0e+003*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414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2,100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-2,100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14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-2,100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4,200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-2,100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14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-2,100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4,200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-2,100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14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-2,100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4,200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-2,100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14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-2,100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4,200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-2,100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14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-2,100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4,200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-2,100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14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-2,100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2,100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2588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urrencia">
  <a:themeElements>
    <a:clrScheme name="Concurrencia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urrencia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urrencia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>
    <a:spDef>
      <a:spPr/>
      <a:bodyPr rtlCol="0" anchor="ctr"/>
      <a:lstStyle>
        <a:defPPr algn="ctr">
          <a:defRPr sz="1600" dirty="0" smtClean="0">
            <a:solidFill>
              <a:schemeClr val="tx1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0789C48F-6993-44B9-83E9-F733D011028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7638</TotalTime>
  <Words>33696</Words>
  <Application>Microsoft Office PowerPoint</Application>
  <PresentationFormat>Presentación en pantalla (4:3)</PresentationFormat>
  <Paragraphs>3122</Paragraphs>
  <Slides>128</Slides>
  <Notes>119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128</vt:i4>
      </vt:variant>
    </vt:vector>
  </HeadingPairs>
  <TitlesOfParts>
    <vt:vector size="130" baseType="lpstr">
      <vt:lpstr>Concurrencia</vt:lpstr>
      <vt:lpstr>Imagen de mapa de bits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ESTRUCTURAS EVALUADAS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¡GRACIAS POR SU ATENCIÓN!</vt:lpstr>
    </vt:vector>
  </TitlesOfParts>
  <Company>ESPE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Usuario</dc:creator>
  <cp:lastModifiedBy>PC1</cp:lastModifiedBy>
  <cp:revision>539</cp:revision>
  <dcterms:created xsi:type="dcterms:W3CDTF">2012-07-13T16:18:25Z</dcterms:created>
  <dcterms:modified xsi:type="dcterms:W3CDTF">2012-10-19T23:50:13Z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TC300026099990</vt:lpwstr>
  </property>
</Properties>
</file>