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79" r:id="rId4"/>
    <p:sldId id="280" r:id="rId5"/>
    <p:sldId id="281" r:id="rId6"/>
    <p:sldId id="258" r:id="rId7"/>
    <p:sldId id="257" r:id="rId8"/>
    <p:sldId id="259" r:id="rId9"/>
    <p:sldId id="261" r:id="rId10"/>
    <p:sldId id="282" r:id="rId11"/>
    <p:sldId id="283" r:id="rId12"/>
    <p:sldId id="284" r:id="rId13"/>
    <p:sldId id="285" r:id="rId14"/>
    <p:sldId id="286" r:id="rId15"/>
    <p:sldId id="287" r:id="rId16"/>
    <p:sldId id="266" r:id="rId17"/>
    <p:sldId id="267" r:id="rId18"/>
    <p:sldId id="288" r:id="rId19"/>
    <p:sldId id="268" r:id="rId20"/>
    <p:sldId id="269" r:id="rId21"/>
    <p:sldId id="270" r:id="rId22"/>
    <p:sldId id="271" r:id="rId23"/>
    <p:sldId id="272" r:id="rId24"/>
    <p:sldId id="273" r:id="rId25"/>
    <p:sldId id="290" r:id="rId26"/>
    <p:sldId id="274" r:id="rId27"/>
    <p:sldId id="289" r:id="rId28"/>
    <p:sldId id="291" r:id="rId29"/>
    <p:sldId id="275" r:id="rId30"/>
    <p:sldId id="292" r:id="rId31"/>
    <p:sldId id="276" r:id="rId32"/>
    <p:sldId id="277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71" autoAdjust="0"/>
  </p:normalViewPr>
  <p:slideViewPr>
    <p:cSldViewPr>
      <p:cViewPr>
        <p:scale>
          <a:sx n="60" d="100"/>
          <a:sy n="60" d="100"/>
        </p:scale>
        <p:origin x="-78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18B751-2774-4F3F-8D49-CF902C49F383}" type="datetimeFigureOut">
              <a:rPr lang="es-EC" smtClean="0"/>
              <a:pPr/>
              <a:t>17/10/2012</a:t>
            </a:fld>
            <a:endParaRPr lang="es-EC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3EB580-2B91-4551-A3BC-8B8FE63B440C}" type="slidenum">
              <a:rPr lang="es-EC" smtClean="0"/>
              <a:pPr/>
              <a:t>‹Nº›</a:t>
            </a:fld>
            <a:endParaRPr lang="es-EC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357370" cy="2428892"/>
          </a:xfrm>
        </p:spPr>
        <p:txBody>
          <a:bodyPr>
            <a:normAutofit/>
          </a:bodyPr>
          <a:lstStyle/>
          <a:p>
            <a:pPr algn="just"/>
            <a:r>
              <a:rPr lang="es-MX" sz="3400" dirty="0" smtClean="0"/>
              <a:t>“AUTOMATIZACIÓN  DEL  SISTEMA DE AIRE COMPRIMIDO DE LOS REGULADORES DE VELOCIDAD PARA LAS TURBINAS EN LA CENTRAL “HIDROELÉCTRICA  SAN FRANCISCO”</a:t>
            </a:r>
            <a:endParaRPr lang="es-MX" sz="34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96808"/>
          </a:xfrm>
        </p:spPr>
        <p:txBody>
          <a:bodyPr>
            <a:normAutofit fontScale="70000" lnSpcReduction="20000"/>
          </a:bodyPr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b="1" dirty="0">
              <a:latin typeface="+mj-lt"/>
            </a:endParaRPr>
          </a:p>
          <a:p>
            <a:r>
              <a:rPr lang="es-EC" sz="3100" b="1" dirty="0" smtClean="0">
                <a:latin typeface="+mj-lt"/>
              </a:rPr>
              <a:t>ESPE-QUITO</a:t>
            </a:r>
          </a:p>
          <a:p>
            <a:r>
              <a:rPr lang="es-EC" sz="3100" b="1" dirty="0" smtClean="0">
                <a:latin typeface="+mj-lt"/>
              </a:rPr>
              <a:t>PROYECTO DE GRADO</a:t>
            </a:r>
          </a:p>
          <a:p>
            <a:r>
              <a:rPr lang="es-EC" sz="3100" b="1" dirty="0">
                <a:latin typeface="+mj-lt"/>
              </a:rPr>
              <a:t>JUAN CARLOS PAREDES PAZMIÑO</a:t>
            </a:r>
          </a:p>
          <a:p>
            <a:r>
              <a:rPr lang="es-EC" sz="3100" b="1" dirty="0" smtClean="0">
                <a:latin typeface="+mj-lt"/>
              </a:rPr>
              <a:t>INGENIERÍA ELECTRÓNICA AUTOMATIZACIÓN Y CONTROL</a:t>
            </a:r>
          </a:p>
        </p:txBody>
      </p:sp>
    </p:spTree>
    <p:extLst>
      <p:ext uri="{BB962C8B-B14F-4D97-AF65-F5344CB8AC3E}">
        <p14:creationId xmlns="" xmlns:p14="http://schemas.microsoft.com/office/powerpoint/2010/main" val="28334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s-ES" sz="3100" b="1" dirty="0" smtClean="0">
                <a:solidFill>
                  <a:schemeClr val="tx2"/>
                </a:solidFill>
                <a:latin typeface="+mj-lt"/>
              </a:rPr>
              <a:t>PRINCIPALES FALLOS DEL SISTEMA DE AIRE COMPRIMIDO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sz="2800" dirty="0" smtClean="0">
                <a:latin typeface="+mj-lt"/>
              </a:rPr>
              <a:t>Error  en el funcionamiento de electroválvula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800" dirty="0" smtClean="0">
                <a:latin typeface="+mj-lt"/>
              </a:rPr>
              <a:t>Desconfiguración del PLC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800" dirty="0" smtClean="0">
                <a:latin typeface="+mj-lt"/>
              </a:rPr>
              <a:t>Activación errónea de la señal de temperatura alta de los compresores</a:t>
            </a:r>
          </a:p>
          <a:p>
            <a:pPr algn="just">
              <a:buNone/>
            </a:pPr>
            <a:endParaRPr lang="es-ES" sz="2800" i="1" dirty="0" smtClean="0">
              <a:latin typeface="+mj-lt"/>
            </a:endParaRPr>
          </a:p>
          <a:p>
            <a:pPr algn="just">
              <a:buNone/>
            </a:pPr>
            <a:r>
              <a:rPr lang="es-ES" sz="2800" dirty="0" smtClean="0">
                <a:latin typeface="+mj-lt"/>
              </a:rPr>
              <a:t>Se debe mencionar que para poder solucionar estos problemas, fue necesario contactarse con personal de la empresa ALSTOM, los mismos que enviaron personal de Brasil a solucionar los inconvenientes.</a:t>
            </a:r>
            <a:endParaRPr lang="es-MX" sz="2800" dirty="0" smtClean="0">
              <a:latin typeface="+mj-lt"/>
            </a:endParaRP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2700" b="1" dirty="0">
                <a:solidFill>
                  <a:schemeClr val="tx2"/>
                </a:solidFill>
                <a:latin typeface="+mj-lt"/>
              </a:rPr>
              <a:t>LEVANTAMIENTO DE INFORMACIÓN DEL SISTEMA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lnSpcReduction="10000"/>
          </a:bodyPr>
          <a:lstStyle/>
          <a:p>
            <a:pPr marL="274320" lvl="2" indent="-274320" algn="just">
              <a:buClr>
                <a:schemeClr val="accent3"/>
              </a:buClr>
              <a:buSzPct val="95000"/>
              <a:buNone/>
            </a:pPr>
            <a:r>
              <a:rPr lang="es-ES" sz="2600" b="1" dirty="0" smtClean="0">
                <a:latin typeface="+mj-lt"/>
              </a:rPr>
              <a:t>Planos eléctrico-electrónicos y descripción:</a:t>
            </a:r>
          </a:p>
          <a:p>
            <a:pPr marL="0" lvl="2" indent="-274320" algn="just">
              <a:spcBef>
                <a:spcPts val="0"/>
              </a:spcBef>
              <a:buClr>
                <a:schemeClr val="accent3"/>
              </a:buClr>
              <a:buSzPct val="95000"/>
              <a:buNone/>
            </a:pPr>
            <a:r>
              <a:rPr lang="es-ES" sz="2600" dirty="0" smtClean="0">
                <a:latin typeface="+mj-lt"/>
              </a:rPr>
              <a:t>Identificar, elementos eléctricos-electrónicos para el levantamiento de planos del sistema vigente.</a:t>
            </a:r>
          </a:p>
          <a:p>
            <a:pPr marL="274320" lvl="2" indent="-274320" algn="just">
              <a:buClr>
                <a:schemeClr val="accent3"/>
              </a:buClr>
              <a:buSzPct val="95000"/>
              <a:buNone/>
            </a:pPr>
            <a:endParaRPr lang="es-ES" sz="2600" dirty="0" smtClean="0">
              <a:latin typeface="+mj-lt"/>
            </a:endParaRPr>
          </a:p>
          <a:p>
            <a:pPr marL="274320" lvl="2" indent="-274320" algn="just">
              <a:buClr>
                <a:schemeClr val="accent3"/>
              </a:buClr>
              <a:buSzPct val="95000"/>
            </a:pPr>
            <a:r>
              <a:rPr lang="es-ES" sz="2600" dirty="0" smtClean="0">
                <a:latin typeface="+mj-lt"/>
              </a:rPr>
              <a:t>Placa de Montaje</a:t>
            </a:r>
          </a:p>
          <a:p>
            <a:pPr marL="274320" lvl="2" indent="-274320" algn="just">
              <a:buClr>
                <a:schemeClr val="accent3"/>
              </a:buClr>
              <a:buSzPct val="95000"/>
            </a:pPr>
            <a:r>
              <a:rPr lang="es-ES" sz="2600" dirty="0" smtClean="0">
                <a:latin typeface="+mj-lt"/>
              </a:rPr>
              <a:t>Alimentación</a:t>
            </a:r>
          </a:p>
          <a:p>
            <a:pPr marL="274320" lvl="2" indent="-274320" algn="just">
              <a:buClr>
                <a:schemeClr val="accent3"/>
              </a:buClr>
              <a:buSzPct val="95000"/>
            </a:pPr>
            <a:r>
              <a:rPr lang="es-ES" sz="2600" dirty="0" smtClean="0">
                <a:latin typeface="+mj-lt"/>
              </a:rPr>
              <a:t>Señales digitales del sistema</a:t>
            </a:r>
          </a:p>
          <a:p>
            <a:pPr marL="274320" lvl="2" indent="-274320" algn="just">
              <a:buClr>
                <a:schemeClr val="accent3"/>
              </a:buClr>
              <a:buSzPct val="95000"/>
            </a:pPr>
            <a:r>
              <a:rPr lang="es-ES" sz="2600" dirty="0" smtClean="0">
                <a:latin typeface="+mj-lt"/>
              </a:rPr>
              <a:t>Señales analógicas</a:t>
            </a:r>
          </a:p>
          <a:p>
            <a:pPr marL="274320" lvl="2" indent="-274320" algn="just">
              <a:buClr>
                <a:schemeClr val="accent3"/>
              </a:buClr>
              <a:buSzPct val="95000"/>
            </a:pPr>
            <a:r>
              <a:rPr lang="es-ES" sz="2600" dirty="0" smtClean="0">
                <a:latin typeface="+mj-lt"/>
              </a:rPr>
              <a:t>Bornes de conexiones</a:t>
            </a:r>
          </a:p>
          <a:p>
            <a:pPr marL="274320" lvl="2" indent="-274320" algn="just">
              <a:buClr>
                <a:schemeClr val="accent3"/>
              </a:buClr>
              <a:buSzPct val="95000"/>
            </a:pPr>
            <a:r>
              <a:rPr lang="es-ES" sz="2600" dirty="0" smtClean="0">
                <a:latin typeface="+mj-lt"/>
              </a:rPr>
              <a:t>Interconexión Sala de Control</a:t>
            </a:r>
          </a:p>
          <a:p>
            <a:pPr marL="274320" lvl="2" indent="-274320" algn="just">
              <a:buClr>
                <a:schemeClr val="accent3"/>
              </a:buClr>
              <a:buSzPct val="95000"/>
            </a:pPr>
            <a:r>
              <a:rPr lang="es-ES" sz="2600" dirty="0" smtClean="0">
                <a:latin typeface="+mj-lt"/>
              </a:rPr>
              <a:t>Lista de Materiales</a:t>
            </a:r>
          </a:p>
          <a:p>
            <a:pPr marL="274320" lvl="2" indent="-274320">
              <a:buClr>
                <a:schemeClr val="accent3"/>
              </a:buClr>
              <a:buSzPct val="95000"/>
              <a:buNone/>
            </a:pPr>
            <a:endParaRPr lang="es-MX" sz="2400" dirty="0" smtClean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489790"/>
          </a:xfrm>
        </p:spPr>
        <p:txBody>
          <a:bodyPr>
            <a:noAutofit/>
          </a:bodyPr>
          <a:lstStyle/>
          <a:p>
            <a:r>
              <a:rPr lang="es-MX" sz="3300" b="1" dirty="0" smtClean="0"/>
              <a:t> OBJETIVOS</a:t>
            </a:r>
            <a:endParaRPr lang="es-MX" sz="3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>
                <a:latin typeface="+mj-lt"/>
              </a:rPr>
              <a:t>Optimizar y corregir las fallas existentes en el sistema de aire comprimido de los reguladores de la central actualmente instalado es necesario realizar un rediseño que brinde los siguientes beneficios:</a:t>
            </a:r>
          </a:p>
          <a:p>
            <a:pPr algn="just"/>
            <a:r>
              <a:rPr lang="es-EC" dirty="0" smtClean="0">
                <a:latin typeface="+mj-lt"/>
              </a:rPr>
              <a:t>Disponer</a:t>
            </a:r>
            <a:r>
              <a:rPr lang="x-none" smtClean="0">
                <a:latin typeface="+mj-lt"/>
              </a:rPr>
              <a:t> un software abierto del sistema de aire comprimido para los reguladores.</a:t>
            </a:r>
            <a:endParaRPr lang="es-MX" dirty="0" smtClean="0">
              <a:latin typeface="+mj-lt"/>
            </a:endParaRPr>
          </a:p>
          <a:p>
            <a:pPr algn="just"/>
            <a:r>
              <a:rPr lang="es-EC" dirty="0" smtClean="0">
                <a:latin typeface="+mj-lt"/>
              </a:rPr>
              <a:t>Disponer</a:t>
            </a:r>
            <a:r>
              <a:rPr lang="x-none" smtClean="0">
                <a:latin typeface="+mj-lt"/>
              </a:rPr>
              <a:t> un registro de eventos del funcionamiento, fallas y alarmas del sistema. </a:t>
            </a:r>
            <a:endParaRPr lang="es-MX" dirty="0" smtClean="0">
              <a:latin typeface="+mj-lt"/>
            </a:endParaRPr>
          </a:p>
          <a:p>
            <a:pPr algn="just"/>
            <a:r>
              <a:rPr lang="es-MX" dirty="0" smtClean="0">
                <a:latin typeface="+mj-lt"/>
              </a:rPr>
              <a:t>Conseguir Un Sistema de aire comprimido automático  confiable.</a:t>
            </a:r>
          </a:p>
          <a:p>
            <a:pPr algn="just"/>
            <a:r>
              <a:rPr lang="es-EC" dirty="0" smtClean="0">
                <a:latin typeface="+mj-lt"/>
              </a:rPr>
              <a:t>Conseguir </a:t>
            </a:r>
            <a:r>
              <a:rPr lang="x-none" smtClean="0">
                <a:latin typeface="+mj-lt"/>
              </a:rPr>
              <a:t>Un monitoreo más completo desde  el sistema </a:t>
            </a:r>
            <a:r>
              <a:rPr lang="es-EC" dirty="0" smtClean="0">
                <a:latin typeface="+mj-lt"/>
              </a:rPr>
              <a:t>DIGITAL</a:t>
            </a:r>
            <a:r>
              <a:rPr lang="x-none" smtClean="0">
                <a:latin typeface="+mj-lt"/>
              </a:rPr>
              <a:t> de la central ubicado en “SALA DE CONTROL” </a:t>
            </a:r>
            <a:endParaRPr lang="es-MX" dirty="0" smtClean="0">
              <a:latin typeface="+mj-lt"/>
            </a:endParaRP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844" y="428604"/>
            <a:ext cx="9001156" cy="7041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1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REDISEÑO DE SISTEMA DE AIRE COMPRIMIDO</a:t>
            </a:r>
            <a:endParaRPr kumimoji="0" lang="es-MX" sz="3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es-ES" sz="3200" b="1" i="1" dirty="0" smtClean="0">
                <a:latin typeface="+mj-lt"/>
              </a:rPr>
              <a:t>Para lo cual se plantea:</a:t>
            </a:r>
          </a:p>
          <a:p>
            <a:pPr lvl="0" algn="just">
              <a:buNone/>
            </a:pPr>
            <a:endParaRPr lang="es-ES" sz="2800" b="1" i="1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Cambiar el DISPLAY existente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Cambiar HMI existente por un Touch Panel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Instalar el cableado desde el sistema de aire comprimido hacia el PLC UAC-SERVICIOS AUXILIARES.</a:t>
            </a:r>
          </a:p>
          <a:p>
            <a:pPr lvl="0" algn="just"/>
            <a:r>
              <a:rPr lang="es-ES" sz="2800" dirty="0" smtClean="0">
                <a:latin typeface="+mj-lt"/>
              </a:rPr>
              <a:t>Diagrama de Bloques del proceso</a:t>
            </a:r>
          </a:p>
          <a:p>
            <a:pPr lvl="0" algn="just"/>
            <a:r>
              <a:rPr lang="es-ES" sz="2800" dirty="0" smtClean="0">
                <a:latin typeface="+mj-lt"/>
              </a:rPr>
              <a:t>Diagrama P&amp;ID</a:t>
            </a:r>
          </a:p>
          <a:p>
            <a:pPr algn="just"/>
            <a:r>
              <a:rPr lang="es-ES" sz="2800" dirty="0" smtClean="0">
                <a:latin typeface="+mj-lt"/>
              </a:rPr>
              <a:t>Diagrama de flujo</a:t>
            </a:r>
          </a:p>
          <a:p>
            <a:pPr algn="just"/>
            <a:r>
              <a:rPr lang="es-ES" sz="2800" dirty="0" smtClean="0">
                <a:latin typeface="+mj-lt"/>
              </a:rPr>
              <a:t>Desarrollo de nuevos planos eléctrico-electrónicos.</a:t>
            </a:r>
          </a:p>
          <a:p>
            <a:pPr lvl="0" algn="just"/>
            <a:r>
              <a:rPr lang="es-MX" sz="2800" dirty="0" smtClean="0">
                <a:latin typeface="+mj-lt"/>
              </a:rPr>
              <a:t>Lista de materiales para implementación</a:t>
            </a:r>
          </a:p>
          <a:p>
            <a:pPr lvl="0" algn="just"/>
            <a:r>
              <a:rPr lang="es-MX" sz="2800" dirty="0" smtClean="0">
                <a:latin typeface="+mj-lt"/>
              </a:rPr>
              <a:t>Especificaciones Técnicas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3500" b="1" dirty="0" smtClean="0">
                <a:solidFill>
                  <a:schemeClr val="tx2"/>
                </a:solidFill>
                <a:latin typeface="+mj-lt"/>
              </a:rPr>
              <a:t>PLC (CONTROLADOR LÓGICO PROGRAMABLE)</a:t>
            </a:r>
            <a:r>
              <a:rPr lang="es-MX" sz="2800" dirty="0" smtClean="0"/>
              <a:t/>
            </a:r>
            <a:br>
              <a:rPr lang="es-MX" sz="2800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9391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s-ES" sz="2800" b="1" dirty="0" smtClean="0">
                <a:latin typeface="+mj-lt"/>
              </a:rPr>
              <a:t>Requerimientos básicos: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1 entrada analógica para intensidad nominal 0/4-20mA.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14 entradas digitales con voltaje nominal de 24VCC para señal de alto “1”, con margen admisible de 20 a 30VCC y 0VCC  para señal bajo “0”, con margen admisible de -3 a 5VCC. Intensidad de entrada  para señal de alto “1” mínimo 8mA.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16 salidas digitales con voltaje nominal de 24VCC, con margen admisible de 20 a 30VCC.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1 puerto de comunicación con touch-panel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Alimentación 24 VCC con margen admisible de 20 a 30VCC.</a:t>
            </a:r>
          </a:p>
          <a:p>
            <a:pPr algn="just"/>
            <a:r>
              <a:rPr lang="es-EC" sz="2800" b="1" dirty="0" smtClean="0">
                <a:latin typeface="+mj-lt"/>
              </a:rPr>
              <a:t>Software programación PLC</a:t>
            </a:r>
            <a:endParaRPr lang="es-MX" sz="2800" dirty="0" smtClean="0">
              <a:latin typeface="+mj-lt"/>
            </a:endParaRPr>
          </a:p>
          <a:p>
            <a:pPr lvl="0" algn="just"/>
            <a:endParaRPr lang="es-MX" sz="2800" dirty="0" smtClean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S" sz="3600" b="1" dirty="0" smtClean="0">
                <a:solidFill>
                  <a:schemeClr val="tx2"/>
                </a:solidFill>
                <a:latin typeface="+mj-lt"/>
              </a:rPr>
              <a:t>TOUCH – PANEL Y CONDUCTOR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sz="2800" b="1" dirty="0" smtClean="0">
                <a:latin typeface="+mj-lt"/>
              </a:rPr>
              <a:t>Requerimientos básicos:</a:t>
            </a:r>
          </a:p>
          <a:p>
            <a:pPr algn="just"/>
            <a:r>
              <a:rPr lang="es-ES" sz="2800" b="1" dirty="0" smtClean="0">
                <a:latin typeface="+mj-lt"/>
              </a:rPr>
              <a:t> </a:t>
            </a:r>
            <a:r>
              <a:rPr lang="es-ES" sz="2800" dirty="0" smtClean="0">
                <a:latin typeface="+mj-lt"/>
              </a:rPr>
              <a:t>Compatible con el  Puerto de comunicación del PLC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Tamaño 10’’ o más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Grado de protección IP-65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Alimentación 24 VDC, admisible de 0 a 30VCC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Fusible de protección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C" sz="2800" b="1" dirty="0" smtClean="0">
                <a:latin typeface="+mj-lt"/>
              </a:rPr>
              <a:t>Software programación HMI</a:t>
            </a:r>
          </a:p>
          <a:p>
            <a:pPr lvl="0" algn="just">
              <a:buNone/>
            </a:pPr>
            <a:r>
              <a:rPr lang="es-EC" sz="2800" b="1" dirty="0" smtClean="0">
                <a:latin typeface="+mj-lt"/>
              </a:rPr>
              <a:t>Conductor de cobre para señales UAC</a:t>
            </a:r>
          </a:p>
          <a:p>
            <a:pPr lvl="0" algn="just"/>
            <a:r>
              <a:rPr lang="es-ES_tradnl" sz="2800" dirty="0" smtClean="0">
                <a:latin typeface="+mj-lt"/>
              </a:rPr>
              <a:t>Cable de control, apantallado, 16 AWG 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_tradnl" sz="2800" dirty="0" smtClean="0">
                <a:latin typeface="+mj-lt"/>
              </a:rPr>
              <a:t>Cubierta exterior negra</a:t>
            </a:r>
            <a:endParaRPr lang="es-MX" sz="2800" dirty="0" smtClean="0">
              <a:latin typeface="+mj-lt"/>
            </a:endParaRPr>
          </a:p>
          <a:p>
            <a:pPr lvl="0">
              <a:buNone/>
            </a:pPr>
            <a:endParaRPr lang="es-EC" sz="2400" b="1" dirty="0" smtClean="0"/>
          </a:p>
          <a:p>
            <a:pPr lvl="0">
              <a:buNone/>
            </a:pPr>
            <a:endParaRPr lang="es-EC" sz="2400" b="1" dirty="0" smtClean="0"/>
          </a:p>
          <a:p>
            <a:pPr lvl="0">
              <a:buNone/>
            </a:pPr>
            <a:endParaRPr lang="es-MX" sz="2400" dirty="0" smtClean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35731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3600" b="1" dirty="0">
                <a:solidFill>
                  <a:schemeClr val="tx2"/>
                </a:solidFill>
                <a:latin typeface="+mj-lt"/>
              </a:rPr>
              <a:t>EQUIPOS SELECCIONADOS PARA PROGRAMACIÓN Y SIMULACIÓN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2786082"/>
          </a:xfrm>
        </p:spPr>
        <p:txBody>
          <a:bodyPr>
            <a:normAutofit lnSpcReduction="10000"/>
          </a:bodyPr>
          <a:lstStyle/>
          <a:p>
            <a:pPr marL="457200" lvl="2" indent="-45720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endParaRPr lang="en-US" sz="2600" b="1" dirty="0" smtClean="0">
              <a:latin typeface="+mj-lt"/>
            </a:endParaRPr>
          </a:p>
          <a:p>
            <a:pPr marL="457200" lvl="2" indent="-457200" algn="just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2600" dirty="0" smtClean="0">
                <a:latin typeface="+mj-lt"/>
              </a:rPr>
              <a:t>PLC Siemens S7-300 CPU 313C</a:t>
            </a:r>
            <a:endParaRPr lang="es-MX" sz="2600" dirty="0" smtClean="0">
              <a:latin typeface="+mj-lt"/>
            </a:endParaRPr>
          </a:p>
          <a:p>
            <a:pPr marL="457200" lvl="2" indent="-457200" algn="just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s-ES" sz="2600" dirty="0" smtClean="0">
                <a:latin typeface="+mj-lt"/>
              </a:rPr>
              <a:t>Software de programación del PLC Siemens STEP 7</a:t>
            </a:r>
            <a:endParaRPr lang="es-MX" sz="2600" dirty="0" smtClean="0">
              <a:latin typeface="+mj-lt"/>
            </a:endParaRPr>
          </a:p>
          <a:p>
            <a:pPr marL="457200" lvl="2" indent="-457200" algn="just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s-EC" sz="2600" dirty="0" smtClean="0">
                <a:latin typeface="+mj-lt"/>
              </a:rPr>
              <a:t>Computador portátil</a:t>
            </a:r>
            <a:r>
              <a:rPr lang="en-US" sz="2600" dirty="0" smtClean="0">
                <a:latin typeface="+mj-lt"/>
              </a:rPr>
              <a:t>  (Touch panel)</a:t>
            </a:r>
            <a:endParaRPr lang="es-MX" sz="2600" dirty="0" smtClean="0">
              <a:latin typeface="+mj-lt"/>
            </a:endParaRPr>
          </a:p>
          <a:p>
            <a:pPr marL="457200" lvl="2" indent="-457200" algn="just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s-ES" sz="2600" dirty="0" smtClean="0">
                <a:latin typeface="+mj-lt"/>
              </a:rPr>
              <a:t>Software de interfaz grafica Siemens  Simatic WIN CC</a:t>
            </a:r>
          </a:p>
          <a:p>
            <a:pPr marL="457200" lvl="2" indent="-457200" algn="just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s-ES" sz="2600" dirty="0" smtClean="0">
                <a:latin typeface="+mj-lt"/>
              </a:rPr>
              <a:t>Tablero de Pruebas.</a:t>
            </a:r>
            <a:endParaRPr lang="es-MX" sz="2600" dirty="0" smtClean="0">
              <a:latin typeface="+mj-lt"/>
            </a:endParaRP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3500" b="1" dirty="0" smtClean="0">
                <a:solidFill>
                  <a:schemeClr val="tx2"/>
                </a:solidFill>
                <a:latin typeface="+mj-lt"/>
              </a:rPr>
              <a:t>DIAGRAMAS DE FLUJO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20000"/>
          </a:bodyPr>
          <a:lstStyle/>
          <a:p>
            <a:pPr marL="0" lvl="2" algn="just">
              <a:spcBef>
                <a:spcPts val="0"/>
              </a:spcBef>
              <a:buNone/>
            </a:pPr>
            <a:r>
              <a:rPr lang="es-ES" sz="2800" b="1" dirty="0" smtClean="0">
                <a:latin typeface="+mj-lt"/>
              </a:rPr>
              <a:t>Diagrama de flujo mando local</a:t>
            </a:r>
          </a:p>
          <a:p>
            <a:pPr marL="0" lvl="2" algn="just">
              <a:spcBef>
                <a:spcPts val="0"/>
              </a:spcBef>
              <a:buNone/>
            </a:pPr>
            <a:endParaRPr lang="es-ES" sz="2800" b="1" dirty="0" smtClean="0">
              <a:latin typeface="+mj-lt"/>
            </a:endParaRPr>
          </a:p>
          <a:p>
            <a:pPr marL="360000" lvl="2" algn="just">
              <a:spcBef>
                <a:spcPts val="0"/>
              </a:spcBef>
              <a:buFont typeface="Wingdings" pitchFamily="2" charset="2"/>
              <a:buChar char="q"/>
            </a:pPr>
            <a:r>
              <a:rPr lang="es-ES" sz="2800" dirty="0" smtClean="0">
                <a:latin typeface="+mj-lt"/>
              </a:rPr>
              <a:t>Arranque de compresores desde tablero local HMI sin importar     la presión del sistema.</a:t>
            </a:r>
          </a:p>
          <a:p>
            <a:pPr marL="360000" lvl="2" algn="just">
              <a:spcBef>
                <a:spcPts val="0"/>
              </a:spcBef>
              <a:buFont typeface="Wingdings" pitchFamily="2" charset="2"/>
              <a:buChar char="q"/>
            </a:pPr>
            <a:r>
              <a:rPr lang="es-ES" sz="2800" dirty="0" smtClean="0">
                <a:latin typeface="+mj-lt"/>
              </a:rPr>
              <a:t>Apaga compresores en presión máxima.</a:t>
            </a:r>
          </a:p>
          <a:p>
            <a:pPr marL="360000" lvl="2" algn="just">
              <a:spcBef>
                <a:spcPts val="0"/>
              </a:spcBef>
              <a:buFont typeface="Wingdings" pitchFamily="2" charset="2"/>
              <a:buChar char="q"/>
            </a:pPr>
            <a:r>
              <a:rPr lang="es-ES" sz="2800" dirty="0" smtClean="0">
                <a:latin typeface="+mj-lt"/>
              </a:rPr>
              <a:t>Apaga compresores con activación de alarmas.</a:t>
            </a:r>
          </a:p>
          <a:p>
            <a:pPr marL="360000" lvl="2" algn="just">
              <a:spcBef>
                <a:spcPts val="0"/>
              </a:spcBef>
              <a:buFont typeface="Wingdings" pitchFamily="2" charset="2"/>
              <a:buChar char="q"/>
            </a:pPr>
            <a:r>
              <a:rPr lang="es-ES" sz="2800" dirty="0" smtClean="0">
                <a:latin typeface="+mj-lt"/>
              </a:rPr>
              <a:t>Purga de condensado</a:t>
            </a:r>
          </a:p>
          <a:p>
            <a:pPr marL="0" lvl="2" algn="just">
              <a:spcBef>
                <a:spcPts val="0"/>
              </a:spcBef>
              <a:buNone/>
            </a:pPr>
            <a:endParaRPr lang="es-ES" sz="2800" dirty="0" smtClean="0">
              <a:latin typeface="+mj-lt"/>
            </a:endParaRPr>
          </a:p>
          <a:p>
            <a:pPr marL="0" lvl="2" algn="just">
              <a:spcBef>
                <a:spcPts val="0"/>
              </a:spcBef>
              <a:buNone/>
            </a:pPr>
            <a:r>
              <a:rPr lang="es-ES" sz="2800" b="1" dirty="0" smtClean="0">
                <a:latin typeface="+mj-lt"/>
              </a:rPr>
              <a:t>Diagrama de flujo mando remoto</a:t>
            </a:r>
          </a:p>
          <a:p>
            <a:pPr marL="0" lvl="2" algn="just">
              <a:spcBef>
                <a:spcPts val="0"/>
              </a:spcBef>
              <a:buNone/>
            </a:pPr>
            <a:endParaRPr lang="es-ES" sz="2800" b="1" dirty="0" smtClean="0">
              <a:latin typeface="+mj-lt"/>
            </a:endParaRPr>
          </a:p>
          <a:p>
            <a:pPr marL="360000" lvl="2" algn="just">
              <a:spcBef>
                <a:spcPts val="0"/>
              </a:spcBef>
              <a:buFont typeface="Wingdings" pitchFamily="2" charset="2"/>
              <a:buChar char="q"/>
            </a:pPr>
            <a:r>
              <a:rPr lang="es-ES" sz="2800" dirty="0" smtClean="0">
                <a:latin typeface="+mj-lt"/>
              </a:rPr>
              <a:t>Arranque y apagado de compresores de forma automática de acuerdo a la presión del tanque</a:t>
            </a:r>
          </a:p>
          <a:p>
            <a:pPr marL="360000" lvl="2" algn="just">
              <a:spcBef>
                <a:spcPts val="0"/>
              </a:spcBef>
              <a:buFont typeface="Wingdings" pitchFamily="2" charset="2"/>
              <a:buChar char="q"/>
            </a:pPr>
            <a:r>
              <a:rPr lang="es-ES" sz="2800" dirty="0" smtClean="0">
                <a:latin typeface="+mj-lt"/>
              </a:rPr>
              <a:t>Apaga compresores con activación de alarmas.</a:t>
            </a:r>
          </a:p>
          <a:p>
            <a:pPr marL="360000" lvl="2" algn="just">
              <a:spcBef>
                <a:spcPts val="0"/>
              </a:spcBef>
              <a:buFont typeface="Wingdings" pitchFamily="2" charset="2"/>
              <a:buChar char="q"/>
            </a:pPr>
            <a:r>
              <a:rPr lang="es-ES" sz="2800" dirty="0" smtClean="0">
                <a:latin typeface="+mj-lt"/>
              </a:rPr>
              <a:t>Apaga compresores a presión normal o presión máxima.</a:t>
            </a:r>
          </a:p>
          <a:p>
            <a:pPr marL="360000" lvl="2" algn="just">
              <a:spcBef>
                <a:spcPts val="0"/>
              </a:spcBef>
              <a:buFont typeface="Wingdings" pitchFamily="2" charset="2"/>
              <a:buChar char="q"/>
            </a:pPr>
            <a:r>
              <a:rPr lang="es-ES" sz="2800" dirty="0" smtClean="0">
                <a:latin typeface="+mj-lt"/>
              </a:rPr>
              <a:t>Purga de condensado</a:t>
            </a:r>
          </a:p>
          <a:p>
            <a:pPr marL="0" lvl="2">
              <a:spcBef>
                <a:spcPts val="0"/>
              </a:spcBef>
              <a:buNone/>
            </a:pPr>
            <a:endParaRPr lang="es-ES" sz="2400" b="1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3600" b="1" dirty="0">
                <a:solidFill>
                  <a:schemeClr val="tx2"/>
                </a:solidFill>
                <a:latin typeface="+mj-lt"/>
              </a:rPr>
              <a:t>DESARROLLO SOFTWARE HMI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es-ES" sz="3000" dirty="0" smtClean="0">
                <a:latin typeface="+mj-lt"/>
              </a:rPr>
              <a:t>La HMI interface hombre máquina  está compuesto por varias pantallas, las mismas que presentan varios elementos y opciones a seleccionar y configurar que son:</a:t>
            </a:r>
            <a:endParaRPr lang="es-MX" sz="3000" dirty="0" smtClean="0">
              <a:latin typeface="+mj-lt"/>
            </a:endParaRPr>
          </a:p>
          <a:p>
            <a:pPr algn="just">
              <a:buNone/>
            </a:pPr>
            <a:endParaRPr lang="es-MX" sz="3000" dirty="0" smtClean="0">
              <a:latin typeface="+mj-lt"/>
            </a:endParaRPr>
          </a:p>
          <a:p>
            <a:pPr lvl="0" algn="just"/>
            <a:r>
              <a:rPr lang="es-ES" sz="3000" dirty="0" smtClean="0">
                <a:latin typeface="+mj-lt"/>
              </a:rPr>
              <a:t>Pantalla principal.</a:t>
            </a:r>
            <a:endParaRPr lang="es-MX" sz="3000" dirty="0" smtClean="0">
              <a:latin typeface="+mj-lt"/>
            </a:endParaRPr>
          </a:p>
          <a:p>
            <a:pPr lvl="0" algn="just"/>
            <a:r>
              <a:rPr lang="es-ES" sz="3000" dirty="0" smtClean="0">
                <a:latin typeface="+mj-lt"/>
              </a:rPr>
              <a:t>Pantalla inicio de sesión (usuario y contraseña)</a:t>
            </a:r>
            <a:endParaRPr lang="es-MX" sz="3000" dirty="0" smtClean="0">
              <a:latin typeface="+mj-lt"/>
            </a:endParaRPr>
          </a:p>
          <a:p>
            <a:pPr lvl="0" algn="just"/>
            <a:r>
              <a:rPr lang="es-ES" sz="3000" dirty="0" smtClean="0">
                <a:latin typeface="+mj-lt"/>
              </a:rPr>
              <a:t>Pantalla configuración de parámetros.</a:t>
            </a:r>
            <a:endParaRPr lang="es-MX" sz="3000" dirty="0" smtClean="0">
              <a:latin typeface="+mj-lt"/>
            </a:endParaRPr>
          </a:p>
          <a:p>
            <a:pPr lvl="0" algn="just"/>
            <a:r>
              <a:rPr lang="es-ES" sz="3000" dirty="0" smtClean="0">
                <a:latin typeface="+mj-lt"/>
              </a:rPr>
              <a:t>Pantalla HISTORIAL</a:t>
            </a:r>
            <a:endParaRPr lang="es-MX" sz="3000" dirty="0" smtClean="0">
              <a:latin typeface="+mj-lt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3300" b="1" dirty="0" smtClean="0">
                <a:solidFill>
                  <a:schemeClr val="tx2"/>
                </a:solidFill>
                <a:latin typeface="+mj-lt"/>
              </a:rPr>
              <a:t>PANTALLA PRINCIPAL PARA EL CONTROL DEL SISTEMA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24578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1720440"/>
            <a:ext cx="6215107" cy="47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7829576" cy="2109782"/>
          </a:xfrm>
        </p:spPr>
        <p:txBody>
          <a:bodyPr>
            <a:normAutofit fontScale="850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es-ES" sz="2800" b="1" dirty="0" smtClean="0">
                <a:latin typeface="+mj-lt"/>
              </a:rPr>
              <a:t>Centrales hidroeléctricas: </a:t>
            </a:r>
            <a:r>
              <a:rPr lang="es-ES" sz="2800" dirty="0" smtClean="0">
                <a:latin typeface="+mj-lt"/>
              </a:rPr>
              <a:t>La función de una central hidroeléctrica es utilizar la energía potencial del agua almacenada y convertirla, primero en energía mecánica y luego en eléctrica. al pasar el agua acumulada por la turbina, desarrolla en la misma un movimiento giratorio que acciona un generador eléctrico y produce la corriente eléctrica.</a:t>
            </a:r>
            <a:endParaRPr lang="es-MX" sz="2800" dirty="0" smtClean="0">
              <a:latin typeface="+mj-lt"/>
            </a:endParaRPr>
          </a:p>
          <a:p>
            <a:pPr>
              <a:buNone/>
            </a:pPr>
            <a:endParaRPr lang="es-MX" dirty="0"/>
          </a:p>
        </p:txBody>
      </p:sp>
      <p:pic>
        <p:nvPicPr>
          <p:cNvPr id="1027" name="Imagen 3" descr="Esquema de una central hidroeléct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14752"/>
            <a:ext cx="431942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PANTALLA PARA MONITOREO DEL SISTEMA (HISTORIAL)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25602" name="Imagen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11510"/>
            <a:ext cx="6858048" cy="493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s-ES" sz="3300" b="1" dirty="0" smtClean="0">
                <a:solidFill>
                  <a:schemeClr val="tx2"/>
                </a:solidFill>
                <a:latin typeface="+mj-lt"/>
              </a:rPr>
              <a:t>PANTALLA INICIO DE SESIÓN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26626" name="Imagen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286544" cy="49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3600" b="1" dirty="0" smtClean="0">
                <a:solidFill>
                  <a:schemeClr val="tx2"/>
                </a:solidFill>
                <a:latin typeface="+mj-lt"/>
              </a:rPr>
              <a:t>PANTALLA DE CONFIGURACIÓN DE PARÁMETROS</a:t>
            </a:r>
            <a:r>
              <a:rPr lang="es-MX" sz="3600" dirty="0"/>
              <a:t/>
            </a:r>
            <a:br>
              <a:rPr lang="es-MX" sz="3600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29698" name="Imagen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143668" cy="493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86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S" sz="3400" b="1" dirty="0">
                <a:solidFill>
                  <a:schemeClr val="tx2"/>
                </a:solidFill>
                <a:latin typeface="+mj-lt"/>
              </a:rPr>
              <a:t>SIMULACIÓN DEL SISTEMA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30722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559547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4500594" cy="379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S" sz="3200" b="1" dirty="0">
                <a:solidFill>
                  <a:schemeClr val="tx2"/>
                </a:solidFill>
                <a:latin typeface="+mj-lt"/>
              </a:rPr>
              <a:t>Simulación creación de </a:t>
            </a:r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variables CONTROLCAD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143536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es-ES" sz="2800" dirty="0" smtClean="0">
                <a:latin typeface="+mj-lt"/>
              </a:rPr>
              <a:t>La central hidroeléctrica “San Francisco” posee un simulador del sistema digital </a:t>
            </a:r>
            <a:r>
              <a:rPr lang="es-EC" sz="2800" b="1" i="1" dirty="0" smtClean="0">
                <a:latin typeface="+mj-lt"/>
              </a:rPr>
              <a:t>Controlcad</a:t>
            </a:r>
            <a:r>
              <a:rPr lang="es-ES" sz="2800" dirty="0" smtClean="0">
                <a:latin typeface="+mj-lt"/>
              </a:rPr>
              <a:t> provista por la empresa  constructora ALSTOM, este simulador permite crear variables nuevas para el sistema digital EXP e HISTORIAN</a:t>
            </a:r>
          </a:p>
          <a:p>
            <a:pPr algn="just">
              <a:buNone/>
            </a:pP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Nivel bajo de aceite compresor 1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Nivel bajo de aceite compresor 2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Temperatura alta compresor 1</a:t>
            </a:r>
            <a:endParaRPr lang="es-MX" sz="2800" dirty="0" smtClean="0">
              <a:latin typeface="+mj-lt"/>
            </a:endParaRPr>
          </a:p>
          <a:p>
            <a:pPr lvl="0" algn="just"/>
            <a:r>
              <a:rPr lang="es-ES" sz="2800" dirty="0" smtClean="0">
                <a:latin typeface="+mj-lt"/>
              </a:rPr>
              <a:t>Temperatura alta compresor 2</a:t>
            </a:r>
            <a:endParaRPr lang="es-MX" sz="2800" dirty="0" smtClean="0">
              <a:latin typeface="+mj-lt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s-MX" dirty="0" smtClean="0"/>
              <a:t>VARIABLES EN PLC UAC-SA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85778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00306"/>
            <a:ext cx="54959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714512"/>
          </a:xfrm>
        </p:spPr>
        <p:txBody>
          <a:bodyPr/>
          <a:lstStyle/>
          <a:p>
            <a:pPr lvl="0" algn="just">
              <a:buNone/>
            </a:pPr>
            <a:r>
              <a:rPr lang="es-ES" dirty="0" smtClean="0">
                <a:latin typeface="+mj-lt"/>
              </a:rPr>
              <a:t>Muestra las variables anteriores y las nuevas en el sistema digital</a:t>
            </a:r>
            <a:r>
              <a:rPr lang="es-EC" dirty="0" smtClean="0">
                <a:latin typeface="+mj-lt"/>
              </a:rPr>
              <a:t>: NIVEL BAJO ACEITE C1, NIVEL BAJO ACEITE C2, TEMPERATURA ALTA C1 y TEMPERATURA ALTA C2.</a:t>
            </a:r>
            <a:endParaRPr lang="es-MX" dirty="0" smtClean="0">
              <a:latin typeface="+mj-lt"/>
            </a:endParaRPr>
          </a:p>
          <a:p>
            <a:pPr>
              <a:buNone/>
            </a:pPr>
            <a:endParaRPr lang="es-MX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149821" cy="432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SISTEMA DIGITAL EXP e HISTORIAN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714876" cy="448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986054"/>
            <a:ext cx="4485163" cy="358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s-MX" dirty="0" smtClean="0"/>
              <a:t>PRUEBAS Y RESULTADOS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S" dirty="0" smtClean="0">
                <a:latin typeface="+mj-lt"/>
              </a:rPr>
              <a:t>En el modo de operación LOCAL</a:t>
            </a:r>
            <a:endParaRPr lang="es-MX" dirty="0" smtClean="0">
              <a:latin typeface="+mj-lt"/>
            </a:endParaRPr>
          </a:p>
          <a:p>
            <a:pPr lvl="0" algn="just"/>
            <a:r>
              <a:rPr lang="es-ES" dirty="0" smtClean="0">
                <a:latin typeface="+mj-lt"/>
              </a:rPr>
              <a:t>En el modo de operación REMOTO</a:t>
            </a:r>
            <a:endParaRPr lang="es-MX" dirty="0" smtClean="0">
              <a:latin typeface="+mj-lt"/>
            </a:endParaRPr>
          </a:p>
          <a:p>
            <a:pPr lvl="0" algn="just"/>
            <a:r>
              <a:rPr lang="es-ES" dirty="0" smtClean="0">
                <a:latin typeface="+mj-lt"/>
              </a:rPr>
              <a:t>La respuesta del sistema de control el rápida, casi instantánea lo cual no permite tomar un tiempo de respuesta del controlador.</a:t>
            </a:r>
            <a:endParaRPr lang="es-MX" dirty="0" smtClean="0">
              <a:latin typeface="+mj-lt"/>
            </a:endParaRPr>
          </a:p>
          <a:p>
            <a:pPr lvl="0" algn="just"/>
            <a:r>
              <a:rPr lang="es-ES" dirty="0" smtClean="0">
                <a:latin typeface="+mj-lt"/>
              </a:rPr>
              <a:t>El controlador es confiable y eficiente ya que no presento fallas durante las pruebas realizadas en mando LOCAL y REMOTO. </a:t>
            </a:r>
            <a:endParaRPr lang="es-MX" dirty="0" smtClean="0">
              <a:latin typeface="+mj-lt"/>
            </a:endParaRPr>
          </a:p>
          <a:p>
            <a:pPr lvl="0" algn="just"/>
            <a:r>
              <a:rPr lang="es-ES" dirty="0" smtClean="0">
                <a:latin typeface="+mj-lt"/>
              </a:rPr>
              <a:t>El historial de alarmas  permitió identificar de manera rápida y precisa las alarmas que se presentaron el sistema durante la simulación.</a:t>
            </a:r>
            <a:endParaRPr lang="es-MX" dirty="0" smtClean="0">
              <a:latin typeface="+mj-lt"/>
            </a:endParaRPr>
          </a:p>
          <a:p>
            <a:pPr lvl="0" algn="just"/>
            <a:r>
              <a:rPr lang="es-ES" dirty="0" smtClean="0">
                <a:latin typeface="+mj-lt"/>
              </a:rPr>
              <a:t>El sistema de control  brindó seguridad contra las operaciones equivocadas que se realizó durante la simulación.</a:t>
            </a:r>
            <a:endParaRPr lang="es-MX" dirty="0" smtClean="0">
              <a:latin typeface="+mj-lt"/>
            </a:endParaRP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ANÁLISIS ECONÓMICO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62" y="1500174"/>
          <a:ext cx="7500989" cy="4286281"/>
        </p:xfrm>
        <a:graphic>
          <a:graphicData uri="http://schemas.openxmlformats.org/drawingml/2006/table">
            <a:tbl>
              <a:tblPr/>
              <a:tblGrid>
                <a:gridCol w="873593"/>
                <a:gridCol w="873593"/>
                <a:gridCol w="3943083"/>
                <a:gridCol w="738583"/>
                <a:gridCol w="1072137"/>
              </a:tblGrid>
              <a:tr h="329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CANT.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DESCRIPCIÓN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649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SIMATIC S7-300, CPU 313C  CPU COMPACTA CON MPI, 16 ED/16 SD,3EA/5SA,  ALIMENTACION INTEGR. DC 24V, CONECTORES FRONTALES, MEMORY CARD.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$2,017.00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9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Multipanel táctil MP277. Pantalla TFT a color de 10”, con interfaz PROFIBUS DP / MPI /USB. Configurable con WinCC Flexible Standard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$3,430.00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Cable para comunicación PROFIBUS. Apto para implementar sistema de conexionado fácil FAST CONNECT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$142.80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0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CABLE DE COMUNICACIÓN PLC-PC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$125.00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STEP7 Profesional V11 para configuración, programación y diagnóstico de los controladores SIMATIC  S7-300 y WinAC.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$3,400.00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WinCC Comfort V11. Software de ingeniería para la configuración de todas las gamas de paneles Simatic HMI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$1,295.00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0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Conductor de cobre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0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Luminaria led 24VCC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Mano de Obra Implementación, Programación y pruebas operativas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$5,500.00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4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$15,994.80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ES" sz="2800" b="1" dirty="0" smtClean="0">
                <a:latin typeface="+mj-lt"/>
              </a:rPr>
              <a:t>Alabes directrices</a:t>
            </a:r>
            <a:endParaRPr lang="es-MX" sz="2800" dirty="0" smtClean="0">
              <a:latin typeface="+mj-lt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s-ES" sz="2800" dirty="0" smtClean="0">
                <a:latin typeface="+mj-lt"/>
              </a:rPr>
              <a:t>El conjunto de álabes directrices del distribuidor se acciona por medio de un anillo móvil</a:t>
            </a:r>
          </a:p>
          <a:p>
            <a:pPr marL="0" algn="just">
              <a:spcBef>
                <a:spcPts val="0"/>
              </a:spcBef>
              <a:buNone/>
            </a:pPr>
            <a:endParaRPr lang="es-ES" sz="2800" dirty="0" smtClean="0">
              <a:latin typeface="+mj-lt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s-ES" sz="2800" b="1" dirty="0" smtClean="0">
                <a:latin typeface="+mj-lt"/>
              </a:rPr>
              <a:t>Servomotores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s-ES" sz="2800" dirty="0" smtClean="0">
                <a:latin typeface="+mj-lt"/>
              </a:rPr>
              <a:t>Los alabes son girados por medio de un anillo cada uno de los cuales es accionado por aceite a presión según órdenes recibidas del regulador. </a:t>
            </a:r>
            <a:endParaRPr lang="es-MX" sz="2800" dirty="0" smtClean="0">
              <a:latin typeface="+mj-lt"/>
            </a:endParaRPr>
          </a:p>
          <a:p>
            <a:pPr marL="0" algn="just">
              <a:spcBef>
                <a:spcPts val="0"/>
              </a:spcBef>
              <a:buNone/>
            </a:pPr>
            <a:endParaRPr lang="es-ES" dirty="0" smtClean="0"/>
          </a:p>
        </p:txBody>
      </p:sp>
      <p:pic>
        <p:nvPicPr>
          <p:cNvPr id="2050" name="Imagen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429132"/>
            <a:ext cx="29067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n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357694"/>
            <a:ext cx="2571768" cy="17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2800" b="1" dirty="0">
                <a:solidFill>
                  <a:schemeClr val="tx2"/>
                </a:solidFill>
                <a:latin typeface="+mj-lt"/>
              </a:rPr>
              <a:t>ANÁLISIS DE RELACIÓN COSTO / BENEFICIO</a:t>
            </a:r>
            <a:r>
              <a:rPr lang="es-MX" sz="1600" dirty="0"/>
              <a:t/>
            </a:r>
            <a:br>
              <a:rPr lang="es-MX" sz="1600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algn="ctr">
              <a:buNone/>
            </a:pPr>
            <a:r>
              <a:rPr lang="es-ES" sz="2200" dirty="0" smtClean="0">
                <a:latin typeface="+mj-lt"/>
              </a:rPr>
              <a:t>Beneficio= Costo Actual - Costo Proyectado</a:t>
            </a:r>
            <a:endParaRPr lang="es-MX" sz="2200" dirty="0" smtClean="0">
              <a:latin typeface="+mj-lt"/>
            </a:endParaRP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 lvl="0" algn="just">
              <a:buFont typeface="Wingdings" pitchFamily="2" charset="2"/>
              <a:buChar char="v"/>
            </a:pPr>
            <a:r>
              <a:rPr lang="es-ES" sz="2200" dirty="0" smtClean="0">
                <a:latin typeface="+mj-lt"/>
              </a:rPr>
              <a:t>El TIR (tasa interna de retorno) no es posible calcular el primer año ya que no existe ahorro, no obstante el segundo año el TIR alcanza el 29%.</a:t>
            </a:r>
            <a:endParaRPr lang="es-MX" sz="2200" dirty="0" smtClean="0">
              <a:latin typeface="+mj-lt"/>
            </a:endParaRPr>
          </a:p>
          <a:p>
            <a:pPr>
              <a:buNone/>
            </a:pPr>
            <a:endParaRPr lang="es-MX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0545" y="2000240"/>
            <a:ext cx="7649706" cy="1857388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7712959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400" b="1" dirty="0" smtClean="0"/>
              <a:t>CONCLUSIONES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ES" b="1" dirty="0" smtClean="0">
                <a:latin typeface="+mj-lt"/>
              </a:rPr>
              <a:t> </a:t>
            </a:r>
            <a:r>
              <a:rPr lang="es-ES" dirty="0" smtClean="0">
                <a:latin typeface="+mj-lt"/>
              </a:rPr>
              <a:t>Se diseñó un nuevo y eficiente  sistema automático de control y monitoreo para el  aire comprimido de los reguladores de velocidad en la central “San Francisco”,</a:t>
            </a:r>
            <a:endParaRPr lang="es-MX" dirty="0" smtClean="0">
              <a:latin typeface="+mj-lt"/>
            </a:endParaRPr>
          </a:p>
          <a:p>
            <a:pPr lvl="0" algn="just"/>
            <a:r>
              <a:rPr lang="es-ES" dirty="0" smtClean="0">
                <a:latin typeface="+mj-lt"/>
              </a:rPr>
              <a:t>Se diseñó un sistema automático de control libre de fallas y se mejoró el tiempo de  respuesta del controlador.</a:t>
            </a:r>
            <a:endParaRPr lang="es-MX" dirty="0" smtClean="0">
              <a:latin typeface="+mj-lt"/>
            </a:endParaRPr>
          </a:p>
          <a:p>
            <a:pPr lvl="0" algn="just"/>
            <a:r>
              <a:rPr lang="es-ES" dirty="0" smtClean="0">
                <a:latin typeface="+mj-lt"/>
              </a:rPr>
              <a:t>Se realizó planos eléctricos y electrónicos  para el nuevo sistema  automático de control con una señalización clara y cableado reducido.</a:t>
            </a:r>
            <a:endParaRPr lang="es-MX" dirty="0" smtClean="0">
              <a:latin typeface="+mj-lt"/>
            </a:endParaRPr>
          </a:p>
          <a:p>
            <a:pPr lvl="0" algn="just"/>
            <a:r>
              <a:rPr lang="es-ES" dirty="0" smtClean="0">
                <a:latin typeface="+mj-lt"/>
              </a:rPr>
              <a:t>Se desarrolló los diagramas lógicos para el sistema de control de aire comprimido.</a:t>
            </a:r>
            <a:endParaRPr lang="es-MX" dirty="0" smtClean="0">
              <a:latin typeface="+mj-lt"/>
            </a:endParaRPr>
          </a:p>
          <a:p>
            <a:pPr lvl="0" algn="just"/>
            <a:r>
              <a:rPr lang="es-ES" dirty="0" smtClean="0">
                <a:latin typeface="+mj-lt"/>
              </a:rPr>
              <a:t>Se desarrolló el software de control y monitoreo con la ayuda del paquete de software WIN CC de SIEMENS que cumple con los requerimientos del proyecto.</a:t>
            </a:r>
            <a:endParaRPr lang="es-MX" dirty="0" smtClean="0">
              <a:latin typeface="+mj-lt"/>
            </a:endParaRPr>
          </a:p>
          <a:p>
            <a:pPr lvl="0" algn="just"/>
            <a:r>
              <a:rPr lang="es-ES" dirty="0" smtClean="0">
                <a:latin typeface="+mj-lt"/>
              </a:rPr>
              <a:t>Se realizó la simulación de funcionamiento del sistema planteado en condiciones normales, anormales y críticas; determinando la confiabilidad del sistema.</a:t>
            </a:r>
            <a:endParaRPr lang="es-MX" dirty="0" smtClean="0">
              <a:latin typeface="+mj-lt"/>
            </a:endParaRP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3400" b="1" dirty="0" smtClean="0">
                <a:solidFill>
                  <a:schemeClr val="tx2"/>
                </a:solidFill>
                <a:latin typeface="+mj-lt"/>
              </a:rPr>
              <a:t>RECOMENDACIONES</a:t>
            </a:r>
            <a:endParaRPr lang="es-MX" dirty="0" smtClean="0">
              <a:solidFill>
                <a:schemeClr val="tx2"/>
              </a:solidFill>
              <a:latin typeface="+mj-lt"/>
            </a:endParaRPr>
          </a:p>
          <a:p>
            <a:pPr lvl="0" algn="just"/>
            <a:r>
              <a:rPr lang="es-ES" dirty="0" smtClean="0"/>
              <a:t>La instalación de un PLC de respaldo en red con el principal aumentaría la confiabilidad del sistema. </a:t>
            </a:r>
            <a:endParaRPr lang="es-MX" dirty="0" smtClean="0"/>
          </a:p>
          <a:p>
            <a:pPr lvl="0" algn="just"/>
            <a:r>
              <a:rPr lang="es-ES" dirty="0" smtClean="0"/>
              <a:t>Crear una pantalla de historial de eventos en la HMI para tener un monitoreo más completo del sistema.</a:t>
            </a:r>
            <a:endParaRPr lang="es-MX" dirty="0" smtClean="0"/>
          </a:p>
          <a:p>
            <a:pPr lvl="0" algn="just"/>
            <a:r>
              <a:rPr lang="es-ES" dirty="0" smtClean="0"/>
              <a:t>Proyectar la instalación de fines de carrera  en las válvulas manuales que permiten el paso de aire desde los compresores hacia el tanque de presión e incluirles en el sistema de control. </a:t>
            </a:r>
            <a:endParaRPr lang="es-MX" dirty="0" smtClean="0"/>
          </a:p>
          <a:p>
            <a:pPr lvl="0" algn="just"/>
            <a:r>
              <a:rPr lang="es-ES" dirty="0" smtClean="0"/>
              <a:t>Se recomienda incluir una electroválvula en el sistema de control para la purgar automática del condensado del tanque de presión, con restricciones de acuerdo a la presión del tanque y con tiempos cortos de actuación de la electroválvula.</a:t>
            </a: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marL="0" lvl="1" algn="just">
              <a:spcBef>
                <a:spcPts val="0"/>
              </a:spcBef>
              <a:buNone/>
            </a:pPr>
            <a:r>
              <a:rPr lang="es-ES" sz="2700" b="1" dirty="0" smtClean="0">
                <a:latin typeface="+mj-lt"/>
              </a:rPr>
              <a:t>REGULADORES DE VELOCIDAD DE LAS TURBINAS </a:t>
            </a:r>
            <a:endParaRPr lang="es-MX" sz="2700" b="1" i="1" dirty="0" smtClean="0">
              <a:latin typeface="+mj-lt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s-ES" sz="2700" dirty="0" smtClean="0">
                <a:latin typeface="+mj-lt"/>
              </a:rPr>
              <a:t>Dado que en la realidad las cargas solicitadas varían constantemente, es necesario adaptar el trabajo motor al resistente, y esto se consigue graduando adecuadamente el paso de agua hacia el rodete. </a:t>
            </a:r>
          </a:p>
          <a:p>
            <a:pPr marL="0" algn="just">
              <a:spcBef>
                <a:spcPts val="0"/>
              </a:spcBef>
              <a:buNone/>
            </a:pPr>
            <a:endParaRPr lang="es-MX" sz="2700" dirty="0" smtClean="0">
              <a:latin typeface="+mj-lt"/>
            </a:endParaRPr>
          </a:p>
          <a:p>
            <a:pPr algn="just">
              <a:buNone/>
            </a:pPr>
            <a:r>
              <a:rPr lang="es-ES" sz="2700" b="1" dirty="0" smtClean="0">
                <a:latin typeface="+mj-lt"/>
              </a:rPr>
              <a:t>TANQUE DE PRESIÓN DE </a:t>
            </a:r>
            <a:r>
              <a:rPr lang="es-MX" sz="2700" b="1" dirty="0" smtClean="0">
                <a:latin typeface="+mj-lt"/>
              </a:rPr>
              <a:t>AIRE-</a:t>
            </a:r>
            <a:r>
              <a:rPr lang="es-ES" sz="2700" b="1" dirty="0" smtClean="0">
                <a:latin typeface="+mj-lt"/>
              </a:rPr>
              <a:t>ACEITE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s-ES" sz="2700" dirty="0" smtClean="0">
                <a:latin typeface="+mj-lt"/>
              </a:rPr>
              <a:t> Se denomina </a:t>
            </a:r>
            <a:r>
              <a:rPr lang="es-MX" sz="2700" b="1" dirty="0" smtClean="0">
                <a:latin typeface="+mj-lt"/>
              </a:rPr>
              <a:t>tanque</a:t>
            </a:r>
            <a:r>
              <a:rPr lang="es-ES" sz="2700" b="1" dirty="0" smtClean="0">
                <a:latin typeface="+mj-lt"/>
              </a:rPr>
              <a:t> de regulación</a:t>
            </a:r>
            <a:r>
              <a:rPr lang="es-MX" sz="2700" b="1" dirty="0" smtClean="0">
                <a:latin typeface="+mj-lt"/>
              </a:rPr>
              <a:t> o calderín</a:t>
            </a:r>
            <a:r>
              <a:rPr lang="es-ES" sz="2700" dirty="0" smtClean="0">
                <a:latin typeface="+mj-lt"/>
              </a:rPr>
              <a:t>. En él, se acumula y mantiene el aceite, a una presión elevada y estable, mediante una cámara de aire a presión, suministrado por un </a:t>
            </a:r>
            <a:r>
              <a:rPr lang="es-ES" sz="2700" b="1" i="1" dirty="0" smtClean="0">
                <a:latin typeface="+mj-lt"/>
              </a:rPr>
              <a:t>sistema de compresores</a:t>
            </a:r>
            <a:r>
              <a:rPr lang="es-ES" sz="2700" dirty="0" smtClean="0">
                <a:latin typeface="+mj-lt"/>
              </a:rPr>
              <a:t>. </a:t>
            </a:r>
            <a:endParaRPr lang="es-MX" sz="27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00132"/>
          </a:xfrm>
        </p:spPr>
        <p:txBody>
          <a:bodyPr>
            <a:normAutofit fontScale="90000"/>
          </a:bodyPr>
          <a:lstStyle/>
          <a:p>
            <a:pPr lvl="1" algn="ctr"/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100" b="1" dirty="0">
                <a:solidFill>
                  <a:schemeClr val="tx2"/>
                </a:solidFill>
                <a:latin typeface="+mj-lt"/>
              </a:rPr>
              <a:t/>
            </a:r>
            <a:br>
              <a:rPr lang="es-ES" sz="3100" b="1" dirty="0">
                <a:solidFill>
                  <a:schemeClr val="tx2"/>
                </a:solidFill>
                <a:latin typeface="+mj-lt"/>
              </a:rPr>
            </a:br>
            <a:r>
              <a:rPr lang="es-ES" sz="3100" b="1" dirty="0" smtClean="0">
                <a:solidFill>
                  <a:schemeClr val="tx2"/>
                </a:solidFill>
                <a:latin typeface="+mj-lt"/>
              </a:rPr>
              <a:t>CENTRAL </a:t>
            </a:r>
            <a:r>
              <a:rPr lang="es-ES" sz="3100" b="1" dirty="0">
                <a:solidFill>
                  <a:schemeClr val="tx2"/>
                </a:solidFill>
                <a:latin typeface="+mj-lt"/>
              </a:rPr>
              <a:t>“HIDROELÉCTRICA SAN FRANCISCO” </a:t>
            </a:r>
            <a:r>
              <a:rPr lang="es-MX" sz="3100" b="1" i="1" dirty="0">
                <a:solidFill>
                  <a:schemeClr val="tx2"/>
                </a:solidFill>
                <a:latin typeface="+mj-lt"/>
              </a:rPr>
              <a:t/>
            </a:r>
            <a:br>
              <a:rPr lang="es-MX" sz="3100" b="1" i="1" dirty="0">
                <a:solidFill>
                  <a:schemeClr val="tx2"/>
                </a:solidFill>
                <a:latin typeface="+mj-lt"/>
              </a:rPr>
            </a:br>
            <a:r>
              <a:rPr lang="es-MX" i="1" dirty="0"/>
              <a:t/>
            </a:r>
            <a:br>
              <a:rPr lang="es-MX" i="1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7686700" cy="1785950"/>
          </a:xfrm>
        </p:spPr>
        <p:txBody>
          <a:bodyPr>
            <a:normAutofit fontScale="92500" lnSpcReduction="2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es-MX" sz="2800" dirty="0" smtClean="0">
                <a:latin typeface="+mj-lt"/>
              </a:rPr>
              <a:t>Ubicada en la provincia de Tungurahua , </a:t>
            </a:r>
            <a:r>
              <a:rPr lang="es-ES" sz="2800" dirty="0" smtClean="0">
                <a:latin typeface="+mj-lt"/>
              </a:rPr>
              <a:t>en la cuenca media del rio Pastaza. Posee </a:t>
            </a:r>
            <a:r>
              <a:rPr lang="es-MX" sz="2800" dirty="0" smtClean="0">
                <a:latin typeface="+mj-lt"/>
              </a:rPr>
              <a:t> 2 unidades de generación  con una potencia nominal de 230 MW.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s-MX" sz="2800" dirty="0" smtClean="0">
                <a:latin typeface="+mj-lt"/>
              </a:rPr>
              <a:t>Posee un sistema de aire comprimido para los reguladores de velocidad.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3074" name="Imagen 5" descr="http://www.hidropastaza.gob.ec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71810"/>
            <a:ext cx="47244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186766" cy="724648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400" b="1" dirty="0" smtClean="0">
                <a:solidFill>
                  <a:schemeClr val="tx2"/>
                </a:solidFill>
                <a:latin typeface="+mj-lt"/>
              </a:rPr>
              <a:t>ELEMENTOS CONSTITUTIVOS DEL SISTEMA </a:t>
            </a:r>
            <a:br>
              <a:rPr lang="es-ES" sz="2400" b="1" dirty="0" smtClean="0">
                <a:solidFill>
                  <a:schemeClr val="tx2"/>
                </a:solidFill>
                <a:latin typeface="+mj-lt"/>
              </a:rPr>
            </a:br>
            <a:r>
              <a:rPr lang="es-ES" sz="2400" b="1" dirty="0" smtClean="0">
                <a:solidFill>
                  <a:schemeClr val="tx2"/>
                </a:solidFill>
                <a:latin typeface="+mj-lt"/>
              </a:rPr>
              <a:t>DE AIRE COMPRIMIDO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158" y="2423160"/>
            <a:ext cx="3754760" cy="42205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latin typeface="+mj-lt"/>
              </a:rPr>
              <a:t>El sistema  consta de dos compresores  y un tanque de presión para almacenamiento del aire comprimido y un tablero de control lógico programable como se muestra en la figura </a:t>
            </a:r>
            <a:endParaRPr lang="es-EC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500306"/>
            <a:ext cx="412884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71472" y="500042"/>
            <a:ext cx="7858180" cy="714380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INTRODUCCIÓN</a:t>
            </a: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4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55179"/>
            <a:ext cx="8229600" cy="1143000"/>
          </a:xfrm>
        </p:spPr>
        <p:txBody>
          <a:bodyPr/>
          <a:lstStyle/>
          <a:p>
            <a:pPr lvl="3" algn="ctr" rtl="0">
              <a:spcBef>
                <a:spcPct val="0"/>
              </a:spcBef>
            </a:pPr>
            <a:r>
              <a:rPr lang="es-ES" sz="3100" b="1" dirty="0" smtClean="0">
                <a:solidFill>
                  <a:schemeClr val="tx2"/>
                </a:solidFill>
                <a:latin typeface="+mj-lt"/>
              </a:rPr>
              <a:t>DESCRIPCIÓN DE LAS UNIDADES DE COMPRESIÓN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4941167"/>
            <a:ext cx="8003232" cy="155966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sz="2800" dirty="0">
                <a:latin typeface="+mj-lt"/>
              </a:rPr>
              <a:t>Las unidades de compresión PREMIAIR 27S  están constituidas por compresores de émbolo oscilante, este tipo de compresores son apropiados para comprimir a baja, media o alta presión. Su campo de trabajo se extiende desde unos 1 .100 kPa (1 bar) a varios miles de kPa (bar</a:t>
            </a:r>
            <a:r>
              <a:rPr lang="es-ES" sz="2800" dirty="0" smtClean="0">
                <a:latin typeface="+mj-lt"/>
              </a:rPr>
              <a:t>)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16624" cy="32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04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s-ES" sz="3100" b="1" dirty="0" smtClean="0">
                <a:solidFill>
                  <a:schemeClr val="tx2"/>
                </a:solidFill>
                <a:latin typeface="+mj-lt"/>
              </a:rPr>
              <a:t>TABLERO DE CONTROLADOR LÓGICO PROGRAMABLE</a:t>
            </a:r>
            <a:br>
              <a:rPr lang="es-ES" sz="3100" b="1" dirty="0" smtClean="0">
                <a:solidFill>
                  <a:schemeClr val="tx2"/>
                </a:solidFill>
                <a:latin typeface="+mj-lt"/>
              </a:rPr>
            </a:br>
            <a:r>
              <a:rPr lang="es-ES" sz="3100" b="1" dirty="0" smtClean="0">
                <a:solidFill>
                  <a:schemeClr val="tx2"/>
                </a:solidFill>
                <a:latin typeface="+mj-lt"/>
              </a:rPr>
              <a:t>DISPLAY EXPERT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5286412" cy="289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714751"/>
            <a:ext cx="4442166" cy="279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05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2008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C" sz="3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3800" b="1" dirty="0">
                <a:solidFill>
                  <a:schemeClr val="tx2"/>
                </a:solidFill>
                <a:latin typeface="+mj-lt"/>
              </a:rPr>
              <a:t>FUNCIONAMIENTO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4040188" cy="659352"/>
          </a:xfrm>
        </p:spPr>
        <p:txBody>
          <a:bodyPr/>
          <a:lstStyle/>
          <a:p>
            <a:r>
              <a:rPr lang="es-ES" dirty="0">
                <a:latin typeface="+mj-lt"/>
              </a:rPr>
              <a:t>Control automático </a:t>
            </a:r>
            <a:endParaRPr lang="es-EC" dirty="0">
              <a:latin typeface="+mj-lt"/>
            </a:endParaRPr>
          </a:p>
        </p:txBody>
      </p:sp>
      <p:sp>
        <p:nvSpPr>
          <p:cNvPr id="11" name="10 Marcador de texto"/>
          <p:cNvSpPr>
            <a:spLocks noGrp="1"/>
          </p:cNvSpPr>
          <p:nvPr>
            <p:ph type="body" sz="half" idx="3"/>
          </p:nvPr>
        </p:nvSpPr>
        <p:spPr>
          <a:xfrm>
            <a:off x="4643438" y="1000108"/>
            <a:ext cx="4041775" cy="654843"/>
          </a:xfrm>
        </p:spPr>
        <p:txBody>
          <a:bodyPr/>
          <a:lstStyle/>
          <a:p>
            <a:r>
              <a:rPr lang="es-ES" dirty="0">
                <a:latin typeface="+mj-lt"/>
              </a:rPr>
              <a:t>Control manual </a:t>
            </a:r>
            <a:endParaRPr lang="es-EC" dirty="0">
              <a:latin typeface="+mj-lt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4040188" cy="49292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900" dirty="0">
                <a:latin typeface="+mj-lt"/>
              </a:rPr>
              <a:t>El control automático del sistema de aire comprimido esta comandado por una serie de relés, el PLC y un display.</a:t>
            </a:r>
            <a:endParaRPr lang="es-EC" sz="1900" dirty="0">
              <a:latin typeface="+mj-lt"/>
            </a:endParaRPr>
          </a:p>
          <a:p>
            <a:pPr marL="0" indent="0" algn="just">
              <a:buNone/>
            </a:pPr>
            <a:r>
              <a:rPr lang="es-ES" sz="1900" dirty="0">
                <a:latin typeface="+mj-lt"/>
              </a:rPr>
              <a:t>El arranque y parada automática de los compresores en el sistema esta comandado por la presión del tanque,  prioridad del compresor y la selección del modo de operación.</a:t>
            </a:r>
            <a:endParaRPr lang="es-EC" sz="1900" dirty="0">
              <a:latin typeface="+mj-lt"/>
            </a:endParaRPr>
          </a:p>
          <a:p>
            <a:pPr marL="0" indent="0" algn="just">
              <a:buNone/>
            </a:pPr>
            <a:r>
              <a:rPr lang="es-ES" sz="1900" dirty="0" smtClean="0">
                <a:latin typeface="+mj-lt"/>
              </a:rPr>
              <a:t>El </a:t>
            </a:r>
            <a:r>
              <a:rPr lang="es-ES" sz="1900" dirty="0">
                <a:latin typeface="+mj-lt"/>
              </a:rPr>
              <a:t>sistema deshabilita a los compresores en las siguientes condiciones:</a:t>
            </a:r>
            <a:endParaRPr lang="es-EC" sz="1900" dirty="0">
              <a:latin typeface="+mj-lt"/>
            </a:endParaRPr>
          </a:p>
          <a:p>
            <a:pPr marL="0" indent="0" algn="just">
              <a:buNone/>
            </a:pPr>
            <a:r>
              <a:rPr lang="es-ES" sz="1900" dirty="0" smtClean="0">
                <a:latin typeface="+mj-lt"/>
              </a:rPr>
              <a:t>Señal activa de pulsadores de emergencia.</a:t>
            </a:r>
            <a:endParaRPr lang="es-EC" sz="1900" dirty="0" smtClean="0">
              <a:latin typeface="+mj-lt"/>
            </a:endParaRPr>
          </a:p>
          <a:p>
            <a:pPr marL="0" lvl="0" indent="0" algn="just">
              <a:buNone/>
            </a:pPr>
            <a:r>
              <a:rPr lang="es-ES" sz="1900" dirty="0" smtClean="0">
                <a:latin typeface="+mj-lt"/>
              </a:rPr>
              <a:t>Nivel </a:t>
            </a:r>
            <a:r>
              <a:rPr lang="es-ES" sz="1900" dirty="0">
                <a:latin typeface="+mj-lt"/>
              </a:rPr>
              <a:t>bajo de aceite.</a:t>
            </a:r>
            <a:endParaRPr lang="es-EC" sz="1900" dirty="0">
              <a:latin typeface="+mj-lt"/>
            </a:endParaRPr>
          </a:p>
          <a:p>
            <a:pPr marL="0" lvl="0" indent="0" algn="just">
              <a:buNone/>
            </a:pPr>
            <a:r>
              <a:rPr lang="es-ES" sz="1900" dirty="0">
                <a:latin typeface="+mj-lt"/>
              </a:rPr>
              <a:t>Temperatura alta</a:t>
            </a:r>
            <a:r>
              <a:rPr lang="es-ES" sz="1900" dirty="0" smtClean="0">
                <a:latin typeface="+mj-lt"/>
              </a:rPr>
              <a:t>.</a:t>
            </a:r>
            <a:endParaRPr lang="es-EC" sz="1900" dirty="0">
              <a:latin typeface="+mj-lt"/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714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900" dirty="0">
                <a:latin typeface="+mj-lt"/>
              </a:rPr>
              <a:t>El funcionamiento manual del sistema  es independiente de la  presión del tanque y de la prioridad.</a:t>
            </a:r>
            <a:endParaRPr lang="es-EC" sz="1900" dirty="0">
              <a:latin typeface="+mj-lt"/>
            </a:endParaRPr>
          </a:p>
          <a:p>
            <a:pPr marL="0" indent="0" algn="just">
              <a:buNone/>
            </a:pPr>
            <a:r>
              <a:rPr lang="es-ES" sz="1900" dirty="0" smtClean="0">
                <a:latin typeface="+mj-lt"/>
              </a:rPr>
              <a:t>Se </a:t>
            </a:r>
            <a:r>
              <a:rPr lang="es-ES" sz="1900" dirty="0">
                <a:latin typeface="+mj-lt"/>
              </a:rPr>
              <a:t>energizar/desenergizar desde los pulsadores dispuestos en el compresores que se muestran en la figura 2.2,  o desde el display según las configuraciones en las pantallas K1, K2 y </a:t>
            </a:r>
            <a:r>
              <a:rPr lang="es-ES" sz="1900" dirty="0" smtClean="0">
                <a:latin typeface="+mj-lt"/>
              </a:rPr>
              <a:t>K3</a:t>
            </a:r>
            <a:endParaRPr lang="es-ES" sz="1900" dirty="0">
              <a:latin typeface="+mj-lt"/>
            </a:endParaRPr>
          </a:p>
          <a:p>
            <a:pPr marL="0" lvl="0" indent="0" algn="just">
              <a:buNone/>
            </a:pPr>
            <a:r>
              <a:rPr lang="es-ES" sz="1900" dirty="0" smtClean="0">
                <a:latin typeface="+mj-lt"/>
              </a:rPr>
              <a:t>El </a:t>
            </a:r>
            <a:r>
              <a:rPr lang="es-ES" sz="1900" dirty="0">
                <a:latin typeface="+mj-lt"/>
              </a:rPr>
              <a:t>sistema deshabilita a los compresores en las siguientes condiciones:</a:t>
            </a:r>
            <a:endParaRPr lang="es-EC" sz="1900" dirty="0">
              <a:latin typeface="+mj-lt"/>
            </a:endParaRPr>
          </a:p>
          <a:p>
            <a:pPr marL="0" indent="0" algn="just">
              <a:buNone/>
            </a:pPr>
            <a:r>
              <a:rPr lang="es-ES" sz="1900" b="1" dirty="0">
                <a:latin typeface="+mj-lt"/>
              </a:rPr>
              <a:t> </a:t>
            </a:r>
            <a:r>
              <a:rPr lang="es-ES" sz="1900" dirty="0" smtClean="0">
                <a:latin typeface="+mj-lt"/>
              </a:rPr>
              <a:t>Señal </a:t>
            </a:r>
            <a:r>
              <a:rPr lang="es-ES" sz="1900" dirty="0">
                <a:latin typeface="+mj-lt"/>
              </a:rPr>
              <a:t>activa de pulsadores de emergencia.</a:t>
            </a:r>
            <a:endParaRPr lang="es-EC" sz="1900" dirty="0">
              <a:latin typeface="+mj-lt"/>
            </a:endParaRPr>
          </a:p>
          <a:p>
            <a:pPr marL="0" lvl="0" indent="0" algn="just">
              <a:buNone/>
            </a:pPr>
            <a:r>
              <a:rPr lang="es-ES" sz="1900" dirty="0">
                <a:latin typeface="+mj-lt"/>
              </a:rPr>
              <a:t>Nivel bajo de aceite.</a:t>
            </a:r>
            <a:endParaRPr lang="es-EC" sz="1900" dirty="0">
              <a:latin typeface="+mj-lt"/>
            </a:endParaRPr>
          </a:p>
          <a:p>
            <a:pPr marL="0" lvl="0" indent="0" algn="just">
              <a:buNone/>
            </a:pPr>
            <a:r>
              <a:rPr lang="es-ES" sz="1900" dirty="0">
                <a:latin typeface="+mj-lt"/>
              </a:rPr>
              <a:t>Temperatura alta.</a:t>
            </a:r>
            <a:endParaRPr lang="es-EC" sz="19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2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1295</TotalTime>
  <Words>1581</Words>
  <Application>Microsoft Office PowerPoint</Application>
  <PresentationFormat>Presentación en pantalla (4:3)</PresentationFormat>
  <Paragraphs>228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Flujo</vt:lpstr>
      <vt:lpstr>“AUTOMATIZACIÓN  DEL  SISTEMA DE AIRE COMPRIMIDO DE LOS REGULADORES DE VELOCIDAD PARA LAS TURBINAS EN LA CENTRAL “HIDROELÉCTRICA  SAN FRANCISCO”</vt:lpstr>
      <vt:lpstr>INTRODUCCIÓN</vt:lpstr>
      <vt:lpstr>Diapositiva 3</vt:lpstr>
      <vt:lpstr>Diapositiva 4</vt:lpstr>
      <vt:lpstr>         CENTRAL “HIDROELÉCTRICA SAN FRANCISCO”   </vt:lpstr>
      <vt:lpstr>ELEMENTOS CONSTITUTIVOS DEL SISTEMA  DE AIRE COMPRIMIDO </vt:lpstr>
      <vt:lpstr>DESCRIPCIÓN DE LAS UNIDADES DE COMPRESIÓN </vt:lpstr>
      <vt:lpstr>TABLERO DE CONTROLADOR LÓGICO PROGRAMABLE DISPLAY EXPERT </vt:lpstr>
      <vt:lpstr> FUNCIONAMIENTO </vt:lpstr>
      <vt:lpstr>PRINCIPALES FALLOS DEL SISTEMA DE AIRE COMPRIMIDO </vt:lpstr>
      <vt:lpstr>LEVANTAMIENTO DE INFORMACIÓN DEL SISTEMA </vt:lpstr>
      <vt:lpstr> OBJETIVOS</vt:lpstr>
      <vt:lpstr>Diapositiva 13</vt:lpstr>
      <vt:lpstr>PLC (CONTROLADOR LÓGICO PROGRAMABLE) </vt:lpstr>
      <vt:lpstr>TOUCH – PANEL Y CONDUCTOR </vt:lpstr>
      <vt:lpstr>EQUIPOS SELECCIONADOS PARA PROGRAMACIÓN Y SIMULACIÓN </vt:lpstr>
      <vt:lpstr>DIAGRAMAS DE FLUJO </vt:lpstr>
      <vt:lpstr>DESARROLLO SOFTWARE HMI </vt:lpstr>
      <vt:lpstr>PANTALLA PRINCIPAL PARA EL CONTROL DEL SISTEMA </vt:lpstr>
      <vt:lpstr>PANTALLA PARA MONITOREO DEL SISTEMA (HISTORIAL) </vt:lpstr>
      <vt:lpstr>PANTALLA INICIO DE SESIÓN  </vt:lpstr>
      <vt:lpstr>PANTALLA DE CONFIGURACIÓN DE PARÁMETROS   </vt:lpstr>
      <vt:lpstr>SIMULACIÓN DEL SISTEMA </vt:lpstr>
      <vt:lpstr>Simulación creación de variables CONTROLCAD </vt:lpstr>
      <vt:lpstr>VARIABLES EN PLC UAC-SA</vt:lpstr>
      <vt:lpstr>Diapositiva 26</vt:lpstr>
      <vt:lpstr>SISTEMA DIGITAL EXP e HISTORIAN</vt:lpstr>
      <vt:lpstr>PRUEBAS Y RESULTADOS</vt:lpstr>
      <vt:lpstr>ANÁLISIS ECONÓMICO </vt:lpstr>
      <vt:lpstr>ANÁLISIS DE RELACIÓN COSTO / BENEFICIO </vt:lpstr>
      <vt:lpstr>CONCLUSIONES  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AIRE COMPRIMIDO CENTRAL «SAN FRANCISCO»</dc:title>
  <dc:creator>OPERACION SF.SC</dc:creator>
  <cp:lastModifiedBy>Azucena</cp:lastModifiedBy>
  <cp:revision>101</cp:revision>
  <dcterms:created xsi:type="dcterms:W3CDTF">2012-08-14T14:13:37Z</dcterms:created>
  <dcterms:modified xsi:type="dcterms:W3CDTF">2012-10-17T13:59:20Z</dcterms:modified>
</cp:coreProperties>
</file>