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8"/>
  </p:notesMasterIdLst>
  <p:sldIdLst>
    <p:sldId id="261" r:id="rId2"/>
    <p:sldId id="263" r:id="rId3"/>
    <p:sldId id="264" r:id="rId4"/>
    <p:sldId id="260" r:id="rId5"/>
    <p:sldId id="265" r:id="rId6"/>
    <p:sldId id="266" r:id="rId7"/>
    <p:sldId id="267" r:id="rId8"/>
    <p:sldId id="268" r:id="rId9"/>
    <p:sldId id="269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clrMru>
    <a:srgbClr val="000000"/>
    <a:srgbClr val="0000FF"/>
    <a:srgbClr val="002B82"/>
    <a:srgbClr val="3366FF"/>
    <a:srgbClr val="21F721"/>
    <a:srgbClr val="89FB89"/>
    <a:srgbClr val="FF33CC"/>
    <a:srgbClr val="AAC6B5"/>
    <a:srgbClr val="9EB786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00" autoAdjust="0"/>
    <p:restoredTop sz="94660"/>
  </p:normalViewPr>
  <p:slideViewPr>
    <p:cSldViewPr>
      <p:cViewPr>
        <p:scale>
          <a:sx n="66" d="100"/>
          <a:sy n="66" d="100"/>
        </p:scale>
        <p:origin x="-84" y="360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520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David\Documents\Alex\UNIVERSITY\TESIS\PROPUESTAS%20DE%20VALO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vid\Documents\Alex\UNIVERSITY\TESIS\ANEXOS\ESTUDIO%20FINANCIERO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style val="18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'IMPACTO VS FACTIBILIDAD '!$A$3</c:f>
              <c:strCache>
                <c:ptCount val="1"/>
                <c:pt idx="0">
                  <c:v>CRECIMIENTO </c:v>
                </c:pt>
              </c:strCache>
            </c:strRef>
          </c:tx>
          <c:spPr>
            <a:ln w="47625">
              <a:noFill/>
            </a:ln>
          </c:spPr>
          <c:xVal>
            <c:strRef>
              <c:f>'IMPACTO VS FACTIBILIDAD '!$C$2</c:f>
              <c:strCache>
                <c:ptCount val="1"/>
                <c:pt idx="0">
                  <c:v>FACTIBILIDAD </c:v>
                </c:pt>
              </c:strCache>
            </c:strRef>
          </c:xVal>
          <c:yVal>
            <c:numRef>
              <c:f>'IMPACTO VS FACTIBILIDAD '!$C$3</c:f>
              <c:numCache>
                <c:formatCode>General</c:formatCode>
                <c:ptCount val="1"/>
                <c:pt idx="0">
                  <c:v>10</c:v>
                </c:pt>
              </c:numCache>
            </c:numRef>
          </c:yVal>
        </c:ser>
        <c:ser>
          <c:idx val="1"/>
          <c:order val="1"/>
          <c:tx>
            <c:strRef>
              <c:f>'IMPACTO VS FACTIBILIDAD '!$A$4</c:f>
              <c:strCache>
                <c:ptCount val="1"/>
                <c:pt idx="0">
                  <c:v>PRODUCTIVIDAD </c:v>
                </c:pt>
              </c:strCache>
            </c:strRef>
          </c:tx>
          <c:spPr>
            <a:ln w="47625">
              <a:noFill/>
            </a:ln>
          </c:spPr>
          <c:xVal>
            <c:strRef>
              <c:f>'IMPACTO VS FACTIBILIDAD '!$C$2</c:f>
              <c:strCache>
                <c:ptCount val="1"/>
                <c:pt idx="0">
                  <c:v>FACTIBILIDAD </c:v>
                </c:pt>
              </c:strCache>
            </c:strRef>
          </c:xVal>
          <c:yVal>
            <c:numRef>
              <c:f>'IMPACTO VS FACTIBILIDAD '!$C$4</c:f>
              <c:numCache>
                <c:formatCode>General</c:formatCode>
                <c:ptCount val="1"/>
                <c:pt idx="0">
                  <c:v>4.0999999999999996</c:v>
                </c:pt>
              </c:numCache>
            </c:numRef>
          </c:yVal>
        </c:ser>
        <c:ser>
          <c:idx val="2"/>
          <c:order val="2"/>
          <c:tx>
            <c:strRef>
              <c:f>'IMPACTO VS FACTIBILIDAD '!$A$5</c:f>
              <c:strCache>
                <c:ptCount val="1"/>
                <c:pt idx="0">
                  <c:v>RENTABILIDAD </c:v>
                </c:pt>
              </c:strCache>
            </c:strRef>
          </c:tx>
          <c:spPr>
            <a:ln w="47625">
              <a:noFill/>
            </a:ln>
          </c:spPr>
          <c:xVal>
            <c:strRef>
              <c:f>'IMPACTO VS FACTIBILIDAD '!$C$2</c:f>
              <c:strCache>
                <c:ptCount val="1"/>
                <c:pt idx="0">
                  <c:v>FACTIBILIDAD </c:v>
                </c:pt>
              </c:strCache>
            </c:strRef>
          </c:xVal>
          <c:yVal>
            <c:numRef>
              <c:f>'IMPACTO VS FACTIBILIDAD '!$C$5</c:f>
              <c:numCache>
                <c:formatCode>General</c:formatCode>
                <c:ptCount val="1"/>
                <c:pt idx="0">
                  <c:v>7.6</c:v>
                </c:pt>
              </c:numCache>
            </c:numRef>
          </c:yVal>
        </c:ser>
        <c:ser>
          <c:idx val="3"/>
          <c:order val="3"/>
          <c:tx>
            <c:strRef>
              <c:f>'IMPACTO VS FACTIBILIDAD '!$A$6</c:f>
              <c:strCache>
                <c:ptCount val="1"/>
                <c:pt idx="0">
                  <c:v>CALIDAD </c:v>
                </c:pt>
              </c:strCache>
            </c:strRef>
          </c:tx>
          <c:spPr>
            <a:ln w="47625">
              <a:noFill/>
            </a:ln>
          </c:spPr>
          <c:xVal>
            <c:strRef>
              <c:f>'IMPACTO VS FACTIBILIDAD '!$C$2</c:f>
              <c:strCache>
                <c:ptCount val="1"/>
                <c:pt idx="0">
                  <c:v>FACTIBILIDAD </c:v>
                </c:pt>
              </c:strCache>
            </c:strRef>
          </c:xVal>
          <c:yVal>
            <c:numRef>
              <c:f>'IMPACTO VS FACTIBILIDAD '!$C$6</c:f>
              <c:numCache>
                <c:formatCode>General</c:formatCode>
                <c:ptCount val="1"/>
                <c:pt idx="0">
                  <c:v>7</c:v>
                </c:pt>
              </c:numCache>
            </c:numRef>
          </c:yVal>
        </c:ser>
        <c:ser>
          <c:idx val="4"/>
          <c:order val="4"/>
          <c:tx>
            <c:strRef>
              <c:f>'IMPACTO VS FACTIBILIDAD '!$A$7</c:f>
              <c:strCache>
                <c:ptCount val="1"/>
                <c:pt idx="0">
                  <c:v>PRECIO </c:v>
                </c:pt>
              </c:strCache>
            </c:strRef>
          </c:tx>
          <c:spPr>
            <a:ln w="47625">
              <a:noFill/>
            </a:ln>
          </c:spPr>
          <c:xVal>
            <c:strRef>
              <c:f>'IMPACTO VS FACTIBILIDAD '!$C$2</c:f>
              <c:strCache>
                <c:ptCount val="1"/>
                <c:pt idx="0">
                  <c:v>FACTIBILIDAD </c:v>
                </c:pt>
              </c:strCache>
            </c:strRef>
          </c:xVal>
          <c:yVal>
            <c:numRef>
              <c:f>'IMPACTO VS FACTIBILIDAD '!$C$7</c:f>
              <c:numCache>
                <c:formatCode>General</c:formatCode>
                <c:ptCount val="1"/>
                <c:pt idx="0">
                  <c:v>10</c:v>
                </c:pt>
              </c:numCache>
            </c:numRef>
          </c:yVal>
        </c:ser>
        <c:ser>
          <c:idx val="5"/>
          <c:order val="5"/>
          <c:tx>
            <c:strRef>
              <c:f>'IMPACTO VS FACTIBILIDAD '!$A$8</c:f>
              <c:strCache>
                <c:ptCount val="1"/>
                <c:pt idx="0">
                  <c:v>SERVICIO </c:v>
                </c:pt>
              </c:strCache>
            </c:strRef>
          </c:tx>
          <c:spPr>
            <a:ln w="47625">
              <a:noFill/>
            </a:ln>
          </c:spPr>
          <c:xVal>
            <c:strRef>
              <c:f>'IMPACTO VS FACTIBILIDAD '!$C$2</c:f>
              <c:strCache>
                <c:ptCount val="1"/>
                <c:pt idx="0">
                  <c:v>FACTIBILIDAD </c:v>
                </c:pt>
              </c:strCache>
            </c:strRef>
          </c:xVal>
          <c:yVal>
            <c:numRef>
              <c:f>'IMPACTO VS FACTIBILIDAD '!$C$8</c:f>
              <c:numCache>
                <c:formatCode>General</c:formatCode>
                <c:ptCount val="1"/>
                <c:pt idx="0">
                  <c:v>7</c:v>
                </c:pt>
              </c:numCache>
            </c:numRef>
          </c:yVal>
        </c:ser>
        <c:ser>
          <c:idx val="6"/>
          <c:order val="6"/>
          <c:tx>
            <c:strRef>
              <c:f>'IMPACTO VS FACTIBILIDAD '!$A$9</c:f>
              <c:strCache>
                <c:ptCount val="1"/>
                <c:pt idx="0">
                  <c:v>ENTREGA </c:v>
                </c:pt>
              </c:strCache>
            </c:strRef>
          </c:tx>
          <c:spPr>
            <a:ln w="47625">
              <a:noFill/>
            </a:ln>
          </c:spPr>
          <c:xVal>
            <c:strRef>
              <c:f>'IMPACTO VS FACTIBILIDAD '!$C$2</c:f>
              <c:strCache>
                <c:ptCount val="1"/>
                <c:pt idx="0">
                  <c:v>FACTIBILIDAD </c:v>
                </c:pt>
              </c:strCache>
            </c:strRef>
          </c:xVal>
          <c:yVal>
            <c:numRef>
              <c:f>'IMPACTO VS FACTIBILIDAD '!$C$9</c:f>
              <c:numCache>
                <c:formatCode>General</c:formatCode>
                <c:ptCount val="1"/>
                <c:pt idx="0">
                  <c:v>5</c:v>
                </c:pt>
              </c:numCache>
            </c:numRef>
          </c:yVal>
        </c:ser>
        <c:ser>
          <c:idx val="7"/>
          <c:order val="7"/>
          <c:tx>
            <c:strRef>
              <c:f>'IMPACTO VS FACTIBILIDAD '!$A$10</c:f>
              <c:strCache>
                <c:ptCount val="1"/>
                <c:pt idx="0">
                  <c:v>FORMA DE PAGO </c:v>
                </c:pt>
              </c:strCache>
            </c:strRef>
          </c:tx>
          <c:spPr>
            <a:ln w="47625">
              <a:noFill/>
            </a:ln>
          </c:spPr>
          <c:xVal>
            <c:strRef>
              <c:f>'IMPACTO VS FACTIBILIDAD '!$C$2</c:f>
              <c:strCache>
                <c:ptCount val="1"/>
                <c:pt idx="0">
                  <c:v>FACTIBILIDAD </c:v>
                </c:pt>
              </c:strCache>
            </c:strRef>
          </c:xVal>
          <c:yVal>
            <c:numRef>
              <c:f>'IMPACTO VS FACTIBILIDAD '!$C$10</c:f>
              <c:numCache>
                <c:formatCode>General</c:formatCode>
                <c:ptCount val="1"/>
                <c:pt idx="0">
                  <c:v>6.1</c:v>
                </c:pt>
              </c:numCache>
            </c:numRef>
          </c:yVal>
        </c:ser>
        <c:ser>
          <c:idx val="8"/>
          <c:order val="8"/>
          <c:tx>
            <c:strRef>
              <c:f>'IMPACTO VS FACTIBILIDAD '!$A$11</c:f>
              <c:strCache>
                <c:ptCount val="1"/>
                <c:pt idx="0">
                  <c:v>RELACIONES</c:v>
                </c:pt>
              </c:strCache>
            </c:strRef>
          </c:tx>
          <c:spPr>
            <a:ln w="47625">
              <a:noFill/>
            </a:ln>
          </c:spPr>
          <c:xVal>
            <c:strRef>
              <c:f>'IMPACTO VS FACTIBILIDAD '!$C$2</c:f>
              <c:strCache>
                <c:ptCount val="1"/>
                <c:pt idx="0">
                  <c:v>FACTIBILIDAD </c:v>
                </c:pt>
              </c:strCache>
            </c:strRef>
          </c:xVal>
          <c:yVal>
            <c:numRef>
              <c:f>'IMPACTO VS FACTIBILIDAD '!$C$11</c:f>
              <c:numCache>
                <c:formatCode>General</c:formatCode>
                <c:ptCount val="1"/>
                <c:pt idx="0">
                  <c:v>7</c:v>
                </c:pt>
              </c:numCache>
            </c:numRef>
          </c:yVal>
        </c:ser>
        <c:ser>
          <c:idx val="9"/>
          <c:order val="9"/>
          <c:tx>
            <c:strRef>
              <c:f>'IMPACTO VS FACTIBILIDAD '!$A$12</c:f>
              <c:strCache>
                <c:ptCount val="1"/>
                <c:pt idx="0">
                  <c:v>ENFOQUE AL CLIENTE</c:v>
                </c:pt>
              </c:strCache>
            </c:strRef>
          </c:tx>
          <c:spPr>
            <a:ln w="47625">
              <a:noFill/>
            </a:ln>
          </c:spPr>
          <c:xVal>
            <c:strRef>
              <c:f>'IMPACTO VS FACTIBILIDAD '!$C$2</c:f>
              <c:strCache>
                <c:ptCount val="1"/>
                <c:pt idx="0">
                  <c:v>FACTIBILIDAD </c:v>
                </c:pt>
              </c:strCache>
            </c:strRef>
          </c:xVal>
          <c:yVal>
            <c:numRef>
              <c:f>'IMPACTO VS FACTIBILIDAD '!$C$12</c:f>
              <c:numCache>
                <c:formatCode>General</c:formatCode>
                <c:ptCount val="1"/>
                <c:pt idx="0">
                  <c:v>8.5</c:v>
                </c:pt>
              </c:numCache>
            </c:numRef>
          </c:yVal>
        </c:ser>
        <c:ser>
          <c:idx val="10"/>
          <c:order val="10"/>
          <c:tx>
            <c:strRef>
              <c:f>'IMPACTO VS FACTIBILIDAD '!$A$13</c:f>
              <c:strCache>
                <c:ptCount val="1"/>
                <c:pt idx="0">
                  <c:v>REDES DE COOPERACIÓN </c:v>
                </c:pt>
              </c:strCache>
            </c:strRef>
          </c:tx>
          <c:spPr>
            <a:ln w="47625">
              <a:noFill/>
            </a:ln>
          </c:spPr>
          <c:xVal>
            <c:strRef>
              <c:f>'IMPACTO VS FACTIBILIDAD '!$C$2</c:f>
              <c:strCache>
                <c:ptCount val="1"/>
                <c:pt idx="0">
                  <c:v>FACTIBILIDAD </c:v>
                </c:pt>
              </c:strCache>
            </c:strRef>
          </c:xVal>
          <c:yVal>
            <c:numRef>
              <c:f>'IMPACTO VS FACTIBILIDAD '!$C$13</c:f>
              <c:numCache>
                <c:formatCode>General</c:formatCode>
                <c:ptCount val="1"/>
                <c:pt idx="0">
                  <c:v>7</c:v>
                </c:pt>
              </c:numCache>
            </c:numRef>
          </c:yVal>
        </c:ser>
        <c:ser>
          <c:idx val="11"/>
          <c:order val="11"/>
          <c:tx>
            <c:strRef>
              <c:f>'IMPACTO VS FACTIBILIDAD '!$A$14</c:f>
              <c:strCache>
                <c:ptCount val="1"/>
              </c:strCache>
            </c:strRef>
          </c:tx>
          <c:spPr>
            <a:ln w="47625">
              <a:noFill/>
            </a:ln>
          </c:spPr>
          <c:xVal>
            <c:strRef>
              <c:f>'IMPACTO VS FACTIBILIDAD '!$C$2</c:f>
              <c:strCache>
                <c:ptCount val="1"/>
                <c:pt idx="0">
                  <c:v>FACTIBILIDAD </c:v>
                </c:pt>
              </c:strCache>
            </c:strRef>
          </c:xVal>
          <c:yVal>
            <c:numRef>
              <c:f>'IMPACTO VS FACTIBILIDAD '!$C$14</c:f>
              <c:numCache>
                <c:formatCode>General</c:formatCode>
                <c:ptCount val="1"/>
                <c:pt idx="0">
                  <c:v>7</c:v>
                </c:pt>
              </c:numCache>
            </c:numRef>
          </c:yVal>
        </c:ser>
        <c:ser>
          <c:idx val="12"/>
          <c:order val="12"/>
          <c:tx>
            <c:strRef>
              <c:f>'IMPACTO VS FACTIBILIDAD '!$A$15</c:f>
              <c:strCache>
                <c:ptCount val="1"/>
                <c:pt idx="0">
                  <c:v>CULTURA ORGANIZACIONAL </c:v>
                </c:pt>
              </c:strCache>
            </c:strRef>
          </c:tx>
          <c:spPr>
            <a:ln w="47625">
              <a:noFill/>
            </a:ln>
          </c:spPr>
          <c:xVal>
            <c:strRef>
              <c:f>'IMPACTO VS FACTIBILIDAD '!$C$2</c:f>
              <c:strCache>
                <c:ptCount val="1"/>
                <c:pt idx="0">
                  <c:v>FACTIBILIDAD </c:v>
                </c:pt>
              </c:strCache>
            </c:strRef>
          </c:xVal>
          <c:yVal>
            <c:numRef>
              <c:f>'IMPACTO VS FACTIBILIDAD '!$C$15</c:f>
              <c:numCache>
                <c:formatCode>General</c:formatCode>
                <c:ptCount val="1"/>
                <c:pt idx="0">
                  <c:v>10</c:v>
                </c:pt>
              </c:numCache>
            </c:numRef>
          </c:yVal>
        </c:ser>
        <c:ser>
          <c:idx val="13"/>
          <c:order val="13"/>
          <c:tx>
            <c:strRef>
              <c:f>'IMPACTO VS FACTIBILIDAD '!$A$16</c:f>
              <c:strCache>
                <c:ptCount val="1"/>
                <c:pt idx="0">
                  <c:v>CAPITAL HUMANO </c:v>
                </c:pt>
              </c:strCache>
            </c:strRef>
          </c:tx>
          <c:spPr>
            <a:ln w="47625">
              <a:noFill/>
            </a:ln>
          </c:spPr>
          <c:xVal>
            <c:strRef>
              <c:f>'IMPACTO VS FACTIBILIDAD '!$C$2</c:f>
              <c:strCache>
                <c:ptCount val="1"/>
                <c:pt idx="0">
                  <c:v>FACTIBILIDAD </c:v>
                </c:pt>
              </c:strCache>
            </c:strRef>
          </c:xVal>
          <c:yVal>
            <c:numRef>
              <c:f>'IMPACTO VS FACTIBILIDAD '!$C$16</c:f>
              <c:numCache>
                <c:formatCode>General</c:formatCode>
                <c:ptCount val="1"/>
                <c:pt idx="0">
                  <c:v>8.5</c:v>
                </c:pt>
              </c:numCache>
            </c:numRef>
          </c:yVal>
        </c:ser>
        <c:ser>
          <c:idx val="14"/>
          <c:order val="14"/>
          <c:tx>
            <c:strRef>
              <c:f>'IMPACTO VS FACTIBILIDAD '!$A$17</c:f>
              <c:strCache>
                <c:ptCount val="1"/>
                <c:pt idx="0">
                  <c:v>CAPITAL INFORMATICO </c:v>
                </c:pt>
              </c:strCache>
            </c:strRef>
          </c:tx>
          <c:spPr>
            <a:ln w="47625">
              <a:noFill/>
            </a:ln>
          </c:spPr>
          <c:xVal>
            <c:strRef>
              <c:f>'IMPACTO VS FACTIBILIDAD '!$C$2</c:f>
              <c:strCache>
                <c:ptCount val="1"/>
                <c:pt idx="0">
                  <c:v>FACTIBILIDAD </c:v>
                </c:pt>
              </c:strCache>
            </c:strRef>
          </c:xVal>
          <c:yVal>
            <c:numRef>
              <c:f>'IMPACTO VS FACTIBILIDAD '!$C$17</c:f>
              <c:numCache>
                <c:formatCode>General</c:formatCode>
                <c:ptCount val="1"/>
                <c:pt idx="0">
                  <c:v>6.5</c:v>
                </c:pt>
              </c:numCache>
            </c:numRef>
          </c:yVal>
        </c:ser>
        <c:axId val="66542208"/>
        <c:axId val="66548480"/>
      </c:scatterChart>
      <c:valAx>
        <c:axId val="6654220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IMPACTO 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66548480"/>
        <c:crosses val="autoZero"/>
        <c:crossBetween val="midCat"/>
      </c:valAx>
      <c:valAx>
        <c:axId val="66548480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FACTIBILIDAD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66542208"/>
        <c:crosses val="autoZero"/>
        <c:crossBetween val="midCat"/>
      </c:valAx>
    </c:plotArea>
    <c:legend>
      <c:legendPos val="r"/>
      <c:layout/>
      <c:txPr>
        <a:bodyPr/>
        <a:lstStyle/>
        <a:p>
          <a:pPr>
            <a:defRPr sz="1050"/>
          </a:pPr>
          <a:endParaRPr lang="es-EC"/>
        </a:p>
      </c:txPr>
    </c:legend>
    <c:plotVisOnly val="1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es-EC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C"/>
  <c:style val="16"/>
  <c:chart>
    <c:title>
      <c:tx>
        <c:rich>
          <a:bodyPr/>
          <a:lstStyle/>
          <a:p>
            <a:pPr>
              <a:defRPr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es-EC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FLUJO INCREMENTAL</a:t>
            </a:r>
          </a:p>
        </c:rich>
      </c:tx>
      <c:layout>
        <c:manualLayout>
          <c:xMode val="edge"/>
          <c:yMode val="edge"/>
          <c:x val="0.23080955097130129"/>
          <c:y val="8.8184646150427759E-2"/>
        </c:manualLayout>
      </c:layout>
      <c:overlay val="1"/>
    </c:title>
    <c:plotArea>
      <c:layout>
        <c:manualLayout>
          <c:layoutTarget val="inner"/>
          <c:xMode val="edge"/>
          <c:yMode val="edge"/>
          <c:x val="0.19751590482620388"/>
          <c:y val="2.4908294789857649E-2"/>
          <c:w val="0.59382565551324573"/>
          <c:h val="0.87331354021093122"/>
        </c:manualLayout>
      </c:layout>
      <c:lineChart>
        <c:grouping val="stacked"/>
        <c:ser>
          <c:idx val="0"/>
          <c:order val="0"/>
          <c:tx>
            <c:strRef>
              <c:f>Hoja3!$B$74</c:f>
              <c:strCache>
                <c:ptCount val="1"/>
                <c:pt idx="0">
                  <c:v>Con Proyecto</c:v>
                </c:pt>
              </c:strCache>
            </c:strRef>
          </c:tx>
          <c:cat>
            <c:numRef>
              <c:f>Hoja3!$C$73:$H$73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Hoja3!$C$74:$H$74</c:f>
              <c:numCache>
                <c:formatCode>#,##0.00</c:formatCode>
                <c:ptCount val="6"/>
                <c:pt idx="0">
                  <c:v>3235486.8479999998</c:v>
                </c:pt>
                <c:pt idx="1">
                  <c:v>3947293.9545599977</c:v>
                </c:pt>
                <c:pt idx="2">
                  <c:v>4855171.5641087992</c:v>
                </c:pt>
                <c:pt idx="3">
                  <c:v>5996136.881674367</c:v>
                </c:pt>
                <c:pt idx="4">
                  <c:v>7435209.7332762145</c:v>
                </c:pt>
                <c:pt idx="5">
                  <c:v>9012375.434274191</c:v>
                </c:pt>
              </c:numCache>
            </c:numRef>
          </c:val>
        </c:ser>
        <c:ser>
          <c:idx val="1"/>
          <c:order val="1"/>
          <c:tx>
            <c:strRef>
              <c:f>Hoja3!$B$75</c:f>
              <c:strCache>
                <c:ptCount val="1"/>
                <c:pt idx="0">
                  <c:v>Sin Proyecto</c:v>
                </c:pt>
              </c:strCache>
            </c:strRef>
          </c:tx>
          <c:cat>
            <c:numRef>
              <c:f>Hoja3!$C$73:$H$73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Hoja3!$C$75:$H$75</c:f>
              <c:numCache>
                <c:formatCode>#,##0.00</c:formatCode>
                <c:ptCount val="6"/>
                <c:pt idx="0">
                  <c:v>3235486.8479999998</c:v>
                </c:pt>
                <c:pt idx="1">
                  <c:v>3947293.9545600004</c:v>
                </c:pt>
                <c:pt idx="2">
                  <c:v>4815698.6245631985</c:v>
                </c:pt>
                <c:pt idx="3">
                  <c:v>5875152.3219671035</c:v>
                </c:pt>
                <c:pt idx="4">
                  <c:v>7167685.8327998649</c:v>
                </c:pt>
                <c:pt idx="5">
                  <c:v>8744576.7160158195</c:v>
                </c:pt>
              </c:numCache>
            </c:numRef>
          </c:val>
        </c:ser>
        <c:ser>
          <c:idx val="2"/>
          <c:order val="2"/>
          <c:tx>
            <c:strRef>
              <c:f>Hoja3!$B$76</c:f>
              <c:strCache>
                <c:ptCount val="1"/>
                <c:pt idx="0">
                  <c:v>UTILIDAD</c:v>
                </c:pt>
              </c:strCache>
            </c:strRef>
          </c:tx>
          <c:cat>
            <c:numRef>
              <c:f>Hoja3!$C$73:$H$73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Hoja3!$C$76:$H$76</c:f>
              <c:numCache>
                <c:formatCode>#,##0.00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39472.939545601585</c:v>
                </c:pt>
                <c:pt idx="3">
                  <c:v>120984.55970726254</c:v>
                </c:pt>
                <c:pt idx="4">
                  <c:v>267523.90047634981</c:v>
                </c:pt>
                <c:pt idx="5">
                  <c:v>267798.71825836599</c:v>
                </c:pt>
              </c:numCache>
            </c:numRef>
          </c:val>
        </c:ser>
        <c:marker val="1"/>
        <c:axId val="68369792"/>
        <c:axId val="68387968"/>
      </c:lineChart>
      <c:catAx>
        <c:axId val="68369792"/>
        <c:scaling>
          <c:orientation val="minMax"/>
        </c:scaling>
        <c:axPos val="b"/>
        <c:numFmt formatCode="General" sourceLinked="1"/>
        <c:tickLblPos val="nextTo"/>
        <c:crossAx val="68387968"/>
        <c:crosses val="autoZero"/>
        <c:auto val="1"/>
        <c:lblAlgn val="ctr"/>
        <c:lblOffset val="100"/>
      </c:catAx>
      <c:valAx>
        <c:axId val="68387968"/>
        <c:scaling>
          <c:orientation val="minMax"/>
        </c:scaling>
        <c:axPos val="l"/>
        <c:majorGridlines/>
        <c:numFmt formatCode="#,##0.00" sourceLinked="1"/>
        <c:tickLblPos val="nextTo"/>
        <c:txPr>
          <a:bodyPr/>
          <a:lstStyle/>
          <a:p>
            <a:pPr>
              <a:defRPr>
                <a:solidFill>
                  <a:schemeClr val="accent6">
                    <a:lumMod val="50000"/>
                  </a:schemeClr>
                </a:solidFill>
              </a:defRPr>
            </a:pPr>
            <a:endParaRPr lang="es-EC"/>
          </a:p>
        </c:txPr>
        <c:crossAx val="683697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417043770204395"/>
          <c:y val="0.25358482895839857"/>
          <c:w val="0.24507327468665097"/>
          <c:h val="0.36395577259092432"/>
        </c:manualLayout>
      </c:layout>
      <c:txPr>
        <a:bodyPr/>
        <a:lstStyle/>
        <a:p>
          <a:pPr>
            <a:defRPr sz="1100">
              <a:latin typeface="Times New Roman" pitchFamily="18" charset="0"/>
              <a:cs typeface="Times New Roman" pitchFamily="18" charset="0"/>
            </a:defRPr>
          </a:pPr>
          <a:endParaRPr lang="es-EC"/>
        </a:p>
      </c:txPr>
    </c:legend>
    <c:plotVisOnly val="1"/>
  </c:chart>
  <c:txPr>
    <a:bodyPr/>
    <a:lstStyle/>
    <a:p>
      <a:pPr>
        <a:defRPr sz="1800"/>
      </a:pPr>
      <a:endParaRPr lang="es-EC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4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4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2F1ABD-C0E8-4F27-9DB1-C811CF7879C8}" type="doc">
      <dgm:prSet loTypeId="urn:microsoft.com/office/officeart/2005/8/layout/bList2" loCatId="list" qsTypeId="urn:microsoft.com/office/officeart/2005/8/quickstyle/3d3" qsCatId="3D" csTypeId="urn:microsoft.com/office/officeart/2005/8/colors/accent6_2" csCatId="accent6" phldr="1"/>
      <dgm:spPr/>
    </dgm:pt>
    <dgm:pt modelId="{25E8212A-36E0-47F4-87B6-3DE12381ECD2}">
      <dgm:prSet phldrT="[Texto]"/>
      <dgm:spPr/>
      <dgm:t>
        <a:bodyPr/>
        <a:lstStyle/>
        <a:p>
          <a:r>
            <a:rPr lang="es-EC" dirty="0" smtClean="0">
              <a:latin typeface="Andalus" pitchFamily="2" charset="-78"/>
              <a:cs typeface="Andalus" pitchFamily="2" charset="-78"/>
            </a:rPr>
            <a:t>TELAS POLIÉSTER  </a:t>
          </a:r>
          <a:endParaRPr lang="es-EC" dirty="0">
            <a:latin typeface="Andalus" pitchFamily="2" charset="-78"/>
            <a:cs typeface="Andalus" pitchFamily="2" charset="-78"/>
          </a:endParaRPr>
        </a:p>
      </dgm:t>
    </dgm:pt>
    <dgm:pt modelId="{08BE909D-F4FE-497B-87DE-657B1AA4805E}" type="parTrans" cxnId="{08FFA4B9-B866-433E-95D7-0263D64F0D05}">
      <dgm:prSet/>
      <dgm:spPr/>
      <dgm:t>
        <a:bodyPr/>
        <a:lstStyle/>
        <a:p>
          <a:endParaRPr lang="es-EC"/>
        </a:p>
      </dgm:t>
    </dgm:pt>
    <dgm:pt modelId="{D1BF99F0-9E6C-4C2A-9138-4E241E7AD695}" type="sibTrans" cxnId="{08FFA4B9-B866-433E-95D7-0263D64F0D05}">
      <dgm:prSet/>
      <dgm:spPr/>
      <dgm:t>
        <a:bodyPr/>
        <a:lstStyle/>
        <a:p>
          <a:endParaRPr lang="es-EC"/>
        </a:p>
      </dgm:t>
    </dgm:pt>
    <dgm:pt modelId="{98037AF9-859B-49D6-8F81-A43E914BB36E}">
      <dgm:prSet phldrT="[Texto]"/>
      <dgm:spPr/>
      <dgm:t>
        <a:bodyPr/>
        <a:lstStyle/>
        <a:p>
          <a:r>
            <a:rPr lang="es-EC" dirty="0" smtClean="0">
              <a:latin typeface="Andalus" pitchFamily="2" charset="-78"/>
              <a:cs typeface="Andalus" pitchFamily="2" charset="-78"/>
            </a:rPr>
            <a:t>TELAS POLI ALGODÓN</a:t>
          </a:r>
          <a:endParaRPr lang="es-EC" dirty="0">
            <a:latin typeface="Andalus" pitchFamily="2" charset="-78"/>
            <a:cs typeface="Andalus" pitchFamily="2" charset="-78"/>
          </a:endParaRPr>
        </a:p>
      </dgm:t>
    </dgm:pt>
    <dgm:pt modelId="{C0C2F21A-D6C5-48E9-AC32-CD517F83CADC}" type="parTrans" cxnId="{2A1AF09F-4487-4300-8A2E-860A5BF1E32F}">
      <dgm:prSet/>
      <dgm:spPr/>
      <dgm:t>
        <a:bodyPr/>
        <a:lstStyle/>
        <a:p>
          <a:endParaRPr lang="es-EC"/>
        </a:p>
      </dgm:t>
    </dgm:pt>
    <dgm:pt modelId="{874B9299-8280-4680-8A67-B99C004B4725}" type="sibTrans" cxnId="{2A1AF09F-4487-4300-8A2E-860A5BF1E32F}">
      <dgm:prSet/>
      <dgm:spPr/>
      <dgm:t>
        <a:bodyPr/>
        <a:lstStyle/>
        <a:p>
          <a:endParaRPr lang="es-EC"/>
        </a:p>
      </dgm:t>
    </dgm:pt>
    <dgm:pt modelId="{C91EA90F-90D6-4CAC-8728-4B2F114589B6}">
      <dgm:prSet custT="1"/>
      <dgm:spPr/>
      <dgm:t>
        <a:bodyPr/>
        <a:lstStyle/>
        <a:p>
          <a:r>
            <a:rPr lang="es-ES" sz="1800" dirty="0" smtClean="0">
              <a:latin typeface="Andalus" pitchFamily="2" charset="-78"/>
              <a:cs typeface="Andalus" pitchFamily="2" charset="-78"/>
            </a:rPr>
            <a:t>Son utilizadas en la fabricación de ropa deportiva.</a:t>
          </a:r>
          <a:endParaRPr lang="es-EC" sz="1800" dirty="0">
            <a:latin typeface="Andalus" pitchFamily="2" charset="-78"/>
            <a:cs typeface="Andalus" pitchFamily="2" charset="-78"/>
          </a:endParaRPr>
        </a:p>
      </dgm:t>
    </dgm:pt>
    <dgm:pt modelId="{3DA9DEFF-B479-464E-970F-ECF178DBD578}" type="parTrans" cxnId="{D3DCC724-546A-4498-9B87-3C76E965793B}">
      <dgm:prSet/>
      <dgm:spPr/>
      <dgm:t>
        <a:bodyPr/>
        <a:lstStyle/>
        <a:p>
          <a:endParaRPr lang="es-EC"/>
        </a:p>
      </dgm:t>
    </dgm:pt>
    <dgm:pt modelId="{833C7E54-471C-4425-8AA4-7A907A192754}" type="sibTrans" cxnId="{D3DCC724-546A-4498-9B87-3C76E965793B}">
      <dgm:prSet/>
      <dgm:spPr/>
      <dgm:t>
        <a:bodyPr/>
        <a:lstStyle/>
        <a:p>
          <a:endParaRPr lang="es-EC"/>
        </a:p>
      </dgm:t>
    </dgm:pt>
    <dgm:pt modelId="{AB3A4B45-B10D-4FCB-8A94-5007D45ED5A5}">
      <dgm:prSet custT="1"/>
      <dgm:spPr/>
      <dgm:t>
        <a:bodyPr/>
        <a:lstStyle/>
        <a:p>
          <a:r>
            <a:rPr lang="es-ES" sz="1800" dirty="0" smtClean="0">
              <a:latin typeface="Andalus" pitchFamily="2" charset="-78"/>
              <a:cs typeface="Andalus" pitchFamily="2" charset="-78"/>
            </a:rPr>
            <a:t>Se utiliza en la elaboración de toda  prenda de vestir sean estas: pijamas, ropa interior, camisetas tipo lacost, ropa casual etc.</a:t>
          </a:r>
          <a:endParaRPr lang="es-EC" sz="1800" dirty="0">
            <a:latin typeface="Andalus" pitchFamily="2" charset="-78"/>
            <a:cs typeface="Andalus" pitchFamily="2" charset="-78"/>
          </a:endParaRPr>
        </a:p>
      </dgm:t>
    </dgm:pt>
    <dgm:pt modelId="{7665F3BE-D2D8-489A-9645-D256C8CAA556}" type="parTrans" cxnId="{F96F031D-1A53-409C-A96A-8BF21FF52009}">
      <dgm:prSet/>
      <dgm:spPr/>
      <dgm:t>
        <a:bodyPr/>
        <a:lstStyle/>
        <a:p>
          <a:endParaRPr lang="es-EC"/>
        </a:p>
      </dgm:t>
    </dgm:pt>
    <dgm:pt modelId="{1DB42606-4550-4270-AC2D-3F0CC8F07902}" type="sibTrans" cxnId="{F96F031D-1A53-409C-A96A-8BF21FF52009}">
      <dgm:prSet/>
      <dgm:spPr/>
      <dgm:t>
        <a:bodyPr/>
        <a:lstStyle/>
        <a:p>
          <a:endParaRPr lang="es-EC"/>
        </a:p>
      </dgm:t>
    </dgm:pt>
    <dgm:pt modelId="{3B40B7BF-917D-4989-9519-BDDCC6D89A0A}" type="pres">
      <dgm:prSet presAssocID="{892F1ABD-C0E8-4F27-9DB1-C811CF7879C8}" presName="diagram" presStyleCnt="0">
        <dgm:presLayoutVars>
          <dgm:dir/>
          <dgm:animLvl val="lvl"/>
          <dgm:resizeHandles val="exact"/>
        </dgm:presLayoutVars>
      </dgm:prSet>
      <dgm:spPr/>
    </dgm:pt>
    <dgm:pt modelId="{19EC5521-4074-49D9-88F7-B803B567A07C}" type="pres">
      <dgm:prSet presAssocID="{25E8212A-36E0-47F4-87B6-3DE12381ECD2}" presName="compNode" presStyleCnt="0"/>
      <dgm:spPr/>
    </dgm:pt>
    <dgm:pt modelId="{84E1D1F1-ED97-4F48-8094-B9521E85C845}" type="pres">
      <dgm:prSet presAssocID="{25E8212A-36E0-47F4-87B6-3DE12381ECD2}" presName="childRec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BD7F3C5-6C35-4495-BE91-5550F5677AF4}" type="pres">
      <dgm:prSet presAssocID="{25E8212A-36E0-47F4-87B6-3DE12381ECD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C0A3E2-5C2F-4E31-9D37-44ECE1CBCF1F}" type="pres">
      <dgm:prSet presAssocID="{25E8212A-36E0-47F4-87B6-3DE12381ECD2}" presName="parentRect" presStyleLbl="alignNode1" presStyleIdx="0" presStyleCnt="2"/>
      <dgm:spPr/>
      <dgm:t>
        <a:bodyPr/>
        <a:lstStyle/>
        <a:p>
          <a:endParaRPr lang="en-US"/>
        </a:p>
      </dgm:t>
    </dgm:pt>
    <dgm:pt modelId="{9D03D1F5-4F18-47B4-AC14-D839FFE4DFED}" type="pres">
      <dgm:prSet presAssocID="{25E8212A-36E0-47F4-87B6-3DE12381ECD2}" presName="adorn" presStyleLbl="fgAccFollowNod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B36BA1E-852E-48C3-820C-36717734D2F8}" type="pres">
      <dgm:prSet presAssocID="{D1BF99F0-9E6C-4C2A-9138-4E241E7AD69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0AF47C1-EBA6-4408-A203-05A2745C1526}" type="pres">
      <dgm:prSet presAssocID="{98037AF9-859B-49D6-8F81-A43E914BB36E}" presName="compNode" presStyleCnt="0"/>
      <dgm:spPr/>
    </dgm:pt>
    <dgm:pt modelId="{5EF0A109-8B2D-484F-A8E4-8210C5B338FD}" type="pres">
      <dgm:prSet presAssocID="{98037AF9-859B-49D6-8F81-A43E914BB36E}" presName="childRect" presStyleLbl="bgAcc1" presStyleIdx="1" presStyleCnt="2" custLinFactNeighborX="-392" custLinFactNeighborY="-51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8E822E-2B4B-4D8B-B9B5-BC3F44DC05D7}" type="pres">
      <dgm:prSet presAssocID="{98037AF9-859B-49D6-8F81-A43E914BB36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A472D22-C221-4244-A590-8A92AD030D05}" type="pres">
      <dgm:prSet presAssocID="{98037AF9-859B-49D6-8F81-A43E914BB36E}" presName="parentRect" presStyleLbl="alignNode1" presStyleIdx="1" presStyleCnt="2"/>
      <dgm:spPr/>
      <dgm:t>
        <a:bodyPr/>
        <a:lstStyle/>
        <a:p>
          <a:endParaRPr lang="es-EC"/>
        </a:p>
      </dgm:t>
    </dgm:pt>
    <dgm:pt modelId="{D15ADAFB-02FB-4412-B993-568D5D456243}" type="pres">
      <dgm:prSet presAssocID="{98037AF9-859B-49D6-8F81-A43E914BB36E}" presName="adorn" presStyleLbl="fgAccFollowNod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4415D813-6FA3-44E2-B8E1-DFEDCC5236C2}" type="presOf" srcId="{D1BF99F0-9E6C-4C2A-9138-4E241E7AD695}" destId="{4B36BA1E-852E-48C3-820C-36717734D2F8}" srcOrd="0" destOrd="0" presId="urn:microsoft.com/office/officeart/2005/8/layout/bList2"/>
    <dgm:cxn modelId="{1903FF65-43F8-4388-943E-886A30F7CD26}" type="presOf" srcId="{C91EA90F-90D6-4CAC-8728-4B2F114589B6}" destId="{84E1D1F1-ED97-4F48-8094-B9521E85C845}" srcOrd="0" destOrd="0" presId="urn:microsoft.com/office/officeart/2005/8/layout/bList2"/>
    <dgm:cxn modelId="{130BBB77-930D-493E-9A4B-494DED24B5E6}" type="presOf" srcId="{25E8212A-36E0-47F4-87B6-3DE12381ECD2}" destId="{CBD7F3C5-6C35-4495-BE91-5550F5677AF4}" srcOrd="0" destOrd="0" presId="urn:microsoft.com/office/officeart/2005/8/layout/bList2"/>
    <dgm:cxn modelId="{D64134B4-01FB-4067-B1B8-586581D95CC8}" type="presOf" srcId="{AB3A4B45-B10D-4FCB-8A94-5007D45ED5A5}" destId="{5EF0A109-8B2D-484F-A8E4-8210C5B338FD}" srcOrd="0" destOrd="0" presId="urn:microsoft.com/office/officeart/2005/8/layout/bList2"/>
    <dgm:cxn modelId="{D3DCC724-546A-4498-9B87-3C76E965793B}" srcId="{25E8212A-36E0-47F4-87B6-3DE12381ECD2}" destId="{C91EA90F-90D6-4CAC-8728-4B2F114589B6}" srcOrd="0" destOrd="0" parTransId="{3DA9DEFF-B479-464E-970F-ECF178DBD578}" sibTransId="{833C7E54-471C-4425-8AA4-7A907A192754}"/>
    <dgm:cxn modelId="{F96F031D-1A53-409C-A96A-8BF21FF52009}" srcId="{98037AF9-859B-49D6-8F81-A43E914BB36E}" destId="{AB3A4B45-B10D-4FCB-8A94-5007D45ED5A5}" srcOrd="0" destOrd="0" parTransId="{7665F3BE-D2D8-489A-9645-D256C8CAA556}" sibTransId="{1DB42606-4550-4270-AC2D-3F0CC8F07902}"/>
    <dgm:cxn modelId="{F8DD6AA1-AA5B-4DA5-8269-C709C2F2D57E}" type="presOf" srcId="{98037AF9-859B-49D6-8F81-A43E914BB36E}" destId="{9A472D22-C221-4244-A590-8A92AD030D05}" srcOrd="1" destOrd="0" presId="urn:microsoft.com/office/officeart/2005/8/layout/bList2"/>
    <dgm:cxn modelId="{BA508481-1A57-425C-83AA-E70A2DE1E4B8}" type="presOf" srcId="{25E8212A-36E0-47F4-87B6-3DE12381ECD2}" destId="{B0C0A3E2-5C2F-4E31-9D37-44ECE1CBCF1F}" srcOrd="1" destOrd="0" presId="urn:microsoft.com/office/officeart/2005/8/layout/bList2"/>
    <dgm:cxn modelId="{B06D67B3-5D98-43A8-9CF7-B8F73527FF89}" type="presOf" srcId="{98037AF9-859B-49D6-8F81-A43E914BB36E}" destId="{FF8E822E-2B4B-4D8B-B9B5-BC3F44DC05D7}" srcOrd="0" destOrd="0" presId="urn:microsoft.com/office/officeart/2005/8/layout/bList2"/>
    <dgm:cxn modelId="{08FFA4B9-B866-433E-95D7-0263D64F0D05}" srcId="{892F1ABD-C0E8-4F27-9DB1-C811CF7879C8}" destId="{25E8212A-36E0-47F4-87B6-3DE12381ECD2}" srcOrd="0" destOrd="0" parTransId="{08BE909D-F4FE-497B-87DE-657B1AA4805E}" sibTransId="{D1BF99F0-9E6C-4C2A-9138-4E241E7AD695}"/>
    <dgm:cxn modelId="{2A1AF09F-4487-4300-8A2E-860A5BF1E32F}" srcId="{892F1ABD-C0E8-4F27-9DB1-C811CF7879C8}" destId="{98037AF9-859B-49D6-8F81-A43E914BB36E}" srcOrd="1" destOrd="0" parTransId="{C0C2F21A-D6C5-48E9-AC32-CD517F83CADC}" sibTransId="{874B9299-8280-4680-8A67-B99C004B4725}"/>
    <dgm:cxn modelId="{AC60CA88-72D3-4D53-9DE8-09FA7288ACDE}" type="presOf" srcId="{892F1ABD-C0E8-4F27-9DB1-C811CF7879C8}" destId="{3B40B7BF-917D-4989-9519-BDDCC6D89A0A}" srcOrd="0" destOrd="0" presId="urn:microsoft.com/office/officeart/2005/8/layout/bList2"/>
    <dgm:cxn modelId="{B8D198CF-A7A9-4BC1-B6FE-5F91A9342BFE}" type="presParOf" srcId="{3B40B7BF-917D-4989-9519-BDDCC6D89A0A}" destId="{19EC5521-4074-49D9-88F7-B803B567A07C}" srcOrd="0" destOrd="0" presId="urn:microsoft.com/office/officeart/2005/8/layout/bList2"/>
    <dgm:cxn modelId="{9C1F5AA4-AF07-443B-A49A-014B1F0240C3}" type="presParOf" srcId="{19EC5521-4074-49D9-88F7-B803B567A07C}" destId="{84E1D1F1-ED97-4F48-8094-B9521E85C845}" srcOrd="0" destOrd="0" presId="urn:microsoft.com/office/officeart/2005/8/layout/bList2"/>
    <dgm:cxn modelId="{8B51338B-9D1D-4614-B987-E45CE5DE1770}" type="presParOf" srcId="{19EC5521-4074-49D9-88F7-B803B567A07C}" destId="{CBD7F3C5-6C35-4495-BE91-5550F5677AF4}" srcOrd="1" destOrd="0" presId="urn:microsoft.com/office/officeart/2005/8/layout/bList2"/>
    <dgm:cxn modelId="{9983BB33-9570-49C7-9E1C-43A30B2D9E38}" type="presParOf" srcId="{19EC5521-4074-49D9-88F7-B803B567A07C}" destId="{B0C0A3E2-5C2F-4E31-9D37-44ECE1CBCF1F}" srcOrd="2" destOrd="0" presId="urn:microsoft.com/office/officeart/2005/8/layout/bList2"/>
    <dgm:cxn modelId="{37CE0CB6-E4F3-484C-B4BD-7C35C4A6C6FE}" type="presParOf" srcId="{19EC5521-4074-49D9-88F7-B803B567A07C}" destId="{9D03D1F5-4F18-47B4-AC14-D839FFE4DFED}" srcOrd="3" destOrd="0" presId="urn:microsoft.com/office/officeart/2005/8/layout/bList2"/>
    <dgm:cxn modelId="{3FD1AFF2-F0DE-4596-AC63-9356F4DE7A33}" type="presParOf" srcId="{3B40B7BF-917D-4989-9519-BDDCC6D89A0A}" destId="{4B36BA1E-852E-48C3-820C-36717734D2F8}" srcOrd="1" destOrd="0" presId="urn:microsoft.com/office/officeart/2005/8/layout/bList2"/>
    <dgm:cxn modelId="{16DFB5FB-5C5B-4E9F-9D8E-70E47F18F151}" type="presParOf" srcId="{3B40B7BF-917D-4989-9519-BDDCC6D89A0A}" destId="{F0AF47C1-EBA6-4408-A203-05A2745C1526}" srcOrd="2" destOrd="0" presId="urn:microsoft.com/office/officeart/2005/8/layout/bList2"/>
    <dgm:cxn modelId="{D8B1AA90-A104-4637-A2C7-9CDBAADCDB59}" type="presParOf" srcId="{F0AF47C1-EBA6-4408-A203-05A2745C1526}" destId="{5EF0A109-8B2D-484F-A8E4-8210C5B338FD}" srcOrd="0" destOrd="0" presId="urn:microsoft.com/office/officeart/2005/8/layout/bList2"/>
    <dgm:cxn modelId="{8C98B7E6-F892-44E3-85F4-1E9B90E94AC6}" type="presParOf" srcId="{F0AF47C1-EBA6-4408-A203-05A2745C1526}" destId="{FF8E822E-2B4B-4D8B-B9B5-BC3F44DC05D7}" srcOrd="1" destOrd="0" presId="urn:microsoft.com/office/officeart/2005/8/layout/bList2"/>
    <dgm:cxn modelId="{7F0DE359-BA5F-4951-A656-DF9731936C8B}" type="presParOf" srcId="{F0AF47C1-EBA6-4408-A203-05A2745C1526}" destId="{9A472D22-C221-4244-A590-8A92AD030D05}" srcOrd="2" destOrd="0" presId="urn:microsoft.com/office/officeart/2005/8/layout/bList2"/>
    <dgm:cxn modelId="{22AC1E3C-3341-456C-B027-FBC359CFE979}" type="presParOf" srcId="{F0AF47C1-EBA6-4408-A203-05A2745C1526}" destId="{D15ADAFB-02FB-4412-B993-568D5D456243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F1C0FC-A5DB-416D-B036-AAAF4E103D05}" type="doc">
      <dgm:prSet loTypeId="urn:microsoft.com/office/officeart/2005/8/layout/hList7" loCatId="list" qsTypeId="urn:microsoft.com/office/officeart/2005/8/quickstyle/3d3" qsCatId="3D" csTypeId="urn:microsoft.com/office/officeart/2005/8/colors/colorful5" csCatId="colorful" phldr="1"/>
      <dgm:spPr/>
    </dgm:pt>
    <dgm:pt modelId="{B737049B-1673-4225-9D61-5C97583AF508}">
      <dgm:prSet phldrT="[Texto]"/>
      <dgm:spPr/>
      <dgm:t>
        <a:bodyPr/>
        <a:lstStyle/>
        <a:p>
          <a:pPr algn="ctr"/>
          <a:r>
            <a:rPr lang="es-EC" b="1" dirty="0" smtClean="0">
              <a:solidFill>
                <a:schemeClr val="tx1"/>
              </a:solidFill>
              <a:latin typeface="Andalus" pitchFamily="2" charset="-78"/>
              <a:cs typeface="Andalus" pitchFamily="2" charset="-78"/>
            </a:rPr>
            <a:t>HILO</a:t>
          </a:r>
          <a:endParaRPr lang="es-EC" b="1" dirty="0">
            <a:solidFill>
              <a:schemeClr val="tx1"/>
            </a:solidFill>
            <a:latin typeface="Andalus" pitchFamily="2" charset="-78"/>
            <a:cs typeface="Andalus" pitchFamily="2" charset="-78"/>
          </a:endParaRPr>
        </a:p>
      </dgm:t>
    </dgm:pt>
    <dgm:pt modelId="{F52B5F96-DDEC-4B89-A300-503B372EEF9F}" type="parTrans" cxnId="{1FDB32F2-D05E-460E-A920-17545F482FF7}">
      <dgm:prSet/>
      <dgm:spPr/>
      <dgm:t>
        <a:bodyPr/>
        <a:lstStyle/>
        <a:p>
          <a:pPr algn="ctr"/>
          <a:endParaRPr lang="es-EC" b="1">
            <a:solidFill>
              <a:schemeClr val="tx1"/>
            </a:solidFill>
            <a:latin typeface="Andalus" pitchFamily="2" charset="-78"/>
            <a:cs typeface="Andalus" pitchFamily="2" charset="-78"/>
          </a:endParaRPr>
        </a:p>
      </dgm:t>
    </dgm:pt>
    <dgm:pt modelId="{47F42735-CFFC-41FF-A6C5-95D289BF9BE2}" type="sibTrans" cxnId="{1FDB32F2-D05E-460E-A920-17545F482FF7}">
      <dgm:prSet/>
      <dgm:spPr/>
      <dgm:t>
        <a:bodyPr/>
        <a:lstStyle/>
        <a:p>
          <a:pPr algn="ctr"/>
          <a:endParaRPr lang="es-EC" b="1">
            <a:solidFill>
              <a:schemeClr val="tx1"/>
            </a:solidFill>
            <a:latin typeface="Andalus" pitchFamily="2" charset="-78"/>
            <a:cs typeface="Andalus" pitchFamily="2" charset="-78"/>
          </a:endParaRPr>
        </a:p>
      </dgm:t>
    </dgm:pt>
    <dgm:pt modelId="{E330D767-5C9B-4D05-997C-6DF7A4BDF9F4}">
      <dgm:prSet phldrT="[Texto]"/>
      <dgm:spPr/>
      <dgm:t>
        <a:bodyPr/>
        <a:lstStyle/>
        <a:p>
          <a:pPr algn="ctr"/>
          <a:r>
            <a:rPr lang="es-EC" b="1" dirty="0" smtClean="0">
              <a:solidFill>
                <a:schemeClr val="tx1"/>
              </a:solidFill>
              <a:latin typeface="Andalus" pitchFamily="2" charset="-78"/>
              <a:cs typeface="Andalus" pitchFamily="2" charset="-78"/>
            </a:rPr>
            <a:t>ELASTICO </a:t>
          </a:r>
          <a:endParaRPr lang="es-EC" b="1" dirty="0">
            <a:solidFill>
              <a:schemeClr val="tx1"/>
            </a:solidFill>
            <a:latin typeface="Andalus" pitchFamily="2" charset="-78"/>
            <a:cs typeface="Andalus" pitchFamily="2" charset="-78"/>
          </a:endParaRPr>
        </a:p>
      </dgm:t>
    </dgm:pt>
    <dgm:pt modelId="{9EA31D45-ED12-4E0C-B83B-2FE2824117CE}" type="parTrans" cxnId="{4F66A84D-28D7-4DB7-99D1-9543AF0B58E7}">
      <dgm:prSet/>
      <dgm:spPr/>
      <dgm:t>
        <a:bodyPr/>
        <a:lstStyle/>
        <a:p>
          <a:pPr algn="ctr"/>
          <a:endParaRPr lang="es-EC" b="1">
            <a:solidFill>
              <a:schemeClr val="tx1"/>
            </a:solidFill>
            <a:latin typeface="Andalus" pitchFamily="2" charset="-78"/>
            <a:cs typeface="Andalus" pitchFamily="2" charset="-78"/>
          </a:endParaRPr>
        </a:p>
      </dgm:t>
    </dgm:pt>
    <dgm:pt modelId="{65E4FE11-986B-4C28-9ED4-FD3F08BED77B}" type="sibTrans" cxnId="{4F66A84D-28D7-4DB7-99D1-9543AF0B58E7}">
      <dgm:prSet/>
      <dgm:spPr/>
      <dgm:t>
        <a:bodyPr/>
        <a:lstStyle/>
        <a:p>
          <a:pPr algn="ctr"/>
          <a:endParaRPr lang="es-EC" b="1">
            <a:solidFill>
              <a:schemeClr val="tx1"/>
            </a:solidFill>
            <a:latin typeface="Andalus" pitchFamily="2" charset="-78"/>
            <a:cs typeface="Andalus" pitchFamily="2" charset="-78"/>
          </a:endParaRPr>
        </a:p>
      </dgm:t>
    </dgm:pt>
    <dgm:pt modelId="{A77AF489-8262-488F-AE98-97655D692EDC}">
      <dgm:prSet phldrT="[Texto]"/>
      <dgm:spPr/>
      <dgm:t>
        <a:bodyPr/>
        <a:lstStyle/>
        <a:p>
          <a:pPr algn="ctr"/>
          <a:r>
            <a:rPr lang="es-EC" b="1" dirty="0" smtClean="0">
              <a:solidFill>
                <a:schemeClr val="tx1"/>
              </a:solidFill>
              <a:latin typeface="Andalus" pitchFamily="2" charset="-78"/>
              <a:cs typeface="Andalus" pitchFamily="2" charset="-78"/>
            </a:rPr>
            <a:t>CORDONES</a:t>
          </a:r>
          <a:endParaRPr lang="es-EC" b="1" dirty="0">
            <a:solidFill>
              <a:schemeClr val="tx1"/>
            </a:solidFill>
            <a:latin typeface="Andalus" pitchFamily="2" charset="-78"/>
            <a:cs typeface="Andalus" pitchFamily="2" charset="-78"/>
          </a:endParaRPr>
        </a:p>
      </dgm:t>
    </dgm:pt>
    <dgm:pt modelId="{E7E736B2-E5F7-419E-A3D8-CA9AF533DBB0}" type="parTrans" cxnId="{095331EB-110E-4308-9D0C-3CBE8FC320F9}">
      <dgm:prSet/>
      <dgm:spPr/>
      <dgm:t>
        <a:bodyPr/>
        <a:lstStyle/>
        <a:p>
          <a:pPr algn="ctr"/>
          <a:endParaRPr lang="es-EC" b="1">
            <a:solidFill>
              <a:schemeClr val="tx1"/>
            </a:solidFill>
            <a:latin typeface="Andalus" pitchFamily="2" charset="-78"/>
            <a:cs typeface="Andalus" pitchFamily="2" charset="-78"/>
          </a:endParaRPr>
        </a:p>
      </dgm:t>
    </dgm:pt>
    <dgm:pt modelId="{6E3718C0-D9C1-4B00-9327-14906E4E33C1}" type="sibTrans" cxnId="{095331EB-110E-4308-9D0C-3CBE8FC320F9}">
      <dgm:prSet/>
      <dgm:spPr/>
      <dgm:t>
        <a:bodyPr/>
        <a:lstStyle/>
        <a:p>
          <a:pPr algn="ctr"/>
          <a:endParaRPr lang="es-EC" b="1">
            <a:solidFill>
              <a:schemeClr val="tx1"/>
            </a:solidFill>
            <a:latin typeface="Andalus" pitchFamily="2" charset="-78"/>
            <a:cs typeface="Andalus" pitchFamily="2" charset="-78"/>
          </a:endParaRPr>
        </a:p>
      </dgm:t>
    </dgm:pt>
    <dgm:pt modelId="{158A0FD6-A0B0-480C-90E1-E6A6CDC58344}">
      <dgm:prSet phldrT="[Texto]"/>
      <dgm:spPr/>
      <dgm:t>
        <a:bodyPr/>
        <a:lstStyle/>
        <a:p>
          <a:pPr algn="ctr"/>
          <a:r>
            <a:rPr lang="es-EC" b="1" dirty="0" smtClean="0">
              <a:solidFill>
                <a:schemeClr val="tx1"/>
              </a:solidFill>
              <a:latin typeface="Andalus" pitchFamily="2" charset="-78"/>
              <a:cs typeface="Andalus" pitchFamily="2" charset="-78"/>
            </a:rPr>
            <a:t>CIERRES </a:t>
          </a:r>
          <a:endParaRPr lang="es-EC" b="1" dirty="0">
            <a:solidFill>
              <a:schemeClr val="tx1"/>
            </a:solidFill>
            <a:latin typeface="Andalus" pitchFamily="2" charset="-78"/>
            <a:cs typeface="Andalus" pitchFamily="2" charset="-78"/>
          </a:endParaRPr>
        </a:p>
      </dgm:t>
    </dgm:pt>
    <dgm:pt modelId="{B981FA55-A95D-4DDD-BA4D-7F3967596FAE}" type="parTrans" cxnId="{4790FD1D-A5E4-475F-BDB5-01DD2B5BB331}">
      <dgm:prSet/>
      <dgm:spPr/>
    </dgm:pt>
    <dgm:pt modelId="{4592DB36-5ED3-4526-A23D-03E883F74B53}" type="sibTrans" cxnId="{4790FD1D-A5E4-475F-BDB5-01DD2B5BB331}">
      <dgm:prSet/>
      <dgm:spPr/>
    </dgm:pt>
    <dgm:pt modelId="{16F35BEC-62FA-44BA-8B50-88F01765D54F}" type="pres">
      <dgm:prSet presAssocID="{B5F1C0FC-A5DB-416D-B036-AAAF4E103D05}" presName="Name0" presStyleCnt="0">
        <dgm:presLayoutVars>
          <dgm:dir/>
          <dgm:resizeHandles val="exact"/>
        </dgm:presLayoutVars>
      </dgm:prSet>
      <dgm:spPr/>
    </dgm:pt>
    <dgm:pt modelId="{A519ACDD-8DEC-4E8F-9425-A70E940B18B3}" type="pres">
      <dgm:prSet presAssocID="{B5F1C0FC-A5DB-416D-B036-AAAF4E103D05}" presName="fgShape" presStyleLbl="fgShp" presStyleIdx="0" presStyleCnt="1"/>
      <dgm:spPr/>
    </dgm:pt>
    <dgm:pt modelId="{6CF73ED0-BBEC-4E99-B23F-9F060F79CA82}" type="pres">
      <dgm:prSet presAssocID="{B5F1C0FC-A5DB-416D-B036-AAAF4E103D05}" presName="linComp" presStyleCnt="0"/>
      <dgm:spPr/>
    </dgm:pt>
    <dgm:pt modelId="{8C9327FF-C070-4AEA-B0D7-621082ED8EBE}" type="pres">
      <dgm:prSet presAssocID="{B737049B-1673-4225-9D61-5C97583AF508}" presName="compNode" presStyleCnt="0"/>
      <dgm:spPr/>
    </dgm:pt>
    <dgm:pt modelId="{956A5561-346E-421F-87D0-3DDB9E255138}" type="pres">
      <dgm:prSet presAssocID="{B737049B-1673-4225-9D61-5C97583AF508}" presName="bkgdShape" presStyleLbl="node1" presStyleIdx="0" presStyleCnt="4"/>
      <dgm:spPr/>
      <dgm:t>
        <a:bodyPr/>
        <a:lstStyle/>
        <a:p>
          <a:endParaRPr lang="en-US"/>
        </a:p>
      </dgm:t>
    </dgm:pt>
    <dgm:pt modelId="{79147405-CEEE-48B5-820C-1D5A59E33ABB}" type="pres">
      <dgm:prSet presAssocID="{B737049B-1673-4225-9D61-5C97583AF508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986497-551B-4A46-9AD5-EC4D2E0740D6}" type="pres">
      <dgm:prSet presAssocID="{B737049B-1673-4225-9D61-5C97583AF508}" presName="invisiNode" presStyleLbl="node1" presStyleIdx="0" presStyleCnt="4"/>
      <dgm:spPr/>
    </dgm:pt>
    <dgm:pt modelId="{CA84252D-F996-46EA-AA58-F7D0E0AF45F7}" type="pres">
      <dgm:prSet presAssocID="{B737049B-1673-4225-9D61-5C97583AF508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37956FE-05CE-40B4-8D19-1A5215D5A721}" type="pres">
      <dgm:prSet presAssocID="{47F42735-CFFC-41FF-A6C5-95D289BF9BE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FFD16AF-8436-4759-A576-EC4C7AF7F4B7}" type="pres">
      <dgm:prSet presAssocID="{E330D767-5C9B-4D05-997C-6DF7A4BDF9F4}" presName="compNode" presStyleCnt="0"/>
      <dgm:spPr/>
    </dgm:pt>
    <dgm:pt modelId="{E61EADD4-A6FD-41FC-A3F6-55FA3049F36C}" type="pres">
      <dgm:prSet presAssocID="{E330D767-5C9B-4D05-997C-6DF7A4BDF9F4}" presName="bkgdShape" presStyleLbl="node1" presStyleIdx="1" presStyleCnt="4"/>
      <dgm:spPr/>
      <dgm:t>
        <a:bodyPr/>
        <a:lstStyle/>
        <a:p>
          <a:endParaRPr lang="es-EC"/>
        </a:p>
      </dgm:t>
    </dgm:pt>
    <dgm:pt modelId="{21D7B272-D9CC-4A92-9B62-C7F5B381530C}" type="pres">
      <dgm:prSet presAssocID="{E330D767-5C9B-4D05-997C-6DF7A4BDF9F4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B2AE9B5-E3BA-49AA-973B-F0C5E295D1C1}" type="pres">
      <dgm:prSet presAssocID="{E330D767-5C9B-4D05-997C-6DF7A4BDF9F4}" presName="invisiNode" presStyleLbl="node1" presStyleIdx="1" presStyleCnt="4"/>
      <dgm:spPr/>
    </dgm:pt>
    <dgm:pt modelId="{C47C40D1-6BB8-4E5F-AEEC-6CF35B3BD60A}" type="pres">
      <dgm:prSet presAssocID="{E330D767-5C9B-4D05-997C-6DF7A4BDF9F4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17D47F7-7DD7-4981-BB26-5F3970A29E05}" type="pres">
      <dgm:prSet presAssocID="{65E4FE11-986B-4C28-9ED4-FD3F08BED77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B22C569-3976-42B3-89CB-FCE31FA525AD}" type="pres">
      <dgm:prSet presAssocID="{A77AF489-8262-488F-AE98-97655D692EDC}" presName="compNode" presStyleCnt="0"/>
      <dgm:spPr/>
    </dgm:pt>
    <dgm:pt modelId="{3519AF03-8ECE-4BA0-B3A9-6992835E3302}" type="pres">
      <dgm:prSet presAssocID="{A77AF489-8262-488F-AE98-97655D692EDC}" presName="bkgdShape" presStyleLbl="node1" presStyleIdx="2" presStyleCnt="4"/>
      <dgm:spPr/>
      <dgm:t>
        <a:bodyPr/>
        <a:lstStyle/>
        <a:p>
          <a:endParaRPr lang="en-US"/>
        </a:p>
      </dgm:t>
    </dgm:pt>
    <dgm:pt modelId="{B5CC5DB4-4F6F-45A5-94E3-58E5833B5779}" type="pres">
      <dgm:prSet presAssocID="{A77AF489-8262-488F-AE98-97655D692EDC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863240-909F-4A8B-9A75-9A7570E7B5F3}" type="pres">
      <dgm:prSet presAssocID="{A77AF489-8262-488F-AE98-97655D692EDC}" presName="invisiNode" presStyleLbl="node1" presStyleIdx="2" presStyleCnt="4"/>
      <dgm:spPr/>
    </dgm:pt>
    <dgm:pt modelId="{CC6B06CF-0FA6-49B1-B44F-31DBC23E09FE}" type="pres">
      <dgm:prSet presAssocID="{A77AF489-8262-488F-AE98-97655D692EDC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A04622C-9E26-4E21-B101-394A17150E1D}" type="pres">
      <dgm:prSet presAssocID="{6E3718C0-D9C1-4B00-9327-14906E4E33C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9E7EC08-3605-4BDC-BBA3-7E86C99DDE1C}" type="pres">
      <dgm:prSet presAssocID="{158A0FD6-A0B0-480C-90E1-E6A6CDC58344}" presName="compNode" presStyleCnt="0"/>
      <dgm:spPr/>
    </dgm:pt>
    <dgm:pt modelId="{7A3735C6-C615-475D-BE5D-4104DA2EB971}" type="pres">
      <dgm:prSet presAssocID="{158A0FD6-A0B0-480C-90E1-E6A6CDC58344}" presName="bkgdShape" presStyleLbl="node1" presStyleIdx="3" presStyleCnt="4"/>
      <dgm:spPr/>
      <dgm:t>
        <a:bodyPr/>
        <a:lstStyle/>
        <a:p>
          <a:endParaRPr lang="es-EC"/>
        </a:p>
      </dgm:t>
    </dgm:pt>
    <dgm:pt modelId="{2B8B88F9-E6BD-48C0-88E5-296389A122D2}" type="pres">
      <dgm:prSet presAssocID="{158A0FD6-A0B0-480C-90E1-E6A6CDC58344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CF051C-D703-41FD-A8EF-66068DCC36B0}" type="pres">
      <dgm:prSet presAssocID="{158A0FD6-A0B0-480C-90E1-E6A6CDC58344}" presName="invisiNode" presStyleLbl="node1" presStyleIdx="3" presStyleCnt="4"/>
      <dgm:spPr/>
    </dgm:pt>
    <dgm:pt modelId="{A70F1CD8-0D71-4F37-AB69-0A161F4ACF33}" type="pres">
      <dgm:prSet presAssocID="{158A0FD6-A0B0-480C-90E1-E6A6CDC58344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A93E492A-6A50-4249-AE98-C0619AAA7F8F}" type="presOf" srcId="{158A0FD6-A0B0-480C-90E1-E6A6CDC58344}" destId="{2B8B88F9-E6BD-48C0-88E5-296389A122D2}" srcOrd="1" destOrd="0" presId="urn:microsoft.com/office/officeart/2005/8/layout/hList7"/>
    <dgm:cxn modelId="{893C5B0A-B569-4B4A-8E43-D35394CCDEFD}" type="presOf" srcId="{158A0FD6-A0B0-480C-90E1-E6A6CDC58344}" destId="{7A3735C6-C615-475D-BE5D-4104DA2EB971}" srcOrd="0" destOrd="0" presId="urn:microsoft.com/office/officeart/2005/8/layout/hList7"/>
    <dgm:cxn modelId="{25FC8176-EE84-42F1-8BEF-4D65EA7746F1}" type="presOf" srcId="{65E4FE11-986B-4C28-9ED4-FD3F08BED77B}" destId="{C17D47F7-7DD7-4981-BB26-5F3970A29E05}" srcOrd="0" destOrd="0" presId="urn:microsoft.com/office/officeart/2005/8/layout/hList7"/>
    <dgm:cxn modelId="{0C1EFC83-5DB1-4F5D-B443-DB894AD68853}" type="presOf" srcId="{47F42735-CFFC-41FF-A6C5-95D289BF9BE2}" destId="{337956FE-05CE-40B4-8D19-1A5215D5A721}" srcOrd="0" destOrd="0" presId="urn:microsoft.com/office/officeart/2005/8/layout/hList7"/>
    <dgm:cxn modelId="{5D151C44-4FE7-4C0B-A0DC-D06CCAE848AF}" type="presOf" srcId="{A77AF489-8262-488F-AE98-97655D692EDC}" destId="{B5CC5DB4-4F6F-45A5-94E3-58E5833B5779}" srcOrd="1" destOrd="0" presId="urn:microsoft.com/office/officeart/2005/8/layout/hList7"/>
    <dgm:cxn modelId="{A17A9153-C043-45AC-A858-C7ED471CC9C1}" type="presOf" srcId="{E330D767-5C9B-4D05-997C-6DF7A4BDF9F4}" destId="{21D7B272-D9CC-4A92-9B62-C7F5B381530C}" srcOrd="1" destOrd="0" presId="urn:microsoft.com/office/officeart/2005/8/layout/hList7"/>
    <dgm:cxn modelId="{1FDB32F2-D05E-460E-A920-17545F482FF7}" srcId="{B5F1C0FC-A5DB-416D-B036-AAAF4E103D05}" destId="{B737049B-1673-4225-9D61-5C97583AF508}" srcOrd="0" destOrd="0" parTransId="{F52B5F96-DDEC-4B89-A300-503B372EEF9F}" sibTransId="{47F42735-CFFC-41FF-A6C5-95D289BF9BE2}"/>
    <dgm:cxn modelId="{EBA20147-9738-46A4-9864-FC298031AAC2}" type="presOf" srcId="{B737049B-1673-4225-9D61-5C97583AF508}" destId="{956A5561-346E-421F-87D0-3DDB9E255138}" srcOrd="0" destOrd="0" presId="urn:microsoft.com/office/officeart/2005/8/layout/hList7"/>
    <dgm:cxn modelId="{BED4E3CC-9C1A-4FEF-A678-70EBBB0BF3A3}" type="presOf" srcId="{6E3718C0-D9C1-4B00-9327-14906E4E33C1}" destId="{5A04622C-9E26-4E21-B101-394A17150E1D}" srcOrd="0" destOrd="0" presId="urn:microsoft.com/office/officeart/2005/8/layout/hList7"/>
    <dgm:cxn modelId="{2492DFDC-7C49-407F-BD27-690F12CBE64F}" type="presOf" srcId="{A77AF489-8262-488F-AE98-97655D692EDC}" destId="{3519AF03-8ECE-4BA0-B3A9-6992835E3302}" srcOrd="0" destOrd="0" presId="urn:microsoft.com/office/officeart/2005/8/layout/hList7"/>
    <dgm:cxn modelId="{3C528B6F-7EBE-46A2-91F1-A66C1E42D957}" type="presOf" srcId="{B737049B-1673-4225-9D61-5C97583AF508}" destId="{79147405-CEEE-48B5-820C-1D5A59E33ABB}" srcOrd="1" destOrd="0" presId="urn:microsoft.com/office/officeart/2005/8/layout/hList7"/>
    <dgm:cxn modelId="{4790FD1D-A5E4-475F-BDB5-01DD2B5BB331}" srcId="{B5F1C0FC-A5DB-416D-B036-AAAF4E103D05}" destId="{158A0FD6-A0B0-480C-90E1-E6A6CDC58344}" srcOrd="3" destOrd="0" parTransId="{B981FA55-A95D-4DDD-BA4D-7F3967596FAE}" sibTransId="{4592DB36-5ED3-4526-A23D-03E883F74B53}"/>
    <dgm:cxn modelId="{095331EB-110E-4308-9D0C-3CBE8FC320F9}" srcId="{B5F1C0FC-A5DB-416D-B036-AAAF4E103D05}" destId="{A77AF489-8262-488F-AE98-97655D692EDC}" srcOrd="2" destOrd="0" parTransId="{E7E736B2-E5F7-419E-A3D8-CA9AF533DBB0}" sibTransId="{6E3718C0-D9C1-4B00-9327-14906E4E33C1}"/>
    <dgm:cxn modelId="{4F66A84D-28D7-4DB7-99D1-9543AF0B58E7}" srcId="{B5F1C0FC-A5DB-416D-B036-AAAF4E103D05}" destId="{E330D767-5C9B-4D05-997C-6DF7A4BDF9F4}" srcOrd="1" destOrd="0" parTransId="{9EA31D45-ED12-4E0C-B83B-2FE2824117CE}" sibTransId="{65E4FE11-986B-4C28-9ED4-FD3F08BED77B}"/>
    <dgm:cxn modelId="{24F393ED-DA00-4EB2-A6E0-6C56829F613A}" type="presOf" srcId="{B5F1C0FC-A5DB-416D-B036-AAAF4E103D05}" destId="{16F35BEC-62FA-44BA-8B50-88F01765D54F}" srcOrd="0" destOrd="0" presId="urn:microsoft.com/office/officeart/2005/8/layout/hList7"/>
    <dgm:cxn modelId="{9565FFC2-3B61-4CD0-AF79-64E23C8DD06E}" type="presOf" srcId="{E330D767-5C9B-4D05-997C-6DF7A4BDF9F4}" destId="{E61EADD4-A6FD-41FC-A3F6-55FA3049F36C}" srcOrd="0" destOrd="0" presId="urn:microsoft.com/office/officeart/2005/8/layout/hList7"/>
    <dgm:cxn modelId="{60826731-4403-4A02-936F-851855ED00B2}" type="presParOf" srcId="{16F35BEC-62FA-44BA-8B50-88F01765D54F}" destId="{A519ACDD-8DEC-4E8F-9425-A70E940B18B3}" srcOrd="0" destOrd="0" presId="urn:microsoft.com/office/officeart/2005/8/layout/hList7"/>
    <dgm:cxn modelId="{6A42A0CA-B526-45B1-9D7C-9B89880F2F3E}" type="presParOf" srcId="{16F35BEC-62FA-44BA-8B50-88F01765D54F}" destId="{6CF73ED0-BBEC-4E99-B23F-9F060F79CA82}" srcOrd="1" destOrd="0" presId="urn:microsoft.com/office/officeart/2005/8/layout/hList7"/>
    <dgm:cxn modelId="{BF68E5C2-5A81-47C3-9AF0-D94214E56547}" type="presParOf" srcId="{6CF73ED0-BBEC-4E99-B23F-9F060F79CA82}" destId="{8C9327FF-C070-4AEA-B0D7-621082ED8EBE}" srcOrd="0" destOrd="0" presId="urn:microsoft.com/office/officeart/2005/8/layout/hList7"/>
    <dgm:cxn modelId="{BE7A3B03-4FCB-44D9-8450-22C729F29495}" type="presParOf" srcId="{8C9327FF-C070-4AEA-B0D7-621082ED8EBE}" destId="{956A5561-346E-421F-87D0-3DDB9E255138}" srcOrd="0" destOrd="0" presId="urn:microsoft.com/office/officeart/2005/8/layout/hList7"/>
    <dgm:cxn modelId="{57169638-011D-4446-B8B8-A223D560B66A}" type="presParOf" srcId="{8C9327FF-C070-4AEA-B0D7-621082ED8EBE}" destId="{79147405-CEEE-48B5-820C-1D5A59E33ABB}" srcOrd="1" destOrd="0" presId="urn:microsoft.com/office/officeart/2005/8/layout/hList7"/>
    <dgm:cxn modelId="{46AB2A79-6FA5-4E2B-B9ED-58E88B83733C}" type="presParOf" srcId="{8C9327FF-C070-4AEA-B0D7-621082ED8EBE}" destId="{77986497-551B-4A46-9AD5-EC4D2E0740D6}" srcOrd="2" destOrd="0" presId="urn:microsoft.com/office/officeart/2005/8/layout/hList7"/>
    <dgm:cxn modelId="{6CBA1A70-E0D4-470A-8945-994D4473AC57}" type="presParOf" srcId="{8C9327FF-C070-4AEA-B0D7-621082ED8EBE}" destId="{CA84252D-F996-46EA-AA58-F7D0E0AF45F7}" srcOrd="3" destOrd="0" presId="urn:microsoft.com/office/officeart/2005/8/layout/hList7"/>
    <dgm:cxn modelId="{FA90EE95-3971-410E-9E6E-FBB59931584E}" type="presParOf" srcId="{6CF73ED0-BBEC-4E99-B23F-9F060F79CA82}" destId="{337956FE-05CE-40B4-8D19-1A5215D5A721}" srcOrd="1" destOrd="0" presId="urn:microsoft.com/office/officeart/2005/8/layout/hList7"/>
    <dgm:cxn modelId="{573670EF-D7EE-4FD8-B3DC-4D33E8C07B54}" type="presParOf" srcId="{6CF73ED0-BBEC-4E99-B23F-9F060F79CA82}" destId="{6FFD16AF-8436-4759-A576-EC4C7AF7F4B7}" srcOrd="2" destOrd="0" presId="urn:microsoft.com/office/officeart/2005/8/layout/hList7"/>
    <dgm:cxn modelId="{9A5BBB2E-C89B-4434-909C-532EAF30C4CF}" type="presParOf" srcId="{6FFD16AF-8436-4759-A576-EC4C7AF7F4B7}" destId="{E61EADD4-A6FD-41FC-A3F6-55FA3049F36C}" srcOrd="0" destOrd="0" presId="urn:microsoft.com/office/officeart/2005/8/layout/hList7"/>
    <dgm:cxn modelId="{F876E681-36C1-4BA3-9098-C8BB4D0CD4E2}" type="presParOf" srcId="{6FFD16AF-8436-4759-A576-EC4C7AF7F4B7}" destId="{21D7B272-D9CC-4A92-9B62-C7F5B381530C}" srcOrd="1" destOrd="0" presId="urn:microsoft.com/office/officeart/2005/8/layout/hList7"/>
    <dgm:cxn modelId="{CDF0FC45-48C5-49D8-9F9F-D6163D6587EB}" type="presParOf" srcId="{6FFD16AF-8436-4759-A576-EC4C7AF7F4B7}" destId="{AB2AE9B5-E3BA-49AA-973B-F0C5E295D1C1}" srcOrd="2" destOrd="0" presId="urn:microsoft.com/office/officeart/2005/8/layout/hList7"/>
    <dgm:cxn modelId="{5E0119F7-6998-43BD-BFFD-51F1ED7D1740}" type="presParOf" srcId="{6FFD16AF-8436-4759-A576-EC4C7AF7F4B7}" destId="{C47C40D1-6BB8-4E5F-AEEC-6CF35B3BD60A}" srcOrd="3" destOrd="0" presId="urn:microsoft.com/office/officeart/2005/8/layout/hList7"/>
    <dgm:cxn modelId="{EE369D68-10C8-4B9F-9A4B-671022448461}" type="presParOf" srcId="{6CF73ED0-BBEC-4E99-B23F-9F060F79CA82}" destId="{C17D47F7-7DD7-4981-BB26-5F3970A29E05}" srcOrd="3" destOrd="0" presId="urn:microsoft.com/office/officeart/2005/8/layout/hList7"/>
    <dgm:cxn modelId="{F5B6701F-604D-4291-B0AB-DA9E209302D3}" type="presParOf" srcId="{6CF73ED0-BBEC-4E99-B23F-9F060F79CA82}" destId="{DB22C569-3976-42B3-89CB-FCE31FA525AD}" srcOrd="4" destOrd="0" presId="urn:microsoft.com/office/officeart/2005/8/layout/hList7"/>
    <dgm:cxn modelId="{2694655F-790F-495E-BF84-18573180F3ED}" type="presParOf" srcId="{DB22C569-3976-42B3-89CB-FCE31FA525AD}" destId="{3519AF03-8ECE-4BA0-B3A9-6992835E3302}" srcOrd="0" destOrd="0" presId="urn:microsoft.com/office/officeart/2005/8/layout/hList7"/>
    <dgm:cxn modelId="{E26CEC78-A2EC-4557-87CF-C2B5E05EF283}" type="presParOf" srcId="{DB22C569-3976-42B3-89CB-FCE31FA525AD}" destId="{B5CC5DB4-4F6F-45A5-94E3-58E5833B5779}" srcOrd="1" destOrd="0" presId="urn:microsoft.com/office/officeart/2005/8/layout/hList7"/>
    <dgm:cxn modelId="{B1A2FF18-A72A-451C-A8AB-A36A4B5C2079}" type="presParOf" srcId="{DB22C569-3976-42B3-89CB-FCE31FA525AD}" destId="{D0863240-909F-4A8B-9A75-9A7570E7B5F3}" srcOrd="2" destOrd="0" presId="urn:microsoft.com/office/officeart/2005/8/layout/hList7"/>
    <dgm:cxn modelId="{3D9C6929-35C1-4E9F-B7E2-6F9E02121788}" type="presParOf" srcId="{DB22C569-3976-42B3-89CB-FCE31FA525AD}" destId="{CC6B06CF-0FA6-49B1-B44F-31DBC23E09FE}" srcOrd="3" destOrd="0" presId="urn:microsoft.com/office/officeart/2005/8/layout/hList7"/>
    <dgm:cxn modelId="{D9980CCB-A82F-41AC-9872-738D37C05CB6}" type="presParOf" srcId="{6CF73ED0-BBEC-4E99-B23F-9F060F79CA82}" destId="{5A04622C-9E26-4E21-B101-394A17150E1D}" srcOrd="5" destOrd="0" presId="urn:microsoft.com/office/officeart/2005/8/layout/hList7"/>
    <dgm:cxn modelId="{21E9A6D2-DB55-4B85-8932-C09183E0ACF1}" type="presParOf" srcId="{6CF73ED0-BBEC-4E99-B23F-9F060F79CA82}" destId="{A9E7EC08-3605-4BDC-BBA3-7E86C99DDE1C}" srcOrd="6" destOrd="0" presId="urn:microsoft.com/office/officeart/2005/8/layout/hList7"/>
    <dgm:cxn modelId="{A9030E93-7B0F-43CD-A0CF-EF8CC8D8F0C9}" type="presParOf" srcId="{A9E7EC08-3605-4BDC-BBA3-7E86C99DDE1C}" destId="{7A3735C6-C615-475D-BE5D-4104DA2EB971}" srcOrd="0" destOrd="0" presId="urn:microsoft.com/office/officeart/2005/8/layout/hList7"/>
    <dgm:cxn modelId="{51F9A2EE-EEBF-4DAE-95AF-39A1632895ED}" type="presParOf" srcId="{A9E7EC08-3605-4BDC-BBA3-7E86C99DDE1C}" destId="{2B8B88F9-E6BD-48C0-88E5-296389A122D2}" srcOrd="1" destOrd="0" presId="urn:microsoft.com/office/officeart/2005/8/layout/hList7"/>
    <dgm:cxn modelId="{C0A39D36-964B-4BA6-9A7C-1B25AD4ACE2D}" type="presParOf" srcId="{A9E7EC08-3605-4BDC-BBA3-7E86C99DDE1C}" destId="{81CF051C-D703-41FD-A8EF-66068DCC36B0}" srcOrd="2" destOrd="0" presId="urn:microsoft.com/office/officeart/2005/8/layout/hList7"/>
    <dgm:cxn modelId="{EB6D8F3B-D8CF-4975-B7C1-A6C23DB19655}" type="presParOf" srcId="{A9E7EC08-3605-4BDC-BBA3-7E86C99DDE1C}" destId="{A70F1CD8-0D71-4F37-AB69-0A161F4ACF3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1EFA53-4192-4C69-8DD2-1BD7DCCD0A6B}" type="doc">
      <dgm:prSet loTypeId="urn:microsoft.com/office/officeart/2005/8/layout/vProcess5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28EF153C-EC34-47F9-8F79-DA3A5C33046C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Conocer  la situación actual de la empresa Textil Padilla. </a:t>
          </a:r>
          <a:endParaRPr lang="es-EC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6C19F94-C5CA-4FD4-A250-F82C22F153DC}" type="parTrans" cxnId="{53D09937-934E-423A-B217-587A509CECD6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BABD321-BF0C-4901-8E05-9173AB47787B}" type="sibTrans" cxnId="{53D09937-934E-423A-B217-587A509CECD6}">
      <dgm:prSet custT="1"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C0D8B06-BC26-4212-968C-37C56C5F2791}">
      <dgm:prSet phldrT="[Texto]" custT="1"/>
      <dgm:spPr/>
      <dgm:t>
        <a:bodyPr/>
        <a:lstStyle/>
        <a:p>
          <a:endParaRPr lang="en-US" sz="14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es-ES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Establecer el direccionamiento estratégico.</a:t>
          </a:r>
          <a:endParaRPr lang="es-EC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1264B6A-37BB-4F6D-93D4-2D4A20515BCD}" type="parTrans" cxnId="{2D13B943-68B9-4859-AAC7-04F771A105F1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CA1E910-9C53-4F46-B373-80936BF8773C}" type="sibTrans" cxnId="{2D13B943-68B9-4859-AAC7-04F771A105F1}">
      <dgm:prSet custT="1"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B0760E4-38DD-42DA-BDE1-DFFC40120129}">
      <dgm:prSet phldrT="[Texto]" custT="1"/>
      <dgm:spPr/>
      <dgm:t>
        <a:bodyPr/>
        <a:lstStyle/>
        <a:p>
          <a:endParaRPr lang="en-US" sz="14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es-ES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Construir el cuadro de mando integral.</a:t>
          </a:r>
          <a:endParaRPr lang="es-EC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923E96A-46A3-4700-A8DE-837A93079546}" type="parTrans" cxnId="{7D06785E-0A87-46C2-89B1-866A96D200F1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30B9524-7D8A-4623-9E30-35A5BE52FA9C}" type="sibTrans" cxnId="{7D06785E-0A87-46C2-89B1-866A96D200F1}">
      <dgm:prSet custT="1"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813062-F8F9-4B17-885C-DDE954A33C21}">
      <dgm:prSet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Definir los proyectos prioritarios.</a:t>
          </a:r>
          <a:endParaRPr lang="en-US" sz="14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51541B5-DD00-42BB-9062-7675B1EF4C80}" type="parTrans" cxnId="{432ED76E-3DD0-4FEA-845A-CDE0DBB1444B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708D11F-9638-498C-B4C3-3D3A6398270F}" type="sibTrans" cxnId="{432ED76E-3DD0-4FEA-845A-CDE0DBB1444B}">
      <dgm:prSet custT="1"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7869847-0437-41FF-99E8-E3C8ACB0DFF3}">
      <dgm:prSet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Realizar una proyección y evaluación financiera.</a:t>
          </a:r>
          <a:endParaRPr lang="en-US" sz="14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9A20327-AD3E-4027-A5F5-2F82FEBD6D1E}" type="parTrans" cxnId="{F774B639-AEA2-4D16-9EDE-8ED7BB98A6F2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272E86C-3BF5-4CD8-9EA1-88E7B8F51D9A}" type="sibTrans" cxnId="{F774B639-AEA2-4D16-9EDE-8ED7BB98A6F2}">
      <dgm:prSet/>
      <dgm:spPr/>
      <dgm:t>
        <a:bodyPr/>
        <a:lstStyle/>
        <a:p>
          <a:endParaRPr lang="es-EC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68DC8F4-662B-42A3-B328-E86CAD1A7B5E}" type="pres">
      <dgm:prSet presAssocID="{6B1EFA53-4192-4C69-8DD2-1BD7DCCD0A6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5AC360E-3E92-4894-ACF5-99AB3F4DD623}" type="pres">
      <dgm:prSet presAssocID="{6B1EFA53-4192-4C69-8DD2-1BD7DCCD0A6B}" presName="dummyMaxCanvas" presStyleCnt="0">
        <dgm:presLayoutVars/>
      </dgm:prSet>
      <dgm:spPr/>
    </dgm:pt>
    <dgm:pt modelId="{C195F2DC-6082-4775-B24E-CAB26B196F2C}" type="pres">
      <dgm:prSet presAssocID="{6B1EFA53-4192-4C69-8DD2-1BD7DCCD0A6B}" presName="FiveNodes_1" presStyleLbl="node1" presStyleIdx="0" presStyleCnt="5" custScaleX="11170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74B1545-59B7-4145-ABF7-295D115F7F38}" type="pres">
      <dgm:prSet presAssocID="{6B1EFA53-4192-4C69-8DD2-1BD7DCCD0A6B}" presName="FiveNodes_2" presStyleLbl="node1" presStyleIdx="1" presStyleCnt="5" custScaleX="10932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CB5FD6-F164-4F09-908B-5B51AFBDF831}" type="pres">
      <dgm:prSet presAssocID="{6B1EFA53-4192-4C69-8DD2-1BD7DCCD0A6B}" presName="FiveNodes_3" presStyleLbl="node1" presStyleIdx="2" presStyleCnt="5" custScaleX="11279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06DD26-0504-4C94-86C2-78339AA5FF4B}" type="pres">
      <dgm:prSet presAssocID="{6B1EFA53-4192-4C69-8DD2-1BD7DCCD0A6B}" presName="FiveNodes_4" presStyleLbl="node1" presStyleIdx="3" presStyleCnt="5" custScaleX="10706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70FAB9-7B39-458D-9ED1-656098CE23D7}" type="pres">
      <dgm:prSet presAssocID="{6B1EFA53-4192-4C69-8DD2-1BD7DCCD0A6B}" presName="FiveNodes_5" presStyleLbl="node1" presStyleIdx="4" presStyleCnt="5" custScaleX="10729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5B85080-C157-454A-B234-C8B5B35BD00B}" type="pres">
      <dgm:prSet presAssocID="{6B1EFA53-4192-4C69-8DD2-1BD7DCCD0A6B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800C8EB-7071-4C49-9529-93E2209FABF9}" type="pres">
      <dgm:prSet presAssocID="{6B1EFA53-4192-4C69-8DD2-1BD7DCCD0A6B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E77207C-746F-4ADA-84DD-07A8352E2169}" type="pres">
      <dgm:prSet presAssocID="{6B1EFA53-4192-4C69-8DD2-1BD7DCCD0A6B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104690C-AF75-4A7D-9BAD-43B6F71CA4EB}" type="pres">
      <dgm:prSet presAssocID="{6B1EFA53-4192-4C69-8DD2-1BD7DCCD0A6B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1DFF72-982C-4AAA-9E3D-38E573EC2161}" type="pres">
      <dgm:prSet presAssocID="{6B1EFA53-4192-4C69-8DD2-1BD7DCCD0A6B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900C7C5-EA5A-4EC2-841A-BFA87D13AE92}" type="pres">
      <dgm:prSet presAssocID="{6B1EFA53-4192-4C69-8DD2-1BD7DCCD0A6B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B4C45D3-32E9-4864-9B27-D964D84630F7}" type="pres">
      <dgm:prSet presAssocID="{6B1EFA53-4192-4C69-8DD2-1BD7DCCD0A6B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B4EC7D-490F-4789-839D-2ECF4EA40A5E}" type="pres">
      <dgm:prSet presAssocID="{6B1EFA53-4192-4C69-8DD2-1BD7DCCD0A6B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990A28B-9714-45AF-864F-DB45F7AAB2AE}" type="pres">
      <dgm:prSet presAssocID="{6B1EFA53-4192-4C69-8DD2-1BD7DCCD0A6B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C5D30FB-41F8-4D0C-87FA-77A208FF0753}" type="presOf" srcId="{A7869847-0437-41FF-99E8-E3C8ACB0DFF3}" destId="{5070FAB9-7B39-458D-9ED1-656098CE23D7}" srcOrd="0" destOrd="0" presId="urn:microsoft.com/office/officeart/2005/8/layout/vProcess5"/>
    <dgm:cxn modelId="{FB2E7B24-F428-48FF-8DD1-0F111AD99C63}" type="presOf" srcId="{1C0D8B06-BC26-4212-968C-37C56C5F2791}" destId="{374B1545-59B7-4145-ABF7-295D115F7F38}" srcOrd="0" destOrd="0" presId="urn:microsoft.com/office/officeart/2005/8/layout/vProcess5"/>
    <dgm:cxn modelId="{C00A394B-DD6C-412C-8950-30962569ED5F}" type="presOf" srcId="{1B0760E4-38DD-42DA-BDE1-DFFC40120129}" destId="{DB4C45D3-32E9-4864-9B27-D964D84630F7}" srcOrd="1" destOrd="0" presId="urn:microsoft.com/office/officeart/2005/8/layout/vProcess5"/>
    <dgm:cxn modelId="{F774B639-AEA2-4D16-9EDE-8ED7BB98A6F2}" srcId="{6B1EFA53-4192-4C69-8DD2-1BD7DCCD0A6B}" destId="{A7869847-0437-41FF-99E8-E3C8ACB0DFF3}" srcOrd="4" destOrd="0" parTransId="{29A20327-AD3E-4027-A5F5-2F82FEBD6D1E}" sibTransId="{6272E86C-3BF5-4CD8-9EA1-88E7B8F51D9A}"/>
    <dgm:cxn modelId="{F3514902-B0EE-4FCA-8475-AE242DD38E82}" type="presOf" srcId="{A7869847-0437-41FF-99E8-E3C8ACB0DFF3}" destId="{E990A28B-9714-45AF-864F-DB45F7AAB2AE}" srcOrd="1" destOrd="0" presId="urn:microsoft.com/office/officeart/2005/8/layout/vProcess5"/>
    <dgm:cxn modelId="{C42A1FEF-4897-4893-90D1-24ED5416F3EA}" type="presOf" srcId="{59813062-F8F9-4B17-885C-DDE954A33C21}" destId="{7106DD26-0504-4C94-86C2-78339AA5FF4B}" srcOrd="0" destOrd="0" presId="urn:microsoft.com/office/officeart/2005/8/layout/vProcess5"/>
    <dgm:cxn modelId="{53D09937-934E-423A-B217-587A509CECD6}" srcId="{6B1EFA53-4192-4C69-8DD2-1BD7DCCD0A6B}" destId="{28EF153C-EC34-47F9-8F79-DA3A5C33046C}" srcOrd="0" destOrd="0" parTransId="{16C19F94-C5CA-4FD4-A250-F82C22F153DC}" sibTransId="{CBABD321-BF0C-4901-8E05-9173AB47787B}"/>
    <dgm:cxn modelId="{432ED76E-3DD0-4FEA-845A-CDE0DBB1444B}" srcId="{6B1EFA53-4192-4C69-8DD2-1BD7DCCD0A6B}" destId="{59813062-F8F9-4B17-885C-DDE954A33C21}" srcOrd="3" destOrd="0" parTransId="{351541B5-DD00-42BB-9062-7675B1EF4C80}" sibTransId="{C708D11F-9638-498C-B4C3-3D3A6398270F}"/>
    <dgm:cxn modelId="{2809C174-22E4-4B39-BCF2-59F31218F823}" type="presOf" srcId="{28EF153C-EC34-47F9-8F79-DA3A5C33046C}" destId="{741DFF72-982C-4AAA-9E3D-38E573EC2161}" srcOrd="1" destOrd="0" presId="urn:microsoft.com/office/officeart/2005/8/layout/vProcess5"/>
    <dgm:cxn modelId="{D7F72FC0-FB6D-4B6C-8770-45FED183A842}" type="presOf" srcId="{28EF153C-EC34-47F9-8F79-DA3A5C33046C}" destId="{C195F2DC-6082-4775-B24E-CAB26B196F2C}" srcOrd="0" destOrd="0" presId="urn:microsoft.com/office/officeart/2005/8/layout/vProcess5"/>
    <dgm:cxn modelId="{2D13B943-68B9-4859-AAC7-04F771A105F1}" srcId="{6B1EFA53-4192-4C69-8DD2-1BD7DCCD0A6B}" destId="{1C0D8B06-BC26-4212-968C-37C56C5F2791}" srcOrd="1" destOrd="0" parTransId="{71264B6A-37BB-4F6D-93D4-2D4A20515BCD}" sibTransId="{CCA1E910-9C53-4F46-B373-80936BF8773C}"/>
    <dgm:cxn modelId="{64E47B17-A876-42D0-AA14-F7F7CBBCFE90}" type="presOf" srcId="{1C0D8B06-BC26-4212-968C-37C56C5F2791}" destId="{F900C7C5-EA5A-4EC2-841A-BFA87D13AE92}" srcOrd="1" destOrd="0" presId="urn:microsoft.com/office/officeart/2005/8/layout/vProcess5"/>
    <dgm:cxn modelId="{77CE2C7F-068E-406A-B141-C58665D1F814}" type="presOf" srcId="{CBABD321-BF0C-4901-8E05-9173AB47787B}" destId="{45B85080-C157-454A-B234-C8B5B35BD00B}" srcOrd="0" destOrd="0" presId="urn:microsoft.com/office/officeart/2005/8/layout/vProcess5"/>
    <dgm:cxn modelId="{4338C8FE-17CE-4ADA-A2B0-B752744C38B3}" type="presOf" srcId="{59813062-F8F9-4B17-885C-DDE954A33C21}" destId="{70B4EC7D-490F-4789-839D-2ECF4EA40A5E}" srcOrd="1" destOrd="0" presId="urn:microsoft.com/office/officeart/2005/8/layout/vProcess5"/>
    <dgm:cxn modelId="{76A4FDA3-8371-4037-903B-7DE1CA8C8478}" type="presOf" srcId="{CCA1E910-9C53-4F46-B373-80936BF8773C}" destId="{C800C8EB-7071-4C49-9529-93E2209FABF9}" srcOrd="0" destOrd="0" presId="urn:microsoft.com/office/officeart/2005/8/layout/vProcess5"/>
    <dgm:cxn modelId="{B8DBB87A-CF91-4DD2-A9F8-AB77A6B667CF}" type="presOf" srcId="{1B0760E4-38DD-42DA-BDE1-DFFC40120129}" destId="{C7CB5FD6-F164-4F09-908B-5B51AFBDF831}" srcOrd="0" destOrd="0" presId="urn:microsoft.com/office/officeart/2005/8/layout/vProcess5"/>
    <dgm:cxn modelId="{F41CC7EC-1295-4FB8-8276-851A01440E44}" type="presOf" srcId="{D30B9524-7D8A-4623-9E30-35A5BE52FA9C}" destId="{5E77207C-746F-4ADA-84DD-07A8352E2169}" srcOrd="0" destOrd="0" presId="urn:microsoft.com/office/officeart/2005/8/layout/vProcess5"/>
    <dgm:cxn modelId="{AE13FF61-BC12-4EBC-8739-123C0C6A75A0}" type="presOf" srcId="{C708D11F-9638-498C-B4C3-3D3A6398270F}" destId="{A104690C-AF75-4A7D-9BAD-43B6F71CA4EB}" srcOrd="0" destOrd="0" presId="urn:microsoft.com/office/officeart/2005/8/layout/vProcess5"/>
    <dgm:cxn modelId="{25BC300A-D251-4EB6-A27F-BFDF46B1330E}" type="presOf" srcId="{6B1EFA53-4192-4C69-8DD2-1BD7DCCD0A6B}" destId="{F68DC8F4-662B-42A3-B328-E86CAD1A7B5E}" srcOrd="0" destOrd="0" presId="urn:microsoft.com/office/officeart/2005/8/layout/vProcess5"/>
    <dgm:cxn modelId="{7D06785E-0A87-46C2-89B1-866A96D200F1}" srcId="{6B1EFA53-4192-4C69-8DD2-1BD7DCCD0A6B}" destId="{1B0760E4-38DD-42DA-BDE1-DFFC40120129}" srcOrd="2" destOrd="0" parTransId="{4923E96A-46A3-4700-A8DE-837A93079546}" sibTransId="{D30B9524-7D8A-4623-9E30-35A5BE52FA9C}"/>
    <dgm:cxn modelId="{40FDF10B-5B2E-4D16-98DC-E3606676E548}" type="presParOf" srcId="{F68DC8F4-662B-42A3-B328-E86CAD1A7B5E}" destId="{15AC360E-3E92-4894-ACF5-99AB3F4DD623}" srcOrd="0" destOrd="0" presId="urn:microsoft.com/office/officeart/2005/8/layout/vProcess5"/>
    <dgm:cxn modelId="{01C9FBA0-70DD-4607-B919-03DF4E5BF8E0}" type="presParOf" srcId="{F68DC8F4-662B-42A3-B328-E86CAD1A7B5E}" destId="{C195F2DC-6082-4775-B24E-CAB26B196F2C}" srcOrd="1" destOrd="0" presId="urn:microsoft.com/office/officeart/2005/8/layout/vProcess5"/>
    <dgm:cxn modelId="{E3974096-9902-4229-9956-71EEB8117E49}" type="presParOf" srcId="{F68DC8F4-662B-42A3-B328-E86CAD1A7B5E}" destId="{374B1545-59B7-4145-ABF7-295D115F7F38}" srcOrd="2" destOrd="0" presId="urn:microsoft.com/office/officeart/2005/8/layout/vProcess5"/>
    <dgm:cxn modelId="{AB2974BB-94CF-48CB-B6D4-CDC24760B251}" type="presParOf" srcId="{F68DC8F4-662B-42A3-B328-E86CAD1A7B5E}" destId="{C7CB5FD6-F164-4F09-908B-5B51AFBDF831}" srcOrd="3" destOrd="0" presId="urn:microsoft.com/office/officeart/2005/8/layout/vProcess5"/>
    <dgm:cxn modelId="{85212BCD-F0DA-4A92-8625-91F7C192EF68}" type="presParOf" srcId="{F68DC8F4-662B-42A3-B328-E86CAD1A7B5E}" destId="{7106DD26-0504-4C94-86C2-78339AA5FF4B}" srcOrd="4" destOrd="0" presId="urn:microsoft.com/office/officeart/2005/8/layout/vProcess5"/>
    <dgm:cxn modelId="{3B4E82E8-4599-4AAE-A9A0-5FF661CB313F}" type="presParOf" srcId="{F68DC8F4-662B-42A3-B328-E86CAD1A7B5E}" destId="{5070FAB9-7B39-458D-9ED1-656098CE23D7}" srcOrd="5" destOrd="0" presId="urn:microsoft.com/office/officeart/2005/8/layout/vProcess5"/>
    <dgm:cxn modelId="{D7C7A47C-0443-4C17-B2D9-5161E8D877C9}" type="presParOf" srcId="{F68DC8F4-662B-42A3-B328-E86CAD1A7B5E}" destId="{45B85080-C157-454A-B234-C8B5B35BD00B}" srcOrd="6" destOrd="0" presId="urn:microsoft.com/office/officeart/2005/8/layout/vProcess5"/>
    <dgm:cxn modelId="{BC3EAE52-24CD-4146-A354-A49F23FBC7C5}" type="presParOf" srcId="{F68DC8F4-662B-42A3-B328-E86CAD1A7B5E}" destId="{C800C8EB-7071-4C49-9529-93E2209FABF9}" srcOrd="7" destOrd="0" presId="urn:microsoft.com/office/officeart/2005/8/layout/vProcess5"/>
    <dgm:cxn modelId="{7F3ED176-7D06-4E6A-AEC2-D36236C3EFFF}" type="presParOf" srcId="{F68DC8F4-662B-42A3-B328-E86CAD1A7B5E}" destId="{5E77207C-746F-4ADA-84DD-07A8352E2169}" srcOrd="8" destOrd="0" presId="urn:microsoft.com/office/officeart/2005/8/layout/vProcess5"/>
    <dgm:cxn modelId="{640ED27D-3762-4F16-9418-C2AE4C9F6B65}" type="presParOf" srcId="{F68DC8F4-662B-42A3-B328-E86CAD1A7B5E}" destId="{A104690C-AF75-4A7D-9BAD-43B6F71CA4EB}" srcOrd="9" destOrd="0" presId="urn:microsoft.com/office/officeart/2005/8/layout/vProcess5"/>
    <dgm:cxn modelId="{C0D120C1-AB64-45CB-8E8D-F5EFE43AB720}" type="presParOf" srcId="{F68DC8F4-662B-42A3-B328-E86CAD1A7B5E}" destId="{741DFF72-982C-4AAA-9E3D-38E573EC2161}" srcOrd="10" destOrd="0" presId="urn:microsoft.com/office/officeart/2005/8/layout/vProcess5"/>
    <dgm:cxn modelId="{E24F31AF-B46E-4CC5-B390-481A43473516}" type="presParOf" srcId="{F68DC8F4-662B-42A3-B328-E86CAD1A7B5E}" destId="{F900C7C5-EA5A-4EC2-841A-BFA87D13AE92}" srcOrd="11" destOrd="0" presId="urn:microsoft.com/office/officeart/2005/8/layout/vProcess5"/>
    <dgm:cxn modelId="{4A3804ED-7AA7-4E34-A84B-F28F19B04F31}" type="presParOf" srcId="{F68DC8F4-662B-42A3-B328-E86CAD1A7B5E}" destId="{DB4C45D3-32E9-4864-9B27-D964D84630F7}" srcOrd="12" destOrd="0" presId="urn:microsoft.com/office/officeart/2005/8/layout/vProcess5"/>
    <dgm:cxn modelId="{57DE6224-9DAB-4DBB-AB4A-4CBCC1AD2763}" type="presParOf" srcId="{F68DC8F4-662B-42A3-B328-E86CAD1A7B5E}" destId="{70B4EC7D-490F-4789-839D-2ECF4EA40A5E}" srcOrd="13" destOrd="0" presId="urn:microsoft.com/office/officeart/2005/8/layout/vProcess5"/>
    <dgm:cxn modelId="{F583A88E-BFBB-4490-9524-24F164A84004}" type="presParOf" srcId="{F68DC8F4-662B-42A3-B328-E86CAD1A7B5E}" destId="{E990A28B-9714-45AF-864F-DB45F7AAB2AE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4E1D1F1-ED97-4F48-8094-B9521E85C845}">
      <dsp:nvSpPr>
        <dsp:cNvPr id="0" name=""/>
        <dsp:cNvSpPr/>
      </dsp:nvSpPr>
      <dsp:spPr>
        <a:xfrm>
          <a:off x="3377" y="167839"/>
          <a:ext cx="3651777" cy="272597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latin typeface="Andalus" pitchFamily="2" charset="-78"/>
              <a:cs typeface="Andalus" pitchFamily="2" charset="-78"/>
            </a:rPr>
            <a:t>Son utilizadas en la fabricación de ropa deportiva.</a:t>
          </a:r>
          <a:endParaRPr lang="es-EC" sz="1800" kern="1200" dirty="0">
            <a:latin typeface="Andalus" pitchFamily="2" charset="-78"/>
            <a:cs typeface="Andalus" pitchFamily="2" charset="-78"/>
          </a:endParaRPr>
        </a:p>
      </dsp:txBody>
      <dsp:txXfrm>
        <a:off x="3377" y="167839"/>
        <a:ext cx="3651777" cy="2725974"/>
      </dsp:txXfrm>
    </dsp:sp>
    <dsp:sp modelId="{B0C0A3E2-5C2F-4E31-9D37-44ECE1CBCF1F}">
      <dsp:nvSpPr>
        <dsp:cNvPr id="0" name=""/>
        <dsp:cNvSpPr/>
      </dsp:nvSpPr>
      <dsp:spPr>
        <a:xfrm>
          <a:off x="3377" y="2893813"/>
          <a:ext cx="3651777" cy="117216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0" rIns="41910" bIns="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>
              <a:latin typeface="Andalus" pitchFamily="2" charset="-78"/>
              <a:cs typeface="Andalus" pitchFamily="2" charset="-78"/>
            </a:rPr>
            <a:t>TELAS POLIÉSTER  </a:t>
          </a:r>
          <a:endParaRPr lang="es-EC" sz="3300" kern="1200" dirty="0">
            <a:latin typeface="Andalus" pitchFamily="2" charset="-78"/>
            <a:cs typeface="Andalus" pitchFamily="2" charset="-78"/>
          </a:endParaRPr>
        </a:p>
      </dsp:txBody>
      <dsp:txXfrm>
        <a:off x="3377" y="2893813"/>
        <a:ext cx="2571674" cy="1172169"/>
      </dsp:txXfrm>
    </dsp:sp>
    <dsp:sp modelId="{9D03D1F5-4F18-47B4-AC14-D839FFE4DFED}">
      <dsp:nvSpPr>
        <dsp:cNvPr id="0" name=""/>
        <dsp:cNvSpPr/>
      </dsp:nvSpPr>
      <dsp:spPr>
        <a:xfrm>
          <a:off x="2678354" y="3080001"/>
          <a:ext cx="1278121" cy="12781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F0A109-8B2D-484F-A8E4-8210C5B338FD}">
      <dsp:nvSpPr>
        <dsp:cNvPr id="0" name=""/>
        <dsp:cNvSpPr/>
      </dsp:nvSpPr>
      <dsp:spPr>
        <a:xfrm>
          <a:off x="4258808" y="28596"/>
          <a:ext cx="3651777" cy="272597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latin typeface="Andalus" pitchFamily="2" charset="-78"/>
              <a:cs typeface="Andalus" pitchFamily="2" charset="-78"/>
            </a:rPr>
            <a:t>Se utiliza en la elaboración de toda  prenda de vestir sean estas: pijamas, ropa interior, camisetas tipo lacost, ropa casual etc.</a:t>
          </a:r>
          <a:endParaRPr lang="es-EC" sz="1800" kern="1200" dirty="0">
            <a:latin typeface="Andalus" pitchFamily="2" charset="-78"/>
            <a:cs typeface="Andalus" pitchFamily="2" charset="-78"/>
          </a:endParaRPr>
        </a:p>
      </dsp:txBody>
      <dsp:txXfrm>
        <a:off x="4258808" y="28596"/>
        <a:ext cx="3651777" cy="2725974"/>
      </dsp:txXfrm>
    </dsp:sp>
    <dsp:sp modelId="{9A472D22-C221-4244-A590-8A92AD030D05}">
      <dsp:nvSpPr>
        <dsp:cNvPr id="0" name=""/>
        <dsp:cNvSpPr/>
      </dsp:nvSpPr>
      <dsp:spPr>
        <a:xfrm>
          <a:off x="4273123" y="2893813"/>
          <a:ext cx="3651777" cy="117216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0" rIns="41910" bIns="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>
              <a:latin typeface="Andalus" pitchFamily="2" charset="-78"/>
              <a:cs typeface="Andalus" pitchFamily="2" charset="-78"/>
            </a:rPr>
            <a:t>TELAS POLI ALGODÓN</a:t>
          </a:r>
          <a:endParaRPr lang="es-EC" sz="3300" kern="1200" dirty="0">
            <a:latin typeface="Andalus" pitchFamily="2" charset="-78"/>
            <a:cs typeface="Andalus" pitchFamily="2" charset="-78"/>
          </a:endParaRPr>
        </a:p>
      </dsp:txBody>
      <dsp:txXfrm>
        <a:off x="4273123" y="2893813"/>
        <a:ext cx="2571674" cy="1172169"/>
      </dsp:txXfrm>
    </dsp:sp>
    <dsp:sp modelId="{D15ADAFB-02FB-4412-B993-568D5D456243}">
      <dsp:nvSpPr>
        <dsp:cNvPr id="0" name=""/>
        <dsp:cNvSpPr/>
      </dsp:nvSpPr>
      <dsp:spPr>
        <a:xfrm>
          <a:off x="6948100" y="3080001"/>
          <a:ext cx="1278121" cy="127812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56A5561-346E-421F-87D0-3DDB9E255138}">
      <dsp:nvSpPr>
        <dsp:cNvPr id="0" name=""/>
        <dsp:cNvSpPr/>
      </dsp:nvSpPr>
      <dsp:spPr>
        <a:xfrm>
          <a:off x="1832" y="0"/>
          <a:ext cx="1920672" cy="413305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chemeClr val="tx1"/>
              </a:solidFill>
              <a:latin typeface="Andalus" pitchFamily="2" charset="-78"/>
              <a:cs typeface="Andalus" pitchFamily="2" charset="-78"/>
            </a:rPr>
            <a:t>HILO</a:t>
          </a:r>
          <a:endParaRPr lang="es-EC" sz="2400" b="1" kern="1200" dirty="0">
            <a:solidFill>
              <a:schemeClr val="tx1"/>
            </a:solidFill>
            <a:latin typeface="Andalus" pitchFamily="2" charset="-78"/>
            <a:cs typeface="Andalus" pitchFamily="2" charset="-78"/>
          </a:endParaRPr>
        </a:p>
      </dsp:txBody>
      <dsp:txXfrm>
        <a:off x="1832" y="1653222"/>
        <a:ext cx="1920672" cy="1653222"/>
      </dsp:txXfrm>
    </dsp:sp>
    <dsp:sp modelId="{CA84252D-F996-46EA-AA58-F7D0E0AF45F7}">
      <dsp:nvSpPr>
        <dsp:cNvPr id="0" name=""/>
        <dsp:cNvSpPr/>
      </dsp:nvSpPr>
      <dsp:spPr>
        <a:xfrm>
          <a:off x="274014" y="247983"/>
          <a:ext cx="1376307" cy="13763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61EADD4-A6FD-41FC-A3F6-55FA3049F36C}">
      <dsp:nvSpPr>
        <dsp:cNvPr id="0" name=""/>
        <dsp:cNvSpPr/>
      </dsp:nvSpPr>
      <dsp:spPr>
        <a:xfrm>
          <a:off x="1980125" y="0"/>
          <a:ext cx="1920672" cy="4133056"/>
        </a:xfrm>
        <a:prstGeom prst="roundRect">
          <a:avLst>
            <a:gd name="adj" fmla="val 1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chemeClr val="tx1"/>
              </a:solidFill>
              <a:latin typeface="Andalus" pitchFamily="2" charset="-78"/>
              <a:cs typeface="Andalus" pitchFamily="2" charset="-78"/>
            </a:rPr>
            <a:t>ELASTICO </a:t>
          </a:r>
          <a:endParaRPr lang="es-EC" sz="2400" b="1" kern="1200" dirty="0">
            <a:solidFill>
              <a:schemeClr val="tx1"/>
            </a:solidFill>
            <a:latin typeface="Andalus" pitchFamily="2" charset="-78"/>
            <a:cs typeface="Andalus" pitchFamily="2" charset="-78"/>
          </a:endParaRPr>
        </a:p>
      </dsp:txBody>
      <dsp:txXfrm>
        <a:off x="1980125" y="1653222"/>
        <a:ext cx="1920672" cy="1653222"/>
      </dsp:txXfrm>
    </dsp:sp>
    <dsp:sp modelId="{C47C40D1-6BB8-4E5F-AEEC-6CF35B3BD60A}">
      <dsp:nvSpPr>
        <dsp:cNvPr id="0" name=""/>
        <dsp:cNvSpPr/>
      </dsp:nvSpPr>
      <dsp:spPr>
        <a:xfrm>
          <a:off x="2252307" y="247983"/>
          <a:ext cx="1376307" cy="137630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519AF03-8ECE-4BA0-B3A9-6992835E3302}">
      <dsp:nvSpPr>
        <dsp:cNvPr id="0" name=""/>
        <dsp:cNvSpPr/>
      </dsp:nvSpPr>
      <dsp:spPr>
        <a:xfrm>
          <a:off x="3958418" y="0"/>
          <a:ext cx="1920672" cy="4133056"/>
        </a:xfrm>
        <a:prstGeom prst="roundRect">
          <a:avLst>
            <a:gd name="adj" fmla="val 1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chemeClr val="tx1"/>
              </a:solidFill>
              <a:latin typeface="Andalus" pitchFamily="2" charset="-78"/>
              <a:cs typeface="Andalus" pitchFamily="2" charset="-78"/>
            </a:rPr>
            <a:t>CORDONES</a:t>
          </a:r>
          <a:endParaRPr lang="es-EC" sz="2400" b="1" kern="1200" dirty="0">
            <a:solidFill>
              <a:schemeClr val="tx1"/>
            </a:solidFill>
            <a:latin typeface="Andalus" pitchFamily="2" charset="-78"/>
            <a:cs typeface="Andalus" pitchFamily="2" charset="-78"/>
          </a:endParaRPr>
        </a:p>
      </dsp:txBody>
      <dsp:txXfrm>
        <a:off x="3958418" y="1653222"/>
        <a:ext cx="1920672" cy="1653222"/>
      </dsp:txXfrm>
    </dsp:sp>
    <dsp:sp modelId="{CC6B06CF-0FA6-49B1-B44F-31DBC23E09FE}">
      <dsp:nvSpPr>
        <dsp:cNvPr id="0" name=""/>
        <dsp:cNvSpPr/>
      </dsp:nvSpPr>
      <dsp:spPr>
        <a:xfrm>
          <a:off x="4230600" y="247983"/>
          <a:ext cx="1376307" cy="137630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A3735C6-C615-475D-BE5D-4104DA2EB971}">
      <dsp:nvSpPr>
        <dsp:cNvPr id="0" name=""/>
        <dsp:cNvSpPr/>
      </dsp:nvSpPr>
      <dsp:spPr>
        <a:xfrm>
          <a:off x="5936710" y="0"/>
          <a:ext cx="1920672" cy="4133056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chemeClr val="tx1"/>
              </a:solidFill>
              <a:latin typeface="Andalus" pitchFamily="2" charset="-78"/>
              <a:cs typeface="Andalus" pitchFamily="2" charset="-78"/>
            </a:rPr>
            <a:t>CIERRES </a:t>
          </a:r>
          <a:endParaRPr lang="es-EC" sz="2400" b="1" kern="1200" dirty="0">
            <a:solidFill>
              <a:schemeClr val="tx1"/>
            </a:solidFill>
            <a:latin typeface="Andalus" pitchFamily="2" charset="-78"/>
            <a:cs typeface="Andalus" pitchFamily="2" charset="-78"/>
          </a:endParaRPr>
        </a:p>
      </dsp:txBody>
      <dsp:txXfrm>
        <a:off x="5936710" y="1653222"/>
        <a:ext cx="1920672" cy="1653222"/>
      </dsp:txXfrm>
    </dsp:sp>
    <dsp:sp modelId="{A70F1CD8-0D71-4F37-AB69-0A161F4ACF33}">
      <dsp:nvSpPr>
        <dsp:cNvPr id="0" name=""/>
        <dsp:cNvSpPr/>
      </dsp:nvSpPr>
      <dsp:spPr>
        <a:xfrm>
          <a:off x="6208893" y="247983"/>
          <a:ext cx="1376307" cy="1376307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19ACDD-8DEC-4E8F-9425-A70E940B18B3}">
      <dsp:nvSpPr>
        <dsp:cNvPr id="0" name=""/>
        <dsp:cNvSpPr/>
      </dsp:nvSpPr>
      <dsp:spPr>
        <a:xfrm>
          <a:off x="314368" y="3306444"/>
          <a:ext cx="7230478" cy="619958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195F2DC-6082-4775-B24E-CAB26B196F2C}">
      <dsp:nvSpPr>
        <dsp:cNvPr id="0" name=""/>
        <dsp:cNvSpPr/>
      </dsp:nvSpPr>
      <dsp:spPr>
        <a:xfrm>
          <a:off x="-205417" y="0"/>
          <a:ext cx="4830888" cy="66103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Conocer  la situación actual de la empresa Textil Padilla. </a:t>
          </a:r>
          <a:endParaRPr lang="es-EC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-205417" y="0"/>
        <a:ext cx="3990972" cy="661033"/>
      </dsp:txXfrm>
    </dsp:sp>
    <dsp:sp modelId="{374B1545-59B7-4145-ABF7-295D115F7F38}">
      <dsp:nvSpPr>
        <dsp:cNvPr id="0" name=""/>
        <dsp:cNvSpPr/>
      </dsp:nvSpPr>
      <dsp:spPr>
        <a:xfrm>
          <a:off x="168960" y="752843"/>
          <a:ext cx="4728044" cy="661033"/>
        </a:xfrm>
        <a:prstGeom prst="roundRect">
          <a:avLst>
            <a:gd name="adj" fmla="val 1000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Establecer el direccionamiento estratégico.</a:t>
          </a:r>
          <a:endParaRPr lang="es-EC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8960" y="752843"/>
        <a:ext cx="3905242" cy="661033"/>
      </dsp:txXfrm>
    </dsp:sp>
    <dsp:sp modelId="{C7CB5FD6-F164-4F09-908B-5B51AFBDF831}">
      <dsp:nvSpPr>
        <dsp:cNvPr id="0" name=""/>
        <dsp:cNvSpPr/>
      </dsp:nvSpPr>
      <dsp:spPr>
        <a:xfrm>
          <a:off x="416794" y="1505687"/>
          <a:ext cx="4878288" cy="661033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Construir el cuadro de mando integral.</a:t>
          </a:r>
          <a:endParaRPr lang="es-EC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6794" y="1505687"/>
        <a:ext cx="4029339" cy="661033"/>
      </dsp:txXfrm>
    </dsp:sp>
    <dsp:sp modelId="{7106DD26-0504-4C94-86C2-78339AA5FF4B}">
      <dsp:nvSpPr>
        <dsp:cNvPr id="0" name=""/>
        <dsp:cNvSpPr/>
      </dsp:nvSpPr>
      <dsp:spPr>
        <a:xfrm>
          <a:off x="863656" y="2258530"/>
          <a:ext cx="4630477" cy="661033"/>
        </a:xfrm>
        <a:prstGeom prst="roundRect">
          <a:avLst>
            <a:gd name="adj" fmla="val 1000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Definir los proyectos prioritarios.</a:t>
          </a:r>
          <a:endParaRPr lang="en-US" sz="1400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63656" y="2258530"/>
        <a:ext cx="3824654" cy="661033"/>
      </dsp:txXfrm>
    </dsp:sp>
    <dsp:sp modelId="{5070FAB9-7B39-458D-9ED1-656098CE23D7}">
      <dsp:nvSpPr>
        <dsp:cNvPr id="0" name=""/>
        <dsp:cNvSpPr/>
      </dsp:nvSpPr>
      <dsp:spPr>
        <a:xfrm>
          <a:off x="1181660" y="3011374"/>
          <a:ext cx="4640381" cy="661033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Realizar una proyección y evaluación financiera.</a:t>
          </a:r>
          <a:endParaRPr lang="en-US" sz="1400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81660" y="3011374"/>
        <a:ext cx="3832834" cy="661033"/>
      </dsp:txXfrm>
    </dsp:sp>
    <dsp:sp modelId="{45B85080-C157-454A-B234-C8B5B35BD00B}">
      <dsp:nvSpPr>
        <dsp:cNvPr id="0" name=""/>
        <dsp:cNvSpPr/>
      </dsp:nvSpPr>
      <dsp:spPr>
        <a:xfrm>
          <a:off x="3942755" y="482921"/>
          <a:ext cx="429671" cy="42967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42755" y="482921"/>
        <a:ext cx="429671" cy="429671"/>
      </dsp:txXfrm>
    </dsp:sp>
    <dsp:sp modelId="{C800C8EB-7071-4C49-9529-93E2209FABF9}">
      <dsp:nvSpPr>
        <dsp:cNvPr id="0" name=""/>
        <dsp:cNvSpPr/>
      </dsp:nvSpPr>
      <dsp:spPr>
        <a:xfrm>
          <a:off x="4265711" y="1235765"/>
          <a:ext cx="429671" cy="42967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3580161"/>
            <a:satOff val="16084"/>
            <a:lumOff val="11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265711" y="1235765"/>
        <a:ext cx="429671" cy="429671"/>
      </dsp:txXfrm>
    </dsp:sp>
    <dsp:sp modelId="{5E77207C-746F-4ADA-84DD-07A8352E2169}">
      <dsp:nvSpPr>
        <dsp:cNvPr id="0" name=""/>
        <dsp:cNvSpPr/>
      </dsp:nvSpPr>
      <dsp:spPr>
        <a:xfrm>
          <a:off x="4588667" y="1977591"/>
          <a:ext cx="429671" cy="42967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7160321"/>
            <a:satOff val="32169"/>
            <a:lumOff val="221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588667" y="1977591"/>
        <a:ext cx="429671" cy="429671"/>
      </dsp:txXfrm>
    </dsp:sp>
    <dsp:sp modelId="{A104690C-AF75-4A7D-9BAD-43B6F71CA4EB}">
      <dsp:nvSpPr>
        <dsp:cNvPr id="0" name=""/>
        <dsp:cNvSpPr/>
      </dsp:nvSpPr>
      <dsp:spPr>
        <a:xfrm>
          <a:off x="4911623" y="2737780"/>
          <a:ext cx="429671" cy="42967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11623" y="2737780"/>
        <a:ext cx="429671" cy="4296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0.10194</cdr:x>
      <cdr:y>0.14872</cdr:y>
    </cdr:from>
    <cdr:to>
      <cdr:x>0.66343</cdr:x>
      <cdr:y>0.84359</cdr:y>
    </cdr:to>
    <cdr:sp macro="" textlink="">
      <cdr:nvSpPr>
        <cdr:cNvPr id="3" name="2 Conector recto"/>
        <cdr:cNvSpPr/>
      </cdr:nvSpPr>
      <cdr:spPr>
        <a:xfrm xmlns:a="http://schemas.openxmlformats.org/drawingml/2006/main">
          <a:off x="600075" y="552450"/>
          <a:ext cx="3305175" cy="258127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EC"/>
        </a:p>
      </cdr:txBody>
    </cdr:sp>
  </cdr:relSizeAnchor>
  <cdr:relSizeAnchor xmlns:cdr="http://schemas.openxmlformats.org/drawingml/2006/chartDrawing">
    <cdr:from>
      <cdr:x>0.10356</cdr:x>
      <cdr:y>0.14615</cdr:y>
    </cdr:from>
    <cdr:to>
      <cdr:x>0.65858</cdr:x>
      <cdr:y>0.83846</cdr:y>
    </cdr:to>
    <cdr:sp macro="" textlink="">
      <cdr:nvSpPr>
        <cdr:cNvPr id="5" name="4 Conector recto"/>
        <cdr:cNvSpPr/>
      </cdr:nvSpPr>
      <cdr:spPr>
        <a:xfrm xmlns:a="http://schemas.openxmlformats.org/drawingml/2006/main" flipH="1">
          <a:off x="609600" y="542925"/>
          <a:ext cx="3267075" cy="257175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EC"/>
        </a:p>
      </cdr:txBody>
    </cdr:sp>
  </cdr:relSizeAnchor>
  <cdr:relSizeAnchor xmlns:cdr="http://schemas.openxmlformats.org/drawingml/2006/chartDrawing">
    <cdr:from>
      <cdr:x>0.37864</cdr:x>
      <cdr:y>0.13846</cdr:y>
    </cdr:from>
    <cdr:to>
      <cdr:x>0.38349</cdr:x>
      <cdr:y>0.83846</cdr:y>
    </cdr:to>
    <cdr:sp macro="" textlink="">
      <cdr:nvSpPr>
        <cdr:cNvPr id="8" name="7 Conector recto"/>
        <cdr:cNvSpPr/>
      </cdr:nvSpPr>
      <cdr:spPr>
        <a:xfrm xmlns:a="http://schemas.openxmlformats.org/drawingml/2006/main">
          <a:off x="2228849" y="514350"/>
          <a:ext cx="28575" cy="260032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EC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3A9D8-307E-40C8-BCBB-6BA2BFEACDA3}" type="datetimeFigureOut">
              <a:rPr lang="es-EC" smtClean="0"/>
              <a:pPr/>
              <a:t>14/06/2012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4D0506-3A3C-4735-96F4-FF6078D81B17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D0506-3A3C-4735-96F4-FF6078D81B17}" type="slidenum">
              <a:rPr lang="es-EC" smtClean="0"/>
              <a:pPr/>
              <a:t>1</a:t>
            </a:fld>
            <a:endParaRPr lang="es-EC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D0506-3A3C-4735-96F4-FF6078D81B17}" type="slidenum">
              <a:rPr lang="es-EC" smtClean="0"/>
              <a:pPr/>
              <a:t>2</a:t>
            </a:fld>
            <a:endParaRPr lang="es-EC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D0506-3A3C-4735-96F4-FF6078D81B17}" type="slidenum">
              <a:rPr lang="es-EC" smtClean="0"/>
              <a:pPr/>
              <a:t>3</a:t>
            </a:fld>
            <a:endParaRPr lang="es-EC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D0506-3A3C-4735-96F4-FF6078D81B17}" type="slidenum">
              <a:rPr lang="es-EC" smtClean="0"/>
              <a:pPr/>
              <a:t>4</a:t>
            </a:fld>
            <a:endParaRPr lang="es-EC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D0506-3A3C-4735-96F4-FF6078D81B17}" type="slidenum">
              <a:rPr lang="es-EC" smtClean="0"/>
              <a:pPr/>
              <a:t>5</a:t>
            </a:fld>
            <a:endParaRPr lang="es-EC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D0506-3A3C-4735-96F4-FF6078D81B17}" type="slidenum">
              <a:rPr lang="es-EC" smtClean="0"/>
              <a:pPr/>
              <a:t>19</a:t>
            </a:fld>
            <a:endParaRPr lang="es-EC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C" dirty="0" smtClean="0"/>
              <a:t>PASIVA- 4.53% RIESGO PAIS</a:t>
            </a:r>
            <a:r>
              <a:rPr lang="es-EC" baseline="0" dirty="0" smtClean="0"/>
              <a:t> -6.50% INFLACION-5.41%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D0506-3A3C-4735-96F4-FF6078D81B17}" type="slidenum">
              <a:rPr lang="es-EC" smtClean="0"/>
              <a:pPr/>
              <a:t>34</a:t>
            </a:fld>
            <a:endParaRPr lang="es-EC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p:oleObj spid="_x0000_s17454" name="CorelDRAW" r:id="rId3" imgW="9151920" imgH="5621400" progId="">
              <p:embed/>
            </p:oleObj>
          </a:graphicData>
        </a:graphic>
      </p:graphicFrame>
      <p:sp>
        <p:nvSpPr>
          <p:cNvPr id="17432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/>
          </a:p>
        </p:txBody>
      </p:sp>
      <p:sp>
        <p:nvSpPr>
          <p:cNvPr id="17433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/>
          </a:p>
        </p:txBody>
      </p:sp>
      <p:sp>
        <p:nvSpPr>
          <p:cNvPr id="17434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/>
          </a:p>
        </p:txBody>
      </p:sp>
      <p:sp>
        <p:nvSpPr>
          <p:cNvPr id="17435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/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C" dirty="0"/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</p:cSld>
  <p:clrMapOvr>
    <a:masterClrMapping/>
  </p:clrMapOvr>
  <p:transition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</p:cSld>
  <p:clrMapOvr>
    <a:masterClrMapping/>
  </p:clrMapOvr>
  <p:transition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p:transition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</p:cSld>
  <p:clrMapOvr>
    <a:masterClrMapping/>
  </p:clrMapOvr>
  <p:transition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</p:cSld>
  <p:clrMapOvr>
    <a:masterClrMapping/>
  </p:clrMapOvr>
  <p:transition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</p:spTree>
  </p:cSld>
  <p:clrMapOvr>
    <a:masterClrMapping/>
  </p:clrMapOvr>
  <p:transition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 dirty="0"/>
          </a:p>
        </p:txBody>
      </p:sp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 dirty="0"/>
          </a:p>
        </p:txBody>
      </p:sp>
      <p:sp>
        <p:nvSpPr>
          <p:cNvPr id="1047" name="Line 23"/>
          <p:cNvSpPr>
            <a:spLocks noChangeShapeType="1"/>
          </p:cNvSpPr>
          <p:nvPr userDrawn="1"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C" dirty="0"/>
          </a:p>
        </p:txBody>
      </p:sp>
      <p:sp>
        <p:nvSpPr>
          <p:cNvPr id="1048" name="Line 24"/>
          <p:cNvSpPr>
            <a:spLocks noChangeShapeType="1"/>
          </p:cNvSpPr>
          <p:nvPr userDrawn="1"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C" dirty="0"/>
          </a:p>
        </p:txBody>
      </p:sp>
      <p:pic>
        <p:nvPicPr>
          <p:cNvPr id="1050" name="Picture 26" descr="LOGO ESPE ORIGINAL copia"/>
          <p:cNvPicPr>
            <a:picLocks noChangeAspect="1" noChangeArrowheads="1"/>
          </p:cNvPicPr>
          <p:nvPr userDrawn="1"/>
        </p:nvPicPr>
        <p:blipFill>
          <a:blip r:embed="rId13" cstate="print"/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blinds dir="vert"/>
  </p:transition>
  <p:txStyles>
    <p:titleStyle>
      <a:lvl1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slide" Target="slide3.xml"/><Relationship Id="rId7" Type="http://schemas.openxmlformats.org/officeDocument/2006/relationships/slide" Target="slide2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11" Type="http://schemas.openxmlformats.org/officeDocument/2006/relationships/image" Target="../media/image6.png"/><Relationship Id="rId5" Type="http://schemas.openxmlformats.org/officeDocument/2006/relationships/slide" Target="slide18.xml"/><Relationship Id="rId10" Type="http://schemas.openxmlformats.org/officeDocument/2006/relationships/image" Target="../media/image7.gif"/><Relationship Id="rId4" Type="http://schemas.openxmlformats.org/officeDocument/2006/relationships/slide" Target="slide8.xml"/><Relationship Id="rId9" Type="http://schemas.openxmlformats.org/officeDocument/2006/relationships/slide" Target="slide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6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4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3.xml"/><Relationship Id="rId9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987824" y="4941168"/>
            <a:ext cx="3096047" cy="50405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es-EC" sz="2400" b="1" i="1" kern="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ndalus" pitchFamily="2" charset="-78"/>
                <a:ea typeface="+mj-ea"/>
                <a:cs typeface="Andalus" pitchFamily="2" charset="-78"/>
              </a:rPr>
              <a:t>Teresa Alexandra Padilla</a:t>
            </a:r>
            <a:endParaRPr lang="es-EC" sz="2400" b="1" i="1" kern="0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ndalus" pitchFamily="2" charset="-78"/>
              <a:ea typeface="+mj-ea"/>
              <a:cs typeface="Andalus" pitchFamily="2" charset="-78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331913" y="1412875"/>
            <a:ext cx="6403975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es-EC" sz="3200" kern="0" dirty="0">
              <a:solidFill>
                <a:schemeClr val="accent6"/>
              </a:solidFill>
              <a:latin typeface="Andalus" pitchFamily="2" charset="-78"/>
              <a:ea typeface="HGHeiseiKakugothictaiW5" pitchFamily="49" charset="-128"/>
              <a:cs typeface="Andalus" pitchFamily="2" charset="-78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1484313" y="1565275"/>
            <a:ext cx="6403975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EC" sz="2800" b="1" kern="0" dirty="0" smtClean="0">
                <a:solidFill>
                  <a:schemeClr val="accent6"/>
                </a:solidFill>
                <a:latin typeface="Andalus" pitchFamily="2" charset="-78"/>
                <a:ea typeface="HGHeiseiKakugothictaiW5" pitchFamily="49" charset="-128"/>
                <a:cs typeface="Andalus" pitchFamily="2" charset="-78"/>
              </a:rPr>
              <a:t>“MODELO DE GESTIÓN ESTRATÉGICA PARA LA EMPRESA “TEXTIL PADILLA CIA. LTDA.” BASADO EN EL BALANCED SCORE CARD”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es-EC" sz="2800" b="1" kern="0" dirty="0">
              <a:solidFill>
                <a:schemeClr val="accent6"/>
              </a:solidFill>
              <a:latin typeface="Andalus" pitchFamily="2" charset="-78"/>
              <a:ea typeface="HGHeiseiKakugothictaiW5" pitchFamily="49" charset="-128"/>
              <a:cs typeface="Andalus" pitchFamily="2" charset="-78"/>
            </a:endParaRPr>
          </a:p>
        </p:txBody>
      </p:sp>
      <p:pic>
        <p:nvPicPr>
          <p:cNvPr id="19458" name="Imagen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068960"/>
            <a:ext cx="3024336" cy="1402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5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316416" y="5013176"/>
            <a:ext cx="576064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251520" y="260648"/>
            <a:ext cx="5688632" cy="990600"/>
          </a:xfrm>
        </p:spPr>
        <p:txBody>
          <a:bodyPr>
            <a:noAutofit/>
          </a:bodyPr>
          <a:lstStyle/>
          <a:p>
            <a:pPr algn="ctr"/>
            <a:r>
              <a:rPr lang="es-ES" sz="4400" i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cs typeface="Andalus" pitchFamily="2" charset="-78"/>
              </a:rPr>
              <a:t>ANÁLISIS INTERNO</a:t>
            </a:r>
            <a:endParaRPr lang="es-EC" sz="4400" i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2" charset="-78"/>
              <a:cs typeface="Andalus" pitchFamily="2" charset="-78"/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251520" y="1484784"/>
          <a:ext cx="6768480" cy="4792980"/>
        </p:xfrm>
        <a:graphic>
          <a:graphicData uri="http://schemas.openxmlformats.org/drawingml/2006/table">
            <a:tbl>
              <a:tblPr/>
              <a:tblGrid>
                <a:gridCol w="3483060"/>
                <a:gridCol w="3285420"/>
              </a:tblGrid>
              <a:tr h="38563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RESUMEN</a:t>
                      </a:r>
                      <a:r>
                        <a:rPr lang="es-ES" sz="2400" b="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es-EC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97" marR="60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570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FORTALEZAS</a:t>
                      </a:r>
                      <a:endParaRPr lang="es-EC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97" marR="60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DEBILIDADES</a:t>
                      </a:r>
                      <a:endParaRPr lang="es-EC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97" marR="60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51288">
                <a:tc>
                  <a:txBody>
                    <a:bodyPr/>
                    <a:lstStyle/>
                    <a:p>
                      <a:pPr lvl="0" algn="l">
                        <a:lnSpc>
                          <a:spcPct val="150000"/>
                        </a:lnSpc>
                        <a:buFont typeface="Bookman Old Style" pitchFamily="18" charset="0"/>
                        <a:buChar char="►"/>
                      </a:pPr>
                      <a:r>
                        <a:rPr kumimoji="0" lang="es-EC" sz="1200" b="0" u="none" kern="1200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Estabilidad</a:t>
                      </a:r>
                      <a:r>
                        <a:rPr kumimoji="0" lang="es-EC" sz="1200" b="0" u="none" kern="1200" baseline="0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empresarial tanto para accionistas, trabajadores y proveedores.</a:t>
                      </a:r>
                    </a:p>
                    <a:p>
                      <a:pPr lvl="0" algn="l">
                        <a:lnSpc>
                          <a:spcPct val="150000"/>
                        </a:lnSpc>
                        <a:buFont typeface="Bookman Old Style" pitchFamily="18" charset="0"/>
                        <a:buChar char="►"/>
                      </a:pPr>
                      <a:r>
                        <a:rPr kumimoji="0" lang="es-EC" sz="1200" b="0" u="none" kern="1200" baseline="0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Maquinaria e infraestructura adecuada para la producción.</a:t>
                      </a:r>
                    </a:p>
                    <a:p>
                      <a:pPr lvl="0" algn="l">
                        <a:lnSpc>
                          <a:spcPct val="150000"/>
                        </a:lnSpc>
                        <a:buFont typeface="Bookman Old Style" pitchFamily="18" charset="0"/>
                        <a:buChar char="►"/>
                      </a:pPr>
                      <a:r>
                        <a:rPr kumimoji="0" lang="es-EC" sz="1200" b="0" u="none" kern="1200" baseline="0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Clientes fieles.</a:t>
                      </a:r>
                    </a:p>
                    <a:p>
                      <a:pPr lvl="0" algn="l">
                        <a:lnSpc>
                          <a:spcPct val="150000"/>
                        </a:lnSpc>
                        <a:buFont typeface="Bookman Old Style" pitchFamily="18" charset="0"/>
                        <a:buChar char="►"/>
                      </a:pPr>
                      <a:r>
                        <a:rPr kumimoji="0" lang="es-EC" sz="1200" b="0" u="none" kern="1200" baseline="0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Adecuadas herramientas de marketing en precio, plaza y promoción. </a:t>
                      </a:r>
                    </a:p>
                    <a:p>
                      <a:pPr lvl="0" algn="l">
                        <a:lnSpc>
                          <a:spcPct val="150000"/>
                        </a:lnSpc>
                        <a:buFont typeface="Bookman Old Style" pitchFamily="18" charset="0"/>
                        <a:buChar char="►"/>
                      </a:pPr>
                      <a:r>
                        <a:rPr kumimoji="0" lang="es-EC" sz="1200" b="0" u="none" kern="1200" baseline="0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Brinda asesoría técnica y funcional.</a:t>
                      </a:r>
                    </a:p>
                    <a:p>
                      <a:pPr lvl="0" algn="l">
                        <a:lnSpc>
                          <a:spcPct val="150000"/>
                        </a:lnSpc>
                        <a:buFont typeface="Bookman Old Style" pitchFamily="18" charset="0"/>
                        <a:buChar char="►"/>
                      </a:pPr>
                      <a:r>
                        <a:rPr kumimoji="0" lang="es-EC" sz="1200" b="0" u="none" kern="1200" baseline="0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Brinda solución inmediata a problemas.</a:t>
                      </a:r>
                    </a:p>
                    <a:p>
                      <a:pPr lvl="0" algn="l">
                        <a:lnSpc>
                          <a:spcPct val="150000"/>
                        </a:lnSpc>
                        <a:buFont typeface="Bookman Old Style" pitchFamily="18" charset="0"/>
                        <a:buChar char="►"/>
                      </a:pPr>
                      <a:r>
                        <a:rPr kumimoji="0" lang="es-EC" sz="1200" b="0" u="none" kern="1200" baseline="0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Se ofrece garantía de los productos.</a:t>
                      </a:r>
                    </a:p>
                    <a:p>
                      <a:pPr lvl="0" algn="l">
                        <a:lnSpc>
                          <a:spcPct val="150000"/>
                        </a:lnSpc>
                        <a:buFont typeface="Bookman Old Style" pitchFamily="18" charset="0"/>
                        <a:buChar char="►"/>
                      </a:pPr>
                      <a:r>
                        <a:rPr kumimoji="0" lang="es-EC" sz="1200" b="0" u="none" kern="1200" baseline="0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Capital propio por capitalizaciones.</a:t>
                      </a:r>
                    </a:p>
                    <a:p>
                      <a:pPr lvl="0" algn="l">
                        <a:lnSpc>
                          <a:spcPct val="150000"/>
                        </a:lnSpc>
                        <a:buFont typeface="Bookman Old Style" pitchFamily="18" charset="0"/>
                        <a:buChar char="►"/>
                      </a:pPr>
                      <a:r>
                        <a:rPr kumimoji="0" lang="es-EC" sz="1200" b="0" u="none" kern="1200" baseline="0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 personal sabe claramente como hacer su trabajo.</a:t>
                      </a:r>
                    </a:p>
                    <a:p>
                      <a:pPr lvl="0">
                        <a:lnSpc>
                          <a:spcPct val="150000"/>
                        </a:lnSpc>
                        <a:buFont typeface="Wingdings" pitchFamily="2" charset="2"/>
                        <a:buNone/>
                      </a:pPr>
                      <a:endParaRPr kumimoji="0" lang="es-EC" sz="1200" kern="1200" noProof="0" dirty="0" smtClean="0">
                        <a:solidFill>
                          <a:schemeClr val="tx1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0697" marR="60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180975" algn="l">
                        <a:lnSpc>
                          <a:spcPct val="150000"/>
                        </a:lnSpc>
                        <a:buFontTx/>
                        <a:buChar char="►"/>
                        <a:tabLst>
                          <a:tab pos="361950" algn="l"/>
                        </a:tabLst>
                      </a:pPr>
                      <a:r>
                        <a:rPr kumimoji="0" lang="es-EC" sz="1200" b="0" u="none" kern="1200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La</a:t>
                      </a:r>
                      <a:r>
                        <a:rPr kumimoji="0" lang="es-EC" sz="1200" b="0" u="none" kern="1200" baseline="0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carencia de planificación estratégica provoca que no se cuente con objetivos , metas ni un alineamiento adecuado.</a:t>
                      </a:r>
                    </a:p>
                    <a:p>
                      <a:pPr lvl="0" algn="l">
                        <a:lnSpc>
                          <a:spcPct val="150000"/>
                        </a:lnSpc>
                        <a:buFontTx/>
                        <a:buChar char="►"/>
                      </a:pPr>
                      <a:r>
                        <a:rPr kumimoji="0" lang="es-EC" sz="1200" b="0" u="none" kern="1200" baseline="0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Administración en forma empírica.</a:t>
                      </a:r>
                    </a:p>
                    <a:p>
                      <a:pPr lvl="0" algn="l">
                        <a:lnSpc>
                          <a:spcPct val="150000"/>
                        </a:lnSpc>
                        <a:buFontTx/>
                        <a:buChar char="►"/>
                      </a:pPr>
                      <a:r>
                        <a:rPr kumimoji="0" lang="es-EC" sz="1200" b="0" u="none" kern="1200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Bajo liderazgo y dirección.</a:t>
                      </a:r>
                    </a:p>
                    <a:p>
                      <a:pPr lvl="0" algn="l">
                        <a:lnSpc>
                          <a:spcPct val="150000"/>
                        </a:lnSpc>
                        <a:buFontTx/>
                        <a:buChar char="►"/>
                      </a:pPr>
                      <a:r>
                        <a:rPr kumimoji="0" lang="es-EC" sz="1200" b="0" u="none" kern="1200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No existe un ambiente motivador.</a:t>
                      </a:r>
                    </a:p>
                    <a:p>
                      <a:pPr lvl="0" algn="l">
                        <a:lnSpc>
                          <a:spcPct val="150000"/>
                        </a:lnSpc>
                        <a:buFontTx/>
                        <a:buChar char="►"/>
                      </a:pPr>
                      <a:r>
                        <a:rPr kumimoji="0" lang="es-EC" sz="1200" b="0" u="none" kern="1200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Inadecuada planificación de la producción.</a:t>
                      </a:r>
                    </a:p>
                    <a:p>
                      <a:pPr lvl="0" algn="l">
                        <a:lnSpc>
                          <a:spcPct val="150000"/>
                        </a:lnSpc>
                        <a:buFontTx/>
                        <a:buChar char="►"/>
                      </a:pPr>
                      <a:r>
                        <a:rPr kumimoji="0" lang="es-EC" sz="1200" b="0" u="none" kern="1200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Falta</a:t>
                      </a:r>
                      <a:r>
                        <a:rPr kumimoji="0" lang="es-EC" sz="1200" b="0" u="none" kern="1200" baseline="0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de plan de mantenimiento de maquinaria.</a:t>
                      </a:r>
                    </a:p>
                    <a:p>
                      <a:pPr lvl="0" algn="l">
                        <a:lnSpc>
                          <a:spcPct val="150000"/>
                        </a:lnSpc>
                        <a:buFontTx/>
                        <a:buChar char="►"/>
                      </a:pPr>
                      <a:r>
                        <a:rPr kumimoji="0" lang="es-EC" sz="1200" b="0" u="none" kern="1200" baseline="0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No cuenta con plan de marketing.</a:t>
                      </a:r>
                    </a:p>
                    <a:p>
                      <a:pPr lvl="0" algn="l">
                        <a:lnSpc>
                          <a:spcPct val="150000"/>
                        </a:lnSpc>
                        <a:buFontTx/>
                        <a:buChar char="►"/>
                      </a:pPr>
                      <a:r>
                        <a:rPr kumimoji="0" lang="es-EC" sz="1200" b="0" u="none" kern="1200" baseline="0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Inadecuado control presupuestario.</a:t>
                      </a:r>
                    </a:p>
                    <a:p>
                      <a:pPr lvl="0" algn="l">
                        <a:lnSpc>
                          <a:spcPct val="150000"/>
                        </a:lnSpc>
                        <a:buFontTx/>
                        <a:buChar char="►"/>
                      </a:pPr>
                      <a:r>
                        <a:rPr kumimoji="0" lang="es-EC" sz="1200" b="0" u="none" kern="1200" baseline="0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Sistema contable y de producción obsoleto </a:t>
                      </a:r>
                    </a:p>
                    <a:p>
                      <a:pPr lvl="0" algn="l">
                        <a:lnSpc>
                          <a:spcPct val="150000"/>
                        </a:lnSpc>
                        <a:buFontTx/>
                        <a:buChar char="►"/>
                      </a:pPr>
                      <a:r>
                        <a:rPr kumimoji="0" lang="es-EC" sz="1200" b="0" u="none" kern="1200" baseline="0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Falta de planificación financiera.</a:t>
                      </a:r>
                    </a:p>
                    <a:p>
                      <a:pPr lvl="0" algn="l">
                        <a:lnSpc>
                          <a:spcPct val="150000"/>
                        </a:lnSpc>
                        <a:buFontTx/>
                        <a:buChar char="►"/>
                      </a:pPr>
                      <a:r>
                        <a:rPr kumimoji="0" lang="es-EC" sz="1200" b="0" u="none" kern="1200" baseline="0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Falta de capacitación al personal.</a:t>
                      </a:r>
                    </a:p>
                    <a:p>
                      <a:pPr lvl="0" algn="l">
                        <a:lnSpc>
                          <a:spcPct val="150000"/>
                        </a:lnSpc>
                        <a:buFontTx/>
                        <a:buChar char="►"/>
                      </a:pPr>
                      <a:r>
                        <a:rPr kumimoji="0" lang="es-EC" sz="1200" b="0" u="none" kern="1200" baseline="0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No se cuenta con el área de RRHH</a:t>
                      </a:r>
                      <a:r>
                        <a:rPr kumimoji="0" lang="es-EC" sz="1100" b="0" u="none" kern="1200" baseline="0" noProof="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lvl="0">
                        <a:lnSpc>
                          <a:spcPct val="150000"/>
                        </a:lnSpc>
                        <a:buFont typeface="Wingdings" pitchFamily="2" charset="2"/>
                        <a:buNone/>
                      </a:pPr>
                      <a:endParaRPr kumimoji="0" lang="es-EC" sz="1100" kern="1200" noProof="0" dirty="0" smtClean="0">
                        <a:solidFill>
                          <a:schemeClr val="tx1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0697" marR="60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3554" name="Picture 2" descr="http://www.gifanimados.com/arquitectura/fabricas/factory_silhouette_smoking_md_wht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3861048"/>
            <a:ext cx="1791072" cy="1791073"/>
          </a:xfrm>
          <a:prstGeom prst="rect">
            <a:avLst/>
          </a:prstGeom>
          <a:noFill/>
        </p:spPr>
      </p:pic>
      <p:sp>
        <p:nvSpPr>
          <p:cNvPr id="12" name="11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55576" y="6381328"/>
            <a:ext cx="53955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107504" y="6381328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9" name="Imagen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1832" y="0"/>
            <a:ext cx="1512168" cy="70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683568" y="188640"/>
            <a:ext cx="4495800" cy="533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u="none" strike="noStrike" kern="0" normalizeH="0" baseline="0" noProof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dalus" pitchFamily="2" charset="-78"/>
                <a:ea typeface="+mj-ea"/>
                <a:cs typeface="Andalus" pitchFamily="2" charset="-78"/>
              </a:rPr>
              <a:t>MATRIZ RESUMEN</a:t>
            </a:r>
            <a:endParaRPr kumimoji="0" lang="es-EC" sz="4000" b="1" u="none" strike="noStrike" kern="0" normalizeH="0" baseline="0" noProof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dalus" pitchFamily="2" charset="-78"/>
              <a:ea typeface="+mj-ea"/>
              <a:cs typeface="Andalus" pitchFamily="2" charset="-78"/>
            </a:endParaRPr>
          </a:p>
        </p:txBody>
      </p:sp>
      <p:sp>
        <p:nvSpPr>
          <p:cNvPr id="4" name="3 Flecha derecha"/>
          <p:cNvSpPr/>
          <p:nvPr/>
        </p:nvSpPr>
        <p:spPr>
          <a:xfrm rot="18546352">
            <a:off x="6460782" y="3475919"/>
            <a:ext cx="2819400" cy="990600"/>
          </a:xfrm>
          <a:prstGeom prst="right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solidFill>
                  <a:schemeClr val="tx1"/>
                </a:solidFill>
                <a:latin typeface="Engravers MT" pitchFamily="18" charset="0"/>
              </a:rPr>
              <a:t>ANÁLISIS  FODA</a:t>
            </a:r>
            <a:endParaRPr lang="es-EC" sz="1600" dirty="0">
              <a:solidFill>
                <a:schemeClr val="tx1"/>
              </a:solidFill>
              <a:latin typeface="Engravers MT" pitchFamily="18" charset="0"/>
            </a:endParaRPr>
          </a:p>
        </p:txBody>
      </p:sp>
      <p:pic>
        <p:nvPicPr>
          <p:cNvPr id="8" name="7 Imagen" descr="resumen fo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6732240" cy="5896184"/>
          </a:xfrm>
          <a:prstGeom prst="rect">
            <a:avLst/>
          </a:prstGeom>
        </p:spPr>
      </p:pic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172400" y="5373216"/>
            <a:ext cx="53955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7524328" y="5373216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2" name="Imagen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1832" y="0"/>
            <a:ext cx="1512168" cy="70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MATRIZ DE IMPAC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8" y="620688"/>
            <a:ext cx="6588224" cy="62373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1331640" y="44624"/>
            <a:ext cx="4724400" cy="533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u="none" strike="noStrike" kern="0" normalizeH="0" baseline="0" noProof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dalus" pitchFamily="2" charset="-78"/>
                <a:ea typeface="+mj-ea"/>
                <a:cs typeface="Andalus" pitchFamily="2" charset="-78"/>
              </a:rPr>
              <a:t>MATRIZ DE IMPACTO</a:t>
            </a:r>
            <a:endParaRPr kumimoji="0" lang="es-EC" sz="3600" b="1" u="none" strike="noStrike" kern="0" normalizeH="0" baseline="0" noProof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dalus" pitchFamily="2" charset="-78"/>
              <a:ea typeface="+mj-ea"/>
              <a:cs typeface="Andalus" pitchFamily="2" charset="-78"/>
            </a:endParaRPr>
          </a:p>
        </p:txBody>
      </p:sp>
      <p:sp>
        <p:nvSpPr>
          <p:cNvPr id="11" name="10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460432" y="5517232"/>
            <a:ext cx="53955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7812360" y="5517232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5058" name="Picture 2" descr="http://www.faggella.com.ar/gif/edificios/buldings00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3717032"/>
            <a:ext cx="1649636" cy="1440160"/>
          </a:xfrm>
          <a:prstGeom prst="rect">
            <a:avLst/>
          </a:prstGeom>
          <a:noFill/>
        </p:spPr>
      </p:pic>
      <p:pic>
        <p:nvPicPr>
          <p:cNvPr id="13" name="Imagen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1832" y="0"/>
            <a:ext cx="1512168" cy="70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23528" y="260648"/>
            <a:ext cx="7266384" cy="8061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u="none" strike="noStrike" kern="0" normalizeH="0" baseline="0" noProof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dalus" pitchFamily="2" charset="-78"/>
                <a:ea typeface="+mj-ea"/>
                <a:cs typeface="Andalus" pitchFamily="2" charset="-78"/>
              </a:rPr>
              <a:t>MATRIZ GENERAL ELECTRIC</a:t>
            </a:r>
            <a:endParaRPr kumimoji="0" lang="es-EC" sz="4000" b="1" u="none" strike="noStrike" kern="0" normalizeH="0" baseline="0" noProof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dalus" pitchFamily="2" charset="-78"/>
              <a:ea typeface="+mj-ea"/>
              <a:cs typeface="Andalus" pitchFamily="2" charset="-78"/>
            </a:endParaRPr>
          </a:p>
        </p:txBody>
      </p:sp>
      <p:pic>
        <p:nvPicPr>
          <p:cNvPr id="8" name="7 Imagen"/>
          <p:cNvPicPr/>
          <p:nvPr/>
        </p:nvPicPr>
        <p:blipFill>
          <a:blip r:embed="rId2" cstate="print"/>
          <a:srcRect l="42533" t="27743" r="18514" b="17439"/>
          <a:stretch>
            <a:fillRect/>
          </a:stretch>
        </p:blipFill>
        <p:spPr bwMode="auto">
          <a:xfrm>
            <a:off x="1331640" y="2564904"/>
            <a:ext cx="6048672" cy="352839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1331640" y="1268760"/>
          <a:ext cx="6096000" cy="1051560"/>
        </p:xfrm>
        <a:graphic>
          <a:graphicData uri="http://schemas.openxmlformats.org/drawingml/2006/table">
            <a:tbl>
              <a:tblPr/>
              <a:tblGrid>
                <a:gridCol w="4469587"/>
                <a:gridCol w="1626413"/>
              </a:tblGrid>
              <a:tr h="0">
                <a:tc gridSpan="2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RESULTADOS </a:t>
                      </a:r>
                      <a:endParaRPr lang="es-EC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Times New Roman"/>
                          <a:ea typeface="Calibri"/>
                          <a:cs typeface="Times New Roman"/>
                        </a:rPr>
                        <a:t>FACTOR EXTERNO 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Times New Roman"/>
                          <a:ea typeface="Calibri"/>
                          <a:cs typeface="Times New Roman"/>
                        </a:rPr>
                        <a:t>Atractivo del Mercado de la Industria 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Times New Roman"/>
                          <a:ea typeface="Calibri"/>
                          <a:cs typeface="Times New Roman"/>
                        </a:rPr>
                        <a:t>2.457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Times New Roman"/>
                          <a:ea typeface="Calibri"/>
                          <a:cs typeface="Times New Roman"/>
                        </a:rPr>
                        <a:t>FACTOR INTERNO </a:t>
                      </a:r>
                      <a:endParaRPr lang="es-EC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Times New Roman"/>
                          <a:ea typeface="Calibri"/>
                          <a:cs typeface="Times New Roman"/>
                        </a:rPr>
                        <a:t>Posición Competitiva de la Unidad Estratégica de Negocio</a:t>
                      </a:r>
                      <a:endParaRPr lang="es-EC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Times New Roman"/>
                          <a:ea typeface="Calibri"/>
                          <a:cs typeface="Times New Roman"/>
                        </a:rPr>
                        <a:t>2.395</a:t>
                      </a:r>
                      <a:endParaRPr lang="es-EC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482" name="Picture 2" descr="tn_cielito.gif (10940 bytes)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4797152"/>
            <a:ext cx="1552566" cy="931541"/>
          </a:xfrm>
          <a:prstGeom prst="rect">
            <a:avLst/>
          </a:prstGeom>
          <a:noFill/>
        </p:spPr>
      </p:pic>
      <p:sp>
        <p:nvSpPr>
          <p:cNvPr id="12" name="11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55576" y="6381328"/>
            <a:ext cx="53955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107504" y="6381328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1" name="Imagen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1832" y="0"/>
            <a:ext cx="1512168" cy="70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4.bp.blogspot.com/-1UwJySEjuvQ/TkKHZHcJGCI/AAAAAAAAADg/17NT4pAxB6Q/s400/DiamanteIrradianteAnimad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564904"/>
            <a:ext cx="5328592" cy="3528392"/>
          </a:xfrm>
          <a:prstGeom prst="rect">
            <a:avLst/>
          </a:prstGeom>
          <a:noFill/>
        </p:spPr>
      </p:pic>
      <p:sp>
        <p:nvSpPr>
          <p:cNvPr id="2" name="1 Título"/>
          <p:cNvSpPr txBox="1">
            <a:spLocks/>
          </p:cNvSpPr>
          <p:nvPr/>
        </p:nvSpPr>
        <p:spPr>
          <a:xfrm>
            <a:off x="179512" y="231304"/>
            <a:ext cx="7820744" cy="533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u="none" strike="noStrike" kern="0" normalizeH="0" baseline="0" noProof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dalus" pitchFamily="2" charset="-78"/>
                <a:ea typeface="+mj-ea"/>
                <a:cs typeface="Andalus" pitchFamily="2" charset="-78"/>
              </a:rPr>
              <a:t>MATRIZ DIAMANTE FODA</a:t>
            </a:r>
            <a:endParaRPr kumimoji="0" lang="es-EC" sz="4400" b="1" u="none" strike="noStrike" kern="0" normalizeH="0" baseline="0" noProof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dalus" pitchFamily="2" charset="-78"/>
              <a:ea typeface="+mj-ea"/>
              <a:cs typeface="Andalus" pitchFamily="2" charset="-78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1331640" y="1268760"/>
          <a:ext cx="6096001" cy="1051560"/>
        </p:xfrm>
        <a:graphic>
          <a:graphicData uri="http://schemas.openxmlformats.org/drawingml/2006/table">
            <a:tbl>
              <a:tblPr/>
              <a:tblGrid>
                <a:gridCol w="1827533"/>
                <a:gridCol w="1444790"/>
                <a:gridCol w="1411839"/>
                <a:gridCol w="1411839"/>
              </a:tblGrid>
              <a:tr h="20987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RESULTADOS</a:t>
                      </a:r>
                      <a:endParaRPr lang="es-EC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437" marR="68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9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Times New Roman"/>
                          <a:ea typeface="Calibri"/>
                          <a:cs typeface="Times New Roman"/>
                        </a:rPr>
                        <a:t>Fortalezas </a:t>
                      </a:r>
                    </a:p>
                  </a:txBody>
                  <a:tcPr marL="68437" marR="68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5320" algn="ctr"/>
                        </a:tabLst>
                      </a:pPr>
                      <a:r>
                        <a:rPr lang="es-EC" sz="1200">
                          <a:latin typeface="Times New Roman"/>
                          <a:ea typeface="Calibri"/>
                          <a:cs typeface="Times New Roman"/>
                        </a:rPr>
                        <a:t>1.815</a:t>
                      </a:r>
                    </a:p>
                  </a:txBody>
                  <a:tcPr marL="68437" marR="684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Times New Roman"/>
                          <a:ea typeface="Calibri"/>
                          <a:cs typeface="Times New Roman"/>
                        </a:rPr>
                        <a:t>Oportunidades </a:t>
                      </a:r>
                    </a:p>
                  </a:txBody>
                  <a:tcPr marL="68437" marR="68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1.907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437" marR="684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Times New Roman"/>
                          <a:ea typeface="Calibri"/>
                          <a:cs typeface="Times New Roman"/>
                        </a:rPr>
                        <a:t>Debilidades </a:t>
                      </a:r>
                    </a:p>
                  </a:txBody>
                  <a:tcPr marL="68437" marR="68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Times New Roman"/>
                          <a:ea typeface="Calibri"/>
                          <a:cs typeface="Times New Roman"/>
                        </a:rPr>
                        <a:t>0.58</a:t>
                      </a:r>
                    </a:p>
                  </a:txBody>
                  <a:tcPr marL="68437" marR="684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Times New Roman"/>
                          <a:ea typeface="Calibri"/>
                          <a:cs typeface="Times New Roman"/>
                        </a:rPr>
                        <a:t>Amenazas </a:t>
                      </a:r>
                    </a:p>
                  </a:txBody>
                  <a:tcPr marL="68437" marR="68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Times New Roman"/>
                          <a:ea typeface="Calibri"/>
                          <a:cs typeface="Times New Roman"/>
                        </a:rPr>
                        <a:t>0,55</a:t>
                      </a:r>
                    </a:p>
                  </a:txBody>
                  <a:tcPr marL="68437" marR="684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latin typeface="Times New Roman"/>
                          <a:ea typeface="Calibri"/>
                          <a:cs typeface="Times New Roman"/>
                        </a:rPr>
                        <a:t>VALOR DE LA BALANZA 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437" marR="68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latin typeface="Times New Roman"/>
                          <a:ea typeface="Calibri"/>
                          <a:cs typeface="Times New Roman"/>
                        </a:rPr>
                        <a:t>1.235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437" marR="684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latin typeface="Times New Roman"/>
                          <a:ea typeface="Calibri"/>
                          <a:cs typeface="Times New Roman"/>
                        </a:rPr>
                        <a:t>VALOR DE LA BALANZA 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437" marR="68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Times New Roman"/>
                          <a:ea typeface="Calibri"/>
                          <a:cs typeface="Times New Roman"/>
                        </a:rPr>
                        <a:t>1.357</a:t>
                      </a:r>
                      <a:endParaRPr lang="es-EC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437" marR="684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</a:tbl>
          </a:graphicData>
        </a:graphic>
      </p:graphicFrame>
      <p:pic>
        <p:nvPicPr>
          <p:cNvPr id="8" name="7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564904"/>
            <a:ext cx="5336540" cy="348043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10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55576" y="6381328"/>
            <a:ext cx="53955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107504" y="6381328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3" name="Imagen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1832" y="0"/>
            <a:ext cx="1512168" cy="70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539552" y="304800"/>
            <a:ext cx="7613848" cy="838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strike="noStrike" kern="0" normalizeH="0" baseline="0" noProof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dalus" pitchFamily="2" charset="-78"/>
                <a:ea typeface="+mj-ea"/>
                <a:cs typeface="Andalus" pitchFamily="2" charset="-78"/>
              </a:rPr>
              <a:t>MATRIZ DE PRIORIZACIÓN</a:t>
            </a:r>
            <a:endParaRPr kumimoji="0" lang="es-EC" sz="4400" b="1" strike="noStrike" kern="0" normalizeH="0" baseline="0" noProof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dalus" pitchFamily="2" charset="-78"/>
              <a:ea typeface="+mj-ea"/>
              <a:cs typeface="Andalus" pitchFamily="2" charset="-78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539552" y="1556794"/>
          <a:ext cx="7704855" cy="4248469"/>
        </p:xfrm>
        <a:graphic>
          <a:graphicData uri="http://schemas.openxmlformats.org/drawingml/2006/table">
            <a:tbl>
              <a:tblPr/>
              <a:tblGrid>
                <a:gridCol w="1079490"/>
                <a:gridCol w="3818694"/>
                <a:gridCol w="418302"/>
                <a:gridCol w="418302"/>
                <a:gridCol w="418302"/>
                <a:gridCol w="418302"/>
                <a:gridCol w="418302"/>
                <a:gridCol w="715161"/>
              </a:tblGrid>
              <a:tr h="300777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latin typeface="Rockwell Extra Bold"/>
                        </a:rPr>
                        <a:t>MATRIZ DE PRIORIZACIÓN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0077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ANÁLISIS EXTERNO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3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OPORTUNIDADES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015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OPORTUNIDADES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O1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O2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O3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O4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O5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TOTAL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601553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O1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Estabilidad en el precio de los insumos y materia prima para la producción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601553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O2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Incremento del nivel de ventas en el sector de la Industria Textil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25,0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3735"/>
                    </a:solidFill>
                  </a:tcPr>
                </a:tc>
              </a:tr>
              <a:tr h="601553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O3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Interés bajo menor limitación en adquirir créditos bancarios.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601553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O4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Las bajas tasas pasivas incentivan a buscar nuevas alternativas de inversión o reinversión.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19575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O5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Crecimiento económico del país.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1957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TOTAL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25,0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869,0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</a:tr>
            </a:tbl>
          </a:graphicData>
        </a:graphic>
      </p:graphicFrame>
      <p:sp>
        <p:nvSpPr>
          <p:cNvPr id="8" name="7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55576" y="6381328"/>
            <a:ext cx="53955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107504" y="6381328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" name="Imagen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1832" y="0"/>
            <a:ext cx="1512168" cy="70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899592" y="332656"/>
            <a:ext cx="7194376" cy="533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u="none" strike="noStrike" kern="0" normalizeH="0" baseline="0" noProof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dalus" pitchFamily="2" charset="-78"/>
                <a:ea typeface="+mj-ea"/>
                <a:cs typeface="Andalus" pitchFamily="2" charset="-78"/>
              </a:rPr>
              <a:t>MATRIZ DE ACCIÓN</a:t>
            </a:r>
            <a:endParaRPr kumimoji="0" lang="es-EC" sz="4400" b="1" u="none" strike="noStrike" kern="0" normalizeH="0" baseline="0" noProof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dalus" pitchFamily="2" charset="-78"/>
              <a:ea typeface="+mj-ea"/>
              <a:cs typeface="Andalus" pitchFamily="2" charset="-78"/>
            </a:endParaRPr>
          </a:p>
        </p:txBody>
      </p:sp>
      <p:pic>
        <p:nvPicPr>
          <p:cNvPr id="7" name="6 Imagen" descr="F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5112568" cy="3924300"/>
          </a:xfrm>
          <a:prstGeom prst="rect">
            <a:avLst/>
          </a:prstGeom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457200" y="742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457200" y="742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 descr="FORMULA FO.jpg"/>
          <p:cNvPicPr>
            <a:picLocks noChangeAspect="1"/>
          </p:cNvPicPr>
          <p:nvPr/>
        </p:nvPicPr>
        <p:blipFill>
          <a:blip r:embed="rId3" cstate="print"/>
          <a:srcRect r="40890" b="62774"/>
          <a:stretch>
            <a:fillRect/>
          </a:stretch>
        </p:blipFill>
        <p:spPr>
          <a:xfrm>
            <a:off x="395536" y="5373216"/>
            <a:ext cx="4176464" cy="535561"/>
          </a:xfrm>
          <a:prstGeom prst="rect">
            <a:avLst/>
          </a:prstGeom>
        </p:spPr>
      </p:pic>
      <p:graphicFrame>
        <p:nvGraphicFramePr>
          <p:cNvPr id="15" name="14 Tabla"/>
          <p:cNvGraphicFramePr>
            <a:graphicFrameLocks noGrp="1"/>
          </p:cNvGraphicFramePr>
          <p:nvPr/>
        </p:nvGraphicFramePr>
        <p:xfrm>
          <a:off x="5652120" y="4149080"/>
          <a:ext cx="3312369" cy="1440159"/>
        </p:xfrm>
        <a:graphic>
          <a:graphicData uri="http://schemas.openxmlformats.org/drawingml/2006/table">
            <a:tbl>
              <a:tblPr/>
              <a:tblGrid>
                <a:gridCol w="1153618"/>
                <a:gridCol w="1256416"/>
                <a:gridCol w="902335"/>
              </a:tblGrid>
              <a:tr h="480053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OPORTUNIDADES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AMENAZAS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</a:tr>
              <a:tr h="480053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FORTALEZAS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71,80%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65,27%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053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DEBILIDADES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49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40,85%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46,00%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16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55576" y="6381328"/>
            <a:ext cx="53955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107504" y="6381328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1" name="Imagen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1832" y="0"/>
            <a:ext cx="1512168" cy="70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INTES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7524328" cy="5805264"/>
          </a:xfrm>
          <a:prstGeom prst="rect">
            <a:avLst/>
          </a:prstGeom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395536" y="332656"/>
            <a:ext cx="8280920" cy="5040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u="none" strike="noStrike" kern="0" normalizeH="0" baseline="0" noProof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dalus" pitchFamily="2" charset="-78"/>
                <a:ea typeface="+mj-ea"/>
                <a:cs typeface="Andalus" pitchFamily="2" charset="-78"/>
              </a:rPr>
              <a:t>MATRIZ </a:t>
            </a:r>
            <a:r>
              <a:rPr lang="es-ES" sz="36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ea typeface="+mj-ea"/>
                <a:cs typeface="Andalus" pitchFamily="2" charset="-78"/>
              </a:rPr>
              <a:t>DE </a:t>
            </a:r>
            <a:r>
              <a:rPr kumimoji="0" lang="es-ES" sz="3600" b="1" u="none" strike="noStrike" kern="0" normalizeH="0" baseline="0" noProof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dalus" pitchFamily="2" charset="-78"/>
                <a:ea typeface="+mj-ea"/>
                <a:cs typeface="Andalus" pitchFamily="2" charset="-78"/>
              </a:rPr>
              <a:t>SÍNTESIS ESTRATÉGICA </a:t>
            </a:r>
            <a:endParaRPr kumimoji="0" lang="es-EC" sz="3600" b="1" u="none" strike="noStrike" kern="0" normalizeH="0" baseline="0" noProof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dalus" pitchFamily="2" charset="-78"/>
              <a:ea typeface="+mj-ea"/>
              <a:cs typeface="Andalus" pitchFamily="2" charset="-78"/>
            </a:endParaRPr>
          </a:p>
        </p:txBody>
      </p:sp>
      <p:sp>
        <p:nvSpPr>
          <p:cNvPr id="6" name="5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388424" y="6021288"/>
            <a:ext cx="53955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7740352" y="6021288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7106" name="Picture 2" descr="http://www.gifmania.com/objetos_oficina/libretas/64$a741bda0$f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2636912"/>
            <a:ext cx="792088" cy="720080"/>
          </a:xfrm>
          <a:prstGeom prst="rect">
            <a:avLst/>
          </a:prstGeom>
          <a:noFill/>
        </p:spPr>
      </p:pic>
      <p:sp>
        <p:nvSpPr>
          <p:cNvPr id="8" name="7 Botón de acción: Inicio">
            <a:hlinkClick r:id="rId4" action="ppaction://hlinksldjump" highlightClick="1"/>
            <a:hlinkHover r:id="rId4" action="ppaction://hlinksldjump"/>
          </p:cNvPr>
          <p:cNvSpPr/>
          <p:nvPr/>
        </p:nvSpPr>
        <p:spPr>
          <a:xfrm>
            <a:off x="8100392" y="5085184"/>
            <a:ext cx="648072" cy="57606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9" name="Imagen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31832" y="0"/>
            <a:ext cx="1512168" cy="70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533400" y="304800"/>
            <a:ext cx="7467600" cy="609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1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u="none" strike="noStrike" kern="0" normalizeH="0" baseline="0" noProof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dalus" pitchFamily="2" charset="-78"/>
                <a:cs typeface="Andalus" pitchFamily="2" charset="-78"/>
              </a:rPr>
              <a:t>DEFINICIÓN DEL NEGOCIO</a:t>
            </a:r>
            <a:endParaRPr kumimoji="0" lang="es-EC" sz="4400" b="1" u="none" strike="noStrike" kern="0" normalizeH="0" baseline="0" noProof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dalus" pitchFamily="2" charset="-78"/>
              <a:cs typeface="Andalus" pitchFamily="2" charset="-78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683568" y="1196752"/>
          <a:ext cx="7920880" cy="2313432"/>
        </p:xfrm>
        <a:graphic>
          <a:graphicData uri="http://schemas.openxmlformats.org/drawingml/2006/table">
            <a:tbl>
              <a:tblPr/>
              <a:tblGrid>
                <a:gridCol w="1800200"/>
                <a:gridCol w="2592288"/>
                <a:gridCol w="3528392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49580" algn="l"/>
                        </a:tabLst>
                      </a:pPr>
                      <a:endParaRPr lang="es-EC" sz="12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49580" algn="l"/>
                        </a:tabLst>
                      </a:pPr>
                      <a:r>
                        <a:rPr lang="es-MX" sz="12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INTERROGANTES BÁSICAS</a:t>
                      </a:r>
                      <a:endParaRPr lang="es-EC" sz="12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49580" algn="l"/>
                        </a:tabLst>
                      </a:pPr>
                      <a:r>
                        <a:rPr lang="es-MX" sz="12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FACTORES DE DEFINICIÓN</a:t>
                      </a:r>
                      <a:endParaRPr lang="es-EC" sz="12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49580" algn="l"/>
                        </a:tabLst>
                      </a:pPr>
                      <a:r>
                        <a:rPr lang="es-MX" sz="12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RESPUESTAS</a:t>
                      </a:r>
                      <a:endParaRPr lang="es-EC" sz="12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49580" algn="l"/>
                        </a:tabLst>
                      </a:pPr>
                      <a:r>
                        <a:rPr lang="es-MX" sz="11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¿Cuál es nuestro negocio?</a:t>
                      </a:r>
                      <a:endParaRPr lang="es-EC" sz="11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49580" algn="l"/>
                        </a:tabLst>
                      </a:pPr>
                      <a:r>
                        <a:rPr lang="es-MX" sz="11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¿Qué necesidad satisfacemos?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49580" algn="l"/>
                        </a:tabLs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Producir y comercializar telas poliéster y poli algodón.</a:t>
                      </a:r>
                      <a:endParaRPr lang="es-EC" sz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49580" algn="l"/>
                        </a:tabLst>
                      </a:pPr>
                      <a:r>
                        <a:rPr lang="es-MX" sz="11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¿Cuál será nuestro negocio en el futuro?</a:t>
                      </a:r>
                      <a:endParaRPr lang="es-EC" sz="11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49580" algn="l"/>
                        </a:tabLst>
                      </a:pPr>
                      <a:r>
                        <a:rPr lang="es-MX" sz="11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¿Cuál es nuestro mercado objetivo?</a:t>
                      </a:r>
                      <a:endParaRPr lang="es-EC" sz="11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49580" algn="l"/>
                        </a:tabLs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Empresas de confección y distribución textil que requieran telas para la elaboración de prendas de vestir, o para la comercialización de productos textiles, a nivel nacional.</a:t>
                      </a:r>
                      <a:endParaRPr lang="es-EC" sz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49580" algn="l"/>
                        </a:tabLst>
                      </a:pPr>
                      <a:r>
                        <a:rPr lang="es-MX" sz="11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¿Cuál deberá ser nuestro negocio?</a:t>
                      </a:r>
                      <a:endParaRPr lang="es-EC" sz="11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49580" algn="l"/>
                        </a:tabLst>
                      </a:pPr>
                      <a:r>
                        <a:rPr lang="es-MX" sz="11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¿Cuáles son nuestras ventajas competitivas?</a:t>
                      </a:r>
                      <a:endParaRPr lang="es-EC" sz="11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49580" algn="l"/>
                        </a:tabLs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Ofrecer productos con la mejor opción por precio, calidad y rendimiento, satisfaciendo los  requerimientos y expectativas de los clientes.</a:t>
                      </a:r>
                      <a:endParaRPr lang="es-EC" sz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</a:tbl>
          </a:graphicData>
        </a:graphic>
      </p:graphicFrame>
      <p:sp>
        <p:nvSpPr>
          <p:cNvPr id="46081" name="AutoShape 1"/>
          <p:cNvSpPr>
            <a:spLocks noChangeArrowheads="1"/>
          </p:cNvSpPr>
          <p:nvPr/>
        </p:nvSpPr>
        <p:spPr bwMode="auto">
          <a:xfrm>
            <a:off x="539552" y="3717032"/>
            <a:ext cx="5616624" cy="2376264"/>
          </a:xfrm>
          <a:prstGeom prst="doubleWav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TEXTIL PADILLA E HIJOS TEXPAD es una compañía limitada que produce y comercializa telas poliéster y poli algodón para empresas de confección y distribución textil, que requieran de nuestro producto para la elaboración de prendas de vestir o para la comercialización de productos textiles, a nivel nacional, ofreciéndoles productos con la mejor opción por precios, calidad y rendimiento, cumpliendo así los requerimientos y expectativas de nuestros clientes.</a:t>
            </a:r>
            <a:endParaRPr kumimoji="0" lang="es-EC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55576" y="6381328"/>
            <a:ext cx="53955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107504" y="6381328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6084" name="Picture 4" descr="C:\Users\David\AppData\Local\Microsoft\Windows\Temporary Internet Files\Content.IE5\SHLB2PNC\MM900337032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293096"/>
            <a:ext cx="1368152" cy="1292144"/>
          </a:xfrm>
          <a:prstGeom prst="rect">
            <a:avLst/>
          </a:prstGeom>
          <a:noFill/>
        </p:spPr>
      </p:pic>
      <p:pic>
        <p:nvPicPr>
          <p:cNvPr id="9" name="Imagen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1832" y="0"/>
            <a:ext cx="1512168" cy="70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152400"/>
            <a:ext cx="7391400" cy="533400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normalizeH="0" baseline="0" noProof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dalus" pitchFamily="2" charset="-78"/>
                <a:ea typeface="+mj-ea"/>
                <a:cs typeface="Andalus" pitchFamily="2" charset="-78"/>
              </a:rPr>
              <a:t>FILOSOFIA CORPORATIVA</a:t>
            </a:r>
            <a:endParaRPr kumimoji="0" lang="es-EC" sz="4400" b="1" i="0" u="none" strike="noStrike" kern="1200" normalizeH="0" baseline="0" noProof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dalus" pitchFamily="2" charset="-78"/>
              <a:ea typeface="+mj-ea"/>
              <a:cs typeface="Andalus" pitchFamily="2" charset="-78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827584" y="692696"/>
            <a:ext cx="2743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i="0" u="none" strike="noStrike" kern="1200" normalizeH="0" baseline="0" noProof="0" dirty="0" smtClean="0">
                <a:uLnTx/>
                <a:uFillTx/>
                <a:latin typeface="Engravers MT" pitchFamily="18" charset="0"/>
                <a:ea typeface="+mj-ea"/>
                <a:cs typeface="+mj-cs"/>
              </a:rPr>
              <a:t>PRINCIPIOS</a:t>
            </a:r>
            <a:endParaRPr kumimoji="0" lang="es-EC" sz="2400" i="0" u="none" strike="noStrike" kern="1200" normalizeH="0" baseline="0" noProof="0" dirty="0" smtClean="0">
              <a:uLnTx/>
              <a:uFillTx/>
              <a:latin typeface="Engravers MT" pitchFamily="18" charset="0"/>
              <a:ea typeface="+mj-ea"/>
              <a:cs typeface="+mj-cs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5148064" y="692696"/>
            <a:ext cx="2743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 smtClean="0">
                <a:latin typeface="Engravers MT" pitchFamily="18" charset="0"/>
                <a:ea typeface="+mj-ea"/>
                <a:cs typeface="+mj-cs"/>
              </a:rPr>
              <a:t>VALORE</a:t>
            </a:r>
            <a:r>
              <a:rPr kumimoji="0" lang="es-ES" sz="2400" i="0" u="none" strike="noStrike" kern="1200" normalizeH="0" baseline="0" noProof="0" dirty="0" smtClean="0">
                <a:uLnTx/>
                <a:uFillTx/>
                <a:latin typeface="Engravers MT" pitchFamily="18" charset="0"/>
                <a:ea typeface="+mj-ea"/>
                <a:cs typeface="+mj-cs"/>
              </a:rPr>
              <a:t>S</a:t>
            </a:r>
            <a:endParaRPr kumimoji="0" lang="es-EC" sz="2400" i="0" u="none" strike="noStrike" kern="1200" normalizeH="0" baseline="0" noProof="0" dirty="0" smtClean="0">
              <a:uLnTx/>
              <a:uFillTx/>
              <a:latin typeface="Engravers MT" pitchFamily="18" charset="0"/>
              <a:ea typeface="+mj-ea"/>
              <a:cs typeface="+mj-cs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838200" y="3276600"/>
            <a:ext cx="2743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45720" tIns="0" rIns="45720" bIns="0" anchor="b" anchorCtr="0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es-ES" sz="2400" i="0" u="none" strike="noStrike" kern="1200" normalizeH="0" baseline="0" noProof="0" dirty="0" smtClean="0">
                <a:uLnTx/>
                <a:uFillTx/>
                <a:latin typeface="Engravers MT" pitchFamily="18" charset="0"/>
                <a:ea typeface="+mj-ea"/>
                <a:cs typeface="+mj-cs"/>
              </a:rPr>
              <a:t>MISI</a:t>
            </a:r>
            <a:r>
              <a:rPr lang="es-ES" sz="2400" dirty="0" smtClean="0">
                <a:latin typeface="Engravers MT" pitchFamily="18" charset="0"/>
              </a:rPr>
              <a:t>ÓN</a:t>
            </a:r>
            <a:r>
              <a:rPr kumimoji="0" lang="es-ES" sz="2400" i="0" u="none" strike="noStrike" kern="1200" normalizeH="0" baseline="0" noProof="0" dirty="0" smtClean="0">
                <a:uLnTx/>
                <a:uFillTx/>
                <a:latin typeface="Engravers MT" pitchFamily="18" charset="0"/>
                <a:ea typeface="+mj-ea"/>
                <a:cs typeface="+mj-cs"/>
              </a:rPr>
              <a:t> </a:t>
            </a:r>
            <a:endParaRPr kumimoji="0" lang="es-EC" sz="2400" i="0" u="none" strike="noStrike" kern="1200" normalizeH="0" baseline="0" noProof="0" dirty="0" smtClean="0">
              <a:uLnTx/>
              <a:uFillTx/>
              <a:latin typeface="Engravers MT" pitchFamily="18" charset="0"/>
              <a:ea typeface="+mj-ea"/>
              <a:cs typeface="+mj-cs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5213176" y="3276600"/>
            <a:ext cx="2743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45720" tIns="0" rIns="45720" bIns="0" anchor="b" anchorCtr="0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s-ES" sz="2400" dirty="0" smtClean="0">
                <a:latin typeface="Engravers MT" pitchFamily="18" charset="0"/>
                <a:ea typeface="+mj-ea"/>
                <a:cs typeface="+mj-cs"/>
              </a:rPr>
              <a:t>VISIÓN 2017</a:t>
            </a:r>
            <a:endParaRPr lang="es-EC" sz="2400" dirty="0" smtClean="0">
              <a:latin typeface="Engravers MT" pitchFamily="18" charset="0"/>
              <a:ea typeface="+mj-ea"/>
              <a:cs typeface="+mj-cs"/>
            </a:endParaRPr>
          </a:p>
        </p:txBody>
      </p:sp>
      <p:pic>
        <p:nvPicPr>
          <p:cNvPr id="14" name="13 Imagen" descr="PRINCIPIOS.jpg"/>
          <p:cNvPicPr>
            <a:picLocks noChangeAspect="1"/>
          </p:cNvPicPr>
          <p:nvPr/>
        </p:nvPicPr>
        <p:blipFill>
          <a:blip r:embed="rId3" cstate="print"/>
          <a:srcRect l="14673" r="14673" b="1892"/>
          <a:stretch>
            <a:fillRect/>
          </a:stretch>
        </p:blipFill>
        <p:spPr>
          <a:xfrm>
            <a:off x="1043608" y="1196752"/>
            <a:ext cx="2376264" cy="1987333"/>
          </a:xfrm>
          <a:prstGeom prst="rect">
            <a:avLst/>
          </a:prstGeom>
        </p:spPr>
      </p:pic>
      <p:pic>
        <p:nvPicPr>
          <p:cNvPr id="15" name="14 Imagen" descr="VALORES.jpg"/>
          <p:cNvPicPr>
            <a:picLocks noChangeAspect="1"/>
          </p:cNvPicPr>
          <p:nvPr/>
        </p:nvPicPr>
        <p:blipFill>
          <a:blip r:embed="rId4" cstate="print"/>
          <a:srcRect b="35706"/>
          <a:stretch>
            <a:fillRect/>
          </a:stretch>
        </p:blipFill>
        <p:spPr>
          <a:xfrm>
            <a:off x="4572000" y="1196752"/>
            <a:ext cx="3889053" cy="1606211"/>
          </a:xfrm>
          <a:prstGeom prst="rect">
            <a:avLst/>
          </a:prstGeom>
        </p:spPr>
      </p:pic>
      <p:sp>
        <p:nvSpPr>
          <p:cNvPr id="48130" name="AutoShape 2"/>
          <p:cNvSpPr>
            <a:spLocks noChangeArrowheads="1"/>
          </p:cNvSpPr>
          <p:nvPr/>
        </p:nvSpPr>
        <p:spPr bwMode="auto">
          <a:xfrm>
            <a:off x="611560" y="3933056"/>
            <a:ext cx="3312368" cy="1944216"/>
          </a:xfrm>
          <a:prstGeom prst="flowChartPunchedTap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Brindar un producto textil de óptima calidad, excelente precio, durabilidad y garantía, basados en nuestros principios y valores, para satisfacer la demanda de nuestros clientes a nivel nacional, de manera oportuna y eficaz.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131" name="AutoShape 3"/>
          <p:cNvSpPr>
            <a:spLocks noChangeArrowheads="1"/>
          </p:cNvSpPr>
          <p:nvPr/>
        </p:nvSpPr>
        <p:spPr bwMode="auto">
          <a:xfrm>
            <a:off x="4788024" y="3861048"/>
            <a:ext cx="3672408" cy="2271985"/>
          </a:xfrm>
          <a:prstGeom prst="flowChartPunchedTap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Ser una empresa líder en la industria textil a nivel nacional, ofreciendo productos de calidad, mediante el trabajo en equipo, responsabilidad social, respeto por las personas, y compromiso hacia el cliente, satisfaciendo las necesidades de los grupos de interés mejorando constantemente nuestros procesos y productos a través de la innovación.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20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55576" y="6381328"/>
            <a:ext cx="53955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21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107504" y="6381328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48130" grpId="0" animBg="1"/>
      <p:bldP spid="481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C" sz="4800" i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cs typeface="Andalus" pitchFamily="2" charset="-78"/>
              </a:rPr>
              <a:t>CONTENIDO </a:t>
            </a:r>
            <a:endParaRPr lang="es-EC" sz="4800" i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2" charset="-78"/>
              <a:cs typeface="Andalus" pitchFamily="2" charset="-78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2"/>
              </a:buClr>
              <a:buFont typeface="Arial" pitchFamily="34" charset="0"/>
              <a:buChar char="►"/>
            </a:pPr>
            <a:r>
              <a:rPr lang="es-EC" sz="3200" b="1" u="sng" dirty="0" smtClean="0">
                <a:solidFill>
                  <a:schemeClr val="tx1"/>
                </a:solidFill>
                <a:latin typeface="Andalus" pitchFamily="2" charset="-78"/>
                <a:cs typeface="Andalus" pitchFamily="2" charset="-78"/>
                <a:hlinkClick r:id="rId3" action="ppaction://hlinksldjump"/>
              </a:rPr>
              <a:t>Generalidades </a:t>
            </a:r>
            <a:endParaRPr lang="es-EC" sz="3200" b="1" u="sng" dirty="0" smtClean="0">
              <a:solidFill>
                <a:schemeClr val="tx1"/>
              </a:solidFill>
              <a:latin typeface="Andalus" pitchFamily="2" charset="-78"/>
              <a:cs typeface="Andalus" pitchFamily="2" charset="-78"/>
            </a:endParaRPr>
          </a:p>
          <a:p>
            <a:pPr>
              <a:buClr>
                <a:schemeClr val="accent2"/>
              </a:buClr>
              <a:buFont typeface="Arial" pitchFamily="34" charset="0"/>
              <a:buChar char="►"/>
            </a:pPr>
            <a:r>
              <a:rPr lang="es-EC" sz="3200" b="1" u="sng" dirty="0" smtClean="0">
                <a:solidFill>
                  <a:schemeClr val="tx1"/>
                </a:solidFill>
                <a:latin typeface="Andalus" pitchFamily="2" charset="-78"/>
                <a:cs typeface="Andalus" pitchFamily="2" charset="-78"/>
                <a:hlinkClick r:id="rId4" action="ppaction://hlinksldjump"/>
              </a:rPr>
              <a:t>Diagnostico Situacional </a:t>
            </a:r>
            <a:endParaRPr lang="es-EC" sz="3200" b="1" u="sng" dirty="0" smtClean="0">
              <a:solidFill>
                <a:schemeClr val="tx1"/>
              </a:solidFill>
              <a:latin typeface="Andalus" pitchFamily="2" charset="-78"/>
              <a:cs typeface="Andalus" pitchFamily="2" charset="-78"/>
            </a:endParaRPr>
          </a:p>
          <a:p>
            <a:pPr>
              <a:buClr>
                <a:schemeClr val="accent2"/>
              </a:buClr>
              <a:buFont typeface="Arial" pitchFamily="34" charset="0"/>
              <a:buChar char="►"/>
            </a:pPr>
            <a:r>
              <a:rPr lang="es-EC" sz="3200" b="1" u="sng" dirty="0" smtClean="0">
                <a:solidFill>
                  <a:schemeClr val="tx1"/>
                </a:solidFill>
                <a:latin typeface="Andalus" pitchFamily="2" charset="-78"/>
                <a:cs typeface="Andalus" pitchFamily="2" charset="-78"/>
                <a:hlinkClick r:id="rId5" action="ppaction://hlinksldjump"/>
              </a:rPr>
              <a:t>Direccionamiento Estratégico </a:t>
            </a:r>
            <a:endParaRPr lang="es-EC" sz="3200" b="1" u="sng" dirty="0" smtClean="0">
              <a:solidFill>
                <a:schemeClr val="tx1"/>
              </a:solidFill>
              <a:latin typeface="Andalus" pitchFamily="2" charset="-78"/>
              <a:cs typeface="Andalus" pitchFamily="2" charset="-78"/>
            </a:endParaRPr>
          </a:p>
          <a:p>
            <a:pPr>
              <a:buClr>
                <a:schemeClr val="accent2"/>
              </a:buClr>
              <a:buFont typeface="Arial" pitchFamily="34" charset="0"/>
              <a:buChar char="►"/>
            </a:pPr>
            <a:r>
              <a:rPr lang="es-EC" sz="3200" b="1" u="sng" dirty="0" smtClean="0">
                <a:solidFill>
                  <a:schemeClr val="tx1"/>
                </a:solidFill>
                <a:latin typeface="Andalus" pitchFamily="2" charset="-78"/>
                <a:cs typeface="Andalus" pitchFamily="2" charset="-78"/>
                <a:hlinkClick r:id="rId6" action="ppaction://hlinksldjump"/>
              </a:rPr>
              <a:t>Cuadro de Mando Integral </a:t>
            </a:r>
            <a:endParaRPr lang="es-EC" sz="3200" b="1" u="sng" dirty="0" smtClean="0">
              <a:solidFill>
                <a:schemeClr val="tx1"/>
              </a:solidFill>
              <a:latin typeface="Andalus" pitchFamily="2" charset="-78"/>
              <a:cs typeface="Andalus" pitchFamily="2" charset="-78"/>
            </a:endParaRPr>
          </a:p>
          <a:p>
            <a:pPr>
              <a:buClr>
                <a:schemeClr val="accent2"/>
              </a:buClr>
              <a:buFont typeface="Arial" pitchFamily="34" charset="0"/>
              <a:buChar char="►"/>
            </a:pPr>
            <a:r>
              <a:rPr lang="es-EC" sz="3200" b="1" u="sng" dirty="0" smtClean="0">
                <a:solidFill>
                  <a:schemeClr val="tx1"/>
                </a:solidFill>
                <a:latin typeface="Andalus" pitchFamily="2" charset="-78"/>
                <a:cs typeface="Andalus" pitchFamily="2" charset="-78"/>
                <a:hlinkClick r:id="rId7" action="ppaction://hlinksldjump"/>
              </a:rPr>
              <a:t>Identificación y Desarrollo de Proyectos </a:t>
            </a:r>
            <a:endParaRPr lang="es-EC" sz="3200" b="1" u="sng" dirty="0" smtClean="0">
              <a:solidFill>
                <a:schemeClr val="tx1"/>
              </a:solidFill>
              <a:latin typeface="Andalus" pitchFamily="2" charset="-78"/>
              <a:cs typeface="Andalus" pitchFamily="2" charset="-78"/>
            </a:endParaRPr>
          </a:p>
          <a:p>
            <a:pPr>
              <a:buClr>
                <a:schemeClr val="accent2"/>
              </a:buClr>
              <a:buFont typeface="Arial" pitchFamily="34" charset="0"/>
              <a:buChar char="►"/>
            </a:pPr>
            <a:r>
              <a:rPr lang="es-EC" sz="3200" b="1" u="sng" dirty="0" smtClean="0">
                <a:solidFill>
                  <a:schemeClr val="tx1"/>
                </a:solidFill>
                <a:latin typeface="Andalus" pitchFamily="2" charset="-78"/>
                <a:cs typeface="Andalus" pitchFamily="2" charset="-78"/>
                <a:hlinkClick r:id="rId8" action="ppaction://hlinksldjump"/>
              </a:rPr>
              <a:t>Evaluación Financiera </a:t>
            </a:r>
            <a:endParaRPr lang="es-EC" sz="3200" b="1" u="sng" dirty="0" smtClean="0">
              <a:solidFill>
                <a:schemeClr val="tx1"/>
              </a:solidFill>
              <a:latin typeface="Andalus" pitchFamily="2" charset="-78"/>
              <a:cs typeface="Andalus" pitchFamily="2" charset="-78"/>
            </a:endParaRPr>
          </a:p>
          <a:p>
            <a:pPr>
              <a:buClr>
                <a:schemeClr val="accent2"/>
              </a:buClr>
              <a:buFont typeface="Arial" pitchFamily="34" charset="0"/>
              <a:buChar char="►"/>
            </a:pPr>
            <a:r>
              <a:rPr lang="es-EC" sz="3200" b="1" u="sng" dirty="0" smtClean="0">
                <a:solidFill>
                  <a:schemeClr val="tx1"/>
                </a:solidFill>
                <a:latin typeface="Andalus" pitchFamily="2" charset="-78"/>
                <a:cs typeface="Andalus" pitchFamily="2" charset="-78"/>
                <a:hlinkClick r:id="rId9" action="ppaction://hlinksldjump"/>
              </a:rPr>
              <a:t>Conclusiones y Recomendaciones </a:t>
            </a:r>
            <a:endParaRPr lang="es-EC" sz="3200" b="1" u="sng" dirty="0" smtClean="0">
              <a:solidFill>
                <a:schemeClr val="tx1"/>
              </a:solidFill>
              <a:latin typeface="Andalus" pitchFamily="2" charset="-78"/>
              <a:cs typeface="Andalus" pitchFamily="2" charset="-78"/>
            </a:endParaRPr>
          </a:p>
          <a:p>
            <a:pPr>
              <a:buClr>
                <a:schemeClr val="accent2"/>
              </a:buClr>
              <a:buFont typeface="Arial" pitchFamily="34" charset="0"/>
              <a:buChar char="►"/>
            </a:pPr>
            <a:endParaRPr lang="es-EC" sz="3200" dirty="0">
              <a:solidFill>
                <a:schemeClr val="tx1"/>
              </a:solidFill>
              <a:latin typeface="Andalus" pitchFamily="2" charset="-78"/>
              <a:cs typeface="Andalus" pitchFamily="2" charset="-78"/>
            </a:endParaRPr>
          </a:p>
        </p:txBody>
      </p:sp>
      <p:pic>
        <p:nvPicPr>
          <p:cNvPr id="31746" name="Picture 2" descr="clip contento.gif (10730 bytes)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80312" y="4653136"/>
            <a:ext cx="981075" cy="904876"/>
          </a:xfrm>
          <a:prstGeom prst="rect">
            <a:avLst/>
          </a:prstGeom>
          <a:noFill/>
        </p:spPr>
      </p:pic>
      <p:sp>
        <p:nvSpPr>
          <p:cNvPr id="17" name="16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388424" y="6021288"/>
            <a:ext cx="53955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7740352" y="6021288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8" name="Imagen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31832" y="0"/>
            <a:ext cx="1512168" cy="70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81000" y="228600"/>
            <a:ext cx="762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E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cs typeface="Andalus" pitchFamily="2" charset="-78"/>
              </a:rPr>
              <a:t>PROPUESTA DE VALOR POR CADA PERSPECTIVA</a:t>
            </a:r>
            <a:endParaRPr lang="es-EC" sz="28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2" charset="-78"/>
              <a:cs typeface="Andalus" pitchFamily="2" charset="-78"/>
            </a:endParaRPr>
          </a:p>
        </p:txBody>
      </p:sp>
      <p:pic>
        <p:nvPicPr>
          <p:cNvPr id="5" name="4 Imagen" descr="perspectiv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5" y="836712"/>
            <a:ext cx="8352929" cy="50405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5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55576" y="6381328"/>
            <a:ext cx="53955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107504" y="6381328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260648"/>
            <a:ext cx="1020962" cy="1085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5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685800" y="304800"/>
            <a:ext cx="7391400" cy="304800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normalizeH="0" baseline="0" noProof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dalus" pitchFamily="2" charset="-78"/>
                <a:ea typeface="+mj-ea"/>
                <a:cs typeface="Andalus" pitchFamily="2" charset="-78"/>
              </a:rPr>
              <a:t>PRIORIZACIÓN DE OBJETIVOS</a:t>
            </a:r>
            <a:endParaRPr kumimoji="0" lang="es-EC" sz="3600" b="1" i="0" u="none" strike="noStrike" kern="1200" normalizeH="0" baseline="0" noProof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dalus" pitchFamily="2" charset="-78"/>
              <a:ea typeface="+mj-ea"/>
              <a:cs typeface="Andalus" pitchFamily="2" charset="-78"/>
            </a:endParaRPr>
          </a:p>
        </p:txBody>
      </p:sp>
      <p:pic>
        <p:nvPicPr>
          <p:cNvPr id="8" name="7 Imagen" descr="priorizacion de objetiv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19068"/>
            <a:ext cx="8856984" cy="5950292"/>
          </a:xfrm>
          <a:prstGeom prst="rect">
            <a:avLst/>
          </a:prstGeom>
        </p:spPr>
      </p:pic>
      <p:sp>
        <p:nvSpPr>
          <p:cNvPr id="4" name="3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172400" y="188640"/>
            <a:ext cx="53955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4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7524328" y="188640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David\AppData\Local\Microsoft\Windows\Temporary Internet Files\Content.IE5\XX0ZD2RY\MM900303430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628800"/>
            <a:ext cx="2160240" cy="3273091"/>
          </a:xfrm>
          <a:prstGeom prst="rect">
            <a:avLst/>
          </a:prstGeom>
          <a:noFill/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467544" y="459904"/>
            <a:ext cx="8001000" cy="664840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normalizeH="0" baseline="0" noProof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dalus" pitchFamily="2" charset="-78"/>
                <a:ea typeface="+mj-ea"/>
                <a:cs typeface="Andalus" pitchFamily="2" charset="-78"/>
              </a:rPr>
              <a:t>MATRIZ IMPACTO VS. FACTIBILIDAD</a:t>
            </a:r>
            <a:endParaRPr kumimoji="0" lang="es-EC" sz="3600" b="1" i="0" u="none" strike="noStrike" kern="1200" normalizeH="0" baseline="0" noProof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dalus" pitchFamily="2" charset="-78"/>
              <a:ea typeface="+mj-ea"/>
              <a:cs typeface="Andalus" pitchFamily="2" charset="-78"/>
            </a:endParaRPr>
          </a:p>
        </p:txBody>
      </p:sp>
      <p:graphicFrame>
        <p:nvGraphicFramePr>
          <p:cNvPr id="5" name="4 Gráfico"/>
          <p:cNvGraphicFramePr/>
          <p:nvPr/>
        </p:nvGraphicFramePr>
        <p:xfrm>
          <a:off x="755576" y="1052736"/>
          <a:ext cx="770485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8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55576" y="6381328"/>
            <a:ext cx="53955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107504" y="6381328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8" name="Imagen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1832" y="0"/>
            <a:ext cx="1512168" cy="70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1 Título"/>
          <p:cNvSpPr txBox="1">
            <a:spLocks/>
          </p:cNvSpPr>
          <p:nvPr/>
        </p:nvSpPr>
        <p:spPr>
          <a:xfrm>
            <a:off x="304800" y="152400"/>
            <a:ext cx="8001000" cy="457200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normalizeH="0" baseline="0" noProof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dalus" pitchFamily="2" charset="-78"/>
                <a:ea typeface="+mj-ea"/>
                <a:cs typeface="Andalus" pitchFamily="2" charset="-78"/>
              </a:rPr>
              <a:t>MAPA ESTRATEGICO</a:t>
            </a:r>
            <a:endParaRPr kumimoji="0" lang="es-EC" sz="3200" b="1" i="0" u="none" strike="noStrike" kern="1200" normalizeH="0" baseline="0" noProof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dalus" pitchFamily="2" charset="-78"/>
              <a:ea typeface="+mj-ea"/>
              <a:cs typeface="Andalus" pitchFamily="2" charset="-78"/>
            </a:endParaRPr>
          </a:p>
        </p:txBody>
      </p:sp>
      <p:pic>
        <p:nvPicPr>
          <p:cNvPr id="38" name="37 Imagen" descr="mapa por perspecti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093296"/>
          </a:xfrm>
          <a:prstGeom prst="rect">
            <a:avLst/>
          </a:prstGeom>
        </p:spPr>
      </p:pic>
      <p:sp>
        <p:nvSpPr>
          <p:cNvPr id="42" name="41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388424" y="620688"/>
            <a:ext cx="53955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3" name="42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7740352" y="620688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04800" y="152400"/>
            <a:ext cx="8001000" cy="457200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normalizeH="0" baseline="0" noProof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dalus" pitchFamily="2" charset="-78"/>
                <a:ea typeface="+mj-ea"/>
                <a:cs typeface="Andalus" pitchFamily="2" charset="-78"/>
              </a:rPr>
              <a:t>MAPA CORPORATIVO</a:t>
            </a:r>
            <a:endParaRPr kumimoji="0" lang="es-EC" sz="4000" b="1" i="0" u="none" strike="noStrike" kern="1200" normalizeH="0" baseline="0" noProof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dalus" pitchFamily="2" charset="-78"/>
              <a:ea typeface="+mj-ea"/>
              <a:cs typeface="Andalus" pitchFamily="2" charset="-78"/>
            </a:endParaRPr>
          </a:p>
        </p:txBody>
      </p:sp>
      <p:pic>
        <p:nvPicPr>
          <p:cNvPr id="4" name="3 Imagen" descr="MAPA CORPORATIVO.jpg"/>
          <p:cNvPicPr>
            <a:picLocks noChangeAspect="1"/>
          </p:cNvPicPr>
          <p:nvPr/>
        </p:nvPicPr>
        <p:blipFill>
          <a:blip r:embed="rId2" cstate="print"/>
          <a:srcRect b="4443"/>
          <a:stretch>
            <a:fillRect/>
          </a:stretch>
        </p:blipFill>
        <p:spPr>
          <a:xfrm>
            <a:off x="0" y="922877"/>
            <a:ext cx="9144000" cy="5890499"/>
          </a:xfrm>
          <a:prstGeom prst="rect">
            <a:avLst/>
          </a:prstGeom>
        </p:spPr>
      </p:pic>
      <p:sp>
        <p:nvSpPr>
          <p:cNvPr id="6" name="5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8316416" y="2348880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Botón de acción: Inicio">
            <a:hlinkClick r:id="rId3" action="ppaction://hlinksldjump" highlightClick="1"/>
          </p:cNvPr>
          <p:cNvSpPr/>
          <p:nvPr/>
        </p:nvSpPr>
        <p:spPr>
          <a:xfrm>
            <a:off x="8316416" y="2996952"/>
            <a:ext cx="648072" cy="43204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9" name="Imagen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1832" y="0"/>
            <a:ext cx="1512168" cy="70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04800" y="152400"/>
            <a:ext cx="8610600" cy="457200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/>
          <a:p>
            <a:pPr>
              <a:spcBef>
                <a:spcPct val="0"/>
              </a:spcBef>
            </a:pPr>
            <a:endParaRPr lang="es-ES" sz="32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es-E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ea typeface="+mj-ea"/>
                <a:cs typeface="Andalus" pitchFamily="2" charset="-78"/>
              </a:rPr>
              <a:t>CUADRO DE MANDO INTEGRAL O BSC</a:t>
            </a:r>
            <a:endParaRPr kumimoji="0" lang="es-EC" sz="3200" b="1" i="0" u="none" strike="noStrike" kern="1200" normalizeH="0" baseline="0" noProof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dalus" pitchFamily="2" charset="-78"/>
              <a:ea typeface="+mj-ea"/>
              <a:cs typeface="Andalus" pitchFamily="2" charset="-78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-3" y="908720"/>
          <a:ext cx="9144002" cy="5202398"/>
        </p:xfrm>
        <a:graphic>
          <a:graphicData uri="http://schemas.openxmlformats.org/drawingml/2006/table">
            <a:tbl>
              <a:tblPr/>
              <a:tblGrid>
                <a:gridCol w="1143000"/>
                <a:gridCol w="1143000"/>
                <a:gridCol w="979715"/>
                <a:gridCol w="979715"/>
                <a:gridCol w="672353"/>
                <a:gridCol w="653143"/>
                <a:gridCol w="316967"/>
                <a:gridCol w="576302"/>
                <a:gridCol w="576302"/>
                <a:gridCol w="316967"/>
                <a:gridCol w="316967"/>
                <a:gridCol w="576302"/>
                <a:gridCol w="576302"/>
                <a:gridCol w="316967"/>
              </a:tblGrid>
              <a:tr h="2230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PERS.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OBJETIVO ESTRATEGICO 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MEDIDAS 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2012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4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2013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4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7915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KPI'S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DEFINICIÓN OPERACIONAL 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FREC. DE ACT.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FUENTE 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META 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META 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13747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CRECIMIENTO</a:t>
                      </a:r>
                    </a:p>
                  </a:txBody>
                  <a:tcPr marL="5751" marR="5751" marT="5751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53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Incrementar la participación en el Mercado Nacional.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Incremento de la cartera de negocio 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DC=((Número de clientes año n -Número de clientes año n-1)/(Número de clientes año n-1)*100)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Anual 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Reporte de clientes 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22%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&lt;=21%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&gt;21% y &lt;22%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&gt;=22%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23%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&lt;=22%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&gt;22% y &lt;23%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&gt;=23%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831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CLIENTE</a:t>
                      </a:r>
                    </a:p>
                  </a:txBody>
                  <a:tcPr marL="5751" marR="5751" marT="5751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Incrementar el índice de satisfacción del cliente.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Satisfacción de clientes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Número de Clientes Satisfechos/ Número de Clientes Evaluados *100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Trimestral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Encuestas de satisfacción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45%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≤43%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&gt;43% y &lt;45%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≥45%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48%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≤45%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&gt;45% y &lt;48%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≥48%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9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PROCESOS INTERNOS </a:t>
                      </a:r>
                    </a:p>
                  </a:txBody>
                  <a:tcPr marL="5751" marR="5751" marT="5751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315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Reducir tiempos de producción.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Cumplimiento del programa productivo 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Producción Alcanzada / Producción Programada *100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Mensual 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Reporte de Producción 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10%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&gt;12%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&lt;12% y &gt;11%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&lt;10%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8%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≥10%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&lt;10% y &gt;9%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≤8%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7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Incrementar la productividad.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61699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CRECIMIENTO Y APRENDIZAJE </a:t>
                      </a:r>
                    </a:p>
                  </a:txBody>
                  <a:tcPr marL="5751" marR="5751" marT="5751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480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Incrementar el nivel de comunicación Interna para fortalecer la gestión Institucional.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Índice 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de Conocimiento del Plan Estratégico 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((Puntaje de Conocimiento antes de la Difusion del Plan estrategico )/(Puntaje de Conocimiento despues de la Difusión del Plan Estratégico )*100)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Anual 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Informe de avance de implementación 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20%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≤10%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&lt;10% y &gt;20%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≥20%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40%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≤20%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&lt;20% y &gt;30%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≥40%</a:t>
                      </a:r>
                    </a:p>
                  </a:txBody>
                  <a:tcPr marL="5751" marR="5751" marT="5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7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107504" y="6381328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Botón de acción: Inicio">
            <a:hlinkClick r:id="rId2" action="ppaction://hlinksldjump" highlightClick="1"/>
          </p:cNvPr>
          <p:cNvSpPr/>
          <p:nvPr/>
        </p:nvSpPr>
        <p:spPr>
          <a:xfrm>
            <a:off x="755576" y="6381328"/>
            <a:ext cx="648072" cy="43204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1832" y="0"/>
            <a:ext cx="1512168" cy="70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304800" y="228600"/>
            <a:ext cx="7391400" cy="457200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  <a:scene3d>
              <a:camera prst="perspectiveRigh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</a:pPr>
            <a:endParaRPr lang="es-ES" sz="3200" b="1" cap="all" dirty="0" smtClean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Cooper Black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es-E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ea typeface="+mj-ea"/>
                <a:cs typeface="Andalus" pitchFamily="2" charset="-78"/>
              </a:rPr>
              <a:t>IDENTIFICACIÓN DE LOS PROYECTOS</a:t>
            </a:r>
            <a:endParaRPr kumimoji="0" lang="es-EC" sz="3200" b="1" i="0" strike="noStrike" kern="1200" normalizeH="0" baseline="0" noProof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dalus" pitchFamily="2" charset="-78"/>
              <a:ea typeface="+mj-ea"/>
              <a:cs typeface="Andalus" pitchFamily="2" charset="-78"/>
            </a:endParaRPr>
          </a:p>
        </p:txBody>
      </p:sp>
      <p:pic>
        <p:nvPicPr>
          <p:cNvPr id="9" name="8 Imagen" descr="MEDI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7308304" cy="5907735"/>
          </a:xfrm>
          <a:prstGeom prst="rect">
            <a:avLst/>
          </a:prstGeom>
        </p:spPr>
      </p:pic>
      <p:sp>
        <p:nvSpPr>
          <p:cNvPr id="12" name="11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7524328" y="4005064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244408" y="4005064"/>
            <a:ext cx="576064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1832" y="0"/>
            <a:ext cx="1512168" cy="70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395536" y="228600"/>
            <a:ext cx="7391400" cy="457200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/>
          <a:p>
            <a:pPr algn="ctr">
              <a:spcBef>
                <a:spcPct val="0"/>
              </a:spcBef>
            </a:pPr>
            <a:endParaRPr lang="es-ES" sz="4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es-ES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ea typeface="+mj-ea"/>
                <a:cs typeface="Andalus" pitchFamily="2" charset="-78"/>
              </a:rPr>
              <a:t>PRIORIZACIÓN DE PROYECTOS</a:t>
            </a:r>
            <a:endParaRPr kumimoji="0" lang="es-EC" sz="4000" b="1" i="0" u="none" strike="noStrike" kern="1200" normalizeH="0" baseline="0" noProof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dalus" pitchFamily="2" charset="-78"/>
              <a:ea typeface="+mj-ea"/>
              <a:cs typeface="Andalus" pitchFamily="2" charset="-78"/>
            </a:endParaRPr>
          </a:p>
        </p:txBody>
      </p:sp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179512" y="908720"/>
          <a:ext cx="6912767" cy="4993017"/>
        </p:xfrm>
        <a:graphic>
          <a:graphicData uri="http://schemas.openxmlformats.org/drawingml/2006/table">
            <a:tbl>
              <a:tblPr/>
              <a:tblGrid>
                <a:gridCol w="1008112"/>
                <a:gridCol w="1161412"/>
                <a:gridCol w="1340407"/>
                <a:gridCol w="404194"/>
                <a:gridCol w="469834"/>
                <a:gridCol w="469834"/>
                <a:gridCol w="466378"/>
                <a:gridCol w="566564"/>
                <a:gridCol w="559654"/>
                <a:gridCol w="466378"/>
              </a:tblGrid>
              <a:tr h="248174">
                <a:tc gridSpan="10">
                  <a:txBody>
                    <a:bodyPr/>
                    <a:lstStyle/>
                    <a:p>
                      <a:pPr algn="ctr" fontAlgn="b"/>
                      <a:endParaRPr lang="es-EC" sz="1400" b="1" i="0" u="none" strike="noStrike" dirty="0">
                        <a:solidFill>
                          <a:srgbClr val="000000"/>
                        </a:solidFill>
                        <a:latin typeface="Rockwell Extra Bold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8174">
                <a:tc rowSpan="2" gridSpan="4">
                  <a:txBody>
                    <a:bodyPr/>
                    <a:lstStyle/>
                    <a:p>
                      <a:pPr algn="l" fontAlgn="b"/>
                      <a:r>
                        <a:rPr lang="es-EC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PROYECTOS</a:t>
                      </a:r>
                      <a:endParaRPr lang="es-EC" sz="1000" b="1" i="0" u="none" strike="noStrike" dirty="0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253277">
                <a:tc gridSpan="4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Plan de Marketing</a:t>
                      </a:r>
                      <a:endParaRPr lang="es-EC" sz="1000" b="0" i="0" u="none" strike="noStrik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Implementación del sistema CRM</a:t>
                      </a:r>
                      <a:endParaRPr lang="es-EC" sz="1000" b="0" i="0" u="none" strike="noStrik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4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Reingeniería de procesos productivos</a:t>
                      </a:r>
                      <a:endParaRPr lang="es-EC" sz="1000" b="0" i="0" u="none" strike="noStrik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Realizar alianzas estratégicas con los proveedores</a:t>
                      </a:r>
                      <a:endParaRPr lang="es-EC" sz="1000" b="0" i="0" u="none" strike="noStrik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Difundir el modelo de gestión estratégica a toda la empresa</a:t>
                      </a:r>
                      <a:endParaRPr lang="es-EC" sz="1000" b="0" i="0" u="none" strike="noStrik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Implementar el Área de RRHH</a:t>
                      </a:r>
                      <a:endParaRPr lang="es-EC" sz="1000" b="0" i="0" u="none" strike="noStrike" dirty="0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</a:tr>
              <a:tr h="24817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OBJETIVOS ESTRATEGICOS</a:t>
                      </a:r>
                      <a:endParaRPr lang="es-EC" sz="1000" b="1" i="0" u="none" strike="noStrik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PESO</a:t>
                      </a:r>
                      <a:endParaRPr lang="es-EC" sz="1000" b="1" i="0" u="none" strike="noStrik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1</a:t>
                      </a:r>
                      <a:endParaRPr lang="es-EC" sz="1000" b="1" i="0" u="none" strike="noStrik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6</a:t>
                      </a:r>
                      <a:endParaRPr lang="es-EC" sz="1000" b="1" i="0" u="none" strike="noStrik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8</a:t>
                      </a:r>
                      <a:endParaRPr lang="es-EC" sz="1000" b="1" i="0" u="none" strike="noStrik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9</a:t>
                      </a:r>
                      <a:endParaRPr lang="es-EC" sz="1000" b="1" i="0" u="none" strike="noStrik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10</a:t>
                      </a:r>
                      <a:endParaRPr lang="es-EC" sz="1000" b="1" i="0" u="none" strike="noStrik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11</a:t>
                      </a:r>
                      <a:endParaRPr lang="es-EC" sz="1000" b="1" i="0" u="none" strike="noStrik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</a:tr>
              <a:tr h="29780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FINANCIERA</a:t>
                      </a:r>
                      <a:endParaRPr lang="es-EC" sz="1000" b="1" i="0" u="none" strike="noStrik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Incrementar la participación en el Mercado Nacional.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5,96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50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CLIENTE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Incrementar el índice de satisfacción del cliente.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7,84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71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Reducir los tiempos de entrega del producto al cliente.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6,9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0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PROCESOS INTERNOS</a:t>
                      </a:r>
                      <a:endParaRPr lang="es-EC" sz="1000" b="1" i="0" u="none" strike="noStrik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31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Reducir tiempos de producción.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6,9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17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Incrementar la productividad.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6,9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61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CRECIMENTO Y APRENDIZAJE</a:t>
                      </a:r>
                      <a:endParaRPr lang="es-EC" sz="1000" b="1" i="0" u="none" strike="noStrik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Incrementar el nivel de comunicación Interna para fortalecer la gestión Institucional.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5,96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17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IMPACTO ESTRATEGICO TOTAL</a:t>
                      </a:r>
                      <a:endParaRPr lang="es-EC" sz="1000" b="1" i="0" u="none" strike="noStrik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0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374,02</a:t>
                      </a:r>
                      <a:endParaRPr lang="es-EC" sz="1000" b="1" i="0" u="none" strike="noStrik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0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446,16</a:t>
                      </a:r>
                      <a:endParaRPr lang="es-EC" sz="1000" b="1" i="0" u="none" strike="noStrik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42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0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441,76</a:t>
                      </a:r>
                      <a:endParaRPr lang="es-EC" sz="1000" b="1" i="0" u="none" strike="noStrik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0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261,2</a:t>
                      </a:r>
                      <a:endParaRPr lang="es-EC" sz="1000" b="1" i="0" u="none" strike="noStrik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0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394,72</a:t>
                      </a:r>
                      <a:endParaRPr lang="es-EC" sz="1000" b="1" i="0" u="none" strike="noStrik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0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377,82</a:t>
                      </a:r>
                      <a:endParaRPr lang="es-EC" sz="1000" b="1" i="0" u="none" strike="noStrik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</a:tr>
              <a:tr h="24817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PRIORIDAD</a:t>
                      </a:r>
                      <a:endParaRPr lang="es-EC" sz="1000" b="1" i="0" u="none" strike="noStrik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</a:tbl>
          </a:graphicData>
        </a:graphic>
      </p:graphicFrame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1331640" y="1484784"/>
            <a:ext cx="1728192" cy="792088"/>
          </a:xfrm>
          <a:prstGeom prst="rect">
            <a:avLst/>
          </a:prstGeom>
          <a:solidFill>
            <a:srgbClr val="9BBB59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wrap="square" lIns="91440" tIns="45720" rIns="91440" bIns="4572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s-EC" sz="1000" b="1" i="0" u="none" strike="noStrike" baseline="0">
                <a:solidFill>
                  <a:srgbClr val="000000"/>
                </a:solidFill>
                <a:latin typeface="Times New Roman"/>
                <a:cs typeface="Times New Roman"/>
              </a:rPr>
              <a:t>IMPACTO</a:t>
            </a:r>
            <a:endParaRPr lang="es-EC" sz="1800" b="0" i="0" u="none" strike="noStrike" baseline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rtl="0">
              <a:defRPr sz="1000"/>
            </a:pPr>
            <a:r>
              <a:rPr lang="es-EC" sz="1000" b="0" i="0" u="none" strike="noStrike" baseline="0">
                <a:solidFill>
                  <a:srgbClr val="000000"/>
                </a:solidFill>
                <a:latin typeface="Times New Roman"/>
                <a:cs typeface="Times New Roman"/>
              </a:rPr>
              <a:t>5= ALTO</a:t>
            </a:r>
            <a:endParaRPr lang="es-EC" sz="1800" b="0" i="0" u="none" strike="noStrike" baseline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rtl="0">
              <a:defRPr sz="1000"/>
            </a:pPr>
            <a:r>
              <a:rPr lang="es-EC" sz="1000" b="0" i="0" u="none" strike="noStrike" baseline="0">
                <a:solidFill>
                  <a:srgbClr val="000000"/>
                </a:solidFill>
                <a:latin typeface="Times New Roman"/>
                <a:cs typeface="Times New Roman"/>
              </a:rPr>
              <a:t>3= MEDIO</a:t>
            </a:r>
            <a:endParaRPr lang="es-EC" sz="1800" b="0" i="0" u="none" strike="noStrike" baseline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rtl="0">
              <a:defRPr sz="1000"/>
            </a:pPr>
            <a:r>
              <a:rPr lang="es-EC" sz="1000" b="0" i="0" u="none" strike="noStrike" baseline="0">
                <a:solidFill>
                  <a:srgbClr val="000000"/>
                </a:solidFill>
                <a:latin typeface="Times New Roman"/>
                <a:cs typeface="Times New Roman"/>
              </a:rPr>
              <a:t>1= BAJO</a:t>
            </a:r>
          </a:p>
        </p:txBody>
      </p:sp>
      <p:pic>
        <p:nvPicPr>
          <p:cNvPr id="12" name="Imagen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1832" y="0"/>
            <a:ext cx="1512168" cy="70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12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55576" y="6381328"/>
            <a:ext cx="53955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107504" y="6381328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533400" y="228600"/>
            <a:ext cx="7391400" cy="457200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  <a:scene3d>
              <a:camera prst="perspectiveRigh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</a:pPr>
            <a:endParaRPr lang="es-ES" sz="3200" b="1" cap="all" dirty="0" smtClean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Cooper Black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es-E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ea typeface="+mj-ea"/>
                <a:cs typeface="Andalus" pitchFamily="2" charset="-78"/>
              </a:rPr>
              <a:t>RESUMEN DE PROYECTOS</a:t>
            </a:r>
            <a:endParaRPr kumimoji="0" lang="es-EC" sz="3600" b="1" i="0" u="none" strike="noStrike" kern="1200" normalizeH="0" baseline="0" noProof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dalus" pitchFamily="2" charset="-78"/>
              <a:ea typeface="+mj-ea"/>
              <a:cs typeface="Andalus" pitchFamily="2" charset="-78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467544" y="908720"/>
          <a:ext cx="5688632" cy="5184574"/>
        </p:xfrm>
        <a:graphic>
          <a:graphicData uri="http://schemas.openxmlformats.org/drawingml/2006/table">
            <a:tbl>
              <a:tblPr/>
              <a:tblGrid>
                <a:gridCol w="970481"/>
                <a:gridCol w="2176471"/>
                <a:gridCol w="971618"/>
                <a:gridCol w="971618"/>
                <a:gridCol w="598444"/>
              </a:tblGrid>
              <a:tr h="199406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DETERMINACIÓN DE PLAZOS DE PROYECTOS </a:t>
                      </a:r>
                      <a:endParaRPr lang="es-EC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43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940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POSICIÓN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PROYECTOS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PLAZOS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9881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CORTO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MEDIANO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LARGO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</a:tr>
              <a:tr h="3988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C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Implementar un método de Six Sigma </a:t>
                      </a:r>
                      <a:endParaRPr lang="es-EC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4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Implementación del sistema CRM</a:t>
                      </a:r>
                      <a:endParaRPr lang="es-EC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4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Reingeniería de procesos productivos </a:t>
                      </a:r>
                      <a:endParaRPr lang="es-EC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Benchmarking </a:t>
                      </a:r>
                      <a:endParaRPr lang="es-EC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4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Difundir el modelo de gestión estratégica a toda la empresa </a:t>
                      </a:r>
                      <a:endParaRPr lang="es-EC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Implementar el Área de RRHH</a:t>
                      </a:r>
                      <a:endParaRPr lang="es-EC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Plan de Marketing </a:t>
                      </a:r>
                      <a:endParaRPr lang="es-EC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Implementación del sistema de costos ABC</a:t>
                      </a:r>
                      <a:endParaRPr lang="es-EC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</a:tr>
              <a:tr h="797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Implementación del sistema informático Duplo Z que permita arrojar costos de producción al área contable.</a:t>
                      </a:r>
                      <a:endParaRPr lang="es-EC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Realizar alianzas estratégicas con los proveedores </a:t>
                      </a:r>
                      <a:endParaRPr lang="es-EC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82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Implementar un plan de renovación en software y hardware de la empresa.</a:t>
                      </a:r>
                      <a:endParaRPr lang="es-EC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</a:tr>
              <a:tr h="199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Plan de Financiamiento de Ventas </a:t>
                      </a:r>
                      <a:endParaRPr lang="es-EC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4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036" marR="33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6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55576" y="6381328"/>
            <a:ext cx="53955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107504" y="6381328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556792"/>
            <a:ext cx="1080120" cy="441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n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1832" y="0"/>
            <a:ext cx="1512168" cy="70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6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C:\Users\David\AppData\Local\Microsoft\Windows\Temporary Internet Files\Content.IE5\HO0C1SKH\MM900223730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4509120"/>
            <a:ext cx="2638579" cy="1368152"/>
          </a:xfrm>
          <a:prstGeom prst="rect">
            <a:avLst/>
          </a:prstGeom>
          <a:noFill/>
        </p:spPr>
      </p:pic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8747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EC"/>
          </a:p>
        </p:txBody>
      </p:sp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395536" y="1988840"/>
            <a:ext cx="2160240" cy="1595021"/>
          </a:xfrm>
          <a:prstGeom prst="doubleWave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PERFILES </a:t>
            </a:r>
          </a:p>
          <a:p>
            <a:pPr algn="ctr"/>
            <a:r>
              <a:rPr lang="es-E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DE LOS PROYECTOS</a:t>
            </a:r>
          </a:p>
        </p:txBody>
      </p:sp>
      <p:sp>
        <p:nvSpPr>
          <p:cNvPr id="5" name="AutoShape 28"/>
          <p:cNvSpPr>
            <a:spLocks noChangeArrowheads="1"/>
          </p:cNvSpPr>
          <p:nvPr/>
        </p:nvSpPr>
        <p:spPr bwMode="auto">
          <a:xfrm>
            <a:off x="3810000" y="762000"/>
            <a:ext cx="2590800" cy="457200"/>
          </a:xfrm>
          <a:prstGeom prst="flowChartTerminator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ANTECEDENTES</a:t>
            </a:r>
          </a:p>
        </p:txBody>
      </p:sp>
      <p:sp>
        <p:nvSpPr>
          <p:cNvPr id="6" name="AutoShape 29"/>
          <p:cNvSpPr>
            <a:spLocks noChangeArrowheads="1"/>
          </p:cNvSpPr>
          <p:nvPr/>
        </p:nvSpPr>
        <p:spPr bwMode="auto">
          <a:xfrm>
            <a:off x="3810000" y="1295400"/>
            <a:ext cx="2590800" cy="457200"/>
          </a:xfrm>
          <a:prstGeom prst="flowChartTerminator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ALCANCE</a:t>
            </a:r>
          </a:p>
        </p:txBody>
      </p:sp>
      <p:sp>
        <p:nvSpPr>
          <p:cNvPr id="7" name="AutoShape 30"/>
          <p:cNvSpPr>
            <a:spLocks noChangeArrowheads="1"/>
          </p:cNvSpPr>
          <p:nvPr/>
        </p:nvSpPr>
        <p:spPr bwMode="auto">
          <a:xfrm>
            <a:off x="3810000" y="1828800"/>
            <a:ext cx="2590800" cy="457200"/>
          </a:xfrm>
          <a:prstGeom prst="flowChartTerminator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OBJETIVO</a:t>
            </a:r>
          </a:p>
        </p:txBody>
      </p:sp>
      <p:sp>
        <p:nvSpPr>
          <p:cNvPr id="8" name="AutoShape 31"/>
          <p:cNvSpPr>
            <a:spLocks noChangeArrowheads="1"/>
          </p:cNvSpPr>
          <p:nvPr/>
        </p:nvSpPr>
        <p:spPr bwMode="auto">
          <a:xfrm>
            <a:off x="3810000" y="2362200"/>
            <a:ext cx="2514600" cy="457200"/>
          </a:xfrm>
          <a:prstGeom prst="flowChartTerminator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ESTRATEGIA</a:t>
            </a:r>
          </a:p>
        </p:txBody>
      </p:sp>
      <p:sp>
        <p:nvSpPr>
          <p:cNvPr id="9" name="AutoShape 32"/>
          <p:cNvSpPr>
            <a:spLocks noChangeArrowheads="1"/>
          </p:cNvSpPr>
          <p:nvPr/>
        </p:nvSpPr>
        <p:spPr bwMode="auto">
          <a:xfrm>
            <a:off x="3810000" y="2895600"/>
            <a:ext cx="2514600" cy="457200"/>
          </a:xfrm>
          <a:prstGeom prst="flowChartTerminator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ACTIVIDADES</a:t>
            </a:r>
          </a:p>
        </p:txBody>
      </p:sp>
      <p:sp>
        <p:nvSpPr>
          <p:cNvPr id="10" name="AutoShape 34"/>
          <p:cNvSpPr>
            <a:spLocks noChangeArrowheads="1"/>
          </p:cNvSpPr>
          <p:nvPr/>
        </p:nvSpPr>
        <p:spPr bwMode="auto">
          <a:xfrm>
            <a:off x="3810000" y="3429000"/>
            <a:ext cx="2438400" cy="533400"/>
          </a:xfrm>
          <a:prstGeom prst="flowChartTerminator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INDICADOR</a:t>
            </a:r>
          </a:p>
          <a:p>
            <a:pPr algn="ctr"/>
            <a:r>
              <a:rPr lang="es-E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 GESTIÓN</a:t>
            </a:r>
          </a:p>
        </p:txBody>
      </p:sp>
      <p:sp>
        <p:nvSpPr>
          <p:cNvPr id="11" name="AutoShape 35"/>
          <p:cNvSpPr>
            <a:spLocks noChangeArrowheads="1"/>
          </p:cNvSpPr>
          <p:nvPr/>
        </p:nvSpPr>
        <p:spPr bwMode="auto">
          <a:xfrm>
            <a:off x="3810000" y="4038600"/>
            <a:ext cx="2438400" cy="457200"/>
          </a:xfrm>
          <a:prstGeom prst="flowChartTerminator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TIEMPO</a:t>
            </a:r>
          </a:p>
        </p:txBody>
      </p:sp>
      <p:sp>
        <p:nvSpPr>
          <p:cNvPr id="12" name="AutoShape 36"/>
          <p:cNvSpPr>
            <a:spLocks noChangeArrowheads="1"/>
          </p:cNvSpPr>
          <p:nvPr/>
        </p:nvSpPr>
        <p:spPr bwMode="auto">
          <a:xfrm>
            <a:off x="3810000" y="4572000"/>
            <a:ext cx="2438400" cy="457200"/>
          </a:xfrm>
          <a:prstGeom prst="flowChartTerminator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RECURSOS</a:t>
            </a:r>
          </a:p>
        </p:txBody>
      </p:sp>
      <p:sp>
        <p:nvSpPr>
          <p:cNvPr id="13" name="AutoShape 37"/>
          <p:cNvSpPr>
            <a:spLocks noChangeArrowheads="1"/>
          </p:cNvSpPr>
          <p:nvPr/>
        </p:nvSpPr>
        <p:spPr bwMode="auto">
          <a:xfrm>
            <a:off x="3810000" y="5105400"/>
            <a:ext cx="2438400" cy="457200"/>
          </a:xfrm>
          <a:prstGeom prst="flowChartTerminator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RESPONSABLES</a:t>
            </a:r>
          </a:p>
        </p:txBody>
      </p:sp>
      <p:sp>
        <p:nvSpPr>
          <p:cNvPr id="14" name="AutoShape 38"/>
          <p:cNvSpPr>
            <a:spLocks noChangeArrowheads="1"/>
          </p:cNvSpPr>
          <p:nvPr/>
        </p:nvSpPr>
        <p:spPr bwMode="auto">
          <a:xfrm>
            <a:off x="3810000" y="5638800"/>
            <a:ext cx="2514600" cy="533400"/>
          </a:xfrm>
          <a:prstGeom prst="flowChartTerminator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COSTO</a:t>
            </a:r>
          </a:p>
          <a:p>
            <a:pPr algn="ctr"/>
            <a:r>
              <a:rPr lang="es-E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ESTIMADO</a:t>
            </a:r>
          </a:p>
        </p:txBody>
      </p:sp>
      <p:pic>
        <p:nvPicPr>
          <p:cNvPr id="15" name="Picture 42" descr="arrowa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171825" y="638175"/>
            <a:ext cx="438150" cy="838200"/>
          </a:xfrm>
          <a:prstGeom prst="rect">
            <a:avLst/>
          </a:prstGeom>
          <a:noFill/>
        </p:spPr>
      </p:pic>
      <p:sp>
        <p:nvSpPr>
          <p:cNvPr id="16" name="1 Título"/>
          <p:cNvSpPr txBox="1">
            <a:spLocks/>
          </p:cNvSpPr>
          <p:nvPr/>
        </p:nvSpPr>
        <p:spPr>
          <a:xfrm>
            <a:off x="395536" y="260648"/>
            <a:ext cx="7391400" cy="457200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/>
          <a:p>
            <a:pPr algn="ctr">
              <a:spcBef>
                <a:spcPct val="0"/>
              </a:spcBef>
            </a:pPr>
            <a:endParaRPr lang="es-ES" sz="24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2" charset="-78"/>
              <a:ea typeface="+mj-ea"/>
              <a:cs typeface="Andalus" pitchFamily="2" charset="-78"/>
            </a:endParaRPr>
          </a:p>
          <a:p>
            <a:pPr>
              <a:spcBef>
                <a:spcPct val="0"/>
              </a:spcBef>
            </a:pPr>
            <a:r>
              <a:rPr lang="es-E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ea typeface="+mj-ea"/>
                <a:cs typeface="Andalus" pitchFamily="2" charset="-78"/>
              </a:rPr>
              <a:t>ELABORACIÓN DE LOS PERFILES DE LOS PROYECTOS </a:t>
            </a:r>
            <a:endParaRPr kumimoji="0" lang="es-EC" sz="2400" b="1" i="0" u="none" strike="noStrike" kern="1200" normalizeH="0" baseline="0" noProof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dalus" pitchFamily="2" charset="-78"/>
              <a:ea typeface="+mj-ea"/>
              <a:cs typeface="Andalus" pitchFamily="2" charset="-78"/>
            </a:endParaRPr>
          </a:p>
        </p:txBody>
      </p:sp>
      <p:pic>
        <p:nvPicPr>
          <p:cNvPr id="18" name="Picture 42" descr="arrowa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171825" y="1095375"/>
            <a:ext cx="438150" cy="838200"/>
          </a:xfrm>
          <a:prstGeom prst="rect">
            <a:avLst/>
          </a:prstGeom>
          <a:noFill/>
        </p:spPr>
      </p:pic>
      <p:pic>
        <p:nvPicPr>
          <p:cNvPr id="19" name="Picture 42" descr="arrowa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171825" y="1628775"/>
            <a:ext cx="438150" cy="838200"/>
          </a:xfrm>
          <a:prstGeom prst="rect">
            <a:avLst/>
          </a:prstGeom>
          <a:noFill/>
        </p:spPr>
      </p:pic>
      <p:pic>
        <p:nvPicPr>
          <p:cNvPr id="20" name="Picture 42" descr="arrowa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171825" y="2238375"/>
            <a:ext cx="438150" cy="838200"/>
          </a:xfrm>
          <a:prstGeom prst="rect">
            <a:avLst/>
          </a:prstGeom>
          <a:noFill/>
        </p:spPr>
      </p:pic>
      <p:pic>
        <p:nvPicPr>
          <p:cNvPr id="21" name="Picture 42" descr="arrowa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171825" y="2771775"/>
            <a:ext cx="438150" cy="838200"/>
          </a:xfrm>
          <a:prstGeom prst="rect">
            <a:avLst/>
          </a:prstGeom>
          <a:noFill/>
        </p:spPr>
      </p:pic>
      <p:pic>
        <p:nvPicPr>
          <p:cNvPr id="22" name="Picture 42" descr="arrowa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171825" y="3305175"/>
            <a:ext cx="438150" cy="838200"/>
          </a:xfrm>
          <a:prstGeom prst="rect">
            <a:avLst/>
          </a:prstGeom>
          <a:noFill/>
        </p:spPr>
      </p:pic>
      <p:pic>
        <p:nvPicPr>
          <p:cNvPr id="23" name="Picture 42" descr="arrowa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171825" y="3914775"/>
            <a:ext cx="438150" cy="838200"/>
          </a:xfrm>
          <a:prstGeom prst="rect">
            <a:avLst/>
          </a:prstGeom>
          <a:noFill/>
        </p:spPr>
      </p:pic>
      <p:pic>
        <p:nvPicPr>
          <p:cNvPr id="24" name="Picture 42" descr="arrowa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171825" y="4448175"/>
            <a:ext cx="438150" cy="838200"/>
          </a:xfrm>
          <a:prstGeom prst="rect">
            <a:avLst/>
          </a:prstGeom>
          <a:noFill/>
        </p:spPr>
      </p:pic>
      <p:pic>
        <p:nvPicPr>
          <p:cNvPr id="25" name="Picture 42" descr="arrowa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171825" y="4981575"/>
            <a:ext cx="438150" cy="838200"/>
          </a:xfrm>
          <a:prstGeom prst="rect">
            <a:avLst/>
          </a:prstGeom>
          <a:noFill/>
        </p:spPr>
      </p:pic>
      <p:pic>
        <p:nvPicPr>
          <p:cNvPr id="26" name="Picture 42" descr="arrowa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171825" y="5514975"/>
            <a:ext cx="438150" cy="838200"/>
          </a:xfrm>
          <a:prstGeom prst="rect">
            <a:avLst/>
          </a:prstGeom>
          <a:noFill/>
        </p:spPr>
      </p:pic>
      <p:sp>
        <p:nvSpPr>
          <p:cNvPr id="29" name="28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55576" y="6381328"/>
            <a:ext cx="53955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29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107504" y="6381328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1" name="Imagen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1832" y="0"/>
            <a:ext cx="1512168" cy="70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3" presetClass="entr" presetSubtype="0" repeatCount="1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C" sz="5400" i="0" dirty="0" smtClean="0">
                <a:solidFill>
                  <a:schemeClr val="tx2"/>
                </a:solidFill>
                <a:latin typeface="Andalus" pitchFamily="2" charset="-78"/>
                <a:cs typeface="Andalus" pitchFamily="2" charset="-78"/>
              </a:rPr>
              <a:t>GENERALIDADES </a:t>
            </a:r>
            <a:endParaRPr lang="es-EC" sz="5400" dirty="0">
              <a:solidFill>
                <a:schemeClr val="tx2"/>
              </a:solidFill>
            </a:endParaRPr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C" sz="2800" dirty="0" smtClean="0">
                <a:latin typeface="Andalus" pitchFamily="2" charset="-78"/>
                <a:cs typeface="Andalus" pitchFamily="2" charset="-78"/>
              </a:rPr>
              <a:t>ANTECEDENTES </a:t>
            </a:r>
            <a:endParaRPr lang="es-EC" sz="2800" dirty="0">
              <a:latin typeface="Andalus" pitchFamily="2" charset="-78"/>
              <a:cs typeface="Andalus" pitchFamily="2" charset="-78"/>
            </a:endParaRPr>
          </a:p>
        </p:txBody>
      </p:sp>
      <p:pic>
        <p:nvPicPr>
          <p:cNvPr id="20482" name="Imagen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755576" y="3140968"/>
            <a:ext cx="3428572" cy="1590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Marcador de texto"/>
          <p:cNvSpPr>
            <a:spLocks noGrp="1"/>
          </p:cNvSpPr>
          <p:nvPr>
            <p:ph type="body" sz="quarter" idx="3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C" sz="2800" dirty="0" smtClean="0">
                <a:latin typeface="Andalus" pitchFamily="2" charset="-78"/>
                <a:cs typeface="Andalus" pitchFamily="2" charset="-78"/>
              </a:rPr>
              <a:t>UBICACIÓN </a:t>
            </a:r>
            <a:endParaRPr lang="es-EC" sz="2800" dirty="0">
              <a:latin typeface="Andalus" pitchFamily="2" charset="-78"/>
              <a:cs typeface="Andalus" pitchFamily="2" charset="-78"/>
            </a:endParaRPr>
          </a:p>
        </p:txBody>
      </p:sp>
      <p:pic>
        <p:nvPicPr>
          <p:cNvPr id="9" name="8 Marcador de contenido"/>
          <p:cNvPicPr>
            <a:picLocks noGrp="1"/>
          </p:cNvPicPr>
          <p:nvPr>
            <p:ph sz="quarter" idx="4"/>
          </p:nvPr>
        </p:nvPicPr>
        <p:blipFill>
          <a:blip r:embed="rId4" cstate="print"/>
          <a:srcRect l="28198" t="46479" r="5526" b="9380"/>
          <a:stretch>
            <a:fillRect/>
          </a:stretch>
        </p:blipFill>
        <p:spPr bwMode="auto">
          <a:xfrm>
            <a:off x="4644008" y="2852936"/>
            <a:ext cx="4041775" cy="252028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5148064" y="2564904"/>
            <a:ext cx="1639888" cy="379413"/>
          </a:xfrm>
          <a:prstGeom prst="rect">
            <a:avLst/>
          </a:prstGeom>
          <a:solidFill>
            <a:srgbClr val="C0504D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EC" sz="1100" b="1" i="0" u="none" strike="noStrike" cap="none" normalizeH="0" baseline="0" dirty="0" smtClean="0">
                <a:ln>
                  <a:noFill/>
                </a:ln>
                <a:effectLst/>
                <a:latin typeface="Andalus" pitchFamily="2" charset="-78"/>
                <a:cs typeface="Andalus" pitchFamily="2" charset="-78"/>
              </a:rPr>
              <a:t>TEXTIL PADILLA</a:t>
            </a:r>
            <a:endParaRPr kumimoji="0" lang="es-EC" sz="1800" b="1" i="0" u="none" strike="noStrike" cap="none" normalizeH="0" baseline="0" dirty="0" smtClean="0">
              <a:ln>
                <a:noFill/>
              </a:ln>
              <a:effectLst/>
              <a:latin typeface="Andalus" pitchFamily="2" charset="-78"/>
              <a:cs typeface="Andalus" pitchFamily="2" charset="-78"/>
            </a:endParaRPr>
          </a:p>
        </p:txBody>
      </p:sp>
      <p:cxnSp>
        <p:nvCxnSpPr>
          <p:cNvPr id="20484" name="AutoShape 4"/>
          <p:cNvCxnSpPr>
            <a:cxnSpLocks noChangeShapeType="1"/>
          </p:cNvCxnSpPr>
          <p:nvPr/>
        </p:nvCxnSpPr>
        <p:spPr bwMode="auto">
          <a:xfrm>
            <a:off x="5861050" y="2940100"/>
            <a:ext cx="411162" cy="819150"/>
          </a:xfrm>
          <a:prstGeom prst="straightConnector1">
            <a:avLst/>
          </a:prstGeom>
          <a:noFill/>
          <a:ln w="63500">
            <a:solidFill>
              <a:srgbClr val="C0504D"/>
            </a:solidFill>
            <a:round/>
            <a:headEnd/>
            <a:tailEnd type="triangle" w="med" len="med"/>
          </a:ln>
          <a:effectLst/>
        </p:spPr>
      </p:cxn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4572000" y="4221088"/>
            <a:ext cx="1433513" cy="411163"/>
          </a:xfrm>
          <a:prstGeom prst="rect">
            <a:avLst/>
          </a:prstGeom>
          <a:solidFill>
            <a:srgbClr val="4BACC6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EC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dalus" pitchFamily="2" charset="-78"/>
                <a:cs typeface="Andalus" pitchFamily="2" charset="-78"/>
              </a:rPr>
              <a:t>Av. Puerto Rico s/n</a:t>
            </a:r>
            <a:endParaRPr kumimoji="0" lang="es-EC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ndalus" pitchFamily="2" charset="-78"/>
              <a:cs typeface="Andalus" pitchFamily="2" charset="-78"/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7251700" y="4848275"/>
            <a:ext cx="1136724" cy="330200"/>
          </a:xfrm>
          <a:prstGeom prst="rect">
            <a:avLst/>
          </a:prstGeom>
          <a:solidFill>
            <a:srgbClr val="F79646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EC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dalus" pitchFamily="2" charset="-78"/>
                <a:cs typeface="Andalus" pitchFamily="2" charset="-78"/>
              </a:rPr>
              <a:t>Calle Argentina 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ndalus" pitchFamily="2" charset="-78"/>
              <a:cs typeface="Andalus" pitchFamily="2" charset="-78"/>
            </a:endParaRPr>
          </a:p>
        </p:txBody>
      </p:sp>
      <p:cxnSp>
        <p:nvCxnSpPr>
          <p:cNvPr id="20487" name="AutoShape 7"/>
          <p:cNvCxnSpPr>
            <a:cxnSpLocks noChangeShapeType="1"/>
            <a:stCxn id="20486" idx="1"/>
          </p:cNvCxnSpPr>
          <p:nvPr/>
        </p:nvCxnSpPr>
        <p:spPr bwMode="auto">
          <a:xfrm flipH="1" flipV="1">
            <a:off x="6732240" y="4941168"/>
            <a:ext cx="519460" cy="72207"/>
          </a:xfrm>
          <a:prstGeom prst="straightConnector1">
            <a:avLst/>
          </a:prstGeom>
          <a:noFill/>
          <a:ln w="63500">
            <a:solidFill>
              <a:srgbClr val="F79646"/>
            </a:solidFill>
            <a:round/>
            <a:headEnd/>
            <a:tailEnd type="triangle" w="med" len="med"/>
          </a:ln>
          <a:effectLst/>
        </p:spPr>
      </p:cxnSp>
      <p:cxnSp>
        <p:nvCxnSpPr>
          <p:cNvPr id="20488" name="AutoShape 8"/>
          <p:cNvCxnSpPr>
            <a:cxnSpLocks noChangeShapeType="1"/>
          </p:cNvCxnSpPr>
          <p:nvPr/>
        </p:nvCxnSpPr>
        <p:spPr bwMode="auto">
          <a:xfrm>
            <a:off x="5949950" y="2940100"/>
            <a:ext cx="1792287" cy="1347787"/>
          </a:xfrm>
          <a:prstGeom prst="straightConnector1">
            <a:avLst/>
          </a:prstGeom>
          <a:noFill/>
          <a:ln w="63500">
            <a:solidFill>
              <a:srgbClr val="C0504D"/>
            </a:solidFill>
            <a:round/>
            <a:headEnd/>
            <a:tailEnd type="triangle" w="med" len="med"/>
          </a:ln>
          <a:effectLst/>
        </p:spPr>
      </p:cxnSp>
      <p:cxnSp>
        <p:nvCxnSpPr>
          <p:cNvPr id="20490" name="AutoShape 10"/>
          <p:cNvCxnSpPr>
            <a:cxnSpLocks noChangeShapeType="1"/>
          </p:cNvCxnSpPr>
          <p:nvPr/>
        </p:nvCxnSpPr>
        <p:spPr bwMode="auto">
          <a:xfrm>
            <a:off x="4860032" y="4725144"/>
            <a:ext cx="288032" cy="504056"/>
          </a:xfrm>
          <a:prstGeom prst="straightConnector1">
            <a:avLst/>
          </a:prstGeom>
          <a:noFill/>
          <a:ln w="63500">
            <a:solidFill>
              <a:srgbClr val="4BACC6"/>
            </a:solidFill>
            <a:round/>
            <a:headEnd/>
            <a:tailEnd type="triangle" w="med" len="med"/>
          </a:ln>
          <a:effectLst/>
        </p:spPr>
      </p:cxnSp>
      <p:pic>
        <p:nvPicPr>
          <p:cNvPr id="30721" name="Picture 1" descr="C:\Users\David\AppData\Local\Microsoft\Windows\Temporary Internet Files\Content.IE5\GS33DI54\MM900213531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5157192"/>
            <a:ext cx="962025" cy="962025"/>
          </a:xfrm>
          <a:prstGeom prst="rect">
            <a:avLst/>
          </a:prstGeom>
          <a:noFill/>
        </p:spPr>
      </p:pic>
      <p:sp>
        <p:nvSpPr>
          <p:cNvPr id="18" name="17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55576" y="6381328"/>
            <a:ext cx="53955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107504" y="6381328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3" name="Imagen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1832" y="0"/>
            <a:ext cx="1512168" cy="70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4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3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762000" y="228600"/>
            <a:ext cx="6019800" cy="457200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  <a:scene3d>
              <a:camera prst="perspectiveRigh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</a:pPr>
            <a:endParaRPr lang="es-ES" sz="3200" b="1" cap="all" dirty="0" smtClean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Cooper Black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es-E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ea typeface="+mj-ea"/>
                <a:cs typeface="Andalus" pitchFamily="2" charset="-78"/>
              </a:rPr>
              <a:t>DIAGRAMA DE GANNT </a:t>
            </a:r>
            <a:endParaRPr kumimoji="0" lang="es-EC" sz="3200" b="1" i="0" u="none" strike="noStrike" kern="1200" normalizeH="0" baseline="0" noProof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dalus" pitchFamily="2" charset="-78"/>
              <a:ea typeface="+mj-ea"/>
              <a:cs typeface="Andalus" pitchFamily="2" charset="-78"/>
            </a:endParaRPr>
          </a:p>
        </p:txBody>
      </p:sp>
      <p:pic>
        <p:nvPicPr>
          <p:cNvPr id="58369" name="Imagen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96752"/>
            <a:ext cx="1117601" cy="466726"/>
          </a:xfrm>
          <a:prstGeom prst="rect">
            <a:avLst/>
          </a:prstGeom>
          <a:noFill/>
        </p:spPr>
      </p:pic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395536" y="836712"/>
          <a:ext cx="8496951" cy="5958751"/>
        </p:xfrm>
        <a:graphic>
          <a:graphicData uri="http://schemas.openxmlformats.org/drawingml/2006/table">
            <a:tbl>
              <a:tblPr/>
              <a:tblGrid>
                <a:gridCol w="249805"/>
                <a:gridCol w="2100710"/>
                <a:gridCol w="171454"/>
                <a:gridCol w="171454"/>
                <a:gridCol w="209569"/>
                <a:gridCol w="209569"/>
                <a:gridCol w="209569"/>
                <a:gridCol w="209569"/>
                <a:gridCol w="209569"/>
                <a:gridCol w="209569"/>
                <a:gridCol w="209569"/>
                <a:gridCol w="209569"/>
                <a:gridCol w="171454"/>
                <a:gridCol w="171454"/>
                <a:gridCol w="171454"/>
                <a:gridCol w="171454"/>
                <a:gridCol w="171454"/>
                <a:gridCol w="171454"/>
                <a:gridCol w="858389"/>
                <a:gridCol w="732648"/>
                <a:gridCol w="974072"/>
                <a:gridCol w="533143"/>
              </a:tblGrid>
              <a:tr h="106530">
                <a:tc gridSpan="2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PROYECTO No. 1</a:t>
                      </a:r>
                      <a:endParaRPr lang="es-EC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06530">
                <a:tc gridSpan="2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I. INFORMACÍON GENERAL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23292">
                <a:tc rowSpan="4"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552" marR="315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UNIDAD DE NEGOCIO: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Gerencial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06530">
                <a:tc gridSpan="4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PERSPECTIVA: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Crecimiento y Aprendizaje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06530">
                <a:tc gridSpan="4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PROYECTO: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Difusión del Modelo de Gestión Estratégica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06530">
                <a:tc gridSpan="4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RESPONSABLES: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Gerencia Administrativa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06530">
                <a:tc gridSpan="2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II. OBJETIVOS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3062">
                <a:tc gridSpan="1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OBJETIVO DEL PROYECTO: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Incrementar el nivel de comunicación Interna para fortalecer la gestión Institucional.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3062">
                <a:tc gridSpan="1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ESTRATEGIA DEL PROYECTO: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Crear un Mapa estratégico donde se encamine el direccionamiento de la empresa.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06530">
                <a:tc gridSpan="2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III. CURSOS DE ACCIÓN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06530">
                <a:tc gridSpan="2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a. Planificación de Estudio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70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050">
                        <a:latin typeface="Calibri"/>
                        <a:ea typeface="Times New Roman"/>
                      </a:endParaRPr>
                    </a:p>
                  </a:txBody>
                  <a:tcPr marL="31552" marR="315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Actividad/ Tiempo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Julio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Agosto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Septiembre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Octubre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PRESUPUESTO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PRESUPUESTO TOTAL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362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No.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Actividad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HUMANO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MATERIAL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TECNOLÓGICO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3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Presentación del Modelo de Gestión Estratégica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   100,00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   200,00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      300,00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  <a:tr h="213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Aprobación del Modelo de Gestión Estratégica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                -  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            -  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             -  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                -  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  <a:tr h="3195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Elaboración del cronograma de Difusión del Modelo de Gestión Estratégica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       100,00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   200,00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      300,00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  <a:tr h="3195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Presentación del Modelo de Gestión estratégica al personal Administrativo y operativo de la Empresa.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      500,00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   100,00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   200,00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      800,00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  <a:tr h="213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Capacitación del Modelo de gestión Estratégica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      800,00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      800,00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  <a:tr h="213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Elaboración del Presupuesto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                -  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            -  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             -  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                -  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  <a:tr h="213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Aprobación del Proyecto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                -  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            -  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             -  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                -  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  <a:tr h="213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Implementación del proyecto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                -  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            -  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             -  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                -  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  <a:tr h="213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Monitoreo del Proyecto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                -  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            -  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             -  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                   -  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  <a:tr h="319592">
                <a:tc gridSpan="1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1.400,00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200,00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 600,00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$  2.200,00 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123292">
                <a:tc grid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FECHA DE INICIO: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de julio de 2012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23292">
                <a:tc grid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FECHA DE INICIO: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de octubre de 2012</a:t>
                      </a:r>
                      <a:endParaRPr lang="es-EC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0146">
                <a:tc grid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UNIDAD DE MEDIDA:</a:t>
                      </a:r>
                      <a:endParaRPr lang="es-EC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(Puntaje de Conocimiento antes de la Difusión del Plan estratégico)/(Puntaje de Conocimiento después de la Difusión del Plan Estratégico )*100</a:t>
                      </a:r>
                      <a:endParaRPr lang="es-EC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06530">
                <a:tc gridSpan="2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VERIFICACIÓN ANUAL</a:t>
                      </a:r>
                      <a:endParaRPr lang="es-EC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1552" marR="315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6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55576" y="6381328"/>
            <a:ext cx="53955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107504" y="6381328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8370" name="Picture 2" descr="C:\Users\David\AppData\Local\Microsoft\Windows\Temporary Internet Files\Content.IE5\HO0C1SKH\MM900288928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6225" y="0"/>
            <a:ext cx="1247775" cy="11811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683568" y="332656"/>
            <a:ext cx="7391400" cy="745232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  <a:scene3d>
              <a:camera prst="perspectiveRigh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</a:pPr>
            <a:endParaRPr lang="es-ES" sz="3600" cap="all" dirty="0" smtClean="0">
              <a:ln/>
              <a:solidFill>
                <a:schemeClr val="tx2"/>
              </a:solidFill>
              <a:latin typeface="Cooper Black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es-ES" sz="3600" dirty="0" smtClean="0">
                <a:solidFill>
                  <a:schemeClr val="tx2"/>
                </a:solidFill>
                <a:latin typeface="Andalus" pitchFamily="2" charset="-78"/>
                <a:ea typeface="+mj-ea"/>
                <a:cs typeface="Andalus" pitchFamily="2" charset="-78"/>
              </a:rPr>
              <a:t>DESARROLLO DE LOS PROYECTOS</a:t>
            </a:r>
            <a:endParaRPr kumimoji="0" lang="es-EC" sz="3600" i="0" u="none" strike="noStrike" kern="1200" normalizeH="0" baseline="0" noProof="0" dirty="0" smtClean="0">
              <a:solidFill>
                <a:schemeClr val="tx2"/>
              </a:solidFill>
              <a:uLnTx/>
              <a:uFillTx/>
              <a:latin typeface="Andalus" pitchFamily="2" charset="-78"/>
              <a:ea typeface="+mj-ea"/>
              <a:cs typeface="Andalus" pitchFamily="2" charset="-78"/>
            </a:endParaRPr>
          </a:p>
        </p:txBody>
      </p:sp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381000" y="4368225"/>
            <a:ext cx="2209800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s-ES" sz="1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DESARROLLO DE ACTIVIDADES</a:t>
            </a:r>
            <a:endParaRPr lang="es-ES" sz="16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2819400" y="4368225"/>
            <a:ext cx="2514600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s-ES" sz="1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DETERMINACION DE MEDIOS</a:t>
            </a:r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5562600" y="4368225"/>
            <a:ext cx="2514600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s-ES" sz="1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PRESUPUESTO  DETALLADO</a:t>
            </a:r>
          </a:p>
        </p:txBody>
      </p:sp>
      <p:pic>
        <p:nvPicPr>
          <p:cNvPr id="7" name="Picture 42" descr="arrowa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886200"/>
            <a:ext cx="438150" cy="457200"/>
          </a:xfrm>
          <a:prstGeom prst="rect">
            <a:avLst/>
          </a:prstGeom>
          <a:noFill/>
        </p:spPr>
      </p:pic>
      <p:pic>
        <p:nvPicPr>
          <p:cNvPr id="8" name="Picture 42" descr="arrowa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3886200"/>
            <a:ext cx="438150" cy="457200"/>
          </a:xfrm>
          <a:prstGeom prst="rect">
            <a:avLst/>
          </a:prstGeom>
          <a:noFill/>
        </p:spPr>
      </p:pic>
      <p:pic>
        <p:nvPicPr>
          <p:cNvPr id="9" name="Picture 42" descr="arrowa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3886200"/>
            <a:ext cx="438150" cy="457200"/>
          </a:xfrm>
          <a:prstGeom prst="rect">
            <a:avLst/>
          </a:prstGeom>
          <a:noFill/>
        </p:spPr>
      </p:pic>
      <p:graphicFrame>
        <p:nvGraphicFramePr>
          <p:cNvPr id="14" name="13 Tabla"/>
          <p:cNvGraphicFramePr>
            <a:graphicFrameLocks noGrp="1"/>
          </p:cNvGraphicFramePr>
          <p:nvPr/>
        </p:nvGraphicFramePr>
        <p:xfrm>
          <a:off x="1475656" y="1268760"/>
          <a:ext cx="5400599" cy="2088231"/>
        </p:xfrm>
        <a:graphic>
          <a:graphicData uri="http://schemas.openxmlformats.org/drawingml/2006/table">
            <a:tbl>
              <a:tblPr/>
              <a:tblGrid>
                <a:gridCol w="744503"/>
                <a:gridCol w="1703769"/>
                <a:gridCol w="2952327"/>
              </a:tblGrid>
              <a:tr h="33436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RESUMEN DE LOS PROYECTOS 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43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5352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CORTO PLAZO </a:t>
                      </a:r>
                      <a:endParaRPr lang="es-EC" sz="1400" b="1" i="0" u="none" strike="noStrik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PROYECTO No1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Difundir el modelo de gestión estratégica a toda la empresa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880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0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PROYECTO No2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Implementación del sistema CRM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5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0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PROYECTO No3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315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Implementar el Área de RRHH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013176"/>
            <a:ext cx="1296144" cy="11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5013176"/>
            <a:ext cx="157817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5013176"/>
            <a:ext cx="1520411" cy="114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107504" y="6381328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Botón de acción: Inicio">
            <a:hlinkClick r:id="rId6" action="ppaction://hlinksldjump" highlightClick="1"/>
          </p:cNvPr>
          <p:cNvSpPr/>
          <p:nvPr/>
        </p:nvSpPr>
        <p:spPr>
          <a:xfrm>
            <a:off x="827584" y="6381328"/>
            <a:ext cx="576064" cy="47667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8" name="Imagen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31832" y="-27384"/>
            <a:ext cx="1512168" cy="70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604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inventosabsurdos.com/wp-content/uploads/multicolor-pane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052736"/>
            <a:ext cx="1944216" cy="1968519"/>
          </a:xfrm>
          <a:prstGeom prst="rect">
            <a:avLst/>
          </a:prstGeom>
          <a:noFill/>
        </p:spPr>
      </p:pic>
      <p:sp>
        <p:nvSpPr>
          <p:cNvPr id="2" name="1 Título"/>
          <p:cNvSpPr txBox="1">
            <a:spLocks/>
          </p:cNvSpPr>
          <p:nvPr/>
        </p:nvSpPr>
        <p:spPr>
          <a:xfrm>
            <a:off x="179512" y="260648"/>
            <a:ext cx="8424936" cy="576064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/>
          <a:p>
            <a:pPr algn="ctr">
              <a:spcBef>
                <a:spcPct val="0"/>
              </a:spcBef>
            </a:pPr>
            <a:endParaRPr lang="es-ES" sz="36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2" charset="-78"/>
              <a:ea typeface="+mj-ea"/>
              <a:cs typeface="Andalus" pitchFamily="2" charset="-78"/>
            </a:endParaRPr>
          </a:p>
          <a:p>
            <a:pPr algn="ctr">
              <a:spcBef>
                <a:spcPct val="0"/>
              </a:spcBef>
            </a:pPr>
            <a:r>
              <a:rPr lang="es-E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ea typeface="+mj-ea"/>
                <a:cs typeface="Andalus" pitchFamily="2" charset="-78"/>
              </a:rPr>
              <a:t>PRESUPUESTO TOTAL DE LOS PROYECTOS</a:t>
            </a:r>
            <a:endParaRPr kumimoji="0" lang="es-EC" sz="3600" b="1" i="0" u="none" strike="noStrike" kern="1200" normalizeH="0" baseline="0" noProof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dalus" pitchFamily="2" charset="-78"/>
              <a:ea typeface="+mj-ea"/>
              <a:cs typeface="Andalus" pitchFamily="2" charset="-78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323528" y="980729"/>
          <a:ext cx="6408712" cy="4840139"/>
        </p:xfrm>
        <a:graphic>
          <a:graphicData uri="http://schemas.openxmlformats.org/drawingml/2006/table">
            <a:tbl>
              <a:tblPr/>
              <a:tblGrid>
                <a:gridCol w="416567"/>
                <a:gridCol w="4334852"/>
                <a:gridCol w="1657293"/>
              </a:tblGrid>
              <a:tr h="432047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PRESUPUESTO</a:t>
                      </a:r>
                      <a:r>
                        <a:rPr lang="es-EC" sz="16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TOTAL SEGÚN EL PLAZO</a:t>
                      </a:r>
                      <a:endParaRPr lang="es-EC" sz="16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696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PROYECTO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PRESUPUESTO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3508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Times New Roman"/>
                          <a:ea typeface="Times New Roman"/>
                          <a:cs typeface="Times New Roman"/>
                        </a:rPr>
                        <a:t>Difundir el modelo de gestión estratégica a toda la empresa 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                  2.200,00 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96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Times New Roman"/>
                          <a:ea typeface="Times New Roman"/>
                          <a:cs typeface="Times New Roman"/>
                        </a:rPr>
                        <a:t>Implementación del sistema CRM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Times New Roman"/>
                          <a:ea typeface="Times New Roman"/>
                          <a:cs typeface="Times New Roman"/>
                        </a:rPr>
                        <a:t>$                     2.959,00 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96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Times New Roman"/>
                          <a:ea typeface="Times New Roman"/>
                          <a:cs typeface="Times New Roman"/>
                        </a:rPr>
                        <a:t>Implementar el Área de RRHH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Times New Roman"/>
                          <a:ea typeface="Times New Roman"/>
                          <a:cs typeface="Times New Roman"/>
                        </a:rPr>
                        <a:t>$                   12.850,00 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24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Times New Roman"/>
                          <a:ea typeface="Times New Roman"/>
                          <a:cs typeface="Times New Roman"/>
                        </a:rPr>
                        <a:t>Realizar alianzas estratégicas con los proveedores </a:t>
                      </a:r>
                      <a:endParaRPr lang="es-EC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Times New Roman"/>
                          <a:ea typeface="Times New Roman"/>
                          <a:cs typeface="Times New Roman"/>
                        </a:rPr>
                        <a:t>$                        190,00 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96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Times New Roman"/>
                          <a:ea typeface="Times New Roman"/>
                          <a:cs typeface="Times New Roman"/>
                        </a:rPr>
                        <a:t>Benchmarking 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Times New Roman"/>
                          <a:ea typeface="Times New Roman"/>
                          <a:cs typeface="Times New Roman"/>
                        </a:rPr>
                        <a:t>$                     2.125,00 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92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Times New Roman"/>
                          <a:ea typeface="Times New Roman"/>
                          <a:cs typeface="Times New Roman"/>
                        </a:rPr>
                        <a:t>Implementación del sistema informático Duplo Z que permita arrojar costos de producción al área contable.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Times New Roman"/>
                          <a:ea typeface="Times New Roman"/>
                          <a:cs typeface="Times New Roman"/>
                        </a:rPr>
                        <a:t> $                  28.010,00 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9624">
                <a:tc>
                  <a:txBody>
                    <a:bodyPr/>
                    <a:lstStyle/>
                    <a:p>
                      <a:endParaRPr lang="es-EC" sz="110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latin typeface="Times New Roman"/>
                          <a:ea typeface="Times New Roman"/>
                          <a:cs typeface="Times New Roman"/>
                        </a:rPr>
                        <a:t>PRESUPUESTO CORTO PLAZO 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latin typeface="Times New Roman"/>
                          <a:ea typeface="Times New Roman"/>
                          <a:cs typeface="Times New Roman"/>
                        </a:rPr>
                        <a:t> $                  48.334,00 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2696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Times New Roman"/>
                          <a:ea typeface="Times New Roman"/>
                          <a:cs typeface="Times New Roman"/>
                        </a:rPr>
                        <a:t>Plan de Marketing 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                  3.770,00 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96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Times New Roman"/>
                          <a:ea typeface="Times New Roman"/>
                          <a:cs typeface="Times New Roman"/>
                        </a:rPr>
                        <a:t>Reingeniería de Procesos  Productivos 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                  8.100,00 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96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Times New Roman"/>
                          <a:ea typeface="Times New Roman"/>
                          <a:cs typeface="Times New Roman"/>
                        </a:rPr>
                        <a:t>Implementar un método de Six Sigma 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Times New Roman"/>
                          <a:ea typeface="Times New Roman"/>
                          <a:cs typeface="Times New Roman"/>
                        </a:rPr>
                        <a:t>$                    5.525 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9624">
                <a:tc>
                  <a:txBody>
                    <a:bodyPr/>
                    <a:lstStyle/>
                    <a:p>
                      <a:endParaRPr lang="es-EC" sz="110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latin typeface="Times New Roman"/>
                          <a:ea typeface="Times New Roman"/>
                          <a:cs typeface="Times New Roman"/>
                        </a:rPr>
                        <a:t>PRESUPUESTO MEDIANO PLAZO 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latin typeface="Times New Roman"/>
                          <a:ea typeface="Times New Roman"/>
                          <a:cs typeface="Times New Roman"/>
                        </a:rPr>
                        <a:t>$                  17.395,00 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2696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Times New Roman"/>
                          <a:ea typeface="Times New Roman"/>
                          <a:cs typeface="Times New Roman"/>
                        </a:rPr>
                        <a:t>Implementación del sistema de costos ABC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Times New Roman"/>
                          <a:ea typeface="Times New Roman"/>
                          <a:cs typeface="Times New Roman"/>
                        </a:rPr>
                        <a:t>$                    4.170 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9624">
                <a:tc>
                  <a:txBody>
                    <a:bodyPr/>
                    <a:lstStyle/>
                    <a:p>
                      <a:endParaRPr lang="es-EC" sz="110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latin typeface="Times New Roman"/>
                          <a:ea typeface="Times New Roman"/>
                          <a:cs typeface="Times New Roman"/>
                        </a:rPr>
                        <a:t>PRESUPUESTO LARGO PLAZO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latin typeface="Times New Roman"/>
                          <a:ea typeface="Times New Roman"/>
                          <a:cs typeface="Times New Roman"/>
                        </a:rPr>
                        <a:t>$                    4.170 </a:t>
                      </a:r>
                      <a:endParaRPr lang="es-EC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269624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$                  69.899,00</a:t>
                      </a:r>
                      <a:endParaRPr lang="es-EC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</a:tr>
            </a:tbl>
          </a:graphicData>
        </a:graphic>
      </p:graphicFrame>
      <p:sp>
        <p:nvSpPr>
          <p:cNvPr id="9" name="8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55576" y="6381328"/>
            <a:ext cx="53955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107504" y="6381328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4582" name="Picture 6" descr="http://www.100pies.net/Gifs/Economia/Dinero/Dinero-0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1628800"/>
            <a:ext cx="676275" cy="647700"/>
          </a:xfrm>
          <a:prstGeom prst="rect">
            <a:avLst/>
          </a:prstGeom>
          <a:noFill/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3573016"/>
            <a:ext cx="19812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6" name="Picture 6" descr="Fondo de Pantalla de Fondo Animado 7. (176x220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2584" y="3068960"/>
            <a:ext cx="4145479" cy="2898323"/>
          </a:xfrm>
          <a:prstGeom prst="rect">
            <a:avLst/>
          </a:prstGeom>
          <a:noFill/>
        </p:spPr>
      </p:pic>
      <p:sp>
        <p:nvSpPr>
          <p:cNvPr id="2" name="1 Título"/>
          <p:cNvSpPr txBox="1">
            <a:spLocks/>
          </p:cNvSpPr>
          <p:nvPr/>
        </p:nvSpPr>
        <p:spPr>
          <a:xfrm>
            <a:off x="228600" y="304800"/>
            <a:ext cx="8077200" cy="533400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  <a:scene3d>
              <a:camera prst="perspectiveRigh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</a:pPr>
            <a:endParaRPr lang="es-ES" sz="2800" b="1" cap="all" dirty="0" smtClean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Cooper Black" pitchFamily="18" charset="0"/>
              <a:ea typeface="+mj-ea"/>
              <a:cs typeface="+mj-cs"/>
            </a:endParaRPr>
          </a:p>
          <a:p>
            <a:pPr algn="ctr"/>
            <a:r>
              <a:rPr lang="es-ES" sz="4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ea typeface="+mj-ea"/>
                <a:cs typeface="Andalus" pitchFamily="2" charset="-78"/>
              </a:rPr>
              <a:t>FLUJO DE CAJA INCREMENTAL</a:t>
            </a:r>
            <a:endParaRPr lang="es-EC" sz="44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2" charset="-78"/>
              <a:ea typeface="+mj-ea"/>
              <a:cs typeface="Andalus" pitchFamily="2" charset="-78"/>
            </a:endParaRPr>
          </a:p>
        </p:txBody>
      </p:sp>
      <p:graphicFrame>
        <p:nvGraphicFramePr>
          <p:cNvPr id="6" name="5 Gráfico"/>
          <p:cNvGraphicFramePr/>
          <p:nvPr/>
        </p:nvGraphicFramePr>
        <p:xfrm>
          <a:off x="611560" y="3068960"/>
          <a:ext cx="5904656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7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55576" y="6381328"/>
            <a:ext cx="53955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107504" y="6381328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Flecha abajo"/>
          <p:cNvSpPr/>
          <p:nvPr/>
        </p:nvSpPr>
        <p:spPr>
          <a:xfrm rot="2617351">
            <a:off x="7020856" y="2190076"/>
            <a:ext cx="645821" cy="6776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Flecha abajo"/>
          <p:cNvSpPr/>
          <p:nvPr/>
        </p:nvSpPr>
        <p:spPr>
          <a:xfrm rot="2617351">
            <a:off x="7164871" y="3342206"/>
            <a:ext cx="645821" cy="6776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Flecha abajo"/>
          <p:cNvSpPr/>
          <p:nvPr/>
        </p:nvSpPr>
        <p:spPr>
          <a:xfrm rot="2617351">
            <a:off x="7308888" y="4782364"/>
            <a:ext cx="645821" cy="6776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11" name="10 Tabla"/>
          <p:cNvGraphicFramePr>
            <a:graphicFrameLocks noGrp="1"/>
          </p:cNvGraphicFramePr>
          <p:nvPr/>
        </p:nvGraphicFramePr>
        <p:xfrm>
          <a:off x="179512" y="836712"/>
          <a:ext cx="6768753" cy="1913402"/>
        </p:xfrm>
        <a:graphic>
          <a:graphicData uri="http://schemas.openxmlformats.org/drawingml/2006/table">
            <a:tbl>
              <a:tblPr/>
              <a:tblGrid>
                <a:gridCol w="1001775"/>
                <a:gridCol w="961163"/>
                <a:gridCol w="961163"/>
                <a:gridCol w="961163"/>
                <a:gridCol w="961163"/>
                <a:gridCol w="961163"/>
                <a:gridCol w="961163"/>
              </a:tblGrid>
              <a:tr h="253001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FLUJO INCREMENTAL</a:t>
                      </a:r>
                      <a:endParaRPr lang="es-EC" sz="14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62631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es-EC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2012</a:t>
                      </a:r>
                      <a:endParaRPr lang="es-EC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2013</a:t>
                      </a:r>
                      <a:endParaRPr lang="es-EC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2014</a:t>
                      </a:r>
                      <a:endParaRPr lang="es-EC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2015</a:t>
                      </a:r>
                      <a:endParaRPr lang="es-EC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2016</a:t>
                      </a:r>
                      <a:endParaRPr lang="es-EC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</a:t>
                      </a:r>
                      <a:endParaRPr lang="es-EC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8552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Con Proyecto</a:t>
                      </a:r>
                      <a:endParaRPr lang="es-EC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3.235.486,85</a:t>
                      </a:r>
                      <a:endParaRPr lang="es-EC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3.947.293,95</a:t>
                      </a:r>
                      <a:endParaRPr lang="es-EC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4.855.171,56</a:t>
                      </a:r>
                      <a:endParaRPr lang="es-EC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5.996.136,88</a:t>
                      </a:r>
                      <a:endParaRPr lang="es-EC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7.435.209,73</a:t>
                      </a:r>
                      <a:endParaRPr lang="es-EC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9.012.375,43</a:t>
                      </a:r>
                      <a:endParaRPr lang="es-EC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552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Sin Proyecto</a:t>
                      </a:r>
                      <a:endParaRPr lang="es-EC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3.235.486,85</a:t>
                      </a:r>
                      <a:endParaRPr lang="es-EC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3.947.293,95</a:t>
                      </a:r>
                      <a:endParaRPr lang="es-EC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4.815.698,62</a:t>
                      </a:r>
                      <a:endParaRPr lang="es-EC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5.875.152,32</a:t>
                      </a:r>
                      <a:endParaRPr lang="es-EC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7.167.685,83</a:t>
                      </a:r>
                      <a:endParaRPr lang="es-EC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8.744.576,72</a:t>
                      </a:r>
                      <a:endParaRPr lang="es-EC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552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UTILIDAD</a:t>
                      </a:r>
                      <a:endParaRPr lang="es-EC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0,00</a:t>
                      </a:r>
                      <a:endParaRPr lang="es-EC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0,00</a:t>
                      </a:r>
                      <a:endParaRPr lang="es-EC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39.472,94</a:t>
                      </a:r>
                      <a:endParaRPr lang="es-EC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120.984,56</a:t>
                      </a:r>
                      <a:endParaRPr lang="es-EC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267.523,90</a:t>
                      </a:r>
                      <a:endParaRPr lang="es-EC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267.798,72</a:t>
                      </a:r>
                      <a:endParaRPr lang="es-EC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4" name="13 Flecha abajo"/>
          <p:cNvSpPr/>
          <p:nvPr/>
        </p:nvSpPr>
        <p:spPr>
          <a:xfrm rot="2617351">
            <a:off x="8172985" y="1614013"/>
            <a:ext cx="645821" cy="6776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Flecha abajo"/>
          <p:cNvSpPr/>
          <p:nvPr/>
        </p:nvSpPr>
        <p:spPr>
          <a:xfrm rot="2617351">
            <a:off x="8172983" y="2766141"/>
            <a:ext cx="645821" cy="6776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6" name="Imagen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1832" y="0"/>
            <a:ext cx="1512168" cy="70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http://www.gratistodo.com/gifs-imagenes/navidad/luces/xmaslights_flashing_md_wht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16832"/>
            <a:ext cx="8352928" cy="476250"/>
          </a:xfrm>
          <a:prstGeom prst="rect">
            <a:avLst/>
          </a:prstGeom>
          <a:noFill/>
        </p:spPr>
      </p:pic>
      <p:pic>
        <p:nvPicPr>
          <p:cNvPr id="18" name="Picture 4" descr="http://www.gratistodo.com/gifs-imagenes/navidad/luces/xmaslights_flashing_md_wht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293096"/>
            <a:ext cx="8352928" cy="476250"/>
          </a:xfrm>
          <a:prstGeom prst="rect">
            <a:avLst/>
          </a:prstGeom>
          <a:noFill/>
        </p:spPr>
      </p:pic>
      <p:pic>
        <p:nvPicPr>
          <p:cNvPr id="19" name="Picture 4" descr="http://www.gratistodo.com/gifs-imagenes/navidad/luces/xmaslights_flashing_md_wht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373216"/>
            <a:ext cx="8352928" cy="476250"/>
          </a:xfrm>
          <a:prstGeom prst="rect">
            <a:avLst/>
          </a:prstGeom>
          <a:noFill/>
        </p:spPr>
      </p:pic>
      <p:pic>
        <p:nvPicPr>
          <p:cNvPr id="62468" name="Picture 4" descr="http://www.gratistodo.com/gifs-imagenes/navidad/luces/xmaslights_flashing_md_wht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140968"/>
            <a:ext cx="8352928" cy="476250"/>
          </a:xfrm>
          <a:prstGeom prst="rect">
            <a:avLst/>
          </a:prstGeom>
          <a:noFill/>
        </p:spPr>
      </p:pic>
      <p:sp>
        <p:nvSpPr>
          <p:cNvPr id="2" name="1 Rectángulo"/>
          <p:cNvSpPr/>
          <p:nvPr/>
        </p:nvSpPr>
        <p:spPr>
          <a:xfrm>
            <a:off x="395536" y="2852936"/>
            <a:ext cx="1600200" cy="4001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dirty="0" smtClean="0">
                <a:solidFill>
                  <a:schemeClr val="tx1"/>
                </a:solidFill>
                <a:latin typeface="Engravers MT" pitchFamily="18" charset="0"/>
                <a:ea typeface="+mj-ea"/>
                <a:cs typeface="+mj-cs"/>
              </a:rPr>
              <a:t>(TMAR)</a:t>
            </a:r>
            <a:endParaRPr lang="es-EC" sz="2000" dirty="0" smtClean="0">
              <a:solidFill>
                <a:schemeClr val="tx1"/>
              </a:solidFill>
              <a:latin typeface="Engravers MT" pitchFamily="18" charset="0"/>
              <a:ea typeface="+mj-ea"/>
              <a:cs typeface="+mj-cs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284984" y="1621160"/>
            <a:ext cx="1600200" cy="4001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dirty="0" smtClean="0">
                <a:solidFill>
                  <a:schemeClr val="tx1"/>
                </a:solidFill>
                <a:latin typeface="Engravers MT" pitchFamily="18" charset="0"/>
                <a:ea typeface="+mj-ea"/>
                <a:cs typeface="+mj-cs"/>
              </a:rPr>
              <a:t>(VAN)</a:t>
            </a:r>
            <a:endParaRPr lang="es-EC" sz="2000" dirty="0" smtClean="0">
              <a:solidFill>
                <a:schemeClr val="tx1"/>
              </a:solidFill>
              <a:latin typeface="Engravers MT" pitchFamily="18" charset="0"/>
              <a:ea typeface="+mj-ea"/>
              <a:cs typeface="+mj-cs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923928" y="4077072"/>
            <a:ext cx="1600200" cy="4001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dirty="0" smtClean="0">
                <a:solidFill>
                  <a:schemeClr val="tx1"/>
                </a:solidFill>
                <a:latin typeface="Engravers MT" pitchFamily="18" charset="0"/>
                <a:ea typeface="+mj-ea"/>
                <a:cs typeface="+mj-cs"/>
              </a:rPr>
              <a:t>(TIR)</a:t>
            </a:r>
            <a:endParaRPr lang="es-EC" sz="2000" dirty="0" smtClean="0">
              <a:solidFill>
                <a:schemeClr val="tx1"/>
              </a:solidFill>
              <a:latin typeface="Engravers MT" pitchFamily="18" charset="0"/>
              <a:ea typeface="+mj-ea"/>
              <a:cs typeface="+mj-cs"/>
            </a:endParaRPr>
          </a:p>
        </p:txBody>
      </p:sp>
      <p:sp>
        <p:nvSpPr>
          <p:cNvPr id="6" name="5 Estrella de 6 puntas"/>
          <p:cNvSpPr/>
          <p:nvPr/>
        </p:nvSpPr>
        <p:spPr>
          <a:xfrm>
            <a:off x="251520" y="3442063"/>
            <a:ext cx="2286000" cy="1066800"/>
          </a:xfrm>
          <a:prstGeom prst="star6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dirty="0" smtClean="0">
                <a:latin typeface="Times New Roman" pitchFamily="18" charset="0"/>
                <a:cs typeface="Times New Roman" pitchFamily="18" charset="0"/>
              </a:rPr>
              <a:t>16.44%</a:t>
            </a:r>
            <a:endParaRPr lang="es-EC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6 Estrella de 6 puntas"/>
          <p:cNvSpPr/>
          <p:nvPr/>
        </p:nvSpPr>
        <p:spPr>
          <a:xfrm>
            <a:off x="2915816" y="2074168"/>
            <a:ext cx="2590800" cy="1066800"/>
          </a:xfrm>
          <a:prstGeom prst="star6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$326.916.44</a:t>
            </a:r>
            <a:endParaRPr lang="es-EC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Estrella de 6 puntas"/>
          <p:cNvSpPr/>
          <p:nvPr/>
        </p:nvSpPr>
        <p:spPr>
          <a:xfrm>
            <a:off x="2771800" y="4509120"/>
            <a:ext cx="2286000" cy="1066800"/>
          </a:xfrm>
          <a:prstGeom prst="star6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dirty="0" smtClean="0">
                <a:latin typeface="Times New Roman" pitchFamily="18" charset="0"/>
                <a:cs typeface="Times New Roman" pitchFamily="18" charset="0"/>
              </a:rPr>
              <a:t>324</a:t>
            </a:r>
          </a:p>
        </p:txBody>
      </p:sp>
      <p:sp>
        <p:nvSpPr>
          <p:cNvPr id="9" name="8 Estrella de 6 puntas"/>
          <p:cNvSpPr/>
          <p:nvPr/>
        </p:nvSpPr>
        <p:spPr>
          <a:xfrm>
            <a:off x="6084168" y="1858144"/>
            <a:ext cx="2286000" cy="1066800"/>
          </a:xfrm>
          <a:prstGeom prst="star6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dirty="0" smtClean="0">
                <a:latin typeface="Times New Roman" pitchFamily="18" charset="0"/>
                <a:cs typeface="Times New Roman" pitchFamily="18" charset="0"/>
              </a:rPr>
              <a:t>$6.60</a:t>
            </a:r>
            <a:endParaRPr lang="es-EC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084168" y="1426096"/>
            <a:ext cx="1600200" cy="4001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dirty="0" smtClean="0">
                <a:solidFill>
                  <a:schemeClr val="tx1"/>
                </a:solidFill>
                <a:latin typeface="Engravers MT" pitchFamily="18" charset="0"/>
                <a:ea typeface="+mj-ea"/>
                <a:cs typeface="+mj-cs"/>
              </a:rPr>
              <a:t>(R B/C)</a:t>
            </a:r>
            <a:endParaRPr lang="es-EC" sz="2000" dirty="0" smtClean="0">
              <a:solidFill>
                <a:schemeClr val="tx1"/>
              </a:solidFill>
              <a:latin typeface="Engravers MT" pitchFamily="18" charset="0"/>
              <a:ea typeface="+mj-ea"/>
              <a:cs typeface="+mj-cs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7076256" y="3717032"/>
            <a:ext cx="1600200" cy="4001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dirty="0" smtClean="0">
                <a:solidFill>
                  <a:schemeClr val="tx1"/>
                </a:solidFill>
                <a:latin typeface="Engravers MT" pitchFamily="18" charset="0"/>
                <a:ea typeface="+mj-ea"/>
                <a:cs typeface="+mj-cs"/>
              </a:rPr>
              <a:t>(PR)</a:t>
            </a:r>
            <a:endParaRPr lang="es-EC" sz="2000" dirty="0" smtClean="0">
              <a:solidFill>
                <a:schemeClr val="tx1"/>
              </a:solidFill>
              <a:latin typeface="Engravers MT" pitchFamily="18" charset="0"/>
              <a:ea typeface="+mj-ea"/>
              <a:cs typeface="+mj-cs"/>
            </a:endParaRPr>
          </a:p>
        </p:txBody>
      </p:sp>
      <p:sp>
        <p:nvSpPr>
          <p:cNvPr id="12" name="11 Estrella de 6 puntas"/>
          <p:cNvSpPr/>
          <p:nvPr/>
        </p:nvSpPr>
        <p:spPr>
          <a:xfrm>
            <a:off x="6356176" y="4221088"/>
            <a:ext cx="2286000" cy="1066800"/>
          </a:xfrm>
          <a:prstGeom prst="star6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2 AÑOS Y 7 MESES </a:t>
            </a:r>
            <a:endParaRPr lang="es-EC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1295400" y="808856"/>
            <a:ext cx="6300936" cy="603920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/>
          <a:p>
            <a:pPr algn="ctr">
              <a:spcBef>
                <a:spcPct val="0"/>
              </a:spcBef>
            </a:pPr>
            <a:r>
              <a:rPr lang="es-EC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ea typeface="+mj-ea"/>
                <a:cs typeface="Andalus" pitchFamily="2" charset="-78"/>
              </a:rPr>
              <a:t>RESULTADOS DEL ANÁLISIS FINANCIERO</a:t>
            </a:r>
          </a:p>
        </p:txBody>
      </p:sp>
      <p:sp>
        <p:nvSpPr>
          <p:cNvPr id="21" name="20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107504" y="6381328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22 Botón de acción: Inicio">
            <a:hlinkClick r:id="rId4" action="ppaction://hlinksldjump" highlightClick="1"/>
          </p:cNvPr>
          <p:cNvSpPr/>
          <p:nvPr/>
        </p:nvSpPr>
        <p:spPr>
          <a:xfrm>
            <a:off x="755576" y="6381328"/>
            <a:ext cx="576064" cy="47667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Fondo de Pantalla de Fondo Animado 11. (176x220)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5949280"/>
          </a:xfrm>
          <a:prstGeom prst="rect">
            <a:avLst/>
          </a:prstGeom>
          <a:noFill/>
        </p:spPr>
      </p:pic>
      <p:sp>
        <p:nvSpPr>
          <p:cNvPr id="2" name="1 Título"/>
          <p:cNvSpPr txBox="1">
            <a:spLocks/>
          </p:cNvSpPr>
          <p:nvPr/>
        </p:nvSpPr>
        <p:spPr>
          <a:xfrm>
            <a:off x="228600" y="609600"/>
            <a:ext cx="8534400" cy="3810000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</a:pPr>
            <a:endParaRPr lang="es-ES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oper Black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es-ES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ea typeface="+mj-ea"/>
                <a:cs typeface="Andalus" pitchFamily="2" charset="-78"/>
              </a:rPr>
              <a:t>CONCLUSIONES       </a:t>
            </a:r>
          </a:p>
          <a:p>
            <a:pPr algn="ctr">
              <a:spcBef>
                <a:spcPct val="0"/>
              </a:spcBef>
            </a:pPr>
            <a:r>
              <a:rPr lang="es-ES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ea typeface="+mj-ea"/>
                <a:cs typeface="Andalus" pitchFamily="2" charset="-78"/>
              </a:rPr>
              <a:t> Y </a:t>
            </a:r>
          </a:p>
          <a:p>
            <a:pPr algn="ctr">
              <a:spcBef>
                <a:spcPct val="0"/>
              </a:spcBef>
            </a:pPr>
            <a:r>
              <a:rPr lang="es-ES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ea typeface="+mj-ea"/>
                <a:cs typeface="Andalus" pitchFamily="2" charset="-78"/>
              </a:rPr>
              <a:t>RECOMENDACIONES</a:t>
            </a:r>
            <a:endParaRPr kumimoji="0" lang="es-EC" sz="4400" b="1" i="0" u="none" strike="noStrike" kern="1200" normalizeH="0" baseline="0" noProof="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dalus" pitchFamily="2" charset="-78"/>
              <a:ea typeface="+mj-ea"/>
              <a:cs typeface="Andalus" pitchFamily="2" charset="-78"/>
            </a:endParaRPr>
          </a:p>
        </p:txBody>
      </p:sp>
      <p:pic>
        <p:nvPicPr>
          <p:cNvPr id="3" name="Imagen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836712"/>
            <a:ext cx="3024336" cy="1402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6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107504" y="6381328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55576" y="6381328"/>
            <a:ext cx="53955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ondo de Pantalla de Fondo Animado 10. (176x220)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85033"/>
          </a:xfrm>
          <a:prstGeom prst="rect">
            <a:avLst/>
          </a:prstGeom>
          <a:noFill/>
        </p:spPr>
      </p:pic>
      <p:sp>
        <p:nvSpPr>
          <p:cNvPr id="2" name="WordArt 7"/>
          <p:cNvSpPr>
            <a:spLocks noChangeArrowheads="1" noChangeShapeType="1" noTextEdit="1"/>
          </p:cNvSpPr>
          <p:nvPr/>
        </p:nvSpPr>
        <p:spPr bwMode="auto">
          <a:xfrm>
            <a:off x="914400" y="2590800"/>
            <a:ext cx="7162800" cy="1676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s-EC" sz="2800" b="1" kern="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cs typeface="Andalus" pitchFamily="2" charset="-78"/>
              </a:rPr>
              <a:t>GRACIAS</a:t>
            </a:r>
          </a:p>
        </p:txBody>
      </p:sp>
      <p:sp>
        <p:nvSpPr>
          <p:cNvPr id="7" name="6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107504" y="6381328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Botón de acción: Inicio">
            <a:hlinkClick r:id="" action="ppaction://hlinkshowjump?jump=firstslide" highlightClick="1"/>
          </p:cNvPr>
          <p:cNvSpPr/>
          <p:nvPr/>
        </p:nvSpPr>
        <p:spPr>
          <a:xfrm>
            <a:off x="755576" y="6381328"/>
            <a:ext cx="576064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512" y="54868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s-EC" sz="4400" i="0" dirty="0" smtClean="0">
                <a:solidFill>
                  <a:schemeClr val="accent2"/>
                </a:solidFill>
                <a:latin typeface="Andalus" pitchFamily="2" charset="-78"/>
                <a:cs typeface="Andalus" pitchFamily="2" charset="-78"/>
              </a:rPr>
              <a:t>PORTAFOLIO DE PRODUCTOS </a:t>
            </a:r>
            <a:endParaRPr lang="es-EC" sz="4400" i="0" dirty="0">
              <a:solidFill>
                <a:schemeClr val="accent2"/>
              </a:solidFill>
              <a:latin typeface="Andalus" pitchFamily="2" charset="-78"/>
              <a:cs typeface="Andalus" pitchFamily="2" charset="-78"/>
            </a:endParaRP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698" name="Picture 2" descr="http://1.bp.blogspot.com/_XegnNiKEFCw/SmAxM6FX3DI/AAAAAAAADh4/0A_seJQowrQ/S220/telas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2320" y="4797152"/>
            <a:ext cx="1133475" cy="1143001"/>
          </a:xfrm>
          <a:prstGeom prst="rect">
            <a:avLst/>
          </a:prstGeom>
          <a:noFill/>
        </p:spPr>
      </p:pic>
      <p:sp>
        <p:nvSpPr>
          <p:cNvPr id="8" name="7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55576" y="6381328"/>
            <a:ext cx="53955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107504" y="6381328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9 Imagen" descr="camiseta.jpg"/>
          <p:cNvPicPr>
            <a:picLocks noChangeAspect="1"/>
          </p:cNvPicPr>
          <p:nvPr/>
        </p:nvPicPr>
        <p:blipFill>
          <a:blip r:embed="rId9" cstate="print"/>
          <a:srcRect r="76667" b="-191"/>
          <a:stretch>
            <a:fillRect/>
          </a:stretch>
        </p:blipFill>
        <p:spPr>
          <a:xfrm>
            <a:off x="1763688" y="2636912"/>
            <a:ext cx="1080120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10 Imagen" descr="pijam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12160" y="3068960"/>
            <a:ext cx="933847" cy="12451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n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31832" y="0"/>
            <a:ext cx="1512168" cy="70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</p:nvPr>
        </p:nvGraphicFramePr>
        <p:xfrm>
          <a:off x="755576" y="1628800"/>
          <a:ext cx="7859216" cy="4133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09600" y="787078"/>
            <a:ext cx="8229600" cy="62569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ndalus" pitchFamily="2" charset="-78"/>
                <a:ea typeface="+mj-ea"/>
                <a:cs typeface="Andalus" pitchFamily="2" charset="-78"/>
              </a:rPr>
              <a:t>PORTAFOLIO DE PRODUCTOS </a:t>
            </a:r>
            <a:endParaRPr kumimoji="0" lang="es-EC" sz="4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ndalus" pitchFamily="2" charset="-78"/>
              <a:ea typeface="+mj-ea"/>
              <a:cs typeface="Andalus" pitchFamily="2" charset="-78"/>
            </a:endParaRPr>
          </a:p>
        </p:txBody>
      </p:sp>
      <p:sp>
        <p:nvSpPr>
          <p:cNvPr id="5" name="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55576" y="6381328"/>
            <a:ext cx="53955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107504" y="6381328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8" name="Imagen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31832" y="0"/>
            <a:ext cx="1512168" cy="70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720080"/>
          </a:xfrm>
        </p:spPr>
        <p:txBody>
          <a:bodyPr/>
          <a:lstStyle/>
          <a:p>
            <a:pPr algn="l"/>
            <a:r>
              <a:rPr lang="es-EC" sz="3600" i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cs typeface="Andalus" pitchFamily="2" charset="-78"/>
              </a:rPr>
              <a:t>DETERMINACIÓN DEL PROBLEMA</a:t>
            </a:r>
            <a:endParaRPr lang="es-EC" sz="3600" i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2" charset="-78"/>
              <a:cs typeface="Andalus" pitchFamily="2" charset="-78"/>
            </a:endParaRPr>
          </a:p>
        </p:txBody>
      </p:sp>
      <p:sp>
        <p:nvSpPr>
          <p:cNvPr id="21535" name="AutoShape 31"/>
          <p:cNvSpPr>
            <a:spLocks noChangeShapeType="1"/>
          </p:cNvSpPr>
          <p:nvPr/>
        </p:nvSpPr>
        <p:spPr bwMode="auto">
          <a:xfrm>
            <a:off x="-404664" y="4241502"/>
            <a:ext cx="8001000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sz="800" dirty="0">
              <a:latin typeface="+mj-lt"/>
              <a:cs typeface="Times New Roman" pitchFamily="18" charset="0"/>
            </a:endParaRPr>
          </a:p>
        </p:txBody>
      </p:sp>
      <p:sp>
        <p:nvSpPr>
          <p:cNvPr id="21534" name="Text Box 30"/>
          <p:cNvSpPr txBox="1">
            <a:spLocks noChangeArrowheads="1"/>
          </p:cNvSpPr>
          <p:nvPr/>
        </p:nvSpPr>
        <p:spPr bwMode="auto">
          <a:xfrm>
            <a:off x="7543800" y="3645024"/>
            <a:ext cx="1420688" cy="1584176"/>
          </a:xfrm>
          <a:prstGeom prst="rect">
            <a:avLst/>
          </a:prstGeom>
          <a:solidFill>
            <a:schemeClr val="bg1"/>
          </a:solidFill>
          <a:ln>
            <a:solidFill>
              <a:srgbClr val="3366FF"/>
            </a:solidFill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CARENCIA DE UN MODELO DE GESTIÓN ESTRATÉGICA QUE PERMITA INCREMENTAR LA COMPETITIVIDAD, PRODUCTIVIDAD Y ALCANZAR EL CUMPLIMIENTO DE OBJETIVOS.</a:t>
            </a: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1533" name="Text Box 29"/>
          <p:cNvSpPr txBox="1">
            <a:spLocks noChangeArrowheads="1"/>
          </p:cNvSpPr>
          <p:nvPr/>
        </p:nvSpPr>
        <p:spPr bwMode="auto">
          <a:xfrm>
            <a:off x="5004048" y="2204864"/>
            <a:ext cx="1257300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FFC000"/>
            </a:solidFill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Bajo conocimiento técnico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1532" name="Text Box 28"/>
          <p:cNvSpPr txBox="1">
            <a:spLocks noChangeArrowheads="1"/>
          </p:cNvSpPr>
          <p:nvPr/>
        </p:nvSpPr>
        <p:spPr bwMode="auto">
          <a:xfrm>
            <a:off x="6732240" y="2348880"/>
            <a:ext cx="1728192" cy="360040"/>
          </a:xfrm>
          <a:prstGeom prst="rect">
            <a:avLst/>
          </a:prstGeom>
          <a:solidFill>
            <a:schemeClr val="bg1"/>
          </a:solidFill>
          <a:ln w="9525">
            <a:solidFill>
              <a:srgbClr val="FFC000"/>
            </a:solidFill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No se cuenta con filosofía corporativa 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1531" name="Text Box 27"/>
          <p:cNvSpPr txBox="1">
            <a:spLocks noChangeArrowheads="1"/>
          </p:cNvSpPr>
          <p:nvPr/>
        </p:nvSpPr>
        <p:spPr bwMode="auto">
          <a:xfrm>
            <a:off x="7020272" y="3068960"/>
            <a:ext cx="1440160" cy="360040"/>
          </a:xfrm>
          <a:prstGeom prst="rect">
            <a:avLst/>
          </a:prstGeom>
          <a:solidFill>
            <a:schemeClr val="bg1"/>
          </a:solidFill>
          <a:ln w="9525">
            <a:solidFill>
              <a:srgbClr val="FFC000"/>
            </a:solidFill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Débil organización de los procesos 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1530" name="Text Box 26"/>
          <p:cNvSpPr txBox="1">
            <a:spLocks noChangeArrowheads="1"/>
          </p:cNvSpPr>
          <p:nvPr/>
        </p:nvSpPr>
        <p:spPr bwMode="auto">
          <a:xfrm>
            <a:off x="6444208" y="1700808"/>
            <a:ext cx="1656184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FFC000"/>
            </a:solidFill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Toma de decisiones en forma empírica 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1529" name="Text Box 25"/>
          <p:cNvSpPr txBox="1">
            <a:spLocks noChangeArrowheads="1"/>
          </p:cNvSpPr>
          <p:nvPr/>
        </p:nvSpPr>
        <p:spPr bwMode="auto">
          <a:xfrm>
            <a:off x="4860032" y="2852936"/>
            <a:ext cx="1714500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FFC000"/>
            </a:solidFill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Deficiencia del sistema administrativo 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1528" name="Text Box 24"/>
          <p:cNvSpPr txBox="1">
            <a:spLocks noChangeArrowheads="1"/>
          </p:cNvSpPr>
          <p:nvPr/>
        </p:nvSpPr>
        <p:spPr bwMode="auto">
          <a:xfrm>
            <a:off x="4932040" y="3573016"/>
            <a:ext cx="2057400" cy="504056"/>
          </a:xfrm>
          <a:prstGeom prst="rect">
            <a:avLst/>
          </a:prstGeom>
          <a:solidFill>
            <a:schemeClr val="bg1"/>
          </a:solidFill>
          <a:ln w="9525">
            <a:solidFill>
              <a:srgbClr val="FFC000"/>
            </a:solidFill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Falta de planteamiento de objetivos y planes operativos anuales 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1527" name="AutoShape 23"/>
          <p:cNvSpPr>
            <a:spLocks noChangeShapeType="1"/>
          </p:cNvSpPr>
          <p:nvPr/>
        </p:nvSpPr>
        <p:spPr bwMode="auto">
          <a:xfrm>
            <a:off x="6012160" y="1484784"/>
            <a:ext cx="1368152" cy="2736304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sz="800" dirty="0">
              <a:latin typeface="+mj-lt"/>
              <a:cs typeface="Times New Roman" pitchFamily="18" charset="0"/>
            </a:endParaRPr>
          </a:p>
        </p:txBody>
      </p:sp>
      <p:sp>
        <p:nvSpPr>
          <p:cNvPr id="21537" name="Text Box 33"/>
          <p:cNvSpPr txBox="1">
            <a:spLocks noChangeArrowheads="1"/>
          </p:cNvSpPr>
          <p:nvPr/>
        </p:nvSpPr>
        <p:spPr bwMode="auto">
          <a:xfrm>
            <a:off x="5364088" y="1124744"/>
            <a:ext cx="1828800" cy="3429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ADMINISTRACIÓN</a:t>
            </a:r>
            <a:endParaRPr kumimoji="0" lang="es-E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1526" name="AutoShape 22"/>
          <p:cNvSpPr>
            <a:spLocks noChangeShapeType="1"/>
          </p:cNvSpPr>
          <p:nvPr/>
        </p:nvSpPr>
        <p:spPr bwMode="auto">
          <a:xfrm>
            <a:off x="1043608" y="1484784"/>
            <a:ext cx="1296144" cy="2736304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sz="800" dirty="0">
              <a:latin typeface="+mj-lt"/>
              <a:cs typeface="Times New Roman" pitchFamily="18" charset="0"/>
            </a:endParaRPr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251520" y="1124744"/>
            <a:ext cx="2057400" cy="374650"/>
          </a:xfrm>
          <a:prstGeom prst="rect">
            <a:avLst/>
          </a:prstGeom>
          <a:solidFill>
            <a:srgbClr val="FF33CC"/>
          </a:solidFill>
          <a:ln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MARKETING Y VENTAS </a:t>
            </a:r>
            <a:endParaRPr kumimoji="0" lang="es-E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1525" name="Text Box 21"/>
          <p:cNvSpPr txBox="1">
            <a:spLocks noChangeArrowheads="1"/>
          </p:cNvSpPr>
          <p:nvPr/>
        </p:nvSpPr>
        <p:spPr bwMode="auto">
          <a:xfrm>
            <a:off x="1475656" y="1772816"/>
            <a:ext cx="1152128" cy="360040"/>
          </a:xfrm>
          <a:prstGeom prst="rect">
            <a:avLst/>
          </a:prstGeom>
          <a:solidFill>
            <a:schemeClr val="bg1"/>
          </a:solidFill>
          <a:ln>
            <a:solidFill>
              <a:srgbClr val="FF33CC"/>
            </a:solidFill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No hay un plan de marketing </a:t>
            </a: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1524" name="Text Box 20"/>
          <p:cNvSpPr txBox="1">
            <a:spLocks noChangeArrowheads="1"/>
          </p:cNvSpPr>
          <p:nvPr/>
        </p:nvSpPr>
        <p:spPr bwMode="auto">
          <a:xfrm>
            <a:off x="2339752" y="3645024"/>
            <a:ext cx="1600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FF33CC"/>
            </a:solidFill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No existen políticas de publicidad y proyección </a:t>
            </a: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1522" name="Text Box 18"/>
          <p:cNvSpPr txBox="1">
            <a:spLocks noChangeArrowheads="1"/>
          </p:cNvSpPr>
          <p:nvPr/>
        </p:nvSpPr>
        <p:spPr bwMode="auto">
          <a:xfrm>
            <a:off x="1835696" y="2420888"/>
            <a:ext cx="1080120" cy="457200"/>
          </a:xfrm>
          <a:prstGeom prst="rect">
            <a:avLst/>
          </a:prstGeom>
          <a:solidFill>
            <a:schemeClr val="bg1"/>
          </a:solidFill>
          <a:ln>
            <a:solidFill>
              <a:srgbClr val="FF33CC"/>
            </a:solidFill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Falta de investigación de mercados  </a:t>
            </a: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467544" y="2924944"/>
            <a:ext cx="1257300" cy="457200"/>
          </a:xfrm>
          <a:prstGeom prst="rect">
            <a:avLst/>
          </a:prstGeom>
          <a:solidFill>
            <a:schemeClr val="bg1"/>
          </a:solidFill>
          <a:ln>
            <a:solidFill>
              <a:srgbClr val="FF33CC"/>
            </a:solidFill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No existe suficiente fuerza de ventas  </a:t>
            </a: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1519" name="AutoShape 15"/>
          <p:cNvSpPr>
            <a:spLocks noChangeShapeType="1"/>
          </p:cNvSpPr>
          <p:nvPr/>
        </p:nvSpPr>
        <p:spPr bwMode="auto">
          <a:xfrm>
            <a:off x="3635896" y="1484784"/>
            <a:ext cx="1224136" cy="2736304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sz="800" dirty="0">
              <a:latin typeface="+mj-lt"/>
              <a:cs typeface="Times New Roman" pitchFamily="18" charset="0"/>
            </a:endParaRPr>
          </a:p>
        </p:txBody>
      </p:sp>
      <p:sp>
        <p:nvSpPr>
          <p:cNvPr id="21536" name="Text Box 32"/>
          <p:cNvSpPr txBox="1">
            <a:spLocks noChangeArrowheads="1"/>
          </p:cNvSpPr>
          <p:nvPr/>
        </p:nvSpPr>
        <p:spPr bwMode="auto">
          <a:xfrm>
            <a:off x="2987824" y="1124744"/>
            <a:ext cx="1600200" cy="3429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FINANCIERO </a:t>
            </a:r>
            <a:endParaRPr kumimoji="0" lang="es-E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4067944" y="1772816"/>
            <a:ext cx="1224136" cy="360040"/>
          </a:xfrm>
          <a:prstGeom prst="rect">
            <a:avLst/>
          </a:prstGeom>
          <a:solidFill>
            <a:schemeClr val="bg1"/>
          </a:solidFill>
          <a:ln w="9525">
            <a:solidFill>
              <a:srgbClr val="7030A0"/>
            </a:soli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1000" dirty="0" smtClean="0">
                <a:latin typeface="+mj-lt"/>
                <a:cs typeface="Times New Roman" pitchFamily="18" charset="0"/>
              </a:rPr>
              <a:t>Falta de planificación.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3203848" y="2852936"/>
            <a:ext cx="1028700" cy="576064"/>
          </a:xfrm>
          <a:prstGeom prst="rect">
            <a:avLst/>
          </a:prstGeom>
          <a:solidFill>
            <a:schemeClr val="bg1"/>
          </a:solidFill>
          <a:ln w="9525">
            <a:solidFill>
              <a:srgbClr val="7030A0"/>
            </a:soli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Falta de control presupuestario  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1516" name="AutoShape 12"/>
          <p:cNvSpPr>
            <a:spLocks noChangeShapeType="1"/>
          </p:cNvSpPr>
          <p:nvPr/>
        </p:nvSpPr>
        <p:spPr bwMode="auto">
          <a:xfrm flipH="1">
            <a:off x="6444208" y="4221088"/>
            <a:ext cx="770384" cy="1728192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sz="800" dirty="0">
              <a:latin typeface="+mj-lt"/>
              <a:cs typeface="Times New Roman" pitchFamily="18" charset="0"/>
            </a:endParaRP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4860032" y="5877272"/>
            <a:ext cx="1828800" cy="342900"/>
          </a:xfrm>
          <a:prstGeom prst="rect">
            <a:avLst/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28398" dir="3806097" algn="ctr" rotWithShape="0">
              <a:srgbClr val="205867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PRODUCCIÓN </a:t>
            </a:r>
            <a:endParaRPr kumimoji="0" lang="es-E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4499992" y="5085184"/>
            <a:ext cx="2057400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Falta de un plan de mantenimiento de la maquinaria   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4788024" y="4365104"/>
            <a:ext cx="1849437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No existe seguimiento en los procesos productivos   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1511" name="AutoShape 7"/>
          <p:cNvSpPr>
            <a:spLocks noChangeShapeType="1"/>
          </p:cNvSpPr>
          <p:nvPr/>
        </p:nvSpPr>
        <p:spPr bwMode="auto">
          <a:xfrm flipV="1">
            <a:off x="1475656" y="4221088"/>
            <a:ext cx="884684" cy="1656184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sz="800" dirty="0">
              <a:latin typeface="+mj-lt"/>
              <a:cs typeface="Times New Roman" pitchFamily="18" charset="0"/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395536" y="5877272"/>
            <a:ext cx="1828800" cy="342900"/>
          </a:xfrm>
          <a:prstGeom prst="rect">
            <a:avLst/>
          </a:prstGeom>
          <a:solidFill>
            <a:srgbClr val="21F721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28398" dir="3806097" algn="ctr" rotWithShape="0">
              <a:srgbClr val="205867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RRHH</a:t>
            </a:r>
            <a:endParaRPr kumimoji="0" lang="es-E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79512" y="5157192"/>
            <a:ext cx="1367036" cy="439738"/>
          </a:xfrm>
          <a:prstGeom prst="rect">
            <a:avLst/>
          </a:prstGeom>
          <a:solidFill>
            <a:schemeClr val="bg1"/>
          </a:solidFill>
          <a:ln w="9525">
            <a:solidFill>
              <a:srgbClr val="92D050"/>
            </a:solidFill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Baja comunicación organizacional  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907704" y="5229200"/>
            <a:ext cx="1943100" cy="342900"/>
          </a:xfrm>
          <a:prstGeom prst="rect">
            <a:avLst/>
          </a:prstGeom>
          <a:solidFill>
            <a:schemeClr val="bg1"/>
          </a:solidFill>
          <a:ln w="9525">
            <a:solidFill>
              <a:srgbClr val="92D050"/>
            </a:solidFill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Niveles jerárquicos no definidos   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339752" y="4509120"/>
            <a:ext cx="1943100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92D050"/>
            </a:solidFill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Falta de una estructura orgánica funcional   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539552" y="4365104"/>
            <a:ext cx="1403548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92D050"/>
            </a:solidFill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No se tiene un plan para capacitación   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1566" name="Rectangle 62"/>
          <p:cNvSpPr>
            <a:spLocks noChangeArrowheads="1"/>
          </p:cNvSpPr>
          <p:nvPr/>
        </p:nvSpPr>
        <p:spPr bwMode="auto">
          <a:xfrm>
            <a:off x="228600" y="1227425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/>
            </a:r>
            <a:br>
              <a:rPr kumimoji="0" lang="es-ES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</a:b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cxnSp>
        <p:nvCxnSpPr>
          <p:cNvPr id="40" name="Shape 39"/>
          <p:cNvCxnSpPr>
            <a:endCxn id="21521" idx="0"/>
          </p:cNvCxnSpPr>
          <p:nvPr/>
        </p:nvCxnSpPr>
        <p:spPr>
          <a:xfrm rot="10800000" flipV="1">
            <a:off x="1096194" y="2564904"/>
            <a:ext cx="451470" cy="360040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hape 43"/>
          <p:cNvCxnSpPr>
            <a:endCxn id="21524" idx="0"/>
          </p:cNvCxnSpPr>
          <p:nvPr/>
        </p:nvCxnSpPr>
        <p:spPr>
          <a:xfrm>
            <a:off x="1979712" y="3501008"/>
            <a:ext cx="1160140" cy="144016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hape 45"/>
          <p:cNvCxnSpPr>
            <a:endCxn id="21522" idx="0"/>
          </p:cNvCxnSpPr>
          <p:nvPr/>
        </p:nvCxnSpPr>
        <p:spPr>
          <a:xfrm>
            <a:off x="1475656" y="2348880"/>
            <a:ext cx="900100" cy="72008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hape 47"/>
          <p:cNvCxnSpPr/>
          <p:nvPr/>
        </p:nvCxnSpPr>
        <p:spPr>
          <a:xfrm>
            <a:off x="1115616" y="1628800"/>
            <a:ext cx="979365" cy="144015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hape 59"/>
          <p:cNvCxnSpPr>
            <a:endCxn id="21518" idx="0"/>
          </p:cNvCxnSpPr>
          <p:nvPr/>
        </p:nvCxnSpPr>
        <p:spPr>
          <a:xfrm>
            <a:off x="3707904" y="1628800"/>
            <a:ext cx="972108" cy="144016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hape 61"/>
          <p:cNvCxnSpPr>
            <a:endCxn id="21517" idx="0"/>
          </p:cNvCxnSpPr>
          <p:nvPr/>
        </p:nvCxnSpPr>
        <p:spPr>
          <a:xfrm rot="10800000" flipV="1">
            <a:off x="3718198" y="2636912"/>
            <a:ext cx="421754" cy="216024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hape 70"/>
          <p:cNvCxnSpPr>
            <a:endCxn id="21506" idx="2"/>
          </p:cNvCxnSpPr>
          <p:nvPr/>
        </p:nvCxnSpPr>
        <p:spPr>
          <a:xfrm rot="10800000">
            <a:off x="1241326" y="4822304"/>
            <a:ext cx="666378" cy="190872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hape 72"/>
          <p:cNvCxnSpPr>
            <a:endCxn id="21509" idx="2"/>
          </p:cNvCxnSpPr>
          <p:nvPr/>
        </p:nvCxnSpPr>
        <p:spPr>
          <a:xfrm rot="10800000">
            <a:off x="863030" y="5596930"/>
            <a:ext cx="684634" cy="136326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hape 76"/>
          <p:cNvCxnSpPr>
            <a:endCxn id="21533" idx="0"/>
          </p:cNvCxnSpPr>
          <p:nvPr/>
        </p:nvCxnSpPr>
        <p:spPr>
          <a:xfrm rot="10800000" flipV="1">
            <a:off x="5632698" y="1916832"/>
            <a:ext cx="595486" cy="288032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hape 78"/>
          <p:cNvCxnSpPr>
            <a:endCxn id="21507" idx="2"/>
          </p:cNvCxnSpPr>
          <p:nvPr/>
        </p:nvCxnSpPr>
        <p:spPr>
          <a:xfrm flipV="1">
            <a:off x="1907704" y="4966320"/>
            <a:ext cx="1403598" cy="118864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hape 80"/>
          <p:cNvCxnSpPr>
            <a:endCxn id="21508" idx="2"/>
          </p:cNvCxnSpPr>
          <p:nvPr/>
        </p:nvCxnSpPr>
        <p:spPr>
          <a:xfrm flipV="1">
            <a:off x="1619672" y="5572100"/>
            <a:ext cx="1259582" cy="89148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hape 82"/>
          <p:cNvCxnSpPr>
            <a:endCxn id="21530" idx="0"/>
          </p:cNvCxnSpPr>
          <p:nvPr/>
        </p:nvCxnSpPr>
        <p:spPr>
          <a:xfrm>
            <a:off x="6084168" y="1556792"/>
            <a:ext cx="1188132" cy="144016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hape 84"/>
          <p:cNvCxnSpPr>
            <a:endCxn id="21532" idx="0"/>
          </p:cNvCxnSpPr>
          <p:nvPr/>
        </p:nvCxnSpPr>
        <p:spPr>
          <a:xfrm>
            <a:off x="6444208" y="2276872"/>
            <a:ext cx="1152128" cy="72008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hape 86"/>
          <p:cNvCxnSpPr>
            <a:endCxn id="21529" idx="0"/>
          </p:cNvCxnSpPr>
          <p:nvPr/>
        </p:nvCxnSpPr>
        <p:spPr>
          <a:xfrm rot="10800000" flipV="1">
            <a:off x="5717282" y="2708920"/>
            <a:ext cx="942950" cy="144016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hape 88"/>
          <p:cNvCxnSpPr>
            <a:endCxn id="21528" idx="0"/>
          </p:cNvCxnSpPr>
          <p:nvPr/>
        </p:nvCxnSpPr>
        <p:spPr>
          <a:xfrm rot="10800000" flipV="1">
            <a:off x="5960740" y="3429000"/>
            <a:ext cx="987524" cy="144016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hape 90"/>
          <p:cNvCxnSpPr>
            <a:endCxn id="21531" idx="0"/>
          </p:cNvCxnSpPr>
          <p:nvPr/>
        </p:nvCxnSpPr>
        <p:spPr>
          <a:xfrm>
            <a:off x="6732240" y="2996952"/>
            <a:ext cx="1008112" cy="72008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hape 92"/>
          <p:cNvCxnSpPr>
            <a:endCxn id="21512" idx="2"/>
          </p:cNvCxnSpPr>
          <p:nvPr/>
        </p:nvCxnSpPr>
        <p:spPr>
          <a:xfrm rot="10800000">
            <a:off x="5712744" y="4822304"/>
            <a:ext cx="1163513" cy="118864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hape 97"/>
          <p:cNvCxnSpPr>
            <a:endCxn id="21513" idx="2"/>
          </p:cNvCxnSpPr>
          <p:nvPr/>
        </p:nvCxnSpPr>
        <p:spPr>
          <a:xfrm rot="10800000">
            <a:off x="5528692" y="5542384"/>
            <a:ext cx="987524" cy="190872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58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55576" y="6381328"/>
            <a:ext cx="53955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1" name="60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107504" y="6381328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4" name="Imagen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1832" y="0"/>
            <a:ext cx="1512168" cy="70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37" grpId="0" animBg="1"/>
      <p:bldP spid="21505" grpId="0" animBg="1"/>
      <p:bldP spid="21536" grpId="0" animBg="1"/>
      <p:bldP spid="21515" grpId="0" animBg="1"/>
      <p:bldP spid="215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://objetivosymetas.info/wp-content/uploads/2011/06/cumplir-objetiv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3019425" cy="440055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864096"/>
          </a:xfrm>
        </p:spPr>
        <p:txBody>
          <a:bodyPr/>
          <a:lstStyle/>
          <a:p>
            <a:pPr algn="l"/>
            <a:r>
              <a:rPr lang="en-US" sz="4400" i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2" charset="-78"/>
                <a:cs typeface="Andalus" pitchFamily="2" charset="-78"/>
              </a:rPr>
              <a:t>OBJETIVOS DE ESTUDIO</a:t>
            </a:r>
            <a:endParaRPr lang="en-US" sz="4400" i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2" charset="-78"/>
              <a:cs typeface="Andalus" pitchFamily="2" charset="-78"/>
            </a:endParaRPr>
          </a:p>
        </p:txBody>
      </p:sp>
      <p:sp>
        <p:nvSpPr>
          <p:cNvPr id="4" name="Right Arrow Callout 3"/>
          <p:cNvSpPr/>
          <p:nvPr/>
        </p:nvSpPr>
        <p:spPr>
          <a:xfrm>
            <a:off x="395536" y="1268760"/>
            <a:ext cx="2592288" cy="1512168"/>
          </a:xfrm>
          <a:prstGeom prst="irregularSeal2">
            <a:avLst/>
          </a:prstGeom>
          <a:solidFill>
            <a:schemeClr val="accent4"/>
          </a:solidFill>
          <a:ln>
            <a:solidFill>
              <a:schemeClr val="accent4">
                <a:shade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ndalus" pitchFamily="2" charset="-78"/>
                <a:cs typeface="Andalus" pitchFamily="2" charset="-78"/>
              </a:rPr>
              <a:t>GENERAL</a:t>
            </a:r>
            <a:endParaRPr lang="en-US" dirty="0">
              <a:latin typeface="Andalus" pitchFamily="2" charset="-78"/>
              <a:cs typeface="Andalus" pitchFamily="2" charset="-78"/>
            </a:endParaRPr>
          </a:p>
        </p:txBody>
      </p:sp>
      <p:sp>
        <p:nvSpPr>
          <p:cNvPr id="5" name="Right Arrow Callout 4"/>
          <p:cNvSpPr/>
          <p:nvPr/>
        </p:nvSpPr>
        <p:spPr>
          <a:xfrm>
            <a:off x="467544" y="4365104"/>
            <a:ext cx="3635896" cy="2016224"/>
          </a:xfrm>
          <a:prstGeom prst="irregularSeal2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ndalus" pitchFamily="2" charset="-78"/>
                <a:cs typeface="Andalus" pitchFamily="2" charset="-78"/>
              </a:rPr>
              <a:t>ESPECIFICOS</a:t>
            </a:r>
            <a:endParaRPr lang="en-US" dirty="0">
              <a:latin typeface="Andalus" pitchFamily="2" charset="-78"/>
              <a:cs typeface="Andalus" pitchFamily="2" charset="-78"/>
            </a:endParaRPr>
          </a:p>
        </p:txBody>
      </p:sp>
      <p:sp>
        <p:nvSpPr>
          <p:cNvPr id="6" name="Bevel 5"/>
          <p:cNvSpPr/>
          <p:nvPr/>
        </p:nvSpPr>
        <p:spPr>
          <a:xfrm>
            <a:off x="2915816" y="1196752"/>
            <a:ext cx="5688632" cy="1008112"/>
          </a:xfrm>
          <a:prstGeom prst="doubleWav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Diseñar un Modelo de Gestión estratégico basado en el BSC para la empresa Textil Padilla e Hijos, que le permita incrementar su competitividad y productividad en el largo plazo. </a:t>
            </a:r>
            <a:endParaRPr lang="en-US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7 Diagrama"/>
          <p:cNvGraphicFramePr/>
          <p:nvPr/>
        </p:nvGraphicFramePr>
        <p:xfrm>
          <a:off x="3275856" y="2780928"/>
          <a:ext cx="5616624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67238" y="3371850"/>
            <a:ext cx="9525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67238" y="3371850"/>
            <a:ext cx="9525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107504" y="6381328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Botón de acción: Inicio">
            <a:hlinkClick r:id="rId9" action="ppaction://hlinksldjump" highlightClick="1"/>
          </p:cNvPr>
          <p:cNvSpPr/>
          <p:nvPr/>
        </p:nvSpPr>
        <p:spPr>
          <a:xfrm>
            <a:off x="827584" y="6381328"/>
            <a:ext cx="576064" cy="47667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5" name="Imagen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31832" y="0"/>
            <a:ext cx="1512168" cy="70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ondo de Pantalla de Fondo Animado 3. (176x220)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1" y="-1143002"/>
            <a:ext cx="6858000" cy="9144002"/>
          </a:xfrm>
          <a:prstGeom prst="rect">
            <a:avLst/>
          </a:prstGeom>
          <a:noFill/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395536" y="0"/>
            <a:ext cx="6248400" cy="533400"/>
          </a:xfrm>
        </p:spPr>
        <p:txBody>
          <a:bodyPr>
            <a:noAutofit/>
          </a:bodyPr>
          <a:lstStyle/>
          <a:p>
            <a:pPr algn="l"/>
            <a:r>
              <a:rPr lang="es-ES" sz="4400" i="0" u="sng" dirty="0" smtClean="0">
                <a:solidFill>
                  <a:schemeClr val="bg1"/>
                </a:solidFill>
                <a:effectLst/>
                <a:latin typeface="Andalus" pitchFamily="2" charset="-78"/>
                <a:cs typeface="Andalus" pitchFamily="2" charset="-78"/>
              </a:rPr>
              <a:t>MACROAMBIENTE</a:t>
            </a:r>
            <a:r>
              <a:rPr lang="es-ES" sz="5400" i="0" u="sng" dirty="0" smtClean="0">
                <a:solidFill>
                  <a:schemeClr val="tx2"/>
                </a:solidFill>
                <a:effectLst/>
                <a:latin typeface="Andalus" pitchFamily="2" charset="-78"/>
                <a:cs typeface="Andalus" pitchFamily="2" charset="-78"/>
              </a:rPr>
              <a:t> </a:t>
            </a:r>
            <a:endParaRPr lang="es-EC" sz="5400" i="0" u="sng" dirty="0" smtClean="0">
              <a:solidFill>
                <a:schemeClr val="tx2"/>
              </a:solidFill>
              <a:effectLst/>
              <a:latin typeface="Andalus" pitchFamily="2" charset="-78"/>
              <a:cs typeface="Andalus" pitchFamily="2" charset="-78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76200" y="764704"/>
            <a:ext cx="4495800" cy="297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s-EC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s-EC" sz="22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FACTORES ECONÓMICOS</a:t>
            </a:r>
          </a:p>
          <a:p>
            <a:pPr algn="ctr">
              <a:lnSpc>
                <a:spcPct val="150000"/>
              </a:lnSpc>
            </a:pPr>
            <a:endParaRPr lang="es-EC" sz="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s-EC" sz="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s-EC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OPORTUNIDADES:</a:t>
            </a:r>
          </a:p>
          <a:p>
            <a:pPr marL="180975" indent="-180975">
              <a:lnSpc>
                <a:spcPct val="150000"/>
              </a:lnSpc>
              <a:buFont typeface="Times New Roman" pitchFamily="18" charset="0"/>
              <a:buChar char="►"/>
            </a:pPr>
            <a:r>
              <a:rPr lang="es-EC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Estabilidad en el precio de los insumos y materia prima para la producción.</a:t>
            </a:r>
            <a:endParaRPr lang="es-EC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buFont typeface="Times New Roman" pitchFamily="18" charset="0"/>
              <a:buChar char="►"/>
            </a:pPr>
            <a:r>
              <a:rPr lang="es-EC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Incremento del nivel de ventas del sector Industrial.</a:t>
            </a:r>
            <a:endParaRPr lang="en-US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buFont typeface="Times New Roman" pitchFamily="18" charset="0"/>
              <a:buChar char="►"/>
            </a:pPr>
            <a:r>
              <a:rPr lang="es-EC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Crecimiento económico del país.</a:t>
            </a:r>
          </a:p>
          <a:p>
            <a:pPr lvl="0">
              <a:lnSpc>
                <a:spcPct val="150000"/>
              </a:lnSpc>
            </a:pPr>
            <a:endParaRPr lang="es-EC" sz="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s-EC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AMENAZAS:</a:t>
            </a:r>
          </a:p>
          <a:p>
            <a:pPr>
              <a:lnSpc>
                <a:spcPct val="150000"/>
              </a:lnSpc>
              <a:buFont typeface="Times New Roman" pitchFamily="18" charset="0"/>
              <a:buChar char="►"/>
            </a:pPr>
            <a:r>
              <a:rPr lang="es-EC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Existe desconfianza y alto riesgo para invertir en el país.</a:t>
            </a:r>
            <a:endParaRPr lang="es-EC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C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648200" y="764704"/>
            <a:ext cx="4419600" cy="2971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s-EC" sz="22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FACTORES  POLITICOS </a:t>
            </a:r>
          </a:p>
          <a:p>
            <a:pPr algn="ctr">
              <a:lnSpc>
                <a:spcPct val="150000"/>
              </a:lnSpc>
            </a:pPr>
            <a:endParaRPr lang="es-EC" sz="5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s-EC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OPORTUNIDADES:</a:t>
            </a:r>
          </a:p>
          <a:p>
            <a:pPr>
              <a:lnSpc>
                <a:spcPct val="150000"/>
              </a:lnSpc>
              <a:buFont typeface="Times New Roman" pitchFamily="18" charset="0"/>
              <a:buChar char="►"/>
            </a:pPr>
            <a:r>
              <a:rPr lang="es-EC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Estimulación a la producción nacional. </a:t>
            </a:r>
            <a:endParaRPr lang="es-EC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Times New Roman" pitchFamily="18" charset="0"/>
              <a:buChar char="►"/>
            </a:pPr>
            <a:r>
              <a:rPr lang="es-EC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Incentivo al desarrollo de empresas.</a:t>
            </a:r>
            <a:endParaRPr lang="es-EC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s-EC" sz="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s-EC" sz="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s-EC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AMENAZAS:</a:t>
            </a:r>
          </a:p>
          <a:p>
            <a:pPr marL="180975" indent="-180975">
              <a:lnSpc>
                <a:spcPct val="150000"/>
              </a:lnSpc>
              <a:buFont typeface="Times New Roman" pitchFamily="18" charset="0"/>
              <a:buChar char="►"/>
            </a:pPr>
            <a:r>
              <a:rPr lang="es-EC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 generación excesiva de tipos de impuestos y valores, produce menor disponibilidad de recursos para la                                         reinversión. </a:t>
            </a:r>
            <a:endParaRPr lang="es-EC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76200" y="3861048"/>
            <a:ext cx="4495800" cy="2743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s-EC" sz="22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FACTORES  SOCIALES</a:t>
            </a:r>
          </a:p>
          <a:p>
            <a:pPr>
              <a:lnSpc>
                <a:spcPct val="150000"/>
              </a:lnSpc>
            </a:pPr>
            <a:r>
              <a:rPr lang="es-EC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AMENAZAS:</a:t>
            </a:r>
          </a:p>
          <a:p>
            <a:pPr>
              <a:lnSpc>
                <a:spcPct val="150000"/>
              </a:lnSpc>
              <a:buFont typeface="Times New Roman" pitchFamily="18" charset="0"/>
              <a:buChar char="►"/>
            </a:pPr>
            <a:r>
              <a:rPr lang="es-EC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Reducción de Mercados potenciales por falta de recursos económicos.</a:t>
            </a:r>
          </a:p>
          <a:p>
            <a:pPr>
              <a:lnSpc>
                <a:spcPct val="150000"/>
              </a:lnSpc>
              <a:buFont typeface="Times New Roman" pitchFamily="18" charset="0"/>
              <a:buChar char="►"/>
            </a:pPr>
            <a:r>
              <a:rPr lang="es-EC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Disminución de mano de obra calificada.</a:t>
            </a:r>
          </a:p>
          <a:p>
            <a:pPr lvl="4" algn="ctr"/>
            <a:endParaRPr lang="es-EC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648200" y="3861048"/>
            <a:ext cx="4419600" cy="2743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s-EC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s-EC" sz="22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FACTORES TECNOLOGICOS</a:t>
            </a:r>
          </a:p>
          <a:p>
            <a:pPr>
              <a:lnSpc>
                <a:spcPct val="150000"/>
              </a:lnSpc>
            </a:pPr>
            <a:r>
              <a:rPr lang="es-EC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OPORTUNIDADES:</a:t>
            </a:r>
          </a:p>
          <a:p>
            <a:pPr>
              <a:lnSpc>
                <a:spcPct val="150000"/>
              </a:lnSpc>
              <a:buFont typeface="Times New Roman" pitchFamily="18" charset="0"/>
              <a:buChar char="►"/>
            </a:pPr>
            <a:r>
              <a:rPr lang="es-EC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Fácil acceso a </a:t>
            </a:r>
            <a:r>
              <a:rPr lang="es-EC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s-EC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tecnología </a:t>
            </a:r>
          </a:p>
          <a:p>
            <a:pPr>
              <a:lnSpc>
                <a:spcPct val="150000"/>
              </a:lnSpc>
              <a:buFont typeface="Times New Roman" pitchFamily="18" charset="0"/>
              <a:buChar char="►"/>
            </a:pPr>
            <a:r>
              <a:rPr lang="es-EC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Innovación tecnológica posibilita mejores procesos de producción y disminución de costos operativos.</a:t>
            </a:r>
          </a:p>
          <a:p>
            <a:pPr>
              <a:lnSpc>
                <a:spcPct val="150000"/>
              </a:lnSpc>
            </a:pPr>
            <a:r>
              <a:rPr lang="es-EC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AMENAZAS:</a:t>
            </a:r>
          </a:p>
          <a:p>
            <a:pPr lvl="0">
              <a:lnSpc>
                <a:spcPct val="150000"/>
              </a:lnSpc>
              <a:buFont typeface="Times New Roman" pitchFamily="18" charset="0"/>
              <a:buChar char="►"/>
            </a:pPr>
            <a:r>
              <a:rPr lang="es-EC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Reinversión continua en equipo y desarrollo.</a:t>
            </a:r>
            <a:endParaRPr lang="en-US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Times New Roman" pitchFamily="18" charset="0"/>
              <a:buChar char="►"/>
            </a:pPr>
            <a:r>
              <a:rPr lang="es-EC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Los costos de la tecnología no permiten hacer cambios.</a:t>
            </a:r>
          </a:p>
          <a:p>
            <a:pPr algn="ctr"/>
            <a:endParaRPr lang="es-EC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18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55576" y="6381328"/>
            <a:ext cx="53955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19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107504" y="6381328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5" name="Imagen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1832" y="0"/>
            <a:ext cx="1512168" cy="70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323528" y="116632"/>
            <a:ext cx="6553200" cy="533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strike="noStrike" kern="0" normalizeH="0" baseline="0" noProof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dalus" pitchFamily="2" charset="-78"/>
                <a:ea typeface="+mj-ea"/>
                <a:cs typeface="Andalus" pitchFamily="2" charset="-78"/>
              </a:rPr>
              <a:t>MICROAMBIENTE –5 F. PORTER</a:t>
            </a:r>
            <a:endParaRPr kumimoji="0" lang="es-EC" sz="3600" b="1" strike="noStrike" kern="0" normalizeH="0" baseline="0" noProof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dalus" pitchFamily="2" charset="-78"/>
              <a:ea typeface="+mj-ea"/>
              <a:cs typeface="Andalus" pitchFamily="2" charset="-78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6200" y="762000"/>
            <a:ext cx="4495800" cy="297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C" sz="2200" b="1" u="sng" dirty="0" smtClean="0">
                <a:latin typeface="Times New Roman" pitchFamily="18" charset="0"/>
                <a:cs typeface="Times New Roman" pitchFamily="18" charset="0"/>
              </a:rPr>
              <a:t>COMPETENCIA</a:t>
            </a:r>
          </a:p>
          <a:p>
            <a:pPr algn="ctr"/>
            <a:endParaRPr lang="es-EC" sz="22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C" sz="22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C" sz="22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C" sz="22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C" sz="22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C" sz="22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C" sz="22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C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C" sz="1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C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724400" y="762000"/>
            <a:ext cx="4343400" cy="2971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s-EC" sz="2200" b="1" u="sng" dirty="0" smtClean="0">
                <a:latin typeface="Times New Roman" pitchFamily="18" charset="0"/>
                <a:cs typeface="Times New Roman" pitchFamily="18" charset="0"/>
              </a:rPr>
              <a:t>PROVEEDORES</a:t>
            </a:r>
          </a:p>
          <a:p>
            <a:pPr algn="ctr">
              <a:lnSpc>
                <a:spcPct val="150000"/>
              </a:lnSpc>
            </a:pPr>
            <a:endParaRPr lang="es-EC" sz="1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s-EC" sz="1400" b="1" dirty="0" smtClean="0">
                <a:latin typeface="Times New Roman" pitchFamily="18" charset="0"/>
                <a:cs typeface="Times New Roman" pitchFamily="18" charset="0"/>
              </a:rPr>
              <a:t>OPORTUNIDADES:</a:t>
            </a:r>
          </a:p>
          <a:p>
            <a:pPr lvl="0">
              <a:lnSpc>
                <a:spcPct val="150000"/>
              </a:lnSpc>
              <a:buFont typeface="Times New Roman" pitchFamily="18" charset="0"/>
              <a:buChar char="►"/>
            </a:pP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Alto poder de negociación.</a:t>
            </a:r>
          </a:p>
          <a:p>
            <a:pPr lvl="0">
              <a:lnSpc>
                <a:spcPct val="150000"/>
              </a:lnSpc>
              <a:buFont typeface="Times New Roman" pitchFamily="18" charset="0"/>
              <a:buChar char="►"/>
            </a:pP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Flexibilidad en los plazos de pago.</a:t>
            </a:r>
          </a:p>
          <a:p>
            <a:pPr lvl="0">
              <a:lnSpc>
                <a:spcPct val="150000"/>
              </a:lnSpc>
              <a:buFont typeface="Times New Roman" pitchFamily="18" charset="0"/>
              <a:buChar char="►"/>
            </a:pP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Relaciones largas y estables.</a:t>
            </a:r>
          </a:p>
          <a:p>
            <a:pPr lvl="0">
              <a:lnSpc>
                <a:spcPct val="150000"/>
              </a:lnSpc>
            </a:pPr>
            <a:endParaRPr lang="es-EC" sz="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s-EC" sz="1400" b="1" dirty="0" smtClean="0">
                <a:latin typeface="Times New Roman" pitchFamily="18" charset="0"/>
                <a:cs typeface="Times New Roman" pitchFamily="18" charset="0"/>
              </a:rPr>
              <a:t>AMENAZAS:</a:t>
            </a:r>
            <a:endParaRPr lang="es-EC" sz="5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80975" indent="-180975">
              <a:lnSpc>
                <a:spcPct val="150000"/>
              </a:lnSpc>
              <a:buFont typeface="Times New Roman" pitchFamily="18" charset="0"/>
              <a:buChar char="►"/>
              <a:tabLst>
                <a:tab pos="180975" algn="l"/>
              </a:tabLst>
            </a:pP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No cuentan con certificados de calidad que garanticen productos confiables.</a:t>
            </a:r>
          </a:p>
          <a:p>
            <a:pPr algn="ctr"/>
            <a:endParaRPr lang="es-EC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6200" y="3810000"/>
            <a:ext cx="4495800" cy="2971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s-EC" sz="2200" b="1" u="sng" dirty="0" smtClean="0">
                <a:latin typeface="Times New Roman" pitchFamily="18" charset="0"/>
                <a:cs typeface="Times New Roman" pitchFamily="18" charset="0"/>
              </a:rPr>
              <a:t>CLIENTES</a:t>
            </a:r>
          </a:p>
          <a:p>
            <a:pPr lvl="0">
              <a:lnSpc>
                <a:spcPct val="150000"/>
              </a:lnSpc>
            </a:pPr>
            <a:r>
              <a:rPr lang="es-EC" sz="1400" b="1" dirty="0" smtClean="0">
                <a:latin typeface="Times New Roman" pitchFamily="18" charset="0"/>
                <a:cs typeface="Times New Roman" pitchFamily="18" charset="0"/>
              </a:rPr>
              <a:t>OPORTUNIDADES:</a:t>
            </a:r>
          </a:p>
          <a:p>
            <a:pPr lvl="0">
              <a:lnSpc>
                <a:spcPct val="150000"/>
              </a:lnSpc>
            </a:pPr>
            <a:endParaRPr lang="es-EC" sz="2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buFont typeface="Times New Roman" pitchFamily="18" charset="0"/>
              <a:buChar char="►"/>
            </a:pP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Producto con buena aceptación en el mercado.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buFont typeface="Times New Roman" pitchFamily="18" charset="0"/>
              <a:buChar char="►"/>
            </a:pP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Preferencia del consumidor por calidad. 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buFont typeface="Times New Roman" pitchFamily="18" charset="0"/>
              <a:buChar char="►"/>
            </a:pP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Buena aceptación del precio.</a:t>
            </a:r>
          </a:p>
          <a:p>
            <a:pPr lvl="0">
              <a:lnSpc>
                <a:spcPct val="150000"/>
              </a:lnSpc>
              <a:buFont typeface="Times New Roman" pitchFamily="18" charset="0"/>
              <a:buChar char="►"/>
            </a:pP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Demanda estable todo el año. </a:t>
            </a:r>
          </a:p>
          <a:p>
            <a:pPr lvl="0">
              <a:lnSpc>
                <a:spcPct val="150000"/>
              </a:lnSpc>
            </a:pP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sz="1400" b="1" dirty="0" smtClean="0">
                <a:latin typeface="Times New Roman" pitchFamily="18" charset="0"/>
                <a:cs typeface="Times New Roman" pitchFamily="18" charset="0"/>
              </a:rPr>
              <a:t>AMENAZAS:</a:t>
            </a:r>
          </a:p>
          <a:p>
            <a:pPr lvl="0">
              <a:lnSpc>
                <a:spcPct val="150000"/>
              </a:lnSpc>
              <a:buFont typeface="Times New Roman" pitchFamily="18" charset="0"/>
              <a:buChar char="►"/>
            </a:pP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Las expectativas del cliente no son cumplidas totalmente.</a:t>
            </a: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C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24400" y="3810000"/>
            <a:ext cx="4343400" cy="29718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200" b="1" u="sng" dirty="0" smtClean="0">
                <a:latin typeface="Times New Roman" pitchFamily="18" charset="0"/>
                <a:cs typeface="Times New Roman" pitchFamily="18" charset="0"/>
              </a:rPr>
              <a:t>PRODUCTOS SUSTITUTOS</a:t>
            </a:r>
          </a:p>
          <a:p>
            <a:pPr algn="ctr"/>
            <a:endParaRPr lang="es-EC" sz="8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C" sz="1400" b="1" dirty="0" smtClean="0">
                <a:latin typeface="Times New Roman" pitchFamily="18" charset="0"/>
                <a:cs typeface="Times New Roman" pitchFamily="18" charset="0"/>
              </a:rPr>
              <a:t>OPORTUNIDADES:</a:t>
            </a:r>
          </a:p>
          <a:p>
            <a:endParaRPr lang="es-EC" sz="1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Times New Roman" pitchFamily="18" charset="0"/>
              <a:buChar char="►"/>
            </a:pP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No existe productos sustitutos en el mercado. </a:t>
            </a:r>
          </a:p>
          <a:p>
            <a:pPr algn="ctr"/>
            <a:endParaRPr lang="es-EC" sz="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s-EC" sz="1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C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sz="2200" b="1" u="sng" dirty="0" smtClean="0">
                <a:latin typeface="Times New Roman" pitchFamily="18" charset="0"/>
                <a:cs typeface="Times New Roman" pitchFamily="18" charset="0"/>
              </a:rPr>
              <a:t>BARRERAS DE ENTRADA</a:t>
            </a:r>
          </a:p>
          <a:p>
            <a:pPr algn="ctr"/>
            <a:endParaRPr lang="es-EC" sz="105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C" sz="1400" b="1" dirty="0" smtClean="0">
                <a:latin typeface="Times New Roman" pitchFamily="18" charset="0"/>
                <a:cs typeface="Times New Roman" pitchFamily="18" charset="0"/>
              </a:rPr>
              <a:t>OPORTUNIDADES:</a:t>
            </a:r>
          </a:p>
          <a:p>
            <a:pPr lvl="0" indent="180975">
              <a:buFont typeface="Times New Roman" pitchFamily="18" charset="0"/>
              <a:buChar char="►"/>
              <a:tabLst>
                <a:tab pos="265113" algn="l"/>
              </a:tabLst>
            </a:pP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Difícil acceso a maquinaria e infraestructura requerida para la producción.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Times New Roman" pitchFamily="18" charset="0"/>
              <a:buChar char="►"/>
            </a:pP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Inversión inicial alta. 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Times New Roman" pitchFamily="18" charset="0"/>
              <a:buChar char="►"/>
            </a:pP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Políticas regulatorias estrictas</a:t>
            </a:r>
          </a:p>
        </p:txBody>
      </p:sp>
      <p:pic>
        <p:nvPicPr>
          <p:cNvPr id="10" name="9 Imagen" descr="COMPETENC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24744"/>
            <a:ext cx="4392488" cy="2548500"/>
          </a:xfrm>
          <a:prstGeom prst="rect">
            <a:avLst/>
          </a:prstGeom>
        </p:spPr>
      </p:pic>
      <p:sp>
        <p:nvSpPr>
          <p:cNvPr id="13" name="12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460432" y="6309320"/>
            <a:ext cx="53955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7812360" y="6309320"/>
            <a:ext cx="57606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2" name="Imagen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1832" y="0"/>
            <a:ext cx="1512168" cy="70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iseño predetermin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3390</TotalTime>
  <Words>2398</Words>
  <Application>Microsoft Office PowerPoint</Application>
  <PresentationFormat>Presentación en pantalla (4:3)</PresentationFormat>
  <Paragraphs>902</Paragraphs>
  <Slides>36</Slides>
  <Notes>7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38" baseType="lpstr">
      <vt:lpstr>Diseño predeterminado</vt:lpstr>
      <vt:lpstr>CorelDRAW</vt:lpstr>
      <vt:lpstr>Diapositiva 1</vt:lpstr>
      <vt:lpstr>CONTENIDO </vt:lpstr>
      <vt:lpstr>GENERALIDADES </vt:lpstr>
      <vt:lpstr>PORTAFOLIO DE PRODUCTOS </vt:lpstr>
      <vt:lpstr>Diapositiva 5</vt:lpstr>
      <vt:lpstr>DETERMINACIÓN DEL PROBLEMA</vt:lpstr>
      <vt:lpstr>OBJETIVOS DE ESTUDIO</vt:lpstr>
      <vt:lpstr>MACROAMBIENTE </vt:lpstr>
      <vt:lpstr>Diapositiva 9</vt:lpstr>
      <vt:lpstr>ANÁLISIS INTERNO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</vt:vector>
  </TitlesOfParts>
  <Company>ESPE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Ghjgh hjghjg hghg hghghghjgg h</dc:title>
  <dc:creator>lcifuentes</dc:creator>
  <cp:lastModifiedBy>David</cp:lastModifiedBy>
  <cp:revision>33</cp:revision>
  <dcterms:created xsi:type="dcterms:W3CDTF">2008-02-13T16:07:44Z</dcterms:created>
  <dcterms:modified xsi:type="dcterms:W3CDTF">2012-06-15T01:31:02Z</dcterms:modified>
</cp:coreProperties>
</file>