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406" r:id="rId2"/>
    <p:sldId id="399" r:id="rId3"/>
    <p:sldId id="407" r:id="rId4"/>
    <p:sldId id="408" r:id="rId5"/>
    <p:sldId id="410" r:id="rId6"/>
    <p:sldId id="411" r:id="rId7"/>
    <p:sldId id="413" r:id="rId8"/>
    <p:sldId id="414" r:id="rId9"/>
    <p:sldId id="415" r:id="rId10"/>
    <p:sldId id="416" r:id="rId11"/>
    <p:sldId id="417" r:id="rId12"/>
    <p:sldId id="418" r:id="rId13"/>
    <p:sldId id="419" r:id="rId14"/>
    <p:sldId id="420" r:id="rId15"/>
    <p:sldId id="421" r:id="rId16"/>
    <p:sldId id="422" r:id="rId17"/>
    <p:sldId id="423" r:id="rId18"/>
    <p:sldId id="424" r:id="rId19"/>
    <p:sldId id="434" r:id="rId20"/>
    <p:sldId id="435" r:id="rId21"/>
    <p:sldId id="425" r:id="rId22"/>
    <p:sldId id="426" r:id="rId23"/>
    <p:sldId id="427" r:id="rId24"/>
    <p:sldId id="428" r:id="rId25"/>
    <p:sldId id="429" r:id="rId26"/>
    <p:sldId id="430" r:id="rId27"/>
    <p:sldId id="431" r:id="rId28"/>
    <p:sldId id="433" r:id="rId29"/>
    <p:sldId id="436" r:id="rId30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94709" autoAdjust="0"/>
  </p:normalViewPr>
  <p:slideViewPr>
    <p:cSldViewPr>
      <p:cViewPr>
        <p:scale>
          <a:sx n="75" d="100"/>
          <a:sy n="75" d="100"/>
        </p:scale>
        <p:origin x="-12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8EC470-9A40-4BC1-A962-0FBA2BDFEB7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0BD03E0-A24F-438B-827E-964BEF157AAD}">
      <dgm:prSet phldrT="[Texto]"/>
      <dgm:spPr/>
      <dgm:t>
        <a:bodyPr/>
        <a:lstStyle/>
        <a:p>
          <a:r>
            <a:rPr lang="es-EC" dirty="0" smtClean="0"/>
            <a:t>Tamaño</a:t>
          </a:r>
          <a:endParaRPr lang="es-EC" dirty="0"/>
        </a:p>
      </dgm:t>
    </dgm:pt>
    <dgm:pt modelId="{063201FD-4BE3-472C-9816-321C443B7961}" type="parTrans" cxnId="{49558AED-CA88-418C-96ED-B3F62B99E6B9}">
      <dgm:prSet/>
      <dgm:spPr/>
      <dgm:t>
        <a:bodyPr/>
        <a:lstStyle/>
        <a:p>
          <a:endParaRPr lang="es-EC"/>
        </a:p>
      </dgm:t>
    </dgm:pt>
    <dgm:pt modelId="{9705E281-1D2E-494B-87DF-989587AD22D7}" type="sibTrans" cxnId="{49558AED-CA88-418C-96ED-B3F62B99E6B9}">
      <dgm:prSet/>
      <dgm:spPr/>
      <dgm:t>
        <a:bodyPr/>
        <a:lstStyle/>
        <a:p>
          <a:endParaRPr lang="es-EC"/>
        </a:p>
      </dgm:t>
    </dgm:pt>
    <dgm:pt modelId="{0DFEE83C-A3EF-4F72-BD97-875E27E76343}">
      <dgm:prSet phldrT="[Texto]"/>
      <dgm:spPr/>
      <dgm:t>
        <a:bodyPr/>
        <a:lstStyle/>
        <a:p>
          <a:r>
            <a:rPr lang="es-EC" dirty="0" smtClean="0"/>
            <a:t>Recursos financieros: no limitados</a:t>
          </a:r>
          <a:endParaRPr lang="es-EC" dirty="0"/>
        </a:p>
      </dgm:t>
    </dgm:pt>
    <dgm:pt modelId="{19BDCE23-5B0C-482D-804F-DCAE2A247DFD}" type="parTrans" cxnId="{44D339DC-338B-4A0F-9CF4-3613462517B6}">
      <dgm:prSet/>
      <dgm:spPr/>
      <dgm:t>
        <a:bodyPr/>
        <a:lstStyle/>
        <a:p>
          <a:endParaRPr lang="es-EC"/>
        </a:p>
      </dgm:t>
    </dgm:pt>
    <dgm:pt modelId="{9768BB5B-66DE-4448-827B-F358D0D4F83A}" type="sibTrans" cxnId="{44D339DC-338B-4A0F-9CF4-3613462517B6}">
      <dgm:prSet/>
      <dgm:spPr/>
      <dgm:t>
        <a:bodyPr/>
        <a:lstStyle/>
        <a:p>
          <a:endParaRPr lang="es-EC"/>
        </a:p>
      </dgm:t>
    </dgm:pt>
    <dgm:pt modelId="{0AF8DDA2-F274-4E65-A59A-75BC85D0767B}">
      <dgm:prSet phldrT="[Texto]"/>
      <dgm:spPr/>
      <dgm:t>
        <a:bodyPr/>
        <a:lstStyle/>
        <a:p>
          <a:r>
            <a:rPr lang="es-EC" dirty="0" smtClean="0"/>
            <a:t>Mano de obra</a:t>
          </a:r>
          <a:endParaRPr lang="es-EC" dirty="0"/>
        </a:p>
      </dgm:t>
    </dgm:pt>
    <dgm:pt modelId="{0CFE22FC-1306-4C3D-B6CF-655D06C8E09C}" type="parTrans" cxnId="{F87F1A1C-80D9-434F-8084-21AA7254094A}">
      <dgm:prSet/>
      <dgm:spPr/>
      <dgm:t>
        <a:bodyPr/>
        <a:lstStyle/>
        <a:p>
          <a:endParaRPr lang="es-EC"/>
        </a:p>
      </dgm:t>
    </dgm:pt>
    <dgm:pt modelId="{BE731E95-9DAF-4D75-98A7-90812B5006D8}" type="sibTrans" cxnId="{F87F1A1C-80D9-434F-8084-21AA7254094A}">
      <dgm:prSet/>
      <dgm:spPr/>
      <dgm:t>
        <a:bodyPr/>
        <a:lstStyle/>
        <a:p>
          <a:endParaRPr lang="es-EC"/>
        </a:p>
      </dgm:t>
    </dgm:pt>
    <dgm:pt modelId="{0A9AB59D-7A1A-4511-A2BA-6EAC0D42D036}">
      <dgm:prSet phldrT="[Texto]"/>
      <dgm:spPr/>
      <dgm:t>
        <a:bodyPr/>
        <a:lstStyle/>
        <a:p>
          <a:r>
            <a:rPr lang="es-EC" dirty="0" smtClean="0"/>
            <a:t>Economías a escala</a:t>
          </a:r>
          <a:endParaRPr lang="es-EC" dirty="0"/>
        </a:p>
      </dgm:t>
    </dgm:pt>
    <dgm:pt modelId="{45A654C7-42B3-442E-B6D2-E203AD90C4F2}" type="parTrans" cxnId="{156BCDB7-4FA4-498B-9312-F62CD47380AE}">
      <dgm:prSet/>
      <dgm:spPr/>
      <dgm:t>
        <a:bodyPr/>
        <a:lstStyle/>
        <a:p>
          <a:endParaRPr lang="es-EC"/>
        </a:p>
      </dgm:t>
    </dgm:pt>
    <dgm:pt modelId="{D61C4AB4-07BE-4E99-BF80-F90766AFFBCD}" type="sibTrans" cxnId="{156BCDB7-4FA4-498B-9312-F62CD47380AE}">
      <dgm:prSet/>
      <dgm:spPr/>
      <dgm:t>
        <a:bodyPr/>
        <a:lstStyle/>
        <a:p>
          <a:endParaRPr lang="es-EC"/>
        </a:p>
      </dgm:t>
    </dgm:pt>
    <dgm:pt modelId="{A0DD6F3F-108D-4D1D-B197-3962742270A7}">
      <dgm:prSet phldrT="[Texto]"/>
      <dgm:spPr/>
      <dgm:t>
        <a:bodyPr/>
        <a:lstStyle/>
        <a:p>
          <a:r>
            <a:rPr lang="es-EC" dirty="0" smtClean="0"/>
            <a:t>Mercado: </a:t>
          </a:r>
          <a:r>
            <a:rPr lang="es-EC" dirty="0" err="1" smtClean="0"/>
            <a:t>stakeholders</a:t>
          </a:r>
          <a:endParaRPr lang="es-EC" dirty="0"/>
        </a:p>
      </dgm:t>
    </dgm:pt>
    <dgm:pt modelId="{4563AB4D-F3AB-470C-A6CA-8FB66EAF2D65}" type="parTrans" cxnId="{9BE19777-B7B4-4669-AB3C-1817D968316A}">
      <dgm:prSet/>
      <dgm:spPr/>
      <dgm:t>
        <a:bodyPr/>
        <a:lstStyle/>
        <a:p>
          <a:endParaRPr lang="es-EC"/>
        </a:p>
      </dgm:t>
    </dgm:pt>
    <dgm:pt modelId="{51B8CD77-DE46-4A17-80D0-C6364A6675A9}" type="sibTrans" cxnId="{9BE19777-B7B4-4669-AB3C-1817D968316A}">
      <dgm:prSet/>
      <dgm:spPr/>
      <dgm:t>
        <a:bodyPr/>
        <a:lstStyle/>
        <a:p>
          <a:endParaRPr lang="es-EC"/>
        </a:p>
      </dgm:t>
    </dgm:pt>
    <dgm:pt modelId="{7216E192-A04A-4284-A301-6D789CF3B0F2}">
      <dgm:prSet phldrT="[Texto]"/>
      <dgm:spPr/>
      <dgm:t>
        <a:bodyPr/>
        <a:lstStyle/>
        <a:p>
          <a:r>
            <a:rPr lang="es-EC" smtClean="0"/>
            <a:t>Tecnología</a:t>
          </a:r>
          <a:endParaRPr lang="es-EC"/>
        </a:p>
      </dgm:t>
    </dgm:pt>
    <dgm:pt modelId="{6D7F73A5-EB7C-43D0-B6E7-0D3A04A39812}" type="parTrans" cxnId="{6DE38A30-B482-4771-A296-4CA900EE2F27}">
      <dgm:prSet/>
      <dgm:spPr/>
      <dgm:t>
        <a:bodyPr/>
        <a:lstStyle/>
        <a:p>
          <a:endParaRPr lang="es-EC"/>
        </a:p>
      </dgm:t>
    </dgm:pt>
    <dgm:pt modelId="{AD2FD50C-D956-441E-B63C-6CEC24DD6E35}" type="sibTrans" cxnId="{6DE38A30-B482-4771-A296-4CA900EE2F27}">
      <dgm:prSet/>
      <dgm:spPr/>
      <dgm:t>
        <a:bodyPr/>
        <a:lstStyle/>
        <a:p>
          <a:endParaRPr lang="es-EC"/>
        </a:p>
      </dgm:t>
    </dgm:pt>
    <dgm:pt modelId="{1EEE8684-78E8-4C1A-BC87-7C296F06C0CF}">
      <dgm:prSet phldrT="[Texto]"/>
      <dgm:spPr/>
      <dgm:t>
        <a:bodyPr/>
        <a:lstStyle/>
        <a:p>
          <a:r>
            <a:rPr lang="es-EC" dirty="0" smtClean="0"/>
            <a:t>Insumos y materia prima</a:t>
          </a:r>
          <a:endParaRPr lang="es-EC" dirty="0"/>
        </a:p>
      </dgm:t>
    </dgm:pt>
    <dgm:pt modelId="{1E911A2C-D3C1-4DCD-A24A-952A87C1A780}" type="parTrans" cxnId="{1C6B8B47-886E-40ED-90D7-3E268EF300A3}">
      <dgm:prSet/>
      <dgm:spPr/>
      <dgm:t>
        <a:bodyPr/>
        <a:lstStyle/>
        <a:p>
          <a:endParaRPr lang="es-EC"/>
        </a:p>
      </dgm:t>
    </dgm:pt>
    <dgm:pt modelId="{09318A52-6714-445B-ADDA-3ABF8232CF40}" type="sibTrans" cxnId="{1C6B8B47-886E-40ED-90D7-3E268EF300A3}">
      <dgm:prSet/>
      <dgm:spPr/>
      <dgm:t>
        <a:bodyPr/>
        <a:lstStyle/>
        <a:p>
          <a:endParaRPr lang="es-EC"/>
        </a:p>
      </dgm:t>
    </dgm:pt>
    <dgm:pt modelId="{8E2B6E65-463F-4D04-B9A8-6067B071683C}">
      <dgm:prSet phldrT="[Texto]"/>
      <dgm:spPr/>
      <dgm:t>
        <a:bodyPr/>
        <a:lstStyle/>
        <a:p>
          <a:r>
            <a:rPr lang="es-EC" dirty="0" smtClean="0"/>
            <a:t>Optimización del tamaño</a:t>
          </a:r>
          <a:endParaRPr lang="es-EC" dirty="0"/>
        </a:p>
      </dgm:t>
    </dgm:pt>
    <dgm:pt modelId="{EF13937A-316D-4C0B-8CA1-3A97CBDB6797}" type="parTrans" cxnId="{A652DC87-4E78-49ED-984B-573F3F7D0701}">
      <dgm:prSet/>
      <dgm:spPr/>
      <dgm:t>
        <a:bodyPr/>
        <a:lstStyle/>
        <a:p>
          <a:endParaRPr lang="es-EC"/>
        </a:p>
      </dgm:t>
    </dgm:pt>
    <dgm:pt modelId="{44A4CBBB-B90B-4DB9-B82A-8B89FDE8DA5A}" type="sibTrans" cxnId="{A652DC87-4E78-49ED-984B-573F3F7D0701}">
      <dgm:prSet/>
      <dgm:spPr/>
      <dgm:t>
        <a:bodyPr/>
        <a:lstStyle/>
        <a:p>
          <a:endParaRPr lang="es-EC"/>
        </a:p>
      </dgm:t>
    </dgm:pt>
    <dgm:pt modelId="{C9EA438F-9167-43C8-BB99-2FF2F1ACE39D}" type="pres">
      <dgm:prSet presAssocID="{D98EC470-9A40-4BC1-A962-0FBA2BDFEB7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65089AA-3363-42B8-9428-C1875E307342}" type="pres">
      <dgm:prSet presAssocID="{10BD03E0-A24F-438B-827E-964BEF157AAD}" presName="centerShape" presStyleLbl="node0" presStyleIdx="0" presStyleCnt="1"/>
      <dgm:spPr/>
      <dgm:t>
        <a:bodyPr/>
        <a:lstStyle/>
        <a:p>
          <a:endParaRPr lang="es-EC"/>
        </a:p>
      </dgm:t>
    </dgm:pt>
    <dgm:pt modelId="{B2ED5041-732A-45CE-8635-6B4C25A56BDF}" type="pres">
      <dgm:prSet presAssocID="{0DFEE83C-A3EF-4F72-BD97-875E27E76343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2D26BB-8E6A-4139-B058-E0C12B67EFD5}" type="pres">
      <dgm:prSet presAssocID="{0DFEE83C-A3EF-4F72-BD97-875E27E76343}" presName="dummy" presStyleCnt="0"/>
      <dgm:spPr/>
    </dgm:pt>
    <dgm:pt modelId="{895EB9E4-CFD2-4832-ADA0-FFC1A54C9DE3}" type="pres">
      <dgm:prSet presAssocID="{9768BB5B-66DE-4448-827B-F358D0D4F83A}" presName="sibTrans" presStyleLbl="sibTrans2D1" presStyleIdx="0" presStyleCnt="7"/>
      <dgm:spPr/>
      <dgm:t>
        <a:bodyPr/>
        <a:lstStyle/>
        <a:p>
          <a:endParaRPr lang="es-EC"/>
        </a:p>
      </dgm:t>
    </dgm:pt>
    <dgm:pt modelId="{DC4F7A18-A149-4758-AA56-5DA4EC9FF41B}" type="pres">
      <dgm:prSet presAssocID="{8E2B6E65-463F-4D04-B9A8-6067B071683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78479E-1CB4-4195-9B48-94571192AE87}" type="pres">
      <dgm:prSet presAssocID="{8E2B6E65-463F-4D04-B9A8-6067B071683C}" presName="dummy" presStyleCnt="0"/>
      <dgm:spPr/>
    </dgm:pt>
    <dgm:pt modelId="{2C481288-C167-4E55-B454-251818AE1515}" type="pres">
      <dgm:prSet presAssocID="{44A4CBBB-B90B-4DB9-B82A-8B89FDE8DA5A}" presName="sibTrans" presStyleLbl="sibTrans2D1" presStyleIdx="1" presStyleCnt="7"/>
      <dgm:spPr/>
      <dgm:t>
        <a:bodyPr/>
        <a:lstStyle/>
        <a:p>
          <a:endParaRPr lang="es-EC"/>
        </a:p>
      </dgm:t>
    </dgm:pt>
    <dgm:pt modelId="{3C1FA347-9E88-4A5F-99C7-62050A1E66F8}" type="pres">
      <dgm:prSet presAssocID="{1EEE8684-78E8-4C1A-BC87-7C296F06C0C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F00F3C-853B-4EFA-9228-E35504EC86FC}" type="pres">
      <dgm:prSet presAssocID="{1EEE8684-78E8-4C1A-BC87-7C296F06C0CF}" presName="dummy" presStyleCnt="0"/>
      <dgm:spPr/>
    </dgm:pt>
    <dgm:pt modelId="{65E8D50B-C577-49DA-807D-482E36BF372D}" type="pres">
      <dgm:prSet presAssocID="{09318A52-6714-445B-ADDA-3ABF8232CF40}" presName="sibTrans" presStyleLbl="sibTrans2D1" presStyleIdx="2" presStyleCnt="7"/>
      <dgm:spPr/>
      <dgm:t>
        <a:bodyPr/>
        <a:lstStyle/>
        <a:p>
          <a:endParaRPr lang="es-EC"/>
        </a:p>
      </dgm:t>
    </dgm:pt>
    <dgm:pt modelId="{07B2C653-6DFB-4B43-A702-F2AAEED9330F}" type="pres">
      <dgm:prSet presAssocID="{0AF8DDA2-F274-4E65-A59A-75BC85D0767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19772D-81FE-4D42-8DC6-75BE594542B6}" type="pres">
      <dgm:prSet presAssocID="{0AF8DDA2-F274-4E65-A59A-75BC85D0767B}" presName="dummy" presStyleCnt="0"/>
      <dgm:spPr/>
    </dgm:pt>
    <dgm:pt modelId="{6B6C42F3-2F91-4ED8-AC10-7A52678FFE7F}" type="pres">
      <dgm:prSet presAssocID="{BE731E95-9DAF-4D75-98A7-90812B5006D8}" presName="sibTrans" presStyleLbl="sibTrans2D1" presStyleIdx="3" presStyleCnt="7"/>
      <dgm:spPr/>
      <dgm:t>
        <a:bodyPr/>
        <a:lstStyle/>
        <a:p>
          <a:endParaRPr lang="es-EC"/>
        </a:p>
      </dgm:t>
    </dgm:pt>
    <dgm:pt modelId="{13D929E5-0C67-43A6-8467-7FBC7C434E37}" type="pres">
      <dgm:prSet presAssocID="{7216E192-A04A-4284-A301-6D789CF3B0F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14C332-5017-4E7F-908E-4FC71BBED598}" type="pres">
      <dgm:prSet presAssocID="{7216E192-A04A-4284-A301-6D789CF3B0F2}" presName="dummy" presStyleCnt="0"/>
      <dgm:spPr/>
    </dgm:pt>
    <dgm:pt modelId="{6D3DCF04-F83C-43C0-B081-E93A203A1D4A}" type="pres">
      <dgm:prSet presAssocID="{AD2FD50C-D956-441E-B63C-6CEC24DD6E35}" presName="sibTrans" presStyleLbl="sibTrans2D1" presStyleIdx="4" presStyleCnt="7"/>
      <dgm:spPr/>
      <dgm:t>
        <a:bodyPr/>
        <a:lstStyle/>
        <a:p>
          <a:endParaRPr lang="es-EC"/>
        </a:p>
      </dgm:t>
    </dgm:pt>
    <dgm:pt modelId="{CDBD7E8C-D597-41B4-8938-AF9B1F128017}" type="pres">
      <dgm:prSet presAssocID="{0A9AB59D-7A1A-4511-A2BA-6EAC0D42D03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B393C8-95F1-4868-8DB7-7F5C3ADA0A56}" type="pres">
      <dgm:prSet presAssocID="{0A9AB59D-7A1A-4511-A2BA-6EAC0D42D036}" presName="dummy" presStyleCnt="0"/>
      <dgm:spPr/>
    </dgm:pt>
    <dgm:pt modelId="{AB12A603-8223-48E5-97CC-D5E65C4B4F39}" type="pres">
      <dgm:prSet presAssocID="{D61C4AB4-07BE-4E99-BF80-F90766AFFBCD}" presName="sibTrans" presStyleLbl="sibTrans2D1" presStyleIdx="5" presStyleCnt="7"/>
      <dgm:spPr/>
      <dgm:t>
        <a:bodyPr/>
        <a:lstStyle/>
        <a:p>
          <a:endParaRPr lang="es-EC"/>
        </a:p>
      </dgm:t>
    </dgm:pt>
    <dgm:pt modelId="{CA2D6EF4-EDC1-44E3-8763-AF95B254C1E0}" type="pres">
      <dgm:prSet presAssocID="{A0DD6F3F-108D-4D1D-B197-3962742270A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A06DB3-2D2B-4C8B-AAA9-11BBFD5EE4B5}" type="pres">
      <dgm:prSet presAssocID="{A0DD6F3F-108D-4D1D-B197-3962742270A7}" presName="dummy" presStyleCnt="0"/>
      <dgm:spPr/>
    </dgm:pt>
    <dgm:pt modelId="{94ECCB99-BEDD-4E29-B8B1-8B42C16F7C6D}" type="pres">
      <dgm:prSet presAssocID="{51B8CD77-DE46-4A17-80D0-C6364A6675A9}" presName="sibTrans" presStyleLbl="sibTrans2D1" presStyleIdx="6" presStyleCnt="7"/>
      <dgm:spPr/>
      <dgm:t>
        <a:bodyPr/>
        <a:lstStyle/>
        <a:p>
          <a:endParaRPr lang="es-EC"/>
        </a:p>
      </dgm:t>
    </dgm:pt>
  </dgm:ptLst>
  <dgm:cxnLst>
    <dgm:cxn modelId="{9BE19777-B7B4-4669-AB3C-1817D968316A}" srcId="{10BD03E0-A24F-438B-827E-964BEF157AAD}" destId="{A0DD6F3F-108D-4D1D-B197-3962742270A7}" srcOrd="6" destOrd="0" parTransId="{4563AB4D-F3AB-470C-A6CA-8FB66EAF2D65}" sibTransId="{51B8CD77-DE46-4A17-80D0-C6364A6675A9}"/>
    <dgm:cxn modelId="{A47C0FF3-F135-44C4-B98F-19B434A5167E}" type="presOf" srcId="{7216E192-A04A-4284-A301-6D789CF3B0F2}" destId="{13D929E5-0C67-43A6-8467-7FBC7C434E37}" srcOrd="0" destOrd="0" presId="urn:microsoft.com/office/officeart/2005/8/layout/radial6"/>
    <dgm:cxn modelId="{6DE38A30-B482-4771-A296-4CA900EE2F27}" srcId="{10BD03E0-A24F-438B-827E-964BEF157AAD}" destId="{7216E192-A04A-4284-A301-6D789CF3B0F2}" srcOrd="4" destOrd="0" parTransId="{6D7F73A5-EB7C-43D0-B6E7-0D3A04A39812}" sibTransId="{AD2FD50C-D956-441E-B63C-6CEC24DD6E35}"/>
    <dgm:cxn modelId="{125A2DE5-8894-461B-8A49-D4615C2BADAD}" type="presOf" srcId="{09318A52-6714-445B-ADDA-3ABF8232CF40}" destId="{65E8D50B-C577-49DA-807D-482E36BF372D}" srcOrd="0" destOrd="0" presId="urn:microsoft.com/office/officeart/2005/8/layout/radial6"/>
    <dgm:cxn modelId="{B214529F-2A40-43E8-B8D1-51CAB60B93C4}" type="presOf" srcId="{0AF8DDA2-F274-4E65-A59A-75BC85D0767B}" destId="{07B2C653-6DFB-4B43-A702-F2AAEED9330F}" srcOrd="0" destOrd="0" presId="urn:microsoft.com/office/officeart/2005/8/layout/radial6"/>
    <dgm:cxn modelId="{FD40F4C6-C744-471B-801B-55F597CD0E36}" type="presOf" srcId="{44A4CBBB-B90B-4DB9-B82A-8B89FDE8DA5A}" destId="{2C481288-C167-4E55-B454-251818AE1515}" srcOrd="0" destOrd="0" presId="urn:microsoft.com/office/officeart/2005/8/layout/radial6"/>
    <dgm:cxn modelId="{49558AED-CA88-418C-96ED-B3F62B99E6B9}" srcId="{D98EC470-9A40-4BC1-A962-0FBA2BDFEB78}" destId="{10BD03E0-A24F-438B-827E-964BEF157AAD}" srcOrd="0" destOrd="0" parTransId="{063201FD-4BE3-472C-9816-321C443B7961}" sibTransId="{9705E281-1D2E-494B-87DF-989587AD22D7}"/>
    <dgm:cxn modelId="{08BC9772-A432-418B-9CA2-B75E040570AF}" type="presOf" srcId="{51B8CD77-DE46-4A17-80D0-C6364A6675A9}" destId="{94ECCB99-BEDD-4E29-B8B1-8B42C16F7C6D}" srcOrd="0" destOrd="0" presId="urn:microsoft.com/office/officeart/2005/8/layout/radial6"/>
    <dgm:cxn modelId="{8FEB1D0A-FC3B-439A-BF9F-133F2BF2FCD6}" type="presOf" srcId="{D98EC470-9A40-4BC1-A962-0FBA2BDFEB78}" destId="{C9EA438F-9167-43C8-BB99-2FF2F1ACE39D}" srcOrd="0" destOrd="0" presId="urn:microsoft.com/office/officeart/2005/8/layout/radial6"/>
    <dgm:cxn modelId="{94C6F9CA-AC99-46AC-BFC5-3AE81D8E48A1}" type="presOf" srcId="{1EEE8684-78E8-4C1A-BC87-7C296F06C0CF}" destId="{3C1FA347-9E88-4A5F-99C7-62050A1E66F8}" srcOrd="0" destOrd="0" presId="urn:microsoft.com/office/officeart/2005/8/layout/radial6"/>
    <dgm:cxn modelId="{44D339DC-338B-4A0F-9CF4-3613462517B6}" srcId="{10BD03E0-A24F-438B-827E-964BEF157AAD}" destId="{0DFEE83C-A3EF-4F72-BD97-875E27E76343}" srcOrd="0" destOrd="0" parTransId="{19BDCE23-5B0C-482D-804F-DCAE2A247DFD}" sibTransId="{9768BB5B-66DE-4448-827B-F358D0D4F83A}"/>
    <dgm:cxn modelId="{C4472B60-D329-4838-A543-7399C31A3ACC}" type="presOf" srcId="{10BD03E0-A24F-438B-827E-964BEF157AAD}" destId="{965089AA-3363-42B8-9428-C1875E307342}" srcOrd="0" destOrd="0" presId="urn:microsoft.com/office/officeart/2005/8/layout/radial6"/>
    <dgm:cxn modelId="{4474BB8C-B129-41BF-A2C8-92CE461A96DB}" type="presOf" srcId="{9768BB5B-66DE-4448-827B-F358D0D4F83A}" destId="{895EB9E4-CFD2-4832-ADA0-FFC1A54C9DE3}" srcOrd="0" destOrd="0" presId="urn:microsoft.com/office/officeart/2005/8/layout/radial6"/>
    <dgm:cxn modelId="{9A0D1919-59AF-4F7C-9A50-67388A7E9CAB}" type="presOf" srcId="{BE731E95-9DAF-4D75-98A7-90812B5006D8}" destId="{6B6C42F3-2F91-4ED8-AC10-7A52678FFE7F}" srcOrd="0" destOrd="0" presId="urn:microsoft.com/office/officeart/2005/8/layout/radial6"/>
    <dgm:cxn modelId="{1C6B8B47-886E-40ED-90D7-3E268EF300A3}" srcId="{10BD03E0-A24F-438B-827E-964BEF157AAD}" destId="{1EEE8684-78E8-4C1A-BC87-7C296F06C0CF}" srcOrd="2" destOrd="0" parTransId="{1E911A2C-D3C1-4DCD-A24A-952A87C1A780}" sibTransId="{09318A52-6714-445B-ADDA-3ABF8232CF40}"/>
    <dgm:cxn modelId="{F87F1A1C-80D9-434F-8084-21AA7254094A}" srcId="{10BD03E0-A24F-438B-827E-964BEF157AAD}" destId="{0AF8DDA2-F274-4E65-A59A-75BC85D0767B}" srcOrd="3" destOrd="0" parTransId="{0CFE22FC-1306-4C3D-B6CF-655D06C8E09C}" sibTransId="{BE731E95-9DAF-4D75-98A7-90812B5006D8}"/>
    <dgm:cxn modelId="{25489E28-6937-44A8-9903-DF88AD3C3384}" type="presOf" srcId="{D61C4AB4-07BE-4E99-BF80-F90766AFFBCD}" destId="{AB12A603-8223-48E5-97CC-D5E65C4B4F39}" srcOrd="0" destOrd="0" presId="urn:microsoft.com/office/officeart/2005/8/layout/radial6"/>
    <dgm:cxn modelId="{2EA45E98-FAFF-430D-A116-2D9179DE690B}" type="presOf" srcId="{8E2B6E65-463F-4D04-B9A8-6067B071683C}" destId="{DC4F7A18-A149-4758-AA56-5DA4EC9FF41B}" srcOrd="0" destOrd="0" presId="urn:microsoft.com/office/officeart/2005/8/layout/radial6"/>
    <dgm:cxn modelId="{70681958-2875-4C68-B3E5-BDB33CDFAE94}" type="presOf" srcId="{0A9AB59D-7A1A-4511-A2BA-6EAC0D42D036}" destId="{CDBD7E8C-D597-41B4-8938-AF9B1F128017}" srcOrd="0" destOrd="0" presId="urn:microsoft.com/office/officeart/2005/8/layout/radial6"/>
    <dgm:cxn modelId="{67EAA18C-55C3-473F-8E1D-16733BD17DE1}" type="presOf" srcId="{A0DD6F3F-108D-4D1D-B197-3962742270A7}" destId="{CA2D6EF4-EDC1-44E3-8763-AF95B254C1E0}" srcOrd="0" destOrd="0" presId="urn:microsoft.com/office/officeart/2005/8/layout/radial6"/>
    <dgm:cxn modelId="{156BCDB7-4FA4-498B-9312-F62CD47380AE}" srcId="{10BD03E0-A24F-438B-827E-964BEF157AAD}" destId="{0A9AB59D-7A1A-4511-A2BA-6EAC0D42D036}" srcOrd="5" destOrd="0" parTransId="{45A654C7-42B3-442E-B6D2-E203AD90C4F2}" sibTransId="{D61C4AB4-07BE-4E99-BF80-F90766AFFBCD}"/>
    <dgm:cxn modelId="{A652DC87-4E78-49ED-984B-573F3F7D0701}" srcId="{10BD03E0-A24F-438B-827E-964BEF157AAD}" destId="{8E2B6E65-463F-4D04-B9A8-6067B071683C}" srcOrd="1" destOrd="0" parTransId="{EF13937A-316D-4C0B-8CA1-3A97CBDB6797}" sibTransId="{44A4CBBB-B90B-4DB9-B82A-8B89FDE8DA5A}"/>
    <dgm:cxn modelId="{12914399-EB6C-4CC1-8E8A-E3D166AAA6AF}" type="presOf" srcId="{0DFEE83C-A3EF-4F72-BD97-875E27E76343}" destId="{B2ED5041-732A-45CE-8635-6B4C25A56BDF}" srcOrd="0" destOrd="0" presId="urn:microsoft.com/office/officeart/2005/8/layout/radial6"/>
    <dgm:cxn modelId="{8F50FD31-DE8D-4590-BDB0-CFE813E3A5E1}" type="presOf" srcId="{AD2FD50C-D956-441E-B63C-6CEC24DD6E35}" destId="{6D3DCF04-F83C-43C0-B081-E93A203A1D4A}" srcOrd="0" destOrd="0" presId="urn:microsoft.com/office/officeart/2005/8/layout/radial6"/>
    <dgm:cxn modelId="{BB7EEAFA-C0F1-4B7E-BC5D-6A6C1CEF1A59}" type="presParOf" srcId="{C9EA438F-9167-43C8-BB99-2FF2F1ACE39D}" destId="{965089AA-3363-42B8-9428-C1875E307342}" srcOrd="0" destOrd="0" presId="urn:microsoft.com/office/officeart/2005/8/layout/radial6"/>
    <dgm:cxn modelId="{98A44098-072E-49B9-BF53-6195FC76A7D9}" type="presParOf" srcId="{C9EA438F-9167-43C8-BB99-2FF2F1ACE39D}" destId="{B2ED5041-732A-45CE-8635-6B4C25A56BDF}" srcOrd="1" destOrd="0" presId="urn:microsoft.com/office/officeart/2005/8/layout/radial6"/>
    <dgm:cxn modelId="{B09E041F-C9F8-48E7-88F0-D935DA32C361}" type="presParOf" srcId="{C9EA438F-9167-43C8-BB99-2FF2F1ACE39D}" destId="{AE2D26BB-8E6A-4139-B058-E0C12B67EFD5}" srcOrd="2" destOrd="0" presId="urn:microsoft.com/office/officeart/2005/8/layout/radial6"/>
    <dgm:cxn modelId="{21D8BE23-E9E5-4FC7-80B2-4B432CA9E6F7}" type="presParOf" srcId="{C9EA438F-9167-43C8-BB99-2FF2F1ACE39D}" destId="{895EB9E4-CFD2-4832-ADA0-FFC1A54C9DE3}" srcOrd="3" destOrd="0" presId="urn:microsoft.com/office/officeart/2005/8/layout/radial6"/>
    <dgm:cxn modelId="{52242283-A476-4112-9886-CC5118B971AE}" type="presParOf" srcId="{C9EA438F-9167-43C8-BB99-2FF2F1ACE39D}" destId="{DC4F7A18-A149-4758-AA56-5DA4EC9FF41B}" srcOrd="4" destOrd="0" presId="urn:microsoft.com/office/officeart/2005/8/layout/radial6"/>
    <dgm:cxn modelId="{9036B133-77F3-4F94-A990-08C3597D2390}" type="presParOf" srcId="{C9EA438F-9167-43C8-BB99-2FF2F1ACE39D}" destId="{FA78479E-1CB4-4195-9B48-94571192AE87}" srcOrd="5" destOrd="0" presId="urn:microsoft.com/office/officeart/2005/8/layout/radial6"/>
    <dgm:cxn modelId="{D5BE497F-5C28-431B-B974-893DBF12850F}" type="presParOf" srcId="{C9EA438F-9167-43C8-BB99-2FF2F1ACE39D}" destId="{2C481288-C167-4E55-B454-251818AE1515}" srcOrd="6" destOrd="0" presId="urn:microsoft.com/office/officeart/2005/8/layout/radial6"/>
    <dgm:cxn modelId="{128F58A8-104E-437E-B312-F9A3F4717EBF}" type="presParOf" srcId="{C9EA438F-9167-43C8-BB99-2FF2F1ACE39D}" destId="{3C1FA347-9E88-4A5F-99C7-62050A1E66F8}" srcOrd="7" destOrd="0" presId="urn:microsoft.com/office/officeart/2005/8/layout/radial6"/>
    <dgm:cxn modelId="{7ED4D767-69A8-43C8-A42F-E5B2D634B1BD}" type="presParOf" srcId="{C9EA438F-9167-43C8-BB99-2FF2F1ACE39D}" destId="{39F00F3C-853B-4EFA-9228-E35504EC86FC}" srcOrd="8" destOrd="0" presId="urn:microsoft.com/office/officeart/2005/8/layout/radial6"/>
    <dgm:cxn modelId="{ACFF5DC9-D554-4838-8163-AA88CF4C1969}" type="presParOf" srcId="{C9EA438F-9167-43C8-BB99-2FF2F1ACE39D}" destId="{65E8D50B-C577-49DA-807D-482E36BF372D}" srcOrd="9" destOrd="0" presId="urn:microsoft.com/office/officeart/2005/8/layout/radial6"/>
    <dgm:cxn modelId="{C81232C5-BCC8-403B-8CA8-1833234A4163}" type="presParOf" srcId="{C9EA438F-9167-43C8-BB99-2FF2F1ACE39D}" destId="{07B2C653-6DFB-4B43-A702-F2AAEED9330F}" srcOrd="10" destOrd="0" presId="urn:microsoft.com/office/officeart/2005/8/layout/radial6"/>
    <dgm:cxn modelId="{17AB7D5C-6B35-4292-9768-5E97E07E0E65}" type="presParOf" srcId="{C9EA438F-9167-43C8-BB99-2FF2F1ACE39D}" destId="{B019772D-81FE-4D42-8DC6-75BE594542B6}" srcOrd="11" destOrd="0" presId="urn:microsoft.com/office/officeart/2005/8/layout/radial6"/>
    <dgm:cxn modelId="{5CD4A626-48A7-46CA-B6F7-B095EC623DD4}" type="presParOf" srcId="{C9EA438F-9167-43C8-BB99-2FF2F1ACE39D}" destId="{6B6C42F3-2F91-4ED8-AC10-7A52678FFE7F}" srcOrd="12" destOrd="0" presId="urn:microsoft.com/office/officeart/2005/8/layout/radial6"/>
    <dgm:cxn modelId="{0491CBFB-51A4-4518-8368-F2DC96B796B4}" type="presParOf" srcId="{C9EA438F-9167-43C8-BB99-2FF2F1ACE39D}" destId="{13D929E5-0C67-43A6-8467-7FBC7C434E37}" srcOrd="13" destOrd="0" presId="urn:microsoft.com/office/officeart/2005/8/layout/radial6"/>
    <dgm:cxn modelId="{90F98E80-C878-4BFD-B2B2-A12195161C2D}" type="presParOf" srcId="{C9EA438F-9167-43C8-BB99-2FF2F1ACE39D}" destId="{8F14C332-5017-4E7F-908E-4FC71BBED598}" srcOrd="14" destOrd="0" presId="urn:microsoft.com/office/officeart/2005/8/layout/radial6"/>
    <dgm:cxn modelId="{6894D9E2-FA8E-4E6A-880C-828A904CC58A}" type="presParOf" srcId="{C9EA438F-9167-43C8-BB99-2FF2F1ACE39D}" destId="{6D3DCF04-F83C-43C0-B081-E93A203A1D4A}" srcOrd="15" destOrd="0" presId="urn:microsoft.com/office/officeart/2005/8/layout/radial6"/>
    <dgm:cxn modelId="{E4B5E6B3-1B52-4E30-A928-FBB0705BFA99}" type="presParOf" srcId="{C9EA438F-9167-43C8-BB99-2FF2F1ACE39D}" destId="{CDBD7E8C-D597-41B4-8938-AF9B1F128017}" srcOrd="16" destOrd="0" presId="urn:microsoft.com/office/officeart/2005/8/layout/radial6"/>
    <dgm:cxn modelId="{4AB9B050-63FE-4013-B17C-A4251C40B0A9}" type="presParOf" srcId="{C9EA438F-9167-43C8-BB99-2FF2F1ACE39D}" destId="{91B393C8-95F1-4868-8DB7-7F5C3ADA0A56}" srcOrd="17" destOrd="0" presId="urn:microsoft.com/office/officeart/2005/8/layout/radial6"/>
    <dgm:cxn modelId="{CF246486-0602-4F04-822C-968C5D460E19}" type="presParOf" srcId="{C9EA438F-9167-43C8-BB99-2FF2F1ACE39D}" destId="{AB12A603-8223-48E5-97CC-D5E65C4B4F39}" srcOrd="18" destOrd="0" presId="urn:microsoft.com/office/officeart/2005/8/layout/radial6"/>
    <dgm:cxn modelId="{188860CC-DD6C-48CB-AD7E-42F53F961073}" type="presParOf" srcId="{C9EA438F-9167-43C8-BB99-2FF2F1ACE39D}" destId="{CA2D6EF4-EDC1-44E3-8763-AF95B254C1E0}" srcOrd="19" destOrd="0" presId="urn:microsoft.com/office/officeart/2005/8/layout/radial6"/>
    <dgm:cxn modelId="{A296B32B-371C-4FA7-88B2-F82EB1EE8F0F}" type="presParOf" srcId="{C9EA438F-9167-43C8-BB99-2FF2F1ACE39D}" destId="{6BA06DB3-2D2B-4C8B-AAA9-11BBFD5EE4B5}" srcOrd="20" destOrd="0" presId="urn:microsoft.com/office/officeart/2005/8/layout/radial6"/>
    <dgm:cxn modelId="{4F0AD8AE-944D-4939-AC73-8636A52381A7}" type="presParOf" srcId="{C9EA438F-9167-43C8-BB99-2FF2F1ACE39D}" destId="{94ECCB99-BEDD-4E29-B8B1-8B42C16F7C6D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C533EF-F6EB-4630-A46D-E972A14CFE8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3E3B26B-FAD4-4C41-8972-821F8D34249A}">
      <dgm:prSet phldrT="[Texto]" custT="1"/>
      <dgm:spPr/>
      <dgm:t>
        <a:bodyPr/>
        <a:lstStyle/>
        <a:p>
          <a:pPr algn="ctr"/>
          <a:r>
            <a:rPr lang="es-EC" sz="2000" dirty="0" smtClean="0"/>
            <a:t>15,93%</a:t>
          </a:r>
          <a:endParaRPr lang="es-EC" sz="2000" dirty="0"/>
        </a:p>
      </dgm:t>
    </dgm:pt>
    <dgm:pt modelId="{EEE1C8E9-CEBD-467D-8F38-08FA7C6FC3A1}" type="parTrans" cxnId="{293D01B2-331C-477B-9F1C-1BC1E38D7CD2}">
      <dgm:prSet/>
      <dgm:spPr/>
      <dgm:t>
        <a:bodyPr/>
        <a:lstStyle/>
        <a:p>
          <a:pPr algn="ctr"/>
          <a:endParaRPr lang="es-EC" sz="2800"/>
        </a:p>
      </dgm:t>
    </dgm:pt>
    <dgm:pt modelId="{70EBA820-BB3C-4400-846F-E5F7566367B9}" type="sibTrans" cxnId="{293D01B2-331C-477B-9F1C-1BC1E38D7CD2}">
      <dgm:prSet/>
      <dgm:spPr/>
      <dgm:t>
        <a:bodyPr/>
        <a:lstStyle/>
        <a:p>
          <a:pPr algn="ctr"/>
          <a:endParaRPr lang="es-EC" sz="2800"/>
        </a:p>
      </dgm:t>
    </dgm:pt>
    <dgm:pt modelId="{FB689E84-49F6-4554-846E-B0B03241C44E}">
      <dgm:prSet phldrT="[Texto]" custT="1"/>
      <dgm:spPr/>
      <dgm:t>
        <a:bodyPr/>
        <a:lstStyle/>
        <a:p>
          <a:pPr algn="ctr"/>
          <a:r>
            <a:rPr lang="es-EC" sz="2000" b="1" dirty="0" smtClean="0"/>
            <a:t>CFN</a:t>
          </a:r>
          <a:endParaRPr lang="es-EC" sz="2000" b="1" dirty="0"/>
        </a:p>
      </dgm:t>
    </dgm:pt>
    <dgm:pt modelId="{217C7306-FC68-4173-BCE6-6318E1CB8903}" type="parTrans" cxnId="{444BC2B4-CE3D-4012-A63A-FA9CD51AD344}">
      <dgm:prSet/>
      <dgm:spPr/>
      <dgm:t>
        <a:bodyPr/>
        <a:lstStyle/>
        <a:p>
          <a:pPr algn="ctr"/>
          <a:endParaRPr lang="es-EC" sz="2800"/>
        </a:p>
      </dgm:t>
    </dgm:pt>
    <dgm:pt modelId="{AD7F3B55-9294-4953-98C6-A194418D5E6A}" type="sibTrans" cxnId="{444BC2B4-CE3D-4012-A63A-FA9CD51AD344}">
      <dgm:prSet/>
      <dgm:spPr/>
      <dgm:t>
        <a:bodyPr/>
        <a:lstStyle/>
        <a:p>
          <a:pPr algn="ctr"/>
          <a:endParaRPr lang="es-EC" sz="2800"/>
        </a:p>
      </dgm:t>
    </dgm:pt>
    <dgm:pt modelId="{FD9956D0-0983-4BBA-864A-89BA47361F28}">
      <dgm:prSet phldrT="[Texto]" custT="1"/>
      <dgm:spPr/>
      <dgm:t>
        <a:bodyPr/>
        <a:lstStyle/>
        <a:p>
          <a:pPr algn="ctr"/>
          <a:r>
            <a:rPr lang="es-EC" sz="2000" b="1" dirty="0" smtClean="0"/>
            <a:t>12,11%</a:t>
          </a:r>
          <a:endParaRPr lang="es-EC" sz="2000" b="1" dirty="0"/>
        </a:p>
      </dgm:t>
    </dgm:pt>
    <dgm:pt modelId="{9D04ACE3-01BF-41F4-A5D3-9422021AD43A}" type="parTrans" cxnId="{53C63049-AE8E-4F3C-8802-3A14D00D78AE}">
      <dgm:prSet/>
      <dgm:spPr/>
      <dgm:t>
        <a:bodyPr/>
        <a:lstStyle/>
        <a:p>
          <a:pPr algn="ctr"/>
          <a:endParaRPr lang="es-EC" sz="2800"/>
        </a:p>
      </dgm:t>
    </dgm:pt>
    <dgm:pt modelId="{6F4EEDF5-AA05-450E-BD56-81FEA00DBBBA}" type="sibTrans" cxnId="{53C63049-AE8E-4F3C-8802-3A14D00D78AE}">
      <dgm:prSet/>
      <dgm:spPr/>
      <dgm:t>
        <a:bodyPr/>
        <a:lstStyle/>
        <a:p>
          <a:pPr algn="ctr"/>
          <a:endParaRPr lang="es-EC" sz="2800"/>
        </a:p>
      </dgm:t>
    </dgm:pt>
    <dgm:pt modelId="{7804689B-3790-48DD-BCC0-B96B4A2BA052}">
      <dgm:prSet phldrT="[Texto]" custT="1"/>
      <dgm:spPr/>
      <dgm:t>
        <a:bodyPr/>
        <a:lstStyle/>
        <a:p>
          <a:pPr algn="ctr"/>
          <a:r>
            <a:rPr lang="es-EC" sz="2000" dirty="0" smtClean="0"/>
            <a:t>Bancos</a:t>
          </a:r>
          <a:endParaRPr lang="es-EC" sz="2000" dirty="0"/>
        </a:p>
      </dgm:t>
    </dgm:pt>
    <dgm:pt modelId="{0EE66FC1-A870-484E-8876-EB5BF50B5140}" type="sibTrans" cxnId="{914621E9-EC21-4E30-BEDE-D1AC9F97ECB3}">
      <dgm:prSet/>
      <dgm:spPr/>
      <dgm:t>
        <a:bodyPr/>
        <a:lstStyle/>
        <a:p>
          <a:pPr algn="ctr"/>
          <a:endParaRPr lang="es-EC" sz="2800"/>
        </a:p>
      </dgm:t>
    </dgm:pt>
    <dgm:pt modelId="{C5ABB027-AB62-4511-8F7B-BEEF4C16B73A}" type="parTrans" cxnId="{914621E9-EC21-4E30-BEDE-D1AC9F97ECB3}">
      <dgm:prSet/>
      <dgm:spPr/>
      <dgm:t>
        <a:bodyPr/>
        <a:lstStyle/>
        <a:p>
          <a:pPr algn="ctr"/>
          <a:endParaRPr lang="es-EC" sz="2800"/>
        </a:p>
      </dgm:t>
    </dgm:pt>
    <dgm:pt modelId="{C74EEF09-5219-4E45-8980-1877550F6983}" type="pres">
      <dgm:prSet presAssocID="{39C533EF-F6EB-4630-A46D-E972A14CFE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B395096-2ECF-473D-B79F-C51543DB65F0}" type="pres">
      <dgm:prSet presAssocID="{7804689B-3790-48DD-BCC0-B96B4A2BA052}" presName="composite" presStyleCnt="0"/>
      <dgm:spPr/>
    </dgm:pt>
    <dgm:pt modelId="{E4FC7C1D-B21D-4126-8DF9-5A7F3F9DC046}" type="pres">
      <dgm:prSet presAssocID="{7804689B-3790-48DD-BCC0-B96B4A2BA05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0FB4FCE-8B4E-463F-B580-4F052F9AD0AB}" type="pres">
      <dgm:prSet presAssocID="{7804689B-3790-48DD-BCC0-B96B4A2BA05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5254A0-3C1F-422C-8B34-0858917840FE}" type="pres">
      <dgm:prSet presAssocID="{0EE66FC1-A870-484E-8876-EB5BF50B5140}" presName="space" presStyleCnt="0"/>
      <dgm:spPr/>
    </dgm:pt>
    <dgm:pt modelId="{7EBEE76B-DC6F-438D-B5E8-A97E46210AB5}" type="pres">
      <dgm:prSet presAssocID="{FB689E84-49F6-4554-846E-B0B03241C44E}" presName="composite" presStyleCnt="0"/>
      <dgm:spPr/>
    </dgm:pt>
    <dgm:pt modelId="{EB0BF599-0ADE-4CB7-93F7-E0883B574F79}" type="pres">
      <dgm:prSet presAssocID="{FB689E84-49F6-4554-846E-B0B03241C44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02BBA6-ADEF-406B-9A93-59A63F36A5EB}" type="pres">
      <dgm:prSet presAssocID="{FB689E84-49F6-4554-846E-B0B03241C44E}" presName="desTx" presStyleLbl="alignAccFollowNode1" presStyleIdx="1" presStyleCnt="2" custScaleY="3065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14621E9-EC21-4E30-BEDE-D1AC9F97ECB3}" srcId="{39C533EF-F6EB-4630-A46D-E972A14CFE89}" destId="{7804689B-3790-48DD-BCC0-B96B4A2BA052}" srcOrd="0" destOrd="0" parTransId="{C5ABB027-AB62-4511-8F7B-BEEF4C16B73A}" sibTransId="{0EE66FC1-A870-484E-8876-EB5BF50B5140}"/>
    <dgm:cxn modelId="{EC7B3F84-C47A-4632-8FB3-676EDE718BFC}" type="presOf" srcId="{39C533EF-F6EB-4630-A46D-E972A14CFE89}" destId="{C74EEF09-5219-4E45-8980-1877550F6983}" srcOrd="0" destOrd="0" presId="urn:microsoft.com/office/officeart/2005/8/layout/hList1"/>
    <dgm:cxn modelId="{444BC2B4-CE3D-4012-A63A-FA9CD51AD344}" srcId="{39C533EF-F6EB-4630-A46D-E972A14CFE89}" destId="{FB689E84-49F6-4554-846E-B0B03241C44E}" srcOrd="1" destOrd="0" parTransId="{217C7306-FC68-4173-BCE6-6318E1CB8903}" sibTransId="{AD7F3B55-9294-4953-98C6-A194418D5E6A}"/>
    <dgm:cxn modelId="{53C63049-AE8E-4F3C-8802-3A14D00D78AE}" srcId="{FB689E84-49F6-4554-846E-B0B03241C44E}" destId="{FD9956D0-0983-4BBA-864A-89BA47361F28}" srcOrd="0" destOrd="0" parTransId="{9D04ACE3-01BF-41F4-A5D3-9422021AD43A}" sibTransId="{6F4EEDF5-AA05-450E-BD56-81FEA00DBBBA}"/>
    <dgm:cxn modelId="{23F240ED-5AFE-4171-A4E2-FE263319628B}" type="presOf" srcId="{FD9956D0-0983-4BBA-864A-89BA47361F28}" destId="{8F02BBA6-ADEF-406B-9A93-59A63F36A5EB}" srcOrd="0" destOrd="0" presId="urn:microsoft.com/office/officeart/2005/8/layout/hList1"/>
    <dgm:cxn modelId="{9CFBDFA5-3798-4569-BE19-7A3850C0AA12}" type="presOf" srcId="{FB689E84-49F6-4554-846E-B0B03241C44E}" destId="{EB0BF599-0ADE-4CB7-93F7-E0883B574F79}" srcOrd="0" destOrd="0" presId="urn:microsoft.com/office/officeart/2005/8/layout/hList1"/>
    <dgm:cxn modelId="{097FB5B6-7845-4FA7-AB97-261D56B2E255}" type="presOf" srcId="{93E3B26B-FAD4-4C41-8972-821F8D34249A}" destId="{C0FB4FCE-8B4E-463F-B580-4F052F9AD0AB}" srcOrd="0" destOrd="0" presId="urn:microsoft.com/office/officeart/2005/8/layout/hList1"/>
    <dgm:cxn modelId="{293D01B2-331C-477B-9F1C-1BC1E38D7CD2}" srcId="{7804689B-3790-48DD-BCC0-B96B4A2BA052}" destId="{93E3B26B-FAD4-4C41-8972-821F8D34249A}" srcOrd="0" destOrd="0" parTransId="{EEE1C8E9-CEBD-467D-8F38-08FA7C6FC3A1}" sibTransId="{70EBA820-BB3C-4400-846F-E5F7566367B9}"/>
    <dgm:cxn modelId="{C3736AEA-95A6-4FB0-81EC-DA88D7320CDB}" type="presOf" srcId="{7804689B-3790-48DD-BCC0-B96B4A2BA052}" destId="{E4FC7C1D-B21D-4126-8DF9-5A7F3F9DC046}" srcOrd="0" destOrd="0" presId="urn:microsoft.com/office/officeart/2005/8/layout/hList1"/>
    <dgm:cxn modelId="{EA022512-3E58-4757-8D25-4F8CF15A7515}" type="presParOf" srcId="{C74EEF09-5219-4E45-8980-1877550F6983}" destId="{3B395096-2ECF-473D-B79F-C51543DB65F0}" srcOrd="0" destOrd="0" presId="urn:microsoft.com/office/officeart/2005/8/layout/hList1"/>
    <dgm:cxn modelId="{04988365-A520-4620-B9DE-5348B8759BE3}" type="presParOf" srcId="{3B395096-2ECF-473D-B79F-C51543DB65F0}" destId="{E4FC7C1D-B21D-4126-8DF9-5A7F3F9DC046}" srcOrd="0" destOrd="0" presId="urn:microsoft.com/office/officeart/2005/8/layout/hList1"/>
    <dgm:cxn modelId="{07F77446-87A2-4947-817F-B38C21A44D70}" type="presParOf" srcId="{3B395096-2ECF-473D-B79F-C51543DB65F0}" destId="{C0FB4FCE-8B4E-463F-B580-4F052F9AD0AB}" srcOrd="1" destOrd="0" presId="urn:microsoft.com/office/officeart/2005/8/layout/hList1"/>
    <dgm:cxn modelId="{56C2F2FD-D74E-463A-9EC8-A7B3027EF80B}" type="presParOf" srcId="{C74EEF09-5219-4E45-8980-1877550F6983}" destId="{985254A0-3C1F-422C-8B34-0858917840FE}" srcOrd="1" destOrd="0" presId="urn:microsoft.com/office/officeart/2005/8/layout/hList1"/>
    <dgm:cxn modelId="{B02505DD-BCD3-4311-A74A-63EC76D891DF}" type="presParOf" srcId="{C74EEF09-5219-4E45-8980-1877550F6983}" destId="{7EBEE76B-DC6F-438D-B5E8-A97E46210AB5}" srcOrd="2" destOrd="0" presId="urn:microsoft.com/office/officeart/2005/8/layout/hList1"/>
    <dgm:cxn modelId="{E1A3B42C-9DE6-4820-9494-D038DFFD48A7}" type="presParOf" srcId="{7EBEE76B-DC6F-438D-B5E8-A97E46210AB5}" destId="{EB0BF599-0ADE-4CB7-93F7-E0883B574F79}" srcOrd="0" destOrd="0" presId="urn:microsoft.com/office/officeart/2005/8/layout/hList1"/>
    <dgm:cxn modelId="{2492DEAE-F865-4DA6-8B50-0C93BB87A765}" type="presParOf" srcId="{7EBEE76B-DC6F-438D-B5E8-A97E46210AB5}" destId="{8F02BBA6-ADEF-406B-9A93-59A63F36A5E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AA8651-555F-4678-82D6-6BC1F257ED3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EFB5D8F-0765-4483-884A-4FC547A7E8E7}">
      <dgm:prSet phldrT="[Texto]" custT="1"/>
      <dgm:spPr/>
      <dgm:t>
        <a:bodyPr/>
        <a:lstStyle/>
        <a:p>
          <a:r>
            <a:rPr lang="es-EC" sz="2000" b="1" dirty="0" smtClean="0"/>
            <a:t>1. Seguimiento de objetivos</a:t>
          </a:r>
          <a:endParaRPr lang="es-EC" sz="2000" b="1" dirty="0"/>
        </a:p>
      </dgm:t>
    </dgm:pt>
    <dgm:pt modelId="{719C2D3A-F255-43CB-B8C4-984A3E648642}" type="parTrans" cxnId="{C67CF961-22D3-4479-B476-C4737BF457B0}">
      <dgm:prSet/>
      <dgm:spPr/>
      <dgm:t>
        <a:bodyPr/>
        <a:lstStyle/>
        <a:p>
          <a:endParaRPr lang="es-EC" sz="4800" b="1"/>
        </a:p>
      </dgm:t>
    </dgm:pt>
    <dgm:pt modelId="{66BC6119-3D0F-4EA0-A63A-F96F1A4C704E}" type="sibTrans" cxnId="{C67CF961-22D3-4479-B476-C4737BF457B0}">
      <dgm:prSet/>
      <dgm:spPr/>
      <dgm:t>
        <a:bodyPr/>
        <a:lstStyle/>
        <a:p>
          <a:endParaRPr lang="es-EC" sz="4800" b="1"/>
        </a:p>
      </dgm:t>
    </dgm:pt>
    <dgm:pt modelId="{2C39B9E6-E074-467C-B0E6-1D85C3AFEF21}">
      <dgm:prSet phldrT="[Texto]" custT="1"/>
      <dgm:spPr/>
      <dgm:t>
        <a:bodyPr/>
        <a:lstStyle/>
        <a:p>
          <a:r>
            <a:rPr lang="es-EC" sz="2000" b="1" dirty="0" smtClean="0"/>
            <a:t>2. Estudio de mercado</a:t>
          </a:r>
          <a:endParaRPr lang="es-EC" sz="2000" b="1" dirty="0"/>
        </a:p>
      </dgm:t>
    </dgm:pt>
    <dgm:pt modelId="{C7F326A7-F065-4C80-B882-688C95B8F66B}" type="parTrans" cxnId="{8F28B810-6366-4B03-B5A1-AD705D2D8161}">
      <dgm:prSet/>
      <dgm:spPr/>
      <dgm:t>
        <a:bodyPr/>
        <a:lstStyle/>
        <a:p>
          <a:endParaRPr lang="es-EC" sz="4800" b="1"/>
        </a:p>
      </dgm:t>
    </dgm:pt>
    <dgm:pt modelId="{44B1C39D-D6D9-4C04-B2DE-80EB778F76EE}" type="sibTrans" cxnId="{8F28B810-6366-4B03-B5A1-AD705D2D8161}">
      <dgm:prSet/>
      <dgm:spPr/>
      <dgm:t>
        <a:bodyPr/>
        <a:lstStyle/>
        <a:p>
          <a:endParaRPr lang="es-EC" sz="4800" b="1"/>
        </a:p>
      </dgm:t>
    </dgm:pt>
    <dgm:pt modelId="{968EC133-E454-4EC0-8C79-BE71D1D4111F}">
      <dgm:prSet phldrT="[Texto]" custT="1"/>
      <dgm:spPr/>
      <dgm:t>
        <a:bodyPr/>
        <a:lstStyle/>
        <a:p>
          <a:r>
            <a:rPr lang="es-EC" sz="2000" b="1" dirty="0" smtClean="0"/>
            <a:t>3. Cobros</a:t>
          </a:r>
          <a:endParaRPr lang="es-EC" sz="2000" b="1" dirty="0"/>
        </a:p>
      </dgm:t>
    </dgm:pt>
    <dgm:pt modelId="{A426F791-65E2-4B13-AB5A-82D2AABB5DD0}" type="parTrans" cxnId="{9E991BB3-AD8E-4D23-ACBF-F414699BF683}">
      <dgm:prSet/>
      <dgm:spPr/>
      <dgm:t>
        <a:bodyPr/>
        <a:lstStyle/>
        <a:p>
          <a:endParaRPr lang="es-EC" sz="4800" b="1"/>
        </a:p>
      </dgm:t>
    </dgm:pt>
    <dgm:pt modelId="{326EAA58-48F6-4804-BC63-904E03A07EAC}" type="sibTrans" cxnId="{9E991BB3-AD8E-4D23-ACBF-F414699BF683}">
      <dgm:prSet/>
      <dgm:spPr/>
      <dgm:t>
        <a:bodyPr/>
        <a:lstStyle/>
        <a:p>
          <a:endParaRPr lang="es-EC" sz="4800" b="1"/>
        </a:p>
      </dgm:t>
    </dgm:pt>
    <dgm:pt modelId="{06DA244A-D6DE-42CD-A913-5607B48D7B6B}">
      <dgm:prSet phldrT="[Texto]" custT="1"/>
      <dgm:spPr/>
      <dgm:t>
        <a:bodyPr/>
        <a:lstStyle/>
        <a:p>
          <a:r>
            <a:rPr lang="es-EC" sz="2000" b="1" dirty="0" smtClean="0"/>
            <a:t>4. Innovación</a:t>
          </a:r>
          <a:endParaRPr lang="es-EC" sz="2000" b="1" dirty="0"/>
        </a:p>
      </dgm:t>
    </dgm:pt>
    <dgm:pt modelId="{10B4DD3F-8CC8-443A-AF57-1F804389A0B7}" type="parTrans" cxnId="{69824EBC-C926-4DFC-AFF9-D79A57DEC2AE}">
      <dgm:prSet/>
      <dgm:spPr/>
      <dgm:t>
        <a:bodyPr/>
        <a:lstStyle/>
        <a:p>
          <a:endParaRPr lang="es-EC" sz="4800" b="1"/>
        </a:p>
      </dgm:t>
    </dgm:pt>
    <dgm:pt modelId="{3E2CDC08-6581-4A16-A4D0-F3462F387D0F}" type="sibTrans" cxnId="{69824EBC-C926-4DFC-AFF9-D79A57DEC2AE}">
      <dgm:prSet/>
      <dgm:spPr/>
      <dgm:t>
        <a:bodyPr/>
        <a:lstStyle/>
        <a:p>
          <a:endParaRPr lang="es-EC" sz="4800" b="1"/>
        </a:p>
      </dgm:t>
    </dgm:pt>
    <dgm:pt modelId="{FA7E9D3E-DC8F-47FE-BFFA-07F7D9577D64}">
      <dgm:prSet phldrT="[Texto]" custT="1"/>
      <dgm:spPr/>
      <dgm:t>
        <a:bodyPr/>
        <a:lstStyle/>
        <a:p>
          <a:r>
            <a:rPr lang="es-EC" sz="2000" b="1" dirty="0" smtClean="0"/>
            <a:t>5. Plan financiero de contingencia</a:t>
          </a:r>
          <a:endParaRPr lang="es-EC" sz="2000" b="1" dirty="0"/>
        </a:p>
      </dgm:t>
    </dgm:pt>
    <dgm:pt modelId="{AEF4F1A1-B00F-4A56-B496-C26A67C36332}" type="parTrans" cxnId="{F7BC7B37-2B9B-48DC-906D-19F717564400}">
      <dgm:prSet/>
      <dgm:spPr/>
      <dgm:t>
        <a:bodyPr/>
        <a:lstStyle/>
        <a:p>
          <a:endParaRPr lang="es-EC" sz="4800" b="1"/>
        </a:p>
      </dgm:t>
    </dgm:pt>
    <dgm:pt modelId="{26648D9C-C84E-449F-ADAF-B0FA957E2EE0}" type="sibTrans" cxnId="{F7BC7B37-2B9B-48DC-906D-19F717564400}">
      <dgm:prSet/>
      <dgm:spPr/>
      <dgm:t>
        <a:bodyPr/>
        <a:lstStyle/>
        <a:p>
          <a:endParaRPr lang="es-EC" sz="4800" b="1"/>
        </a:p>
      </dgm:t>
    </dgm:pt>
    <dgm:pt modelId="{BB2160B9-CD4A-446E-A26E-14C17C3E4F48}">
      <dgm:prSet phldrT="[Texto]" custT="1"/>
      <dgm:spPr/>
      <dgm:t>
        <a:bodyPr/>
        <a:lstStyle/>
        <a:p>
          <a:r>
            <a:rPr lang="es-EC" sz="2000" b="1" dirty="0" smtClean="0"/>
            <a:t>6. Calidad servicio</a:t>
          </a:r>
          <a:endParaRPr lang="es-EC" sz="2000" b="1" dirty="0"/>
        </a:p>
      </dgm:t>
    </dgm:pt>
    <dgm:pt modelId="{C083097B-2A5E-4033-AF45-065C42703147}" type="parTrans" cxnId="{B2EB2D82-D0EB-4D8F-BA64-1F0AE4645AAE}">
      <dgm:prSet/>
      <dgm:spPr/>
      <dgm:t>
        <a:bodyPr/>
        <a:lstStyle/>
        <a:p>
          <a:endParaRPr lang="es-EC" sz="4800" b="1"/>
        </a:p>
      </dgm:t>
    </dgm:pt>
    <dgm:pt modelId="{2EB311AC-ABAC-4999-B7C6-F44610E38005}" type="sibTrans" cxnId="{B2EB2D82-D0EB-4D8F-BA64-1F0AE4645AAE}">
      <dgm:prSet/>
      <dgm:spPr/>
      <dgm:t>
        <a:bodyPr/>
        <a:lstStyle/>
        <a:p>
          <a:endParaRPr lang="es-EC" sz="4800" b="1"/>
        </a:p>
      </dgm:t>
    </dgm:pt>
    <dgm:pt modelId="{CEB162D5-378B-43C3-B960-FFCA4A4CD69C}" type="pres">
      <dgm:prSet presAssocID="{E0AA8651-555F-4678-82D6-6BC1F257ED3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B935448-9CFF-497F-A80D-AAD43BB9B4F0}" type="pres">
      <dgm:prSet presAssocID="{9EFB5D8F-0765-4483-884A-4FC547A7E8E7}" presName="parentLin" presStyleCnt="0"/>
      <dgm:spPr/>
    </dgm:pt>
    <dgm:pt modelId="{0E260F5C-CD18-4C17-BD5E-715A97FDC74E}" type="pres">
      <dgm:prSet presAssocID="{9EFB5D8F-0765-4483-884A-4FC547A7E8E7}" presName="parentLeftMargin" presStyleLbl="node1" presStyleIdx="0" presStyleCnt="6"/>
      <dgm:spPr/>
      <dgm:t>
        <a:bodyPr/>
        <a:lstStyle/>
        <a:p>
          <a:endParaRPr lang="es-EC"/>
        </a:p>
      </dgm:t>
    </dgm:pt>
    <dgm:pt modelId="{3DD41439-C5F9-4233-8365-01B6A177921C}" type="pres">
      <dgm:prSet presAssocID="{9EFB5D8F-0765-4483-884A-4FC547A7E8E7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61F77C-3431-4609-A16B-959E7553905C}" type="pres">
      <dgm:prSet presAssocID="{9EFB5D8F-0765-4483-884A-4FC547A7E8E7}" presName="negativeSpace" presStyleCnt="0"/>
      <dgm:spPr/>
    </dgm:pt>
    <dgm:pt modelId="{B3E5A6AB-0397-4328-A738-71617318112D}" type="pres">
      <dgm:prSet presAssocID="{9EFB5D8F-0765-4483-884A-4FC547A7E8E7}" presName="childText" presStyleLbl="conFgAcc1" presStyleIdx="0" presStyleCnt="6">
        <dgm:presLayoutVars>
          <dgm:bulletEnabled val="1"/>
        </dgm:presLayoutVars>
      </dgm:prSet>
      <dgm:spPr/>
    </dgm:pt>
    <dgm:pt modelId="{E7441011-268E-486C-A485-35BDF81633C9}" type="pres">
      <dgm:prSet presAssocID="{66BC6119-3D0F-4EA0-A63A-F96F1A4C704E}" presName="spaceBetweenRectangles" presStyleCnt="0"/>
      <dgm:spPr/>
    </dgm:pt>
    <dgm:pt modelId="{91F7432A-EF04-4855-B31E-76CBA63ABF8B}" type="pres">
      <dgm:prSet presAssocID="{2C39B9E6-E074-467C-B0E6-1D85C3AFEF21}" presName="parentLin" presStyleCnt="0"/>
      <dgm:spPr/>
    </dgm:pt>
    <dgm:pt modelId="{B08DEB78-2CD5-4D50-96AC-5727045C17B3}" type="pres">
      <dgm:prSet presAssocID="{2C39B9E6-E074-467C-B0E6-1D85C3AFEF21}" presName="parentLeftMargin" presStyleLbl="node1" presStyleIdx="0" presStyleCnt="6"/>
      <dgm:spPr/>
      <dgm:t>
        <a:bodyPr/>
        <a:lstStyle/>
        <a:p>
          <a:endParaRPr lang="es-EC"/>
        </a:p>
      </dgm:t>
    </dgm:pt>
    <dgm:pt modelId="{E693E7B1-4A43-4F0E-8827-90066064BB5A}" type="pres">
      <dgm:prSet presAssocID="{2C39B9E6-E074-467C-B0E6-1D85C3AFEF2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0538E9-AC54-496C-8903-AA6E61523735}" type="pres">
      <dgm:prSet presAssocID="{2C39B9E6-E074-467C-B0E6-1D85C3AFEF21}" presName="negativeSpace" presStyleCnt="0"/>
      <dgm:spPr/>
    </dgm:pt>
    <dgm:pt modelId="{F5CDE47B-EC1F-48D5-B818-CA040CCEF9C5}" type="pres">
      <dgm:prSet presAssocID="{2C39B9E6-E074-467C-B0E6-1D85C3AFEF21}" presName="childText" presStyleLbl="conFgAcc1" presStyleIdx="1" presStyleCnt="6">
        <dgm:presLayoutVars>
          <dgm:bulletEnabled val="1"/>
        </dgm:presLayoutVars>
      </dgm:prSet>
      <dgm:spPr/>
    </dgm:pt>
    <dgm:pt modelId="{E717DCAF-93EC-412B-95D8-DD67784FC9AC}" type="pres">
      <dgm:prSet presAssocID="{44B1C39D-D6D9-4C04-B2DE-80EB778F76EE}" presName="spaceBetweenRectangles" presStyleCnt="0"/>
      <dgm:spPr/>
    </dgm:pt>
    <dgm:pt modelId="{5B7A74E3-F480-4557-89F1-DFEEB7F74527}" type="pres">
      <dgm:prSet presAssocID="{968EC133-E454-4EC0-8C79-BE71D1D4111F}" presName="parentLin" presStyleCnt="0"/>
      <dgm:spPr/>
    </dgm:pt>
    <dgm:pt modelId="{E7A3D39F-EBE8-4AFF-96D0-7A3DE6354B2D}" type="pres">
      <dgm:prSet presAssocID="{968EC133-E454-4EC0-8C79-BE71D1D4111F}" presName="parentLeftMargin" presStyleLbl="node1" presStyleIdx="1" presStyleCnt="6"/>
      <dgm:spPr/>
      <dgm:t>
        <a:bodyPr/>
        <a:lstStyle/>
        <a:p>
          <a:endParaRPr lang="es-EC"/>
        </a:p>
      </dgm:t>
    </dgm:pt>
    <dgm:pt modelId="{EEF0F6A3-F101-4813-9F0D-16462FE8AA2A}" type="pres">
      <dgm:prSet presAssocID="{968EC133-E454-4EC0-8C79-BE71D1D4111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8FA083-38EF-40C9-BABA-52CB9FBD6DA6}" type="pres">
      <dgm:prSet presAssocID="{968EC133-E454-4EC0-8C79-BE71D1D4111F}" presName="negativeSpace" presStyleCnt="0"/>
      <dgm:spPr/>
    </dgm:pt>
    <dgm:pt modelId="{9E0D07F2-32B7-4931-ACC1-C59972C0E28F}" type="pres">
      <dgm:prSet presAssocID="{968EC133-E454-4EC0-8C79-BE71D1D4111F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EBE887-5FDD-42FD-890A-1150AA613E85}" type="pres">
      <dgm:prSet presAssocID="{326EAA58-48F6-4804-BC63-904E03A07EAC}" presName="spaceBetweenRectangles" presStyleCnt="0"/>
      <dgm:spPr/>
    </dgm:pt>
    <dgm:pt modelId="{0EAE3FA9-E40A-4FB3-A835-91E428CB5F1F}" type="pres">
      <dgm:prSet presAssocID="{06DA244A-D6DE-42CD-A913-5607B48D7B6B}" presName="parentLin" presStyleCnt="0"/>
      <dgm:spPr/>
    </dgm:pt>
    <dgm:pt modelId="{91DABA0F-545F-4411-9C91-3C139BC6D9EC}" type="pres">
      <dgm:prSet presAssocID="{06DA244A-D6DE-42CD-A913-5607B48D7B6B}" presName="parentLeftMargin" presStyleLbl="node1" presStyleIdx="2" presStyleCnt="6"/>
      <dgm:spPr/>
      <dgm:t>
        <a:bodyPr/>
        <a:lstStyle/>
        <a:p>
          <a:endParaRPr lang="es-EC"/>
        </a:p>
      </dgm:t>
    </dgm:pt>
    <dgm:pt modelId="{3EE77FD0-D83C-4B36-AC3E-4A9FE1338E47}" type="pres">
      <dgm:prSet presAssocID="{06DA244A-D6DE-42CD-A913-5607B48D7B6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371DA3-1B79-4EF4-BAE6-BCCE453AD043}" type="pres">
      <dgm:prSet presAssocID="{06DA244A-D6DE-42CD-A913-5607B48D7B6B}" presName="negativeSpace" presStyleCnt="0"/>
      <dgm:spPr/>
    </dgm:pt>
    <dgm:pt modelId="{3FDB09BD-76E0-4BC3-9524-6F53FEEC2FDB}" type="pres">
      <dgm:prSet presAssocID="{06DA244A-D6DE-42CD-A913-5607B48D7B6B}" presName="childText" presStyleLbl="conFgAcc1" presStyleIdx="3" presStyleCnt="6">
        <dgm:presLayoutVars>
          <dgm:bulletEnabled val="1"/>
        </dgm:presLayoutVars>
      </dgm:prSet>
      <dgm:spPr/>
    </dgm:pt>
    <dgm:pt modelId="{D13B516B-3912-4B99-B6A6-3D54008AC25A}" type="pres">
      <dgm:prSet presAssocID="{3E2CDC08-6581-4A16-A4D0-F3462F387D0F}" presName="spaceBetweenRectangles" presStyleCnt="0"/>
      <dgm:spPr/>
    </dgm:pt>
    <dgm:pt modelId="{A603A10A-BC11-4CDE-A7A2-A1D86D7E0451}" type="pres">
      <dgm:prSet presAssocID="{FA7E9D3E-DC8F-47FE-BFFA-07F7D9577D64}" presName="parentLin" presStyleCnt="0"/>
      <dgm:spPr/>
    </dgm:pt>
    <dgm:pt modelId="{7FF55776-3568-406A-A692-1B21255D2A3F}" type="pres">
      <dgm:prSet presAssocID="{FA7E9D3E-DC8F-47FE-BFFA-07F7D9577D64}" presName="parentLeftMargin" presStyleLbl="node1" presStyleIdx="3" presStyleCnt="6"/>
      <dgm:spPr/>
      <dgm:t>
        <a:bodyPr/>
        <a:lstStyle/>
        <a:p>
          <a:endParaRPr lang="es-EC"/>
        </a:p>
      </dgm:t>
    </dgm:pt>
    <dgm:pt modelId="{B1060A8B-4013-4669-A9D0-DE7B26D65390}" type="pres">
      <dgm:prSet presAssocID="{FA7E9D3E-DC8F-47FE-BFFA-07F7D9577D6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8B3B35-F230-45DE-932D-2229D4CD8B5F}" type="pres">
      <dgm:prSet presAssocID="{FA7E9D3E-DC8F-47FE-BFFA-07F7D9577D64}" presName="negativeSpace" presStyleCnt="0"/>
      <dgm:spPr/>
    </dgm:pt>
    <dgm:pt modelId="{DD38FAB7-E038-4905-8AA2-03D73C17A20A}" type="pres">
      <dgm:prSet presAssocID="{FA7E9D3E-DC8F-47FE-BFFA-07F7D9577D64}" presName="childText" presStyleLbl="conFgAcc1" presStyleIdx="4" presStyleCnt="6">
        <dgm:presLayoutVars>
          <dgm:bulletEnabled val="1"/>
        </dgm:presLayoutVars>
      </dgm:prSet>
      <dgm:spPr/>
    </dgm:pt>
    <dgm:pt modelId="{054FE556-D16C-4127-B7EF-30CD362CA7F3}" type="pres">
      <dgm:prSet presAssocID="{26648D9C-C84E-449F-ADAF-B0FA957E2EE0}" presName="spaceBetweenRectangles" presStyleCnt="0"/>
      <dgm:spPr/>
    </dgm:pt>
    <dgm:pt modelId="{1449E0F2-8833-48F5-8F81-E440E8270F6C}" type="pres">
      <dgm:prSet presAssocID="{BB2160B9-CD4A-446E-A26E-14C17C3E4F48}" presName="parentLin" presStyleCnt="0"/>
      <dgm:spPr/>
    </dgm:pt>
    <dgm:pt modelId="{25D9FBDC-534F-45E3-AF9E-D9455ACA7916}" type="pres">
      <dgm:prSet presAssocID="{BB2160B9-CD4A-446E-A26E-14C17C3E4F48}" presName="parentLeftMargin" presStyleLbl="node1" presStyleIdx="4" presStyleCnt="6"/>
      <dgm:spPr/>
      <dgm:t>
        <a:bodyPr/>
        <a:lstStyle/>
        <a:p>
          <a:endParaRPr lang="es-EC"/>
        </a:p>
      </dgm:t>
    </dgm:pt>
    <dgm:pt modelId="{007821D1-9F56-4734-9DD9-D289C0AD753E}" type="pres">
      <dgm:prSet presAssocID="{BB2160B9-CD4A-446E-A26E-14C17C3E4F48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D645C2-E486-4E33-8AC5-CA3BB3C33F74}" type="pres">
      <dgm:prSet presAssocID="{BB2160B9-CD4A-446E-A26E-14C17C3E4F48}" presName="negativeSpace" presStyleCnt="0"/>
      <dgm:spPr/>
    </dgm:pt>
    <dgm:pt modelId="{01FFF964-AF56-4E3C-B3A3-14F96F357058}" type="pres">
      <dgm:prSet presAssocID="{BB2160B9-CD4A-446E-A26E-14C17C3E4F48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9FF83F39-1F33-4BE1-BF58-5F6EA2B2D999}" type="presOf" srcId="{FA7E9D3E-DC8F-47FE-BFFA-07F7D9577D64}" destId="{7FF55776-3568-406A-A692-1B21255D2A3F}" srcOrd="0" destOrd="0" presId="urn:microsoft.com/office/officeart/2005/8/layout/list1"/>
    <dgm:cxn modelId="{B5BD2CC8-4ED4-4EC5-AE81-3A779185179F}" type="presOf" srcId="{BB2160B9-CD4A-446E-A26E-14C17C3E4F48}" destId="{007821D1-9F56-4734-9DD9-D289C0AD753E}" srcOrd="1" destOrd="0" presId="urn:microsoft.com/office/officeart/2005/8/layout/list1"/>
    <dgm:cxn modelId="{F499955A-B138-425B-960E-BB992E6990F0}" type="presOf" srcId="{BB2160B9-CD4A-446E-A26E-14C17C3E4F48}" destId="{25D9FBDC-534F-45E3-AF9E-D9455ACA7916}" srcOrd="0" destOrd="0" presId="urn:microsoft.com/office/officeart/2005/8/layout/list1"/>
    <dgm:cxn modelId="{18FBEF08-7BFA-4D06-B34A-5FFC9CE56CCD}" type="presOf" srcId="{2C39B9E6-E074-467C-B0E6-1D85C3AFEF21}" destId="{E693E7B1-4A43-4F0E-8827-90066064BB5A}" srcOrd="1" destOrd="0" presId="urn:microsoft.com/office/officeart/2005/8/layout/list1"/>
    <dgm:cxn modelId="{939F8EE2-18E2-409F-BA06-31C8AC8D831D}" type="presOf" srcId="{06DA244A-D6DE-42CD-A913-5607B48D7B6B}" destId="{3EE77FD0-D83C-4B36-AC3E-4A9FE1338E47}" srcOrd="1" destOrd="0" presId="urn:microsoft.com/office/officeart/2005/8/layout/list1"/>
    <dgm:cxn modelId="{C67CF961-22D3-4479-B476-C4737BF457B0}" srcId="{E0AA8651-555F-4678-82D6-6BC1F257ED38}" destId="{9EFB5D8F-0765-4483-884A-4FC547A7E8E7}" srcOrd="0" destOrd="0" parTransId="{719C2D3A-F255-43CB-B8C4-984A3E648642}" sibTransId="{66BC6119-3D0F-4EA0-A63A-F96F1A4C704E}"/>
    <dgm:cxn modelId="{9E991BB3-AD8E-4D23-ACBF-F414699BF683}" srcId="{E0AA8651-555F-4678-82D6-6BC1F257ED38}" destId="{968EC133-E454-4EC0-8C79-BE71D1D4111F}" srcOrd="2" destOrd="0" parTransId="{A426F791-65E2-4B13-AB5A-82D2AABB5DD0}" sibTransId="{326EAA58-48F6-4804-BC63-904E03A07EAC}"/>
    <dgm:cxn modelId="{2AE66705-C1EE-4C34-9119-5E768F0B13AC}" type="presOf" srcId="{9EFB5D8F-0765-4483-884A-4FC547A7E8E7}" destId="{0E260F5C-CD18-4C17-BD5E-715A97FDC74E}" srcOrd="0" destOrd="0" presId="urn:microsoft.com/office/officeart/2005/8/layout/list1"/>
    <dgm:cxn modelId="{69824EBC-C926-4DFC-AFF9-D79A57DEC2AE}" srcId="{E0AA8651-555F-4678-82D6-6BC1F257ED38}" destId="{06DA244A-D6DE-42CD-A913-5607B48D7B6B}" srcOrd="3" destOrd="0" parTransId="{10B4DD3F-8CC8-443A-AF57-1F804389A0B7}" sibTransId="{3E2CDC08-6581-4A16-A4D0-F3462F387D0F}"/>
    <dgm:cxn modelId="{B2EB2D82-D0EB-4D8F-BA64-1F0AE4645AAE}" srcId="{E0AA8651-555F-4678-82D6-6BC1F257ED38}" destId="{BB2160B9-CD4A-446E-A26E-14C17C3E4F48}" srcOrd="5" destOrd="0" parTransId="{C083097B-2A5E-4033-AF45-065C42703147}" sibTransId="{2EB311AC-ABAC-4999-B7C6-F44610E38005}"/>
    <dgm:cxn modelId="{E238978F-430C-4C82-A072-7C49326AAD57}" type="presOf" srcId="{968EC133-E454-4EC0-8C79-BE71D1D4111F}" destId="{E7A3D39F-EBE8-4AFF-96D0-7A3DE6354B2D}" srcOrd="0" destOrd="0" presId="urn:microsoft.com/office/officeart/2005/8/layout/list1"/>
    <dgm:cxn modelId="{DB4EC5E5-97C3-4A26-ABCC-45AD9DADC18A}" type="presOf" srcId="{968EC133-E454-4EC0-8C79-BE71D1D4111F}" destId="{EEF0F6A3-F101-4813-9F0D-16462FE8AA2A}" srcOrd="1" destOrd="0" presId="urn:microsoft.com/office/officeart/2005/8/layout/list1"/>
    <dgm:cxn modelId="{34A2B0D6-FA3F-4C3E-AC34-23D6F3FE479C}" type="presOf" srcId="{2C39B9E6-E074-467C-B0E6-1D85C3AFEF21}" destId="{B08DEB78-2CD5-4D50-96AC-5727045C17B3}" srcOrd="0" destOrd="0" presId="urn:microsoft.com/office/officeart/2005/8/layout/list1"/>
    <dgm:cxn modelId="{8F28B810-6366-4B03-B5A1-AD705D2D8161}" srcId="{E0AA8651-555F-4678-82D6-6BC1F257ED38}" destId="{2C39B9E6-E074-467C-B0E6-1D85C3AFEF21}" srcOrd="1" destOrd="0" parTransId="{C7F326A7-F065-4C80-B882-688C95B8F66B}" sibTransId="{44B1C39D-D6D9-4C04-B2DE-80EB778F76EE}"/>
    <dgm:cxn modelId="{8E181C49-C6EF-433F-9207-BF7DDEB94BF8}" type="presOf" srcId="{E0AA8651-555F-4678-82D6-6BC1F257ED38}" destId="{CEB162D5-378B-43C3-B960-FFCA4A4CD69C}" srcOrd="0" destOrd="0" presId="urn:microsoft.com/office/officeart/2005/8/layout/list1"/>
    <dgm:cxn modelId="{472691E1-FBBD-4EBF-A675-8BA7A4C5875F}" type="presOf" srcId="{9EFB5D8F-0765-4483-884A-4FC547A7E8E7}" destId="{3DD41439-C5F9-4233-8365-01B6A177921C}" srcOrd="1" destOrd="0" presId="urn:microsoft.com/office/officeart/2005/8/layout/list1"/>
    <dgm:cxn modelId="{F7BC7B37-2B9B-48DC-906D-19F717564400}" srcId="{E0AA8651-555F-4678-82D6-6BC1F257ED38}" destId="{FA7E9D3E-DC8F-47FE-BFFA-07F7D9577D64}" srcOrd="4" destOrd="0" parTransId="{AEF4F1A1-B00F-4A56-B496-C26A67C36332}" sibTransId="{26648D9C-C84E-449F-ADAF-B0FA957E2EE0}"/>
    <dgm:cxn modelId="{3A04F195-A680-457E-BD96-208EAD949931}" type="presOf" srcId="{06DA244A-D6DE-42CD-A913-5607B48D7B6B}" destId="{91DABA0F-545F-4411-9C91-3C139BC6D9EC}" srcOrd="0" destOrd="0" presId="urn:microsoft.com/office/officeart/2005/8/layout/list1"/>
    <dgm:cxn modelId="{9A0E2200-DCFB-454C-ABD2-1C3BB42F8F3A}" type="presOf" srcId="{FA7E9D3E-DC8F-47FE-BFFA-07F7D9577D64}" destId="{B1060A8B-4013-4669-A9D0-DE7B26D65390}" srcOrd="1" destOrd="0" presId="urn:microsoft.com/office/officeart/2005/8/layout/list1"/>
    <dgm:cxn modelId="{75F7E998-9295-46A2-8A03-3DEA79CCB6ED}" type="presParOf" srcId="{CEB162D5-378B-43C3-B960-FFCA4A4CD69C}" destId="{1B935448-9CFF-497F-A80D-AAD43BB9B4F0}" srcOrd="0" destOrd="0" presId="urn:microsoft.com/office/officeart/2005/8/layout/list1"/>
    <dgm:cxn modelId="{DBDF81A6-E390-4E1B-83ED-9C739E84FECD}" type="presParOf" srcId="{1B935448-9CFF-497F-A80D-AAD43BB9B4F0}" destId="{0E260F5C-CD18-4C17-BD5E-715A97FDC74E}" srcOrd="0" destOrd="0" presId="urn:microsoft.com/office/officeart/2005/8/layout/list1"/>
    <dgm:cxn modelId="{92ED342B-1D33-472B-868D-0DFA04D78621}" type="presParOf" srcId="{1B935448-9CFF-497F-A80D-AAD43BB9B4F0}" destId="{3DD41439-C5F9-4233-8365-01B6A177921C}" srcOrd="1" destOrd="0" presId="urn:microsoft.com/office/officeart/2005/8/layout/list1"/>
    <dgm:cxn modelId="{8D322CD8-C4F3-4C70-B92F-CDFC7F017B88}" type="presParOf" srcId="{CEB162D5-378B-43C3-B960-FFCA4A4CD69C}" destId="{3561F77C-3431-4609-A16B-959E7553905C}" srcOrd="1" destOrd="0" presId="urn:microsoft.com/office/officeart/2005/8/layout/list1"/>
    <dgm:cxn modelId="{7D1D5FEF-6448-46DA-B48A-5A826713247A}" type="presParOf" srcId="{CEB162D5-378B-43C3-B960-FFCA4A4CD69C}" destId="{B3E5A6AB-0397-4328-A738-71617318112D}" srcOrd="2" destOrd="0" presId="urn:microsoft.com/office/officeart/2005/8/layout/list1"/>
    <dgm:cxn modelId="{6E1CB50B-1115-4F6A-B095-AF04BA6685A0}" type="presParOf" srcId="{CEB162D5-378B-43C3-B960-FFCA4A4CD69C}" destId="{E7441011-268E-486C-A485-35BDF81633C9}" srcOrd="3" destOrd="0" presId="urn:microsoft.com/office/officeart/2005/8/layout/list1"/>
    <dgm:cxn modelId="{25CC02D7-E64B-42A9-9A44-01889C67A5C5}" type="presParOf" srcId="{CEB162D5-378B-43C3-B960-FFCA4A4CD69C}" destId="{91F7432A-EF04-4855-B31E-76CBA63ABF8B}" srcOrd="4" destOrd="0" presId="urn:microsoft.com/office/officeart/2005/8/layout/list1"/>
    <dgm:cxn modelId="{57078F67-72F7-4BE4-849A-3A252549A1B1}" type="presParOf" srcId="{91F7432A-EF04-4855-B31E-76CBA63ABF8B}" destId="{B08DEB78-2CD5-4D50-96AC-5727045C17B3}" srcOrd="0" destOrd="0" presId="urn:microsoft.com/office/officeart/2005/8/layout/list1"/>
    <dgm:cxn modelId="{563AF887-320C-4496-AE9D-8FBBC0C7A3B1}" type="presParOf" srcId="{91F7432A-EF04-4855-B31E-76CBA63ABF8B}" destId="{E693E7B1-4A43-4F0E-8827-90066064BB5A}" srcOrd="1" destOrd="0" presId="urn:microsoft.com/office/officeart/2005/8/layout/list1"/>
    <dgm:cxn modelId="{FB7E5A7C-2656-4F47-9AA2-6E70BADF6952}" type="presParOf" srcId="{CEB162D5-378B-43C3-B960-FFCA4A4CD69C}" destId="{BB0538E9-AC54-496C-8903-AA6E61523735}" srcOrd="5" destOrd="0" presId="urn:microsoft.com/office/officeart/2005/8/layout/list1"/>
    <dgm:cxn modelId="{6DDE7DD0-474B-44BA-B61C-5FC42482EC1C}" type="presParOf" srcId="{CEB162D5-378B-43C3-B960-FFCA4A4CD69C}" destId="{F5CDE47B-EC1F-48D5-B818-CA040CCEF9C5}" srcOrd="6" destOrd="0" presId="urn:microsoft.com/office/officeart/2005/8/layout/list1"/>
    <dgm:cxn modelId="{2292F078-E6BD-437E-AA73-F2BC7A5A570D}" type="presParOf" srcId="{CEB162D5-378B-43C3-B960-FFCA4A4CD69C}" destId="{E717DCAF-93EC-412B-95D8-DD67784FC9AC}" srcOrd="7" destOrd="0" presId="urn:microsoft.com/office/officeart/2005/8/layout/list1"/>
    <dgm:cxn modelId="{49565D85-C0DB-45E5-B08D-EF55110C6A5F}" type="presParOf" srcId="{CEB162D5-378B-43C3-B960-FFCA4A4CD69C}" destId="{5B7A74E3-F480-4557-89F1-DFEEB7F74527}" srcOrd="8" destOrd="0" presId="urn:microsoft.com/office/officeart/2005/8/layout/list1"/>
    <dgm:cxn modelId="{F014719D-30AA-407A-BC7A-E9C211A1FD4B}" type="presParOf" srcId="{5B7A74E3-F480-4557-89F1-DFEEB7F74527}" destId="{E7A3D39F-EBE8-4AFF-96D0-7A3DE6354B2D}" srcOrd="0" destOrd="0" presId="urn:microsoft.com/office/officeart/2005/8/layout/list1"/>
    <dgm:cxn modelId="{21E7112A-568C-4260-AFB2-3FD52D946FE7}" type="presParOf" srcId="{5B7A74E3-F480-4557-89F1-DFEEB7F74527}" destId="{EEF0F6A3-F101-4813-9F0D-16462FE8AA2A}" srcOrd="1" destOrd="0" presId="urn:microsoft.com/office/officeart/2005/8/layout/list1"/>
    <dgm:cxn modelId="{CCB63058-F0EE-45BD-B5E1-C48DF037EAA0}" type="presParOf" srcId="{CEB162D5-378B-43C3-B960-FFCA4A4CD69C}" destId="{B58FA083-38EF-40C9-BABA-52CB9FBD6DA6}" srcOrd="9" destOrd="0" presId="urn:microsoft.com/office/officeart/2005/8/layout/list1"/>
    <dgm:cxn modelId="{982D6BCA-5A23-4C50-834A-7DEAA7261305}" type="presParOf" srcId="{CEB162D5-378B-43C3-B960-FFCA4A4CD69C}" destId="{9E0D07F2-32B7-4931-ACC1-C59972C0E28F}" srcOrd="10" destOrd="0" presId="urn:microsoft.com/office/officeart/2005/8/layout/list1"/>
    <dgm:cxn modelId="{40B10F5A-F649-40ED-96F3-15DF7167E70B}" type="presParOf" srcId="{CEB162D5-378B-43C3-B960-FFCA4A4CD69C}" destId="{D0EBE887-5FDD-42FD-890A-1150AA613E85}" srcOrd="11" destOrd="0" presId="urn:microsoft.com/office/officeart/2005/8/layout/list1"/>
    <dgm:cxn modelId="{ADC891AA-2482-4668-B02A-DFD0D5D1CD89}" type="presParOf" srcId="{CEB162D5-378B-43C3-B960-FFCA4A4CD69C}" destId="{0EAE3FA9-E40A-4FB3-A835-91E428CB5F1F}" srcOrd="12" destOrd="0" presId="urn:microsoft.com/office/officeart/2005/8/layout/list1"/>
    <dgm:cxn modelId="{3CD6787A-96F1-434B-B498-1D9739CF6D23}" type="presParOf" srcId="{0EAE3FA9-E40A-4FB3-A835-91E428CB5F1F}" destId="{91DABA0F-545F-4411-9C91-3C139BC6D9EC}" srcOrd="0" destOrd="0" presId="urn:microsoft.com/office/officeart/2005/8/layout/list1"/>
    <dgm:cxn modelId="{F7290316-FF03-4F08-85F7-A263A2C5F894}" type="presParOf" srcId="{0EAE3FA9-E40A-4FB3-A835-91E428CB5F1F}" destId="{3EE77FD0-D83C-4B36-AC3E-4A9FE1338E47}" srcOrd="1" destOrd="0" presId="urn:microsoft.com/office/officeart/2005/8/layout/list1"/>
    <dgm:cxn modelId="{D6A7D3D9-E649-4DF1-8E66-C1A9C63A88AB}" type="presParOf" srcId="{CEB162D5-378B-43C3-B960-FFCA4A4CD69C}" destId="{DA371DA3-1B79-4EF4-BAE6-BCCE453AD043}" srcOrd="13" destOrd="0" presId="urn:microsoft.com/office/officeart/2005/8/layout/list1"/>
    <dgm:cxn modelId="{E0AC547E-D7D9-4F72-A670-D5C63130C0B8}" type="presParOf" srcId="{CEB162D5-378B-43C3-B960-FFCA4A4CD69C}" destId="{3FDB09BD-76E0-4BC3-9524-6F53FEEC2FDB}" srcOrd="14" destOrd="0" presId="urn:microsoft.com/office/officeart/2005/8/layout/list1"/>
    <dgm:cxn modelId="{D589F5B8-AAD5-4CFD-9D3A-9885D7F8C104}" type="presParOf" srcId="{CEB162D5-378B-43C3-B960-FFCA4A4CD69C}" destId="{D13B516B-3912-4B99-B6A6-3D54008AC25A}" srcOrd="15" destOrd="0" presId="urn:microsoft.com/office/officeart/2005/8/layout/list1"/>
    <dgm:cxn modelId="{CC4E7051-573A-4F19-BFA0-38F50F1C0046}" type="presParOf" srcId="{CEB162D5-378B-43C3-B960-FFCA4A4CD69C}" destId="{A603A10A-BC11-4CDE-A7A2-A1D86D7E0451}" srcOrd="16" destOrd="0" presId="urn:microsoft.com/office/officeart/2005/8/layout/list1"/>
    <dgm:cxn modelId="{A3C1B24D-3337-4F70-A495-A6577DF0EB03}" type="presParOf" srcId="{A603A10A-BC11-4CDE-A7A2-A1D86D7E0451}" destId="{7FF55776-3568-406A-A692-1B21255D2A3F}" srcOrd="0" destOrd="0" presId="urn:microsoft.com/office/officeart/2005/8/layout/list1"/>
    <dgm:cxn modelId="{97B066A4-333B-4497-9917-5DD31A2EB28A}" type="presParOf" srcId="{A603A10A-BC11-4CDE-A7A2-A1D86D7E0451}" destId="{B1060A8B-4013-4669-A9D0-DE7B26D65390}" srcOrd="1" destOrd="0" presId="urn:microsoft.com/office/officeart/2005/8/layout/list1"/>
    <dgm:cxn modelId="{F5D0C8A7-A892-41FD-9F32-50830106C8A6}" type="presParOf" srcId="{CEB162D5-378B-43C3-B960-FFCA4A4CD69C}" destId="{9E8B3B35-F230-45DE-932D-2229D4CD8B5F}" srcOrd="17" destOrd="0" presId="urn:microsoft.com/office/officeart/2005/8/layout/list1"/>
    <dgm:cxn modelId="{A85EF97B-BC27-46EC-B339-9C050E896256}" type="presParOf" srcId="{CEB162D5-378B-43C3-B960-FFCA4A4CD69C}" destId="{DD38FAB7-E038-4905-8AA2-03D73C17A20A}" srcOrd="18" destOrd="0" presId="urn:microsoft.com/office/officeart/2005/8/layout/list1"/>
    <dgm:cxn modelId="{072EA85A-683D-4F7A-A290-619FB07CCA27}" type="presParOf" srcId="{CEB162D5-378B-43C3-B960-FFCA4A4CD69C}" destId="{054FE556-D16C-4127-B7EF-30CD362CA7F3}" srcOrd="19" destOrd="0" presId="urn:microsoft.com/office/officeart/2005/8/layout/list1"/>
    <dgm:cxn modelId="{BACCDC12-EE52-4A7C-8578-C0058FAF350A}" type="presParOf" srcId="{CEB162D5-378B-43C3-B960-FFCA4A4CD69C}" destId="{1449E0F2-8833-48F5-8F81-E440E8270F6C}" srcOrd="20" destOrd="0" presId="urn:microsoft.com/office/officeart/2005/8/layout/list1"/>
    <dgm:cxn modelId="{E7DD3FAD-E04B-478D-977A-0782C194C39C}" type="presParOf" srcId="{1449E0F2-8833-48F5-8F81-E440E8270F6C}" destId="{25D9FBDC-534F-45E3-AF9E-D9455ACA7916}" srcOrd="0" destOrd="0" presId="urn:microsoft.com/office/officeart/2005/8/layout/list1"/>
    <dgm:cxn modelId="{2D899BFE-E25D-41D8-BC12-6AFB6548E981}" type="presParOf" srcId="{1449E0F2-8833-48F5-8F81-E440E8270F6C}" destId="{007821D1-9F56-4734-9DD9-D289C0AD753E}" srcOrd="1" destOrd="0" presId="urn:microsoft.com/office/officeart/2005/8/layout/list1"/>
    <dgm:cxn modelId="{0291D43D-FD87-4786-92AE-1D92F9D678B8}" type="presParOf" srcId="{CEB162D5-378B-43C3-B960-FFCA4A4CD69C}" destId="{77D645C2-E486-4E33-8AC5-CA3BB3C33F74}" srcOrd="21" destOrd="0" presId="urn:microsoft.com/office/officeart/2005/8/layout/list1"/>
    <dgm:cxn modelId="{0357C910-1FA5-4B78-A05C-E4239DF11113}" type="presParOf" srcId="{CEB162D5-378B-43C3-B960-FFCA4A4CD69C}" destId="{01FFF964-AF56-4E3C-B3A3-14F96F35705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39EFFB-08A2-429E-A641-AEBCF4FC68FB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40B0560-B178-4DD6-A68A-458211187A25}">
      <dgm:prSet phldrT="[Texto]" custT="1"/>
      <dgm:spPr/>
      <dgm:t>
        <a:bodyPr/>
        <a:lstStyle/>
        <a:p>
          <a:r>
            <a:rPr lang="es-EC" sz="1600" b="1" dirty="0" smtClean="0"/>
            <a:t>Ecuador:  44.396</a:t>
          </a:r>
          <a:endParaRPr lang="es-EC" sz="1600" b="1" dirty="0"/>
        </a:p>
      </dgm:t>
    </dgm:pt>
    <dgm:pt modelId="{9046140C-B80A-4490-A01A-2130F0C21876}" type="parTrans" cxnId="{E44274B2-30CB-47F8-9A68-7D93D996FC5F}">
      <dgm:prSet/>
      <dgm:spPr/>
      <dgm:t>
        <a:bodyPr/>
        <a:lstStyle/>
        <a:p>
          <a:endParaRPr lang="es-EC" sz="2400" b="1"/>
        </a:p>
      </dgm:t>
    </dgm:pt>
    <dgm:pt modelId="{34033227-FC44-4288-8AEE-94C6E83C17CE}" type="sibTrans" cxnId="{E44274B2-30CB-47F8-9A68-7D93D996FC5F}">
      <dgm:prSet/>
      <dgm:spPr/>
      <dgm:t>
        <a:bodyPr/>
        <a:lstStyle/>
        <a:p>
          <a:endParaRPr lang="es-EC" sz="2400" b="1"/>
        </a:p>
      </dgm:t>
    </dgm:pt>
    <dgm:pt modelId="{996A359F-A9B9-4AC4-821C-B2009273EA02}">
      <dgm:prSet phldrT="[Texto]" custT="1"/>
      <dgm:spPr/>
      <dgm:t>
        <a:bodyPr/>
        <a:lstStyle/>
        <a:p>
          <a:r>
            <a:rPr lang="es-EC" sz="1600" b="1" dirty="0" smtClean="0"/>
            <a:t>Sierra: 19.469</a:t>
          </a:r>
          <a:endParaRPr lang="es-EC" sz="1600" b="1" dirty="0"/>
        </a:p>
      </dgm:t>
    </dgm:pt>
    <dgm:pt modelId="{9F7075B8-F28A-426A-89EA-A094E2C9D7BA}" type="parTrans" cxnId="{5E78943E-F257-41F8-9D45-8B316C867CDE}">
      <dgm:prSet/>
      <dgm:spPr/>
      <dgm:t>
        <a:bodyPr/>
        <a:lstStyle/>
        <a:p>
          <a:endParaRPr lang="es-EC" sz="2400" b="1"/>
        </a:p>
      </dgm:t>
    </dgm:pt>
    <dgm:pt modelId="{9A00AC7F-25BC-46DF-8957-52AD4A760C01}" type="sibTrans" cxnId="{5E78943E-F257-41F8-9D45-8B316C867CDE}">
      <dgm:prSet/>
      <dgm:spPr/>
      <dgm:t>
        <a:bodyPr/>
        <a:lstStyle/>
        <a:p>
          <a:endParaRPr lang="es-EC" sz="2400" b="1"/>
        </a:p>
      </dgm:t>
    </dgm:pt>
    <dgm:pt modelId="{55E8A416-1622-4CDD-8BBE-8FB77775B0BF}">
      <dgm:prSet phldrT="[Texto]" custT="1"/>
      <dgm:spPr/>
      <dgm:t>
        <a:bodyPr/>
        <a:lstStyle/>
        <a:p>
          <a:r>
            <a:rPr lang="es-EC" sz="1600" b="1" dirty="0" smtClean="0"/>
            <a:t>Pichincha: 14.830</a:t>
          </a:r>
          <a:endParaRPr lang="es-EC" sz="1600" b="1" dirty="0"/>
        </a:p>
      </dgm:t>
    </dgm:pt>
    <dgm:pt modelId="{73DC3044-3BDA-4677-AAF6-1E19D49A5EA9}" type="parTrans" cxnId="{6D7F8851-259E-4909-9C4F-2783C73FBB17}">
      <dgm:prSet/>
      <dgm:spPr/>
      <dgm:t>
        <a:bodyPr/>
        <a:lstStyle/>
        <a:p>
          <a:endParaRPr lang="es-EC" sz="2400" b="1"/>
        </a:p>
      </dgm:t>
    </dgm:pt>
    <dgm:pt modelId="{4C3F4284-16A5-4183-8F91-16EF0DA91E0A}" type="sibTrans" cxnId="{6D7F8851-259E-4909-9C4F-2783C73FBB17}">
      <dgm:prSet/>
      <dgm:spPr/>
      <dgm:t>
        <a:bodyPr/>
        <a:lstStyle/>
        <a:p>
          <a:endParaRPr lang="es-EC" sz="2400" b="1"/>
        </a:p>
      </dgm:t>
    </dgm:pt>
    <dgm:pt modelId="{1BFD63E9-10F7-411F-820C-770022C9B3F8}">
      <dgm:prSet phldrT="[Texto]" custT="1"/>
      <dgm:spPr/>
      <dgm:t>
        <a:bodyPr/>
        <a:lstStyle/>
        <a:p>
          <a:r>
            <a:rPr lang="es-EC" sz="1600" b="1" dirty="0" smtClean="0"/>
            <a:t>Quito (90%): 13.347</a:t>
          </a:r>
        </a:p>
      </dgm:t>
    </dgm:pt>
    <dgm:pt modelId="{F5C0EEC4-1FA8-4447-A0D8-7A22ACDE28AB}" type="parTrans" cxnId="{A0AAA1D4-D1AC-4577-AE86-1B85CB038174}">
      <dgm:prSet/>
      <dgm:spPr/>
      <dgm:t>
        <a:bodyPr/>
        <a:lstStyle/>
        <a:p>
          <a:endParaRPr lang="es-EC" sz="2400" b="1"/>
        </a:p>
      </dgm:t>
    </dgm:pt>
    <dgm:pt modelId="{B0F08C3F-A87D-4111-AED2-367CFD2CB386}" type="sibTrans" cxnId="{A0AAA1D4-D1AC-4577-AE86-1B85CB038174}">
      <dgm:prSet/>
      <dgm:spPr/>
      <dgm:t>
        <a:bodyPr/>
        <a:lstStyle/>
        <a:p>
          <a:endParaRPr lang="es-EC" sz="2400" b="1"/>
        </a:p>
      </dgm:t>
    </dgm:pt>
    <dgm:pt modelId="{4A18DF58-1FC4-4B98-8BE3-15BAC4549913}">
      <dgm:prSet phldrT="[Texto]" custT="1"/>
      <dgm:spPr/>
      <dgm:t>
        <a:bodyPr/>
        <a:lstStyle/>
        <a:p>
          <a:r>
            <a:rPr lang="es-EC" sz="1600" b="1" dirty="0" smtClean="0"/>
            <a:t>Grandes (3%): 400</a:t>
          </a:r>
        </a:p>
      </dgm:t>
    </dgm:pt>
    <dgm:pt modelId="{129BA2F2-B58B-423D-8EE1-AAC7DCC22CBF}" type="parTrans" cxnId="{8A0F87F3-2306-40AF-A5FE-F6F2BFED3CFC}">
      <dgm:prSet/>
      <dgm:spPr/>
      <dgm:t>
        <a:bodyPr/>
        <a:lstStyle/>
        <a:p>
          <a:endParaRPr lang="es-EC" sz="2400" b="1"/>
        </a:p>
      </dgm:t>
    </dgm:pt>
    <dgm:pt modelId="{781CD216-1CF9-439D-8D52-77D010FB1ABD}" type="sibTrans" cxnId="{8A0F87F3-2306-40AF-A5FE-F6F2BFED3CFC}">
      <dgm:prSet/>
      <dgm:spPr/>
      <dgm:t>
        <a:bodyPr/>
        <a:lstStyle/>
        <a:p>
          <a:endParaRPr lang="es-EC" sz="2400" b="1"/>
        </a:p>
      </dgm:t>
    </dgm:pt>
    <dgm:pt modelId="{BF1930AF-B9AD-4224-AA5E-E2CE5B74CA78}" type="pres">
      <dgm:prSet presAssocID="{1739EFFB-08A2-429E-A641-AEBCF4FC68F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5C9B692-80D6-4E5E-B6BB-E7B4ADBFFD19}" type="pres">
      <dgm:prSet presAssocID="{440B0560-B178-4DD6-A68A-458211187A25}" presName="parentLin" presStyleCnt="0"/>
      <dgm:spPr/>
    </dgm:pt>
    <dgm:pt modelId="{09EF0326-081D-40C0-BAA4-FC7D0F4E0C5F}" type="pres">
      <dgm:prSet presAssocID="{440B0560-B178-4DD6-A68A-458211187A25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71A04CB6-0BFC-4702-A4D3-C6838A86816B}" type="pres">
      <dgm:prSet presAssocID="{440B0560-B178-4DD6-A68A-458211187A2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AB3D62-60BF-46E3-89E2-E3FBB8D4B777}" type="pres">
      <dgm:prSet presAssocID="{440B0560-B178-4DD6-A68A-458211187A25}" presName="negativeSpace" presStyleCnt="0"/>
      <dgm:spPr/>
    </dgm:pt>
    <dgm:pt modelId="{F77C949F-74C6-4EE9-ADC1-318BB4EC95E1}" type="pres">
      <dgm:prSet presAssocID="{440B0560-B178-4DD6-A68A-458211187A25}" presName="childText" presStyleLbl="conFgAcc1" presStyleIdx="0" presStyleCnt="5">
        <dgm:presLayoutVars>
          <dgm:bulletEnabled val="1"/>
        </dgm:presLayoutVars>
      </dgm:prSet>
      <dgm:spPr/>
    </dgm:pt>
    <dgm:pt modelId="{09426328-414A-4A15-8262-F1188C8F7E92}" type="pres">
      <dgm:prSet presAssocID="{34033227-FC44-4288-8AEE-94C6E83C17CE}" presName="spaceBetweenRectangles" presStyleCnt="0"/>
      <dgm:spPr/>
    </dgm:pt>
    <dgm:pt modelId="{78540AD3-6E2C-42A4-90C7-2AF5EC2846ED}" type="pres">
      <dgm:prSet presAssocID="{996A359F-A9B9-4AC4-821C-B2009273EA02}" presName="parentLin" presStyleCnt="0"/>
      <dgm:spPr/>
    </dgm:pt>
    <dgm:pt modelId="{8E1FBE22-0461-4ABD-BD5D-BBB95C5DEA0C}" type="pres">
      <dgm:prSet presAssocID="{996A359F-A9B9-4AC4-821C-B2009273EA02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C1BFE9CB-7653-4400-B9B8-E6A1AC14A2D9}" type="pres">
      <dgm:prSet presAssocID="{996A359F-A9B9-4AC4-821C-B2009273EA0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9154E65-76CB-4D57-ADC3-7367B3611F8A}" type="pres">
      <dgm:prSet presAssocID="{996A359F-A9B9-4AC4-821C-B2009273EA02}" presName="negativeSpace" presStyleCnt="0"/>
      <dgm:spPr/>
    </dgm:pt>
    <dgm:pt modelId="{3690BF98-5963-45F3-AFC6-788DB650A28B}" type="pres">
      <dgm:prSet presAssocID="{996A359F-A9B9-4AC4-821C-B2009273EA02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E9BD42-EB47-4B52-B85B-D3FE642A6EB1}" type="pres">
      <dgm:prSet presAssocID="{9A00AC7F-25BC-46DF-8957-52AD4A760C01}" presName="spaceBetweenRectangles" presStyleCnt="0"/>
      <dgm:spPr/>
    </dgm:pt>
    <dgm:pt modelId="{C46AD44E-1E19-48D9-A35F-2D3E5149E3AA}" type="pres">
      <dgm:prSet presAssocID="{55E8A416-1622-4CDD-8BBE-8FB77775B0BF}" presName="parentLin" presStyleCnt="0"/>
      <dgm:spPr/>
    </dgm:pt>
    <dgm:pt modelId="{B7F28B59-1A59-4667-A9F1-F548E84EAF35}" type="pres">
      <dgm:prSet presAssocID="{55E8A416-1622-4CDD-8BBE-8FB77775B0BF}" presName="parentLeftMargin" presStyleLbl="node1" presStyleIdx="1" presStyleCnt="5"/>
      <dgm:spPr/>
      <dgm:t>
        <a:bodyPr/>
        <a:lstStyle/>
        <a:p>
          <a:endParaRPr lang="es-EC"/>
        </a:p>
      </dgm:t>
    </dgm:pt>
    <dgm:pt modelId="{8B248067-E174-490F-A717-24698A34413A}" type="pres">
      <dgm:prSet presAssocID="{55E8A416-1622-4CDD-8BBE-8FB77775B0B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5C17F5-13DD-49C3-9833-6E17D37C1A53}" type="pres">
      <dgm:prSet presAssocID="{55E8A416-1622-4CDD-8BBE-8FB77775B0BF}" presName="negativeSpace" presStyleCnt="0"/>
      <dgm:spPr/>
    </dgm:pt>
    <dgm:pt modelId="{581067E1-7B7E-4017-8984-5FC44858CA00}" type="pres">
      <dgm:prSet presAssocID="{55E8A416-1622-4CDD-8BBE-8FB77775B0BF}" presName="childText" presStyleLbl="conFgAcc1" presStyleIdx="2" presStyleCnt="5">
        <dgm:presLayoutVars>
          <dgm:bulletEnabled val="1"/>
        </dgm:presLayoutVars>
      </dgm:prSet>
      <dgm:spPr/>
    </dgm:pt>
    <dgm:pt modelId="{A33B2A88-E6CC-4DD2-B00E-8D0975C2F911}" type="pres">
      <dgm:prSet presAssocID="{4C3F4284-16A5-4183-8F91-16EF0DA91E0A}" presName="spaceBetweenRectangles" presStyleCnt="0"/>
      <dgm:spPr/>
    </dgm:pt>
    <dgm:pt modelId="{10CBE90B-5E9E-46A2-921C-CE33B35D148E}" type="pres">
      <dgm:prSet presAssocID="{1BFD63E9-10F7-411F-820C-770022C9B3F8}" presName="parentLin" presStyleCnt="0"/>
      <dgm:spPr/>
    </dgm:pt>
    <dgm:pt modelId="{C0D1F4A2-430A-4597-8A44-226BE9B03BE2}" type="pres">
      <dgm:prSet presAssocID="{1BFD63E9-10F7-411F-820C-770022C9B3F8}" presName="parentLeftMargin" presStyleLbl="node1" presStyleIdx="2" presStyleCnt="5"/>
      <dgm:spPr/>
      <dgm:t>
        <a:bodyPr/>
        <a:lstStyle/>
        <a:p>
          <a:endParaRPr lang="es-EC"/>
        </a:p>
      </dgm:t>
    </dgm:pt>
    <dgm:pt modelId="{470DFABA-4DF0-49FA-A462-21C5B912F32D}" type="pres">
      <dgm:prSet presAssocID="{1BFD63E9-10F7-411F-820C-770022C9B3F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6426879-48E9-4927-998C-F041C62F2E27}" type="pres">
      <dgm:prSet presAssocID="{1BFD63E9-10F7-411F-820C-770022C9B3F8}" presName="negativeSpace" presStyleCnt="0"/>
      <dgm:spPr/>
    </dgm:pt>
    <dgm:pt modelId="{7A258515-6BB6-4A89-87D0-52AE1957E113}" type="pres">
      <dgm:prSet presAssocID="{1BFD63E9-10F7-411F-820C-770022C9B3F8}" presName="childText" presStyleLbl="conFgAcc1" presStyleIdx="3" presStyleCnt="5">
        <dgm:presLayoutVars>
          <dgm:bulletEnabled val="1"/>
        </dgm:presLayoutVars>
      </dgm:prSet>
      <dgm:spPr/>
    </dgm:pt>
    <dgm:pt modelId="{F0FF0135-18C7-4080-9881-75ADBC020953}" type="pres">
      <dgm:prSet presAssocID="{B0F08C3F-A87D-4111-AED2-367CFD2CB386}" presName="spaceBetweenRectangles" presStyleCnt="0"/>
      <dgm:spPr/>
    </dgm:pt>
    <dgm:pt modelId="{A90FEE65-F7F8-403E-8AF3-E408D57A18F5}" type="pres">
      <dgm:prSet presAssocID="{4A18DF58-1FC4-4B98-8BE3-15BAC4549913}" presName="parentLin" presStyleCnt="0"/>
      <dgm:spPr/>
    </dgm:pt>
    <dgm:pt modelId="{4505AE09-9A89-4729-B055-FCB9BB13D792}" type="pres">
      <dgm:prSet presAssocID="{4A18DF58-1FC4-4B98-8BE3-15BAC4549913}" presName="parentLeftMargin" presStyleLbl="node1" presStyleIdx="3" presStyleCnt="5"/>
      <dgm:spPr/>
      <dgm:t>
        <a:bodyPr/>
        <a:lstStyle/>
        <a:p>
          <a:endParaRPr lang="es-EC"/>
        </a:p>
      </dgm:t>
    </dgm:pt>
    <dgm:pt modelId="{4E6B577D-1817-45A0-A382-F2650D8E7B21}" type="pres">
      <dgm:prSet presAssocID="{4A18DF58-1FC4-4B98-8BE3-15BAC454991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836B94-D6DB-477A-A9FF-F7DE4491F991}" type="pres">
      <dgm:prSet presAssocID="{4A18DF58-1FC4-4B98-8BE3-15BAC4549913}" presName="negativeSpace" presStyleCnt="0"/>
      <dgm:spPr/>
    </dgm:pt>
    <dgm:pt modelId="{1899F695-14FB-451F-BA3F-EBA419FBEEF7}" type="pres">
      <dgm:prSet presAssocID="{4A18DF58-1FC4-4B98-8BE3-15BAC454991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5833FE3-9812-4C31-A452-A42971A69349}" type="presOf" srcId="{55E8A416-1622-4CDD-8BBE-8FB77775B0BF}" destId="{B7F28B59-1A59-4667-A9F1-F548E84EAF35}" srcOrd="0" destOrd="0" presId="urn:microsoft.com/office/officeart/2005/8/layout/list1"/>
    <dgm:cxn modelId="{D431AB30-978A-4DB9-9B38-37B566E649A1}" type="presOf" srcId="{440B0560-B178-4DD6-A68A-458211187A25}" destId="{71A04CB6-0BFC-4702-A4D3-C6838A86816B}" srcOrd="1" destOrd="0" presId="urn:microsoft.com/office/officeart/2005/8/layout/list1"/>
    <dgm:cxn modelId="{90FA2652-B9DE-4875-8D94-5138A4CC50EF}" type="presOf" srcId="{996A359F-A9B9-4AC4-821C-B2009273EA02}" destId="{C1BFE9CB-7653-4400-B9B8-E6A1AC14A2D9}" srcOrd="1" destOrd="0" presId="urn:microsoft.com/office/officeart/2005/8/layout/list1"/>
    <dgm:cxn modelId="{8A0F87F3-2306-40AF-A5FE-F6F2BFED3CFC}" srcId="{1739EFFB-08A2-429E-A641-AEBCF4FC68FB}" destId="{4A18DF58-1FC4-4B98-8BE3-15BAC4549913}" srcOrd="4" destOrd="0" parTransId="{129BA2F2-B58B-423D-8EE1-AAC7DCC22CBF}" sibTransId="{781CD216-1CF9-439D-8D52-77D010FB1ABD}"/>
    <dgm:cxn modelId="{E9997BAF-5747-45F2-A04C-EFE165F55242}" type="presOf" srcId="{4A18DF58-1FC4-4B98-8BE3-15BAC4549913}" destId="{4505AE09-9A89-4729-B055-FCB9BB13D792}" srcOrd="0" destOrd="0" presId="urn:microsoft.com/office/officeart/2005/8/layout/list1"/>
    <dgm:cxn modelId="{ADEFA214-C03A-4F50-8579-4FEFBBCCF15B}" type="presOf" srcId="{1BFD63E9-10F7-411F-820C-770022C9B3F8}" destId="{C0D1F4A2-430A-4597-8A44-226BE9B03BE2}" srcOrd="0" destOrd="0" presId="urn:microsoft.com/office/officeart/2005/8/layout/list1"/>
    <dgm:cxn modelId="{6D7F8851-259E-4909-9C4F-2783C73FBB17}" srcId="{1739EFFB-08A2-429E-A641-AEBCF4FC68FB}" destId="{55E8A416-1622-4CDD-8BBE-8FB77775B0BF}" srcOrd="2" destOrd="0" parTransId="{73DC3044-3BDA-4677-AAF6-1E19D49A5EA9}" sibTransId="{4C3F4284-16A5-4183-8F91-16EF0DA91E0A}"/>
    <dgm:cxn modelId="{12F59B04-973F-419F-8B05-C73FFAC20B2B}" type="presOf" srcId="{1BFD63E9-10F7-411F-820C-770022C9B3F8}" destId="{470DFABA-4DF0-49FA-A462-21C5B912F32D}" srcOrd="1" destOrd="0" presId="urn:microsoft.com/office/officeart/2005/8/layout/list1"/>
    <dgm:cxn modelId="{A0AAA1D4-D1AC-4577-AE86-1B85CB038174}" srcId="{1739EFFB-08A2-429E-A641-AEBCF4FC68FB}" destId="{1BFD63E9-10F7-411F-820C-770022C9B3F8}" srcOrd="3" destOrd="0" parTransId="{F5C0EEC4-1FA8-4447-A0D8-7A22ACDE28AB}" sibTransId="{B0F08C3F-A87D-4111-AED2-367CFD2CB386}"/>
    <dgm:cxn modelId="{0ED20197-187B-486E-AC08-769E9A0C78D6}" type="presOf" srcId="{996A359F-A9B9-4AC4-821C-B2009273EA02}" destId="{8E1FBE22-0461-4ABD-BD5D-BBB95C5DEA0C}" srcOrd="0" destOrd="0" presId="urn:microsoft.com/office/officeart/2005/8/layout/list1"/>
    <dgm:cxn modelId="{FDBAE604-C004-45CD-BD0C-7A25437E87C3}" type="presOf" srcId="{440B0560-B178-4DD6-A68A-458211187A25}" destId="{09EF0326-081D-40C0-BAA4-FC7D0F4E0C5F}" srcOrd="0" destOrd="0" presId="urn:microsoft.com/office/officeart/2005/8/layout/list1"/>
    <dgm:cxn modelId="{E44274B2-30CB-47F8-9A68-7D93D996FC5F}" srcId="{1739EFFB-08A2-429E-A641-AEBCF4FC68FB}" destId="{440B0560-B178-4DD6-A68A-458211187A25}" srcOrd="0" destOrd="0" parTransId="{9046140C-B80A-4490-A01A-2130F0C21876}" sibTransId="{34033227-FC44-4288-8AEE-94C6E83C17CE}"/>
    <dgm:cxn modelId="{BD422057-441E-48FD-A0D3-445F72FC32BB}" type="presOf" srcId="{55E8A416-1622-4CDD-8BBE-8FB77775B0BF}" destId="{8B248067-E174-490F-A717-24698A34413A}" srcOrd="1" destOrd="0" presId="urn:microsoft.com/office/officeart/2005/8/layout/list1"/>
    <dgm:cxn modelId="{7A77A5C0-5AAB-4E8B-AFCA-CA26D69BFF05}" type="presOf" srcId="{1739EFFB-08A2-429E-A641-AEBCF4FC68FB}" destId="{BF1930AF-B9AD-4224-AA5E-E2CE5B74CA78}" srcOrd="0" destOrd="0" presId="urn:microsoft.com/office/officeart/2005/8/layout/list1"/>
    <dgm:cxn modelId="{5096BAB4-A318-4B6E-A5DD-D9B27997894C}" type="presOf" srcId="{4A18DF58-1FC4-4B98-8BE3-15BAC4549913}" destId="{4E6B577D-1817-45A0-A382-F2650D8E7B21}" srcOrd="1" destOrd="0" presId="urn:microsoft.com/office/officeart/2005/8/layout/list1"/>
    <dgm:cxn modelId="{5E78943E-F257-41F8-9D45-8B316C867CDE}" srcId="{1739EFFB-08A2-429E-A641-AEBCF4FC68FB}" destId="{996A359F-A9B9-4AC4-821C-B2009273EA02}" srcOrd="1" destOrd="0" parTransId="{9F7075B8-F28A-426A-89EA-A094E2C9D7BA}" sibTransId="{9A00AC7F-25BC-46DF-8957-52AD4A760C01}"/>
    <dgm:cxn modelId="{2125A42E-3628-4A70-88ED-E805EC9BFFC6}" type="presParOf" srcId="{BF1930AF-B9AD-4224-AA5E-E2CE5B74CA78}" destId="{75C9B692-80D6-4E5E-B6BB-E7B4ADBFFD19}" srcOrd="0" destOrd="0" presId="urn:microsoft.com/office/officeart/2005/8/layout/list1"/>
    <dgm:cxn modelId="{8564A0DA-4158-4588-B4C4-3F151AEFAB8B}" type="presParOf" srcId="{75C9B692-80D6-4E5E-B6BB-E7B4ADBFFD19}" destId="{09EF0326-081D-40C0-BAA4-FC7D0F4E0C5F}" srcOrd="0" destOrd="0" presId="urn:microsoft.com/office/officeart/2005/8/layout/list1"/>
    <dgm:cxn modelId="{B4F83EBB-C7F9-41FA-A417-971AB28EF009}" type="presParOf" srcId="{75C9B692-80D6-4E5E-B6BB-E7B4ADBFFD19}" destId="{71A04CB6-0BFC-4702-A4D3-C6838A86816B}" srcOrd="1" destOrd="0" presId="urn:microsoft.com/office/officeart/2005/8/layout/list1"/>
    <dgm:cxn modelId="{C555B9C6-BDAA-422A-AD76-C3800B0C1FE6}" type="presParOf" srcId="{BF1930AF-B9AD-4224-AA5E-E2CE5B74CA78}" destId="{DBAB3D62-60BF-46E3-89E2-E3FBB8D4B777}" srcOrd="1" destOrd="0" presId="urn:microsoft.com/office/officeart/2005/8/layout/list1"/>
    <dgm:cxn modelId="{F9B4E676-F817-42E5-B4AF-F6CA8ADCEFE9}" type="presParOf" srcId="{BF1930AF-B9AD-4224-AA5E-E2CE5B74CA78}" destId="{F77C949F-74C6-4EE9-ADC1-318BB4EC95E1}" srcOrd="2" destOrd="0" presId="urn:microsoft.com/office/officeart/2005/8/layout/list1"/>
    <dgm:cxn modelId="{5B8D4198-0F9E-4A4F-989C-4DB7E50AAA6F}" type="presParOf" srcId="{BF1930AF-B9AD-4224-AA5E-E2CE5B74CA78}" destId="{09426328-414A-4A15-8262-F1188C8F7E92}" srcOrd="3" destOrd="0" presId="urn:microsoft.com/office/officeart/2005/8/layout/list1"/>
    <dgm:cxn modelId="{1908B869-2FAA-49AC-8C4B-782E6DBDAE13}" type="presParOf" srcId="{BF1930AF-B9AD-4224-AA5E-E2CE5B74CA78}" destId="{78540AD3-6E2C-42A4-90C7-2AF5EC2846ED}" srcOrd="4" destOrd="0" presId="urn:microsoft.com/office/officeart/2005/8/layout/list1"/>
    <dgm:cxn modelId="{D4DC58BB-5E81-4895-9D59-FB567C90ADC1}" type="presParOf" srcId="{78540AD3-6E2C-42A4-90C7-2AF5EC2846ED}" destId="{8E1FBE22-0461-4ABD-BD5D-BBB95C5DEA0C}" srcOrd="0" destOrd="0" presId="urn:microsoft.com/office/officeart/2005/8/layout/list1"/>
    <dgm:cxn modelId="{309ED803-940F-4269-809C-D12314F1FF63}" type="presParOf" srcId="{78540AD3-6E2C-42A4-90C7-2AF5EC2846ED}" destId="{C1BFE9CB-7653-4400-B9B8-E6A1AC14A2D9}" srcOrd="1" destOrd="0" presId="urn:microsoft.com/office/officeart/2005/8/layout/list1"/>
    <dgm:cxn modelId="{FEEE26BD-AAAA-4ACA-85B3-061F3ABE2BBF}" type="presParOf" srcId="{BF1930AF-B9AD-4224-AA5E-E2CE5B74CA78}" destId="{09154E65-76CB-4D57-ADC3-7367B3611F8A}" srcOrd="5" destOrd="0" presId="urn:microsoft.com/office/officeart/2005/8/layout/list1"/>
    <dgm:cxn modelId="{A9059F2C-58F1-4444-B98E-07DCB7065C2D}" type="presParOf" srcId="{BF1930AF-B9AD-4224-AA5E-E2CE5B74CA78}" destId="{3690BF98-5963-45F3-AFC6-788DB650A28B}" srcOrd="6" destOrd="0" presId="urn:microsoft.com/office/officeart/2005/8/layout/list1"/>
    <dgm:cxn modelId="{1D09944E-303E-4096-9C36-3F7AF975C478}" type="presParOf" srcId="{BF1930AF-B9AD-4224-AA5E-E2CE5B74CA78}" destId="{98E9BD42-EB47-4B52-B85B-D3FE642A6EB1}" srcOrd="7" destOrd="0" presId="urn:microsoft.com/office/officeart/2005/8/layout/list1"/>
    <dgm:cxn modelId="{FD1EFD2C-7232-4A9D-9ABD-05AD36D4F0AC}" type="presParOf" srcId="{BF1930AF-B9AD-4224-AA5E-E2CE5B74CA78}" destId="{C46AD44E-1E19-48D9-A35F-2D3E5149E3AA}" srcOrd="8" destOrd="0" presId="urn:microsoft.com/office/officeart/2005/8/layout/list1"/>
    <dgm:cxn modelId="{DC3C2DBE-CB80-401E-AF07-B8390B693EF8}" type="presParOf" srcId="{C46AD44E-1E19-48D9-A35F-2D3E5149E3AA}" destId="{B7F28B59-1A59-4667-A9F1-F548E84EAF35}" srcOrd="0" destOrd="0" presId="urn:microsoft.com/office/officeart/2005/8/layout/list1"/>
    <dgm:cxn modelId="{952B4528-135F-4EC2-A647-6B81EFEED196}" type="presParOf" srcId="{C46AD44E-1E19-48D9-A35F-2D3E5149E3AA}" destId="{8B248067-E174-490F-A717-24698A34413A}" srcOrd="1" destOrd="0" presId="urn:microsoft.com/office/officeart/2005/8/layout/list1"/>
    <dgm:cxn modelId="{CA366B6B-C0AB-49F5-AD59-3804D30FD6A0}" type="presParOf" srcId="{BF1930AF-B9AD-4224-AA5E-E2CE5B74CA78}" destId="{125C17F5-13DD-49C3-9833-6E17D37C1A53}" srcOrd="9" destOrd="0" presId="urn:microsoft.com/office/officeart/2005/8/layout/list1"/>
    <dgm:cxn modelId="{29D4BD05-033E-4F16-BC97-F43FA75917B1}" type="presParOf" srcId="{BF1930AF-B9AD-4224-AA5E-E2CE5B74CA78}" destId="{581067E1-7B7E-4017-8984-5FC44858CA00}" srcOrd="10" destOrd="0" presId="urn:microsoft.com/office/officeart/2005/8/layout/list1"/>
    <dgm:cxn modelId="{C4BC8966-B300-424A-BD34-5C8522D4C7DA}" type="presParOf" srcId="{BF1930AF-B9AD-4224-AA5E-E2CE5B74CA78}" destId="{A33B2A88-E6CC-4DD2-B00E-8D0975C2F911}" srcOrd="11" destOrd="0" presId="urn:microsoft.com/office/officeart/2005/8/layout/list1"/>
    <dgm:cxn modelId="{7D665465-A408-4350-A88D-7BF62963E43F}" type="presParOf" srcId="{BF1930AF-B9AD-4224-AA5E-E2CE5B74CA78}" destId="{10CBE90B-5E9E-46A2-921C-CE33B35D148E}" srcOrd="12" destOrd="0" presId="urn:microsoft.com/office/officeart/2005/8/layout/list1"/>
    <dgm:cxn modelId="{E3160EFB-C45C-4B4B-A06B-76321F461BEE}" type="presParOf" srcId="{10CBE90B-5E9E-46A2-921C-CE33B35D148E}" destId="{C0D1F4A2-430A-4597-8A44-226BE9B03BE2}" srcOrd="0" destOrd="0" presId="urn:microsoft.com/office/officeart/2005/8/layout/list1"/>
    <dgm:cxn modelId="{9A1AD56E-47D1-4A8E-9764-9DF4F021EA2F}" type="presParOf" srcId="{10CBE90B-5E9E-46A2-921C-CE33B35D148E}" destId="{470DFABA-4DF0-49FA-A462-21C5B912F32D}" srcOrd="1" destOrd="0" presId="urn:microsoft.com/office/officeart/2005/8/layout/list1"/>
    <dgm:cxn modelId="{A9EA8587-31BC-4623-BDAB-7816049FF962}" type="presParOf" srcId="{BF1930AF-B9AD-4224-AA5E-E2CE5B74CA78}" destId="{16426879-48E9-4927-998C-F041C62F2E27}" srcOrd="13" destOrd="0" presId="urn:microsoft.com/office/officeart/2005/8/layout/list1"/>
    <dgm:cxn modelId="{EC6F2450-D787-4511-AD7B-A7853D5D2923}" type="presParOf" srcId="{BF1930AF-B9AD-4224-AA5E-E2CE5B74CA78}" destId="{7A258515-6BB6-4A89-87D0-52AE1957E113}" srcOrd="14" destOrd="0" presId="urn:microsoft.com/office/officeart/2005/8/layout/list1"/>
    <dgm:cxn modelId="{3615343A-DBAD-4BA0-B122-AFDD4B67A0F3}" type="presParOf" srcId="{BF1930AF-B9AD-4224-AA5E-E2CE5B74CA78}" destId="{F0FF0135-18C7-4080-9881-75ADBC020953}" srcOrd="15" destOrd="0" presId="urn:microsoft.com/office/officeart/2005/8/layout/list1"/>
    <dgm:cxn modelId="{A7372A6F-FE0F-490A-9700-65B4381936AC}" type="presParOf" srcId="{BF1930AF-B9AD-4224-AA5E-E2CE5B74CA78}" destId="{A90FEE65-F7F8-403E-8AF3-E408D57A18F5}" srcOrd="16" destOrd="0" presId="urn:microsoft.com/office/officeart/2005/8/layout/list1"/>
    <dgm:cxn modelId="{1232B82D-F3C8-487D-B4EC-A1E5A22D2B23}" type="presParOf" srcId="{A90FEE65-F7F8-403E-8AF3-E408D57A18F5}" destId="{4505AE09-9A89-4729-B055-FCB9BB13D792}" srcOrd="0" destOrd="0" presId="urn:microsoft.com/office/officeart/2005/8/layout/list1"/>
    <dgm:cxn modelId="{9C21275E-A21E-42BD-A112-B258559C755E}" type="presParOf" srcId="{A90FEE65-F7F8-403E-8AF3-E408D57A18F5}" destId="{4E6B577D-1817-45A0-A382-F2650D8E7B21}" srcOrd="1" destOrd="0" presId="urn:microsoft.com/office/officeart/2005/8/layout/list1"/>
    <dgm:cxn modelId="{EB9881B3-5EA9-461D-AD73-442F76DA8588}" type="presParOf" srcId="{BF1930AF-B9AD-4224-AA5E-E2CE5B74CA78}" destId="{0C836B94-D6DB-477A-A9FF-F7DE4491F991}" srcOrd="17" destOrd="0" presId="urn:microsoft.com/office/officeart/2005/8/layout/list1"/>
    <dgm:cxn modelId="{11F9A27B-EA4F-4862-99B9-E7E7555305A5}" type="presParOf" srcId="{BF1930AF-B9AD-4224-AA5E-E2CE5B74CA78}" destId="{1899F695-14FB-451F-BA3F-EBA419FBEEF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07802E-E540-40AF-AC0A-92ECC1467DF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778FAD8-4D1C-4F42-923F-BDD8ED0EA095}">
      <dgm:prSet phldrT="[Texto]" custT="1"/>
      <dgm:spPr/>
      <dgm:t>
        <a:bodyPr/>
        <a:lstStyle/>
        <a:p>
          <a:r>
            <a:rPr lang="es-EC" sz="2400" b="1" dirty="0" smtClean="0"/>
            <a:t>Ubicación</a:t>
          </a:r>
          <a:endParaRPr lang="es-EC" sz="2400" b="1" dirty="0"/>
        </a:p>
      </dgm:t>
    </dgm:pt>
    <dgm:pt modelId="{FB239B27-37E0-4D5A-9477-19F5B7474B1E}" type="parTrans" cxnId="{B7C902C2-86D5-494C-9F24-585BC04ACDAD}">
      <dgm:prSet/>
      <dgm:spPr/>
      <dgm:t>
        <a:bodyPr/>
        <a:lstStyle/>
        <a:p>
          <a:endParaRPr lang="es-EC" sz="2800" b="1"/>
        </a:p>
      </dgm:t>
    </dgm:pt>
    <dgm:pt modelId="{39431EF7-F532-4D1C-8D06-BDE8730B9951}" type="sibTrans" cxnId="{B7C902C2-86D5-494C-9F24-585BC04ACDAD}">
      <dgm:prSet/>
      <dgm:spPr/>
      <dgm:t>
        <a:bodyPr/>
        <a:lstStyle/>
        <a:p>
          <a:endParaRPr lang="es-EC" sz="2800" b="1"/>
        </a:p>
      </dgm:t>
    </dgm:pt>
    <dgm:pt modelId="{D3E3F53E-9D26-4444-AD79-71CC9A1DADE5}">
      <dgm:prSet phldrT="[Texto]" custT="1"/>
      <dgm:spPr/>
      <dgm:t>
        <a:bodyPr/>
        <a:lstStyle/>
        <a:p>
          <a:r>
            <a:rPr lang="es-EC" sz="1800" b="1" dirty="0" smtClean="0"/>
            <a:t>Programa de publicidad</a:t>
          </a:r>
          <a:endParaRPr lang="es-EC" sz="1800" b="1" dirty="0"/>
        </a:p>
      </dgm:t>
    </dgm:pt>
    <dgm:pt modelId="{47BF7956-735A-4656-950C-B82DD5F55F10}" type="parTrans" cxnId="{99B544E7-350B-4AF4-857D-51FB8C3199C2}">
      <dgm:prSet/>
      <dgm:spPr/>
      <dgm:t>
        <a:bodyPr/>
        <a:lstStyle/>
        <a:p>
          <a:endParaRPr lang="es-EC" sz="2800" b="1"/>
        </a:p>
      </dgm:t>
    </dgm:pt>
    <dgm:pt modelId="{FE8DC091-9C8F-4B5D-8825-B4A6096C113F}" type="sibTrans" cxnId="{99B544E7-350B-4AF4-857D-51FB8C3199C2}">
      <dgm:prSet/>
      <dgm:spPr/>
      <dgm:t>
        <a:bodyPr/>
        <a:lstStyle/>
        <a:p>
          <a:endParaRPr lang="es-EC" sz="2800" b="1"/>
        </a:p>
      </dgm:t>
    </dgm:pt>
    <dgm:pt modelId="{7D5E7FB6-EDA8-4F4F-A56B-188E7E4FBBC0}">
      <dgm:prSet phldrT="[Texto]" custT="1"/>
      <dgm:spPr/>
      <dgm:t>
        <a:bodyPr/>
        <a:lstStyle/>
        <a:p>
          <a:r>
            <a:rPr lang="es-EC" sz="2400" b="1" dirty="0" smtClean="0"/>
            <a:t>Nicho de mercado-capacidad de pago</a:t>
          </a:r>
          <a:endParaRPr lang="es-EC" sz="2400" b="1" dirty="0"/>
        </a:p>
      </dgm:t>
    </dgm:pt>
    <dgm:pt modelId="{3008A048-65D2-44D5-BB1F-DEAB1BF8B9C0}" type="parTrans" cxnId="{6D5C61BF-2DF0-426B-8AC7-AB546AAAA5D1}">
      <dgm:prSet/>
      <dgm:spPr/>
      <dgm:t>
        <a:bodyPr/>
        <a:lstStyle/>
        <a:p>
          <a:endParaRPr lang="es-EC" sz="2800" b="1"/>
        </a:p>
      </dgm:t>
    </dgm:pt>
    <dgm:pt modelId="{0786E5A7-47DE-43C7-94EA-53B1F962A845}" type="sibTrans" cxnId="{6D5C61BF-2DF0-426B-8AC7-AB546AAAA5D1}">
      <dgm:prSet/>
      <dgm:spPr/>
      <dgm:t>
        <a:bodyPr/>
        <a:lstStyle/>
        <a:p>
          <a:endParaRPr lang="es-EC" sz="2800" b="1"/>
        </a:p>
      </dgm:t>
    </dgm:pt>
    <dgm:pt modelId="{17A4AE35-06C1-4CE5-9FC1-6B651D4B3C86}">
      <dgm:prSet phldrT="[Texto]" custT="1"/>
      <dgm:spPr/>
      <dgm:t>
        <a:bodyPr/>
        <a:lstStyle/>
        <a:p>
          <a:r>
            <a:rPr lang="es-EC" sz="1800" b="1" dirty="0" smtClean="0"/>
            <a:t>Plan de financiamiento</a:t>
          </a:r>
          <a:endParaRPr lang="es-EC" sz="1800" b="1" dirty="0"/>
        </a:p>
      </dgm:t>
    </dgm:pt>
    <dgm:pt modelId="{05C210D8-19FB-478C-BD1F-BB1FE01755AA}" type="parTrans" cxnId="{9D7470E8-B86B-4089-9234-A77985E0B97A}">
      <dgm:prSet/>
      <dgm:spPr/>
      <dgm:t>
        <a:bodyPr/>
        <a:lstStyle/>
        <a:p>
          <a:endParaRPr lang="es-EC" sz="2800" b="1"/>
        </a:p>
      </dgm:t>
    </dgm:pt>
    <dgm:pt modelId="{61FC6C58-7EED-4F39-9D94-269A1205BAED}" type="sibTrans" cxnId="{9D7470E8-B86B-4089-9234-A77985E0B97A}">
      <dgm:prSet/>
      <dgm:spPr/>
      <dgm:t>
        <a:bodyPr/>
        <a:lstStyle/>
        <a:p>
          <a:endParaRPr lang="es-EC" sz="2800" b="1"/>
        </a:p>
      </dgm:t>
    </dgm:pt>
    <dgm:pt modelId="{B346E0DF-BBFC-405B-B96B-8269B120FCDD}">
      <dgm:prSet phldrT="[Texto]" custT="1"/>
      <dgm:spPr/>
      <dgm:t>
        <a:bodyPr/>
        <a:lstStyle/>
        <a:p>
          <a:r>
            <a:rPr lang="es-EC" sz="2400" b="1" smtClean="0"/>
            <a:t>Empresas requieren el servicio, invierten</a:t>
          </a:r>
          <a:endParaRPr lang="es-EC" sz="2400" b="1" dirty="0"/>
        </a:p>
      </dgm:t>
    </dgm:pt>
    <dgm:pt modelId="{52703159-0A02-4A05-AFEE-90E192B4AF84}" type="parTrans" cxnId="{42D958ED-5AAE-46A5-BE76-06F8A52F384A}">
      <dgm:prSet/>
      <dgm:spPr/>
      <dgm:t>
        <a:bodyPr/>
        <a:lstStyle/>
        <a:p>
          <a:endParaRPr lang="es-EC" sz="2800" b="1"/>
        </a:p>
      </dgm:t>
    </dgm:pt>
    <dgm:pt modelId="{13FEC39F-3DCB-469E-AFC4-32119B907E12}" type="sibTrans" cxnId="{42D958ED-5AAE-46A5-BE76-06F8A52F384A}">
      <dgm:prSet/>
      <dgm:spPr/>
      <dgm:t>
        <a:bodyPr/>
        <a:lstStyle/>
        <a:p>
          <a:endParaRPr lang="es-EC" sz="2800" b="1"/>
        </a:p>
      </dgm:t>
    </dgm:pt>
    <dgm:pt modelId="{AB4F9166-D37E-453A-BA20-3F96980559AC}">
      <dgm:prSet phldrT="[Texto]" custT="1"/>
      <dgm:spPr/>
      <dgm:t>
        <a:bodyPr/>
        <a:lstStyle/>
        <a:p>
          <a:r>
            <a:rPr lang="es-EC" sz="1800" b="1" dirty="0" smtClean="0"/>
            <a:t>Estrategia empresarial</a:t>
          </a:r>
          <a:endParaRPr lang="es-EC" sz="1800" b="1" dirty="0"/>
        </a:p>
      </dgm:t>
    </dgm:pt>
    <dgm:pt modelId="{650D1CF4-2092-4541-807B-45579635B77F}" type="parTrans" cxnId="{32BD363A-F06B-4D9E-AC5C-334454D8DCC7}">
      <dgm:prSet/>
      <dgm:spPr/>
      <dgm:t>
        <a:bodyPr/>
        <a:lstStyle/>
        <a:p>
          <a:endParaRPr lang="es-EC" sz="2800" b="1"/>
        </a:p>
      </dgm:t>
    </dgm:pt>
    <dgm:pt modelId="{C343AB49-CF37-407F-891D-A92A05D84718}" type="sibTrans" cxnId="{32BD363A-F06B-4D9E-AC5C-334454D8DCC7}">
      <dgm:prSet/>
      <dgm:spPr/>
      <dgm:t>
        <a:bodyPr/>
        <a:lstStyle/>
        <a:p>
          <a:endParaRPr lang="es-EC" sz="2800" b="1"/>
        </a:p>
      </dgm:t>
    </dgm:pt>
    <dgm:pt modelId="{3C490DF2-28F5-4A6C-8CE9-AF3560AC3EA1}">
      <dgm:prSet phldrT="[Texto]" custT="1"/>
      <dgm:spPr/>
      <dgm:t>
        <a:bodyPr/>
        <a:lstStyle/>
        <a:p>
          <a:r>
            <a:rPr lang="es-EC" sz="1800" b="1" dirty="0" smtClean="0"/>
            <a:t>Filosofía institucional</a:t>
          </a:r>
          <a:endParaRPr lang="es-EC" sz="1800" b="1" dirty="0"/>
        </a:p>
      </dgm:t>
    </dgm:pt>
    <dgm:pt modelId="{632FB9E8-44D8-49C0-B93F-48302A3E36E9}" type="parTrans" cxnId="{9F447B59-F35A-4C19-9F1B-A28AE5DA0BD6}">
      <dgm:prSet/>
      <dgm:spPr/>
      <dgm:t>
        <a:bodyPr/>
        <a:lstStyle/>
        <a:p>
          <a:endParaRPr lang="es-EC" sz="2800" b="1"/>
        </a:p>
      </dgm:t>
    </dgm:pt>
    <dgm:pt modelId="{AB634498-94D6-43DA-AD31-110507037694}" type="sibTrans" cxnId="{9F447B59-F35A-4C19-9F1B-A28AE5DA0BD6}">
      <dgm:prSet/>
      <dgm:spPr/>
      <dgm:t>
        <a:bodyPr/>
        <a:lstStyle/>
        <a:p>
          <a:endParaRPr lang="es-EC" sz="2800" b="1"/>
        </a:p>
      </dgm:t>
    </dgm:pt>
    <dgm:pt modelId="{20443A55-A561-4266-8F2E-2133F56B97FB}">
      <dgm:prSet phldrT="[Texto]" custT="1"/>
      <dgm:spPr/>
      <dgm:t>
        <a:bodyPr/>
        <a:lstStyle/>
        <a:p>
          <a:r>
            <a:rPr lang="es-EC" sz="2400" b="1" dirty="0" smtClean="0"/>
            <a:t>Visión, misión-estrategia competitiva</a:t>
          </a:r>
          <a:endParaRPr lang="es-EC" sz="2400" b="1" dirty="0"/>
        </a:p>
      </dgm:t>
    </dgm:pt>
    <dgm:pt modelId="{F45BE42E-2689-44FE-84BE-85BC09ADE8B1}" type="parTrans" cxnId="{F0EAC1A4-3778-4FF5-AD46-FEED58A5AF5B}">
      <dgm:prSet/>
      <dgm:spPr/>
      <dgm:t>
        <a:bodyPr/>
        <a:lstStyle/>
        <a:p>
          <a:endParaRPr lang="es-EC" sz="2800" b="1"/>
        </a:p>
      </dgm:t>
    </dgm:pt>
    <dgm:pt modelId="{6B360679-2842-4910-BEFD-9A5DF0A63629}" type="sibTrans" cxnId="{F0EAC1A4-3778-4FF5-AD46-FEED58A5AF5B}">
      <dgm:prSet/>
      <dgm:spPr/>
      <dgm:t>
        <a:bodyPr/>
        <a:lstStyle/>
        <a:p>
          <a:endParaRPr lang="es-EC" sz="2800" b="1"/>
        </a:p>
      </dgm:t>
    </dgm:pt>
    <dgm:pt modelId="{89630BAB-3E48-4273-B2A9-6CB9DF8B1654}">
      <dgm:prSet phldrT="[Texto]" custT="1"/>
      <dgm:spPr/>
      <dgm:t>
        <a:bodyPr/>
        <a:lstStyle/>
        <a:p>
          <a:r>
            <a:rPr lang="es-EC" sz="2400" b="1" dirty="0" smtClean="0"/>
            <a:t>Contrataciones</a:t>
          </a:r>
        </a:p>
      </dgm:t>
    </dgm:pt>
    <dgm:pt modelId="{A2A4B784-8DE4-4DA1-9235-923E27D9B7C2}" type="parTrans" cxnId="{9C1BC575-4810-48FA-A1A7-0E84CB6C72BE}">
      <dgm:prSet/>
      <dgm:spPr/>
      <dgm:t>
        <a:bodyPr/>
        <a:lstStyle/>
        <a:p>
          <a:endParaRPr lang="es-EC" sz="2800" b="1"/>
        </a:p>
      </dgm:t>
    </dgm:pt>
    <dgm:pt modelId="{EA56FF3B-C222-497E-9902-DDA636F3340B}" type="sibTrans" cxnId="{9C1BC575-4810-48FA-A1A7-0E84CB6C72BE}">
      <dgm:prSet/>
      <dgm:spPr/>
      <dgm:t>
        <a:bodyPr/>
        <a:lstStyle/>
        <a:p>
          <a:endParaRPr lang="es-EC" sz="2800" b="1"/>
        </a:p>
      </dgm:t>
    </dgm:pt>
    <dgm:pt modelId="{0DCE6C6E-7975-421E-972F-4D21CF5608A4}">
      <dgm:prSet phldrT="[Texto]" custT="1"/>
      <dgm:spPr/>
      <dgm:t>
        <a:bodyPr/>
        <a:lstStyle/>
        <a:p>
          <a:r>
            <a:rPr lang="es-EC" sz="1800" b="1" dirty="0" smtClean="0"/>
            <a:t>Resultados de desempeño</a:t>
          </a:r>
        </a:p>
      </dgm:t>
    </dgm:pt>
    <dgm:pt modelId="{2A566919-C9CD-41D5-9007-548232142FB8}" type="parTrans" cxnId="{6AA68595-7C6B-40AF-B40C-D1AC6FA0D970}">
      <dgm:prSet/>
      <dgm:spPr/>
      <dgm:t>
        <a:bodyPr/>
        <a:lstStyle/>
        <a:p>
          <a:endParaRPr lang="es-EC" sz="2800" b="1"/>
        </a:p>
      </dgm:t>
    </dgm:pt>
    <dgm:pt modelId="{AA993923-3E5F-48E8-BCA5-94149190739B}" type="sibTrans" cxnId="{6AA68595-7C6B-40AF-B40C-D1AC6FA0D970}">
      <dgm:prSet/>
      <dgm:spPr/>
      <dgm:t>
        <a:bodyPr/>
        <a:lstStyle/>
        <a:p>
          <a:endParaRPr lang="es-EC" sz="2800" b="1"/>
        </a:p>
      </dgm:t>
    </dgm:pt>
    <dgm:pt modelId="{815BF170-A29E-41E9-B427-388D144F7CD0}">
      <dgm:prSet phldrT="[Texto]" custT="1"/>
      <dgm:spPr/>
      <dgm:t>
        <a:bodyPr/>
        <a:lstStyle/>
        <a:p>
          <a:r>
            <a:rPr lang="es-EC" sz="2400" b="1" dirty="0" smtClean="0"/>
            <a:t>Proyecto viable</a:t>
          </a:r>
        </a:p>
      </dgm:t>
    </dgm:pt>
    <dgm:pt modelId="{262E4B52-87A6-4847-9908-59E37442DF9B}" type="parTrans" cxnId="{2082CE6C-28CF-4D5F-90A6-93029364FAE0}">
      <dgm:prSet/>
      <dgm:spPr/>
      <dgm:t>
        <a:bodyPr/>
        <a:lstStyle/>
        <a:p>
          <a:endParaRPr lang="es-EC" sz="2800" b="1"/>
        </a:p>
      </dgm:t>
    </dgm:pt>
    <dgm:pt modelId="{39806C28-E07E-4E1C-893A-170C0FBF5213}" type="sibTrans" cxnId="{2082CE6C-28CF-4D5F-90A6-93029364FAE0}">
      <dgm:prSet/>
      <dgm:spPr/>
      <dgm:t>
        <a:bodyPr/>
        <a:lstStyle/>
        <a:p>
          <a:endParaRPr lang="es-EC" sz="2800" b="1"/>
        </a:p>
      </dgm:t>
    </dgm:pt>
    <dgm:pt modelId="{F3BEEF70-EA5D-4BFA-9D51-53D83973EEEB}">
      <dgm:prSet phldrT="[Texto]" custT="1"/>
      <dgm:spPr/>
      <dgm:t>
        <a:bodyPr/>
        <a:lstStyle/>
        <a:p>
          <a:r>
            <a:rPr lang="es-EC" sz="1800" b="1" dirty="0" smtClean="0"/>
            <a:t>Plan financiero de contingencia</a:t>
          </a:r>
        </a:p>
      </dgm:t>
    </dgm:pt>
    <dgm:pt modelId="{6655695F-5FB6-466A-BE9A-9624D58E938B}" type="parTrans" cxnId="{96BD50B9-6056-4125-B9D3-7FD6935D9C36}">
      <dgm:prSet/>
      <dgm:spPr/>
      <dgm:t>
        <a:bodyPr/>
        <a:lstStyle/>
        <a:p>
          <a:endParaRPr lang="es-EC" sz="2800" b="1"/>
        </a:p>
      </dgm:t>
    </dgm:pt>
    <dgm:pt modelId="{2208E2D1-2DE4-45F8-B7BD-E29872468FDD}" type="sibTrans" cxnId="{96BD50B9-6056-4125-B9D3-7FD6935D9C36}">
      <dgm:prSet/>
      <dgm:spPr/>
      <dgm:t>
        <a:bodyPr/>
        <a:lstStyle/>
        <a:p>
          <a:endParaRPr lang="es-EC" sz="2800" b="1"/>
        </a:p>
      </dgm:t>
    </dgm:pt>
    <dgm:pt modelId="{0F65E4C7-DEE6-4112-855E-E6674DA05832}" type="pres">
      <dgm:prSet presAssocID="{5807802E-E540-40AF-AC0A-92ECC1467D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EB7B0E9-7D6D-4FC5-8984-BA202BF8E59F}" type="pres">
      <dgm:prSet presAssocID="{2778FAD8-4D1C-4F42-923F-BDD8ED0EA095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1DC6E0-C7D8-480C-A462-622DE7B75BE9}" type="pres">
      <dgm:prSet presAssocID="{2778FAD8-4D1C-4F42-923F-BDD8ED0EA095}" presName="childTex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7AB438-3120-4484-A4FE-CF818EC199A6}" type="pres">
      <dgm:prSet presAssocID="{7D5E7FB6-EDA8-4F4F-A56B-188E7E4FBBC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C669F0-86AB-4217-AFA1-2E388A2F3303}" type="pres">
      <dgm:prSet presAssocID="{7D5E7FB6-EDA8-4F4F-A56B-188E7E4FBBC0}" presName="childTex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D768F7-1606-4F54-8F86-D109FC7FDFEB}" type="pres">
      <dgm:prSet presAssocID="{B346E0DF-BBFC-405B-B96B-8269B120FCD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0BD375-DF2E-4BF1-9DCA-BD77397B1023}" type="pres">
      <dgm:prSet presAssocID="{B346E0DF-BBFC-405B-B96B-8269B120FCDD}" presName="childTex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3AD3F4-88DD-4DC1-A420-93C9F5D85BD0}" type="pres">
      <dgm:prSet presAssocID="{20443A55-A561-4266-8F2E-2133F56B97F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574F19-8577-4D8B-A8EA-149E78F989D2}" type="pres">
      <dgm:prSet presAssocID="{20443A55-A561-4266-8F2E-2133F56B97FB}" presName="childTex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5BA341-EFB8-4CBE-984B-324667376BE7}" type="pres">
      <dgm:prSet presAssocID="{89630BAB-3E48-4273-B2A9-6CB9DF8B165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2AC185-FC43-47C0-A9FD-BC0E2F0AB9E3}" type="pres">
      <dgm:prSet presAssocID="{89630BAB-3E48-4273-B2A9-6CB9DF8B1654}" presName="childTex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C1A63F-682C-49BB-8117-A796DC16812C}" type="pres">
      <dgm:prSet presAssocID="{815BF170-A29E-41E9-B427-388D144F7CD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688DAC-6780-46C0-9474-D0230A8C6242}" type="pres">
      <dgm:prSet presAssocID="{815BF170-A29E-41E9-B427-388D144F7CD0}" presName="childTex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740C9F3-9A61-4273-B529-523918ACFCD2}" type="presOf" srcId="{5807802E-E540-40AF-AC0A-92ECC1467DF9}" destId="{0F65E4C7-DEE6-4112-855E-E6674DA05832}" srcOrd="0" destOrd="0" presId="urn:microsoft.com/office/officeart/2005/8/layout/vList2"/>
    <dgm:cxn modelId="{2387D159-9F6A-430A-A0F6-8A9BC4527B6A}" type="presOf" srcId="{7D5E7FB6-EDA8-4F4F-A56B-188E7E4FBBC0}" destId="{317AB438-3120-4484-A4FE-CF818EC199A6}" srcOrd="0" destOrd="0" presId="urn:microsoft.com/office/officeart/2005/8/layout/vList2"/>
    <dgm:cxn modelId="{A976B396-1DA5-4D74-9EA1-0A9C4E4A8256}" type="presOf" srcId="{B346E0DF-BBFC-405B-B96B-8269B120FCDD}" destId="{70D768F7-1606-4F54-8F86-D109FC7FDFEB}" srcOrd="0" destOrd="0" presId="urn:microsoft.com/office/officeart/2005/8/layout/vList2"/>
    <dgm:cxn modelId="{F02EC3E8-6BB7-4C61-9493-35C4F459DE94}" type="presOf" srcId="{AB4F9166-D37E-453A-BA20-3F96980559AC}" destId="{170BD375-DF2E-4BF1-9DCA-BD77397B1023}" srcOrd="0" destOrd="0" presId="urn:microsoft.com/office/officeart/2005/8/layout/vList2"/>
    <dgm:cxn modelId="{32BD363A-F06B-4D9E-AC5C-334454D8DCC7}" srcId="{B346E0DF-BBFC-405B-B96B-8269B120FCDD}" destId="{AB4F9166-D37E-453A-BA20-3F96980559AC}" srcOrd="0" destOrd="0" parTransId="{650D1CF4-2092-4541-807B-45579635B77F}" sibTransId="{C343AB49-CF37-407F-891D-A92A05D84718}"/>
    <dgm:cxn modelId="{9F447B59-F35A-4C19-9F1B-A28AE5DA0BD6}" srcId="{20443A55-A561-4266-8F2E-2133F56B97FB}" destId="{3C490DF2-28F5-4A6C-8CE9-AF3560AC3EA1}" srcOrd="0" destOrd="0" parTransId="{632FB9E8-44D8-49C0-B93F-48302A3E36E9}" sibTransId="{AB634498-94D6-43DA-AD31-110507037694}"/>
    <dgm:cxn modelId="{E2BF6DE1-30F7-49D5-9D0F-BA640531E550}" type="presOf" srcId="{F3BEEF70-EA5D-4BFA-9D51-53D83973EEEB}" destId="{64688DAC-6780-46C0-9474-D0230A8C6242}" srcOrd="0" destOrd="0" presId="urn:microsoft.com/office/officeart/2005/8/layout/vList2"/>
    <dgm:cxn modelId="{845F5225-ABC2-44E2-923B-94F03F2D0107}" type="presOf" srcId="{2778FAD8-4D1C-4F42-923F-BDD8ED0EA095}" destId="{4EB7B0E9-7D6D-4FC5-8984-BA202BF8E59F}" srcOrd="0" destOrd="0" presId="urn:microsoft.com/office/officeart/2005/8/layout/vList2"/>
    <dgm:cxn modelId="{9D7470E8-B86B-4089-9234-A77985E0B97A}" srcId="{7D5E7FB6-EDA8-4F4F-A56B-188E7E4FBBC0}" destId="{17A4AE35-06C1-4CE5-9FC1-6B651D4B3C86}" srcOrd="0" destOrd="0" parTransId="{05C210D8-19FB-478C-BD1F-BB1FE01755AA}" sibTransId="{61FC6C58-7EED-4F39-9D94-269A1205BAED}"/>
    <dgm:cxn modelId="{8A9EAC2B-A11C-43BC-A56D-4B746E22A6BD}" type="presOf" srcId="{17A4AE35-06C1-4CE5-9FC1-6B651D4B3C86}" destId="{CDC669F0-86AB-4217-AFA1-2E388A2F3303}" srcOrd="0" destOrd="0" presId="urn:microsoft.com/office/officeart/2005/8/layout/vList2"/>
    <dgm:cxn modelId="{6D5C61BF-2DF0-426B-8AC7-AB546AAAA5D1}" srcId="{5807802E-E540-40AF-AC0A-92ECC1467DF9}" destId="{7D5E7FB6-EDA8-4F4F-A56B-188E7E4FBBC0}" srcOrd="1" destOrd="0" parTransId="{3008A048-65D2-44D5-BB1F-DEAB1BF8B9C0}" sibTransId="{0786E5A7-47DE-43C7-94EA-53B1F962A845}"/>
    <dgm:cxn modelId="{42D958ED-5AAE-46A5-BE76-06F8A52F384A}" srcId="{5807802E-E540-40AF-AC0A-92ECC1467DF9}" destId="{B346E0DF-BBFC-405B-B96B-8269B120FCDD}" srcOrd="2" destOrd="0" parTransId="{52703159-0A02-4A05-AFEE-90E192B4AF84}" sibTransId="{13FEC39F-3DCB-469E-AFC4-32119B907E12}"/>
    <dgm:cxn modelId="{93788001-85AF-4EA2-B1BD-313FB5D44146}" type="presOf" srcId="{3C490DF2-28F5-4A6C-8CE9-AF3560AC3EA1}" destId="{73574F19-8577-4D8B-A8EA-149E78F989D2}" srcOrd="0" destOrd="0" presId="urn:microsoft.com/office/officeart/2005/8/layout/vList2"/>
    <dgm:cxn modelId="{6AA68595-7C6B-40AF-B40C-D1AC6FA0D970}" srcId="{89630BAB-3E48-4273-B2A9-6CB9DF8B1654}" destId="{0DCE6C6E-7975-421E-972F-4D21CF5608A4}" srcOrd="0" destOrd="0" parTransId="{2A566919-C9CD-41D5-9007-548232142FB8}" sibTransId="{AA993923-3E5F-48E8-BCA5-94149190739B}"/>
    <dgm:cxn modelId="{99B544E7-350B-4AF4-857D-51FB8C3199C2}" srcId="{2778FAD8-4D1C-4F42-923F-BDD8ED0EA095}" destId="{D3E3F53E-9D26-4444-AD79-71CC9A1DADE5}" srcOrd="0" destOrd="0" parTransId="{47BF7956-735A-4656-950C-B82DD5F55F10}" sibTransId="{FE8DC091-9C8F-4B5D-8825-B4A6096C113F}"/>
    <dgm:cxn modelId="{A49E1764-E60E-4262-9AD1-057CD5CE330A}" type="presOf" srcId="{815BF170-A29E-41E9-B427-388D144F7CD0}" destId="{62C1A63F-682C-49BB-8117-A796DC16812C}" srcOrd="0" destOrd="0" presId="urn:microsoft.com/office/officeart/2005/8/layout/vList2"/>
    <dgm:cxn modelId="{2082CE6C-28CF-4D5F-90A6-93029364FAE0}" srcId="{5807802E-E540-40AF-AC0A-92ECC1467DF9}" destId="{815BF170-A29E-41E9-B427-388D144F7CD0}" srcOrd="5" destOrd="0" parTransId="{262E4B52-87A6-4847-9908-59E37442DF9B}" sibTransId="{39806C28-E07E-4E1C-893A-170C0FBF5213}"/>
    <dgm:cxn modelId="{F0EAC1A4-3778-4FF5-AD46-FEED58A5AF5B}" srcId="{5807802E-E540-40AF-AC0A-92ECC1467DF9}" destId="{20443A55-A561-4266-8F2E-2133F56B97FB}" srcOrd="3" destOrd="0" parTransId="{F45BE42E-2689-44FE-84BE-85BC09ADE8B1}" sibTransId="{6B360679-2842-4910-BEFD-9A5DF0A63629}"/>
    <dgm:cxn modelId="{96BD50B9-6056-4125-B9D3-7FD6935D9C36}" srcId="{815BF170-A29E-41E9-B427-388D144F7CD0}" destId="{F3BEEF70-EA5D-4BFA-9D51-53D83973EEEB}" srcOrd="0" destOrd="0" parTransId="{6655695F-5FB6-466A-BE9A-9624D58E938B}" sibTransId="{2208E2D1-2DE4-45F8-B7BD-E29872468FDD}"/>
    <dgm:cxn modelId="{C0FCF7ED-BBC0-4820-82B8-F3855F3E1C8D}" type="presOf" srcId="{89630BAB-3E48-4273-B2A9-6CB9DF8B1654}" destId="{E05BA341-EFB8-4CBE-984B-324667376BE7}" srcOrd="0" destOrd="0" presId="urn:microsoft.com/office/officeart/2005/8/layout/vList2"/>
    <dgm:cxn modelId="{9C1BC575-4810-48FA-A1A7-0E84CB6C72BE}" srcId="{5807802E-E540-40AF-AC0A-92ECC1467DF9}" destId="{89630BAB-3E48-4273-B2A9-6CB9DF8B1654}" srcOrd="4" destOrd="0" parTransId="{A2A4B784-8DE4-4DA1-9235-923E27D9B7C2}" sibTransId="{EA56FF3B-C222-497E-9902-DDA636F3340B}"/>
    <dgm:cxn modelId="{33A7CFA3-C214-488B-B070-1384F685144D}" type="presOf" srcId="{D3E3F53E-9D26-4444-AD79-71CC9A1DADE5}" destId="{C61DC6E0-C7D8-480C-A462-622DE7B75BE9}" srcOrd="0" destOrd="0" presId="urn:microsoft.com/office/officeart/2005/8/layout/vList2"/>
    <dgm:cxn modelId="{EB8369A3-AC11-4E5C-A289-21F330344261}" type="presOf" srcId="{20443A55-A561-4266-8F2E-2133F56B97FB}" destId="{C33AD3F4-88DD-4DC1-A420-93C9F5D85BD0}" srcOrd="0" destOrd="0" presId="urn:microsoft.com/office/officeart/2005/8/layout/vList2"/>
    <dgm:cxn modelId="{B7C902C2-86D5-494C-9F24-585BC04ACDAD}" srcId="{5807802E-E540-40AF-AC0A-92ECC1467DF9}" destId="{2778FAD8-4D1C-4F42-923F-BDD8ED0EA095}" srcOrd="0" destOrd="0" parTransId="{FB239B27-37E0-4D5A-9477-19F5B7474B1E}" sibTransId="{39431EF7-F532-4D1C-8D06-BDE8730B9951}"/>
    <dgm:cxn modelId="{9B65ECB9-BEB4-426C-9389-F691B5542D91}" type="presOf" srcId="{0DCE6C6E-7975-421E-972F-4D21CF5608A4}" destId="{E52AC185-FC43-47C0-A9FD-BC0E2F0AB9E3}" srcOrd="0" destOrd="0" presId="urn:microsoft.com/office/officeart/2005/8/layout/vList2"/>
    <dgm:cxn modelId="{9EAAB185-F5B6-499E-8ECF-3C5129856896}" type="presParOf" srcId="{0F65E4C7-DEE6-4112-855E-E6674DA05832}" destId="{4EB7B0E9-7D6D-4FC5-8984-BA202BF8E59F}" srcOrd="0" destOrd="0" presId="urn:microsoft.com/office/officeart/2005/8/layout/vList2"/>
    <dgm:cxn modelId="{E4245C45-9E6F-46EF-8686-9F9968764945}" type="presParOf" srcId="{0F65E4C7-DEE6-4112-855E-E6674DA05832}" destId="{C61DC6E0-C7D8-480C-A462-622DE7B75BE9}" srcOrd="1" destOrd="0" presId="urn:microsoft.com/office/officeart/2005/8/layout/vList2"/>
    <dgm:cxn modelId="{7AD123E7-7DB6-4652-9223-0A050286B908}" type="presParOf" srcId="{0F65E4C7-DEE6-4112-855E-E6674DA05832}" destId="{317AB438-3120-4484-A4FE-CF818EC199A6}" srcOrd="2" destOrd="0" presId="urn:microsoft.com/office/officeart/2005/8/layout/vList2"/>
    <dgm:cxn modelId="{C88BB69E-AD8C-4489-9839-FEA2D2AC636E}" type="presParOf" srcId="{0F65E4C7-DEE6-4112-855E-E6674DA05832}" destId="{CDC669F0-86AB-4217-AFA1-2E388A2F3303}" srcOrd="3" destOrd="0" presId="urn:microsoft.com/office/officeart/2005/8/layout/vList2"/>
    <dgm:cxn modelId="{579104AB-069C-4476-9662-BA689DB858F8}" type="presParOf" srcId="{0F65E4C7-DEE6-4112-855E-E6674DA05832}" destId="{70D768F7-1606-4F54-8F86-D109FC7FDFEB}" srcOrd="4" destOrd="0" presId="urn:microsoft.com/office/officeart/2005/8/layout/vList2"/>
    <dgm:cxn modelId="{09CF7953-A049-403C-88F5-ABF9AF19ADFF}" type="presParOf" srcId="{0F65E4C7-DEE6-4112-855E-E6674DA05832}" destId="{170BD375-DF2E-4BF1-9DCA-BD77397B1023}" srcOrd="5" destOrd="0" presId="urn:microsoft.com/office/officeart/2005/8/layout/vList2"/>
    <dgm:cxn modelId="{73FFFA12-7836-496C-B940-4FD48304BACA}" type="presParOf" srcId="{0F65E4C7-DEE6-4112-855E-E6674DA05832}" destId="{C33AD3F4-88DD-4DC1-A420-93C9F5D85BD0}" srcOrd="6" destOrd="0" presId="urn:microsoft.com/office/officeart/2005/8/layout/vList2"/>
    <dgm:cxn modelId="{535B3062-D87B-4B76-A4BF-2E5FB531884B}" type="presParOf" srcId="{0F65E4C7-DEE6-4112-855E-E6674DA05832}" destId="{73574F19-8577-4D8B-A8EA-149E78F989D2}" srcOrd="7" destOrd="0" presId="urn:microsoft.com/office/officeart/2005/8/layout/vList2"/>
    <dgm:cxn modelId="{D6D11709-9400-41BF-8B6C-177D0DD653CD}" type="presParOf" srcId="{0F65E4C7-DEE6-4112-855E-E6674DA05832}" destId="{E05BA341-EFB8-4CBE-984B-324667376BE7}" srcOrd="8" destOrd="0" presId="urn:microsoft.com/office/officeart/2005/8/layout/vList2"/>
    <dgm:cxn modelId="{24236B6B-A0BD-4F3F-994C-300462BA7D03}" type="presParOf" srcId="{0F65E4C7-DEE6-4112-855E-E6674DA05832}" destId="{E52AC185-FC43-47C0-A9FD-BC0E2F0AB9E3}" srcOrd="9" destOrd="0" presId="urn:microsoft.com/office/officeart/2005/8/layout/vList2"/>
    <dgm:cxn modelId="{E8F0BF77-3E5F-47A6-86B5-1ECE2F01BB12}" type="presParOf" srcId="{0F65E4C7-DEE6-4112-855E-E6674DA05832}" destId="{62C1A63F-682C-49BB-8117-A796DC16812C}" srcOrd="10" destOrd="0" presId="urn:microsoft.com/office/officeart/2005/8/layout/vList2"/>
    <dgm:cxn modelId="{1485662E-2874-48CE-A990-174416CFD18A}" type="presParOf" srcId="{0F65E4C7-DEE6-4112-855E-E6674DA05832}" destId="{64688DAC-6780-46C0-9474-D0230A8C6242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ECCB99-BEDD-4E29-B8B1-8B42C16F7C6D}">
      <dsp:nvSpPr>
        <dsp:cNvPr id="0" name=""/>
        <dsp:cNvSpPr/>
      </dsp:nvSpPr>
      <dsp:spPr>
        <a:xfrm>
          <a:off x="1487571" y="490031"/>
          <a:ext cx="3889280" cy="3889280"/>
        </a:xfrm>
        <a:prstGeom prst="blockArc">
          <a:avLst>
            <a:gd name="adj1" fmla="val 13114286"/>
            <a:gd name="adj2" fmla="val 16200000"/>
            <a:gd name="adj3" fmla="val 39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12A603-8223-48E5-97CC-D5E65C4B4F39}">
      <dsp:nvSpPr>
        <dsp:cNvPr id="0" name=""/>
        <dsp:cNvSpPr/>
      </dsp:nvSpPr>
      <dsp:spPr>
        <a:xfrm>
          <a:off x="1487571" y="490031"/>
          <a:ext cx="3889280" cy="3889280"/>
        </a:xfrm>
        <a:prstGeom prst="blockArc">
          <a:avLst>
            <a:gd name="adj1" fmla="val 10028571"/>
            <a:gd name="adj2" fmla="val 13114286"/>
            <a:gd name="adj3" fmla="val 39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DCF04-F83C-43C0-B081-E93A203A1D4A}">
      <dsp:nvSpPr>
        <dsp:cNvPr id="0" name=""/>
        <dsp:cNvSpPr/>
      </dsp:nvSpPr>
      <dsp:spPr>
        <a:xfrm>
          <a:off x="1487571" y="490031"/>
          <a:ext cx="3889280" cy="3889280"/>
        </a:xfrm>
        <a:prstGeom prst="blockArc">
          <a:avLst>
            <a:gd name="adj1" fmla="val 6942857"/>
            <a:gd name="adj2" fmla="val 10028571"/>
            <a:gd name="adj3" fmla="val 39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C42F3-2F91-4ED8-AC10-7A52678FFE7F}">
      <dsp:nvSpPr>
        <dsp:cNvPr id="0" name=""/>
        <dsp:cNvSpPr/>
      </dsp:nvSpPr>
      <dsp:spPr>
        <a:xfrm>
          <a:off x="1487571" y="490031"/>
          <a:ext cx="3889280" cy="3889280"/>
        </a:xfrm>
        <a:prstGeom prst="blockArc">
          <a:avLst>
            <a:gd name="adj1" fmla="val 3857143"/>
            <a:gd name="adj2" fmla="val 6942857"/>
            <a:gd name="adj3" fmla="val 39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E8D50B-C577-49DA-807D-482E36BF372D}">
      <dsp:nvSpPr>
        <dsp:cNvPr id="0" name=""/>
        <dsp:cNvSpPr/>
      </dsp:nvSpPr>
      <dsp:spPr>
        <a:xfrm>
          <a:off x="1487571" y="490031"/>
          <a:ext cx="3889280" cy="3889280"/>
        </a:xfrm>
        <a:prstGeom prst="blockArc">
          <a:avLst>
            <a:gd name="adj1" fmla="val 771429"/>
            <a:gd name="adj2" fmla="val 3857143"/>
            <a:gd name="adj3" fmla="val 39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81288-C167-4E55-B454-251818AE1515}">
      <dsp:nvSpPr>
        <dsp:cNvPr id="0" name=""/>
        <dsp:cNvSpPr/>
      </dsp:nvSpPr>
      <dsp:spPr>
        <a:xfrm>
          <a:off x="1487571" y="490031"/>
          <a:ext cx="3889280" cy="3889280"/>
        </a:xfrm>
        <a:prstGeom prst="blockArc">
          <a:avLst>
            <a:gd name="adj1" fmla="val 19285714"/>
            <a:gd name="adj2" fmla="val 771429"/>
            <a:gd name="adj3" fmla="val 39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5EB9E4-CFD2-4832-ADA0-FFC1A54C9DE3}">
      <dsp:nvSpPr>
        <dsp:cNvPr id="0" name=""/>
        <dsp:cNvSpPr/>
      </dsp:nvSpPr>
      <dsp:spPr>
        <a:xfrm>
          <a:off x="1487571" y="490031"/>
          <a:ext cx="3889280" cy="3889280"/>
        </a:xfrm>
        <a:prstGeom prst="blockArc">
          <a:avLst>
            <a:gd name="adj1" fmla="val 16200000"/>
            <a:gd name="adj2" fmla="val 19285714"/>
            <a:gd name="adj3" fmla="val 39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5089AA-3363-42B8-9428-C1875E307342}">
      <dsp:nvSpPr>
        <dsp:cNvPr id="0" name=""/>
        <dsp:cNvSpPr/>
      </dsp:nvSpPr>
      <dsp:spPr>
        <a:xfrm>
          <a:off x="2679739" y="1682199"/>
          <a:ext cx="1504944" cy="15049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Tamaño</a:t>
          </a:r>
          <a:endParaRPr lang="es-EC" sz="2400" kern="1200" dirty="0"/>
        </a:p>
      </dsp:txBody>
      <dsp:txXfrm>
        <a:off x="2679739" y="1682199"/>
        <a:ext cx="1504944" cy="1504944"/>
      </dsp:txXfrm>
    </dsp:sp>
    <dsp:sp modelId="{B2ED5041-732A-45CE-8635-6B4C25A56BDF}">
      <dsp:nvSpPr>
        <dsp:cNvPr id="0" name=""/>
        <dsp:cNvSpPr/>
      </dsp:nvSpPr>
      <dsp:spPr>
        <a:xfrm>
          <a:off x="2905481" y="1225"/>
          <a:ext cx="1053461" cy="10534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Recursos financieros: no limitados</a:t>
          </a:r>
          <a:endParaRPr lang="es-EC" sz="1000" kern="1200" dirty="0"/>
        </a:p>
      </dsp:txBody>
      <dsp:txXfrm>
        <a:off x="2905481" y="1225"/>
        <a:ext cx="1053461" cy="1053461"/>
      </dsp:txXfrm>
    </dsp:sp>
    <dsp:sp modelId="{DC4F7A18-A149-4758-AA56-5DA4EC9FF41B}">
      <dsp:nvSpPr>
        <dsp:cNvPr id="0" name=""/>
        <dsp:cNvSpPr/>
      </dsp:nvSpPr>
      <dsp:spPr>
        <a:xfrm>
          <a:off x="4396211" y="719123"/>
          <a:ext cx="1053461" cy="10534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Optimización del tamaño</a:t>
          </a:r>
          <a:endParaRPr lang="es-EC" sz="1000" kern="1200" dirty="0"/>
        </a:p>
      </dsp:txBody>
      <dsp:txXfrm>
        <a:off x="4396211" y="719123"/>
        <a:ext cx="1053461" cy="1053461"/>
      </dsp:txXfrm>
    </dsp:sp>
    <dsp:sp modelId="{3C1FA347-9E88-4A5F-99C7-62050A1E66F8}">
      <dsp:nvSpPr>
        <dsp:cNvPr id="0" name=""/>
        <dsp:cNvSpPr/>
      </dsp:nvSpPr>
      <dsp:spPr>
        <a:xfrm>
          <a:off x="4764391" y="2332225"/>
          <a:ext cx="1053461" cy="10534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Insumos y materia prima</a:t>
          </a:r>
          <a:endParaRPr lang="es-EC" sz="1000" kern="1200" dirty="0"/>
        </a:p>
      </dsp:txBody>
      <dsp:txXfrm>
        <a:off x="4764391" y="2332225"/>
        <a:ext cx="1053461" cy="1053461"/>
      </dsp:txXfrm>
    </dsp:sp>
    <dsp:sp modelId="{07B2C653-6DFB-4B43-A702-F2AAEED9330F}">
      <dsp:nvSpPr>
        <dsp:cNvPr id="0" name=""/>
        <dsp:cNvSpPr/>
      </dsp:nvSpPr>
      <dsp:spPr>
        <a:xfrm>
          <a:off x="3732774" y="3625833"/>
          <a:ext cx="1053461" cy="10534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Mano de obra</a:t>
          </a:r>
          <a:endParaRPr lang="es-EC" sz="1000" kern="1200" dirty="0"/>
        </a:p>
      </dsp:txBody>
      <dsp:txXfrm>
        <a:off x="3732774" y="3625833"/>
        <a:ext cx="1053461" cy="1053461"/>
      </dsp:txXfrm>
    </dsp:sp>
    <dsp:sp modelId="{13D929E5-0C67-43A6-8467-7FBC7C434E37}">
      <dsp:nvSpPr>
        <dsp:cNvPr id="0" name=""/>
        <dsp:cNvSpPr/>
      </dsp:nvSpPr>
      <dsp:spPr>
        <a:xfrm>
          <a:off x="2078188" y="3625833"/>
          <a:ext cx="1053461" cy="10534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smtClean="0"/>
            <a:t>Tecnología</a:t>
          </a:r>
          <a:endParaRPr lang="es-EC" sz="1000" kern="1200"/>
        </a:p>
      </dsp:txBody>
      <dsp:txXfrm>
        <a:off x="2078188" y="3625833"/>
        <a:ext cx="1053461" cy="1053461"/>
      </dsp:txXfrm>
    </dsp:sp>
    <dsp:sp modelId="{CDBD7E8C-D597-41B4-8938-AF9B1F128017}">
      <dsp:nvSpPr>
        <dsp:cNvPr id="0" name=""/>
        <dsp:cNvSpPr/>
      </dsp:nvSpPr>
      <dsp:spPr>
        <a:xfrm>
          <a:off x="1046570" y="2332225"/>
          <a:ext cx="1053461" cy="10534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Economías a escala</a:t>
          </a:r>
          <a:endParaRPr lang="es-EC" sz="1000" kern="1200" dirty="0"/>
        </a:p>
      </dsp:txBody>
      <dsp:txXfrm>
        <a:off x="1046570" y="2332225"/>
        <a:ext cx="1053461" cy="1053461"/>
      </dsp:txXfrm>
    </dsp:sp>
    <dsp:sp modelId="{CA2D6EF4-EDC1-44E3-8763-AF95B254C1E0}">
      <dsp:nvSpPr>
        <dsp:cNvPr id="0" name=""/>
        <dsp:cNvSpPr/>
      </dsp:nvSpPr>
      <dsp:spPr>
        <a:xfrm>
          <a:off x="1414750" y="719123"/>
          <a:ext cx="1053461" cy="10534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Mercado: </a:t>
          </a:r>
          <a:r>
            <a:rPr lang="es-EC" sz="1000" kern="1200" dirty="0" err="1" smtClean="0"/>
            <a:t>stakeholders</a:t>
          </a:r>
          <a:endParaRPr lang="es-EC" sz="1000" kern="1200" dirty="0"/>
        </a:p>
      </dsp:txBody>
      <dsp:txXfrm>
        <a:off x="1414750" y="719123"/>
        <a:ext cx="1053461" cy="105346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FC7C1D-B21D-4126-8DF9-5A7F3F9DC046}">
      <dsp:nvSpPr>
        <dsp:cNvPr id="0" name=""/>
        <dsp:cNvSpPr/>
      </dsp:nvSpPr>
      <dsp:spPr>
        <a:xfrm>
          <a:off x="2060" y="289889"/>
          <a:ext cx="1276138" cy="4425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Bancos</a:t>
          </a:r>
          <a:endParaRPr lang="es-EC" sz="2000" kern="1200" dirty="0"/>
        </a:p>
      </dsp:txBody>
      <dsp:txXfrm>
        <a:off x="2060" y="289889"/>
        <a:ext cx="1276138" cy="442556"/>
      </dsp:txXfrm>
    </dsp:sp>
    <dsp:sp modelId="{C0FB4FCE-8B4E-463F-B580-4F052F9AD0AB}">
      <dsp:nvSpPr>
        <dsp:cNvPr id="0" name=""/>
        <dsp:cNvSpPr/>
      </dsp:nvSpPr>
      <dsp:spPr>
        <a:xfrm>
          <a:off x="2060" y="732445"/>
          <a:ext cx="1276138" cy="15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15,93%</a:t>
          </a:r>
          <a:endParaRPr lang="es-EC" sz="2000" kern="1200" dirty="0"/>
        </a:p>
      </dsp:txBody>
      <dsp:txXfrm>
        <a:off x="2060" y="732445"/>
        <a:ext cx="1276138" cy="1552"/>
      </dsp:txXfrm>
    </dsp:sp>
    <dsp:sp modelId="{EB0BF599-0ADE-4CB7-93F7-E0883B574F79}">
      <dsp:nvSpPr>
        <dsp:cNvPr id="0" name=""/>
        <dsp:cNvSpPr/>
      </dsp:nvSpPr>
      <dsp:spPr>
        <a:xfrm>
          <a:off x="1456857" y="290510"/>
          <a:ext cx="1277385" cy="4425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CFN</a:t>
          </a:r>
          <a:endParaRPr lang="es-EC" sz="2000" b="1" kern="1200" dirty="0"/>
        </a:p>
      </dsp:txBody>
      <dsp:txXfrm>
        <a:off x="1456857" y="290510"/>
        <a:ext cx="1277385" cy="442556"/>
      </dsp:txXfrm>
    </dsp:sp>
    <dsp:sp modelId="{8F02BBA6-ADEF-406B-9A93-59A63F36A5EB}">
      <dsp:nvSpPr>
        <dsp:cNvPr id="0" name=""/>
        <dsp:cNvSpPr/>
      </dsp:nvSpPr>
      <dsp:spPr>
        <a:xfrm>
          <a:off x="1456857" y="733231"/>
          <a:ext cx="1277385" cy="1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b="1" kern="1200" dirty="0" smtClean="0"/>
            <a:t>12,11%</a:t>
          </a:r>
          <a:endParaRPr lang="es-EC" sz="2000" b="1" kern="1200" dirty="0"/>
        </a:p>
      </dsp:txBody>
      <dsp:txXfrm>
        <a:off x="1456857" y="733231"/>
        <a:ext cx="1277385" cy="14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E5A6AB-0397-4328-A738-71617318112D}">
      <dsp:nvSpPr>
        <dsp:cNvPr id="0" name=""/>
        <dsp:cNvSpPr/>
      </dsp:nvSpPr>
      <dsp:spPr>
        <a:xfrm>
          <a:off x="0" y="211527"/>
          <a:ext cx="556828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D41439-C5F9-4233-8365-01B6A177921C}">
      <dsp:nvSpPr>
        <dsp:cNvPr id="0" name=""/>
        <dsp:cNvSpPr/>
      </dsp:nvSpPr>
      <dsp:spPr>
        <a:xfrm>
          <a:off x="278414" y="4887"/>
          <a:ext cx="3897796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327" tIns="0" rIns="14732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1. Seguimiento de objetivos</a:t>
          </a:r>
          <a:endParaRPr lang="es-EC" sz="2000" b="1" kern="1200" dirty="0"/>
        </a:p>
      </dsp:txBody>
      <dsp:txXfrm>
        <a:off x="278414" y="4887"/>
        <a:ext cx="3897796" cy="413280"/>
      </dsp:txXfrm>
    </dsp:sp>
    <dsp:sp modelId="{F5CDE47B-EC1F-48D5-B818-CA040CCEF9C5}">
      <dsp:nvSpPr>
        <dsp:cNvPr id="0" name=""/>
        <dsp:cNvSpPr/>
      </dsp:nvSpPr>
      <dsp:spPr>
        <a:xfrm>
          <a:off x="0" y="846568"/>
          <a:ext cx="556828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93E7B1-4A43-4F0E-8827-90066064BB5A}">
      <dsp:nvSpPr>
        <dsp:cNvPr id="0" name=""/>
        <dsp:cNvSpPr/>
      </dsp:nvSpPr>
      <dsp:spPr>
        <a:xfrm>
          <a:off x="278414" y="639927"/>
          <a:ext cx="3897796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327" tIns="0" rIns="14732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2. Estudio de mercado</a:t>
          </a:r>
          <a:endParaRPr lang="es-EC" sz="2000" b="1" kern="1200" dirty="0"/>
        </a:p>
      </dsp:txBody>
      <dsp:txXfrm>
        <a:off x="278414" y="639927"/>
        <a:ext cx="3897796" cy="413280"/>
      </dsp:txXfrm>
    </dsp:sp>
    <dsp:sp modelId="{9E0D07F2-32B7-4931-ACC1-C59972C0E28F}">
      <dsp:nvSpPr>
        <dsp:cNvPr id="0" name=""/>
        <dsp:cNvSpPr/>
      </dsp:nvSpPr>
      <dsp:spPr>
        <a:xfrm>
          <a:off x="0" y="1481608"/>
          <a:ext cx="556828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F0F6A3-F101-4813-9F0D-16462FE8AA2A}">
      <dsp:nvSpPr>
        <dsp:cNvPr id="0" name=""/>
        <dsp:cNvSpPr/>
      </dsp:nvSpPr>
      <dsp:spPr>
        <a:xfrm>
          <a:off x="278414" y="1274968"/>
          <a:ext cx="3897796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327" tIns="0" rIns="14732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3. Cobros</a:t>
          </a:r>
          <a:endParaRPr lang="es-EC" sz="2000" b="1" kern="1200" dirty="0"/>
        </a:p>
      </dsp:txBody>
      <dsp:txXfrm>
        <a:off x="278414" y="1274968"/>
        <a:ext cx="3897796" cy="413280"/>
      </dsp:txXfrm>
    </dsp:sp>
    <dsp:sp modelId="{3FDB09BD-76E0-4BC3-9524-6F53FEEC2FDB}">
      <dsp:nvSpPr>
        <dsp:cNvPr id="0" name=""/>
        <dsp:cNvSpPr/>
      </dsp:nvSpPr>
      <dsp:spPr>
        <a:xfrm>
          <a:off x="0" y="2116648"/>
          <a:ext cx="556828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77FD0-D83C-4B36-AC3E-4A9FE1338E47}">
      <dsp:nvSpPr>
        <dsp:cNvPr id="0" name=""/>
        <dsp:cNvSpPr/>
      </dsp:nvSpPr>
      <dsp:spPr>
        <a:xfrm>
          <a:off x="278414" y="1910008"/>
          <a:ext cx="3897796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327" tIns="0" rIns="14732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4. Innovación</a:t>
          </a:r>
          <a:endParaRPr lang="es-EC" sz="2000" b="1" kern="1200" dirty="0"/>
        </a:p>
      </dsp:txBody>
      <dsp:txXfrm>
        <a:off x="278414" y="1910008"/>
        <a:ext cx="3897796" cy="413280"/>
      </dsp:txXfrm>
    </dsp:sp>
    <dsp:sp modelId="{DD38FAB7-E038-4905-8AA2-03D73C17A20A}">
      <dsp:nvSpPr>
        <dsp:cNvPr id="0" name=""/>
        <dsp:cNvSpPr/>
      </dsp:nvSpPr>
      <dsp:spPr>
        <a:xfrm>
          <a:off x="0" y="2751688"/>
          <a:ext cx="556828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60A8B-4013-4669-A9D0-DE7B26D65390}">
      <dsp:nvSpPr>
        <dsp:cNvPr id="0" name=""/>
        <dsp:cNvSpPr/>
      </dsp:nvSpPr>
      <dsp:spPr>
        <a:xfrm>
          <a:off x="278414" y="2545048"/>
          <a:ext cx="3897796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327" tIns="0" rIns="14732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5. Plan financiero de contingencia</a:t>
          </a:r>
          <a:endParaRPr lang="es-EC" sz="2000" b="1" kern="1200" dirty="0"/>
        </a:p>
      </dsp:txBody>
      <dsp:txXfrm>
        <a:off x="278414" y="2545048"/>
        <a:ext cx="3897796" cy="413280"/>
      </dsp:txXfrm>
    </dsp:sp>
    <dsp:sp modelId="{01FFF964-AF56-4E3C-B3A3-14F96F357058}">
      <dsp:nvSpPr>
        <dsp:cNvPr id="0" name=""/>
        <dsp:cNvSpPr/>
      </dsp:nvSpPr>
      <dsp:spPr>
        <a:xfrm>
          <a:off x="0" y="3386728"/>
          <a:ext cx="556828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7821D1-9F56-4734-9DD9-D289C0AD753E}">
      <dsp:nvSpPr>
        <dsp:cNvPr id="0" name=""/>
        <dsp:cNvSpPr/>
      </dsp:nvSpPr>
      <dsp:spPr>
        <a:xfrm>
          <a:off x="278414" y="3180088"/>
          <a:ext cx="3897796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327" tIns="0" rIns="14732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6. Calidad servicio</a:t>
          </a:r>
          <a:endParaRPr lang="es-EC" sz="2000" b="1" kern="1200" dirty="0"/>
        </a:p>
      </dsp:txBody>
      <dsp:txXfrm>
        <a:off x="278414" y="3180088"/>
        <a:ext cx="3897796" cy="4132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7C949F-74C6-4EE9-ADC1-318BB4EC95E1}">
      <dsp:nvSpPr>
        <dsp:cNvPr id="0" name=""/>
        <dsp:cNvSpPr/>
      </dsp:nvSpPr>
      <dsp:spPr>
        <a:xfrm>
          <a:off x="0" y="224760"/>
          <a:ext cx="319201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A04CB6-0BFC-4702-A4D3-C6838A86816B}">
      <dsp:nvSpPr>
        <dsp:cNvPr id="0" name=""/>
        <dsp:cNvSpPr/>
      </dsp:nvSpPr>
      <dsp:spPr>
        <a:xfrm>
          <a:off x="159600" y="47640"/>
          <a:ext cx="2234411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455" tIns="0" rIns="8445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Ecuador:  44.396</a:t>
          </a:r>
          <a:endParaRPr lang="es-EC" sz="1600" b="1" kern="1200" dirty="0"/>
        </a:p>
      </dsp:txBody>
      <dsp:txXfrm>
        <a:off x="159600" y="47640"/>
        <a:ext cx="2234411" cy="354240"/>
      </dsp:txXfrm>
    </dsp:sp>
    <dsp:sp modelId="{3690BF98-5963-45F3-AFC6-788DB650A28B}">
      <dsp:nvSpPr>
        <dsp:cNvPr id="0" name=""/>
        <dsp:cNvSpPr/>
      </dsp:nvSpPr>
      <dsp:spPr>
        <a:xfrm>
          <a:off x="0" y="769080"/>
          <a:ext cx="319201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BFE9CB-7653-4400-B9B8-E6A1AC14A2D9}">
      <dsp:nvSpPr>
        <dsp:cNvPr id="0" name=""/>
        <dsp:cNvSpPr/>
      </dsp:nvSpPr>
      <dsp:spPr>
        <a:xfrm>
          <a:off x="159600" y="591960"/>
          <a:ext cx="2234411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455" tIns="0" rIns="8445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Sierra: 19.469</a:t>
          </a:r>
          <a:endParaRPr lang="es-EC" sz="1600" b="1" kern="1200" dirty="0"/>
        </a:p>
      </dsp:txBody>
      <dsp:txXfrm>
        <a:off x="159600" y="591960"/>
        <a:ext cx="2234411" cy="354240"/>
      </dsp:txXfrm>
    </dsp:sp>
    <dsp:sp modelId="{581067E1-7B7E-4017-8984-5FC44858CA00}">
      <dsp:nvSpPr>
        <dsp:cNvPr id="0" name=""/>
        <dsp:cNvSpPr/>
      </dsp:nvSpPr>
      <dsp:spPr>
        <a:xfrm>
          <a:off x="0" y="1313400"/>
          <a:ext cx="319201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248067-E174-490F-A717-24698A34413A}">
      <dsp:nvSpPr>
        <dsp:cNvPr id="0" name=""/>
        <dsp:cNvSpPr/>
      </dsp:nvSpPr>
      <dsp:spPr>
        <a:xfrm>
          <a:off x="159600" y="1136280"/>
          <a:ext cx="2234411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455" tIns="0" rIns="8445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Pichincha: 14.830</a:t>
          </a:r>
          <a:endParaRPr lang="es-EC" sz="1600" b="1" kern="1200" dirty="0"/>
        </a:p>
      </dsp:txBody>
      <dsp:txXfrm>
        <a:off x="159600" y="1136280"/>
        <a:ext cx="2234411" cy="354240"/>
      </dsp:txXfrm>
    </dsp:sp>
    <dsp:sp modelId="{7A258515-6BB6-4A89-87D0-52AE1957E113}">
      <dsp:nvSpPr>
        <dsp:cNvPr id="0" name=""/>
        <dsp:cNvSpPr/>
      </dsp:nvSpPr>
      <dsp:spPr>
        <a:xfrm>
          <a:off x="0" y="1857720"/>
          <a:ext cx="319201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0DFABA-4DF0-49FA-A462-21C5B912F32D}">
      <dsp:nvSpPr>
        <dsp:cNvPr id="0" name=""/>
        <dsp:cNvSpPr/>
      </dsp:nvSpPr>
      <dsp:spPr>
        <a:xfrm>
          <a:off x="159600" y="1680600"/>
          <a:ext cx="2234411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455" tIns="0" rIns="8445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Quito (90%): 13.347</a:t>
          </a:r>
        </a:p>
      </dsp:txBody>
      <dsp:txXfrm>
        <a:off x="159600" y="1680600"/>
        <a:ext cx="2234411" cy="354240"/>
      </dsp:txXfrm>
    </dsp:sp>
    <dsp:sp modelId="{1899F695-14FB-451F-BA3F-EBA419FBEEF7}">
      <dsp:nvSpPr>
        <dsp:cNvPr id="0" name=""/>
        <dsp:cNvSpPr/>
      </dsp:nvSpPr>
      <dsp:spPr>
        <a:xfrm>
          <a:off x="0" y="2402040"/>
          <a:ext cx="319201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6B577D-1817-45A0-A382-F2650D8E7B21}">
      <dsp:nvSpPr>
        <dsp:cNvPr id="0" name=""/>
        <dsp:cNvSpPr/>
      </dsp:nvSpPr>
      <dsp:spPr>
        <a:xfrm>
          <a:off x="159600" y="2224919"/>
          <a:ext cx="2234411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4455" tIns="0" rIns="8445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Grandes (3%): 400</a:t>
          </a:r>
        </a:p>
      </dsp:txBody>
      <dsp:txXfrm>
        <a:off x="159600" y="2224919"/>
        <a:ext cx="2234411" cy="35424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B7B0E9-7D6D-4FC5-8984-BA202BF8E59F}">
      <dsp:nvSpPr>
        <dsp:cNvPr id="0" name=""/>
        <dsp:cNvSpPr/>
      </dsp:nvSpPr>
      <dsp:spPr>
        <a:xfrm>
          <a:off x="0" y="1514"/>
          <a:ext cx="6096000" cy="4473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/>
            <a:t>Ubicación</a:t>
          </a:r>
          <a:endParaRPr lang="es-EC" sz="2400" b="1" kern="1200" dirty="0"/>
        </a:p>
      </dsp:txBody>
      <dsp:txXfrm>
        <a:off x="0" y="1514"/>
        <a:ext cx="6096000" cy="447319"/>
      </dsp:txXfrm>
    </dsp:sp>
    <dsp:sp modelId="{C61DC6E0-C7D8-480C-A462-622DE7B75BE9}">
      <dsp:nvSpPr>
        <dsp:cNvPr id="0" name=""/>
        <dsp:cNvSpPr/>
      </dsp:nvSpPr>
      <dsp:spPr>
        <a:xfrm>
          <a:off x="0" y="448833"/>
          <a:ext cx="6096000" cy="229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800" b="1" kern="1200" dirty="0" smtClean="0"/>
            <a:t>Programa de publicidad</a:t>
          </a:r>
          <a:endParaRPr lang="es-EC" sz="1800" b="1" kern="1200" dirty="0"/>
        </a:p>
      </dsp:txBody>
      <dsp:txXfrm>
        <a:off x="0" y="448833"/>
        <a:ext cx="6096000" cy="229509"/>
      </dsp:txXfrm>
    </dsp:sp>
    <dsp:sp modelId="{317AB438-3120-4484-A4FE-CF818EC199A6}">
      <dsp:nvSpPr>
        <dsp:cNvPr id="0" name=""/>
        <dsp:cNvSpPr/>
      </dsp:nvSpPr>
      <dsp:spPr>
        <a:xfrm>
          <a:off x="0" y="678342"/>
          <a:ext cx="6096000" cy="4473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/>
            <a:t>Nicho de mercado-capacidad de pago</a:t>
          </a:r>
          <a:endParaRPr lang="es-EC" sz="2400" b="1" kern="1200" dirty="0"/>
        </a:p>
      </dsp:txBody>
      <dsp:txXfrm>
        <a:off x="0" y="678342"/>
        <a:ext cx="6096000" cy="447319"/>
      </dsp:txXfrm>
    </dsp:sp>
    <dsp:sp modelId="{CDC669F0-86AB-4217-AFA1-2E388A2F3303}">
      <dsp:nvSpPr>
        <dsp:cNvPr id="0" name=""/>
        <dsp:cNvSpPr/>
      </dsp:nvSpPr>
      <dsp:spPr>
        <a:xfrm>
          <a:off x="0" y="1125662"/>
          <a:ext cx="6096000" cy="229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800" b="1" kern="1200" dirty="0" smtClean="0"/>
            <a:t>Plan de financiamiento</a:t>
          </a:r>
          <a:endParaRPr lang="es-EC" sz="1800" b="1" kern="1200" dirty="0"/>
        </a:p>
      </dsp:txBody>
      <dsp:txXfrm>
        <a:off x="0" y="1125662"/>
        <a:ext cx="6096000" cy="229509"/>
      </dsp:txXfrm>
    </dsp:sp>
    <dsp:sp modelId="{70D768F7-1606-4F54-8F86-D109FC7FDFEB}">
      <dsp:nvSpPr>
        <dsp:cNvPr id="0" name=""/>
        <dsp:cNvSpPr/>
      </dsp:nvSpPr>
      <dsp:spPr>
        <a:xfrm>
          <a:off x="0" y="1355171"/>
          <a:ext cx="6096000" cy="4473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smtClean="0"/>
            <a:t>Empresas requieren el servicio, invierten</a:t>
          </a:r>
          <a:endParaRPr lang="es-EC" sz="2400" b="1" kern="1200" dirty="0"/>
        </a:p>
      </dsp:txBody>
      <dsp:txXfrm>
        <a:off x="0" y="1355171"/>
        <a:ext cx="6096000" cy="447319"/>
      </dsp:txXfrm>
    </dsp:sp>
    <dsp:sp modelId="{170BD375-DF2E-4BF1-9DCA-BD77397B1023}">
      <dsp:nvSpPr>
        <dsp:cNvPr id="0" name=""/>
        <dsp:cNvSpPr/>
      </dsp:nvSpPr>
      <dsp:spPr>
        <a:xfrm>
          <a:off x="0" y="1802490"/>
          <a:ext cx="6096000" cy="229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800" b="1" kern="1200" dirty="0" smtClean="0"/>
            <a:t>Estrategia empresarial</a:t>
          </a:r>
          <a:endParaRPr lang="es-EC" sz="1800" b="1" kern="1200" dirty="0"/>
        </a:p>
      </dsp:txBody>
      <dsp:txXfrm>
        <a:off x="0" y="1802490"/>
        <a:ext cx="6096000" cy="229509"/>
      </dsp:txXfrm>
    </dsp:sp>
    <dsp:sp modelId="{C33AD3F4-88DD-4DC1-A420-93C9F5D85BD0}">
      <dsp:nvSpPr>
        <dsp:cNvPr id="0" name=""/>
        <dsp:cNvSpPr/>
      </dsp:nvSpPr>
      <dsp:spPr>
        <a:xfrm>
          <a:off x="0" y="2032000"/>
          <a:ext cx="6096000" cy="4473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/>
            <a:t>Visión, misión-estrategia competitiva</a:t>
          </a:r>
          <a:endParaRPr lang="es-EC" sz="2400" b="1" kern="1200" dirty="0"/>
        </a:p>
      </dsp:txBody>
      <dsp:txXfrm>
        <a:off x="0" y="2032000"/>
        <a:ext cx="6096000" cy="447319"/>
      </dsp:txXfrm>
    </dsp:sp>
    <dsp:sp modelId="{73574F19-8577-4D8B-A8EA-149E78F989D2}">
      <dsp:nvSpPr>
        <dsp:cNvPr id="0" name=""/>
        <dsp:cNvSpPr/>
      </dsp:nvSpPr>
      <dsp:spPr>
        <a:xfrm>
          <a:off x="0" y="2479319"/>
          <a:ext cx="6096000" cy="229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800" b="1" kern="1200" dirty="0" smtClean="0"/>
            <a:t>Filosofía institucional</a:t>
          </a:r>
          <a:endParaRPr lang="es-EC" sz="1800" b="1" kern="1200" dirty="0"/>
        </a:p>
      </dsp:txBody>
      <dsp:txXfrm>
        <a:off x="0" y="2479319"/>
        <a:ext cx="6096000" cy="229509"/>
      </dsp:txXfrm>
    </dsp:sp>
    <dsp:sp modelId="{E05BA341-EFB8-4CBE-984B-324667376BE7}">
      <dsp:nvSpPr>
        <dsp:cNvPr id="0" name=""/>
        <dsp:cNvSpPr/>
      </dsp:nvSpPr>
      <dsp:spPr>
        <a:xfrm>
          <a:off x="0" y="2708828"/>
          <a:ext cx="6096000" cy="4473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/>
            <a:t>Contrataciones</a:t>
          </a:r>
        </a:p>
      </dsp:txBody>
      <dsp:txXfrm>
        <a:off x="0" y="2708828"/>
        <a:ext cx="6096000" cy="447319"/>
      </dsp:txXfrm>
    </dsp:sp>
    <dsp:sp modelId="{E52AC185-FC43-47C0-A9FD-BC0E2F0AB9E3}">
      <dsp:nvSpPr>
        <dsp:cNvPr id="0" name=""/>
        <dsp:cNvSpPr/>
      </dsp:nvSpPr>
      <dsp:spPr>
        <a:xfrm>
          <a:off x="0" y="3156147"/>
          <a:ext cx="6096000" cy="229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800" b="1" kern="1200" dirty="0" smtClean="0"/>
            <a:t>Resultados de desempeño</a:t>
          </a:r>
        </a:p>
      </dsp:txBody>
      <dsp:txXfrm>
        <a:off x="0" y="3156147"/>
        <a:ext cx="6096000" cy="229509"/>
      </dsp:txXfrm>
    </dsp:sp>
    <dsp:sp modelId="{62C1A63F-682C-49BB-8117-A796DC16812C}">
      <dsp:nvSpPr>
        <dsp:cNvPr id="0" name=""/>
        <dsp:cNvSpPr/>
      </dsp:nvSpPr>
      <dsp:spPr>
        <a:xfrm>
          <a:off x="0" y="3385657"/>
          <a:ext cx="6096000" cy="4473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/>
            <a:t>Proyecto viable</a:t>
          </a:r>
        </a:p>
      </dsp:txBody>
      <dsp:txXfrm>
        <a:off x="0" y="3385657"/>
        <a:ext cx="6096000" cy="447319"/>
      </dsp:txXfrm>
    </dsp:sp>
    <dsp:sp modelId="{64688DAC-6780-46C0-9474-D0230A8C6242}">
      <dsp:nvSpPr>
        <dsp:cNvPr id="0" name=""/>
        <dsp:cNvSpPr/>
      </dsp:nvSpPr>
      <dsp:spPr>
        <a:xfrm>
          <a:off x="0" y="3832976"/>
          <a:ext cx="6096000" cy="229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800" b="1" kern="1200" dirty="0" smtClean="0"/>
            <a:t>Plan financiero de contingencia</a:t>
          </a:r>
        </a:p>
      </dsp:txBody>
      <dsp:txXfrm>
        <a:off x="0" y="3832976"/>
        <a:ext cx="6096000" cy="229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6E5EB-412B-4A0C-A280-D1A2633741C4}" type="datetimeFigureOut">
              <a:rPr lang="es-EC" smtClean="0"/>
              <a:pPr/>
              <a:t>24/10/2012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C9015-8292-47DD-8FFE-514A88B290CD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354F-3DEC-4615-BFD9-9F2AEBC18DF1}" type="datetimeFigureOut">
              <a:rPr lang="es-EC" smtClean="0"/>
              <a:pPr/>
              <a:t>24/10/2012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B38C-BEF5-4A6E-90BE-C125046985C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354F-3DEC-4615-BFD9-9F2AEBC18DF1}" type="datetimeFigureOut">
              <a:rPr lang="es-EC" smtClean="0"/>
              <a:pPr/>
              <a:t>24/10/2012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B38C-BEF5-4A6E-90BE-C125046985C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354F-3DEC-4615-BFD9-9F2AEBC18DF1}" type="datetimeFigureOut">
              <a:rPr lang="es-EC" smtClean="0"/>
              <a:pPr/>
              <a:t>24/10/2012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B38C-BEF5-4A6E-90BE-C125046985C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p:oleObj spid="_x0000_s1026" name="CorelDRAW" r:id="rId3" imgW="9151920" imgH="5621400" progId="">
              <p:embed/>
            </p:oleObj>
          </a:graphicData>
        </a:graphic>
      </p:graphicFrame>
      <p:sp>
        <p:nvSpPr>
          <p:cNvPr id="17432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/>
          </a:p>
        </p:txBody>
      </p:sp>
      <p:sp>
        <p:nvSpPr>
          <p:cNvPr id="17433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/>
          </a:p>
        </p:txBody>
      </p:sp>
      <p:sp>
        <p:nvSpPr>
          <p:cNvPr id="17434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/>
          </a:p>
        </p:txBody>
      </p:sp>
      <p:sp>
        <p:nvSpPr>
          <p:cNvPr id="17435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C"/>
          </a:p>
        </p:txBody>
      </p:sp>
      <p:pic>
        <p:nvPicPr>
          <p:cNvPr id="17457" name="Picture 49" descr="LOGO ESPE ORIGINAL copia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354F-3DEC-4615-BFD9-9F2AEBC18DF1}" type="datetimeFigureOut">
              <a:rPr lang="es-EC" smtClean="0"/>
              <a:pPr/>
              <a:t>24/10/2012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B38C-BEF5-4A6E-90BE-C125046985C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354F-3DEC-4615-BFD9-9F2AEBC18DF1}" type="datetimeFigureOut">
              <a:rPr lang="es-EC" smtClean="0"/>
              <a:pPr/>
              <a:t>24/10/2012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B38C-BEF5-4A6E-90BE-C125046985C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354F-3DEC-4615-BFD9-9F2AEBC18DF1}" type="datetimeFigureOut">
              <a:rPr lang="es-EC" smtClean="0"/>
              <a:pPr/>
              <a:t>24/10/2012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B38C-BEF5-4A6E-90BE-C125046985C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354F-3DEC-4615-BFD9-9F2AEBC18DF1}" type="datetimeFigureOut">
              <a:rPr lang="es-EC" smtClean="0"/>
              <a:pPr/>
              <a:t>24/10/2012</a:t>
            </a:fld>
            <a:endParaRPr lang="es-EC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B38C-BEF5-4A6E-90BE-C125046985C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354F-3DEC-4615-BFD9-9F2AEBC18DF1}" type="datetimeFigureOut">
              <a:rPr lang="es-EC" smtClean="0"/>
              <a:pPr/>
              <a:t>24/10/2012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B38C-BEF5-4A6E-90BE-C125046985C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354F-3DEC-4615-BFD9-9F2AEBC18DF1}" type="datetimeFigureOut">
              <a:rPr lang="es-EC" smtClean="0"/>
              <a:pPr/>
              <a:t>24/10/2012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B38C-BEF5-4A6E-90BE-C125046985C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354F-3DEC-4615-BFD9-9F2AEBC18DF1}" type="datetimeFigureOut">
              <a:rPr lang="es-EC" smtClean="0"/>
              <a:pPr/>
              <a:t>24/10/2012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B38C-BEF5-4A6E-90BE-C125046985C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354F-3DEC-4615-BFD9-9F2AEBC18DF1}" type="datetimeFigureOut">
              <a:rPr lang="es-EC" smtClean="0"/>
              <a:pPr/>
              <a:t>24/10/2012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B38C-BEF5-4A6E-90BE-C125046985C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2354F-3DEC-4615-BFD9-9F2AEBC18DF1}" type="datetimeFigureOut">
              <a:rPr lang="es-EC" smtClean="0"/>
              <a:pPr/>
              <a:t>24/10/2012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BB38C-BEF5-4A6E-90BE-C125046985C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30.jpeg"/><Relationship Id="rId7" Type="http://schemas.openxmlformats.org/officeDocument/2006/relationships/diagramData" Target="../diagrams/data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microsoft.com/office/2007/relationships/diagramDrawing" Target="../diagrams/drawing3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31.jpeg"/><Relationship Id="rId9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diagramColors" Target="../diagrams/colors4.xml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diagramQuickStyle" Target="../diagrams/quickStyle4.xml"/><Relationship Id="rId2" Type="http://schemas.openxmlformats.org/officeDocument/2006/relationships/image" Target="../media/image32.jpe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11" Type="http://schemas.openxmlformats.org/officeDocument/2006/relationships/diagramLayout" Target="../diagrams/layout4.xml"/><Relationship Id="rId5" Type="http://schemas.openxmlformats.org/officeDocument/2006/relationships/image" Target="../media/image35.jpeg"/><Relationship Id="rId15" Type="http://schemas.openxmlformats.org/officeDocument/2006/relationships/image" Target="../media/image38.png"/><Relationship Id="rId10" Type="http://schemas.openxmlformats.org/officeDocument/2006/relationships/diagramData" Target="../diagrams/data4.xml"/><Relationship Id="rId4" Type="http://schemas.openxmlformats.org/officeDocument/2006/relationships/image" Target="../media/image34.jpeg"/><Relationship Id="rId9" Type="http://schemas.openxmlformats.org/officeDocument/2006/relationships/image" Target="../media/image6.jpeg"/><Relationship Id="rId14" Type="http://schemas.microsoft.com/office/2007/relationships/diagramDrawing" Target="../diagrams/drawin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3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emf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emf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png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diagramQuickStyle" Target="../diagrams/quickStyle1.xml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diagramLayout" Target="../diagrams/layou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diagramData" Target="../diagrams/data1.xml"/><Relationship Id="rId5" Type="http://schemas.openxmlformats.org/officeDocument/2006/relationships/image" Target="../media/image10.jpeg"/><Relationship Id="rId15" Type="http://schemas.microsoft.com/office/2007/relationships/diagramDrawing" Target="../diagrams/drawing1.xml"/><Relationship Id="rId10" Type="http://schemas.openxmlformats.org/officeDocument/2006/relationships/image" Target="../media/image6.jpeg"/><Relationship Id="rId4" Type="http://schemas.openxmlformats.org/officeDocument/2006/relationships/image" Target="../media/image9.jpeg"/><Relationship Id="rId9" Type="http://schemas.openxmlformats.org/officeDocument/2006/relationships/image" Target="../media/image5.png"/><Relationship Id="rId14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17.png"/><Relationship Id="rId3" Type="http://schemas.openxmlformats.org/officeDocument/2006/relationships/image" Target="../media/image14.jpeg"/><Relationship Id="rId7" Type="http://schemas.openxmlformats.org/officeDocument/2006/relationships/diagramLayout" Target="../diagrams/layout2.xml"/><Relationship Id="rId12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openxmlformats.org/officeDocument/2006/relationships/image" Target="../media/image15.png"/><Relationship Id="rId5" Type="http://schemas.openxmlformats.org/officeDocument/2006/relationships/image" Target="../media/image6.jpeg"/><Relationship Id="rId10" Type="http://schemas.microsoft.com/office/2007/relationships/diagramDrawing" Target="../diagrams/drawing2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691680" y="2742019"/>
            <a:ext cx="68407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C" sz="16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“CREACIÓN </a:t>
            </a:r>
            <a:r>
              <a:rPr lang="es-EC" sz="1600" b="1" dirty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DE UNA CONSULTORA EN EL NORTE DE LA CIUDAD DE QUITO, PARA PRESTACIÓN DE SERVICIOS DE RECURSOS HUMANOS A EMPRESAS UBICADAS DENTRO DEL </a:t>
            </a:r>
            <a:r>
              <a:rPr lang="es-EC" sz="16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PAÍS”</a:t>
            </a:r>
            <a:endParaRPr lang="es-ES" sz="1600" b="1" cap="none" spc="0" dirty="0">
              <a:ln w="50800"/>
              <a:solidFill>
                <a:schemeClr val="accent6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915816" y="3995772"/>
            <a:ext cx="45365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LENIN RICARDO GARRIDO AYALA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852936" y="4725144"/>
            <a:ext cx="2663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SANGOLQUÍ - ECUADOR</a:t>
            </a:r>
            <a:endParaRPr kumimoji="0" lang="es-EC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844080" y="1124744"/>
            <a:ext cx="66247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b="1" cap="none" spc="0" dirty="0" smtClean="0">
                <a:ln w="50800"/>
                <a:solidFill>
                  <a:schemeClr val="accent6">
                    <a:lumMod val="75000"/>
                  </a:schemeClr>
                </a:solidFill>
                <a:latin typeface="Baskerville Old Face" pitchFamily="18" charset="0"/>
              </a:rPr>
              <a:t>DEPARTAMENTO DE CIENCIAS ECONÓMICAS, ADMINISTRATIVAS Y DE COMERCIO</a:t>
            </a:r>
            <a:endParaRPr lang="es-ES" b="1" cap="none" spc="0" dirty="0">
              <a:ln w="50800"/>
              <a:solidFill>
                <a:schemeClr val="accent6">
                  <a:lumMod val="7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331096" y="1979548"/>
            <a:ext cx="340114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b="1" i="1" cap="none" spc="0" dirty="0" smtClean="0">
                <a:ln w="50800"/>
                <a:solidFill>
                  <a:schemeClr val="accent6">
                    <a:lumMod val="75000"/>
                  </a:schemeClr>
                </a:solidFill>
                <a:latin typeface="Baskerville Old Face" pitchFamily="18" charset="0"/>
              </a:rPr>
              <a:t>INGENIERÍA COMERCIAL</a:t>
            </a:r>
            <a:endParaRPr lang="es-ES" b="1" i="1" cap="none" spc="0" dirty="0">
              <a:ln w="50800"/>
              <a:solidFill>
                <a:schemeClr val="accent6">
                  <a:lumMod val="75000"/>
                </a:schemeClr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6" name="Picture 16" descr="http://www.ceintec.com/curso_tutorial_de_calidad_en_el_servicio_y_atenciOn_al_cliente_online_a_distancia_por_internet_on_line_3880118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539552" y="3717032"/>
            <a:ext cx="2857500" cy="1905000"/>
          </a:xfrm>
          <a:prstGeom prst="rect">
            <a:avLst/>
          </a:prstGeom>
          <a:noFill/>
        </p:spPr>
      </p:pic>
      <p:pic>
        <p:nvPicPr>
          <p:cNvPr id="25602" name="Picture 2" descr="https://encrypted-tbn0.gstatic.com/images?q=tbn:ANd9GcS_CA2jp6a9qE4YXqwmh7IOBWhdsi7RFO_gZTlc0rz5HLmTrqVc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1187624" y="980728"/>
            <a:ext cx="1962150" cy="2286001"/>
          </a:xfrm>
          <a:prstGeom prst="rect">
            <a:avLst/>
          </a:prstGeom>
          <a:noFill/>
        </p:spPr>
      </p:pic>
      <p:pic>
        <p:nvPicPr>
          <p:cNvPr id="25608" name="Picture 8" descr="http://inversores.es/wp-content/uploads/2011/04/C%C3%B3mo-cobrar-deudas-con-%C3%A9xito.jpg"/>
          <p:cNvPicPr>
            <a:picLocks noChangeAspect="1" noChangeArrowheads="1"/>
          </p:cNvPicPr>
          <p:nvPr/>
        </p:nvPicPr>
        <p:blipFill>
          <a:blip r:embed="rId4" cstate="print">
            <a:lum bright="30000"/>
          </a:blip>
          <a:srcRect/>
          <a:stretch>
            <a:fillRect/>
          </a:stretch>
        </p:blipFill>
        <p:spPr bwMode="auto">
          <a:xfrm>
            <a:off x="683568" y="2564904"/>
            <a:ext cx="2208245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6015116"/>
            <a:ext cx="9144001" cy="84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691680" y="332656"/>
            <a:ext cx="55446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3200" b="1" u="heavy" dirty="0" smtClean="0">
                <a:ln w="50800"/>
                <a:blipFill>
                  <a:blip r:embed="rId6"/>
                  <a:tile tx="0" ty="0" sx="100000" sy="100000" flip="none" algn="tl"/>
                </a:blipFill>
                <a:latin typeface="Baskerville Old Face" pitchFamily="18" charset="0"/>
              </a:rPr>
              <a:t>ANÁLISIS SITUACIONAL</a:t>
            </a:r>
            <a:endParaRPr lang="es-ES" sz="3200" b="1" u="heavy" cap="none" spc="0" dirty="0">
              <a:ln w="50800"/>
              <a:blipFill>
                <a:blip r:embed="rId6"/>
                <a:tile tx="0" ty="0" sx="100000" sy="100000" flip="none" algn="tl"/>
              </a:blipFill>
              <a:effectLst/>
              <a:latin typeface="Baskerville Old Face" pitchFamily="18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483768" y="1124744"/>
            <a:ext cx="36004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Síntesis</a:t>
            </a:r>
            <a:r>
              <a:rPr lang="es-EC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estratégica</a:t>
            </a:r>
            <a:endParaRPr lang="es-EC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2244080" y="2060848"/>
          <a:ext cx="556828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40" name="Picture 16" descr="http://profile.ak.fbcdn.net/hprofile-ak-ash3/41590_418766795074_273943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80728"/>
            <a:ext cx="1905000" cy="1819276"/>
          </a:xfrm>
          <a:prstGeom prst="rect">
            <a:avLst/>
          </a:prstGeom>
          <a:noFill/>
        </p:spPr>
      </p:pic>
      <p:pic>
        <p:nvPicPr>
          <p:cNvPr id="26636" name="Picture 12" descr="https://encrypted-tbn3.gstatic.com/images?q=tbn:ANd9GcT9viS1-VpQ-P8L_S5-JIs25AW2-cbcAdnb2TWK1wHLZSMbaXjr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0" y="4725144"/>
            <a:ext cx="2619375" cy="1743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4" name="Picture 10" descr="https://encrypted-tbn2.gstatic.com/images?q=tbn:ANd9GcSlzJnJZhgnC4PmiNighSxacKTKkZb3e2B_zh700hJAoxI5mqLZuA"/>
          <p:cNvPicPr>
            <a:picLocks noChangeAspect="1" noChangeArrowheads="1"/>
          </p:cNvPicPr>
          <p:nvPr/>
        </p:nvPicPr>
        <p:blipFill>
          <a:blip r:embed="rId4" cstate="print">
            <a:lum bright="40000"/>
          </a:blip>
          <a:srcRect/>
          <a:stretch>
            <a:fillRect/>
          </a:stretch>
        </p:blipFill>
        <p:spPr bwMode="auto">
          <a:xfrm>
            <a:off x="-108520" y="3284984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0" name="Picture 6" descr="https://encrypted-tbn1.gstatic.com/images?q=tbn:ANd9GcQgO0NVIAovot_O174n7vio0NZI2fOptddlcyrshKYTEajsB07U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2344723" y="3094459"/>
            <a:ext cx="1003141" cy="1270645"/>
          </a:xfrm>
          <a:prstGeom prst="rect">
            <a:avLst/>
          </a:prstGeom>
          <a:noFill/>
        </p:spPr>
      </p:pic>
      <p:pic>
        <p:nvPicPr>
          <p:cNvPr id="26628" name="Picture 4" descr="http://elinpc.com.mx/wp-content/uploads/preci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6261" y="2636912"/>
            <a:ext cx="1095419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6" name="Picture 2" descr="https://encrypted-tbn0.gstatic.com/images?q=tbn:ANd9GcQp2pI8BrWVrvPJ1uq9qwWuv1JL88m_EoVmhw9H5_jb3Ra08U9K"/>
          <p:cNvPicPr>
            <a:picLocks noChangeAspect="1" noChangeArrowheads="1"/>
          </p:cNvPicPr>
          <p:nvPr/>
        </p:nvPicPr>
        <p:blipFill>
          <a:blip r:embed="rId7" cstate="print">
            <a:lum bright="30000"/>
          </a:blip>
          <a:srcRect/>
          <a:stretch>
            <a:fillRect/>
          </a:stretch>
        </p:blipFill>
        <p:spPr bwMode="auto">
          <a:xfrm>
            <a:off x="2411760" y="1291976"/>
            <a:ext cx="2676525" cy="1704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" y="6015116"/>
            <a:ext cx="9144001" cy="84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331640" y="332656"/>
            <a:ext cx="64807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3200" b="1" u="heavy" dirty="0" smtClean="0">
                <a:ln w="50800"/>
                <a:blipFill>
                  <a:blip r:embed="rId9"/>
                  <a:tile tx="0" ty="0" sx="100000" sy="100000" flip="none" algn="tl"/>
                </a:blipFill>
                <a:latin typeface="Baskerville Old Face" pitchFamily="18" charset="0"/>
              </a:rPr>
              <a:t>INVESTIGACIÓN DE MERCADO</a:t>
            </a:r>
            <a:endParaRPr lang="es-ES" sz="3200" b="1" u="heavy" cap="none" spc="0" dirty="0">
              <a:ln w="50800"/>
              <a:blipFill>
                <a:blip r:embed="rId9"/>
                <a:tile tx="0" ty="0" sx="100000" sy="100000" flip="none" algn="tl"/>
              </a:blipFill>
              <a:effectLst/>
              <a:latin typeface="Baskerville Old Face" pitchFamily="18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683568" y="2204864"/>
            <a:ext cx="25202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Diseño investigación: concluyente</a:t>
            </a:r>
            <a:endParaRPr lang="es-EC" dirty="0"/>
          </a:p>
        </p:txBody>
      </p:sp>
      <p:sp>
        <p:nvSpPr>
          <p:cNvPr id="14" name="13 Flecha derecha"/>
          <p:cNvSpPr/>
          <p:nvPr/>
        </p:nvSpPr>
        <p:spPr>
          <a:xfrm>
            <a:off x="3419872" y="2492896"/>
            <a:ext cx="2160240" cy="151216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latin typeface="Baskerville Old Face" pitchFamily="18" charset="0"/>
              </a:rPr>
              <a:t>Comportamiento demanda</a:t>
            </a:r>
            <a:endParaRPr lang="es-EC" b="1" dirty="0">
              <a:latin typeface="Baskerville Old Face" pitchFamily="18" charset="0"/>
            </a:endParaRPr>
          </a:p>
        </p:txBody>
      </p:sp>
      <p:sp>
        <p:nvSpPr>
          <p:cNvPr id="15" name="14 Pergamino vertical"/>
          <p:cNvSpPr/>
          <p:nvPr/>
        </p:nvSpPr>
        <p:spPr>
          <a:xfrm>
            <a:off x="1115616" y="2924944"/>
            <a:ext cx="1584176" cy="165618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dirty="0" smtClean="0"/>
              <a:t>-Precio</a:t>
            </a:r>
          </a:p>
          <a:p>
            <a:endParaRPr lang="es-EC" b="1" dirty="0" smtClean="0"/>
          </a:p>
          <a:p>
            <a:r>
              <a:rPr lang="es-EC" b="1" dirty="0" smtClean="0"/>
              <a:t>-Servicio</a:t>
            </a:r>
          </a:p>
          <a:p>
            <a:endParaRPr lang="es-EC" b="1" dirty="0" smtClean="0"/>
          </a:p>
          <a:p>
            <a:r>
              <a:rPr lang="es-EC" b="1" dirty="0" smtClean="0"/>
              <a:t>-Mercado</a:t>
            </a:r>
            <a:endParaRPr lang="es-EC" b="1" dirty="0"/>
          </a:p>
        </p:txBody>
      </p:sp>
      <p:sp>
        <p:nvSpPr>
          <p:cNvPr id="17" name="16 Llamada de flecha hacia abajo"/>
          <p:cNvSpPr/>
          <p:nvPr/>
        </p:nvSpPr>
        <p:spPr>
          <a:xfrm>
            <a:off x="539552" y="1124744"/>
            <a:ext cx="2808312" cy="936104"/>
          </a:xfrm>
          <a:prstGeom prst="downArrowCallout">
            <a:avLst>
              <a:gd name="adj1" fmla="val 27713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/>
              <a:t>Método inductivo</a:t>
            </a:r>
            <a:endParaRPr lang="es-EC" sz="2000" b="1" dirty="0"/>
          </a:p>
        </p:txBody>
      </p:sp>
      <p:sp>
        <p:nvSpPr>
          <p:cNvPr id="19" name="18 Bisel"/>
          <p:cNvSpPr/>
          <p:nvPr/>
        </p:nvSpPr>
        <p:spPr>
          <a:xfrm>
            <a:off x="539552" y="4653136"/>
            <a:ext cx="2808312" cy="648072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/>
              <a:t>SEGMENTO OBJETIVO</a:t>
            </a:r>
            <a:endParaRPr lang="es-EC" sz="2000" b="1" dirty="0"/>
          </a:p>
        </p:txBody>
      </p:sp>
      <p:sp>
        <p:nvSpPr>
          <p:cNvPr id="20" name="19 Cerrar llave"/>
          <p:cNvSpPr/>
          <p:nvPr/>
        </p:nvSpPr>
        <p:spPr>
          <a:xfrm rot="5400000">
            <a:off x="1781944" y="3951312"/>
            <a:ext cx="360040" cy="305983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1" name="20 CuadroTexto"/>
          <p:cNvSpPr txBox="1"/>
          <p:nvPr/>
        </p:nvSpPr>
        <p:spPr>
          <a:xfrm>
            <a:off x="755576" y="565195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Muestreo probabilístico</a:t>
            </a:r>
            <a:endParaRPr lang="es-EC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9" name="28 Diagrama"/>
          <p:cNvGraphicFramePr/>
          <p:nvPr/>
        </p:nvGraphicFramePr>
        <p:xfrm>
          <a:off x="5724128" y="1916832"/>
          <a:ext cx="3192016" cy="275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30" name="29 CuadroTexto"/>
          <p:cNvSpPr txBox="1"/>
          <p:nvPr/>
        </p:nvSpPr>
        <p:spPr>
          <a:xfrm>
            <a:off x="6228184" y="1311151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Empresas:</a:t>
            </a:r>
            <a:endParaRPr lang="es-EC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26641" name="Picture 17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4005064"/>
            <a:ext cx="2181316" cy="648072"/>
          </a:xfrm>
          <a:prstGeom prst="rect">
            <a:avLst/>
          </a:prstGeom>
          <a:noFill/>
        </p:spPr>
      </p:pic>
      <p:cxnSp>
        <p:nvCxnSpPr>
          <p:cNvPr id="38" name="37 Forma"/>
          <p:cNvCxnSpPr>
            <a:stCxn id="26641" idx="2"/>
          </p:cNvCxnSpPr>
          <p:nvPr/>
        </p:nvCxnSpPr>
        <p:spPr>
          <a:xfrm rot="16200000" flipH="1">
            <a:off x="4793293" y="4442381"/>
            <a:ext cx="432048" cy="853558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26645" name="Picture 21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4869160"/>
            <a:ext cx="3168352" cy="511024"/>
          </a:xfrm>
          <a:prstGeom prst="rect">
            <a:avLst/>
          </a:prstGeom>
          <a:noFill/>
        </p:spPr>
      </p:pic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6588224" y="5487615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153</a:t>
            </a:r>
            <a:endParaRPr lang="es-EC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7" descr="https://encrypted-tbn2.gstatic.com/images?q=tbn:ANd9GcRnqzCZSkcr5AxLkTL1MaindKo_BgE-dUxKMN4LgWeWpqIgIgc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204864"/>
            <a:ext cx="3168352" cy="3071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3" name="Picture 5" descr="https://encrypted-tbn0.gstatic.com/images?q=tbn:ANd9GcQ1-7-AlDchnmPQgxeYYPBmJyzm1tgWnaqzlqXwxVKy6q1h6H_7q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8618" y="1196752"/>
            <a:ext cx="1873462" cy="1993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6015116"/>
            <a:ext cx="9144001" cy="84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331640" y="332656"/>
            <a:ext cx="64807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3200" b="1" u="heavy" dirty="0" smtClean="0">
                <a:ln w="50800"/>
                <a:blipFill>
                  <a:blip r:embed="rId5"/>
                  <a:tile tx="0" ty="0" sx="100000" sy="100000" flip="none" algn="tl"/>
                </a:blipFill>
                <a:latin typeface="Baskerville Old Face" pitchFamily="18" charset="0"/>
              </a:rPr>
              <a:t>INVESTIGACIÓN DE MERCADO</a:t>
            </a:r>
            <a:endParaRPr lang="es-ES" sz="3200" b="1" u="heavy" cap="none" spc="0" dirty="0">
              <a:ln w="50800"/>
              <a:blipFill>
                <a:blip r:embed="rId5"/>
                <a:tile tx="0" ty="0" sx="100000" sy="100000" flip="none" algn="tl"/>
              </a:blipFill>
              <a:effectLst/>
              <a:latin typeface="Baskerville Old Face" pitchFamily="18" charset="0"/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420888"/>
            <a:ext cx="35147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2531742"/>
            <a:ext cx="1512168" cy="2208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38 Rectángulo"/>
          <p:cNvSpPr/>
          <p:nvPr/>
        </p:nvSpPr>
        <p:spPr>
          <a:xfrm>
            <a:off x="822563" y="1196752"/>
            <a:ext cx="28853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 </a:t>
            </a:r>
          </a:p>
          <a:p>
            <a:pPr algn="ctr"/>
            <a:r>
              <a:rPr lang="es-E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empresarial</a:t>
            </a:r>
            <a:endParaRPr lang="es-ES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9" name="Picture 17" descr="https://encrypted-tbn0.gstatic.com/images?q=tbn:ANd9GcRS5vIw2SL17izyhJbZBqTvVZJuUqIjrqG8atpGFuGSINdOLOO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7830" y="1362844"/>
            <a:ext cx="2914650" cy="15621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6015116"/>
            <a:ext cx="9144001" cy="84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331640" y="332656"/>
            <a:ext cx="64807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3200" b="1" u="heavy" dirty="0" smtClean="0">
                <a:ln w="50800"/>
                <a:blipFill>
                  <a:blip r:embed="rId4"/>
                  <a:tile tx="0" ty="0" sx="100000" sy="100000" flip="none" algn="tl"/>
                </a:blipFill>
                <a:latin typeface="Baskerville Old Face" pitchFamily="18" charset="0"/>
              </a:rPr>
              <a:t>INVESTIGACIÓN DE MERCADO</a:t>
            </a:r>
            <a:endParaRPr lang="es-ES" sz="3200" b="1" u="heavy" cap="none" spc="0" dirty="0">
              <a:ln w="50800"/>
              <a:blipFill>
                <a:blip r:embed="rId4"/>
                <a:tile tx="0" ty="0" sx="100000" sy="100000" flip="none" algn="tl"/>
              </a:blipFill>
              <a:effectLst/>
              <a:latin typeface="Baskerville Old Face" pitchFamily="18" charset="0"/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Elipse"/>
          <p:cNvSpPr/>
          <p:nvPr/>
        </p:nvSpPr>
        <p:spPr>
          <a:xfrm>
            <a:off x="323528" y="4293096"/>
            <a:ext cx="28083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Motivo de la contratación</a:t>
            </a:r>
            <a:endParaRPr lang="es-EC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995936" y="213285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</a:t>
            </a:r>
            <a:endParaRPr lang="es-EC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8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500658"/>
            <a:ext cx="2664296" cy="265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2708920"/>
            <a:ext cx="2178428" cy="318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Rectángulo"/>
          <p:cNvSpPr/>
          <p:nvPr/>
        </p:nvSpPr>
        <p:spPr>
          <a:xfrm>
            <a:off x="467544" y="1196752"/>
            <a:ext cx="2808312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del servicio</a:t>
            </a:r>
            <a:endParaRPr lang="es-ES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467544" y="2548061"/>
            <a:ext cx="2808312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Disposición de adquirir el servicio</a:t>
            </a:r>
            <a:endParaRPr lang="es-ES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1" name="40 Conector recto de flecha"/>
          <p:cNvCxnSpPr/>
          <p:nvPr/>
        </p:nvCxnSpPr>
        <p:spPr>
          <a:xfrm flipV="1">
            <a:off x="3347864" y="2708920"/>
            <a:ext cx="648072" cy="5484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 de flecha"/>
          <p:cNvCxnSpPr/>
          <p:nvPr/>
        </p:nvCxnSpPr>
        <p:spPr>
          <a:xfrm rot="5400000" flipV="1">
            <a:off x="3325650" y="1822611"/>
            <a:ext cx="648072" cy="5484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encrypted-tbn1.gstatic.com/images?q=tbn:ANd9GcR1uirtliJ0x-u5XiBqlzwoW2AU5ZrromsC7Sv7unlhXRbnzY626Q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5580112" y="980728"/>
            <a:ext cx="3672408" cy="2135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6015116"/>
            <a:ext cx="9144001" cy="84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331640" y="332656"/>
            <a:ext cx="64807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3200" b="1" u="heavy" dirty="0" smtClean="0">
                <a:ln w="50800"/>
                <a:blipFill>
                  <a:blip r:embed="rId4"/>
                  <a:tile tx="0" ty="0" sx="100000" sy="100000" flip="none" algn="tl"/>
                </a:blipFill>
                <a:latin typeface="Baskerville Old Face" pitchFamily="18" charset="0"/>
              </a:rPr>
              <a:t>INVESTIGACIÓN DE MERCADO</a:t>
            </a:r>
            <a:endParaRPr lang="es-ES" sz="3200" b="1" u="heavy" cap="none" spc="0" dirty="0">
              <a:ln w="50800"/>
              <a:blipFill>
                <a:blip r:embed="rId4"/>
                <a:tile tx="0" ty="0" sx="100000" sy="100000" flip="none" algn="tl"/>
              </a:blipFill>
              <a:effectLst/>
              <a:latin typeface="Baskerville Old Face" pitchFamily="18" charset="0"/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87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1957533"/>
            <a:ext cx="4752528" cy="420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Elipse"/>
          <p:cNvSpPr/>
          <p:nvPr/>
        </p:nvSpPr>
        <p:spPr>
          <a:xfrm>
            <a:off x="2699792" y="1124744"/>
            <a:ext cx="2808312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Uso del servicio</a:t>
            </a:r>
            <a:endParaRPr lang="es-EC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s://encrypted-tbn0.gstatic.com/images?q=tbn:ANd9GcS6HGaCCrhJIWPc2LJvfBHaOYzb8sVqnaxzwrUdYBlowMptYCpbNQ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6444208" y="908720"/>
            <a:ext cx="2676189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6015116"/>
            <a:ext cx="9144001" cy="84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331640" y="332656"/>
            <a:ext cx="64807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3200" b="1" u="heavy" dirty="0" smtClean="0">
                <a:ln w="50800"/>
                <a:blipFill>
                  <a:blip r:embed="rId4"/>
                  <a:tile tx="0" ty="0" sx="100000" sy="100000" flip="none" algn="tl"/>
                </a:blipFill>
                <a:latin typeface="Baskerville Old Face" pitchFamily="18" charset="0"/>
              </a:rPr>
              <a:t>INVESTIGACIÓN DE MERCADO</a:t>
            </a:r>
            <a:endParaRPr lang="es-ES" sz="3200" b="1" u="heavy" cap="none" spc="0" dirty="0">
              <a:ln w="50800"/>
              <a:blipFill>
                <a:blip r:embed="rId4"/>
                <a:tile tx="0" ty="0" sx="100000" sy="100000" flip="none" algn="tl"/>
              </a:blipFill>
              <a:effectLst/>
              <a:latin typeface="Baskerville Old Face" pitchFamily="18" charset="0"/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988840"/>
            <a:ext cx="5155525" cy="426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744878" y="1270501"/>
            <a:ext cx="64970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Frecuencia de contratación</a:t>
            </a:r>
            <a:endParaRPr lang="es-ES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s://encrypted-tbn3.gstatic.com/images?q=tbn:ANd9GcTzlJh8qKDdAc3b-mq_ilt4SNqfzvZBBN673GKVjG2ZYd6WkmRsxQ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5483498" y="692696"/>
            <a:ext cx="3637309" cy="2849704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6015116"/>
            <a:ext cx="9144001" cy="84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331640" y="332656"/>
            <a:ext cx="64807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3200" b="1" u="heavy" dirty="0" smtClean="0">
                <a:ln w="50800"/>
                <a:blipFill>
                  <a:blip r:embed="rId4"/>
                  <a:tile tx="0" ty="0" sx="100000" sy="100000" flip="none" algn="tl"/>
                </a:blipFill>
                <a:latin typeface="Baskerville Old Face" pitchFamily="18" charset="0"/>
              </a:rPr>
              <a:t>INVESTIGACIÓN DE MERCADO</a:t>
            </a:r>
            <a:endParaRPr lang="es-ES" sz="3200" b="1" u="heavy" cap="none" spc="0" dirty="0">
              <a:ln w="50800"/>
              <a:blipFill>
                <a:blip r:embed="rId4"/>
                <a:tile tx="0" ty="0" sx="100000" sy="100000" flip="none" algn="tl"/>
              </a:blipFill>
              <a:effectLst/>
              <a:latin typeface="Baskerville Old Face" pitchFamily="18" charset="0"/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2060847"/>
            <a:ext cx="4896544" cy="41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Rectángulo"/>
          <p:cNvSpPr/>
          <p:nvPr/>
        </p:nvSpPr>
        <p:spPr>
          <a:xfrm>
            <a:off x="1366532" y="1198493"/>
            <a:ext cx="48616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Inversión económica</a:t>
            </a:r>
            <a:endParaRPr lang="es-ES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4" name="Picture 18" descr="http://www.smarterapps.com.au/wp-content/uploads/2012/06/How-much-for-an-app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3548082" y="4000500"/>
            <a:ext cx="3810000" cy="2857500"/>
          </a:xfrm>
          <a:prstGeom prst="rect">
            <a:avLst/>
          </a:prstGeom>
          <a:noFill/>
        </p:spPr>
      </p:pic>
      <p:pic>
        <p:nvPicPr>
          <p:cNvPr id="14350" name="Picture 14" descr="http://2.bp.blogspot.com/_W71xQ3WQIu4/S2CmK9WIfeI/AAAAAAAAAb4/uOPzYcJ_J0A/s400/oligopolio.gif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571472" y="3786190"/>
            <a:ext cx="1264453" cy="1285884"/>
          </a:xfrm>
          <a:prstGeom prst="rect">
            <a:avLst/>
          </a:prstGeom>
          <a:noFill/>
        </p:spPr>
      </p:pic>
      <p:pic>
        <p:nvPicPr>
          <p:cNvPr id="14346" name="Picture 10" descr="http://t3.gstatic.com/images?q=tbn:ANd9GcRMRo6BhJYTcRQDKDasJjXLcGqJecoEtvcW522YtLgxWZWoXokz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7298"/>
            <a:ext cx="2670454" cy="2000264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6015116"/>
            <a:ext cx="9144001" cy="84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331640" y="332656"/>
            <a:ext cx="64807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3200" b="1" u="heavy" dirty="0" smtClean="0">
                <a:ln w="50800"/>
                <a:blipFill>
                  <a:blip r:embed="rId6"/>
                  <a:tile tx="0" ty="0" sx="100000" sy="100000" flip="none" algn="tl"/>
                </a:blipFill>
                <a:latin typeface="Baskerville Old Face" pitchFamily="18" charset="0"/>
              </a:rPr>
              <a:t>INVESTIGACIÓN DE MERCADO</a:t>
            </a:r>
            <a:endParaRPr lang="es-ES" sz="3200" b="1" u="heavy" cap="none" spc="0" dirty="0">
              <a:ln w="50800"/>
              <a:blipFill>
                <a:blip r:embed="rId6"/>
                <a:tile tx="0" ty="0" sx="100000" sy="100000" flip="none" algn="tl"/>
              </a:blipFill>
              <a:effectLst/>
              <a:latin typeface="Baskerville Old Face" pitchFamily="18" charset="0"/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785786" y="1714488"/>
            <a:ext cx="1857388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DEMANDA</a:t>
            </a:r>
            <a:endParaRPr lang="es-EC" b="1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785786" y="4857760"/>
            <a:ext cx="1857388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OFERTA</a:t>
            </a:r>
            <a:endParaRPr lang="es-EC" b="1" dirty="0"/>
          </a:p>
        </p:txBody>
      </p:sp>
      <p:sp>
        <p:nvSpPr>
          <p:cNvPr id="20" name="19 Cerrar llave"/>
          <p:cNvSpPr/>
          <p:nvPr/>
        </p:nvSpPr>
        <p:spPr>
          <a:xfrm>
            <a:off x="2786050" y="1142984"/>
            <a:ext cx="214314" cy="157163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20 Cerrar llave"/>
          <p:cNvSpPr/>
          <p:nvPr/>
        </p:nvSpPr>
        <p:spPr>
          <a:xfrm>
            <a:off x="2786050" y="4286256"/>
            <a:ext cx="214314" cy="157163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21 CuadroTexto"/>
          <p:cNvSpPr txBox="1"/>
          <p:nvPr/>
        </p:nvSpPr>
        <p:spPr>
          <a:xfrm>
            <a:off x="3214678" y="1285860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-Probabilidad: </a:t>
            </a:r>
            <a:r>
              <a:rPr lang="es-EC" b="1" dirty="0" smtClean="0"/>
              <a:t>empresas que contratarían (400 )</a:t>
            </a:r>
            <a:endParaRPr lang="es-EC" b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3214678" y="2130974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-Consumidores: básica (consumidor final)</a:t>
            </a:r>
            <a:endParaRPr lang="es-EC" b="1" dirty="0"/>
          </a:p>
        </p:txBody>
      </p:sp>
      <p:sp>
        <p:nvSpPr>
          <p:cNvPr id="24" name="23 Rectángulo"/>
          <p:cNvSpPr/>
          <p:nvPr/>
        </p:nvSpPr>
        <p:spPr>
          <a:xfrm>
            <a:off x="1714479" y="3214686"/>
            <a:ext cx="2357454" cy="5000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MÍNIMOS CUADRADOS</a:t>
            </a:r>
            <a:endParaRPr lang="es-EC" b="1" dirty="0"/>
          </a:p>
        </p:txBody>
      </p:sp>
      <p:sp>
        <p:nvSpPr>
          <p:cNvPr id="25" name="24 CuadroTexto"/>
          <p:cNvSpPr txBox="1"/>
          <p:nvPr/>
        </p:nvSpPr>
        <p:spPr>
          <a:xfrm>
            <a:off x="4357685" y="3214686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y = a + </a:t>
            </a:r>
            <a:r>
              <a:rPr lang="es-EC" sz="2400" b="1" dirty="0" err="1" smtClean="0"/>
              <a:t>bx</a:t>
            </a:r>
            <a:endParaRPr lang="es-EC" sz="2400" b="1" dirty="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7" y="3532188"/>
            <a:ext cx="1357322" cy="754068"/>
          </a:xfrm>
          <a:prstGeom prst="rect">
            <a:avLst/>
          </a:prstGeom>
          <a:noFill/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0963" algn="l"/>
              </a:tabLst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2714620"/>
            <a:ext cx="2071702" cy="609324"/>
          </a:xfrm>
          <a:prstGeom prst="rect">
            <a:avLst/>
          </a:prstGeom>
          <a:noFill/>
        </p:spPr>
      </p:pic>
      <p:sp>
        <p:nvSpPr>
          <p:cNvPr id="34" name="33 Cerrar llave"/>
          <p:cNvSpPr/>
          <p:nvPr/>
        </p:nvSpPr>
        <p:spPr>
          <a:xfrm>
            <a:off x="5715007" y="2643182"/>
            <a:ext cx="214314" cy="157163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6" name="35 CuadroTexto"/>
          <p:cNvSpPr txBox="1"/>
          <p:nvPr/>
        </p:nvSpPr>
        <p:spPr>
          <a:xfrm>
            <a:off x="285720" y="3243204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Proyección:</a:t>
            </a:r>
            <a:endParaRPr lang="es-EC" sz="2000" b="1" dirty="0"/>
          </a:p>
        </p:txBody>
      </p:sp>
      <p:sp>
        <p:nvSpPr>
          <p:cNvPr id="37" name="36 CuadroTexto"/>
          <p:cNvSpPr txBox="1"/>
          <p:nvPr/>
        </p:nvSpPr>
        <p:spPr>
          <a:xfrm>
            <a:off x="1142976" y="521495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Oligopolio</a:t>
            </a:r>
            <a:endParaRPr lang="es-EC" b="1" dirty="0"/>
          </a:p>
        </p:txBody>
      </p:sp>
      <p:sp>
        <p:nvSpPr>
          <p:cNvPr id="38" name="37 CuadroTexto"/>
          <p:cNvSpPr txBox="1"/>
          <p:nvPr/>
        </p:nvSpPr>
        <p:spPr>
          <a:xfrm>
            <a:off x="3143240" y="4577372"/>
            <a:ext cx="2643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-Precios - factores</a:t>
            </a:r>
          </a:p>
          <a:p>
            <a:endParaRPr lang="es-EC" sz="2000" b="1" dirty="0" smtClean="0"/>
          </a:p>
          <a:p>
            <a:r>
              <a:rPr lang="es-EC" sz="2000" b="1" dirty="0" smtClean="0"/>
              <a:t>-Precio - servicio</a:t>
            </a:r>
            <a:endParaRPr lang="es-EC" sz="2000" b="1" dirty="0"/>
          </a:p>
        </p:txBody>
      </p:sp>
      <p:sp>
        <p:nvSpPr>
          <p:cNvPr id="44" name="43 CuadroTexto"/>
          <p:cNvSpPr txBox="1"/>
          <p:nvPr/>
        </p:nvSpPr>
        <p:spPr>
          <a:xfrm>
            <a:off x="857224" y="213097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2"/>
                </a:solidFill>
              </a:rPr>
              <a:t>Clasificación:</a:t>
            </a:r>
            <a:endParaRPr lang="es-EC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015116"/>
            <a:ext cx="9144001" cy="84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331640" y="332656"/>
            <a:ext cx="64807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3200" b="1" u="heavy" dirty="0" smtClean="0">
                <a:ln w="50800"/>
                <a:blipFill>
                  <a:blip r:embed="rId3"/>
                  <a:tile tx="0" ty="0" sx="100000" sy="100000" flip="none" algn="tl"/>
                </a:blipFill>
                <a:latin typeface="Baskerville Old Face" pitchFamily="18" charset="0"/>
              </a:rPr>
              <a:t>INVESTIGACIÓN DE MERCADO</a:t>
            </a:r>
            <a:endParaRPr lang="es-ES" sz="3200" b="1" u="heavy" cap="none" spc="0" dirty="0">
              <a:ln w="50800"/>
              <a:blipFill>
                <a:blip r:embed="rId3"/>
                <a:tile tx="0" ty="0" sx="100000" sy="100000" flip="none" algn="tl"/>
              </a:blipFill>
              <a:effectLst/>
              <a:latin typeface="Baskerville Old Face" pitchFamily="18" charset="0"/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71472" y="1000108"/>
            <a:ext cx="51745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Demanda insatisfecha</a:t>
            </a:r>
            <a:endParaRPr lang="es-ES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857364"/>
            <a:ext cx="414112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Rectángulo redondeado"/>
          <p:cNvSpPr/>
          <p:nvPr/>
        </p:nvSpPr>
        <p:spPr>
          <a:xfrm>
            <a:off x="5096006" y="2357430"/>
            <a:ext cx="250033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/>
              <a:t>Pretende cubrir: 11%</a:t>
            </a:r>
            <a:endParaRPr lang="es-EC" sz="2000" b="1" dirty="0"/>
          </a:p>
        </p:txBody>
      </p:sp>
      <p:cxnSp>
        <p:nvCxnSpPr>
          <p:cNvPr id="21" name="20 Conector recto de flecha"/>
          <p:cNvCxnSpPr/>
          <p:nvPr/>
        </p:nvCxnSpPr>
        <p:spPr>
          <a:xfrm rot="5400000">
            <a:off x="6120009" y="2963859"/>
            <a:ext cx="35719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21 Rectángulo redondeado"/>
          <p:cNvSpPr/>
          <p:nvPr/>
        </p:nvSpPr>
        <p:spPr>
          <a:xfrm>
            <a:off x="5000628" y="3288974"/>
            <a:ext cx="2714644" cy="572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/>
              <a:t>Promedio: 4 servicios/mes</a:t>
            </a:r>
            <a:endParaRPr lang="es-EC" sz="2000" b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7534620" y="2217058"/>
            <a:ext cx="1285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  empresas</a:t>
            </a:r>
            <a:endParaRPr lang="es-EC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23 Conector recto de flecha"/>
          <p:cNvCxnSpPr/>
          <p:nvPr/>
        </p:nvCxnSpPr>
        <p:spPr>
          <a:xfrm rot="5400000">
            <a:off x="6120803" y="4185715"/>
            <a:ext cx="35719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24 Rectángulo redondeado"/>
          <p:cNvSpPr/>
          <p:nvPr/>
        </p:nvSpPr>
        <p:spPr>
          <a:xfrm>
            <a:off x="5000628" y="4500570"/>
            <a:ext cx="271464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/>
              <a:t>25% de servicios de las mismas empresas</a:t>
            </a:r>
            <a:endParaRPr lang="es-EC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015116"/>
            <a:ext cx="9144001" cy="84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331640" y="332656"/>
            <a:ext cx="64807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3200" b="1" u="heavy" cap="none" spc="0" dirty="0" smtClean="0">
                <a:ln w="50800"/>
                <a:blipFill>
                  <a:blip r:embed="rId3"/>
                  <a:tile tx="0" ty="0" sx="100000" sy="100000" flip="none" algn="tl"/>
                </a:blipFill>
                <a:effectLst/>
                <a:latin typeface="Baskerville Old Face" pitchFamily="18" charset="0"/>
              </a:rPr>
              <a:t>La empresa y su organización</a:t>
            </a:r>
            <a:endParaRPr lang="es-ES" sz="3200" b="1" u="heavy" cap="none" spc="0" dirty="0">
              <a:ln w="50800"/>
              <a:blipFill>
                <a:blip r:embed="rId3"/>
                <a:tile tx="0" ty="0" sx="100000" sy="100000" flip="none" algn="tl"/>
              </a:blipFill>
              <a:effectLst/>
              <a:latin typeface="Baskerville Old Face" pitchFamily="18" charset="0"/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17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980728"/>
            <a:ext cx="3126396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27 Rectángulo redondeado"/>
          <p:cNvSpPr/>
          <p:nvPr/>
        </p:nvSpPr>
        <p:spPr>
          <a:xfrm>
            <a:off x="251520" y="1196752"/>
            <a:ext cx="1872208" cy="5760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Selección de personal</a:t>
            </a:r>
            <a:endParaRPr lang="es-EC" b="1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251520" y="1988840"/>
            <a:ext cx="1872208" cy="4320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ACM</a:t>
            </a:r>
          </a:p>
        </p:txBody>
      </p:sp>
      <p:sp>
        <p:nvSpPr>
          <p:cNvPr id="30" name="29 Cerrar llave"/>
          <p:cNvSpPr/>
          <p:nvPr/>
        </p:nvSpPr>
        <p:spPr>
          <a:xfrm>
            <a:off x="2267744" y="1052736"/>
            <a:ext cx="216024" cy="144016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30 Rectángulo redondeado"/>
          <p:cNvSpPr/>
          <p:nvPr/>
        </p:nvSpPr>
        <p:spPr>
          <a:xfrm>
            <a:off x="179512" y="4866342"/>
            <a:ext cx="1440160" cy="57888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MISIÓN</a:t>
            </a:r>
            <a:endParaRPr lang="es-EC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6012160" y="1097449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-Ética profesional</a:t>
            </a:r>
          </a:p>
          <a:p>
            <a:r>
              <a:rPr lang="es-EC" sz="2000" b="1" dirty="0" smtClean="0"/>
              <a:t>-Integridad</a:t>
            </a:r>
          </a:p>
          <a:p>
            <a:r>
              <a:rPr lang="es-EC" sz="2000" b="1" dirty="0" smtClean="0"/>
              <a:t>-Mejoramiento continuo</a:t>
            </a:r>
          </a:p>
          <a:p>
            <a:r>
              <a:rPr lang="es-EC" sz="2000" b="1" dirty="0" smtClean="0"/>
              <a:t>-Orientación al cliente</a:t>
            </a:r>
            <a:endParaRPr lang="es-EC" sz="2000" b="1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1691680" y="2708920"/>
            <a:ext cx="6768752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“Convertirnos en una de las empresas líderes en servicios de selección de personal en la ciudad de Quito, a partir de la mejora constante de nuestros aportes estratégicos para el desarrollo empresarial y de las personas, con el objetivo de satisfacer las necesidades a un mercado globalizado”</a:t>
            </a:r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51520" y="3121804"/>
            <a:ext cx="1296144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VISIÓN</a:t>
            </a:r>
            <a:endParaRPr lang="es-EC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1691680" y="4221088"/>
            <a:ext cx="6768752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i="1" dirty="0" smtClean="0"/>
          </a:p>
          <a:p>
            <a:pPr algn="just"/>
            <a:r>
              <a:rPr lang="es-EC" i="1" dirty="0" smtClean="0"/>
              <a:t>“Brindar soluciones ágiles y eficientes en selección de personal atendiendo las necesidades de las grandes empresas de la ciudad de Quito a través de técnicas para encontrar personas con trayectorias sobresalientes que generen ventajas competitivas y buenos resultados a las organizaciones, manteniendo un comportamiento íntegro y contando con la gestión de un equipo comprometido de alta calidad”</a:t>
            </a:r>
            <a:r>
              <a:rPr lang="es-EC" dirty="0" smtClean="0"/>
              <a:t> </a:t>
            </a:r>
          </a:p>
          <a:p>
            <a:pPr algn="ctr"/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encrypted-tbn0.gstatic.com/images?q=tbn:ANd9GcQrXqflyAiJYRYBqO3LmaX2hCn9mH0DVnFUpMnPjlhBqLZuNOK-BQ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5652120" y="656692"/>
            <a:ext cx="2808312" cy="234026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6015116"/>
            <a:ext cx="9144001" cy="84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2195736" y="467961"/>
            <a:ext cx="41044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3200" b="1" u="heavy" dirty="0" smtClean="0">
                <a:ln w="50800"/>
                <a:blipFill>
                  <a:blip r:embed="rId4"/>
                  <a:tile tx="0" ty="0" sx="100000" sy="100000" flip="none" algn="tl"/>
                </a:blipFill>
                <a:latin typeface="Baskerville Old Face" pitchFamily="18" charset="0"/>
              </a:rPr>
              <a:t>OBJETIVOS</a:t>
            </a:r>
            <a:endParaRPr lang="es-ES" sz="3200" b="1" u="heavy" cap="none" spc="0" dirty="0">
              <a:ln w="50800"/>
              <a:blipFill>
                <a:blip r:embed="rId4"/>
                <a:tile tx="0" ty="0" sx="100000" sy="100000" flip="none" algn="tl"/>
              </a:blipFill>
              <a:effectLst/>
              <a:latin typeface="Baskerville Old Face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11560" y="3358733"/>
            <a:ext cx="244827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>
                <a:latin typeface="Baskerville Old Face" pitchFamily="18" charset="0"/>
              </a:rPr>
              <a:t>Factibilidad de crear la empresa.</a:t>
            </a:r>
            <a:endParaRPr lang="es-EC" dirty="0">
              <a:latin typeface="Baskerville Old Face" pitchFamily="18" charset="0"/>
            </a:endParaRPr>
          </a:p>
        </p:txBody>
      </p:sp>
      <p:sp>
        <p:nvSpPr>
          <p:cNvPr id="7" name="6 Cerrar llave"/>
          <p:cNvSpPr/>
          <p:nvPr/>
        </p:nvSpPr>
        <p:spPr>
          <a:xfrm>
            <a:off x="3131840" y="1340768"/>
            <a:ext cx="432048" cy="4680520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Rectángulo redondeado"/>
          <p:cNvSpPr/>
          <p:nvPr/>
        </p:nvSpPr>
        <p:spPr>
          <a:xfrm>
            <a:off x="3923928" y="2420888"/>
            <a:ext cx="39604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/>
              <a:t>Bases de origen técnico</a:t>
            </a:r>
            <a:endParaRPr lang="es-EC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11560" y="284945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Baskerville Old Face" pitchFamily="18" charset="0"/>
              </a:rPr>
              <a:t>GENERAL: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923928" y="184482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Baskerville Old Face" pitchFamily="18" charset="0"/>
              </a:rPr>
              <a:t>ESPECÍFICOS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3923928" y="3068960"/>
            <a:ext cx="39604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/>
              <a:t>Factores externos e internos = impacto</a:t>
            </a:r>
            <a:endParaRPr lang="es-EC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3923928" y="3717032"/>
            <a:ext cx="39604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/>
              <a:t>Demanda y clientes potenciales</a:t>
            </a:r>
            <a:endParaRPr lang="es-EC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3923928" y="4365104"/>
            <a:ext cx="39604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/>
              <a:t>Estructura organizacional óptima</a:t>
            </a:r>
            <a:endParaRPr lang="es-EC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3923928" y="5013176"/>
            <a:ext cx="39604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/>
              <a:t>Viabilidad financiera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2.bp.blogspot.com/-tILEmJ4qmE4/TlqCZN8o0LI/AAAAAAAAFMA/MCsMCyVDlwQ/s1600/seleccion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2708920"/>
            <a:ext cx="335523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6015116"/>
            <a:ext cx="9144001" cy="84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331640" y="332656"/>
            <a:ext cx="64807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3200" b="1" u="heavy" cap="none" spc="0" dirty="0" smtClean="0">
                <a:ln w="50800"/>
                <a:blipFill>
                  <a:blip r:embed="rId4"/>
                  <a:tile tx="0" ty="0" sx="100000" sy="100000" flip="none" algn="tl"/>
                </a:blipFill>
                <a:effectLst/>
                <a:latin typeface="Baskerville Old Face" pitchFamily="18" charset="0"/>
              </a:rPr>
              <a:t>La empresa y su organización</a:t>
            </a:r>
            <a:endParaRPr lang="es-ES" sz="3200" b="1" u="heavy" cap="none" spc="0" dirty="0">
              <a:ln w="50800"/>
              <a:blipFill>
                <a:blip r:embed="rId4"/>
                <a:tile tx="0" ty="0" sx="100000" sy="100000" flip="none" algn="tl"/>
              </a:blipFill>
              <a:effectLst/>
              <a:latin typeface="Baskerville Old Face" pitchFamily="18" charset="0"/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803516" y="1340768"/>
            <a:ext cx="478470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Objetivos estratégicos</a:t>
            </a:r>
            <a:endParaRPr lang="es-E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2123728" y="2204864"/>
            <a:ext cx="396044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dirty="0" smtClean="0"/>
              <a:t>Gestión financiera: optimización</a:t>
            </a:r>
            <a:endParaRPr lang="es-EC" b="1" dirty="0"/>
          </a:p>
        </p:txBody>
      </p:sp>
      <p:sp>
        <p:nvSpPr>
          <p:cNvPr id="21" name="20 Rectángulo redondeado"/>
          <p:cNvSpPr/>
          <p:nvPr/>
        </p:nvSpPr>
        <p:spPr>
          <a:xfrm>
            <a:off x="2123728" y="2924944"/>
            <a:ext cx="396044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dirty="0" smtClean="0"/>
              <a:t>Plan de marketing 2013-ventas</a:t>
            </a:r>
            <a:endParaRPr lang="es-EC" b="1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2123728" y="3645024"/>
            <a:ext cx="396044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dirty="0" smtClean="0"/>
              <a:t>Satisfacción de los clientes</a:t>
            </a:r>
            <a:endParaRPr lang="es-EC" b="1" dirty="0"/>
          </a:p>
        </p:txBody>
      </p:sp>
      <p:sp>
        <p:nvSpPr>
          <p:cNvPr id="23" name="22 Rectángulo redondeado"/>
          <p:cNvSpPr/>
          <p:nvPr/>
        </p:nvSpPr>
        <p:spPr>
          <a:xfrm>
            <a:off x="2123728" y="4365104"/>
            <a:ext cx="396044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dirty="0" smtClean="0"/>
              <a:t>Satisfacción de los clientes-maximización productiva</a:t>
            </a:r>
            <a:endParaRPr lang="es-EC" b="1" dirty="0"/>
          </a:p>
        </p:txBody>
      </p:sp>
      <p:sp>
        <p:nvSpPr>
          <p:cNvPr id="24" name="23 Rectángulo redondeado"/>
          <p:cNvSpPr/>
          <p:nvPr/>
        </p:nvSpPr>
        <p:spPr>
          <a:xfrm>
            <a:off x="2123728" y="5085184"/>
            <a:ext cx="396044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b="1" dirty="0" smtClean="0"/>
              <a:t>Recurso humano</a:t>
            </a:r>
            <a:endParaRPr lang="es-EC" b="1" dirty="0"/>
          </a:p>
        </p:txBody>
      </p:sp>
      <p:sp>
        <p:nvSpPr>
          <p:cNvPr id="25" name="24 Flecha derecha"/>
          <p:cNvSpPr/>
          <p:nvPr/>
        </p:nvSpPr>
        <p:spPr>
          <a:xfrm>
            <a:off x="6300192" y="3573016"/>
            <a:ext cx="432048" cy="64807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b="1"/>
          </a:p>
        </p:txBody>
      </p:sp>
      <p:sp>
        <p:nvSpPr>
          <p:cNvPr id="34" name="33 Rectángulo"/>
          <p:cNvSpPr/>
          <p:nvPr/>
        </p:nvSpPr>
        <p:spPr>
          <a:xfrm>
            <a:off x="6876256" y="3140968"/>
            <a:ext cx="2016224" cy="15841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 smtClean="0"/>
              <a:t>Estrategia de ventaja competitiva</a:t>
            </a:r>
            <a:endParaRPr lang="es-EC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015116"/>
            <a:ext cx="9144001" cy="84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331640" y="332656"/>
            <a:ext cx="64807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3200" b="1" u="heavy" dirty="0" smtClean="0">
                <a:ln w="50800"/>
                <a:blipFill>
                  <a:blip r:embed="rId3"/>
                  <a:tile tx="0" ty="0" sx="100000" sy="100000" flip="none" algn="tl"/>
                </a:blipFill>
                <a:latin typeface="Baskerville Old Face" pitchFamily="18" charset="0"/>
              </a:rPr>
              <a:t>ESTUDIO FINANCIERO</a:t>
            </a:r>
            <a:endParaRPr lang="es-ES" sz="3200" b="1" u="heavy" cap="none" spc="0" dirty="0">
              <a:ln w="50800"/>
              <a:blipFill>
                <a:blip r:embed="rId3"/>
                <a:tile tx="0" ty="0" sx="100000" sy="100000" flip="none" algn="tl"/>
              </a:blipFill>
              <a:effectLst/>
              <a:latin typeface="Baskerville Old Face" pitchFamily="18" charset="0"/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857356" y="1129713"/>
            <a:ext cx="53921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Presupuesto de inversión</a:t>
            </a:r>
            <a:endParaRPr lang="es-E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9" name="18 Tabla"/>
          <p:cNvGraphicFramePr>
            <a:graphicFrameLocks noGrp="1"/>
          </p:cNvGraphicFramePr>
          <p:nvPr/>
        </p:nvGraphicFramePr>
        <p:xfrm>
          <a:off x="2357422" y="1867410"/>
          <a:ext cx="4286280" cy="196291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057118"/>
                <a:gridCol w="2229162"/>
              </a:tblGrid>
              <a:tr h="22451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/>
                        <a:t>Resumen de inversiones</a:t>
                      </a:r>
                      <a:endParaRPr lang="es-EC" sz="1600" b="1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24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/>
                        <a:t>Activos Fijos</a:t>
                      </a:r>
                      <a:endParaRPr lang="es-EC" sz="1600" b="1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/>
                        <a:t> </a:t>
                      </a:r>
                      <a:endParaRPr lang="es-EC" sz="1600" b="1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/>
                        <a:t>    Activos Tangibles</a:t>
                      </a:r>
                      <a:endParaRPr lang="es-EC" sz="1600" b="1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/>
                        <a:t> $                      8.400,00 </a:t>
                      </a:r>
                      <a:endParaRPr lang="es-EC" sz="1600" b="1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/>
                        <a:t>    Activos Intangibles</a:t>
                      </a:r>
                      <a:endParaRPr lang="es-EC" sz="1600" b="1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/>
                        <a:t> $                      1.800,00 </a:t>
                      </a:r>
                      <a:endParaRPr lang="es-EC" sz="1600" b="1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/>
                        <a:t>Total activos fijos:</a:t>
                      </a:r>
                      <a:endParaRPr lang="es-EC" sz="1600" b="1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/>
                        <a:t> $                   10.200,00 </a:t>
                      </a:r>
                      <a:endParaRPr lang="es-EC" sz="1600" b="1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/>
                        <a:t>Capital de Trabajo</a:t>
                      </a:r>
                      <a:endParaRPr lang="es-EC" sz="1600" b="1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/>
                        <a:t> $                   17.371,22 </a:t>
                      </a:r>
                      <a:endParaRPr lang="es-EC" sz="1600" b="1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/>
                        <a:t>Total inversión inicial:</a:t>
                      </a:r>
                      <a:endParaRPr lang="es-EC" sz="1600" b="1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/>
                        <a:t> $                   27.571,22 </a:t>
                      </a:r>
                      <a:endParaRPr lang="es-EC" sz="1600" b="1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3068960"/>
            <a:ext cx="1629147" cy="569411"/>
          </a:xfrm>
          <a:prstGeom prst="rect">
            <a:avLst/>
          </a:prstGeom>
          <a:noFill/>
        </p:spPr>
      </p:pic>
      <p:sp>
        <p:nvSpPr>
          <p:cNvPr id="15" name="14 Cerrar llave"/>
          <p:cNvSpPr/>
          <p:nvPr/>
        </p:nvSpPr>
        <p:spPr>
          <a:xfrm rot="5400000">
            <a:off x="1025606" y="3374994"/>
            <a:ext cx="504056" cy="1332148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5004048" y="4553302"/>
          <a:ext cx="3851919" cy="963930"/>
        </p:xfrm>
        <a:graphic>
          <a:graphicData uri="http://schemas.openxmlformats.org/drawingml/2006/table">
            <a:tbl>
              <a:tblPr/>
              <a:tblGrid>
                <a:gridCol w="1480835"/>
                <a:gridCol w="1199242"/>
                <a:gridCol w="1171842"/>
              </a:tblGrid>
              <a:tr h="179705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Gastos de operación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97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Gasto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Valor mensual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Valor anual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Gastos de ventas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           2.366,72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        28.400,64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Gastos administrativos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           4.348,28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        52.179,32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Total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           6.715,00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        80.579,96 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B0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19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509120"/>
            <a:ext cx="446449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encrypted-tbn3.gstatic.com/images?q=tbn:ANd9GcTQ8ehpwm_GkUmBdltkUwP6uvpZBLa9yJwdOgZ9D-eOnOuWCJCYY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4288507" y="4025229"/>
            <a:ext cx="2371725" cy="1924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6015116"/>
            <a:ext cx="9144001" cy="84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331640" y="332656"/>
            <a:ext cx="64807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3200" b="1" u="heavy" dirty="0" smtClean="0">
                <a:ln w="50800"/>
                <a:blipFill>
                  <a:blip r:embed="rId4"/>
                  <a:tile tx="0" ty="0" sx="100000" sy="100000" flip="none" algn="tl"/>
                </a:blipFill>
                <a:latin typeface="Baskerville Old Face" pitchFamily="18" charset="0"/>
              </a:rPr>
              <a:t>ESTUDIO FINANCIERO</a:t>
            </a:r>
            <a:endParaRPr lang="es-ES" sz="3200" b="1" u="heavy" cap="none" spc="0" dirty="0">
              <a:ln w="50800"/>
              <a:blipFill>
                <a:blip r:embed="rId4"/>
                <a:tile tx="0" ty="0" sx="100000" sy="100000" flip="none" algn="tl"/>
              </a:blipFill>
              <a:effectLst/>
              <a:latin typeface="Baskerville Old Face" pitchFamily="18" charset="0"/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134870" y="1129713"/>
            <a:ext cx="48371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Presupuesto operativo</a:t>
            </a:r>
            <a:endParaRPr lang="es-E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611560" y="2167431"/>
          <a:ext cx="7080450" cy="1765625"/>
        </p:xfrm>
        <a:graphic>
          <a:graphicData uri="http://schemas.openxmlformats.org/drawingml/2006/table">
            <a:tbl>
              <a:tblPr/>
              <a:tblGrid>
                <a:gridCol w="926475"/>
                <a:gridCol w="1724272"/>
                <a:gridCol w="984379"/>
                <a:gridCol w="810664"/>
                <a:gridCol w="878220"/>
                <a:gridCol w="878220"/>
                <a:gridCol w="878220"/>
              </a:tblGrid>
              <a:tr h="1662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Concepto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Servicios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Años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6625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33250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Ingresos operacionales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Número de servicios vendidos al año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25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Precio de venta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1.500,00 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1.500,00 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1.700,00 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2.000,00 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2.400,00 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2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Subtotal: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72.000,00 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90.000,00 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119.000,00 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140.000,00 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180.000,00 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50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Ingresos no operacionales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Ingresos no operacionales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         -   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   -   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     -   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     -   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     -   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92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Total: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72.000,00 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90.000,00 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119.000,00 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140.000,00 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180.000,00 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20 Tabla"/>
          <p:cNvGraphicFramePr>
            <a:graphicFrameLocks noGrp="1"/>
          </p:cNvGraphicFramePr>
          <p:nvPr/>
        </p:nvGraphicFramePr>
        <p:xfrm>
          <a:off x="624339" y="4293096"/>
          <a:ext cx="3443605" cy="1156716"/>
        </p:xfrm>
        <a:graphic>
          <a:graphicData uri="http://schemas.openxmlformats.org/drawingml/2006/table">
            <a:tbl>
              <a:tblPr/>
              <a:tblGrid>
                <a:gridCol w="1181100"/>
                <a:gridCol w="1010285"/>
                <a:gridCol w="1252220"/>
              </a:tblGrid>
              <a:tr h="187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Año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Ingreso anual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Incremento anual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87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2012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   72.000,00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0%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87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2013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   90.000,00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20%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2014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 119.000,00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24%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87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2015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 140.000,00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15%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2016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 180.000,00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22%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22" name="21 CuadroTexto"/>
          <p:cNvSpPr txBox="1"/>
          <p:nvPr/>
        </p:nvSpPr>
        <p:spPr>
          <a:xfrm>
            <a:off x="755576" y="1700808"/>
            <a:ext cx="136815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C" b="1" dirty="0" smtClean="0"/>
              <a:t>INGRESOS:</a:t>
            </a:r>
            <a:endParaRPr lang="es-EC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://maryland-home-mortgage.net/wp-content/uploads/2011/11/spending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2772520" y="4221088"/>
            <a:ext cx="266357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6015116"/>
            <a:ext cx="9144001" cy="84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331640" y="332656"/>
            <a:ext cx="64807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3200" b="1" u="heavy" dirty="0" smtClean="0">
                <a:ln w="50800"/>
                <a:blipFill>
                  <a:blip r:embed="rId4"/>
                  <a:tile tx="0" ty="0" sx="100000" sy="100000" flip="none" algn="tl"/>
                </a:blipFill>
                <a:latin typeface="Baskerville Old Face" pitchFamily="18" charset="0"/>
              </a:rPr>
              <a:t>ESTUDIO FINANCIERO</a:t>
            </a:r>
            <a:endParaRPr lang="es-ES" sz="3200" b="1" u="heavy" cap="none" spc="0" dirty="0">
              <a:ln w="50800"/>
              <a:blipFill>
                <a:blip r:embed="rId4"/>
                <a:tile tx="0" ty="0" sx="100000" sy="100000" flip="none" algn="tl"/>
              </a:blipFill>
              <a:effectLst/>
              <a:latin typeface="Baskerville Old Face" pitchFamily="18" charset="0"/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134870" y="1129713"/>
            <a:ext cx="48371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Presupuesto operativo</a:t>
            </a:r>
            <a:endParaRPr lang="es-E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2" name="21 CuadroTexto"/>
          <p:cNvSpPr txBox="1"/>
          <p:nvPr/>
        </p:nvSpPr>
        <p:spPr>
          <a:xfrm>
            <a:off x="755576" y="1700808"/>
            <a:ext cx="1368152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C" b="1" dirty="0" smtClean="0"/>
              <a:t>EGRESOS:</a:t>
            </a:r>
            <a:endParaRPr lang="es-EC" b="1" dirty="0"/>
          </a:p>
        </p:txBody>
      </p:sp>
      <p:graphicFrame>
        <p:nvGraphicFramePr>
          <p:cNvPr id="20" name="19 Tabla"/>
          <p:cNvGraphicFramePr>
            <a:graphicFrameLocks noGrp="1"/>
          </p:cNvGraphicFramePr>
          <p:nvPr/>
        </p:nvGraphicFramePr>
        <p:xfrm>
          <a:off x="683568" y="2204864"/>
          <a:ext cx="8064895" cy="2520282"/>
        </p:xfrm>
        <a:graphic>
          <a:graphicData uri="http://schemas.openxmlformats.org/drawingml/2006/table">
            <a:tbl>
              <a:tblPr/>
              <a:tblGrid>
                <a:gridCol w="2064961"/>
                <a:gridCol w="974718"/>
                <a:gridCol w="974718"/>
                <a:gridCol w="974718"/>
                <a:gridCol w="974718"/>
                <a:gridCol w="1050531"/>
                <a:gridCol w="1050531"/>
              </a:tblGrid>
              <a:tr h="2059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Concepto</a:t>
                      </a:r>
                    </a:p>
                  </a:txBody>
                  <a:tcPr marL="8150" marR="8150" marT="8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Años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59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Año 0</a:t>
                      </a:r>
                    </a:p>
                  </a:txBody>
                  <a:tcPr marL="8150" marR="8150" marT="81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Año 1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Año 2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Año 3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Año 4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Año 5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05906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Inversión inicial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27.571,22 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     -   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     -   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     -   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       -   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       -   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06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Egresos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     -   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80.579,96 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86.690,55 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93.340,45 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94.035,57 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98.926,19 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688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Otros gastos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     -   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482,40 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482,40 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     -   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       -   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       -   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688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Participación de trabajadores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               -   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     -   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424,06 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3.848,93 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6.894,66 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12.161,07 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688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Impuesto a la renta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     -   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     -   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528,66 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4.798,34 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8.595,35 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15.160,80 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688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Reinversión de activos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     -   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     -   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890,00 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1.095,00 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            -   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2.055,00 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906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egresos: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27.571,22 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81.062,36 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89.015,66 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103.082,72 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109.525,58 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   128.303,06 </a:t>
                      </a:r>
                    </a:p>
                  </a:txBody>
                  <a:tcPr marL="8150" marR="8150" marT="81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015116"/>
            <a:ext cx="9144001" cy="84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331640" y="332656"/>
            <a:ext cx="64807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3200" b="1" u="heavy" dirty="0" smtClean="0">
                <a:ln w="50800"/>
                <a:blipFill>
                  <a:blip r:embed="rId3"/>
                  <a:tile tx="0" ty="0" sx="100000" sy="100000" flip="none" algn="tl"/>
                </a:blipFill>
                <a:latin typeface="Baskerville Old Face" pitchFamily="18" charset="0"/>
              </a:rPr>
              <a:t>ESTUDIO FINANCIERO</a:t>
            </a:r>
            <a:endParaRPr lang="es-ES" sz="3200" b="1" u="heavy" cap="none" spc="0" dirty="0">
              <a:ln w="50800"/>
              <a:blipFill>
                <a:blip r:embed="rId3"/>
                <a:tile tx="0" ty="0" sx="100000" sy="100000" flip="none" algn="tl"/>
              </a:blipFill>
              <a:effectLst/>
              <a:latin typeface="Baskerville Old Face" pitchFamily="18" charset="0"/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464625" y="1129713"/>
            <a:ext cx="61776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de financiamiento</a:t>
            </a:r>
            <a:endParaRPr lang="es-E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1619672" y="1844824"/>
          <a:ext cx="5760640" cy="1512170"/>
        </p:xfrm>
        <a:graphic>
          <a:graphicData uri="http://schemas.openxmlformats.org/drawingml/2006/table">
            <a:tbl>
              <a:tblPr/>
              <a:tblGrid>
                <a:gridCol w="3374466"/>
                <a:gridCol w="1307154"/>
                <a:gridCol w="1079020"/>
              </a:tblGrid>
              <a:tr h="302434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Estructura de financiamiento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024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Capital (recursos)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Monto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Porcentaje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Fuentes internas-Capital propio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16.542,73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60%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Fuentes externas-Crédito bancario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11.028,49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40%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3024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Total inversión: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$   27.571,22 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100%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434" name="Picture 2" descr="http://www.hormigamillonaria.com/wp-content/uploads/2010/10/financiamiento-franquicias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2195736" y="3501008"/>
            <a:ext cx="4048125" cy="2686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6" descr="http://tiie.com.mx/wp-content/uploads/valor-dinero-tiempo_image001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4860032" y="1268760"/>
            <a:ext cx="2447925" cy="23622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6015116"/>
            <a:ext cx="9144001" cy="84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331640" y="332656"/>
            <a:ext cx="64807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3200" b="1" u="heavy" dirty="0" smtClean="0">
                <a:ln w="50800"/>
                <a:blipFill>
                  <a:blip r:embed="rId4"/>
                  <a:tile tx="0" ty="0" sx="100000" sy="100000" flip="none" algn="tl"/>
                </a:blipFill>
                <a:latin typeface="Baskerville Old Face" pitchFamily="18" charset="0"/>
              </a:rPr>
              <a:t>ESTUDIO FINANCIERO</a:t>
            </a:r>
            <a:endParaRPr lang="es-ES" sz="3200" b="1" u="heavy" cap="none" spc="0" dirty="0">
              <a:ln w="50800"/>
              <a:blipFill>
                <a:blip r:embed="rId4"/>
                <a:tile tx="0" ty="0" sx="100000" sy="100000" flip="none" algn="tl"/>
              </a:blipFill>
              <a:effectLst/>
              <a:latin typeface="Baskerville Old Face" pitchFamily="18" charset="0"/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257822" y="1129713"/>
            <a:ext cx="45912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financiera</a:t>
            </a:r>
            <a:endParaRPr lang="es-E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5" name="14 Rectángulo"/>
          <p:cNvSpPr/>
          <p:nvPr/>
        </p:nvSpPr>
        <p:spPr>
          <a:xfrm>
            <a:off x="539552" y="1916832"/>
            <a:ext cx="41068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Tasa de descuento:</a:t>
            </a:r>
            <a:endParaRPr lang="es-E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768206" y="4033624"/>
          <a:ext cx="5964034" cy="1962912"/>
        </p:xfrm>
        <a:graphic>
          <a:graphicData uri="http://schemas.openxmlformats.org/drawingml/2006/table">
            <a:tbl>
              <a:tblPr/>
              <a:tblGrid>
                <a:gridCol w="1793429"/>
                <a:gridCol w="1415309"/>
                <a:gridCol w="1609642"/>
                <a:gridCol w="1145654"/>
              </a:tblGrid>
              <a:tr h="1936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Financiamiento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% de aportación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Tasa individual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Ponderación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Crédito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40%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8,00%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3,20%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Propio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60%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12,80%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7,68%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100%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Tasa de descuento del inversionista:</a:t>
                      </a:r>
                      <a:endParaRPr lang="es-EC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10,88%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18 Tabla"/>
          <p:cNvGraphicFramePr>
            <a:graphicFrameLocks noGrp="1"/>
          </p:cNvGraphicFramePr>
          <p:nvPr/>
        </p:nvGraphicFramePr>
        <p:xfrm>
          <a:off x="755576" y="2708920"/>
          <a:ext cx="3806825" cy="1121664"/>
        </p:xfrm>
        <a:graphic>
          <a:graphicData uri="http://schemas.openxmlformats.org/drawingml/2006/table">
            <a:tbl>
              <a:tblPr/>
              <a:tblGrid>
                <a:gridCol w="2782570"/>
                <a:gridCol w="1024255"/>
              </a:tblGrid>
              <a:tr h="2076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Bonos del estado (tasa pasiva):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9,35%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2076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Tasa pasiva en ahorros: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1,95%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076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Tasa de riesgo: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1,50%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6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Tasa ajustada por el riesgo:</a:t>
                      </a:r>
                      <a:endParaRPr lang="es-EC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12,80%</a:t>
                      </a:r>
                      <a:endParaRPr lang="es-EC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38916" name="AutoShape 4" descr="data:image/jpeg;base64,/9j/4AAQSkZJRgABAQAAAQABAAD/2wBDAAkGBwgHBgkIBwgKCgkLDRYPDQwMDRsUFRAWIB0iIiAdHx8kKDQsJCYxJx8fLT0tMTU3Ojo6Iys/RD84QzQ5Ojf/2wBDAQoKCg0MDRoPDxo3JR8lNzc3Nzc3Nzc3Nzc3Nzc3Nzc3Nzc3Nzc3Nzc3Nzc3Nzc3Nzc3Nzc3Nzc3Nzc3Nzc3Nzf/wAARCACeAKQDASIAAhEBAxEB/8QAHAAAAgIDAQEAAAAAAAAAAAAAAgMBBgAFBwQI/8QANBAAAQMDAwMDAgUDBAMAAAAAAQACAwQFERIhMQZBURMiYQdxFCMyQoGRsdEWYqHBQ1Lx/8QAFAEBAAAAAAAAAAAAAAAAAAAAAP/EABQRAQAAAAAAAAAAAAAAAAAAAAD/2gAMAwEAAhEDEQA/ALtpU6U3T8KdKBWlTo3TcKcIF6VGhN0qQ1AoN2UFiaRup0oEaVgamY3U4+ECSEtybKQwZPC1Nfc4oGkkjAQe1zgO6S6QeVVKjqVpcRGd0MF7dI4EnlBas53QOwvHRVXrDlex24JQJdyvLNIGZ3TqiQMByVp6upwM5+wQFLUDPKmKUg7rxQwulOp2d1s6Sj0t1OGSgMArF6dA8LEFrDVmhMAU4QLDFmlMwswgXpUhqMBTjCBRZupa1GRlRwgW5mEp7wzJJwF6HnHPCrHUV4bSR7H3OOGN8lAi/wB5ZSt05BeeGjlUaqqamukLnkkHt2C2FNR1F0qHSy5OTyrFD081kPubhBQ3NcDvsvVQF2sBbC9UzIJA1oG68lsj9SfA7FBZ7UHe3C28kgjZkryW+FsTNTvsEivrAxv/AAB5Qeauqg0bn7fK8UED5pDI8Z/6TIYHzyepJyeAOy3dHR6G+4b+ECqOjAGXjfwvWGkZwnhvhSGoEaPhYvRoWILGGlTpRgKUCsLMJhCjCACFmEeFmEAYUOHdMwlTuEbCXbDHKDWXiujpaZ73EBoGcrm8j5rxXh5/cdh4C93V12dVVn4SNw9Nh9+PPhbDpG3E/nPb+o7bcBBv7JbWQRDU0bBPusvpx8jYLYSubDEQMDAVG6quwbmBjgXO/XvwEFbvFUaiqe5hODs0fC29jovSY0u3c5a2zUTqqU1U4xG3jPcqzBzaWF00ntzwEDa2obTQknhvA7lauCCSqk9WXYftHhMhiluE3rTDDP2t8Lf0dG2PDiMbbZQKo6MRjUefHher016MeBsoIQKDcIg1FhSgjCxYsQWLBU4RYWYQBhYjwowgEhYjwowgB2y0XVVf+Ctz5AcOAOn7reuXP/qHO7RFCOCclBSqcmWcOecuc7JK6d0++OGjDi4YG2O65YzUzSR2K2UNfX6HNY/S098ILf1B1AyIGOFwdIeADx8qoUdHLdKgySud6Wcuce6dRW2WukxlwZy6TyrRHTwUNOC72RR8fKBUEcFNFrlAZE39IPf5Xnjhluc4keCIWn2tS2ia7zhzwWwNPtb5VqoKRkUTSRgY2CBdJRiINJGSF63AJjvg8oCECioIROCzsgHCgqShcgglYgJWILZp8qidddd1ViZNFZ6BlTNE7TJLM72M+dI3d/VXzPwuUdSsbFeq4SkAOmdnUdjn/wCoKbQfVLqKnvDK6qqxUwZxJS6Q2Mt76QOD4K75arjTXe209woH+pTzsD2Hx8H5HH8L5f6ktIttyMcQ/JkGuM+N9x/C6P8AQm/viqaqwVEmY5B69Nk/pcNngeAdjjznyg7LhQjxtwhI3QLeNiqh1daJaxgfE0kt8BXIjZCY2uGHDI8IOPx2OqLtPpu2+Fu7d0xI8j1hgeF0F1NEP2DP2WvuldDRxOcSG4G6DTyw0tup3atLWtCrwM16qskFtO07Y7oJJai+VZAy2nad/lWOL8La6XW5zWBo/ccAIHUlHHSMBcAANg3wjkromcuA/lUy69WSTPLKMDA21kLTfjp5HapJXEn5QdNiq2SnDXApw+FS7NWOa9up2yuNO7WwH4QEQhKYQgIQLcgKYQhIyECViIhYgtw+FyT6w0bmiskZn3sZKMDuDvj+i67jCqf1Gtn420iQDIYHRv2/a7v/AAUHF7s0XbpWnuDRqmp85PkDZ3+VqrO+52qSG/2sYNPI5oeG6tBx3HcYKsPTVDO2w3Ciq43NLZJGAOH+0Zx5GUXS/wCX0VUTO/eJTvxzhBnQt+6in6yo53XKokdVztZUNmOoSM7jHAwM4wvoM91wj6a07ZesLcTuGOc/H2aV3gj+iAeVmFPC8lyr4aCmfNNI1gaM5cdggTdbhFQ075JntbgeVz6omquoK3Q0FkLTx4H+VlVVVnU1f7WubADljfjyVYZW0fT1uL5XAEDfySgTN+EsdDrkcGgDYdyqNdLlVXafMpIjH6Yx/wBp1TUVd9rPUlacf+OMcAK02fptjIw+UBzu58IKG6mma3PpkBLjyXaXZByulXW1U0dM46RkfCoEkQ/EkN87INrZInSP37K80TSIRq8Kv2Gi0MYMe525VpYzS0ePCCChKMoSgW4ICmOS3BABWKSsQW9KqqeOqppKeYZjlaWuHwmhTuDsg5RdaKW21EtNUNAwMhw4c3yFU4IZaToZjJI3xFzBljwQRqcu91VFS1JY6pp45THuwvbnC5P9VHhrazc7zsaP4x/hBrvpBD6vVmvG0VO939gu3ELj30NjL73dpCNo6SMD41Pd/hdZuVbBb6R9RVPEcbBklyBdyroLfTPnqJGsYwZJJXMqutrerriGRNcKJrva3GNXy5eS4XSu63vApqZr20UbtmjuPJXSrDZKe0Uga1oMmN3IPNRW6mslCZHbEDJcf7rmt9usl9uhAJ/DRnDGjv8AKsX1JvhjaKCF/uO7yD28Kr9HwNqK2LXvvkoLv01Y2wRCWUZkcN/j4Vkdpa3AwAETNMUIDSB5KrvUvUFPb4C0PDpXfpYOSUHh6ruzYGGCN2ZH8Adgq9ZaJ1TMHuGWtO6RSxVFxqzJLqdK/k5/SFebRbGwxAY9oHPkoPTb6YRMD+D4XtRaQBgcIeEAlAUwoCgEpbuUw8oSgWeViIrEFswsRLMIB52XHfqPG6oc9rG6i+tO32BXYu65L1HM0XWmOBg1Mrj/AGQUCgvlxsENbR0Epp31YY2eTSRIGtzho8fqOdkX+obrcWU1trri99MZA1hmdkMJONzyR91aeorHHdYNcTQKtjTof/7fBXNJMkmOQFvZzTsR5B+UH0x0p03T2CibG1odOR73nytvVu0Qud4aSqj9KOpndQ2A01U/VW28iKUnl7SPa7/gj7hWytYZYJGgYy3CDgnUtU+rrp5nOzqecb8BItVxdSaXxnDgtpfLTLDVSRyMcDqO5C1TLPIXjS4hBvZutrm+P0onMBxgbZKRb6KquFR6s5dJM48nsvbZOl5ZSCIyAeXu7q+WyyRUUYGNzyTyUHnsloZSxAlu55Pkrc6Q0bDAR+B2QlBBQFGUBQYUBRISgByFE5CggrFKxBbVixYgz5XP7j0TVV98YHzCOiYS8ytwXEk5wB5++y6AhPIKDiH1DbX9PV1NPSOc5tNM5r2k4bIxw2z98Yz2JVW61omObT3ijaTT1Q/M2/S7GQf53/oF2/6gWNl2tMjizLmtLX450+f4O65jS2epf0vU2ytAc9uoRYPI5BQa76N3U2/rWGncT6VfGYSP9w9zf7FfQTxkL5u6CoZ5eq7Q+nie97Kljzj9rRyftglfSTkGurbZSVZzPC0/deJlgt0TtTYG5W6clPQeUQsjGGNAUFNfyllAsoSiKEoBKEokJQQUJCJQeECyhRFCUEFYoysQW5SsWIIUFSVBQCQHAgjIO2CqXe+m5qeqD7bC6SF5yGs3LD4+3hXRF2QVXonpGDpykfLI1rq+oA9R43DBzob8b898KyOTXblLdygW7lJfynOSnBAh6UU56UUCyhKNAeUAoSiUEIBKEqXKDwgEpbkZQFBCxZhY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0" name="19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75580" y="3398639"/>
            <a:ext cx="386842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015116"/>
            <a:ext cx="9144001" cy="84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331640" y="332656"/>
            <a:ext cx="64807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3200" b="1" u="heavy" dirty="0" smtClean="0">
                <a:ln w="50800"/>
                <a:blipFill>
                  <a:blip r:embed="rId3"/>
                  <a:tile tx="0" ty="0" sx="100000" sy="100000" flip="none" algn="tl"/>
                </a:blipFill>
                <a:latin typeface="Baskerville Old Face" pitchFamily="18" charset="0"/>
              </a:rPr>
              <a:t>ESTUDIO FINANCIERO</a:t>
            </a:r>
            <a:endParaRPr lang="es-ES" sz="3200" b="1" u="heavy" cap="none" spc="0" dirty="0">
              <a:ln w="50800"/>
              <a:blipFill>
                <a:blip r:embed="rId3"/>
                <a:tile tx="0" ty="0" sx="100000" sy="100000" flip="none" algn="tl"/>
              </a:blipFill>
              <a:effectLst/>
              <a:latin typeface="Baskerville Old Face" pitchFamily="18" charset="0"/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8916" name="AutoShape 4" descr="data:image/jpeg;base64,/9j/4AAQSkZJRgABAQAAAQABAAD/2wBDAAkGBwgHBgkIBwgKCgkLDRYPDQwMDRsUFRAWIB0iIiAdHx8kKDQsJCYxJx8fLT0tMTU3Ojo6Iys/RD84QzQ5Ojf/2wBDAQoKCg0MDRoPDxo3JR8lNzc3Nzc3Nzc3Nzc3Nzc3Nzc3Nzc3Nzc3Nzc3Nzc3Nzc3Nzc3Nzc3Nzc3Nzc3Nzc3Nzf/wAARCACeAKQDASIAAhEBAxEB/8QAHAAAAgIDAQEAAAAAAAAAAAAAAgMBBgAFBwQI/8QANBAAAQMDAwMDAgUDBAMAAAAAAQACAwQFERIhMQZBURMiYQdxFCMyQoGRsdEWYqHBQ1Lx/8QAFAEBAAAAAAAAAAAAAAAAAAAAAP/EABQRAQAAAAAAAAAAAAAAAAAAAAD/2gAMAwEAAhEDEQA/ALtpU6U3T8KdKBWlTo3TcKcIF6VGhN0qQ1AoN2UFiaRup0oEaVgamY3U4+ECSEtybKQwZPC1Nfc4oGkkjAQe1zgO6S6QeVVKjqVpcRGd0MF7dI4EnlBas53QOwvHRVXrDlex24JQJdyvLNIGZ3TqiQMByVp6upwM5+wQFLUDPKmKUg7rxQwulOp2d1s6Sj0t1OGSgMArF6dA8LEFrDVmhMAU4QLDFmlMwswgXpUhqMBTjCBRZupa1GRlRwgW5mEp7wzJJwF6HnHPCrHUV4bSR7H3OOGN8lAi/wB5ZSt05BeeGjlUaqqamukLnkkHt2C2FNR1F0qHSy5OTyrFD081kPubhBQ3NcDvsvVQF2sBbC9UzIJA1oG68lsj9SfA7FBZ7UHe3C28kgjZkryW+FsTNTvsEivrAxv/AAB5Qeauqg0bn7fK8UED5pDI8Z/6TIYHzyepJyeAOy3dHR6G+4b+ECqOjAGXjfwvWGkZwnhvhSGoEaPhYvRoWILGGlTpRgKUCsLMJhCjCACFmEeFmEAYUOHdMwlTuEbCXbDHKDWXiujpaZ73EBoGcrm8j5rxXh5/cdh4C93V12dVVn4SNw9Nh9+PPhbDpG3E/nPb+o7bcBBv7JbWQRDU0bBPusvpx8jYLYSubDEQMDAVG6quwbmBjgXO/XvwEFbvFUaiqe5hODs0fC29jovSY0u3c5a2zUTqqU1U4xG3jPcqzBzaWF00ntzwEDa2obTQknhvA7lauCCSqk9WXYftHhMhiluE3rTDDP2t8Lf0dG2PDiMbbZQKo6MRjUefHher016MeBsoIQKDcIg1FhSgjCxYsQWLBU4RYWYQBhYjwowgEhYjwowgB2y0XVVf+Ctz5AcOAOn7reuXP/qHO7RFCOCclBSqcmWcOecuc7JK6d0++OGjDi4YG2O65YzUzSR2K2UNfX6HNY/S098ILf1B1AyIGOFwdIeADx8qoUdHLdKgySud6Wcuce6dRW2WukxlwZy6TyrRHTwUNOC72RR8fKBUEcFNFrlAZE39IPf5Xnjhluc4keCIWn2tS2ia7zhzwWwNPtb5VqoKRkUTSRgY2CBdJRiINJGSF63AJjvg8oCECioIROCzsgHCgqShcgglYgJWILZp8qidddd1ViZNFZ6BlTNE7TJLM72M+dI3d/VXzPwuUdSsbFeq4SkAOmdnUdjn/wCoKbQfVLqKnvDK6qqxUwZxJS6Q2Mt76QOD4K75arjTXe209woH+pTzsD2Hx8H5HH8L5f6ktIttyMcQ/JkGuM+N9x/C6P8AQm/viqaqwVEmY5B69Nk/pcNngeAdjjznyg7LhQjxtwhI3QLeNiqh1daJaxgfE0kt8BXIjZCY2uGHDI8IOPx2OqLtPpu2+Fu7d0xI8j1hgeF0F1NEP2DP2WvuldDRxOcSG4G6DTyw0tup3atLWtCrwM16qskFtO07Y7oJJai+VZAy2nad/lWOL8La6XW5zWBo/ccAIHUlHHSMBcAANg3wjkromcuA/lUy69WSTPLKMDA21kLTfjp5HapJXEn5QdNiq2SnDXApw+FS7NWOa9up2yuNO7WwH4QEQhKYQgIQLcgKYQhIyECViIhYgtw+FyT6w0bmiskZn3sZKMDuDvj+i67jCqf1Gtn420iQDIYHRv2/a7v/AAUHF7s0XbpWnuDRqmp85PkDZ3+VqrO+52qSG/2sYNPI5oeG6tBx3HcYKsPTVDO2w3Ciq43NLZJGAOH+0Zx5GUXS/wCX0VUTO/eJTvxzhBnQt+6in6yo53XKokdVztZUNmOoSM7jHAwM4wvoM91wj6a07ZesLcTuGOc/H2aV3gj+iAeVmFPC8lyr4aCmfNNI1gaM5cdggTdbhFQ075JntbgeVz6omquoK3Q0FkLTx4H+VlVVVnU1f7WubADljfjyVYZW0fT1uL5XAEDfySgTN+EsdDrkcGgDYdyqNdLlVXafMpIjH6Yx/wBp1TUVd9rPUlacf+OMcAK02fptjIw+UBzu58IKG6mma3PpkBLjyXaXZByulXW1U0dM46RkfCoEkQ/EkN87INrZInSP37K80TSIRq8Kv2Gi0MYMe525VpYzS0ePCCChKMoSgW4ICmOS3BABWKSsQW9KqqeOqppKeYZjlaWuHwmhTuDsg5RdaKW21EtNUNAwMhw4c3yFU4IZaToZjJI3xFzBljwQRqcu91VFS1JY6pp45THuwvbnC5P9VHhrazc7zsaP4x/hBrvpBD6vVmvG0VO939gu3ELj30NjL73dpCNo6SMD41Pd/hdZuVbBb6R9RVPEcbBklyBdyroLfTPnqJGsYwZJJXMqutrerriGRNcKJrva3GNXy5eS4XSu63vApqZr20UbtmjuPJXSrDZKe0Uga1oMmN3IPNRW6mslCZHbEDJcf7rmt9usl9uhAJ/DRnDGjv8AKsX1JvhjaKCF/uO7yD28Kr9HwNqK2LXvvkoLv01Y2wRCWUZkcN/j4Vkdpa3AwAETNMUIDSB5KrvUvUFPb4C0PDpXfpYOSUHh6ruzYGGCN2ZH8Adgq9ZaJ1TMHuGWtO6RSxVFxqzJLqdK/k5/SFebRbGwxAY9oHPkoPTb6YRMD+D4XtRaQBgcIeEAlAUwoCgEpbuUw8oSgWeViIrEFswsRLMIB52XHfqPG6oc9rG6i+tO32BXYu65L1HM0XWmOBg1Mrj/AGQUCgvlxsENbR0Epp31YY2eTSRIGtzho8fqOdkX+obrcWU1trri99MZA1hmdkMJONzyR91aeorHHdYNcTQKtjTof/7fBXNJMkmOQFvZzTsR5B+UH0x0p03T2CibG1odOR73nytvVu0Qud4aSqj9KOpndQ2A01U/VW28iKUnl7SPa7/gj7hWytYZYJGgYy3CDgnUtU+rrp5nOzqecb8BItVxdSaXxnDgtpfLTLDVSRyMcDqO5C1TLPIXjS4hBvZutrm+P0onMBxgbZKRb6KquFR6s5dJM48nsvbZOl5ZSCIyAeXu7q+WyyRUUYGNzyTyUHnsloZSxAlu55Pkrc6Q0bDAR+B2QlBBQFGUBQYUBRISgByFE5CggrFKxBbVixYgz5XP7j0TVV98YHzCOiYS8ytwXEk5wB5++y6AhPIKDiH1DbX9PV1NPSOc5tNM5r2k4bIxw2z98Yz2JVW61omObT3ijaTT1Q/M2/S7GQf53/oF2/6gWNl2tMjizLmtLX450+f4O65jS2epf0vU2ytAc9uoRYPI5BQa76N3U2/rWGncT6VfGYSP9w9zf7FfQTxkL5u6CoZ5eq7Q+nie97Kljzj9rRyftglfSTkGurbZSVZzPC0/deJlgt0TtTYG5W6clPQeUQsjGGNAUFNfyllAsoSiKEoBKEokJQQUJCJQeECyhRFCUEFYoysQW5SsWIIUFSVBQCQHAgjIO2CqXe+m5qeqD7bC6SF5yGs3LD4+3hXRF2QVXonpGDpykfLI1rq+oA9R43DBzob8b898KyOTXblLdygW7lJfynOSnBAh6UU56UUCyhKNAeUAoSiUEIBKEqXKDwgEpbkZQFBCxZhY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6" name="15 CuadroTexto"/>
          <p:cNvSpPr txBox="1"/>
          <p:nvPr/>
        </p:nvSpPr>
        <p:spPr>
          <a:xfrm>
            <a:off x="971600" y="1628800"/>
            <a:ext cx="792088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VAN</a:t>
            </a:r>
            <a:endParaRPr lang="es-EC" sz="2400" b="1" dirty="0"/>
          </a:p>
        </p:txBody>
      </p:sp>
      <p:sp>
        <p:nvSpPr>
          <p:cNvPr id="20" name="19 Igual que"/>
          <p:cNvSpPr/>
          <p:nvPr/>
        </p:nvSpPr>
        <p:spPr>
          <a:xfrm>
            <a:off x="1979712" y="1628800"/>
            <a:ext cx="720080" cy="4320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059832" y="1628800"/>
            <a:ext cx="1656184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20.311,34</a:t>
            </a:r>
            <a:endParaRPr lang="es-EC" sz="2400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971600" y="2391271"/>
            <a:ext cx="792088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TIR</a:t>
            </a:r>
            <a:endParaRPr lang="es-EC" sz="2400" b="1" dirty="0"/>
          </a:p>
        </p:txBody>
      </p:sp>
      <p:sp>
        <p:nvSpPr>
          <p:cNvPr id="23" name="22 Igual que"/>
          <p:cNvSpPr/>
          <p:nvPr/>
        </p:nvSpPr>
        <p:spPr>
          <a:xfrm>
            <a:off x="1979712" y="2391271"/>
            <a:ext cx="720080" cy="4320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3059832" y="2391271"/>
            <a:ext cx="1656184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43,05%</a:t>
            </a:r>
            <a:endParaRPr lang="es-EC" sz="2400" b="1" dirty="0"/>
          </a:p>
        </p:txBody>
      </p:sp>
      <p:sp>
        <p:nvSpPr>
          <p:cNvPr id="25" name="24 CuadroTexto"/>
          <p:cNvSpPr txBox="1"/>
          <p:nvPr/>
        </p:nvSpPr>
        <p:spPr>
          <a:xfrm>
            <a:off x="971600" y="3255367"/>
            <a:ext cx="792088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RBC</a:t>
            </a:r>
            <a:endParaRPr lang="es-EC" sz="2400" b="1" dirty="0"/>
          </a:p>
        </p:txBody>
      </p:sp>
      <p:sp>
        <p:nvSpPr>
          <p:cNvPr id="26" name="25 Igual que"/>
          <p:cNvSpPr/>
          <p:nvPr/>
        </p:nvSpPr>
        <p:spPr>
          <a:xfrm>
            <a:off x="1979712" y="3255367"/>
            <a:ext cx="720080" cy="4320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3059832" y="3255367"/>
            <a:ext cx="1656184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1 / $ 1,22</a:t>
            </a:r>
            <a:endParaRPr lang="es-EC" sz="2400" b="1" dirty="0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7173" y="3933056"/>
            <a:ext cx="491682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27 CuadroTexto"/>
          <p:cNvSpPr txBox="1"/>
          <p:nvPr/>
        </p:nvSpPr>
        <p:spPr>
          <a:xfrm>
            <a:off x="971600" y="4479503"/>
            <a:ext cx="792088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/>
              <a:t>PR</a:t>
            </a:r>
            <a:endParaRPr lang="es-EC" sz="2400" b="1" dirty="0"/>
          </a:p>
        </p:txBody>
      </p:sp>
      <p:sp>
        <p:nvSpPr>
          <p:cNvPr id="29" name="28 Igual que"/>
          <p:cNvSpPr/>
          <p:nvPr/>
        </p:nvSpPr>
        <p:spPr>
          <a:xfrm>
            <a:off x="1979712" y="4479503"/>
            <a:ext cx="720080" cy="4320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3059832" y="4479503"/>
            <a:ext cx="1008112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4 años</a:t>
            </a:r>
            <a:endParaRPr lang="es-EC" sz="2400" b="1" dirty="0"/>
          </a:p>
        </p:txBody>
      </p:sp>
      <p:sp>
        <p:nvSpPr>
          <p:cNvPr id="31" name="30 Rectángulo"/>
          <p:cNvSpPr/>
          <p:nvPr/>
        </p:nvSpPr>
        <p:spPr>
          <a:xfrm>
            <a:off x="772831" y="980728"/>
            <a:ext cx="45912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financiera</a:t>
            </a:r>
            <a:endParaRPr lang="es-E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8" name="Picture 4" descr="http://imagenes.acambiode.com/empresas/8/7/9/8/8798040090349536667665365654548/productos/md_CONSULTORIA_ADMINISTRATIVA_Y_EVALUACION_-5278.jp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>
            <a:off x="5220072" y="1052736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http://www.fcgmx.com/j0309286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6156176" y="1503040"/>
            <a:ext cx="2723626" cy="4158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6015116"/>
            <a:ext cx="9144001" cy="84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331640" y="332656"/>
            <a:ext cx="64807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3200" b="1" u="heavy" dirty="0" smtClean="0">
                <a:ln w="50800"/>
                <a:blipFill>
                  <a:blip r:embed="rId4"/>
                  <a:tile tx="0" ty="0" sx="100000" sy="100000" flip="none" algn="tl"/>
                </a:blipFill>
                <a:latin typeface="Baskerville Old Face" pitchFamily="18" charset="0"/>
              </a:rPr>
              <a:t>ESTUDIO FINANCIERO</a:t>
            </a:r>
            <a:endParaRPr lang="es-ES" sz="3200" b="1" u="heavy" cap="none" spc="0" dirty="0">
              <a:ln w="50800"/>
              <a:blipFill>
                <a:blip r:embed="rId4"/>
                <a:tile tx="0" ty="0" sx="100000" sy="100000" flip="none" algn="tl"/>
              </a:blipFill>
              <a:effectLst/>
              <a:latin typeface="Baskerville Old Face" pitchFamily="18" charset="0"/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8916" name="AutoShape 4" descr="data:image/jpeg;base64,/9j/4AAQSkZJRgABAQAAAQABAAD/2wBDAAkGBwgHBgkIBwgKCgkLDRYPDQwMDRsUFRAWIB0iIiAdHx8kKDQsJCYxJx8fLT0tMTU3Ojo6Iys/RD84QzQ5Ojf/2wBDAQoKCg0MDRoPDxo3JR8lNzc3Nzc3Nzc3Nzc3Nzc3Nzc3Nzc3Nzc3Nzc3Nzc3Nzc3Nzc3Nzc3Nzc3Nzc3Nzc3Nzf/wAARCACeAKQDASIAAhEBAxEB/8QAHAAAAgIDAQEAAAAAAAAAAAAAAgMBBgAFBwQI/8QANBAAAQMDAwMDAgUDBAMAAAAAAQACAwQFERIhMQZBURMiYQdxFCMyQoGRsdEWYqHBQ1Lx/8QAFAEBAAAAAAAAAAAAAAAAAAAAAP/EABQRAQAAAAAAAAAAAAAAAAAAAAD/2gAMAwEAAhEDEQA/ALtpU6U3T8KdKBWlTo3TcKcIF6VGhN0qQ1AoN2UFiaRup0oEaVgamY3U4+ECSEtybKQwZPC1Nfc4oGkkjAQe1zgO6S6QeVVKjqVpcRGd0MF7dI4EnlBas53QOwvHRVXrDlex24JQJdyvLNIGZ3TqiQMByVp6upwM5+wQFLUDPKmKUg7rxQwulOp2d1s6Sj0t1OGSgMArF6dA8LEFrDVmhMAU4QLDFmlMwswgXpUhqMBTjCBRZupa1GRlRwgW5mEp7wzJJwF6HnHPCrHUV4bSR7H3OOGN8lAi/wB5ZSt05BeeGjlUaqqamukLnkkHt2C2FNR1F0qHSy5OTyrFD081kPubhBQ3NcDvsvVQF2sBbC9UzIJA1oG68lsj9SfA7FBZ7UHe3C28kgjZkryW+FsTNTvsEivrAxv/AAB5Qeauqg0bn7fK8UED5pDI8Z/6TIYHzyepJyeAOy3dHR6G+4b+ECqOjAGXjfwvWGkZwnhvhSGoEaPhYvRoWILGGlTpRgKUCsLMJhCjCACFmEeFmEAYUOHdMwlTuEbCXbDHKDWXiujpaZ73EBoGcrm8j5rxXh5/cdh4C93V12dVVn4SNw9Nh9+PPhbDpG3E/nPb+o7bcBBv7JbWQRDU0bBPusvpx8jYLYSubDEQMDAVG6quwbmBjgXO/XvwEFbvFUaiqe5hODs0fC29jovSY0u3c5a2zUTqqU1U4xG3jPcqzBzaWF00ntzwEDa2obTQknhvA7lauCCSqk9WXYftHhMhiluE3rTDDP2t8Lf0dG2PDiMbbZQKo6MRjUefHher016MeBsoIQKDcIg1FhSgjCxYsQWLBU4RYWYQBhYjwowgEhYjwowgB2y0XVVf+Ctz5AcOAOn7reuXP/qHO7RFCOCclBSqcmWcOecuc7JK6d0++OGjDi4YG2O65YzUzSR2K2UNfX6HNY/S098ILf1B1AyIGOFwdIeADx8qoUdHLdKgySud6Wcuce6dRW2WukxlwZy6TyrRHTwUNOC72RR8fKBUEcFNFrlAZE39IPf5Xnjhluc4keCIWn2tS2ia7zhzwWwNPtb5VqoKRkUTSRgY2CBdJRiINJGSF63AJjvg8oCECioIROCzsgHCgqShcgglYgJWILZp8qidddd1ViZNFZ6BlTNE7TJLM72M+dI3d/VXzPwuUdSsbFeq4SkAOmdnUdjn/wCoKbQfVLqKnvDK6qqxUwZxJS6Q2Mt76QOD4K75arjTXe209woH+pTzsD2Hx8H5HH8L5f6ktIttyMcQ/JkGuM+N9x/C6P8AQm/viqaqwVEmY5B69Nk/pcNngeAdjjznyg7LhQjxtwhI3QLeNiqh1daJaxgfE0kt8BXIjZCY2uGHDI8IOPx2OqLtPpu2+Fu7d0xI8j1hgeF0F1NEP2DP2WvuldDRxOcSG4G6DTyw0tup3atLWtCrwM16qskFtO07Y7oJJai+VZAy2nad/lWOL8La6XW5zWBo/ccAIHUlHHSMBcAANg3wjkromcuA/lUy69WSTPLKMDA21kLTfjp5HapJXEn5QdNiq2SnDXApw+FS7NWOa9up2yuNO7WwH4QEQhKYQgIQLcgKYQhIyECViIhYgtw+FyT6w0bmiskZn3sZKMDuDvj+i67jCqf1Gtn420iQDIYHRv2/a7v/AAUHF7s0XbpWnuDRqmp85PkDZ3+VqrO+52qSG/2sYNPI5oeG6tBx3HcYKsPTVDO2w3Ciq43NLZJGAOH+0Zx5GUXS/wCX0VUTO/eJTvxzhBnQt+6in6yo53XKokdVztZUNmOoSM7jHAwM4wvoM91wj6a07ZesLcTuGOc/H2aV3gj+iAeVmFPC8lyr4aCmfNNI1gaM5cdggTdbhFQ075JntbgeVz6omquoK3Q0FkLTx4H+VlVVVnU1f7WubADljfjyVYZW0fT1uL5XAEDfySgTN+EsdDrkcGgDYdyqNdLlVXafMpIjH6Yx/wBp1TUVd9rPUlacf+OMcAK02fptjIw+UBzu58IKG6mma3PpkBLjyXaXZByulXW1U0dM46RkfCoEkQ/EkN87INrZInSP37K80TSIRq8Kv2Gi0MYMe525VpYzS0ePCCChKMoSgW4ICmOS3BABWKSsQW9KqqeOqppKeYZjlaWuHwmhTuDsg5RdaKW21EtNUNAwMhw4c3yFU4IZaToZjJI3xFzBljwQRqcu91VFS1JY6pp45THuwvbnC5P9VHhrazc7zsaP4x/hBrvpBD6vVmvG0VO939gu3ELj30NjL73dpCNo6SMD41Pd/hdZuVbBb6R9RVPEcbBklyBdyroLfTPnqJGsYwZJJXMqutrerriGRNcKJrva3GNXy5eS4XSu63vApqZr20UbtmjuPJXSrDZKe0Uga1oMmN3IPNRW6mslCZHbEDJcf7rmt9usl9uhAJ/DRnDGjv8AKsX1JvhjaKCF/uO7yD28Kr9HwNqK2LXvvkoLv01Y2wRCWUZkcN/j4Vkdpa3AwAETNMUIDSB5KrvUvUFPb4C0PDpXfpYOSUHh6ruzYGGCN2ZH8Adgq9ZaJ1TMHuGWtO6RSxVFxqzJLqdK/k5/SFebRbGwxAY9oHPkoPTb6YRMD+D4XtRaQBgcIeEAlAUwoCgEpbuUw8oSgWeViIrEFswsRLMIB52XHfqPG6oc9rG6i+tO32BXYu65L1HM0XWmOBg1Mrj/AGQUCgvlxsENbR0Epp31YY2eTSRIGtzho8fqOdkX+obrcWU1trri99MZA1hmdkMJONzyR91aeorHHdYNcTQKtjTof/7fBXNJMkmOQFvZzTsR5B+UH0x0p03T2CibG1odOR73nytvVu0Qud4aSqj9KOpndQ2A01U/VW28iKUnl7SPa7/gj7hWytYZYJGgYy3CDgnUtU+rrp5nOzqecb8BItVxdSaXxnDgtpfLTLDVSRyMcDqO5C1TLPIXjS4hBvZutrm+P0onMBxgbZKRb6KquFR6s5dJM48nsvbZOl5ZSCIyAeXu7q+WyyRUUYGNzyTyUHnsloZSxAlu55Pkrc6Q0bDAR+B2QlBBQFGUBQYUBRISgByFE5CggrFKxBbVixYgz5XP7j0TVV98YHzCOiYS8ytwXEk5wB5++y6AhPIKDiH1DbX9PV1NPSOc5tNM5r2k4bIxw2z98Yz2JVW61omObT3ijaTT1Q/M2/S7GQf53/oF2/6gWNl2tMjizLmtLX450+f4O65jS2epf0vU2ytAc9uoRYPI5BQa76N3U2/rWGncT6VfGYSP9w9zf7FfQTxkL5u6CoZ5eq7Q+nie97Kljzj9rRyftglfSTkGurbZSVZzPC0/deJlgt0TtTYG5W6clPQeUQsjGGNAUFNfyllAsoSiKEoBKEokJQQUJCJQeECyhRFCUEFYoysQW5SsWIIUFSVBQCQHAgjIO2CqXe+m5qeqD7bC6SF5yGs3LD4+3hXRF2QVXonpGDpykfLI1rq+oA9R43DBzob8b898KyOTXblLdygW7lJfynOSnBAh6UU56UUCyhKNAeUAoSiUEIBKEqXKDwgEpbkZQFBCxZhY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1" name="30 Rectángulo"/>
          <p:cNvSpPr/>
          <p:nvPr/>
        </p:nvSpPr>
        <p:spPr>
          <a:xfrm>
            <a:off x="549183" y="980728"/>
            <a:ext cx="50385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de sensibilidad</a:t>
            </a:r>
            <a:endParaRPr lang="es-ES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59" y="1628800"/>
            <a:ext cx="581991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015116"/>
            <a:ext cx="9144001" cy="84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331640" y="332656"/>
            <a:ext cx="64807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3200" b="1" u="heavy" dirty="0" smtClean="0">
                <a:ln w="50800"/>
                <a:blipFill>
                  <a:blip r:embed="rId3"/>
                  <a:tile tx="0" ty="0" sx="100000" sy="100000" flip="none" algn="tl"/>
                </a:blipFill>
                <a:latin typeface="Baskerville Old Face" pitchFamily="18" charset="0"/>
              </a:rPr>
              <a:t>Conclusiones y Recomendaciones</a:t>
            </a:r>
            <a:endParaRPr lang="es-ES" sz="3200" b="1" u="heavy" cap="none" spc="0" dirty="0">
              <a:ln w="50800"/>
              <a:blipFill>
                <a:blip r:embed="rId3"/>
                <a:tile tx="0" ty="0" sx="100000" sy="100000" flip="none" algn="tl"/>
              </a:blipFill>
              <a:effectLst/>
              <a:latin typeface="Baskerville Old Face" pitchFamily="18" charset="0"/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8916" name="AutoShape 4" descr="data:image/jpeg;base64,/9j/4AAQSkZJRgABAQAAAQABAAD/2wBDAAkGBwgHBgkIBwgKCgkLDRYPDQwMDRsUFRAWIB0iIiAdHx8kKDQsJCYxJx8fLT0tMTU3Ojo6Iys/RD84QzQ5Ojf/2wBDAQoKCg0MDRoPDxo3JR8lNzc3Nzc3Nzc3Nzc3Nzc3Nzc3Nzc3Nzc3Nzc3Nzc3Nzc3Nzc3Nzc3Nzc3Nzc3Nzc3Nzf/wAARCACeAKQDASIAAhEBAxEB/8QAHAAAAgIDAQEAAAAAAAAAAAAAAgMBBgAFBwQI/8QANBAAAQMDAwMDAgUDBAMAAAAAAQACAwQFERIhMQZBURMiYQdxFCMyQoGRsdEWYqHBQ1Lx/8QAFAEBAAAAAAAAAAAAAAAAAAAAAP/EABQRAQAAAAAAAAAAAAAAAAAAAAD/2gAMAwEAAhEDEQA/ALtpU6U3T8KdKBWlTo3TcKcIF6VGhN0qQ1AoN2UFiaRup0oEaVgamY3U4+ECSEtybKQwZPC1Nfc4oGkkjAQe1zgO6S6QeVVKjqVpcRGd0MF7dI4EnlBas53QOwvHRVXrDlex24JQJdyvLNIGZ3TqiQMByVp6upwM5+wQFLUDPKmKUg7rxQwulOp2d1s6Sj0t1OGSgMArF6dA8LEFrDVmhMAU4QLDFmlMwswgXpUhqMBTjCBRZupa1GRlRwgW5mEp7wzJJwF6HnHPCrHUV4bSR7H3OOGN8lAi/wB5ZSt05BeeGjlUaqqamukLnkkHt2C2FNR1F0qHSy5OTyrFD081kPubhBQ3NcDvsvVQF2sBbC9UzIJA1oG68lsj9SfA7FBZ7UHe3C28kgjZkryW+FsTNTvsEivrAxv/AAB5Qeauqg0bn7fK8UED5pDI8Z/6TIYHzyepJyeAOy3dHR6G+4b+ECqOjAGXjfwvWGkZwnhvhSGoEaPhYvRoWILGGlTpRgKUCsLMJhCjCACFmEeFmEAYUOHdMwlTuEbCXbDHKDWXiujpaZ73EBoGcrm8j5rxXh5/cdh4C93V12dVVn4SNw9Nh9+PPhbDpG3E/nPb+o7bcBBv7JbWQRDU0bBPusvpx8jYLYSubDEQMDAVG6quwbmBjgXO/XvwEFbvFUaiqe5hODs0fC29jovSY0u3c5a2zUTqqU1U4xG3jPcqzBzaWF00ntzwEDa2obTQknhvA7lauCCSqk9WXYftHhMhiluE3rTDDP2t8Lf0dG2PDiMbbZQKo6MRjUefHher016MeBsoIQKDcIg1FhSgjCxYsQWLBU4RYWYQBhYjwowgEhYjwowgB2y0XVVf+Ctz5AcOAOn7reuXP/qHO7RFCOCclBSqcmWcOecuc7JK6d0++OGjDi4YG2O65YzUzSR2K2UNfX6HNY/S098ILf1B1AyIGOFwdIeADx8qoUdHLdKgySud6Wcuce6dRW2WukxlwZy6TyrRHTwUNOC72RR8fKBUEcFNFrlAZE39IPf5Xnjhluc4keCIWn2tS2ia7zhzwWwNPtb5VqoKRkUTSRgY2CBdJRiINJGSF63AJjvg8oCECioIROCzsgHCgqShcgglYgJWILZp8qidddd1ViZNFZ6BlTNE7TJLM72M+dI3d/VXzPwuUdSsbFeq4SkAOmdnUdjn/wCoKbQfVLqKnvDK6qqxUwZxJS6Q2Mt76QOD4K75arjTXe209woH+pTzsD2Hx8H5HH8L5f6ktIttyMcQ/JkGuM+N9x/C6P8AQm/viqaqwVEmY5B69Nk/pcNngeAdjjznyg7LhQjxtwhI3QLeNiqh1daJaxgfE0kt8BXIjZCY2uGHDI8IOPx2OqLtPpu2+Fu7d0xI8j1hgeF0F1NEP2DP2WvuldDRxOcSG4G6DTyw0tup3atLWtCrwM16qskFtO07Y7oJJai+VZAy2nad/lWOL8La6XW5zWBo/ccAIHUlHHSMBcAANg3wjkromcuA/lUy69WSTPLKMDA21kLTfjp5HapJXEn5QdNiq2SnDXApw+FS7NWOa9up2yuNO7WwH4QEQhKYQgIQLcgKYQhIyECViIhYgtw+FyT6w0bmiskZn3sZKMDuDvj+i67jCqf1Gtn420iQDIYHRv2/a7v/AAUHF7s0XbpWnuDRqmp85PkDZ3+VqrO+52qSG/2sYNPI5oeG6tBx3HcYKsPTVDO2w3Ciq43NLZJGAOH+0Zx5GUXS/wCX0VUTO/eJTvxzhBnQt+6in6yo53XKokdVztZUNmOoSM7jHAwM4wvoM91wj6a07ZesLcTuGOc/H2aV3gj+iAeVmFPC8lyr4aCmfNNI1gaM5cdggTdbhFQ075JntbgeVz6omquoK3Q0FkLTx4H+VlVVVnU1f7WubADljfjyVYZW0fT1uL5XAEDfySgTN+EsdDrkcGgDYdyqNdLlVXafMpIjH6Yx/wBp1TUVd9rPUlacf+OMcAK02fptjIw+UBzu58IKG6mma3PpkBLjyXaXZByulXW1U0dM46RkfCoEkQ/EkN87INrZInSP37K80TSIRq8Kv2Gi0MYMe525VpYzS0ePCCChKMoSgW4ICmOS3BABWKSsQW9KqqeOqppKeYZjlaWuHwmhTuDsg5RdaKW21EtNUNAwMhw4c3yFU4IZaToZjJI3xFzBljwQRqcu91VFS1JY6pp45THuwvbnC5P9VHhrazc7zsaP4x/hBrvpBD6vVmvG0VO939gu3ELj30NjL73dpCNo6SMD41Pd/hdZuVbBb6R9RVPEcbBklyBdyroLfTPnqJGsYwZJJXMqutrerriGRNcKJrva3GNXy5eS4XSu63vApqZr20UbtmjuPJXSrDZKe0Uga1oMmN3IPNRW6mslCZHbEDJcf7rmt9usl9uhAJ/DRnDGjv8AKsX1JvhjaKCF/uO7yD28Kr9HwNqK2LXvvkoLv01Y2wRCWUZkcN/j4Vkdpa3AwAETNMUIDSB5KrvUvUFPb4C0PDpXfpYOSUHh6ruzYGGCN2ZH8Adgq9ZaJ1TMHuGWtO6RSxVFxqzJLqdK/k5/SFebRbGwxAY9oHPkoPTb6YRMD+D4XtRaQBgcIeEAlAUwoCgEpbuUw8oSgWeViIrEFswsRLMIB52XHfqPG6oc9rG6i+tO32BXYu65L1HM0XWmOBg1Mrj/AGQUCgvlxsENbR0Epp31YY2eTSRIGtzho8fqOdkX+obrcWU1trri99MZA1hmdkMJONzyR91aeorHHdYNcTQKtjTof/7fBXNJMkmOQFvZzTsR5B+UH0x0p03T2CibG1odOR73nytvVu0Qud4aSqj9KOpndQ2A01U/VW28iKUnl7SPa7/gj7hWytYZYJGgYy3CDgnUtU+rrp5nOzqecb8BItVxdSaXxnDgtpfLTLDVSRyMcDqO5C1TLPIXjS4hBvZutrm+P0onMBxgbZKRb6KquFR6s5dJM48nsvbZOl5ZSCIyAeXu7q+WyyRUUYGNzyTyUHnsloZSxAlu55Pkrc6Q0bDAR+B2QlBBQFGUBQYUBRISgByFE5CggrFKxBbVixYgz5XP7j0TVV98YHzCOiYS8ytwXEk5wB5++y6AhPIKDiH1DbX9PV1NPSOc5tNM5r2k4bIxw2z98Yz2JVW61omObT3ijaTT1Q/M2/S7GQf53/oF2/6gWNl2tMjizLmtLX450+f4O65jS2epf0vU2ytAc9uoRYPI5BQa76N3U2/rWGncT6VfGYSP9w9zf7FfQTxkL5u6CoZ5eq7Q+nie97Kljzj9rRyftglfSTkGurbZSVZzPC0/deJlgt0TtTYG5W6clPQeUQsjGGNAUFNfyllAsoSiKEoBKEokJQQUJCJQeECyhRFCUEFYoysQW5SsWIIUFSVBQCQHAgjIO2CqXe+m5qeqD7bC6SF5yGs3LD4+3hXRF2QVXonpGDpykfLI1rq+oA9R43DBzob8b898KyOTXblLdygW7lJfynOSnBAh6UU56UUCyhKNAeUAoSiUEIBKEqXKDwgEpbkZQFBCxZhY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graphicFrame>
        <p:nvGraphicFramePr>
          <p:cNvPr id="13" name="12 Diagrama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015116"/>
            <a:ext cx="9144001" cy="84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259632" y="2393593"/>
            <a:ext cx="648072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4000" b="1" dirty="0" smtClean="0">
                <a:ln w="50800"/>
                <a:blipFill>
                  <a:blip r:embed="rId3"/>
                  <a:tile tx="0" ty="0" sx="100000" sy="100000" flip="none" algn="tl"/>
                </a:blipFill>
                <a:latin typeface="Garamond" pitchFamily="18" charset="0"/>
              </a:rPr>
              <a:t>GRACIAS POR SU ATENCIÓN!</a:t>
            </a:r>
            <a:endParaRPr lang="es-ES" sz="4000" b="1" cap="none" spc="0" dirty="0">
              <a:ln w="50800"/>
              <a:blipFill>
                <a:blip r:embed="rId3"/>
                <a:tile tx="0" ty="0" sx="100000" sy="100000" flip="none" algn="tl"/>
              </a:blipFill>
              <a:effectLst/>
              <a:latin typeface="Garamond" pitchFamily="18" charset="0"/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8916" name="AutoShape 4" descr="data:image/jpeg;base64,/9j/4AAQSkZJRgABAQAAAQABAAD/2wBDAAkGBwgHBgkIBwgKCgkLDRYPDQwMDRsUFRAWIB0iIiAdHx8kKDQsJCYxJx8fLT0tMTU3Ojo6Iys/RD84QzQ5Ojf/2wBDAQoKCg0MDRoPDxo3JR8lNzc3Nzc3Nzc3Nzc3Nzc3Nzc3Nzc3Nzc3Nzc3Nzc3Nzc3Nzc3Nzc3Nzc3Nzc3Nzc3Nzf/wAARCACeAKQDASIAAhEBAxEB/8QAHAAAAgIDAQEAAAAAAAAAAAAAAgMBBgAFBwQI/8QANBAAAQMDAwMDAgUDBAMAAAAAAQACAwQFERIhMQZBURMiYQdxFCMyQoGRsdEWYqHBQ1Lx/8QAFAEBAAAAAAAAAAAAAAAAAAAAAP/EABQRAQAAAAAAAAAAAAAAAAAAAAD/2gAMAwEAAhEDEQA/ALtpU6U3T8KdKBWlTo3TcKcIF6VGhN0qQ1AoN2UFiaRup0oEaVgamY3U4+ECSEtybKQwZPC1Nfc4oGkkjAQe1zgO6S6QeVVKjqVpcRGd0MF7dI4EnlBas53QOwvHRVXrDlex24JQJdyvLNIGZ3TqiQMByVp6upwM5+wQFLUDPKmKUg7rxQwulOp2d1s6Sj0t1OGSgMArF6dA8LEFrDVmhMAU4QLDFmlMwswgXpUhqMBTjCBRZupa1GRlRwgW5mEp7wzJJwF6HnHPCrHUV4bSR7H3OOGN8lAi/wB5ZSt05BeeGjlUaqqamukLnkkHt2C2FNR1F0qHSy5OTyrFD081kPubhBQ3NcDvsvVQF2sBbC9UzIJA1oG68lsj9SfA7FBZ7UHe3C28kgjZkryW+FsTNTvsEivrAxv/AAB5Qeauqg0bn7fK8UED5pDI8Z/6TIYHzyepJyeAOy3dHR6G+4b+ECqOjAGXjfwvWGkZwnhvhSGoEaPhYvRoWILGGlTpRgKUCsLMJhCjCACFmEeFmEAYUOHdMwlTuEbCXbDHKDWXiujpaZ73EBoGcrm8j5rxXh5/cdh4C93V12dVVn4SNw9Nh9+PPhbDpG3E/nPb+o7bcBBv7JbWQRDU0bBPusvpx8jYLYSubDEQMDAVG6quwbmBjgXO/XvwEFbvFUaiqe5hODs0fC29jovSY0u3c5a2zUTqqU1U4xG3jPcqzBzaWF00ntzwEDa2obTQknhvA7lauCCSqk9WXYftHhMhiluE3rTDDP2t8Lf0dG2PDiMbbZQKo6MRjUefHher016MeBsoIQKDcIg1FhSgjCxYsQWLBU4RYWYQBhYjwowgEhYjwowgB2y0XVVf+Ctz5AcOAOn7reuXP/qHO7RFCOCclBSqcmWcOecuc7JK6d0++OGjDi4YG2O65YzUzSR2K2UNfX6HNY/S098ILf1B1AyIGOFwdIeADx8qoUdHLdKgySud6Wcuce6dRW2WukxlwZy6TyrRHTwUNOC72RR8fKBUEcFNFrlAZE39IPf5Xnjhluc4keCIWn2tS2ia7zhzwWwNPtb5VqoKRkUTSRgY2CBdJRiINJGSF63AJjvg8oCECioIROCzsgHCgqShcgglYgJWILZp8qidddd1ViZNFZ6BlTNE7TJLM72M+dI3d/VXzPwuUdSsbFeq4SkAOmdnUdjn/wCoKbQfVLqKnvDK6qqxUwZxJS6Q2Mt76QOD4K75arjTXe209woH+pTzsD2Hx8H5HH8L5f6ktIttyMcQ/JkGuM+N9x/C6P8AQm/viqaqwVEmY5B69Nk/pcNngeAdjjznyg7LhQjxtwhI3QLeNiqh1daJaxgfE0kt8BXIjZCY2uGHDI8IOPx2OqLtPpu2+Fu7d0xI8j1hgeF0F1NEP2DP2WvuldDRxOcSG4G6DTyw0tup3atLWtCrwM16qskFtO07Y7oJJai+VZAy2nad/lWOL8La6XW5zWBo/ccAIHUlHHSMBcAANg3wjkromcuA/lUy69WSTPLKMDA21kLTfjp5HapJXEn5QdNiq2SnDXApw+FS7NWOa9up2yuNO7WwH4QEQhKYQgIQLcgKYQhIyECViIhYgtw+FyT6w0bmiskZn3sZKMDuDvj+i67jCqf1Gtn420iQDIYHRv2/a7v/AAUHF7s0XbpWnuDRqmp85PkDZ3+VqrO+52qSG/2sYNPI5oeG6tBx3HcYKsPTVDO2w3Ciq43NLZJGAOH+0Zx5GUXS/wCX0VUTO/eJTvxzhBnQt+6in6yo53XKokdVztZUNmOoSM7jHAwM4wvoM91wj6a07ZesLcTuGOc/H2aV3gj+iAeVmFPC8lyr4aCmfNNI1gaM5cdggTdbhFQ075JntbgeVz6omquoK3Q0FkLTx4H+VlVVVnU1f7WubADljfjyVYZW0fT1uL5XAEDfySgTN+EsdDrkcGgDYdyqNdLlVXafMpIjH6Yx/wBp1TUVd9rPUlacf+OMcAK02fptjIw+UBzu58IKG6mma3PpkBLjyXaXZByulXW1U0dM46RkfCoEkQ/EkN87INrZInSP37K80TSIRq8Kv2Gi0MYMe525VpYzS0ePCCChKMoSgW4ICmOS3BABWKSsQW9KqqeOqppKeYZjlaWuHwmhTuDsg5RdaKW21EtNUNAwMhw4c3yFU4IZaToZjJI3xFzBljwQRqcu91VFS1JY6pp45THuwvbnC5P9VHhrazc7zsaP4x/hBrvpBD6vVmvG0VO939gu3ELj30NjL73dpCNo6SMD41Pd/hdZuVbBb6R9RVPEcbBklyBdyroLfTPnqJGsYwZJJXMqutrerriGRNcKJrva3GNXy5eS4XSu63vApqZr20UbtmjuPJXSrDZKe0Uga1oMmN3IPNRW6mslCZHbEDJcf7rmt9usl9uhAJ/DRnDGjv8AKsX1JvhjaKCF/uO7yD28Kr9HwNqK2LXvvkoLv01Y2wRCWUZkcN/j4Vkdpa3AwAETNMUIDSB5KrvUvUFPb4C0PDpXfpYOSUHh6ruzYGGCN2ZH8Adgq9ZaJ1TMHuGWtO6RSxVFxqzJLqdK/k5/SFebRbGwxAY9oHPkoPTb6YRMD+D4XtRaQBgcIeEAlAUwoCgEpbuUw8oSgWeViIrEFswsRLMIB52XHfqPG6oc9rG6i+tO32BXYu65L1HM0XWmOBg1Mrj/AGQUCgvlxsENbR0Epp31YY2eTSRIGtzho8fqOdkX+obrcWU1trri99MZA1hmdkMJONzyR91aeorHHdYNcTQKtjTof/7fBXNJMkmOQFvZzTsR5B+UH0x0p03T2CibG1odOR73nytvVu0Qud4aSqj9KOpndQ2A01U/VW28iKUnl7SPa7/gj7hWytYZYJGgYy3CDgnUtU+rrp5nOzqecb8BItVxdSaXxnDgtpfLTLDVSRyMcDqO5C1TLPIXjS4hBvZutrm+P0onMBxgbZKRb6KquFR6s5dJM48nsvbZOl5ZSCIyAeXu7q+WyyRUUYGNzyTyUHnsloZSxAlu55Pkrc6Q0bDAR+B2QlBBQFGUBQYUBRISgByFE5CggrFKxBbVixYgz5XP7j0TVV98YHzCOiYS8ytwXEk5wB5++y6AhPIKDiH1DbX9PV1NPSOc5tNM5r2k4bIxw2z98Yz2JVW61omObT3ijaTT1Q/M2/S7GQf53/oF2/6gWNl2tMjizLmtLX450+f4O65jS2epf0vU2ytAc9uoRYPI5BQa76N3U2/rWGncT6VfGYSP9w9zf7FfQTxkL5u6CoZ5eq7Q+nie97Kljzj9rRyftglfSTkGurbZSVZzPC0/deJlgt0TtTYG5W6clPQeUQsjGGNAUFNfyllAsoSiKEoBKEokJQQUJCJQeECyhRFCUEFYoysQW5SsWIIUFSVBQCQHAgjIO2CqXe+m5qeqD7bC6SF5yGs3LD4+3hXRF2QVXonpGDpykfLI1rq+oA9R43DBzob8b898KyOTXblLdygW7lJfynOSnBAh6UU56UUCyhKNAeUAoSiUEIBKEqXKDwgEpbkZQFBCxZhY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8" name="Picture 18" descr="http://www.modelocurriculum.net/wp-content/entrevista_trabajo2-150x150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5508104" y="1196752"/>
            <a:ext cx="230425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6" name="Picture 16" descr="http://2.bp.blogspot.com/_koweKYkc2Ts/TNyHpPsyiNI/AAAAAAAAAC0/wO3ve3lPOA4/s1600/Insumos-para-Computacion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5202152" y="3356992"/>
            <a:ext cx="3474304" cy="1685554"/>
          </a:xfrm>
          <a:prstGeom prst="rect">
            <a:avLst/>
          </a:prstGeom>
          <a:noFill/>
        </p:spPr>
      </p:pic>
      <p:pic>
        <p:nvPicPr>
          <p:cNvPr id="15374" name="Picture 14" descr="https://encrypted-tbn1.gstatic.com/images?q=tbn:ANd9GcTX6Qa_BW1EZ4zsKJ73iWfM47SGAPVHHcinTuZnONNme44nH57ZI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908720"/>
            <a:ext cx="1729851" cy="1440160"/>
          </a:xfrm>
          <a:prstGeom prst="rect">
            <a:avLst/>
          </a:prstGeom>
          <a:noFill/>
        </p:spPr>
      </p:pic>
      <p:pic>
        <p:nvPicPr>
          <p:cNvPr id="15368" name="Picture 8" descr="http://www.massoluciones.mx/imagenes/outsourcing.jp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4427984" y="4437112"/>
            <a:ext cx="2430269" cy="1944216"/>
          </a:xfrm>
          <a:prstGeom prst="rect">
            <a:avLst/>
          </a:prstGeom>
          <a:noFill/>
        </p:spPr>
      </p:pic>
      <p:pic>
        <p:nvPicPr>
          <p:cNvPr id="15370" name="Picture 10" descr="http://api.ning.com/files/8ngX624nm0zNfgbXwBtC2a7Nw7Y7WUu6MAWCnGI8*a9*tA2b5*ha1j69mzJ-fqBMjH96CouBdwEfgFFpVqp6zcirDHC4e5tA/tecnologia.jpg"/>
          <p:cNvPicPr>
            <a:picLocks noChangeAspect="1" noChangeArrowheads="1"/>
          </p:cNvPicPr>
          <p:nvPr/>
        </p:nvPicPr>
        <p:blipFill>
          <a:blip r:embed="rId6" cstate="print">
            <a:lum bright="40000"/>
          </a:blip>
          <a:srcRect/>
          <a:stretch>
            <a:fillRect/>
          </a:stretch>
        </p:blipFill>
        <p:spPr bwMode="auto">
          <a:xfrm>
            <a:off x="3059833" y="4869160"/>
            <a:ext cx="2448272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2" name="Picture 12" descr="http://upload.wikimedia.org/wikipedia/commons/thumb/3/38/Economies_of_scale.PNG/330px-Economies_of_scale.PNG"/>
          <p:cNvPicPr>
            <a:picLocks noChangeAspect="1" noChangeArrowheads="1"/>
          </p:cNvPicPr>
          <p:nvPr/>
        </p:nvPicPr>
        <p:blipFill>
          <a:blip r:embed="rId7" cstate="print">
            <a:lum bright="20000"/>
          </a:blip>
          <a:srcRect/>
          <a:stretch>
            <a:fillRect/>
          </a:stretch>
        </p:blipFill>
        <p:spPr bwMode="auto">
          <a:xfrm>
            <a:off x="611560" y="3845991"/>
            <a:ext cx="2808312" cy="2391321"/>
          </a:xfrm>
          <a:prstGeom prst="rect">
            <a:avLst/>
          </a:prstGeom>
          <a:noFill/>
        </p:spPr>
      </p:pic>
      <p:pic>
        <p:nvPicPr>
          <p:cNvPr id="7" name="Picture 4" descr="http://www.secareanu.ro/wp-content/uploads/2009/06/graph.jpeg"/>
          <p:cNvPicPr>
            <a:picLocks noChangeAspect="1" noChangeArrowheads="1"/>
          </p:cNvPicPr>
          <p:nvPr/>
        </p:nvPicPr>
        <p:blipFill>
          <a:blip r:embed="rId8" cstate="print">
            <a:lum bright="30000"/>
          </a:blip>
          <a:srcRect/>
          <a:stretch>
            <a:fillRect/>
          </a:stretch>
        </p:blipFill>
        <p:spPr bwMode="auto">
          <a:xfrm>
            <a:off x="251520" y="2060848"/>
            <a:ext cx="2857500" cy="214312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" y="6015116"/>
            <a:ext cx="9144001" cy="84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2411760" y="332656"/>
            <a:ext cx="44644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3200" b="1" u="dbl" dirty="0" smtClean="0">
                <a:ln w="50800"/>
                <a:blipFill>
                  <a:blip r:embed="rId10"/>
                  <a:tile tx="0" ty="0" sx="100000" sy="100000" flip="none" algn="tl"/>
                </a:blipFill>
                <a:latin typeface="Baskerville Old Face" pitchFamily="18" charset="0"/>
              </a:rPr>
              <a:t>ESTUDIO TÉCNICO</a:t>
            </a:r>
            <a:endParaRPr lang="es-ES" sz="3200" b="1" u="dbl" cap="none" spc="0" dirty="0">
              <a:ln w="50800"/>
              <a:blipFill>
                <a:blip r:embed="rId10"/>
                <a:tile tx="0" ty="0" sx="100000" sy="100000" flip="none" algn="tl"/>
              </a:blipFill>
              <a:effectLst/>
              <a:latin typeface="Baskerville Old Face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508104" y="5631631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6 personas </a:t>
            </a:r>
            <a:endParaRPr lang="es-EC" sz="2400" b="1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947936" y="1268760"/>
          <a:ext cx="686442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http://2.bp.blogspot.com/_koweKYkc2Ts/TNyHpPsyiNI/AAAAAAAAAC0/wO3ve3lPOA4/s1600/Insumos-para-Computacion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49907" y="3183606"/>
            <a:ext cx="4810125" cy="2333626"/>
          </a:xfrm>
          <a:prstGeom prst="rect">
            <a:avLst/>
          </a:prstGeom>
          <a:noFill/>
        </p:spPr>
      </p:pic>
      <p:pic>
        <p:nvPicPr>
          <p:cNvPr id="14344" name="Picture 8" descr="https://encrypted-tbn1.gstatic.com/images?q=tbn:ANd9GcRFuaQtM7PdDMckBppXSnQaSg0gP-qKeKjK_KaWlmWOF1QSRkHJr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299310" y="620688"/>
            <a:ext cx="1824418" cy="18002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6015116"/>
            <a:ext cx="9144001" cy="84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2411760" y="332656"/>
            <a:ext cx="44644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3200" b="1" u="heavy" dirty="0" smtClean="0">
                <a:ln w="50800"/>
                <a:blipFill>
                  <a:blip r:embed="rId5"/>
                  <a:tile tx="0" ty="0" sx="100000" sy="100000" flip="none" algn="tl"/>
                </a:blipFill>
                <a:latin typeface="Baskerville Old Face" pitchFamily="18" charset="0"/>
              </a:rPr>
              <a:t>ESTUDIO TÉCNICO</a:t>
            </a:r>
            <a:endParaRPr lang="es-ES" sz="3200" b="1" u="heavy" cap="none" spc="0" dirty="0">
              <a:ln w="50800"/>
              <a:blipFill>
                <a:blip r:embed="rId5"/>
                <a:tile tx="0" ty="0" sx="100000" sy="100000" flip="none" algn="tl"/>
              </a:blipFill>
              <a:effectLst/>
              <a:latin typeface="Baskerville Old Face" pitchFamily="18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755576" y="1628800"/>
          <a:ext cx="2736304" cy="102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6 Rectángulo redondeado"/>
          <p:cNvSpPr/>
          <p:nvPr/>
        </p:nvSpPr>
        <p:spPr>
          <a:xfrm>
            <a:off x="971600" y="1196752"/>
            <a:ext cx="237626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Recursos financieros externos</a:t>
            </a:r>
            <a:endParaRPr lang="es-EC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07904" y="1124744"/>
            <a:ext cx="47720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errar llave"/>
          <p:cNvSpPr/>
          <p:nvPr/>
        </p:nvSpPr>
        <p:spPr>
          <a:xfrm rot="5400000">
            <a:off x="2699792" y="2060848"/>
            <a:ext cx="288032" cy="1440160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CuadroTexto"/>
          <p:cNvSpPr txBox="1"/>
          <p:nvPr/>
        </p:nvSpPr>
        <p:spPr>
          <a:xfrm>
            <a:off x="2411760" y="292494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/>
              <a:t>2 años</a:t>
            </a:r>
            <a:endParaRPr lang="es-EC" sz="2000" b="1" dirty="0"/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87824" y="3789040"/>
            <a:ext cx="2736304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 redondeado"/>
          <p:cNvSpPr/>
          <p:nvPr/>
        </p:nvSpPr>
        <p:spPr>
          <a:xfrm>
            <a:off x="467544" y="4365104"/>
            <a:ext cx="237626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Disponibilidad tecnológica e insumos</a:t>
            </a:r>
            <a:endParaRPr lang="es-EC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14083" y="3429000"/>
            <a:ext cx="293438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015116"/>
            <a:ext cx="9144001" cy="84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2411760" y="332656"/>
            <a:ext cx="44644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3200" b="1" u="heavy" dirty="0" smtClean="0">
                <a:ln w="50800"/>
                <a:blipFill>
                  <a:blip r:embed="rId3"/>
                  <a:tile tx="0" ty="0" sx="100000" sy="100000" flip="none" algn="tl"/>
                </a:blipFill>
                <a:latin typeface="Baskerville Old Face" pitchFamily="18" charset="0"/>
              </a:rPr>
              <a:t>ESTUDIO TÉCNICO</a:t>
            </a:r>
            <a:endParaRPr lang="es-ES" sz="3200" b="1" u="heavy" cap="none" spc="0" dirty="0">
              <a:ln w="50800"/>
              <a:blipFill>
                <a:blip r:embed="rId3"/>
                <a:tile tx="0" ty="0" sx="100000" sy="100000" flip="none" algn="tl"/>
              </a:blipFill>
              <a:effectLst/>
              <a:latin typeface="Baskerville Old Face" pitchFamily="18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5220072" y="1268760"/>
            <a:ext cx="237626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Optimización del tamaño</a:t>
            </a:r>
            <a:endParaRPr lang="es-EC" dirty="0"/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844824"/>
            <a:ext cx="432048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899592" y="1844824"/>
            <a:ext cx="1584176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Capacidad instalada</a:t>
            </a:r>
            <a:endParaRPr lang="es-EC" dirty="0"/>
          </a:p>
        </p:txBody>
      </p:sp>
      <p:sp>
        <p:nvSpPr>
          <p:cNvPr id="15" name="14 Flecha abajo"/>
          <p:cNvSpPr/>
          <p:nvPr/>
        </p:nvSpPr>
        <p:spPr>
          <a:xfrm>
            <a:off x="1547664" y="2636912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15 CuadroTexto"/>
          <p:cNvSpPr txBox="1"/>
          <p:nvPr/>
        </p:nvSpPr>
        <p:spPr>
          <a:xfrm>
            <a:off x="1835696" y="2627620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Cubre 16%</a:t>
            </a:r>
            <a:endParaRPr lang="es-EC" dirty="0"/>
          </a:p>
        </p:txBody>
      </p:sp>
      <p:sp>
        <p:nvSpPr>
          <p:cNvPr id="17" name="16 Cerrar llave"/>
          <p:cNvSpPr/>
          <p:nvPr/>
        </p:nvSpPr>
        <p:spPr>
          <a:xfrm>
            <a:off x="2699792" y="1844824"/>
            <a:ext cx="216024" cy="72008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17 CuadroTexto"/>
          <p:cNvSpPr txBox="1"/>
          <p:nvPr/>
        </p:nvSpPr>
        <p:spPr>
          <a:xfrm>
            <a:off x="2987824" y="191683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i="1" dirty="0" smtClean="0"/>
              <a:t>Unidades producción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611560" y="3356992"/>
            <a:ext cx="22322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/>
              <a:t>Demanda insatisfecha</a:t>
            </a:r>
            <a:endParaRPr lang="es-EC" dirty="0"/>
          </a:p>
        </p:txBody>
      </p:sp>
      <p:sp>
        <p:nvSpPr>
          <p:cNvPr id="22" name="21 CuadroTexto"/>
          <p:cNvSpPr txBox="1"/>
          <p:nvPr/>
        </p:nvSpPr>
        <p:spPr>
          <a:xfrm>
            <a:off x="539552" y="4005064"/>
            <a:ext cx="792088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2012</a:t>
            </a:r>
            <a:endParaRPr lang="es-EC" sz="2000" b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1331640" y="4005064"/>
            <a:ext cx="1656184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353 empresas</a:t>
            </a:r>
            <a:endParaRPr lang="es-EC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3203848" y="2596842"/>
            <a:ext cx="864096" cy="4001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48,12</a:t>
            </a:r>
            <a:endParaRPr lang="es-EC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 descr="http://static.ddmcdn.com/gif/ten-sustainable-buildings-13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-36512" y="1988840"/>
            <a:ext cx="2941959" cy="2684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36 Imagen"/>
          <p:cNvPicPr/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3901627" y="3140968"/>
            <a:ext cx="5242373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22" name="Picture 2" descr="https://encrypted-tbn3.gstatic.com/images?q=tbn:ANd9GcRI0-ga98eaVt9DLbVLoYke7kGRpTKD1RLDdxKRtF8-6wCs9AFe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5188421" y="1268760"/>
            <a:ext cx="2047875" cy="2238376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6015116"/>
            <a:ext cx="9144001" cy="84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2411760" y="332656"/>
            <a:ext cx="44644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3200" b="1" u="heavy" dirty="0" smtClean="0">
                <a:ln w="50800"/>
                <a:blipFill>
                  <a:blip r:embed="rId6"/>
                  <a:tile tx="0" ty="0" sx="100000" sy="100000" flip="none" algn="tl"/>
                </a:blipFill>
                <a:latin typeface="Baskerville Old Face" pitchFamily="18" charset="0"/>
              </a:rPr>
              <a:t>ESTUDIO TÉCNICO</a:t>
            </a:r>
            <a:endParaRPr lang="es-ES" sz="3200" b="1" u="heavy" cap="none" spc="0" dirty="0">
              <a:ln w="50800"/>
              <a:blipFill>
                <a:blip r:embed="rId6"/>
                <a:tile tx="0" ty="0" sx="100000" sy="100000" flip="none" algn="tl"/>
              </a:blipFill>
              <a:effectLst/>
              <a:latin typeface="Baskerville Old Face" pitchFamily="18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683568" y="2852936"/>
            <a:ext cx="158417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Sector San Carlos</a:t>
            </a:r>
            <a:endParaRPr lang="es-EC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83568" y="3573016"/>
            <a:ext cx="1584176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Costo mínimo de transporte</a:t>
            </a:r>
            <a:endParaRPr lang="es-EC" dirty="0"/>
          </a:p>
        </p:txBody>
      </p:sp>
      <p:sp>
        <p:nvSpPr>
          <p:cNvPr id="15" name="14 Flecha abajo"/>
          <p:cNvSpPr/>
          <p:nvPr/>
        </p:nvSpPr>
        <p:spPr>
          <a:xfrm>
            <a:off x="1259632" y="4293096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21 CuadroTexto"/>
          <p:cNvSpPr txBox="1"/>
          <p:nvPr/>
        </p:nvSpPr>
        <p:spPr>
          <a:xfrm>
            <a:off x="899592" y="4973106"/>
            <a:ext cx="1008112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$ 94,52</a:t>
            </a:r>
            <a:endParaRPr lang="es-EC" sz="2000" b="1" dirty="0"/>
          </a:p>
        </p:txBody>
      </p:sp>
      <p:sp>
        <p:nvSpPr>
          <p:cNvPr id="21" name="20 Elipse"/>
          <p:cNvSpPr/>
          <p:nvPr/>
        </p:nvSpPr>
        <p:spPr>
          <a:xfrm>
            <a:off x="3059832" y="1700808"/>
            <a:ext cx="172819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/>
              <a:t>Método de </a:t>
            </a:r>
            <a:r>
              <a:rPr lang="es-EC" sz="2000" b="1" dirty="0" err="1" smtClean="0"/>
              <a:t>Vogel</a:t>
            </a:r>
            <a:endParaRPr lang="es-EC" sz="2000" b="1" dirty="0"/>
          </a:p>
        </p:txBody>
      </p:sp>
      <p:sp>
        <p:nvSpPr>
          <p:cNvPr id="26" name="25 CuadroTexto"/>
          <p:cNvSpPr txBox="1"/>
          <p:nvPr/>
        </p:nvSpPr>
        <p:spPr>
          <a:xfrm>
            <a:off x="1907704" y="1187460"/>
            <a:ext cx="4176464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LOCALIZACIÓN ÓPTIMA DEL PROYECTO</a:t>
            </a:r>
            <a:endParaRPr lang="es-EC" b="1" dirty="0"/>
          </a:p>
        </p:txBody>
      </p:sp>
      <p:sp>
        <p:nvSpPr>
          <p:cNvPr id="27" name="26 Cerrar llave"/>
          <p:cNvSpPr/>
          <p:nvPr/>
        </p:nvSpPr>
        <p:spPr>
          <a:xfrm>
            <a:off x="2339752" y="2492896"/>
            <a:ext cx="576064" cy="295232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27 CuadroTexto"/>
          <p:cNvSpPr txBox="1"/>
          <p:nvPr/>
        </p:nvSpPr>
        <p:spPr>
          <a:xfrm>
            <a:off x="2987824" y="3196714"/>
            <a:ext cx="2808312" cy="160043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400" dirty="0" smtClean="0"/>
              <a:t>-Av. República del Salvador y Naciones Unidas</a:t>
            </a:r>
          </a:p>
          <a:p>
            <a:r>
              <a:rPr lang="es-EC" sz="1400" dirty="0" smtClean="0"/>
              <a:t>-Av. Amazonas y Naciones Unidas</a:t>
            </a:r>
          </a:p>
          <a:p>
            <a:r>
              <a:rPr lang="es-EC" sz="1400" dirty="0" smtClean="0"/>
              <a:t>-Av. 12 de octubre y Francisco Salazar</a:t>
            </a:r>
          </a:p>
          <a:p>
            <a:r>
              <a:rPr lang="es-EC" sz="1400" dirty="0" smtClean="0"/>
              <a:t>-Av. Diego de Almagro y </a:t>
            </a:r>
            <a:r>
              <a:rPr lang="es-EC" sz="1400" dirty="0" err="1" smtClean="0"/>
              <a:t>Alpallana</a:t>
            </a:r>
            <a:endParaRPr lang="es-EC" sz="1400" dirty="0" smtClean="0"/>
          </a:p>
          <a:p>
            <a:r>
              <a:rPr lang="es-EC" sz="1400" dirty="0" smtClean="0"/>
              <a:t>-Av. Eloy Alfaro y Portugal</a:t>
            </a:r>
            <a:endParaRPr lang="es-EC" sz="14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899592" y="1772816"/>
            <a:ext cx="1296144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Transporte</a:t>
            </a:r>
            <a:endParaRPr lang="es-EC" b="1" dirty="0"/>
          </a:p>
        </p:txBody>
      </p:sp>
      <p:cxnSp>
        <p:nvCxnSpPr>
          <p:cNvPr id="31" name="30 Conector recto de flecha"/>
          <p:cNvCxnSpPr/>
          <p:nvPr/>
        </p:nvCxnSpPr>
        <p:spPr>
          <a:xfrm flipH="1">
            <a:off x="2411760" y="1988840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 rot="10800000" flipH="1">
            <a:off x="5004048" y="1988840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6444208" y="1772816"/>
            <a:ext cx="2160240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Distancia al mercado</a:t>
            </a:r>
            <a:endParaRPr lang="es-EC" b="1" dirty="0"/>
          </a:p>
        </p:txBody>
      </p:sp>
      <p:sp>
        <p:nvSpPr>
          <p:cNvPr id="35" name="34 Flecha abajo"/>
          <p:cNvSpPr/>
          <p:nvPr/>
        </p:nvSpPr>
        <p:spPr>
          <a:xfrm>
            <a:off x="7308304" y="2420888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6" name="35 CuadroTexto"/>
          <p:cNvSpPr txBox="1"/>
          <p:nvPr/>
        </p:nvSpPr>
        <p:spPr>
          <a:xfrm>
            <a:off x="6948264" y="3212976"/>
            <a:ext cx="1008112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b="1" dirty="0" smtClean="0"/>
              <a:t>9,47 </a:t>
            </a:r>
            <a:r>
              <a:rPr lang="es-EC" sz="2000" b="1" dirty="0" err="1" smtClean="0"/>
              <a:t>kms</a:t>
            </a:r>
            <a:endParaRPr lang="es-EC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s://encrypted-tbn1.gstatic.com/images?q=tbn:ANd9GcQuKU-iEoWcSeMS-DLOi858oTMQnPAKHdfeoq0oS3dSn4xhVyavhw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907704" y="1484784"/>
            <a:ext cx="2796758" cy="1944216"/>
          </a:xfrm>
          <a:prstGeom prst="rect">
            <a:avLst/>
          </a:prstGeom>
          <a:noFill/>
        </p:spPr>
      </p:pic>
      <p:pic>
        <p:nvPicPr>
          <p:cNvPr id="15364" name="Picture 4" descr="http://2.bp.blogspot.com/-1n0kdiVH1jc/T8_DsCMslmI/AAAAAAAAACc/1s4-SSVWxuQ/s1600/Macro-localizaci%C3%B3n.jp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6051315" y="3429000"/>
            <a:ext cx="2553133" cy="1755279"/>
          </a:xfrm>
          <a:prstGeom prst="rect">
            <a:avLst/>
          </a:prstGeom>
          <a:noFill/>
        </p:spPr>
      </p:pic>
      <p:pic>
        <p:nvPicPr>
          <p:cNvPr id="15362" name="Picture 2" descr="http://html.rincondelvago.com/000117430.png"/>
          <p:cNvPicPr>
            <a:picLocks noChangeAspect="1" noChangeArrowheads="1"/>
          </p:cNvPicPr>
          <p:nvPr/>
        </p:nvPicPr>
        <p:blipFill>
          <a:blip r:embed="rId4" cstate="print">
            <a:lum bright="40000"/>
          </a:blip>
          <a:srcRect/>
          <a:stretch>
            <a:fillRect/>
          </a:stretch>
        </p:blipFill>
        <p:spPr bwMode="auto">
          <a:xfrm>
            <a:off x="179512" y="3284984"/>
            <a:ext cx="2483768" cy="2477232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6015116"/>
            <a:ext cx="9144001" cy="84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691680" y="332656"/>
            <a:ext cx="55446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3200" b="1" u="heavy" dirty="0" smtClean="0">
                <a:ln w="50800"/>
                <a:blipFill>
                  <a:blip r:embed="rId6"/>
                  <a:tile tx="0" ty="0" sx="100000" sy="100000" flip="none" algn="tl"/>
                </a:blipFill>
                <a:latin typeface="Baskerville Old Face" pitchFamily="18" charset="0"/>
              </a:rPr>
              <a:t>ANÁLISIS SITUACIONAL</a:t>
            </a:r>
            <a:endParaRPr lang="es-ES" sz="3200" b="1" u="heavy" cap="none" spc="0" dirty="0">
              <a:ln w="50800"/>
              <a:blipFill>
                <a:blip r:embed="rId6"/>
                <a:tile tx="0" ty="0" sx="100000" sy="100000" flip="none" algn="tl"/>
              </a:blipFill>
              <a:effectLst/>
              <a:latin typeface="Baskerville Old Face" pitchFamily="18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39552" y="2420888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EXTERNO</a:t>
            </a:r>
            <a:endParaRPr lang="es-EC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23 Cerrar llave"/>
          <p:cNvSpPr/>
          <p:nvPr/>
        </p:nvSpPr>
        <p:spPr>
          <a:xfrm>
            <a:off x="2483768" y="1052736"/>
            <a:ext cx="432048" cy="504056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24 CuadroTexto"/>
          <p:cNvSpPr txBox="1"/>
          <p:nvPr/>
        </p:nvSpPr>
        <p:spPr>
          <a:xfrm>
            <a:off x="2987824" y="198884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Macro ambiente</a:t>
            </a:r>
            <a:endParaRPr lang="es-EC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2987824" y="4438853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Micro ambiente</a:t>
            </a:r>
            <a:endParaRPr lang="es-EC" b="1" dirty="0"/>
          </a:p>
        </p:txBody>
      </p:sp>
      <p:sp>
        <p:nvSpPr>
          <p:cNvPr id="32" name="31 Cerrar llave"/>
          <p:cNvSpPr/>
          <p:nvPr/>
        </p:nvSpPr>
        <p:spPr>
          <a:xfrm>
            <a:off x="3995936" y="1196752"/>
            <a:ext cx="360040" cy="230425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8" name="37 Cerrar llave"/>
          <p:cNvSpPr/>
          <p:nvPr/>
        </p:nvSpPr>
        <p:spPr>
          <a:xfrm>
            <a:off x="3995936" y="3645024"/>
            <a:ext cx="360040" cy="230425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9" name="38 CuadroTexto"/>
          <p:cNvSpPr txBox="1"/>
          <p:nvPr/>
        </p:nvSpPr>
        <p:spPr>
          <a:xfrm>
            <a:off x="4427984" y="1192684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/>
              <a:t>-Económicas: inflación, </a:t>
            </a:r>
            <a:r>
              <a:rPr lang="es-EC" sz="1600" b="1" i="1" dirty="0" smtClean="0"/>
              <a:t>i activa (8,17%); pasiva (4,53%)</a:t>
            </a:r>
            <a:r>
              <a:rPr lang="es-EC" sz="1600" b="1" dirty="0" smtClean="0"/>
              <a:t> (A)</a:t>
            </a:r>
          </a:p>
          <a:p>
            <a:endParaRPr lang="es-EC" sz="1600" b="1" dirty="0" smtClean="0"/>
          </a:p>
          <a:p>
            <a:r>
              <a:rPr lang="es-EC" sz="1600" b="1" dirty="0" smtClean="0"/>
              <a:t>-Demográficas: tasa de ocupación aumentó a 45,6%; desocupación disminuye 6,4% (O)</a:t>
            </a:r>
          </a:p>
          <a:p>
            <a:endParaRPr lang="es-EC" sz="1600" b="1" dirty="0" smtClean="0"/>
          </a:p>
          <a:p>
            <a:r>
              <a:rPr lang="es-EC" sz="1600" b="1" dirty="0" smtClean="0"/>
              <a:t>-Política (A)</a:t>
            </a:r>
          </a:p>
          <a:p>
            <a:endParaRPr lang="es-EC" sz="1600" b="1" dirty="0" smtClean="0"/>
          </a:p>
          <a:p>
            <a:r>
              <a:rPr lang="es-EC" sz="1600" b="1" dirty="0" smtClean="0"/>
              <a:t>-Tecnológicas e infraestructura: avances (O)</a:t>
            </a:r>
          </a:p>
        </p:txBody>
      </p:sp>
      <p:sp>
        <p:nvSpPr>
          <p:cNvPr id="40" name="39 CuadroTexto"/>
          <p:cNvSpPr txBox="1"/>
          <p:nvPr/>
        </p:nvSpPr>
        <p:spPr>
          <a:xfrm>
            <a:off x="4572000" y="529191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-Mercado</a:t>
            </a:r>
            <a:endParaRPr lang="es-EC" b="1" dirty="0"/>
          </a:p>
        </p:txBody>
      </p:sp>
      <p:sp>
        <p:nvSpPr>
          <p:cNvPr id="41" name="40 CuadroTexto"/>
          <p:cNvSpPr txBox="1"/>
          <p:nvPr/>
        </p:nvSpPr>
        <p:spPr>
          <a:xfrm>
            <a:off x="4499992" y="450912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-Proveedores (O)</a:t>
            </a:r>
            <a:endParaRPr lang="es-EC" b="1" dirty="0"/>
          </a:p>
        </p:txBody>
      </p:sp>
      <p:sp>
        <p:nvSpPr>
          <p:cNvPr id="42" name="41 CuadroTexto"/>
          <p:cNvSpPr txBox="1"/>
          <p:nvPr/>
        </p:nvSpPr>
        <p:spPr>
          <a:xfrm>
            <a:off x="4499992" y="393305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-Clientes (O)</a:t>
            </a:r>
            <a:endParaRPr lang="es-EC" b="1" dirty="0"/>
          </a:p>
        </p:txBody>
      </p:sp>
      <p:sp>
        <p:nvSpPr>
          <p:cNvPr id="43" name="42 Cerrar llave"/>
          <p:cNvSpPr/>
          <p:nvPr/>
        </p:nvSpPr>
        <p:spPr>
          <a:xfrm>
            <a:off x="5868144" y="4950460"/>
            <a:ext cx="360040" cy="99882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4" name="43 CuadroTexto"/>
          <p:cNvSpPr txBox="1"/>
          <p:nvPr/>
        </p:nvSpPr>
        <p:spPr>
          <a:xfrm>
            <a:off x="6156176" y="500388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-Oferta (A)</a:t>
            </a:r>
            <a:endParaRPr lang="es-EC" b="1" dirty="0"/>
          </a:p>
        </p:txBody>
      </p:sp>
      <p:sp>
        <p:nvSpPr>
          <p:cNvPr id="45" name="44 CuadroTexto"/>
          <p:cNvSpPr txBox="1"/>
          <p:nvPr/>
        </p:nvSpPr>
        <p:spPr>
          <a:xfrm>
            <a:off x="6156176" y="550794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-Demanda</a:t>
            </a:r>
            <a:endParaRPr lang="es-EC" b="1" dirty="0"/>
          </a:p>
        </p:txBody>
      </p:sp>
      <p:sp>
        <p:nvSpPr>
          <p:cNvPr id="46" name="45 Cerrar llave"/>
          <p:cNvSpPr/>
          <p:nvPr/>
        </p:nvSpPr>
        <p:spPr>
          <a:xfrm>
            <a:off x="7164288" y="4941168"/>
            <a:ext cx="360040" cy="504056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b="1"/>
          </a:p>
        </p:txBody>
      </p:sp>
      <p:sp>
        <p:nvSpPr>
          <p:cNvPr id="47" name="46 CuadroTexto"/>
          <p:cNvSpPr txBox="1"/>
          <p:nvPr/>
        </p:nvSpPr>
        <p:spPr>
          <a:xfrm>
            <a:off x="7524328" y="500388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Precio (O)</a:t>
            </a:r>
            <a:endParaRPr lang="es-EC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s://encrypted-tbn3.gstatic.com/images?q=tbn:ANd9GcRufTa9FYTz3DrTPeGWx3N4TRw_rE4GYIRDtnjwrV75qShOSHNZ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3212976"/>
            <a:ext cx="2619375" cy="1743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Picture 6" descr="https://encrypted-tbn0.gstatic.com/images?q=tbn:ANd9GcT2EkxqqS5QAbCbL_lsdcVw0NNLxDU2Lmn85mJW_pKBHWwMix4-CA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6084168" y="2708920"/>
            <a:ext cx="2790825" cy="1638300"/>
          </a:xfrm>
          <a:prstGeom prst="rect">
            <a:avLst/>
          </a:prstGeom>
          <a:noFill/>
        </p:spPr>
      </p:pic>
      <p:pic>
        <p:nvPicPr>
          <p:cNvPr id="14340" name="Picture 4" descr="https://encrypted-tbn0.gstatic.com/images?q=tbn:ANd9GcTpDHFdFpa2PaTAOBdNjg8-OS3VnXAZfPqx7EHhKVLbxAvlhueO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6660232" y="4077072"/>
            <a:ext cx="2219325" cy="2057401"/>
          </a:xfrm>
          <a:prstGeom prst="rect">
            <a:avLst/>
          </a:prstGeom>
          <a:noFill/>
        </p:spPr>
      </p:pic>
      <p:pic>
        <p:nvPicPr>
          <p:cNvPr id="14338" name="Picture 2" descr="https://encrypted-tbn1.gstatic.com/images?q=tbn:ANd9GcT-wthvJD1V-8m3IdL2RveXayD0HaVVk0mAWJPsLA7uOFRQALA3b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2555776" y="933077"/>
            <a:ext cx="2664296" cy="1995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6015116"/>
            <a:ext cx="9144001" cy="84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691680" y="332656"/>
            <a:ext cx="55446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3200" b="1" u="heavy" dirty="0" smtClean="0">
                <a:ln w="50800"/>
                <a:blipFill>
                  <a:blip r:embed="rId7"/>
                  <a:tile tx="0" ty="0" sx="100000" sy="100000" flip="none" algn="tl"/>
                </a:blipFill>
                <a:latin typeface="Baskerville Old Face" pitchFamily="18" charset="0"/>
              </a:rPr>
              <a:t>ANÁLISIS SITUACIONAL</a:t>
            </a:r>
            <a:endParaRPr lang="es-ES" sz="3200" b="1" u="heavy" cap="none" spc="0" dirty="0">
              <a:ln w="50800"/>
              <a:blipFill>
                <a:blip r:embed="rId7"/>
                <a:tile tx="0" ty="0" sx="100000" sy="100000" flip="none" algn="tl"/>
              </a:blipFill>
              <a:effectLst/>
              <a:latin typeface="Baskerville Old Face" pitchFamily="18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395536" y="2402885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INTERNO</a:t>
            </a:r>
            <a:endParaRPr lang="es-EC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843808" y="220486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Investigación: análisis del mercado (F, D)</a:t>
            </a:r>
            <a:endParaRPr lang="es-EC" b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2843808" y="399577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Implementación</a:t>
            </a:r>
            <a:endParaRPr lang="es-EC" b="1" dirty="0"/>
          </a:p>
        </p:txBody>
      </p:sp>
      <p:sp>
        <p:nvSpPr>
          <p:cNvPr id="26" name="25 Cerrar llave"/>
          <p:cNvSpPr/>
          <p:nvPr/>
        </p:nvSpPr>
        <p:spPr>
          <a:xfrm>
            <a:off x="2339752" y="1556792"/>
            <a:ext cx="288032" cy="3888432"/>
          </a:xfrm>
          <a:prstGeom prst="righ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26 CuadroTexto"/>
          <p:cNvSpPr txBox="1"/>
          <p:nvPr/>
        </p:nvSpPr>
        <p:spPr>
          <a:xfrm>
            <a:off x="4860032" y="3391832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-Recurso Humano (D)</a:t>
            </a:r>
          </a:p>
          <a:p>
            <a:endParaRPr lang="es-EC" b="1" dirty="0" smtClean="0"/>
          </a:p>
          <a:p>
            <a:r>
              <a:rPr lang="es-EC" b="1" dirty="0" smtClean="0"/>
              <a:t>-Recurso Tecnológico (F)</a:t>
            </a:r>
          </a:p>
          <a:p>
            <a:endParaRPr lang="es-EC" b="1" dirty="0" smtClean="0"/>
          </a:p>
          <a:p>
            <a:r>
              <a:rPr lang="es-EC" b="1" dirty="0" smtClean="0"/>
              <a:t>-Recurso financiero (F, D)</a:t>
            </a:r>
          </a:p>
        </p:txBody>
      </p:sp>
      <p:sp>
        <p:nvSpPr>
          <p:cNvPr id="28" name="27 Cerrar llave"/>
          <p:cNvSpPr/>
          <p:nvPr/>
        </p:nvSpPr>
        <p:spPr>
          <a:xfrm>
            <a:off x="4499992" y="3068960"/>
            <a:ext cx="288032" cy="208823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015116"/>
            <a:ext cx="9144001" cy="842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691680" y="332656"/>
            <a:ext cx="55446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3200" b="1" u="heavy" dirty="0" smtClean="0">
                <a:ln w="50800"/>
                <a:blipFill>
                  <a:blip r:embed="rId3"/>
                  <a:tile tx="0" ty="0" sx="100000" sy="100000" flip="none" algn="tl"/>
                </a:blipFill>
                <a:latin typeface="Baskerville Old Face" pitchFamily="18" charset="0"/>
              </a:rPr>
              <a:t>ANÁLISIS SITUACIONAL</a:t>
            </a:r>
            <a:endParaRPr lang="es-ES" sz="3200" b="1" u="heavy" cap="none" spc="0" dirty="0">
              <a:ln w="50800"/>
              <a:blipFill>
                <a:blip r:embed="rId3"/>
                <a:tile tx="0" ty="0" sx="100000" sy="100000" flip="none" algn="tl"/>
              </a:blipFill>
              <a:effectLst/>
              <a:latin typeface="Baskerville Old Face" pitchFamily="18" charset="0"/>
            </a:endParaRPr>
          </a:p>
        </p:txBody>
      </p:sp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1907704" y="1772816"/>
          <a:ext cx="5305778" cy="4064004"/>
        </p:xfrm>
        <a:graphic>
          <a:graphicData uri="http://schemas.openxmlformats.org/drawingml/2006/table">
            <a:tbl>
              <a:tblPr/>
              <a:tblGrid>
                <a:gridCol w="2652889"/>
                <a:gridCol w="2652889"/>
              </a:tblGrid>
              <a:tr h="33866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FORTALEZAS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OPORTUNIDADES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Objetivos claros y alcanzables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Infraestructura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Estudio para búsqueda de clientes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Nicho potencial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Tecnología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Capacidad de pago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Gestión financiera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Facilidad de pago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Alta gama de productos/servicios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Precio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DEBILIDADES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AMENAZAS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Poca capacidad de marketing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Inflación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Competencia-mejor personal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Empresas ofertan el mismo servicio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Bajas remuneraciones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Mejor servicio-competencia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  <a:tr h="33866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Limitado capital de trabajo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8467" marR="8467" marT="8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B9B8"/>
                    </a:solidFill>
                  </a:tcPr>
                </a:tc>
              </a:tr>
            </a:tbl>
          </a:graphicData>
        </a:graphic>
      </p:graphicFrame>
      <p:sp>
        <p:nvSpPr>
          <p:cNvPr id="16" name="15 CuadroTexto"/>
          <p:cNvSpPr txBox="1"/>
          <p:nvPr/>
        </p:nvSpPr>
        <p:spPr>
          <a:xfrm>
            <a:off x="3851920" y="1124744"/>
            <a:ext cx="151216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FODA</a:t>
            </a:r>
            <a:endParaRPr lang="es-EC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rgbClr val="4E5D3C"/>
      </a:dk1>
      <a:lt1>
        <a:srgbClr val="F5EADF"/>
      </a:lt1>
      <a:dk2>
        <a:srgbClr val="F8EFE8"/>
      </a:dk2>
      <a:lt2>
        <a:srgbClr val="F8EFE8"/>
      </a:lt2>
      <a:accent1>
        <a:srgbClr val="BE803B"/>
      </a:accent1>
      <a:accent2>
        <a:srgbClr val="3A452D"/>
      </a:accent2>
      <a:accent3>
        <a:srgbClr val="7F5527"/>
      </a:accent3>
      <a:accent4>
        <a:srgbClr val="795833"/>
      </a:accent4>
      <a:accent5>
        <a:srgbClr val="BE803B"/>
      </a:accent5>
      <a:accent6>
        <a:srgbClr val="3A452D"/>
      </a:accent6>
      <a:hlink>
        <a:srgbClr val="758C5A"/>
      </a:hlink>
      <a:folHlink>
        <a:srgbClr val="7F55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5090</TotalTime>
  <Words>1256</Words>
  <Application>Microsoft Office PowerPoint</Application>
  <PresentationFormat>Presentación en pantalla (4:3)</PresentationFormat>
  <Paragraphs>403</Paragraphs>
  <Slides>29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1" baseType="lpstr">
      <vt:lpstr>Tema de Office</vt:lpstr>
      <vt:lpstr>CorelDRAW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</vt:vector>
  </TitlesOfParts>
  <Company>shh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BOEHRINGER INGELHIEM</dc:title>
  <dc:creator>comercial</dc:creator>
  <cp:lastModifiedBy>Lenin</cp:lastModifiedBy>
  <cp:revision>382</cp:revision>
  <dcterms:created xsi:type="dcterms:W3CDTF">2011-03-10T21:35:37Z</dcterms:created>
  <dcterms:modified xsi:type="dcterms:W3CDTF">2012-10-24T21:15:55Z</dcterms:modified>
</cp:coreProperties>
</file>