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26.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39"/>
  </p:notesMasterIdLst>
  <p:sldIdLst>
    <p:sldId id="257" r:id="rId2"/>
    <p:sldId id="258" r:id="rId3"/>
    <p:sldId id="261" r:id="rId4"/>
    <p:sldId id="265" r:id="rId5"/>
    <p:sldId id="266" r:id="rId6"/>
    <p:sldId id="267" r:id="rId7"/>
    <p:sldId id="268" r:id="rId8"/>
    <p:sldId id="269" r:id="rId9"/>
    <p:sldId id="271" r:id="rId10"/>
    <p:sldId id="272" r:id="rId11"/>
    <p:sldId id="273" r:id="rId12"/>
    <p:sldId id="274" r:id="rId13"/>
    <p:sldId id="275" r:id="rId14"/>
    <p:sldId id="276" r:id="rId15"/>
    <p:sldId id="406" r:id="rId16"/>
    <p:sldId id="279" r:id="rId17"/>
    <p:sldId id="407" r:id="rId18"/>
    <p:sldId id="408" r:id="rId19"/>
    <p:sldId id="409" r:id="rId20"/>
    <p:sldId id="281" r:id="rId21"/>
    <p:sldId id="282" r:id="rId22"/>
    <p:sldId id="283" r:id="rId23"/>
    <p:sldId id="284" r:id="rId24"/>
    <p:sldId id="410" r:id="rId25"/>
    <p:sldId id="285" r:id="rId26"/>
    <p:sldId id="411" r:id="rId27"/>
    <p:sldId id="286" r:id="rId28"/>
    <p:sldId id="412" r:id="rId29"/>
    <p:sldId id="287" r:id="rId30"/>
    <p:sldId id="414" r:id="rId31"/>
    <p:sldId id="413" r:id="rId32"/>
    <p:sldId id="415" r:id="rId33"/>
    <p:sldId id="290" r:id="rId34"/>
    <p:sldId id="416" r:id="rId35"/>
    <p:sldId id="417" r:id="rId36"/>
    <p:sldId id="292" r:id="rId37"/>
    <p:sldId id="293" r:id="rId38"/>
    <p:sldId id="294" r:id="rId39"/>
    <p:sldId id="418" r:id="rId40"/>
    <p:sldId id="296" r:id="rId41"/>
    <p:sldId id="297" r:id="rId42"/>
    <p:sldId id="298" r:id="rId43"/>
    <p:sldId id="299" r:id="rId44"/>
    <p:sldId id="300" r:id="rId45"/>
    <p:sldId id="303" r:id="rId46"/>
    <p:sldId id="305" r:id="rId47"/>
    <p:sldId id="306" r:id="rId48"/>
    <p:sldId id="307" r:id="rId49"/>
    <p:sldId id="452" r:id="rId50"/>
    <p:sldId id="308" r:id="rId51"/>
    <p:sldId id="309" r:id="rId52"/>
    <p:sldId id="310" r:id="rId53"/>
    <p:sldId id="311" r:id="rId54"/>
    <p:sldId id="313" r:id="rId55"/>
    <p:sldId id="453" r:id="rId56"/>
    <p:sldId id="314" r:id="rId57"/>
    <p:sldId id="315" r:id="rId58"/>
    <p:sldId id="421" r:id="rId59"/>
    <p:sldId id="422" r:id="rId60"/>
    <p:sldId id="423" r:id="rId61"/>
    <p:sldId id="424" r:id="rId62"/>
    <p:sldId id="425" r:id="rId63"/>
    <p:sldId id="433" r:id="rId64"/>
    <p:sldId id="426" r:id="rId65"/>
    <p:sldId id="427" r:id="rId66"/>
    <p:sldId id="428" r:id="rId67"/>
    <p:sldId id="434" r:id="rId68"/>
    <p:sldId id="429" r:id="rId69"/>
    <p:sldId id="430" r:id="rId70"/>
    <p:sldId id="431" r:id="rId71"/>
    <p:sldId id="435" r:id="rId72"/>
    <p:sldId id="436" r:id="rId73"/>
    <p:sldId id="437" r:id="rId74"/>
    <p:sldId id="451" r:id="rId75"/>
    <p:sldId id="317" r:id="rId76"/>
    <p:sldId id="374" r:id="rId77"/>
    <p:sldId id="375" r:id="rId78"/>
    <p:sldId id="318" r:id="rId79"/>
    <p:sldId id="376" r:id="rId80"/>
    <p:sldId id="377" r:id="rId81"/>
    <p:sldId id="319" r:id="rId82"/>
    <p:sldId id="320" r:id="rId83"/>
    <p:sldId id="321" r:id="rId84"/>
    <p:sldId id="322" r:id="rId85"/>
    <p:sldId id="378" r:id="rId86"/>
    <p:sldId id="379" r:id="rId87"/>
    <p:sldId id="380" r:id="rId88"/>
    <p:sldId id="381" r:id="rId89"/>
    <p:sldId id="454" r:id="rId90"/>
    <p:sldId id="325" r:id="rId91"/>
    <p:sldId id="326" r:id="rId92"/>
    <p:sldId id="331" r:id="rId93"/>
    <p:sldId id="439" r:id="rId94"/>
    <p:sldId id="438" r:id="rId95"/>
    <p:sldId id="395" r:id="rId96"/>
    <p:sldId id="396" r:id="rId97"/>
    <p:sldId id="397" r:id="rId98"/>
    <p:sldId id="398" r:id="rId99"/>
    <p:sldId id="399" r:id="rId100"/>
    <p:sldId id="400" r:id="rId101"/>
    <p:sldId id="401" r:id="rId102"/>
    <p:sldId id="402" r:id="rId103"/>
    <p:sldId id="403" r:id="rId104"/>
    <p:sldId id="404" r:id="rId105"/>
    <p:sldId id="394" r:id="rId106"/>
    <p:sldId id="333" r:id="rId107"/>
    <p:sldId id="334" r:id="rId108"/>
    <p:sldId id="335" r:id="rId109"/>
    <p:sldId id="440" r:id="rId110"/>
    <p:sldId id="336" r:id="rId111"/>
    <p:sldId id="442" r:id="rId112"/>
    <p:sldId id="337" r:id="rId113"/>
    <p:sldId id="443" r:id="rId114"/>
    <p:sldId id="441" r:id="rId115"/>
    <p:sldId id="339" r:id="rId116"/>
    <p:sldId id="445" r:id="rId117"/>
    <p:sldId id="446" r:id="rId118"/>
    <p:sldId id="444" r:id="rId119"/>
    <p:sldId id="340" r:id="rId120"/>
    <p:sldId id="341" r:id="rId121"/>
    <p:sldId id="342" r:id="rId122"/>
    <p:sldId id="447" r:id="rId123"/>
    <p:sldId id="343" r:id="rId124"/>
    <p:sldId id="344" r:id="rId125"/>
    <p:sldId id="448" r:id="rId126"/>
    <p:sldId id="345" r:id="rId127"/>
    <p:sldId id="346" r:id="rId128"/>
    <p:sldId id="347" r:id="rId129"/>
    <p:sldId id="449" r:id="rId130"/>
    <p:sldId id="366" r:id="rId131"/>
    <p:sldId id="367" r:id="rId132"/>
    <p:sldId id="368" r:id="rId133"/>
    <p:sldId id="369" r:id="rId134"/>
    <p:sldId id="370" r:id="rId135"/>
    <p:sldId id="371" r:id="rId136"/>
    <p:sldId id="372" r:id="rId137"/>
    <p:sldId id="373" r:id="rId13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09" autoAdjust="0"/>
    <p:restoredTop sz="94747" autoAdjust="0"/>
  </p:normalViewPr>
  <p:slideViewPr>
    <p:cSldViewPr>
      <p:cViewPr>
        <p:scale>
          <a:sx n="66" d="100"/>
          <a:sy n="66" d="100"/>
        </p:scale>
        <p:origin x="-1410" y="-84"/>
      </p:cViewPr>
      <p:guideLst>
        <p:guide orient="horz" pos="2160"/>
        <p:guide pos="2880"/>
      </p:guideLst>
    </p:cSldViewPr>
  </p:slideViewPr>
  <p:outlineViewPr>
    <p:cViewPr>
      <p:scale>
        <a:sx n="33" d="100"/>
        <a:sy n="33" d="100"/>
      </p:scale>
      <p:origin x="72" y="17158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49C0797-3D44-47BB-AC00-86F5F41D3AA3}" type="datetimeFigureOut">
              <a:rPr lang="es-ES"/>
              <a:pPr>
                <a:defRPr/>
              </a:pPr>
              <a:t>23/10/2012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BB3BDD8-634F-4A35-AC35-F9BFF5DF894A}" type="slidenum">
              <a:rPr lang="en-US"/>
              <a:pPr>
                <a:defRPr/>
              </a:pPr>
              <a:t>‹Nº›</a:t>
            </a:fld>
            <a:endParaRPr lang="en-US"/>
          </a:p>
        </p:txBody>
      </p:sp>
    </p:spTree>
    <p:extLst>
      <p:ext uri="{BB962C8B-B14F-4D97-AF65-F5344CB8AC3E}">
        <p14:creationId xmlns="" xmlns:p14="http://schemas.microsoft.com/office/powerpoint/2010/main" val="9851603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171"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 continuación la exposición del proyecto de grado previo a la obtención de nuestro título</a:t>
            </a:r>
          </a:p>
        </p:txBody>
      </p:sp>
      <p:sp>
        <p:nvSpPr>
          <p:cNvPr id="15363"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BAEA49-E240-4BC4-82B2-11095299FFB4}" type="slidenum">
              <a:rPr lang="es-EC" smtClean="0"/>
              <a:pPr fontAlgn="base">
                <a:spcBef>
                  <a:spcPct val="0"/>
                </a:spcBef>
                <a:spcAft>
                  <a:spcPct val="0"/>
                </a:spcAft>
                <a:defRPr/>
              </a:pPr>
              <a:t>1</a:t>
            </a:fld>
            <a:endParaRPr lang="es-EC"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10</a:t>
            </a:fld>
            <a:endParaRPr lang="es-EC" sz="1200">
              <a:latin typeface="Calibri"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100</a:t>
            </a:fld>
            <a:endParaRPr lang="es-EC" sz="1200">
              <a:latin typeface="Calibri"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101</a:t>
            </a:fld>
            <a:endParaRPr lang="es-EC" sz="1200">
              <a:latin typeface="Calibri"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102</a:t>
            </a:fld>
            <a:endParaRPr lang="es-EC" sz="1200">
              <a:latin typeface="Calibri"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103</a:t>
            </a:fld>
            <a:endParaRPr lang="es-EC" sz="1200">
              <a:latin typeface="Calibri"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104</a:t>
            </a:fld>
            <a:endParaRPr lang="es-EC" sz="1200">
              <a:latin typeface="Calibri"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105</a:t>
            </a:fld>
            <a:endParaRPr lang="es-EC" sz="1200">
              <a:latin typeface="Calibri"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106</a:t>
            </a:fld>
            <a:endParaRPr lang="es-EC" sz="1200">
              <a:latin typeface="Calibri"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107</a:t>
            </a:fld>
            <a:endParaRPr lang="es-EC" sz="1200">
              <a:latin typeface="Calibri"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108</a:t>
            </a:fld>
            <a:endParaRPr lang="es-EC" sz="1200">
              <a:latin typeface="Calibri"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109</a:t>
            </a:fld>
            <a:endParaRPr lang="es-EC"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11</a:t>
            </a:fld>
            <a:endParaRPr lang="es-EC" sz="1200">
              <a:latin typeface="Calibri"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110</a:t>
            </a:fld>
            <a:endParaRPr lang="es-EC" sz="1200">
              <a:latin typeface="Calibri"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111</a:t>
            </a:fld>
            <a:endParaRPr lang="es-EC" sz="1200">
              <a:latin typeface="Calibri"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112</a:t>
            </a:fld>
            <a:endParaRPr lang="es-EC" sz="1200">
              <a:latin typeface="Calibri"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113</a:t>
            </a:fld>
            <a:endParaRPr lang="es-EC" sz="1200">
              <a:latin typeface="Calibri"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114</a:t>
            </a:fld>
            <a:endParaRPr lang="es-EC" sz="1200">
              <a:latin typeface="Calibri"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115</a:t>
            </a:fld>
            <a:endParaRPr lang="es-EC" sz="1200">
              <a:latin typeface="Calibri"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116</a:t>
            </a:fld>
            <a:endParaRPr lang="es-EC" sz="1200">
              <a:latin typeface="Calibri"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117</a:t>
            </a:fld>
            <a:endParaRPr lang="es-EC" sz="1200">
              <a:latin typeface="Calibri"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118</a:t>
            </a:fld>
            <a:endParaRPr lang="es-EC" sz="1200">
              <a:latin typeface="Calibri"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119</a:t>
            </a:fld>
            <a:endParaRPr lang="es-EC"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12</a:t>
            </a:fld>
            <a:endParaRPr lang="es-EC" sz="1200">
              <a:latin typeface="Calibri"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120</a:t>
            </a:fld>
            <a:endParaRPr lang="es-EC" sz="1200">
              <a:latin typeface="Calibri"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121</a:t>
            </a:fld>
            <a:endParaRPr lang="es-EC" sz="1200">
              <a:latin typeface="Calibri"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122</a:t>
            </a:fld>
            <a:endParaRPr lang="es-EC" sz="1200">
              <a:latin typeface="Calibri"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123</a:t>
            </a:fld>
            <a:endParaRPr lang="es-EC" sz="1200">
              <a:latin typeface="Calibri"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124</a:t>
            </a:fld>
            <a:endParaRPr lang="es-EC" sz="1200">
              <a:latin typeface="Calibri"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125</a:t>
            </a:fld>
            <a:endParaRPr lang="es-EC" sz="1200">
              <a:latin typeface="Calibri"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126</a:t>
            </a:fld>
            <a:endParaRPr lang="es-EC" sz="1200">
              <a:latin typeface="Calibri"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127</a:t>
            </a:fld>
            <a:endParaRPr lang="es-EC" sz="1200">
              <a:latin typeface="Calibri"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128</a:t>
            </a:fld>
            <a:endParaRPr lang="es-EC" sz="1200">
              <a:latin typeface="Calibri"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129</a:t>
            </a:fld>
            <a:endParaRPr lang="es-EC" sz="12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13</a:t>
            </a:fld>
            <a:endParaRPr lang="es-EC" sz="1200">
              <a:latin typeface="Calibri"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130</a:t>
            </a:fld>
            <a:endParaRPr lang="es-EC" sz="1200">
              <a:latin typeface="Calibri"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131</a:t>
            </a:fld>
            <a:endParaRPr lang="es-EC" sz="1200">
              <a:latin typeface="Calibri"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132</a:t>
            </a:fld>
            <a:endParaRPr lang="es-EC" sz="1200">
              <a:latin typeface="Calibri"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133</a:t>
            </a:fld>
            <a:endParaRPr lang="es-EC" sz="1200">
              <a:latin typeface="Calibri"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134</a:t>
            </a:fld>
            <a:endParaRPr lang="es-EC" sz="1200">
              <a:latin typeface="Calibri"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135</a:t>
            </a:fld>
            <a:endParaRPr lang="es-EC" sz="1200">
              <a:latin typeface="Calibri"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136</a:t>
            </a:fld>
            <a:endParaRPr lang="es-EC" sz="1200">
              <a:latin typeface="Calibri"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137</a:t>
            </a:fld>
            <a:endParaRPr lang="es-EC" sz="120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14</a:t>
            </a:fld>
            <a:endParaRPr lang="es-EC"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15</a:t>
            </a:fld>
            <a:endParaRPr lang="es-EC"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16</a:t>
            </a:fld>
            <a:endParaRPr lang="es-EC"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17</a:t>
            </a:fld>
            <a:endParaRPr lang="es-EC" sz="12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18</a:t>
            </a:fld>
            <a:endParaRPr lang="es-EC"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19</a:t>
            </a:fld>
            <a:endParaRPr lang="es-EC"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9DDECC-21C1-4B91-923D-0ED0BF25ADFF}" type="slidenum">
              <a:rPr lang="es-EC" smtClean="0"/>
              <a:pPr fontAlgn="base">
                <a:spcBef>
                  <a:spcPct val="0"/>
                </a:spcBef>
                <a:spcAft>
                  <a:spcPct val="0"/>
                </a:spcAft>
                <a:defRPr/>
              </a:pPr>
              <a:t>2</a:t>
            </a:fld>
            <a:endParaRPr lang="es-EC"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20</a:t>
            </a:fld>
            <a:endParaRPr lang="es-EC" sz="120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21</a:t>
            </a:fld>
            <a:endParaRPr lang="es-EC" sz="12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22</a:t>
            </a:fld>
            <a:endParaRPr lang="es-EC" sz="120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23</a:t>
            </a:fld>
            <a:endParaRPr lang="es-EC" sz="120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24</a:t>
            </a:fld>
            <a:endParaRPr lang="es-EC"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25</a:t>
            </a:fld>
            <a:endParaRPr lang="es-EC"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26</a:t>
            </a:fld>
            <a:endParaRPr lang="es-EC" sz="120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27</a:t>
            </a:fld>
            <a:endParaRPr lang="es-EC" sz="120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28</a:t>
            </a:fld>
            <a:endParaRPr lang="es-EC" sz="120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29</a:t>
            </a:fld>
            <a:endParaRPr lang="es-EC"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3</a:t>
            </a:fld>
            <a:endParaRPr lang="es-EC" sz="120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30</a:t>
            </a:fld>
            <a:endParaRPr lang="es-EC" sz="120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31</a:t>
            </a:fld>
            <a:endParaRPr lang="es-EC" sz="120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32</a:t>
            </a:fld>
            <a:endParaRPr lang="es-EC" sz="120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33</a:t>
            </a:fld>
            <a:endParaRPr lang="es-EC" sz="120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34</a:t>
            </a:fld>
            <a:endParaRPr lang="es-EC" sz="120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35</a:t>
            </a:fld>
            <a:endParaRPr lang="es-EC" sz="120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36</a:t>
            </a:fld>
            <a:endParaRPr lang="es-EC" sz="120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37</a:t>
            </a:fld>
            <a:endParaRPr lang="es-EC" sz="120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38</a:t>
            </a:fld>
            <a:endParaRPr lang="es-EC" sz="120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39</a:t>
            </a:fld>
            <a:endParaRPr lang="es-EC"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4</a:t>
            </a:fld>
            <a:endParaRPr lang="es-EC" sz="120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40</a:t>
            </a:fld>
            <a:endParaRPr lang="es-EC" sz="120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41</a:t>
            </a:fld>
            <a:endParaRPr lang="es-EC" sz="120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42</a:t>
            </a:fld>
            <a:endParaRPr lang="es-EC" sz="1200">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43</a:t>
            </a:fld>
            <a:endParaRPr lang="es-EC" sz="120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44</a:t>
            </a:fld>
            <a:endParaRPr lang="es-EC" sz="120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45</a:t>
            </a:fld>
            <a:endParaRPr lang="es-EC" sz="120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46</a:t>
            </a:fld>
            <a:endParaRPr lang="es-EC" sz="1200">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47</a:t>
            </a:fld>
            <a:endParaRPr lang="es-EC" sz="1200">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48</a:t>
            </a:fld>
            <a:endParaRPr lang="es-EC" sz="120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49</a:t>
            </a:fld>
            <a:endParaRPr lang="es-EC"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5</a:t>
            </a:fld>
            <a:endParaRPr lang="es-EC" sz="120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50</a:t>
            </a:fld>
            <a:endParaRPr lang="es-EC" sz="1200">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51</a:t>
            </a:fld>
            <a:endParaRPr lang="es-EC" sz="1200">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52</a:t>
            </a:fld>
            <a:endParaRPr lang="es-EC" sz="1200">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53</a:t>
            </a:fld>
            <a:endParaRPr lang="es-EC" sz="1200">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54</a:t>
            </a:fld>
            <a:endParaRPr lang="es-EC" sz="1200">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55</a:t>
            </a:fld>
            <a:endParaRPr lang="es-EC" sz="1200">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56</a:t>
            </a:fld>
            <a:endParaRPr lang="es-EC" sz="1200">
              <a:latin typeface="Calibri"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57</a:t>
            </a:fld>
            <a:endParaRPr lang="es-EC" sz="1200">
              <a:latin typeface="Calibri"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58</a:t>
            </a:fld>
            <a:endParaRPr lang="es-EC" sz="1200">
              <a:latin typeface="Calibri"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59</a:t>
            </a:fld>
            <a:endParaRPr lang="es-EC"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6</a:t>
            </a:fld>
            <a:endParaRPr lang="es-EC" sz="1200">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60</a:t>
            </a:fld>
            <a:endParaRPr lang="es-EC" sz="1200">
              <a:latin typeface="Calibri"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61</a:t>
            </a:fld>
            <a:endParaRPr lang="es-EC" sz="1200">
              <a:latin typeface="Calibr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62</a:t>
            </a:fld>
            <a:endParaRPr lang="es-EC" sz="1200">
              <a:latin typeface="Calibri"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63</a:t>
            </a:fld>
            <a:endParaRPr lang="es-EC" sz="1200">
              <a:latin typeface="Calibri"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64</a:t>
            </a:fld>
            <a:endParaRPr lang="es-EC" sz="1200">
              <a:latin typeface="Calibr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65</a:t>
            </a:fld>
            <a:endParaRPr lang="es-EC" sz="1200">
              <a:latin typeface="Calibri"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66</a:t>
            </a:fld>
            <a:endParaRPr lang="es-EC" sz="1200">
              <a:latin typeface="Calibri"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67</a:t>
            </a:fld>
            <a:endParaRPr lang="es-EC" sz="1200">
              <a:latin typeface="Calibri"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68</a:t>
            </a:fld>
            <a:endParaRPr lang="es-EC" sz="1200">
              <a:latin typeface="Calibri"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69</a:t>
            </a:fld>
            <a:endParaRPr lang="es-EC"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7</a:t>
            </a:fld>
            <a:endParaRPr lang="es-EC" sz="1200">
              <a:latin typeface="Calibri"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70</a:t>
            </a:fld>
            <a:endParaRPr lang="es-EC" sz="1200">
              <a:latin typeface="Calibri"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71</a:t>
            </a:fld>
            <a:endParaRPr lang="es-EC" sz="1200">
              <a:latin typeface="Calibri"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72</a:t>
            </a:fld>
            <a:endParaRPr lang="es-EC" sz="1200">
              <a:latin typeface="Calibri"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73</a:t>
            </a:fld>
            <a:endParaRPr lang="es-EC" sz="1200">
              <a:latin typeface="Calibri"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74</a:t>
            </a:fld>
            <a:endParaRPr lang="es-EC" sz="1200">
              <a:latin typeface="Calibri"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75</a:t>
            </a:fld>
            <a:endParaRPr lang="es-EC" sz="1200">
              <a:latin typeface="Calibri"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76</a:t>
            </a:fld>
            <a:endParaRPr lang="es-EC" sz="1200">
              <a:latin typeface="Calibri"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77</a:t>
            </a:fld>
            <a:endParaRPr lang="es-EC" sz="1200">
              <a:latin typeface="Calibri"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78</a:t>
            </a:fld>
            <a:endParaRPr lang="es-EC" sz="1200">
              <a:latin typeface="Calibri"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79</a:t>
            </a:fld>
            <a:endParaRPr lang="es-EC"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8</a:t>
            </a:fld>
            <a:endParaRPr lang="es-EC" sz="1200">
              <a:latin typeface="Calibri"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80</a:t>
            </a:fld>
            <a:endParaRPr lang="es-EC" sz="1200">
              <a:latin typeface="Calibri"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81</a:t>
            </a:fld>
            <a:endParaRPr lang="es-EC" sz="1200">
              <a:latin typeface="Calibri"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82</a:t>
            </a:fld>
            <a:endParaRPr lang="es-EC" sz="1200">
              <a:latin typeface="Calibri"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83</a:t>
            </a:fld>
            <a:endParaRPr lang="es-EC" sz="1200">
              <a:latin typeface="Calibri"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84</a:t>
            </a:fld>
            <a:endParaRPr lang="es-EC" sz="1200">
              <a:latin typeface="Calibri"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85</a:t>
            </a:fld>
            <a:endParaRPr lang="es-EC" sz="1200">
              <a:latin typeface="Calibri"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86</a:t>
            </a:fld>
            <a:endParaRPr lang="es-EC" sz="1200">
              <a:latin typeface="Calibri"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87</a:t>
            </a:fld>
            <a:endParaRPr lang="es-EC" sz="1200">
              <a:latin typeface="Calibri"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88</a:t>
            </a:fld>
            <a:endParaRPr lang="es-EC" sz="1200">
              <a:latin typeface="Calibri"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89</a:t>
            </a:fld>
            <a:endParaRPr lang="es-EC"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9</a:t>
            </a:fld>
            <a:endParaRPr lang="es-EC" sz="1200">
              <a:latin typeface="Calibri"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90</a:t>
            </a:fld>
            <a:endParaRPr lang="es-EC" sz="1200">
              <a:latin typeface="Calibri"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91</a:t>
            </a:fld>
            <a:endParaRPr lang="es-EC" sz="1200">
              <a:latin typeface="Calibri"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92</a:t>
            </a:fld>
            <a:endParaRPr lang="es-EC" sz="1200">
              <a:latin typeface="Calibri"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93</a:t>
            </a:fld>
            <a:endParaRPr lang="es-EC" sz="1200">
              <a:latin typeface="Calibri"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94</a:t>
            </a:fld>
            <a:endParaRPr lang="es-EC" sz="1200">
              <a:latin typeface="Calibri"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95</a:t>
            </a:fld>
            <a:endParaRPr lang="es-EC" sz="1200">
              <a:latin typeface="Calibri"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96</a:t>
            </a:fld>
            <a:endParaRPr lang="es-EC" sz="1200">
              <a:latin typeface="Calibri"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97</a:t>
            </a:fld>
            <a:endParaRPr lang="es-EC" sz="1200">
              <a:latin typeface="Calibri"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98</a:t>
            </a:fld>
            <a:endParaRPr lang="es-EC" sz="1200">
              <a:latin typeface="Calibri"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smtClean="0"/>
              <a:t>Referente al cantón el Empalme</a:t>
            </a:r>
          </a:p>
        </p:txBody>
      </p:sp>
      <p:sp>
        <p:nvSpPr>
          <p:cNvPr id="102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222A6D6-2A59-431D-9041-1D3F1895EAAB}" type="slidenum">
              <a:rPr lang="es-EC" sz="1200">
                <a:latin typeface="Calibri" pitchFamily="34" charset="0"/>
              </a:rPr>
              <a:pPr algn="r" eaLnBrk="1" hangingPunct="1"/>
              <a:t>99</a:t>
            </a:fld>
            <a:endParaRPr lang="es-EC"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52E3853-5529-49F3-8176-1EE43BD9985A}" type="datetimeFigureOut">
              <a:rPr lang="es-ES"/>
              <a:pPr>
                <a:defRPr/>
              </a:pPr>
              <a:t>23/10/2012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67E137-3563-456E-B46F-313A7E655E6E}" type="slidenum">
              <a:rPr lang="en-US"/>
              <a:pPr>
                <a:defRPr/>
              </a:pPr>
              <a:t>‹Nº›</a:t>
            </a:fld>
            <a:endParaRPr lang="en-US"/>
          </a:p>
        </p:txBody>
      </p:sp>
    </p:spTree>
    <p:extLst>
      <p:ext uri="{BB962C8B-B14F-4D97-AF65-F5344CB8AC3E}">
        <p14:creationId xmlns="" xmlns:p14="http://schemas.microsoft.com/office/powerpoint/2010/main" val="828726959"/>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87FD9C-E50D-4287-96D0-1AC7C20B1ECE}" type="datetimeFigureOut">
              <a:rPr lang="es-ES"/>
              <a:pPr>
                <a:defRPr/>
              </a:pPr>
              <a:t>23/10/2012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67695E-643D-4D22-B156-104A5F448EC6}" type="slidenum">
              <a:rPr lang="en-US"/>
              <a:pPr>
                <a:defRPr/>
              </a:pPr>
              <a:t>‹Nº›</a:t>
            </a:fld>
            <a:endParaRPr lang="en-US"/>
          </a:p>
        </p:txBody>
      </p:sp>
    </p:spTree>
    <p:extLst>
      <p:ext uri="{BB962C8B-B14F-4D97-AF65-F5344CB8AC3E}">
        <p14:creationId xmlns="" xmlns:p14="http://schemas.microsoft.com/office/powerpoint/2010/main" val="1502870232"/>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D99427-693A-469F-9466-6C0B60947BBA}" type="datetimeFigureOut">
              <a:rPr lang="es-ES"/>
              <a:pPr>
                <a:defRPr/>
              </a:pPr>
              <a:t>23/10/2012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C2ED0C-995A-4D69-A24B-29E3C7AB2E55}" type="slidenum">
              <a:rPr lang="en-US"/>
              <a:pPr>
                <a:defRPr/>
              </a:pPr>
              <a:t>‹Nº›</a:t>
            </a:fld>
            <a:endParaRPr lang="en-US"/>
          </a:p>
        </p:txBody>
      </p:sp>
    </p:spTree>
    <p:extLst>
      <p:ext uri="{BB962C8B-B14F-4D97-AF65-F5344CB8AC3E}">
        <p14:creationId xmlns="" xmlns:p14="http://schemas.microsoft.com/office/powerpoint/2010/main" val="2579118459"/>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25F6CC-F9B7-4F6A-9317-3A9BB5BCDC73}" type="datetimeFigureOut">
              <a:rPr lang="es-ES"/>
              <a:pPr>
                <a:defRPr/>
              </a:pPr>
              <a:t>23/10/2012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DB748-E76D-4208-8C1C-FC1278101707}" type="slidenum">
              <a:rPr lang="en-US"/>
              <a:pPr>
                <a:defRPr/>
              </a:pPr>
              <a:t>‹Nº›</a:t>
            </a:fld>
            <a:endParaRPr lang="en-US"/>
          </a:p>
        </p:txBody>
      </p:sp>
    </p:spTree>
    <p:extLst>
      <p:ext uri="{BB962C8B-B14F-4D97-AF65-F5344CB8AC3E}">
        <p14:creationId xmlns="" xmlns:p14="http://schemas.microsoft.com/office/powerpoint/2010/main" val="438643445"/>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656F481-028A-41BF-A44C-C3157CD9356F}" type="datetimeFigureOut">
              <a:rPr lang="es-ES"/>
              <a:pPr>
                <a:defRPr/>
              </a:pPr>
              <a:t>23/10/2012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96F2B1-9C14-4916-8F70-0B442671DFB8}" type="slidenum">
              <a:rPr lang="en-US"/>
              <a:pPr>
                <a:defRPr/>
              </a:pPr>
              <a:t>‹Nº›</a:t>
            </a:fld>
            <a:endParaRPr lang="en-US"/>
          </a:p>
        </p:txBody>
      </p:sp>
    </p:spTree>
    <p:extLst>
      <p:ext uri="{BB962C8B-B14F-4D97-AF65-F5344CB8AC3E}">
        <p14:creationId xmlns="" xmlns:p14="http://schemas.microsoft.com/office/powerpoint/2010/main" val="3151328227"/>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B9E70BC-86FF-46EE-8B27-D391269E6275}" type="datetimeFigureOut">
              <a:rPr lang="es-ES"/>
              <a:pPr>
                <a:defRPr/>
              </a:pPr>
              <a:t>23/10/2012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C28AD4-8BD0-481B-A144-2B37B0C9D909}" type="slidenum">
              <a:rPr lang="en-US"/>
              <a:pPr>
                <a:defRPr/>
              </a:pPr>
              <a:t>‹Nº›</a:t>
            </a:fld>
            <a:endParaRPr lang="en-US"/>
          </a:p>
        </p:txBody>
      </p:sp>
    </p:spTree>
    <p:extLst>
      <p:ext uri="{BB962C8B-B14F-4D97-AF65-F5344CB8AC3E}">
        <p14:creationId xmlns="" xmlns:p14="http://schemas.microsoft.com/office/powerpoint/2010/main" val="2085884809"/>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F8187F7-9363-4C62-8856-AB60024559CD}" type="datetimeFigureOut">
              <a:rPr lang="es-ES"/>
              <a:pPr>
                <a:defRPr/>
              </a:pPr>
              <a:t>23/10/2012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71428B4-08F3-4A02-A293-FDF20BAB3B9F}" type="slidenum">
              <a:rPr lang="en-US"/>
              <a:pPr>
                <a:defRPr/>
              </a:pPr>
              <a:t>‹Nº›</a:t>
            </a:fld>
            <a:endParaRPr lang="en-US"/>
          </a:p>
        </p:txBody>
      </p:sp>
    </p:spTree>
    <p:extLst>
      <p:ext uri="{BB962C8B-B14F-4D97-AF65-F5344CB8AC3E}">
        <p14:creationId xmlns="" xmlns:p14="http://schemas.microsoft.com/office/powerpoint/2010/main" val="3715829544"/>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82288C-3049-4639-A422-5C72083BAAC1}" type="datetimeFigureOut">
              <a:rPr lang="es-ES"/>
              <a:pPr>
                <a:defRPr/>
              </a:pPr>
              <a:t>23/10/2012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2AEA60C-A229-4BB4-81F8-6C69DDA29491}" type="slidenum">
              <a:rPr lang="en-US"/>
              <a:pPr>
                <a:defRPr/>
              </a:pPr>
              <a:t>‹Nº›</a:t>
            </a:fld>
            <a:endParaRPr lang="en-US"/>
          </a:p>
        </p:txBody>
      </p:sp>
    </p:spTree>
    <p:extLst>
      <p:ext uri="{BB962C8B-B14F-4D97-AF65-F5344CB8AC3E}">
        <p14:creationId xmlns="" xmlns:p14="http://schemas.microsoft.com/office/powerpoint/2010/main" val="1809993918"/>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31C2F9-38F3-482E-8A00-20F32F2F8BDE}" type="datetimeFigureOut">
              <a:rPr lang="es-ES"/>
              <a:pPr>
                <a:defRPr/>
              </a:pPr>
              <a:t>23/10/2012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A41DCCF-B72D-4EA4-BE7A-1B78428C0E8F}" type="slidenum">
              <a:rPr lang="en-US"/>
              <a:pPr>
                <a:defRPr/>
              </a:pPr>
              <a:t>‹Nº›</a:t>
            </a:fld>
            <a:endParaRPr lang="en-US"/>
          </a:p>
        </p:txBody>
      </p:sp>
    </p:spTree>
    <p:extLst>
      <p:ext uri="{BB962C8B-B14F-4D97-AF65-F5344CB8AC3E}">
        <p14:creationId xmlns="" xmlns:p14="http://schemas.microsoft.com/office/powerpoint/2010/main" val="3352082951"/>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035E838-E599-452C-B1DC-639D7178C1BA}" type="datetimeFigureOut">
              <a:rPr lang="es-ES"/>
              <a:pPr>
                <a:defRPr/>
              </a:pPr>
              <a:t>23/10/2012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4A15A6-4315-4A10-A2E1-53F418B5E61B}" type="slidenum">
              <a:rPr lang="en-US"/>
              <a:pPr>
                <a:defRPr/>
              </a:pPr>
              <a:t>‹Nº›</a:t>
            </a:fld>
            <a:endParaRPr lang="en-US"/>
          </a:p>
        </p:txBody>
      </p:sp>
    </p:spTree>
    <p:extLst>
      <p:ext uri="{BB962C8B-B14F-4D97-AF65-F5344CB8AC3E}">
        <p14:creationId xmlns="" xmlns:p14="http://schemas.microsoft.com/office/powerpoint/2010/main" val="3191123214"/>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2A54735-1D8C-4902-9801-F3292B2AF498}" type="datetimeFigureOut">
              <a:rPr lang="es-ES"/>
              <a:pPr>
                <a:defRPr/>
              </a:pPr>
              <a:t>23/10/2012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C1D6DE-642D-4EDC-B2AD-5AB2031083B3}" type="slidenum">
              <a:rPr lang="en-US"/>
              <a:pPr>
                <a:defRPr/>
              </a:pPr>
              <a:t>‹Nº›</a:t>
            </a:fld>
            <a:endParaRPr lang="en-US"/>
          </a:p>
        </p:txBody>
      </p:sp>
    </p:spTree>
    <p:extLst>
      <p:ext uri="{BB962C8B-B14F-4D97-AF65-F5344CB8AC3E}">
        <p14:creationId xmlns="" xmlns:p14="http://schemas.microsoft.com/office/powerpoint/2010/main" val="2217085873"/>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CD77170-F5EB-4B41-B9AF-B740EF506715}" type="datetimeFigureOut">
              <a:rPr lang="es-ES"/>
              <a:pPr>
                <a:defRPr/>
              </a:pPr>
              <a:t>23/10/2012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2AF6ABB-1BCA-4431-9F0C-448C13BBE942}"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360"/>
                                          </p:val>
                                        </p:tav>
                                        <p:tav tm="100000">
                                          <p:val>
                                            <p:fltVal val="0"/>
                                          </p:val>
                                        </p:tav>
                                      </p:tavLst>
                                    </p:anim>
                                    <p:animEffect transition="in" filter="fade">
                                      <p:cBhvr>
                                        <p:cTn id="10" dur="500"/>
                                        <p:tgtEl>
                                          <p:spTgt spid="10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1027">
                                            <p:txEl>
                                              <p:pRg st="0" end="0"/>
                                            </p:txEl>
                                          </p:spTgt>
                                        </p:tgtEl>
                                        <p:attrNameLst>
                                          <p:attrName>style.visibility</p:attrName>
                                        </p:attrNameLst>
                                      </p:cBhvr>
                                      <p:to>
                                        <p:strVal val="visible"/>
                                      </p:to>
                                    </p:set>
                                    <p:anim calcmode="lin" valueType="num">
                                      <p:cBhvr>
                                        <p:cTn id="15"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27">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1027">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1027">
                                            <p:txEl>
                                              <p:pRg st="0" end="0"/>
                                            </p:txEl>
                                          </p:spTgt>
                                        </p:tgtEl>
                                      </p:cBhvr>
                                    </p:animEffect>
                                  </p:childTnLst>
                                </p:cTn>
                              </p:par>
                              <p:par>
                                <p:cTn id="19" presetID="49" presetClass="entr" presetSubtype="0" decel="100000" fill="hold" grpId="0" nodeType="withEffect">
                                  <p:stCondLst>
                                    <p:cond delay="0"/>
                                  </p:stCondLst>
                                  <p:iterate type="lt">
                                    <p:tmPct val="10000"/>
                                  </p:iterate>
                                  <p:childTnLst>
                                    <p:set>
                                      <p:cBhvr>
                                        <p:cTn id="20" dur="1" fill="hold">
                                          <p:stCondLst>
                                            <p:cond delay="0"/>
                                          </p:stCondLst>
                                        </p:cTn>
                                        <p:tgtEl>
                                          <p:spTgt spid="1027">
                                            <p:txEl>
                                              <p:pRg st="1" end="1"/>
                                            </p:txEl>
                                          </p:spTgt>
                                        </p:tgtEl>
                                        <p:attrNameLst>
                                          <p:attrName>style.visibility</p:attrName>
                                        </p:attrNameLst>
                                      </p:cBhvr>
                                      <p:to>
                                        <p:strVal val="visible"/>
                                      </p:to>
                                    </p:set>
                                    <p:anim calcmode="lin" valueType="num">
                                      <p:cBhvr>
                                        <p:cTn id="21"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027">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1027">
                                            <p:txEl>
                                              <p:pRg st="1" end="1"/>
                                            </p:txEl>
                                          </p:spTgt>
                                        </p:tgtEl>
                                        <p:attrNameLst>
                                          <p:attrName>style.rotation</p:attrName>
                                        </p:attrNameLst>
                                      </p:cBhvr>
                                      <p:tavLst>
                                        <p:tav tm="0">
                                          <p:val>
                                            <p:fltVal val="360"/>
                                          </p:val>
                                        </p:tav>
                                        <p:tav tm="100000">
                                          <p:val>
                                            <p:fltVal val="0"/>
                                          </p:val>
                                        </p:tav>
                                      </p:tavLst>
                                    </p:anim>
                                    <p:animEffect transition="in" filter="fade">
                                      <p:cBhvr>
                                        <p:cTn id="24" dur="500"/>
                                        <p:tgtEl>
                                          <p:spTgt spid="1027">
                                            <p:txEl>
                                              <p:pRg st="1" end="1"/>
                                            </p:txEl>
                                          </p:spTgt>
                                        </p:tgtEl>
                                      </p:cBhvr>
                                    </p:animEffect>
                                  </p:childTnLst>
                                </p:cTn>
                              </p:par>
                              <p:par>
                                <p:cTn id="25" presetID="49" presetClass="entr" presetSubtype="0" decel="100000" fill="hold" grpId="0" nodeType="withEffect">
                                  <p:stCondLst>
                                    <p:cond delay="0"/>
                                  </p:stCondLst>
                                  <p:iterate type="lt">
                                    <p:tmPct val="10000"/>
                                  </p:iterate>
                                  <p:childTnLst>
                                    <p:set>
                                      <p:cBhvr>
                                        <p:cTn id="26" dur="1" fill="hold">
                                          <p:stCondLst>
                                            <p:cond delay="0"/>
                                          </p:stCondLst>
                                        </p:cTn>
                                        <p:tgtEl>
                                          <p:spTgt spid="1027">
                                            <p:txEl>
                                              <p:pRg st="2" end="2"/>
                                            </p:txEl>
                                          </p:spTgt>
                                        </p:tgtEl>
                                        <p:attrNameLst>
                                          <p:attrName>style.visibility</p:attrName>
                                        </p:attrNameLst>
                                      </p:cBhvr>
                                      <p:to>
                                        <p:strVal val="visible"/>
                                      </p:to>
                                    </p:set>
                                    <p:anim calcmode="lin" valueType="num">
                                      <p:cBhvr>
                                        <p:cTn id="27"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027">
                                            <p:txEl>
                                              <p:pRg st="2" end="2"/>
                                            </p:txEl>
                                          </p:spTgt>
                                        </p:tgtEl>
                                        <p:attrNameLst>
                                          <p:attrName>ppt_h</p:attrName>
                                        </p:attrNameLst>
                                      </p:cBhvr>
                                      <p:tavLst>
                                        <p:tav tm="0">
                                          <p:val>
                                            <p:fltVal val="0"/>
                                          </p:val>
                                        </p:tav>
                                        <p:tav tm="100000">
                                          <p:val>
                                            <p:strVal val="#ppt_h"/>
                                          </p:val>
                                        </p:tav>
                                      </p:tavLst>
                                    </p:anim>
                                    <p:anim calcmode="lin" valueType="num">
                                      <p:cBhvr>
                                        <p:cTn id="29" dur="500" fill="hold"/>
                                        <p:tgtEl>
                                          <p:spTgt spid="1027">
                                            <p:txEl>
                                              <p:pRg st="2" end="2"/>
                                            </p:txEl>
                                          </p:spTgt>
                                        </p:tgtEl>
                                        <p:attrNameLst>
                                          <p:attrName>style.rotation</p:attrName>
                                        </p:attrNameLst>
                                      </p:cBhvr>
                                      <p:tavLst>
                                        <p:tav tm="0">
                                          <p:val>
                                            <p:fltVal val="360"/>
                                          </p:val>
                                        </p:tav>
                                        <p:tav tm="100000">
                                          <p:val>
                                            <p:fltVal val="0"/>
                                          </p:val>
                                        </p:tav>
                                      </p:tavLst>
                                    </p:anim>
                                    <p:animEffect transition="in" filter="fade">
                                      <p:cBhvr>
                                        <p:cTn id="30" dur="500"/>
                                        <p:tgtEl>
                                          <p:spTgt spid="1027">
                                            <p:txEl>
                                              <p:pRg st="2" end="2"/>
                                            </p:txEl>
                                          </p:spTgt>
                                        </p:tgtEl>
                                      </p:cBhvr>
                                    </p:animEffect>
                                  </p:childTnLst>
                                </p:cTn>
                              </p:par>
                              <p:par>
                                <p:cTn id="31" presetID="49" presetClass="entr" presetSubtype="0" decel="100000" fill="hold" grpId="0" nodeType="withEffect">
                                  <p:stCondLst>
                                    <p:cond delay="0"/>
                                  </p:stCondLst>
                                  <p:iterate type="lt">
                                    <p:tmPct val="10000"/>
                                  </p:iterate>
                                  <p:childTnLst>
                                    <p:set>
                                      <p:cBhvr>
                                        <p:cTn id="32" dur="1" fill="hold">
                                          <p:stCondLst>
                                            <p:cond delay="0"/>
                                          </p:stCondLst>
                                        </p:cTn>
                                        <p:tgtEl>
                                          <p:spTgt spid="1027">
                                            <p:txEl>
                                              <p:pRg st="3" end="3"/>
                                            </p:txEl>
                                          </p:spTgt>
                                        </p:tgtEl>
                                        <p:attrNameLst>
                                          <p:attrName>style.visibility</p:attrName>
                                        </p:attrNameLst>
                                      </p:cBhvr>
                                      <p:to>
                                        <p:strVal val="visible"/>
                                      </p:to>
                                    </p:set>
                                    <p:anim calcmode="lin" valueType="num">
                                      <p:cBhvr>
                                        <p:cTn id="33"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027">
                                            <p:txEl>
                                              <p:pRg st="3" end="3"/>
                                            </p:txEl>
                                          </p:spTgt>
                                        </p:tgtEl>
                                        <p:attrNameLst>
                                          <p:attrName>ppt_h</p:attrName>
                                        </p:attrNameLst>
                                      </p:cBhvr>
                                      <p:tavLst>
                                        <p:tav tm="0">
                                          <p:val>
                                            <p:fltVal val="0"/>
                                          </p:val>
                                        </p:tav>
                                        <p:tav tm="100000">
                                          <p:val>
                                            <p:strVal val="#ppt_h"/>
                                          </p:val>
                                        </p:tav>
                                      </p:tavLst>
                                    </p:anim>
                                    <p:anim calcmode="lin" valueType="num">
                                      <p:cBhvr>
                                        <p:cTn id="35" dur="500" fill="hold"/>
                                        <p:tgtEl>
                                          <p:spTgt spid="1027">
                                            <p:txEl>
                                              <p:pRg st="3" end="3"/>
                                            </p:txEl>
                                          </p:spTgt>
                                        </p:tgtEl>
                                        <p:attrNameLst>
                                          <p:attrName>style.rotation</p:attrName>
                                        </p:attrNameLst>
                                      </p:cBhvr>
                                      <p:tavLst>
                                        <p:tav tm="0">
                                          <p:val>
                                            <p:fltVal val="360"/>
                                          </p:val>
                                        </p:tav>
                                        <p:tav tm="100000">
                                          <p:val>
                                            <p:fltVal val="0"/>
                                          </p:val>
                                        </p:tav>
                                      </p:tavLst>
                                    </p:anim>
                                    <p:animEffect transition="in" filter="fade">
                                      <p:cBhvr>
                                        <p:cTn id="36" dur="500"/>
                                        <p:tgtEl>
                                          <p:spTgt spid="1027">
                                            <p:txEl>
                                              <p:pRg st="3" end="3"/>
                                            </p:txEl>
                                          </p:spTgt>
                                        </p:tgtEl>
                                      </p:cBhvr>
                                    </p:animEffect>
                                  </p:childTnLst>
                                </p:cTn>
                              </p:par>
                              <p:par>
                                <p:cTn id="37" presetID="49" presetClass="entr" presetSubtype="0" decel="100000" fill="hold" grpId="0" nodeType="withEffect">
                                  <p:stCondLst>
                                    <p:cond delay="0"/>
                                  </p:stCondLst>
                                  <p:iterate type="lt">
                                    <p:tmPct val="10000"/>
                                  </p:iterate>
                                  <p:childTnLst>
                                    <p:set>
                                      <p:cBhvr>
                                        <p:cTn id="38" dur="1" fill="hold">
                                          <p:stCondLst>
                                            <p:cond delay="0"/>
                                          </p:stCondLst>
                                        </p:cTn>
                                        <p:tgtEl>
                                          <p:spTgt spid="1027">
                                            <p:txEl>
                                              <p:pRg st="4" end="4"/>
                                            </p:txEl>
                                          </p:spTgt>
                                        </p:tgtEl>
                                        <p:attrNameLst>
                                          <p:attrName>style.visibility</p:attrName>
                                        </p:attrNameLst>
                                      </p:cBhvr>
                                      <p:to>
                                        <p:strVal val="visible"/>
                                      </p:to>
                                    </p:set>
                                    <p:anim calcmode="lin" valueType="num">
                                      <p:cBhvr>
                                        <p:cTn id="39"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1027">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1027">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49" presetClass="entr" presetSubtype="0" decel="100000" fill="hold" nodeType="click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2">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3">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4">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5">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0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1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1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hyperlink" Target="Video%20Extrusora.m4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0.wmf"/></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0.wm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1.wmf"/></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2.wmf"/></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4.wmf"/></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55.wmf"/><Relationship Id="rId4" Type="http://schemas.openxmlformats.org/officeDocument/2006/relationships/image" Target="../media/image54.wmf"/></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8.wmf"/></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RMATOCARATULA.jpg"/>
          <p:cNvPicPr>
            <a:picLocks noChangeAspect="1"/>
          </p:cNvPicPr>
          <p:nvPr/>
        </p:nvPicPr>
        <p:blipFill>
          <a:blip r:embed="rId3" cstate="print"/>
          <a:stretch>
            <a:fillRect/>
          </a:stretch>
        </p:blipFill>
        <p:spPr>
          <a:xfrm>
            <a:off x="-285784" y="-72148"/>
            <a:ext cx="9399640" cy="7073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51" name="1 Título"/>
          <p:cNvSpPr>
            <a:spLocks noGrp="1"/>
          </p:cNvSpPr>
          <p:nvPr>
            <p:ph type="title"/>
          </p:nvPr>
        </p:nvSpPr>
        <p:spPr>
          <a:xfrm>
            <a:off x="500063" y="1071546"/>
            <a:ext cx="8643937" cy="1752600"/>
          </a:xfrm>
        </p:spPr>
        <p:txBody>
          <a:bodyPr/>
          <a:lstStyle/>
          <a:p>
            <a:r>
              <a:rPr lang="es-ES" sz="2400" dirty="0"/>
              <a:t> </a:t>
            </a:r>
            <a:r>
              <a:rPr lang="es-EC" sz="2400" dirty="0"/>
              <a:t/>
            </a:r>
            <a:br>
              <a:rPr lang="es-EC" sz="2400" dirty="0"/>
            </a:br>
            <a:r>
              <a:rPr lang="es-ES" sz="2400" dirty="0"/>
              <a:t>DISEÑO Y CONSTRUCCIÓN DE UN EQUIPO PARA LA EXTRUSIÓN DIRECTA, INVERSA Y MIXTA, EN FRÍO DE PERFILES METÁLICOS NO FERROSOS PARA EL LABORATORIO DE </a:t>
            </a:r>
            <a:r>
              <a:rPr lang="es-ES" sz="2400" dirty="0" smtClean="0"/>
              <a:t>PROCESOS DE   MANUFACTURA DEL DECEM</a:t>
            </a:r>
            <a:endParaRPr lang="es-EC" sz="2400" dirty="0" smtClean="0"/>
          </a:p>
        </p:txBody>
      </p:sp>
      <p:sp>
        <p:nvSpPr>
          <p:cNvPr id="5" name="1 Título"/>
          <p:cNvSpPr txBox="1">
            <a:spLocks/>
          </p:cNvSpPr>
          <p:nvPr/>
        </p:nvSpPr>
        <p:spPr bwMode="auto">
          <a:xfrm>
            <a:off x="761999" y="3435068"/>
            <a:ext cx="8643937"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s-EC" sz="2000" dirty="0" smtClean="0"/>
              <a:t>ELABORADO POR:</a:t>
            </a:r>
          </a:p>
          <a:p>
            <a:r>
              <a:rPr lang="es-EC" sz="2000" dirty="0" smtClean="0"/>
              <a:t>JOSÉ MIGUEL BEDÓN ALMEIDA</a:t>
            </a:r>
          </a:p>
          <a:p>
            <a:r>
              <a:rPr lang="es-EC" sz="2000" dirty="0" smtClean="0"/>
              <a:t>DANILO GUSTAVO ESTEVEZ ESPINOSA</a:t>
            </a:r>
          </a:p>
          <a:p>
            <a:endParaRPr lang="es-EC" sz="2000" dirty="0"/>
          </a:p>
          <a:p>
            <a:r>
              <a:rPr lang="es-EC" sz="2000" dirty="0" smtClean="0"/>
              <a:t>DIRECTOR: ING. HERNAN OJEDA</a:t>
            </a:r>
          </a:p>
          <a:p>
            <a:r>
              <a:rPr lang="es-EC" sz="2000" dirty="0" smtClean="0"/>
              <a:t>CODIRECTOR: ING PABLO FIGUEROA</a:t>
            </a: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285720" y="142852"/>
            <a:ext cx="8229600" cy="5257799"/>
          </a:xfrm>
        </p:spPr>
        <p:txBody>
          <a:bodyPr numCol="1"/>
          <a:lstStyle/>
          <a:p>
            <a:pPr marL="342900" lvl="1" indent="-342900" eaLnBrk="1" hangingPunct="1">
              <a:buNone/>
            </a:pPr>
            <a:r>
              <a:rPr lang="es-ES" b="1" cap="all" dirty="0" smtClean="0"/>
              <a:t>EXTRUSIÓN:</a:t>
            </a:r>
          </a:p>
          <a:p>
            <a:pPr marL="342900" lvl="1" indent="-342900" algn="just" eaLnBrk="1" hangingPunct="1">
              <a:buNone/>
            </a:pPr>
            <a:r>
              <a:rPr lang="es-ES" sz="2200" dirty="0" smtClean="0"/>
              <a:t>	Es </a:t>
            </a:r>
            <a:r>
              <a:rPr lang="es-ES" sz="2200" dirty="0"/>
              <a:t>un proceso utilizado para crear objetos con sección transversal definida y fija. El material se empuja o se extrae a través de una matriz de una sección transversal deseada. Las dos ventajas principales de este proceso por encima de procesos manufacturados son la habilidad para crear secciones transversales muy complejas y el </a:t>
            </a:r>
            <a:r>
              <a:rPr lang="es-ES" sz="2200" dirty="0" smtClean="0"/>
              <a:t>trabajar con materiales dúctiles, que hacen posible su deformación plástica, porque el material solamente encuentra fuerzas de compresión y de cizallamiento.</a:t>
            </a:r>
          </a:p>
          <a:p>
            <a:pPr marL="342900" lvl="1" indent="-342900" algn="just" eaLnBrk="1" hangingPunct="1">
              <a:buNone/>
            </a:pPr>
            <a:r>
              <a:rPr lang="es-ES" sz="2200" dirty="0" smtClean="0"/>
              <a:t>	</a:t>
            </a:r>
          </a:p>
          <a:p>
            <a:pPr marL="342900" lvl="1" indent="-342900" algn="just" eaLnBrk="1" hangingPunct="1">
              <a:buNone/>
            </a:pPr>
            <a:r>
              <a:rPr lang="es-ES" sz="2200" dirty="0" smtClean="0"/>
              <a:t>	También </a:t>
            </a:r>
            <a:r>
              <a:rPr lang="es-ES" sz="2200" dirty="0"/>
              <a:t>las piezas finales se forman con una terminación superficial </a:t>
            </a:r>
            <a:r>
              <a:rPr lang="es-ES" sz="2200" dirty="0" smtClean="0"/>
              <a:t>muy buena, en relación al acabado final de las matrices.</a:t>
            </a:r>
            <a:endParaRPr lang="es-ES" sz="2200" b="1" cap="all" dirty="0" smtClean="0"/>
          </a:p>
          <a:p>
            <a:pPr marL="342900" lvl="1" indent="-342900" eaLnBrk="1" hangingPunct="1">
              <a:buNone/>
            </a:pPr>
            <a:endParaRPr lang="es-ES" b="1" cap="all" dirty="0" smtClean="0"/>
          </a:p>
          <a:p>
            <a:pPr marL="0" indent="0">
              <a:buNone/>
            </a:pPr>
            <a:endParaRPr lang="es-EC" sz="2200" dirty="0"/>
          </a:p>
          <a:p>
            <a:pPr marL="342900" lvl="1" indent="-342900" eaLnBrk="1" hangingPunct="1">
              <a:buNone/>
            </a:pPr>
            <a:endParaRPr lang="es-ES" sz="2200" b="1" cap="all" dirty="0" smtClean="0"/>
          </a:p>
        </p:txBody>
      </p:sp>
      <p:pic>
        <p:nvPicPr>
          <p:cNvPr id="5" name="4 Imagen"/>
          <p:cNvPicPr/>
          <p:nvPr/>
        </p:nvPicPr>
        <p:blipFill>
          <a:blip r:embed="rId4" cstate="print"/>
          <a:srcRect/>
          <a:stretch>
            <a:fillRect/>
          </a:stretch>
        </p:blipFill>
        <p:spPr bwMode="auto">
          <a:xfrm>
            <a:off x="928662" y="4714884"/>
            <a:ext cx="5643602" cy="1428760"/>
          </a:xfrm>
          <a:prstGeom prst="rect">
            <a:avLst/>
          </a:prstGeom>
          <a:noFill/>
          <a:ln w="9525">
            <a:noFill/>
            <a:miter lim="800000"/>
            <a:headEnd/>
            <a:tailEnd/>
          </a:ln>
        </p:spPr>
      </p:pic>
    </p:spTree>
    <p:extLst>
      <p:ext uri="{BB962C8B-B14F-4D97-AF65-F5344CB8AC3E}">
        <p14:creationId xmlns="" xmlns:p14="http://schemas.microsoft.com/office/powerpoint/2010/main" val="319540354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79">
                                            <p:txEl>
                                              <p:pRg st="1" end="1"/>
                                            </p:txEl>
                                          </p:spTgt>
                                        </p:tgtEl>
                                        <p:attrNameLst>
                                          <p:attrName>style.visibility</p:attrName>
                                        </p:attrNameLst>
                                      </p:cBhvr>
                                      <p:to>
                                        <p:strVal val="visible"/>
                                      </p:to>
                                    </p:set>
                                    <p:animEffect transition="in" filter="dissolve">
                                      <p:cBhvr>
                                        <p:cTn id="10" dur="500"/>
                                        <p:tgtEl>
                                          <p:spTgt spid="24579">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579">
                                            <p:txEl>
                                              <p:pRg st="2" end="2"/>
                                            </p:txEl>
                                          </p:spTgt>
                                        </p:tgtEl>
                                        <p:attrNameLst>
                                          <p:attrName>style.visibility</p:attrName>
                                        </p:attrNameLst>
                                      </p:cBhvr>
                                      <p:to>
                                        <p:strVal val="visible"/>
                                      </p:to>
                                    </p:set>
                                    <p:animEffect transition="in" filter="dissolve">
                                      <p:cBhvr>
                                        <p:cTn id="13" dur="500"/>
                                        <p:tgtEl>
                                          <p:spTgt spid="24579">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4579">
                                            <p:txEl>
                                              <p:pRg st="3" end="3"/>
                                            </p:txEl>
                                          </p:spTgt>
                                        </p:tgtEl>
                                        <p:attrNameLst>
                                          <p:attrName>style.visibility</p:attrName>
                                        </p:attrNameLst>
                                      </p:cBhvr>
                                      <p:to>
                                        <p:strVal val="visible"/>
                                      </p:to>
                                    </p:set>
                                    <p:animEffect transition="in" filter="dissolve">
                                      <p:cBhvr>
                                        <p:cTn id="16" dur="500"/>
                                        <p:tgtEl>
                                          <p:spTgt spid="2457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dirty="0" smtClean="0"/>
              <a:t>Expulsor extrusión Inversa </a:t>
            </a: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algn="ctr" eaLnBrk="1" hangingPunct="1">
              <a:buNone/>
            </a:pPr>
            <a:endParaRPr lang="es-ES" sz="2400" b="1" cap="all" dirty="0"/>
          </a:p>
          <a:p>
            <a:pPr marL="342900" lvl="1" indent="-342900" algn="ctr" eaLnBrk="1" hangingPunct="1">
              <a:buNone/>
            </a:pPr>
            <a:endParaRPr lang="es-ES" sz="2400" b="1" cap="all" dirty="0" smtClean="0"/>
          </a:p>
        </p:txBody>
      </p:sp>
      <p:pic>
        <p:nvPicPr>
          <p:cNvPr id="5" name="4 Imagen"/>
          <p:cNvPicPr/>
          <p:nvPr/>
        </p:nvPicPr>
        <p:blipFill>
          <a:blip r:embed="rId4" cstate="print"/>
          <a:srcRect l="20118" t="17708" r="23584" b="16741"/>
          <a:stretch>
            <a:fillRect/>
          </a:stretch>
        </p:blipFill>
        <p:spPr>
          <a:xfrm>
            <a:off x="1143001" y="1066800"/>
            <a:ext cx="6400800" cy="4724400"/>
          </a:xfrm>
          <a:prstGeom prst="rect">
            <a:avLst/>
          </a:prstGeom>
        </p:spPr>
      </p:pic>
    </p:spTree>
    <p:extLst>
      <p:ext uri="{BB962C8B-B14F-4D97-AF65-F5344CB8AC3E}">
        <p14:creationId xmlns="" xmlns:p14="http://schemas.microsoft.com/office/powerpoint/2010/main" val="3524750459"/>
      </p:ext>
    </p:extLst>
  </p:cSld>
  <p:clrMapOvr>
    <a:masterClrMapping/>
  </p:clrMapOvr>
  <p:transition>
    <p:dissolv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dirty="0" smtClean="0"/>
              <a:t>Punzón extrusión Inversa </a:t>
            </a: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algn="ctr" eaLnBrk="1" hangingPunct="1">
              <a:buNone/>
            </a:pPr>
            <a:endParaRPr lang="es-ES" sz="2400" b="1" cap="all" dirty="0"/>
          </a:p>
          <a:p>
            <a:pPr marL="342900" lvl="1" indent="-342900" algn="ctr" eaLnBrk="1" hangingPunct="1">
              <a:buNone/>
            </a:pPr>
            <a:endParaRPr lang="es-ES" sz="2400" b="1" cap="all" dirty="0" smtClean="0"/>
          </a:p>
        </p:txBody>
      </p:sp>
      <p:pic>
        <p:nvPicPr>
          <p:cNvPr id="6" name="5 Imagen"/>
          <p:cNvPicPr/>
          <p:nvPr/>
        </p:nvPicPr>
        <p:blipFill rotWithShape="1">
          <a:blip r:embed="rId4">
            <a:extLst>
              <a:ext uri="{28A0092B-C50C-407E-A947-70E740481C1C}">
                <a14:useLocalDpi xmlns="" xmlns:a14="http://schemas.microsoft.com/office/drawing/2010/main" val="0"/>
              </a:ext>
            </a:extLst>
          </a:blip>
          <a:srcRect l="29295" t="30625" r="23586" b="19375"/>
          <a:stretch/>
        </p:blipFill>
        <p:spPr bwMode="auto">
          <a:xfrm>
            <a:off x="990600" y="1066800"/>
            <a:ext cx="7086600" cy="464820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2614906011"/>
      </p:ext>
    </p:extLst>
  </p:cSld>
  <p:clrMapOvr>
    <a:masterClrMapping/>
  </p:clrMapOvr>
  <p:transition>
    <p:dissolv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dirty="0" smtClean="0"/>
              <a:t>Punzón extrusión Mixta </a:t>
            </a: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algn="ctr" eaLnBrk="1" hangingPunct="1">
              <a:buNone/>
            </a:pPr>
            <a:endParaRPr lang="es-ES" sz="2400" b="1" cap="all" dirty="0"/>
          </a:p>
          <a:p>
            <a:pPr marL="342900" lvl="1" indent="-342900" algn="ctr" eaLnBrk="1" hangingPunct="1">
              <a:buNone/>
            </a:pPr>
            <a:endParaRPr lang="es-ES" sz="2400" b="1" cap="all" dirty="0" smtClean="0"/>
          </a:p>
        </p:txBody>
      </p:sp>
      <p:pic>
        <p:nvPicPr>
          <p:cNvPr id="5" name="4 Imagen"/>
          <p:cNvPicPr/>
          <p:nvPr/>
        </p:nvPicPr>
        <p:blipFill rotWithShape="1">
          <a:blip r:embed="rId4" cstate="print">
            <a:extLst>
              <a:ext uri="{28A0092B-C50C-407E-A947-70E740481C1C}">
                <a14:useLocalDpi xmlns="" xmlns:a14="http://schemas.microsoft.com/office/drawing/2010/main" val="0"/>
              </a:ext>
            </a:extLst>
          </a:blip>
          <a:srcRect l="18706" t="25208" r="21645" b="13333"/>
          <a:stretch/>
        </p:blipFill>
        <p:spPr bwMode="auto">
          <a:xfrm>
            <a:off x="914400" y="990600"/>
            <a:ext cx="7239000" cy="487680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356416370"/>
      </p:ext>
    </p:extLst>
  </p:cSld>
  <p:clrMapOvr>
    <a:masterClrMapping/>
  </p:clrMapOvr>
  <p:transition>
    <p:dissolv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dirty="0" smtClean="0"/>
              <a:t>Matriz extrusión Mixta </a:t>
            </a: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algn="ctr" eaLnBrk="1" hangingPunct="1">
              <a:buNone/>
            </a:pPr>
            <a:endParaRPr lang="es-ES" sz="2400" b="1" cap="all" dirty="0"/>
          </a:p>
          <a:p>
            <a:pPr marL="342900" lvl="1" indent="-342900" algn="ctr" eaLnBrk="1" hangingPunct="1">
              <a:buNone/>
            </a:pPr>
            <a:endParaRPr lang="es-ES" sz="2400" b="1" cap="all" dirty="0" smtClean="0"/>
          </a:p>
        </p:txBody>
      </p:sp>
      <p:pic>
        <p:nvPicPr>
          <p:cNvPr id="6" name="5 Imagen"/>
          <p:cNvPicPr/>
          <p:nvPr/>
        </p:nvPicPr>
        <p:blipFill rotWithShape="1">
          <a:blip r:embed="rId4"/>
          <a:srcRect l="20733" t="23954" r="25664" b="14035"/>
          <a:stretch/>
        </p:blipFill>
        <p:spPr bwMode="auto">
          <a:xfrm>
            <a:off x="1066800" y="990600"/>
            <a:ext cx="6858000" cy="480060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2549260822"/>
      </p:ext>
    </p:extLst>
  </p:cSld>
  <p:clrMapOvr>
    <a:masterClrMapping/>
  </p:clrMapOvr>
  <p:transition>
    <p:dissolv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dirty="0" smtClean="0"/>
              <a:t>Expulsor extrusión Mixta </a:t>
            </a: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algn="ctr" eaLnBrk="1" hangingPunct="1">
              <a:buNone/>
            </a:pPr>
            <a:endParaRPr lang="es-ES" sz="2400" b="1" cap="all" dirty="0"/>
          </a:p>
          <a:p>
            <a:pPr marL="342900" lvl="1" indent="-342900" algn="ctr" eaLnBrk="1" hangingPunct="1">
              <a:buNone/>
            </a:pPr>
            <a:endParaRPr lang="es-ES" sz="2400" b="1" cap="all" dirty="0" smtClean="0"/>
          </a:p>
        </p:txBody>
      </p:sp>
      <p:pic>
        <p:nvPicPr>
          <p:cNvPr id="5" name="4 Imagen"/>
          <p:cNvPicPr/>
          <p:nvPr/>
        </p:nvPicPr>
        <p:blipFill>
          <a:blip r:embed="rId4" cstate="print"/>
          <a:srcRect l="14353" t="17083" r="24128" b="18422"/>
          <a:stretch>
            <a:fillRect/>
          </a:stretch>
        </p:blipFill>
        <p:spPr>
          <a:xfrm>
            <a:off x="990601" y="914400"/>
            <a:ext cx="7162800" cy="4800599"/>
          </a:xfrm>
          <a:prstGeom prst="rect">
            <a:avLst/>
          </a:prstGeom>
        </p:spPr>
      </p:pic>
    </p:spTree>
    <p:extLst>
      <p:ext uri="{BB962C8B-B14F-4D97-AF65-F5344CB8AC3E}">
        <p14:creationId xmlns="" xmlns:p14="http://schemas.microsoft.com/office/powerpoint/2010/main" val="1256173366"/>
      </p:ext>
    </p:extLst>
  </p:cSld>
  <p:clrMapOvr>
    <a:masterClrMapping/>
  </p:clrMapOvr>
  <p:transition>
    <p:dissolv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PRUEBAS Y VALIDACIÓN DE </a:t>
            </a:r>
            <a:r>
              <a:rPr lang="es-ES" sz="2400" b="1" cap="all" dirty="0" smtClean="0"/>
              <a:t>DISEÑO</a:t>
            </a:r>
            <a:r>
              <a:rPr lang="es-ES" sz="2400" dirty="0" smtClean="0"/>
              <a:t>:</a:t>
            </a:r>
          </a:p>
          <a:p>
            <a:pPr marL="0" lvl="2" indent="0">
              <a:buNone/>
            </a:pPr>
            <a:endParaRPr lang="es-ES" sz="2200" dirty="0" smtClean="0"/>
          </a:p>
        </p:txBody>
      </p:sp>
      <p:pic>
        <p:nvPicPr>
          <p:cNvPr id="5" name="4 Imagen"/>
          <p:cNvPicPr/>
          <p:nvPr/>
        </p:nvPicPr>
        <p:blipFill>
          <a:blip r:embed="rId4"/>
          <a:srcRect l="17714" t="6940" r="16705" b="11965"/>
          <a:stretch>
            <a:fillRect/>
          </a:stretch>
        </p:blipFill>
        <p:spPr bwMode="auto">
          <a:xfrm>
            <a:off x="1905000" y="1676400"/>
            <a:ext cx="4876799" cy="3810000"/>
          </a:xfrm>
          <a:prstGeom prst="rect">
            <a:avLst/>
          </a:prstGeom>
          <a:noFill/>
          <a:ln w="9525">
            <a:noFill/>
            <a:miter lim="800000"/>
            <a:headEnd/>
            <a:tailEnd/>
          </a:ln>
        </p:spPr>
      </p:pic>
    </p:spTree>
    <p:extLst>
      <p:ext uri="{BB962C8B-B14F-4D97-AF65-F5344CB8AC3E}">
        <p14:creationId xmlns="" xmlns:p14="http://schemas.microsoft.com/office/powerpoint/2010/main" val="3015969892"/>
      </p:ext>
    </p:extLst>
  </p:cSld>
  <p:clrMapOvr>
    <a:masterClrMapping/>
  </p:clrMapOvr>
  <p:transition>
    <p:dissolv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mc:Choice xmlns="" xmlns:a14="http://schemas.microsoft.com/office/drawing/2010/main" Requires="a14">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DIRECTA</a:t>
                </a:r>
                <a:r>
                  <a:rPr lang="es-ES" sz="2400" dirty="0" smtClean="0"/>
                  <a:t>:</a:t>
                </a:r>
              </a:p>
              <a:p>
                <a:pPr marL="342900" lvl="1" indent="-342900" eaLnBrk="1" hangingPunct="1">
                  <a:buNone/>
                </a:pPr>
                <a:r>
                  <a:rPr lang="es-ES" sz="2400" b="1" dirty="0"/>
                  <a:t>Eje de Aluminio</a:t>
                </a:r>
                <a:endParaRPr lang="es-EC" sz="2400" b="1" dirty="0"/>
              </a:p>
              <a:p>
                <a:pPr marL="342900" lvl="1" indent="-342900" eaLnBrk="1" hangingPunct="1">
                  <a:buNone/>
                </a:pPr>
                <a:r>
                  <a:rPr lang="es-ES" sz="2200" dirty="0"/>
                  <a:t>En este proceso se redujo la sección de un tocho de Ø25 mm a un Ø18 </a:t>
                </a:r>
                <a:r>
                  <a:rPr lang="es-ES" sz="2200" dirty="0" smtClean="0"/>
                  <a:t>tomando </a:t>
                </a:r>
                <a:r>
                  <a:rPr lang="es-ES" sz="2200" dirty="0"/>
                  <a:t>en cuenta la relación que debe existir entre el diámetro inicial con el diámetro final que es </a:t>
                </a:r>
                <a14:m>
                  <m:oMath xmlns:m="http://schemas.openxmlformats.org/officeDocument/2006/math">
                    <m:f>
                      <m:fPr>
                        <m:ctrlPr>
                          <a:rPr lang="es-EC" sz="2200" i="1">
                            <a:latin typeface="Cambria Math"/>
                          </a:rPr>
                        </m:ctrlPr>
                      </m:fPr>
                      <m:num>
                        <m:r>
                          <a:rPr lang="es-ES" sz="2200" i="1">
                            <a:latin typeface="Cambria Math"/>
                          </a:rPr>
                          <m:t>𝑑𝑜</m:t>
                        </m:r>
                      </m:num>
                      <m:den>
                        <m:r>
                          <a:rPr lang="es-ES" sz="2200" i="1">
                            <a:latin typeface="Cambria Math"/>
                          </a:rPr>
                          <m:t>𝑑</m:t>
                        </m:r>
                        <m:r>
                          <a:rPr lang="es-ES" sz="2200" i="1">
                            <a:latin typeface="Cambria Math"/>
                          </a:rPr>
                          <m:t>1</m:t>
                        </m:r>
                      </m:den>
                    </m:f>
                    <m:r>
                      <a:rPr lang="es-ES" sz="2200" i="1">
                        <a:latin typeface="Cambria Math"/>
                      </a:rPr>
                      <m:t>=1.25−1.5</m:t>
                    </m:r>
                  </m:oMath>
                </a14:m>
                <a:r>
                  <a:rPr lang="es-ES" sz="2200" dirty="0"/>
                  <a:t>, con el fin de que las fuerzas necesarias no sean altas, y para este caso se trabajó con una relación de 1.4</a:t>
                </a:r>
                <a:endParaRPr lang="es-ES" sz="2200" dirty="0" smtClean="0"/>
              </a:p>
              <a:p>
                <a:pPr marL="0" lvl="2" indent="0">
                  <a:buNone/>
                </a:pPr>
                <a:endParaRPr lang="es-ES" sz="2200" dirty="0" smtClean="0"/>
              </a:p>
            </p:txBody>
          </p:sp>
        </mc:Choice>
        <mc:Fallback>
          <p:sp>
            <p:nvSpPr>
              <p:cNvPr id="24579" name="Rectangle 3"/>
              <p:cNvSpPr>
                <a:spLocks noGrp="1" noRot="1" noChangeAspect="1" noMove="1" noResize="1" noEditPoints="1" noAdjustHandles="1" noChangeArrowheads="1" noChangeShapeType="1" noTextEdit="1"/>
              </p:cNvSpPr>
              <p:nvPr>
                <p:ph type="body" idx="1"/>
              </p:nvPr>
            </p:nvSpPr>
            <p:spPr>
              <a:xfrm>
                <a:off x="457200" y="457200"/>
                <a:ext cx="8229600" cy="5334000"/>
              </a:xfrm>
              <a:blipFill rotWithShape="1">
                <a:blip r:embed="rId4"/>
                <a:stretch>
                  <a:fillRect l="-1111" t="-914" r="-667"/>
                </a:stretch>
              </a:blipFill>
            </p:spPr>
            <p:txBody>
              <a:bodyPr/>
              <a:lstStyle/>
              <a:p>
                <a:r>
                  <a:rPr lang="es-EC">
                    <a:noFill/>
                  </a:rPr>
                  <a:t> </a:t>
                </a:r>
              </a:p>
            </p:txBody>
          </p:sp>
        </mc:Fallback>
      </mc:AlternateContent>
      <p:pic>
        <p:nvPicPr>
          <p:cNvPr id="6" name="5 Imagen"/>
          <p:cNvPicPr/>
          <p:nvPr/>
        </p:nvPicPr>
        <p:blipFill>
          <a:blip r:embed="rId5" cstate="print"/>
          <a:srcRect/>
          <a:stretch>
            <a:fillRect/>
          </a:stretch>
        </p:blipFill>
        <p:spPr bwMode="auto">
          <a:xfrm>
            <a:off x="1752600" y="3381893"/>
            <a:ext cx="2209800" cy="2561708"/>
          </a:xfrm>
          <a:prstGeom prst="rect">
            <a:avLst/>
          </a:prstGeom>
          <a:noFill/>
          <a:ln w="9525">
            <a:noFill/>
            <a:miter lim="800000"/>
            <a:headEnd/>
            <a:tailEnd/>
          </a:ln>
        </p:spPr>
      </p:pic>
      <p:pic>
        <p:nvPicPr>
          <p:cNvPr id="7" name="6 Imagen"/>
          <p:cNvPicPr/>
          <p:nvPr/>
        </p:nvPicPr>
        <p:blipFill>
          <a:blip r:embed="rId6" cstate="print"/>
          <a:srcRect/>
          <a:stretch>
            <a:fillRect/>
          </a:stretch>
        </p:blipFill>
        <p:spPr bwMode="auto">
          <a:xfrm>
            <a:off x="4495800" y="3381892"/>
            <a:ext cx="1994535" cy="2561707"/>
          </a:xfrm>
          <a:prstGeom prst="rect">
            <a:avLst/>
          </a:prstGeom>
          <a:noFill/>
          <a:ln w="9525">
            <a:noFill/>
            <a:miter lim="800000"/>
            <a:headEnd/>
            <a:tailEnd/>
          </a:ln>
        </p:spPr>
      </p:pic>
    </p:spTree>
    <p:extLst>
      <p:ext uri="{BB962C8B-B14F-4D97-AF65-F5344CB8AC3E}">
        <p14:creationId xmlns="" xmlns:p14="http://schemas.microsoft.com/office/powerpoint/2010/main" val="3157097293"/>
      </p:ext>
    </p:extLst>
  </p:cSld>
  <p:clrMapOvr>
    <a:masterClrMapping/>
  </p:clrMapOvr>
  <p:transition>
    <p:dissolv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DIRECTA</a:t>
            </a:r>
            <a:r>
              <a:rPr lang="es-ES" sz="2400" dirty="0" smtClean="0"/>
              <a:t>:</a:t>
            </a:r>
          </a:p>
          <a:p>
            <a:pPr marL="342900" lvl="1" indent="-342900" eaLnBrk="1" hangingPunct="1">
              <a:buNone/>
            </a:pPr>
            <a:endParaRPr lang="es-ES" sz="1000" dirty="0" smtClean="0"/>
          </a:p>
          <a:p>
            <a:pPr marL="342900" lvl="1" indent="-342900" eaLnBrk="1" hangingPunct="1">
              <a:buNone/>
            </a:pPr>
            <a:r>
              <a:rPr lang="es-ES" sz="2400" b="1" dirty="0"/>
              <a:t>Eje de </a:t>
            </a:r>
            <a:r>
              <a:rPr lang="es-ES" sz="2400" b="1" dirty="0" smtClean="0"/>
              <a:t>Aluminio</a:t>
            </a:r>
          </a:p>
          <a:p>
            <a:pPr marL="342900" lvl="1" indent="-342900" eaLnBrk="1" hangingPunct="1">
              <a:buNone/>
            </a:pPr>
            <a:endParaRPr lang="es-EC" sz="800" b="1" dirty="0"/>
          </a:p>
          <a:p>
            <a:pPr marL="0" lvl="2" indent="0">
              <a:buNone/>
            </a:pPr>
            <a:r>
              <a:rPr lang="es-ES" sz="2000" dirty="0"/>
              <a:t>Para la fuerza teórica se toma en cuenta parte real y parte ingenieril y la fuerza experimental será la que demuestra si estas se encuentran correctamente calculas, de tal manera se </a:t>
            </a:r>
            <a:r>
              <a:rPr lang="es-ES" sz="2000" dirty="0" smtClean="0"/>
              <a:t>tiene</a:t>
            </a:r>
          </a:p>
          <a:p>
            <a:pPr marL="0" lvl="2" indent="0">
              <a:buNone/>
            </a:pPr>
            <a:endParaRPr lang="es-ES" sz="2200" dirty="0" smtClean="0"/>
          </a:p>
        </p:txBody>
      </p:sp>
      <p:graphicFrame>
        <p:nvGraphicFramePr>
          <p:cNvPr id="2" name="1 Tabla"/>
          <p:cNvGraphicFramePr>
            <a:graphicFrameLocks noGrp="1"/>
          </p:cNvGraphicFramePr>
          <p:nvPr>
            <p:extLst>
              <p:ext uri="{D42A27DB-BD31-4B8C-83A1-F6EECF244321}">
                <p14:modId xmlns="" xmlns:p14="http://schemas.microsoft.com/office/powerpoint/2010/main" val="3411272389"/>
              </p:ext>
            </p:extLst>
          </p:nvPr>
        </p:nvGraphicFramePr>
        <p:xfrm>
          <a:off x="2146318" y="3199460"/>
          <a:ext cx="4997450" cy="1372548"/>
        </p:xfrm>
        <a:graphic>
          <a:graphicData uri="http://schemas.openxmlformats.org/drawingml/2006/table">
            <a:tbl>
              <a:tblPr firstRow="1" firstCol="1" bandRow="1">
                <a:tableStyleId>{5C22544A-7EE6-4342-B048-85BDC9FD1C3A}</a:tableStyleId>
              </a:tblPr>
              <a:tblGrid>
                <a:gridCol w="819503"/>
                <a:gridCol w="1077946"/>
                <a:gridCol w="1409571"/>
                <a:gridCol w="1690430"/>
              </a:tblGrid>
              <a:tr h="686274">
                <a:tc>
                  <a:txBody>
                    <a:bodyPr/>
                    <a:lstStyle/>
                    <a:p>
                      <a:pPr algn="ctr">
                        <a:lnSpc>
                          <a:spcPct val="150000"/>
                        </a:lnSpc>
                        <a:spcAft>
                          <a:spcPts val="0"/>
                        </a:spcAft>
                      </a:pPr>
                      <a:r>
                        <a:rPr lang="es-ES" sz="1400" dirty="0">
                          <a:effectLst/>
                        </a:rPr>
                        <a:t> </a:t>
                      </a:r>
                      <a:endParaRPr lang="es-EC" sz="1400" dirty="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a:effectLst/>
                        </a:rPr>
                        <a:t>Fuerza Real</a:t>
                      </a:r>
                      <a:endParaRPr lang="es-EC" sz="1400">
                        <a:effectLst/>
                      </a:endParaRPr>
                    </a:p>
                    <a:p>
                      <a:pPr algn="ctr">
                        <a:lnSpc>
                          <a:spcPct val="150000"/>
                        </a:lnSpc>
                        <a:spcAft>
                          <a:spcPts val="0"/>
                        </a:spcAft>
                      </a:pPr>
                      <a:r>
                        <a:rPr lang="es-ES" sz="1400">
                          <a:effectLst/>
                        </a:rPr>
                        <a:t>(kgf)</a:t>
                      </a:r>
                      <a:endParaRPr lang="es-EC" sz="140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dirty="0">
                          <a:effectLst/>
                        </a:rPr>
                        <a:t>Fuerza Ingenieril</a:t>
                      </a:r>
                      <a:endParaRPr lang="es-EC" sz="1400" dirty="0">
                        <a:effectLst/>
                      </a:endParaRPr>
                    </a:p>
                    <a:p>
                      <a:pPr algn="ctr">
                        <a:lnSpc>
                          <a:spcPct val="150000"/>
                        </a:lnSpc>
                        <a:spcAft>
                          <a:spcPts val="0"/>
                        </a:spcAft>
                      </a:pPr>
                      <a:r>
                        <a:rPr lang="es-ES" sz="1400" dirty="0">
                          <a:effectLst/>
                        </a:rPr>
                        <a:t>(kgf)</a:t>
                      </a:r>
                      <a:endParaRPr lang="es-EC" sz="1400" dirty="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a:effectLst/>
                        </a:rPr>
                        <a:t>Fuerza Experimental</a:t>
                      </a:r>
                      <a:endParaRPr lang="es-EC" sz="1400">
                        <a:effectLst/>
                      </a:endParaRPr>
                    </a:p>
                    <a:p>
                      <a:pPr algn="ctr">
                        <a:lnSpc>
                          <a:spcPct val="150000"/>
                        </a:lnSpc>
                        <a:spcAft>
                          <a:spcPts val="0"/>
                        </a:spcAft>
                      </a:pPr>
                      <a:r>
                        <a:rPr lang="es-ES" sz="1400">
                          <a:effectLst/>
                        </a:rPr>
                        <a:t>(kgf)</a:t>
                      </a:r>
                      <a:endParaRPr lang="es-EC" sz="1400">
                        <a:effectLst/>
                        <a:latin typeface="Arial"/>
                        <a:ea typeface="Times New Roman"/>
                        <a:cs typeface="Times New Roman"/>
                      </a:endParaRPr>
                    </a:p>
                  </a:txBody>
                  <a:tcPr marL="68580" marR="68580" marT="0" marB="0"/>
                </a:tc>
              </a:tr>
              <a:tr h="686274">
                <a:tc>
                  <a:txBody>
                    <a:bodyPr/>
                    <a:lstStyle/>
                    <a:p>
                      <a:pPr algn="ctr">
                        <a:lnSpc>
                          <a:spcPct val="150000"/>
                        </a:lnSpc>
                        <a:spcAft>
                          <a:spcPts val="0"/>
                        </a:spcAft>
                      </a:pPr>
                      <a:r>
                        <a:rPr lang="es-ES" sz="1400">
                          <a:effectLst/>
                        </a:rPr>
                        <a:t>Eje de Aluminio</a:t>
                      </a:r>
                      <a:endParaRPr lang="es-EC" sz="140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a:effectLst/>
                        </a:rPr>
                        <a:t>20120</a:t>
                      </a:r>
                      <a:endParaRPr lang="es-EC" sz="1400">
                        <a:effectLst/>
                        <a:latin typeface="Arial"/>
                        <a:ea typeface="Times New Roman"/>
                        <a:cs typeface="Times New Roman"/>
                      </a:endParaRPr>
                    </a:p>
                  </a:txBody>
                  <a:tcPr marL="68580" marR="68580" marT="0" marB="0" anchor="ctr"/>
                </a:tc>
                <a:tc>
                  <a:txBody>
                    <a:bodyPr/>
                    <a:lstStyle/>
                    <a:p>
                      <a:pPr algn="ctr">
                        <a:lnSpc>
                          <a:spcPct val="150000"/>
                        </a:lnSpc>
                        <a:spcAft>
                          <a:spcPts val="0"/>
                        </a:spcAft>
                      </a:pPr>
                      <a:r>
                        <a:rPr lang="es-ES" sz="1400" dirty="0">
                          <a:effectLst/>
                        </a:rPr>
                        <a:t>19630</a:t>
                      </a:r>
                      <a:endParaRPr lang="es-EC" sz="1400" dirty="0">
                        <a:effectLst/>
                        <a:latin typeface="Arial"/>
                        <a:ea typeface="Times New Roman"/>
                        <a:cs typeface="Times New Roman"/>
                      </a:endParaRPr>
                    </a:p>
                  </a:txBody>
                  <a:tcPr marL="68580" marR="68580" marT="0" marB="0" anchor="ctr"/>
                </a:tc>
                <a:tc>
                  <a:txBody>
                    <a:bodyPr/>
                    <a:lstStyle/>
                    <a:p>
                      <a:pPr algn="ctr">
                        <a:lnSpc>
                          <a:spcPct val="150000"/>
                        </a:lnSpc>
                        <a:spcAft>
                          <a:spcPts val="0"/>
                        </a:spcAft>
                      </a:pPr>
                      <a:r>
                        <a:rPr lang="es-ES" sz="1400" dirty="0">
                          <a:effectLst/>
                        </a:rPr>
                        <a:t>22000</a:t>
                      </a:r>
                      <a:endParaRPr lang="es-EC" sz="1400" dirty="0">
                        <a:effectLst/>
                        <a:latin typeface="Arial"/>
                        <a:ea typeface="Times New Roman"/>
                        <a:cs typeface="Times New Roman"/>
                      </a:endParaRPr>
                    </a:p>
                  </a:txBody>
                  <a:tcPr marL="68580" marR="68580" marT="0" marB="0" anchor="ctr"/>
                </a:tc>
              </a:tr>
            </a:tbl>
          </a:graphicData>
        </a:graphic>
      </p:graphicFrame>
    </p:spTree>
    <p:extLst>
      <p:ext uri="{BB962C8B-B14F-4D97-AF65-F5344CB8AC3E}">
        <p14:creationId xmlns="" xmlns:p14="http://schemas.microsoft.com/office/powerpoint/2010/main" val="626515905"/>
      </p:ext>
    </p:extLst>
  </p:cSld>
  <p:clrMapOvr>
    <a:masterClrMapping/>
  </p:clrMapOvr>
  <p:transition>
    <p:dissolv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DIRECTA</a:t>
            </a:r>
            <a:r>
              <a:rPr lang="es-ES" sz="2400" dirty="0" smtClean="0"/>
              <a:t>:</a:t>
            </a:r>
          </a:p>
          <a:p>
            <a:pPr marL="342900" lvl="1" indent="-342900" eaLnBrk="1" hangingPunct="1">
              <a:buNone/>
            </a:pPr>
            <a:r>
              <a:rPr lang="es-ES" sz="2400" b="1" dirty="0"/>
              <a:t>Eje de Aluminio</a:t>
            </a:r>
            <a:endParaRPr lang="es-EC" sz="2400" b="1" dirty="0"/>
          </a:p>
          <a:p>
            <a:pPr marL="0" lvl="2" indent="0">
              <a:buNone/>
            </a:pPr>
            <a:r>
              <a:rPr lang="es-ES" sz="2000" dirty="0"/>
              <a:t>Para la extracción del eje de aluminio fue indispensable cortar en un extremo y así poder observar el producto obtenido, pero a nivel industrial esto no es necesario ya que únicamente se debe seguir alimentando de tochos a la </a:t>
            </a:r>
            <a:r>
              <a:rPr lang="es-ES" sz="2000" dirty="0" smtClean="0"/>
              <a:t>matriz.</a:t>
            </a:r>
          </a:p>
          <a:p>
            <a:pPr marL="0" lvl="2" indent="0">
              <a:buNone/>
            </a:pPr>
            <a:endParaRPr lang="es-ES" sz="2200" dirty="0" smtClean="0"/>
          </a:p>
        </p:txBody>
      </p:sp>
      <p:pic>
        <p:nvPicPr>
          <p:cNvPr id="5" name="4 Imagen"/>
          <p:cNvPicPr/>
          <p:nvPr/>
        </p:nvPicPr>
        <p:blipFill>
          <a:blip r:embed="rId4" cstate="print"/>
          <a:srcRect/>
          <a:stretch>
            <a:fillRect/>
          </a:stretch>
        </p:blipFill>
        <p:spPr bwMode="auto">
          <a:xfrm>
            <a:off x="1295400" y="3048000"/>
            <a:ext cx="2991485" cy="2667000"/>
          </a:xfrm>
          <a:prstGeom prst="rect">
            <a:avLst/>
          </a:prstGeom>
          <a:noFill/>
          <a:ln w="9525">
            <a:noFill/>
            <a:miter lim="800000"/>
            <a:headEnd/>
            <a:tailEnd/>
          </a:ln>
        </p:spPr>
      </p:pic>
      <p:pic>
        <p:nvPicPr>
          <p:cNvPr id="6" name="5 Imagen"/>
          <p:cNvPicPr/>
          <p:nvPr/>
        </p:nvPicPr>
        <p:blipFill>
          <a:blip r:embed="rId5"/>
          <a:srcRect/>
          <a:stretch>
            <a:fillRect/>
          </a:stretch>
        </p:blipFill>
        <p:spPr bwMode="auto">
          <a:xfrm>
            <a:off x="4572000" y="3048000"/>
            <a:ext cx="3200400" cy="2667000"/>
          </a:xfrm>
          <a:prstGeom prst="rect">
            <a:avLst/>
          </a:prstGeom>
          <a:noFill/>
          <a:ln w="9525">
            <a:noFill/>
            <a:miter lim="800000"/>
            <a:headEnd/>
            <a:tailEnd/>
          </a:ln>
        </p:spPr>
      </p:pic>
    </p:spTree>
    <p:extLst>
      <p:ext uri="{BB962C8B-B14F-4D97-AF65-F5344CB8AC3E}">
        <p14:creationId xmlns="" xmlns:p14="http://schemas.microsoft.com/office/powerpoint/2010/main" val="1886519787"/>
      </p:ext>
    </p:extLst>
  </p:cSld>
  <p:clrMapOvr>
    <a:masterClrMapping/>
  </p:clrMapOvr>
  <p:transition>
    <p:dissolv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DIRECTA</a:t>
            </a:r>
            <a:r>
              <a:rPr lang="es-ES" sz="2400" dirty="0" smtClean="0"/>
              <a:t>: </a:t>
            </a:r>
            <a:r>
              <a:rPr lang="es-ES" sz="2400" b="1" dirty="0" smtClean="0"/>
              <a:t>Porcentaje de error</a:t>
            </a:r>
          </a:p>
          <a:p>
            <a:pPr marL="342900" lvl="1" indent="-342900" eaLnBrk="1" hangingPunct="1">
              <a:buNone/>
            </a:pPr>
            <a:r>
              <a:rPr lang="es-ES" sz="2200" b="1" dirty="0"/>
              <a:t>Eje de </a:t>
            </a:r>
            <a:r>
              <a:rPr lang="es-ES" sz="2200" b="1" dirty="0" smtClean="0"/>
              <a:t>Aluminio - Porcentaje de Error</a:t>
            </a:r>
          </a:p>
          <a:p>
            <a:pPr marL="342900" lvl="1" indent="-342900" eaLnBrk="1" hangingPunct="1">
              <a:buNone/>
            </a:pPr>
            <a:endParaRPr lang="es-ES" sz="2200" b="1" dirty="0" smtClean="0"/>
          </a:p>
          <a:p>
            <a:pPr>
              <a:buNone/>
            </a:pPr>
            <a:endParaRPr lang="es-ES" sz="2200" b="1" dirty="0" smtClean="0"/>
          </a:p>
          <a:p>
            <a:pPr>
              <a:buNone/>
            </a:pPr>
            <a:endParaRPr lang="es-ES" sz="2200" b="1" dirty="0" smtClean="0"/>
          </a:p>
          <a:p>
            <a:pPr>
              <a:buNone/>
            </a:pPr>
            <a:r>
              <a:rPr lang="es-ES" sz="2200" b="1" dirty="0" smtClean="0"/>
              <a:t>Porcentaje de error entre Fuerza Real – Fuerza Experimental</a:t>
            </a:r>
          </a:p>
          <a:p>
            <a:pPr>
              <a:buNone/>
            </a:pPr>
            <a:endParaRPr lang="es-ES" sz="2200" b="1" dirty="0" smtClean="0"/>
          </a:p>
          <a:p>
            <a:pPr>
              <a:buNone/>
            </a:pPr>
            <a:endParaRPr lang="es-EC" sz="2200" dirty="0" smtClean="0"/>
          </a:p>
          <a:p>
            <a:pPr>
              <a:buNone/>
            </a:pPr>
            <a:endParaRPr lang="es-ES" sz="2200" b="1" dirty="0" smtClean="0"/>
          </a:p>
          <a:p>
            <a:pPr>
              <a:buNone/>
            </a:pPr>
            <a:endParaRPr lang="es-ES" sz="1000" b="1" dirty="0" smtClean="0"/>
          </a:p>
          <a:p>
            <a:pPr>
              <a:buNone/>
            </a:pPr>
            <a:r>
              <a:rPr lang="es-ES" sz="2200" b="1" dirty="0" smtClean="0"/>
              <a:t>Porcentaje de error entre Fuerza Real – Fuerza Ingenieril</a:t>
            </a:r>
            <a:endParaRPr lang="es-EC" sz="2200" dirty="0" smtClean="0"/>
          </a:p>
          <a:p>
            <a:pPr marL="342900" lvl="1" indent="-342900" eaLnBrk="1" hangingPunct="1">
              <a:buNone/>
            </a:pPr>
            <a:endParaRPr lang="es-EC" sz="2400" b="1" dirty="0"/>
          </a:p>
          <a:p>
            <a:pPr marL="0" lvl="2" indent="0">
              <a:buNone/>
            </a:pPr>
            <a:endParaRPr lang="es-ES" sz="2200" dirty="0" smtClean="0"/>
          </a:p>
        </p:txBody>
      </p:sp>
      <p:pic>
        <p:nvPicPr>
          <p:cNvPr id="363522" name="Picture 2"/>
          <p:cNvPicPr>
            <a:picLocks noChangeAspect="1" noChangeArrowheads="1"/>
          </p:cNvPicPr>
          <p:nvPr/>
        </p:nvPicPr>
        <p:blipFill>
          <a:blip r:embed="rId4"/>
          <a:srcRect l="37519" t="41016" r="33565" b="48992"/>
          <a:stretch>
            <a:fillRect/>
          </a:stretch>
        </p:blipFill>
        <p:spPr bwMode="auto">
          <a:xfrm>
            <a:off x="1921269" y="1340708"/>
            <a:ext cx="4865309" cy="945284"/>
          </a:xfrm>
          <a:prstGeom prst="rect">
            <a:avLst/>
          </a:prstGeom>
          <a:noFill/>
          <a:ln w="9525">
            <a:noFill/>
            <a:miter lim="800000"/>
            <a:headEnd/>
            <a:tailEnd/>
          </a:ln>
          <a:effectLst/>
        </p:spPr>
      </p:pic>
      <p:pic>
        <p:nvPicPr>
          <p:cNvPr id="363523" name="Picture 3"/>
          <p:cNvPicPr>
            <a:picLocks noChangeAspect="1" noChangeArrowheads="1"/>
          </p:cNvPicPr>
          <p:nvPr/>
        </p:nvPicPr>
        <p:blipFill>
          <a:blip r:embed="rId5"/>
          <a:srcRect l="42862" t="56836" r="39019" b="32422"/>
          <a:stretch>
            <a:fillRect/>
          </a:stretch>
        </p:blipFill>
        <p:spPr bwMode="auto">
          <a:xfrm>
            <a:off x="2928926" y="3071810"/>
            <a:ext cx="3000396" cy="1000132"/>
          </a:xfrm>
          <a:prstGeom prst="rect">
            <a:avLst/>
          </a:prstGeom>
          <a:noFill/>
          <a:ln w="9525">
            <a:noFill/>
            <a:miter lim="800000"/>
            <a:headEnd/>
            <a:tailEnd/>
          </a:ln>
          <a:effectLst/>
        </p:spPr>
      </p:pic>
      <p:pic>
        <p:nvPicPr>
          <p:cNvPr id="363524" name="Picture 4"/>
          <p:cNvPicPr>
            <a:picLocks noChangeAspect="1" noChangeArrowheads="1"/>
          </p:cNvPicPr>
          <p:nvPr/>
        </p:nvPicPr>
        <p:blipFill>
          <a:blip r:embed="rId6"/>
          <a:srcRect l="42313" t="54883" r="39019" b="34375"/>
          <a:stretch>
            <a:fillRect/>
          </a:stretch>
        </p:blipFill>
        <p:spPr bwMode="auto">
          <a:xfrm>
            <a:off x="3058813" y="4929198"/>
            <a:ext cx="2870509" cy="928694"/>
          </a:xfrm>
          <a:prstGeom prst="rect">
            <a:avLst/>
          </a:prstGeom>
          <a:noFill/>
          <a:ln w="9525">
            <a:noFill/>
            <a:miter lim="800000"/>
            <a:headEnd/>
            <a:tailEnd/>
          </a:ln>
          <a:effectLst/>
        </p:spPr>
      </p:pic>
    </p:spTree>
    <p:extLst>
      <p:ext uri="{BB962C8B-B14F-4D97-AF65-F5344CB8AC3E}">
        <p14:creationId xmlns="" xmlns:p14="http://schemas.microsoft.com/office/powerpoint/2010/main" val="1886519787"/>
      </p:ext>
    </p:extLst>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342928" y="457201"/>
            <a:ext cx="8229600" cy="1685915"/>
          </a:xfrm>
        </p:spPr>
        <p:txBody>
          <a:bodyPr numCol="1"/>
          <a:lstStyle/>
          <a:p>
            <a:pPr marL="342900" lvl="1" indent="-342900" eaLnBrk="1" hangingPunct="1">
              <a:buNone/>
            </a:pPr>
            <a:r>
              <a:rPr lang="es-ES" b="1" cap="all" dirty="0" smtClean="0"/>
              <a:t>prensas usadas para la extrusión:</a:t>
            </a:r>
          </a:p>
          <a:p>
            <a:pPr marL="342900" lvl="1" indent="-342900" eaLnBrk="1" hangingPunct="1">
              <a:spcBef>
                <a:spcPts val="0"/>
              </a:spcBef>
              <a:buNone/>
            </a:pPr>
            <a:endParaRPr lang="es-ES" sz="1400" b="1" cap="all" dirty="0" smtClean="0"/>
          </a:p>
          <a:p>
            <a:pPr marL="342900" lvl="1" indent="-342900" algn="just" eaLnBrk="1" hangingPunct="1">
              <a:buNone/>
            </a:pPr>
            <a:r>
              <a:rPr lang="es-ES" sz="2200" dirty="0" smtClean="0"/>
              <a:t>	</a:t>
            </a:r>
            <a:r>
              <a:rPr lang="es-ES" sz="2200" dirty="0" smtClean="0"/>
              <a:t>G</a:t>
            </a:r>
            <a:r>
              <a:rPr lang="es-ES" sz="2200" dirty="0" smtClean="0"/>
              <a:t>ran </a:t>
            </a:r>
            <a:r>
              <a:rPr lang="es-ES" sz="2200" dirty="0" smtClean="0"/>
              <a:t>parte de los procesos de extrusión en caliente y frío se efectúan con prensas hidráulicas que pueden ser horizontales o verticales.</a:t>
            </a:r>
          </a:p>
          <a:p>
            <a:pPr marL="342900" lvl="1" indent="-342900" algn="just" eaLnBrk="1" hangingPunct="1">
              <a:buNone/>
            </a:pPr>
            <a:endParaRPr lang="es-ES" b="1" cap="all" dirty="0" smtClean="0"/>
          </a:p>
          <a:p>
            <a:pPr marL="342900" lvl="1" indent="-342900" algn="just" eaLnBrk="1" hangingPunct="1">
              <a:buNone/>
            </a:pPr>
            <a:endParaRPr lang="es-ES" b="1" cap="all" dirty="0" smtClean="0"/>
          </a:p>
          <a:p>
            <a:pPr marL="400050" lvl="1" indent="0" algn="just">
              <a:buNone/>
            </a:pPr>
            <a:endParaRPr lang="es-EC" sz="2200" dirty="0" smtClean="0"/>
          </a:p>
          <a:p>
            <a:pPr marL="0" indent="0">
              <a:buNone/>
            </a:pPr>
            <a:endParaRPr lang="es-EC" sz="2200" dirty="0" smtClean="0"/>
          </a:p>
          <a:p>
            <a:pPr marL="342900" lvl="1" indent="-342900" eaLnBrk="1" hangingPunct="1">
              <a:buNone/>
            </a:pPr>
            <a:endParaRPr lang="es-ES" sz="2200" b="1" cap="all" dirty="0" smtClean="0"/>
          </a:p>
        </p:txBody>
      </p:sp>
      <p:pic>
        <p:nvPicPr>
          <p:cNvPr id="4" name="3 Imagen"/>
          <p:cNvPicPr/>
          <p:nvPr/>
        </p:nvPicPr>
        <p:blipFill>
          <a:blip r:embed="rId4"/>
          <a:srcRect l="31391" t="39577" r="53926" b="31118"/>
          <a:stretch>
            <a:fillRect/>
          </a:stretch>
        </p:blipFill>
        <p:spPr bwMode="auto">
          <a:xfrm>
            <a:off x="6572264" y="4000504"/>
            <a:ext cx="1714512" cy="1785950"/>
          </a:xfrm>
          <a:prstGeom prst="rect">
            <a:avLst/>
          </a:prstGeom>
          <a:noFill/>
          <a:ln w="9525">
            <a:noFill/>
            <a:miter lim="800000"/>
            <a:headEnd/>
            <a:tailEnd/>
          </a:ln>
        </p:spPr>
      </p:pic>
      <p:sp>
        <p:nvSpPr>
          <p:cNvPr id="5" name="4 Rectángulo"/>
          <p:cNvSpPr/>
          <p:nvPr/>
        </p:nvSpPr>
        <p:spPr>
          <a:xfrm>
            <a:off x="285752" y="3858474"/>
            <a:ext cx="5643570" cy="1785104"/>
          </a:xfrm>
          <a:prstGeom prst="rect">
            <a:avLst/>
          </a:prstGeom>
        </p:spPr>
        <p:txBody>
          <a:bodyPr wrap="square">
            <a:spAutoFit/>
          </a:bodyPr>
          <a:lstStyle/>
          <a:p>
            <a:pPr marL="354013" lvl="1" indent="-352425" algn="just">
              <a:buFont typeface="Arial" pitchFamily="34" charset="0"/>
              <a:buChar char="•"/>
            </a:pPr>
            <a:r>
              <a:rPr lang="es-ES" sz="2200" dirty="0" smtClean="0">
                <a:latin typeface="+mn-lt"/>
              </a:rPr>
              <a:t>Las prensas verticales presentan las ventajas de una mayor facilidad de alineación del vástago y las herramientas, mayor velocidad de producción y menor exigencia de espacio que las prensas horizontales. </a:t>
            </a:r>
          </a:p>
        </p:txBody>
      </p:sp>
      <p:sp>
        <p:nvSpPr>
          <p:cNvPr id="6" name="5 Rectángulo"/>
          <p:cNvSpPr/>
          <p:nvPr/>
        </p:nvSpPr>
        <p:spPr>
          <a:xfrm>
            <a:off x="357158" y="2001086"/>
            <a:ext cx="5500726" cy="1785104"/>
          </a:xfrm>
          <a:prstGeom prst="rect">
            <a:avLst/>
          </a:prstGeom>
        </p:spPr>
        <p:txBody>
          <a:bodyPr wrap="square">
            <a:spAutoFit/>
          </a:bodyPr>
          <a:lstStyle/>
          <a:p>
            <a:pPr marL="342900" lvl="1" indent="-342900" algn="just" eaLnBrk="1" hangingPunct="1">
              <a:buNone/>
            </a:pPr>
            <a:endParaRPr lang="es-ES" sz="2200" dirty="0" smtClean="0"/>
          </a:p>
          <a:p>
            <a:pPr marL="342900" lvl="1" indent="-342900" algn="just" eaLnBrk="1" hangingPunct="1">
              <a:buFont typeface="Arial" pitchFamily="34" charset="0"/>
              <a:buChar char="•"/>
            </a:pPr>
            <a:r>
              <a:rPr lang="es-ES" sz="2200" dirty="0" smtClean="0">
                <a:latin typeface="+mn-lt"/>
              </a:rPr>
              <a:t>Las prensas horizontales son las más comunes en los procesos de extrusión, en algunas aplicaciones se utilizan prensas mecánicas</a:t>
            </a:r>
            <a:endParaRPr lang="es-ES" sz="2200" b="1" cap="all" dirty="0" smtClean="0">
              <a:latin typeface="+mn-lt"/>
            </a:endParaRPr>
          </a:p>
        </p:txBody>
      </p:sp>
      <p:pic>
        <p:nvPicPr>
          <p:cNvPr id="7" name="6 Imagen"/>
          <p:cNvPicPr/>
          <p:nvPr/>
        </p:nvPicPr>
        <p:blipFill>
          <a:blip r:embed="rId5"/>
          <a:srcRect l="31111" t="44109" r="52738" b="35555"/>
          <a:stretch>
            <a:fillRect/>
          </a:stretch>
        </p:blipFill>
        <p:spPr bwMode="auto">
          <a:xfrm>
            <a:off x="6357950" y="2285992"/>
            <a:ext cx="2071702" cy="1143008"/>
          </a:xfrm>
          <a:prstGeom prst="rect">
            <a:avLst/>
          </a:prstGeom>
          <a:noFill/>
          <a:ln w="9525">
            <a:noFill/>
            <a:miter lim="800000"/>
            <a:headEnd/>
            <a:tailEnd/>
          </a:ln>
        </p:spPr>
      </p:pic>
    </p:spTree>
    <p:extLst>
      <p:ext uri="{BB962C8B-B14F-4D97-AF65-F5344CB8AC3E}">
        <p14:creationId xmlns="" xmlns:p14="http://schemas.microsoft.com/office/powerpoint/2010/main" val="5737675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79">
                                            <p:txEl>
                                              <p:pRg st="2" end="2"/>
                                            </p:txEl>
                                          </p:spTgt>
                                        </p:tgtEl>
                                        <p:attrNameLst>
                                          <p:attrName>style.visibility</p:attrName>
                                        </p:attrNameLst>
                                      </p:cBhvr>
                                      <p:to>
                                        <p:strVal val="visible"/>
                                      </p:to>
                                    </p:set>
                                    <p:animEffect transition="in" filter="dissolve">
                                      <p:cBhvr>
                                        <p:cTn id="10" dur="500"/>
                                        <p:tgtEl>
                                          <p:spTgt spid="2457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5" grpId="0"/>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DIRECTA</a:t>
            </a:r>
            <a:r>
              <a:rPr lang="es-ES" sz="2400" dirty="0" smtClean="0"/>
              <a:t>:</a:t>
            </a:r>
          </a:p>
          <a:p>
            <a:pPr marL="342900" lvl="1" indent="-342900" eaLnBrk="1" hangingPunct="1">
              <a:buNone/>
            </a:pPr>
            <a:r>
              <a:rPr lang="es-ES" sz="2400" b="1" dirty="0"/>
              <a:t>Eje de </a:t>
            </a:r>
            <a:r>
              <a:rPr lang="es-EC" sz="2400" b="1" dirty="0" smtClean="0"/>
              <a:t>Plomo</a:t>
            </a:r>
            <a:endParaRPr lang="es-EC" sz="2400" b="1" dirty="0"/>
          </a:p>
          <a:p>
            <a:pPr marL="0" lvl="2" indent="0" algn="just">
              <a:buNone/>
            </a:pPr>
            <a:r>
              <a:rPr lang="es-ES" sz="2200" dirty="0"/>
              <a:t>Para la extrusión de plomo fue necesario obtener experimentalmente las fuerzas de extrusión y así poder determinar un coeficiente de resistencia K y conociendo n, el exponente de endurecimiento por deformación, encontrar el esfuerzo de fluencia promedio durante la extrusión </a:t>
            </a:r>
            <a:r>
              <a:rPr lang="es-ES" sz="2200" dirty="0" err="1"/>
              <a:t>Yf</a:t>
            </a:r>
            <a:r>
              <a:rPr lang="es-ES" sz="2200" dirty="0"/>
              <a:t> = 55 </a:t>
            </a:r>
            <a:r>
              <a:rPr lang="es-ES" sz="2200" dirty="0" err="1"/>
              <a:t>Mpa</a:t>
            </a:r>
            <a:r>
              <a:rPr lang="es-ES" sz="2200" dirty="0"/>
              <a:t>, valor con los cuales se trabajó para cada caso de extrusión en </a:t>
            </a:r>
            <a:r>
              <a:rPr lang="es-ES" sz="2200" dirty="0" smtClean="0"/>
              <a:t>plomo</a:t>
            </a:r>
          </a:p>
        </p:txBody>
      </p:sp>
      <p:graphicFrame>
        <p:nvGraphicFramePr>
          <p:cNvPr id="2" name="1 Tabla"/>
          <p:cNvGraphicFramePr>
            <a:graphicFrameLocks noGrp="1"/>
          </p:cNvGraphicFramePr>
          <p:nvPr>
            <p:extLst>
              <p:ext uri="{D42A27DB-BD31-4B8C-83A1-F6EECF244321}">
                <p14:modId xmlns="" xmlns:p14="http://schemas.microsoft.com/office/powerpoint/2010/main" val="1712650523"/>
              </p:ext>
            </p:extLst>
          </p:nvPr>
        </p:nvGraphicFramePr>
        <p:xfrm>
          <a:off x="2714612" y="3857628"/>
          <a:ext cx="3901122" cy="1647826"/>
        </p:xfrm>
        <a:graphic>
          <a:graphicData uri="http://schemas.openxmlformats.org/drawingml/2006/table">
            <a:tbl>
              <a:tblPr firstRow="1" firstCol="1" bandRow="1">
                <a:tableStyleId>{5C22544A-7EE6-4342-B048-85BDC9FD1C3A}</a:tableStyleId>
              </a:tblPr>
              <a:tblGrid>
                <a:gridCol w="826068"/>
                <a:gridCol w="1197360"/>
                <a:gridCol w="1877694"/>
              </a:tblGrid>
              <a:tr h="823913">
                <a:tc>
                  <a:txBody>
                    <a:bodyPr/>
                    <a:lstStyle/>
                    <a:p>
                      <a:pPr algn="ctr">
                        <a:lnSpc>
                          <a:spcPct val="150000"/>
                        </a:lnSpc>
                        <a:spcAft>
                          <a:spcPts val="0"/>
                        </a:spcAft>
                      </a:pPr>
                      <a:r>
                        <a:rPr lang="es-ES" sz="1400" dirty="0">
                          <a:effectLst/>
                        </a:rPr>
                        <a:t> </a:t>
                      </a:r>
                      <a:endParaRPr lang="es-EC" sz="1400" dirty="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dirty="0">
                          <a:effectLst/>
                        </a:rPr>
                        <a:t>Fuerza Real</a:t>
                      </a:r>
                      <a:endParaRPr lang="es-EC" sz="1400" dirty="0">
                        <a:effectLst/>
                      </a:endParaRPr>
                    </a:p>
                    <a:p>
                      <a:pPr algn="ctr">
                        <a:lnSpc>
                          <a:spcPct val="150000"/>
                        </a:lnSpc>
                        <a:spcAft>
                          <a:spcPts val="0"/>
                        </a:spcAft>
                      </a:pPr>
                      <a:r>
                        <a:rPr lang="es-ES" sz="1400" dirty="0">
                          <a:effectLst/>
                        </a:rPr>
                        <a:t>(</a:t>
                      </a:r>
                      <a:r>
                        <a:rPr lang="es-ES" sz="1400" dirty="0" err="1">
                          <a:effectLst/>
                        </a:rPr>
                        <a:t>kgf</a:t>
                      </a:r>
                      <a:r>
                        <a:rPr lang="es-ES" sz="1400" dirty="0">
                          <a:effectLst/>
                        </a:rPr>
                        <a:t>)</a:t>
                      </a:r>
                      <a:endParaRPr lang="es-EC" sz="1400" dirty="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dirty="0">
                          <a:effectLst/>
                        </a:rPr>
                        <a:t>Fuerza Experimental</a:t>
                      </a:r>
                      <a:endParaRPr lang="es-EC" sz="1400" dirty="0">
                        <a:effectLst/>
                      </a:endParaRPr>
                    </a:p>
                    <a:p>
                      <a:pPr algn="ctr">
                        <a:lnSpc>
                          <a:spcPct val="150000"/>
                        </a:lnSpc>
                        <a:spcAft>
                          <a:spcPts val="0"/>
                        </a:spcAft>
                      </a:pPr>
                      <a:r>
                        <a:rPr lang="es-ES" sz="1400" dirty="0">
                          <a:effectLst/>
                        </a:rPr>
                        <a:t>(kgf)</a:t>
                      </a:r>
                      <a:endParaRPr lang="es-EC" sz="1400" dirty="0">
                        <a:effectLst/>
                        <a:latin typeface="Arial"/>
                        <a:ea typeface="Times New Roman"/>
                        <a:cs typeface="Times New Roman"/>
                      </a:endParaRPr>
                    </a:p>
                  </a:txBody>
                  <a:tcPr marL="68580" marR="68580" marT="0" marB="0"/>
                </a:tc>
              </a:tr>
              <a:tr h="823913">
                <a:tc>
                  <a:txBody>
                    <a:bodyPr/>
                    <a:lstStyle/>
                    <a:p>
                      <a:pPr algn="ctr">
                        <a:lnSpc>
                          <a:spcPct val="150000"/>
                        </a:lnSpc>
                        <a:spcAft>
                          <a:spcPts val="0"/>
                        </a:spcAft>
                      </a:pPr>
                      <a:r>
                        <a:rPr lang="es-ES" sz="1400">
                          <a:effectLst/>
                        </a:rPr>
                        <a:t>Eje de Plomo</a:t>
                      </a:r>
                      <a:endParaRPr lang="es-EC" sz="140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dirty="0">
                          <a:effectLst/>
                        </a:rPr>
                        <a:t>10980</a:t>
                      </a:r>
                      <a:endParaRPr lang="es-EC" sz="1400" dirty="0">
                        <a:effectLst/>
                        <a:latin typeface="Arial"/>
                        <a:ea typeface="Times New Roman"/>
                        <a:cs typeface="Times New Roman"/>
                      </a:endParaRPr>
                    </a:p>
                  </a:txBody>
                  <a:tcPr marL="68580" marR="68580" marT="0" marB="0" anchor="ctr"/>
                </a:tc>
                <a:tc>
                  <a:txBody>
                    <a:bodyPr/>
                    <a:lstStyle/>
                    <a:p>
                      <a:pPr algn="ctr">
                        <a:lnSpc>
                          <a:spcPct val="150000"/>
                        </a:lnSpc>
                        <a:spcAft>
                          <a:spcPts val="0"/>
                        </a:spcAft>
                      </a:pPr>
                      <a:r>
                        <a:rPr lang="es-ES" sz="1400" dirty="0">
                          <a:effectLst/>
                        </a:rPr>
                        <a:t>12000</a:t>
                      </a:r>
                      <a:endParaRPr lang="es-EC" sz="1400" dirty="0">
                        <a:effectLst/>
                        <a:latin typeface="Arial"/>
                        <a:ea typeface="Times New Roman"/>
                        <a:cs typeface="Times New Roman"/>
                      </a:endParaRPr>
                    </a:p>
                  </a:txBody>
                  <a:tcPr marL="68580" marR="68580" marT="0" marB="0" anchor="ctr"/>
                </a:tc>
              </a:tr>
            </a:tbl>
          </a:graphicData>
        </a:graphic>
      </p:graphicFrame>
      <p:sp>
        <p:nvSpPr>
          <p:cNvPr id="5" name="Rectangle 3"/>
          <p:cNvSpPr txBox="1">
            <a:spLocks/>
          </p:cNvSpPr>
          <p:nvPr/>
        </p:nvSpPr>
        <p:spPr bwMode="auto">
          <a:xfrm>
            <a:off x="71438" y="6286520"/>
            <a:ext cx="500034"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s-ES" sz="2800" b="1" i="0" u="none" strike="noStrike" kern="1200" cap="all" spc="0" normalizeH="0" baseline="0" noProof="0" dirty="0" smtClean="0">
                <a:ln>
                  <a:noFill/>
                </a:ln>
                <a:solidFill>
                  <a:schemeClr val="tx1"/>
                </a:solidFill>
                <a:effectLst/>
                <a:uLnTx/>
                <a:uFillTx/>
                <a:latin typeface="+mn-lt"/>
                <a:ea typeface="+mn-ea"/>
                <a:cs typeface="+mn-cs"/>
              </a:rPr>
              <a:t> D</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s-ES" sz="2200" b="1" i="0" u="none" strike="noStrike" kern="1200" cap="all"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166298733"/>
      </p:ext>
    </p:extLst>
  </p:cSld>
  <p:clrMapOvr>
    <a:masterClrMapping/>
  </p:clrMapOvr>
  <p:transition>
    <p:dissolv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166702"/>
            <a:ext cx="8229600" cy="5334000"/>
          </a:xfrm>
        </p:spPr>
        <p:txBody>
          <a:bodyPr numCol="1"/>
          <a:lstStyle/>
          <a:p>
            <a:pPr marL="342900" lvl="1" indent="-342900" eaLnBrk="1" hangingPunct="1">
              <a:buNone/>
            </a:pPr>
            <a:r>
              <a:rPr lang="es-ES" sz="2400" b="1" cap="all" dirty="0"/>
              <a:t>EXTRUSIÓN </a:t>
            </a:r>
            <a:r>
              <a:rPr lang="es-ES" sz="2400" b="1" cap="all" dirty="0" smtClean="0"/>
              <a:t>DIRECTA</a:t>
            </a:r>
            <a:r>
              <a:rPr lang="es-ES" sz="2400" dirty="0" smtClean="0"/>
              <a:t>:</a:t>
            </a:r>
          </a:p>
          <a:p>
            <a:pPr marL="342900" lvl="1" indent="-342900" eaLnBrk="1" hangingPunct="1">
              <a:buNone/>
            </a:pPr>
            <a:r>
              <a:rPr lang="es-ES" sz="2400" b="1" dirty="0"/>
              <a:t>Eje de </a:t>
            </a:r>
            <a:r>
              <a:rPr lang="es-EC" sz="2400" b="1" dirty="0" smtClean="0"/>
              <a:t>Plomo</a:t>
            </a:r>
          </a:p>
          <a:p>
            <a:pPr marL="342900" lvl="1" indent="-342900" eaLnBrk="1" hangingPunct="1">
              <a:buNone/>
            </a:pPr>
            <a:endParaRPr lang="es-EC" sz="1000" b="1" dirty="0" smtClean="0"/>
          </a:p>
          <a:p>
            <a:pPr marL="0" lvl="1" indent="0" algn="just" eaLnBrk="1" hangingPunct="1">
              <a:buNone/>
            </a:pPr>
            <a:r>
              <a:rPr lang="es-ES" sz="2200" dirty="0" smtClean="0"/>
              <a:t>A medida que el material es extruido se produce una pequeña desviación, es decir el eje no es perfectamente recto, siendo un motivo para esto que en el tocho inicial de plomo y debido a que es una fundición, existan pequeñas cavidades que al momento de aplicar presión estas cavidades se van llenando internamente impidiendo que la salida del material extruido sea completamente recto.</a:t>
            </a:r>
            <a:endParaRPr lang="es-EC" sz="2200" dirty="0" smtClean="0"/>
          </a:p>
          <a:p>
            <a:pPr marL="342900" lvl="1" indent="-342900" eaLnBrk="1" hangingPunct="1">
              <a:buNone/>
            </a:pPr>
            <a:endParaRPr lang="es-EC" sz="2400" b="1" dirty="0"/>
          </a:p>
        </p:txBody>
      </p:sp>
      <p:pic>
        <p:nvPicPr>
          <p:cNvPr id="5" name="4 Imagen"/>
          <p:cNvPicPr/>
          <p:nvPr/>
        </p:nvPicPr>
        <p:blipFill>
          <a:blip r:embed="rId4" cstate="print"/>
          <a:srcRect/>
          <a:stretch>
            <a:fillRect/>
          </a:stretch>
        </p:blipFill>
        <p:spPr bwMode="auto">
          <a:xfrm>
            <a:off x="2571736" y="3429000"/>
            <a:ext cx="4071966" cy="2500330"/>
          </a:xfrm>
          <a:prstGeom prst="rect">
            <a:avLst/>
          </a:prstGeom>
          <a:noFill/>
          <a:ln w="9525">
            <a:noFill/>
            <a:miter lim="800000"/>
            <a:headEnd/>
            <a:tailEnd/>
          </a:ln>
        </p:spPr>
      </p:pic>
    </p:spTree>
    <p:extLst>
      <p:ext uri="{BB962C8B-B14F-4D97-AF65-F5344CB8AC3E}">
        <p14:creationId xmlns="" xmlns:p14="http://schemas.microsoft.com/office/powerpoint/2010/main" val="3166298733"/>
      </p:ext>
    </p:extLst>
  </p:cSld>
  <p:clrMapOvr>
    <a:masterClrMapping/>
  </p:clrMapOvr>
  <p:transition>
    <p:dissolv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DIRECTA</a:t>
            </a:r>
            <a:r>
              <a:rPr lang="es-ES" sz="2400" dirty="0" smtClean="0"/>
              <a:t>:</a:t>
            </a:r>
          </a:p>
          <a:p>
            <a:pPr marL="342900" lvl="1" indent="-342900" eaLnBrk="1" hangingPunct="1">
              <a:buNone/>
            </a:pPr>
            <a:r>
              <a:rPr lang="es-ES" sz="2400" b="1" dirty="0"/>
              <a:t>Eje de </a:t>
            </a:r>
            <a:r>
              <a:rPr lang="es-EC" sz="2400" b="1" dirty="0" smtClean="0"/>
              <a:t>Plomo</a:t>
            </a:r>
          </a:p>
          <a:p>
            <a:pPr marL="342900" lvl="1" indent="-342900" eaLnBrk="1" hangingPunct="1">
              <a:buNone/>
            </a:pPr>
            <a:endParaRPr lang="es-EC" sz="2400" b="1" dirty="0"/>
          </a:p>
          <a:p>
            <a:pPr marL="342900" lvl="1" indent="-342900" eaLnBrk="1" hangingPunct="1">
              <a:buNone/>
            </a:pPr>
            <a:endParaRPr lang="es-EC" sz="2400" b="1" dirty="0" smtClean="0"/>
          </a:p>
          <a:p>
            <a:pPr marL="342900" lvl="1" indent="-342900" eaLnBrk="1" hangingPunct="1">
              <a:buNone/>
            </a:pPr>
            <a:endParaRPr lang="es-EC" sz="2400" b="1" dirty="0"/>
          </a:p>
          <a:p>
            <a:pPr marL="342900" lvl="1" indent="-342900" eaLnBrk="1" hangingPunct="1">
              <a:buNone/>
            </a:pPr>
            <a:endParaRPr lang="es-EC" sz="2400" b="1" dirty="0" smtClean="0"/>
          </a:p>
          <a:p>
            <a:pPr marL="342900" lvl="1" indent="-342900" eaLnBrk="1" hangingPunct="1">
              <a:buNone/>
            </a:pPr>
            <a:endParaRPr lang="es-EC" sz="2400" b="1" dirty="0"/>
          </a:p>
          <a:p>
            <a:pPr marL="342900" lvl="1" indent="-342900" eaLnBrk="1" hangingPunct="1">
              <a:buNone/>
            </a:pPr>
            <a:endParaRPr lang="es-EC" sz="2400" b="1" dirty="0" smtClean="0"/>
          </a:p>
          <a:p>
            <a:pPr marL="342900" lvl="1" indent="-342900" eaLnBrk="1" hangingPunct="1">
              <a:buNone/>
            </a:pPr>
            <a:endParaRPr lang="es-EC" sz="2400" b="1" dirty="0" smtClean="0"/>
          </a:p>
          <a:p>
            <a:pPr marL="0" lvl="1" indent="0" algn="just" eaLnBrk="1" hangingPunct="1">
              <a:buNone/>
            </a:pPr>
            <a:r>
              <a:rPr lang="es-ES" sz="2400" dirty="0"/>
              <a:t>Existe  buen acabado superficial en el eje de plomo una vez que sale de la matriz </a:t>
            </a:r>
            <a:endParaRPr lang="es-EC" sz="2400" b="1" dirty="0" smtClean="0"/>
          </a:p>
          <a:p>
            <a:pPr marL="342900" lvl="1" indent="-342900" eaLnBrk="1" hangingPunct="1">
              <a:buNone/>
            </a:pPr>
            <a:endParaRPr lang="es-EC" sz="2400" b="1" dirty="0"/>
          </a:p>
        </p:txBody>
      </p:sp>
      <p:pic>
        <p:nvPicPr>
          <p:cNvPr id="5" name="4 Imagen"/>
          <p:cNvPicPr/>
          <p:nvPr/>
        </p:nvPicPr>
        <p:blipFill>
          <a:blip r:embed="rId4"/>
          <a:srcRect/>
          <a:stretch>
            <a:fillRect/>
          </a:stretch>
        </p:blipFill>
        <p:spPr bwMode="auto">
          <a:xfrm>
            <a:off x="2715576" y="1447800"/>
            <a:ext cx="4294824" cy="2743200"/>
          </a:xfrm>
          <a:prstGeom prst="rect">
            <a:avLst/>
          </a:prstGeom>
          <a:noFill/>
          <a:ln w="9525">
            <a:noFill/>
            <a:miter lim="800000"/>
            <a:headEnd/>
            <a:tailEnd/>
          </a:ln>
        </p:spPr>
      </p:pic>
    </p:spTree>
    <p:extLst>
      <p:ext uri="{BB962C8B-B14F-4D97-AF65-F5344CB8AC3E}">
        <p14:creationId xmlns="" xmlns:p14="http://schemas.microsoft.com/office/powerpoint/2010/main" val="1643010043"/>
      </p:ext>
    </p:extLst>
  </p:cSld>
  <p:clrMapOvr>
    <a:masterClrMapping/>
  </p:clrMapOvr>
  <p:transition>
    <p:dissolv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endParaRPr lang="es-ES" sz="1000" b="1" cap="all" dirty="0" smtClean="0"/>
          </a:p>
          <a:p>
            <a:pPr marL="342900" lvl="1" indent="-342900" eaLnBrk="1" hangingPunct="1">
              <a:buNone/>
            </a:pPr>
            <a:r>
              <a:rPr lang="es-ES" sz="2400" b="1" cap="all" dirty="0" smtClean="0"/>
              <a:t>EXTRUSIÓN DIRECTA</a:t>
            </a:r>
            <a:r>
              <a:rPr lang="es-ES" sz="2400" dirty="0" smtClean="0"/>
              <a:t>: </a:t>
            </a:r>
          </a:p>
          <a:p>
            <a:pPr marL="342900" lvl="1" indent="-342900" eaLnBrk="1" hangingPunct="1">
              <a:buNone/>
            </a:pPr>
            <a:endParaRPr lang="es-ES" sz="2400" dirty="0" smtClean="0"/>
          </a:p>
          <a:p>
            <a:pPr marL="342900" lvl="1" indent="-342900" eaLnBrk="1" hangingPunct="1">
              <a:buNone/>
            </a:pPr>
            <a:r>
              <a:rPr lang="es-ES" sz="2400" b="1" dirty="0" smtClean="0"/>
              <a:t>Eje de Plomo </a:t>
            </a:r>
          </a:p>
          <a:p>
            <a:pPr marL="342900" lvl="1" indent="-342900" eaLnBrk="1" hangingPunct="1">
              <a:buNone/>
            </a:pPr>
            <a:endParaRPr lang="es-ES" sz="1000" b="1" dirty="0" smtClean="0"/>
          </a:p>
          <a:p>
            <a:pPr>
              <a:buNone/>
            </a:pPr>
            <a:r>
              <a:rPr lang="es-ES" sz="2200" b="1" dirty="0" smtClean="0"/>
              <a:t>Porcentaje de error entre Fuerza Real – Fuerza Experimental</a:t>
            </a:r>
          </a:p>
          <a:p>
            <a:pPr>
              <a:buNone/>
            </a:pPr>
            <a:endParaRPr lang="es-ES" sz="2200" b="1" dirty="0" smtClean="0"/>
          </a:p>
          <a:p>
            <a:pPr>
              <a:buNone/>
            </a:pPr>
            <a:endParaRPr lang="es-EC" sz="2200" dirty="0" smtClean="0"/>
          </a:p>
          <a:p>
            <a:pPr>
              <a:buNone/>
            </a:pPr>
            <a:endParaRPr lang="es-ES" sz="2200" b="1" dirty="0" smtClean="0"/>
          </a:p>
          <a:p>
            <a:pPr>
              <a:buNone/>
            </a:pPr>
            <a:endParaRPr lang="es-ES" sz="1000" b="1" dirty="0" smtClean="0"/>
          </a:p>
          <a:p>
            <a:pPr marL="0" lvl="2" indent="0">
              <a:buNone/>
            </a:pPr>
            <a:endParaRPr lang="es-ES" sz="2200" dirty="0" smtClean="0"/>
          </a:p>
        </p:txBody>
      </p:sp>
      <p:pic>
        <p:nvPicPr>
          <p:cNvPr id="364546" name="Picture 2"/>
          <p:cNvPicPr>
            <a:picLocks noChangeAspect="1" noChangeArrowheads="1"/>
          </p:cNvPicPr>
          <p:nvPr/>
        </p:nvPicPr>
        <p:blipFill>
          <a:blip r:embed="rId4"/>
          <a:srcRect l="42825" t="47852" r="39605" b="42382"/>
          <a:stretch>
            <a:fillRect/>
          </a:stretch>
        </p:blipFill>
        <p:spPr bwMode="auto">
          <a:xfrm>
            <a:off x="2928926" y="3071810"/>
            <a:ext cx="2971821" cy="928694"/>
          </a:xfrm>
          <a:prstGeom prst="rect">
            <a:avLst/>
          </a:prstGeom>
          <a:noFill/>
          <a:ln w="9525">
            <a:noFill/>
            <a:miter lim="800000"/>
            <a:headEnd/>
            <a:tailEnd/>
          </a:ln>
          <a:effectLst/>
        </p:spPr>
      </p:pic>
    </p:spTree>
    <p:extLst>
      <p:ext uri="{BB962C8B-B14F-4D97-AF65-F5344CB8AC3E}">
        <p14:creationId xmlns="" xmlns:p14="http://schemas.microsoft.com/office/powerpoint/2010/main" val="1886519787"/>
      </p:ext>
    </p:extLst>
  </p:cSld>
  <p:clrMapOvr>
    <a:masterClrMapping/>
  </p:clrMapOvr>
  <p:transition>
    <p:dissolv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DIRECTA</a:t>
            </a:r>
            <a:r>
              <a:rPr lang="es-ES" sz="2400" dirty="0" smtClean="0"/>
              <a:t>:</a:t>
            </a:r>
          </a:p>
          <a:p>
            <a:pPr marL="342900" lvl="1" indent="-342900" eaLnBrk="1" hangingPunct="1">
              <a:buNone/>
            </a:pPr>
            <a:r>
              <a:rPr lang="es-ES" sz="2400" b="1" dirty="0" smtClean="0"/>
              <a:t>I </a:t>
            </a:r>
            <a:r>
              <a:rPr lang="es-ES" sz="2400" b="1" dirty="0"/>
              <a:t>de </a:t>
            </a:r>
            <a:r>
              <a:rPr lang="es-EC" sz="2400" b="1" dirty="0" smtClean="0"/>
              <a:t>Plomo</a:t>
            </a:r>
          </a:p>
          <a:p>
            <a:pPr marL="0" lvl="1" indent="0" algn="just" eaLnBrk="1" hangingPunct="1">
              <a:buNone/>
            </a:pPr>
            <a:r>
              <a:rPr lang="es-ES" sz="2200" dirty="0"/>
              <a:t>Trabajando con un esfuerzo de fluencia promedio igual al encontrado al extruir un eje macizo de plomo se pudo determinar la fuerza teóricamente, dando como resultado</a:t>
            </a:r>
            <a:endParaRPr lang="es-EC" sz="2200" b="1" dirty="0"/>
          </a:p>
          <a:p>
            <a:pPr marL="342900" lvl="1" indent="-342900" eaLnBrk="1" hangingPunct="1">
              <a:buNone/>
            </a:pPr>
            <a:endParaRPr lang="es-EC" sz="2400" b="1" dirty="0"/>
          </a:p>
        </p:txBody>
      </p:sp>
      <p:graphicFrame>
        <p:nvGraphicFramePr>
          <p:cNvPr id="2" name="1 Tabla"/>
          <p:cNvGraphicFramePr>
            <a:graphicFrameLocks noGrp="1"/>
          </p:cNvGraphicFramePr>
          <p:nvPr>
            <p:extLst>
              <p:ext uri="{D42A27DB-BD31-4B8C-83A1-F6EECF244321}">
                <p14:modId xmlns="" xmlns:p14="http://schemas.microsoft.com/office/powerpoint/2010/main" val="2064027103"/>
              </p:ext>
            </p:extLst>
          </p:nvPr>
        </p:nvGraphicFramePr>
        <p:xfrm>
          <a:off x="2571736" y="3143248"/>
          <a:ext cx="3824922" cy="1409860"/>
        </p:xfrm>
        <a:graphic>
          <a:graphicData uri="http://schemas.openxmlformats.org/drawingml/2006/table">
            <a:tbl>
              <a:tblPr firstRow="1" firstCol="1" bandRow="1">
                <a:tableStyleId>{5C22544A-7EE6-4342-B048-85BDC9FD1C3A}</a:tableStyleId>
              </a:tblPr>
              <a:tblGrid>
                <a:gridCol w="809933"/>
                <a:gridCol w="1173972"/>
                <a:gridCol w="1841017"/>
              </a:tblGrid>
              <a:tr h="704930">
                <a:tc>
                  <a:txBody>
                    <a:bodyPr/>
                    <a:lstStyle/>
                    <a:p>
                      <a:pPr algn="ctr">
                        <a:lnSpc>
                          <a:spcPct val="150000"/>
                        </a:lnSpc>
                        <a:spcAft>
                          <a:spcPts val="0"/>
                        </a:spcAft>
                      </a:pPr>
                      <a:r>
                        <a:rPr lang="es-ES" sz="1400" dirty="0">
                          <a:effectLst/>
                        </a:rPr>
                        <a:t> </a:t>
                      </a:r>
                      <a:endParaRPr lang="es-EC" sz="1400" dirty="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dirty="0">
                          <a:effectLst/>
                        </a:rPr>
                        <a:t>Fuerza Real</a:t>
                      </a:r>
                      <a:endParaRPr lang="es-EC" sz="1400" dirty="0">
                        <a:effectLst/>
                      </a:endParaRPr>
                    </a:p>
                    <a:p>
                      <a:pPr algn="ctr">
                        <a:lnSpc>
                          <a:spcPct val="150000"/>
                        </a:lnSpc>
                        <a:spcAft>
                          <a:spcPts val="0"/>
                        </a:spcAft>
                      </a:pPr>
                      <a:r>
                        <a:rPr lang="es-ES" sz="1400" dirty="0">
                          <a:effectLst/>
                        </a:rPr>
                        <a:t>(kgf)</a:t>
                      </a:r>
                      <a:endParaRPr lang="es-EC" sz="1400" dirty="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dirty="0">
                          <a:effectLst/>
                        </a:rPr>
                        <a:t>Fuerza Experimental</a:t>
                      </a:r>
                      <a:endParaRPr lang="es-EC" sz="1400" dirty="0">
                        <a:effectLst/>
                      </a:endParaRPr>
                    </a:p>
                    <a:p>
                      <a:pPr algn="ctr">
                        <a:lnSpc>
                          <a:spcPct val="150000"/>
                        </a:lnSpc>
                        <a:spcAft>
                          <a:spcPts val="0"/>
                        </a:spcAft>
                      </a:pPr>
                      <a:r>
                        <a:rPr lang="es-ES" sz="1400" dirty="0">
                          <a:effectLst/>
                        </a:rPr>
                        <a:t>(kgf)</a:t>
                      </a:r>
                      <a:endParaRPr lang="es-EC" sz="1400" dirty="0">
                        <a:effectLst/>
                        <a:latin typeface="Arial"/>
                        <a:ea typeface="Times New Roman"/>
                        <a:cs typeface="Times New Roman"/>
                      </a:endParaRPr>
                    </a:p>
                  </a:txBody>
                  <a:tcPr marL="68580" marR="68580" marT="0" marB="0"/>
                </a:tc>
              </a:tr>
              <a:tr h="704930">
                <a:tc>
                  <a:txBody>
                    <a:bodyPr/>
                    <a:lstStyle/>
                    <a:p>
                      <a:pPr algn="ctr">
                        <a:lnSpc>
                          <a:spcPct val="150000"/>
                        </a:lnSpc>
                        <a:spcAft>
                          <a:spcPts val="0"/>
                        </a:spcAft>
                      </a:pPr>
                      <a:r>
                        <a:rPr lang="es-ES" sz="1400">
                          <a:effectLst/>
                        </a:rPr>
                        <a:t>Perfil I Plomo</a:t>
                      </a:r>
                      <a:endParaRPr lang="es-EC" sz="140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dirty="0">
                          <a:effectLst/>
                        </a:rPr>
                        <a:t>13590</a:t>
                      </a:r>
                      <a:endParaRPr lang="es-EC" sz="1400" dirty="0">
                        <a:effectLst/>
                        <a:latin typeface="Arial"/>
                        <a:ea typeface="Times New Roman"/>
                        <a:cs typeface="Times New Roman"/>
                      </a:endParaRPr>
                    </a:p>
                  </a:txBody>
                  <a:tcPr marL="68580" marR="68580" marT="0" marB="0" anchor="ctr"/>
                </a:tc>
                <a:tc>
                  <a:txBody>
                    <a:bodyPr/>
                    <a:lstStyle/>
                    <a:p>
                      <a:pPr algn="ctr">
                        <a:lnSpc>
                          <a:spcPct val="150000"/>
                        </a:lnSpc>
                        <a:spcAft>
                          <a:spcPts val="0"/>
                        </a:spcAft>
                      </a:pPr>
                      <a:r>
                        <a:rPr lang="es-ES" sz="1400" dirty="0">
                          <a:effectLst/>
                        </a:rPr>
                        <a:t>14000</a:t>
                      </a:r>
                      <a:endParaRPr lang="es-EC" sz="1400" dirty="0">
                        <a:effectLst/>
                        <a:latin typeface="Arial"/>
                        <a:ea typeface="Times New Roman"/>
                        <a:cs typeface="Times New Roman"/>
                      </a:endParaRPr>
                    </a:p>
                  </a:txBody>
                  <a:tcPr marL="68580" marR="68580" marT="0" marB="0" anchor="ctr"/>
                </a:tc>
              </a:tr>
            </a:tbl>
          </a:graphicData>
        </a:graphic>
      </p:graphicFrame>
    </p:spTree>
    <p:extLst>
      <p:ext uri="{BB962C8B-B14F-4D97-AF65-F5344CB8AC3E}">
        <p14:creationId xmlns="" xmlns:p14="http://schemas.microsoft.com/office/powerpoint/2010/main" val="3925263824"/>
      </p:ext>
    </p:extLst>
  </p:cSld>
  <p:clrMapOvr>
    <a:masterClrMapping/>
  </p:clrMapOvr>
  <p:transition>
    <p:dissolv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DIRECTA</a:t>
            </a:r>
            <a:r>
              <a:rPr lang="es-ES" sz="2400" dirty="0" smtClean="0"/>
              <a:t>:</a:t>
            </a:r>
          </a:p>
          <a:p>
            <a:pPr marL="342900" lvl="1" indent="-342900" eaLnBrk="1" hangingPunct="1">
              <a:buNone/>
            </a:pPr>
            <a:r>
              <a:rPr lang="es-ES" sz="2400" b="1" dirty="0" smtClean="0">
                <a:latin typeface="Times New Roman" pitchFamily="18" charset="0"/>
                <a:cs typeface="Times New Roman" pitchFamily="18" charset="0"/>
              </a:rPr>
              <a:t>I</a:t>
            </a:r>
            <a:r>
              <a:rPr lang="es-ES" sz="2400" b="1" dirty="0" smtClean="0"/>
              <a:t> </a:t>
            </a:r>
            <a:r>
              <a:rPr lang="es-ES" sz="2400" b="1" dirty="0"/>
              <a:t>de </a:t>
            </a:r>
            <a:r>
              <a:rPr lang="es-EC" sz="2400" b="1" dirty="0" smtClean="0"/>
              <a:t>Plomo</a:t>
            </a:r>
          </a:p>
          <a:p>
            <a:pPr marL="0" lvl="1" indent="0" algn="just" eaLnBrk="1" hangingPunct="1">
              <a:buNone/>
            </a:pPr>
            <a:r>
              <a:rPr lang="es-ES" sz="2200" dirty="0"/>
              <a:t>Con la extrusión del perfil </a:t>
            </a:r>
            <a:r>
              <a:rPr lang="es-ES" sz="2200" dirty="0">
                <a:latin typeface="Times New Roman" pitchFamily="18" charset="0"/>
                <a:cs typeface="Times New Roman" pitchFamily="18" charset="0"/>
              </a:rPr>
              <a:t>I</a:t>
            </a:r>
            <a:r>
              <a:rPr lang="es-ES" sz="2200" dirty="0"/>
              <a:t> </a:t>
            </a:r>
            <a:r>
              <a:rPr lang="es-ES" sz="2200" dirty="0" smtClean="0"/>
              <a:t>se </a:t>
            </a:r>
            <a:r>
              <a:rPr lang="es-ES" sz="2200" dirty="0"/>
              <a:t>puede observar de una manera clara la deformación plástica que puede tener un material dúctil, como es el plomo, sin necesidad de </a:t>
            </a:r>
            <a:r>
              <a:rPr lang="es-ES" sz="2200" dirty="0" smtClean="0"/>
              <a:t>incrementar </a:t>
            </a:r>
            <a:r>
              <a:rPr lang="es-ES" sz="2200" dirty="0"/>
              <a:t>su temperatura, trabajando a niveles inferiores de su temperatura de recristalización</a:t>
            </a:r>
            <a:r>
              <a:rPr lang="es-ES" sz="2200" dirty="0" smtClean="0"/>
              <a:t>.</a:t>
            </a:r>
          </a:p>
          <a:p>
            <a:pPr marL="342900" lvl="1" indent="-342900" eaLnBrk="1" hangingPunct="1">
              <a:buNone/>
            </a:pPr>
            <a:endParaRPr lang="es-EC" sz="2400" dirty="0"/>
          </a:p>
          <a:p>
            <a:pPr marL="342900" lvl="1" indent="-342900" eaLnBrk="1" hangingPunct="1">
              <a:buNone/>
            </a:pPr>
            <a:endParaRPr lang="es-EC" sz="2400" b="1" dirty="0"/>
          </a:p>
        </p:txBody>
      </p:sp>
      <p:pic>
        <p:nvPicPr>
          <p:cNvPr id="5" name="4 Imagen"/>
          <p:cNvPicPr/>
          <p:nvPr/>
        </p:nvPicPr>
        <p:blipFill>
          <a:blip r:embed="rId4"/>
          <a:srcRect l="27231" t="14827" r="28511" b="26498"/>
          <a:stretch>
            <a:fillRect/>
          </a:stretch>
        </p:blipFill>
        <p:spPr bwMode="auto">
          <a:xfrm>
            <a:off x="3338512" y="3391533"/>
            <a:ext cx="2466975" cy="2031365"/>
          </a:xfrm>
          <a:prstGeom prst="rect">
            <a:avLst/>
          </a:prstGeom>
          <a:noFill/>
          <a:ln w="9525">
            <a:noFill/>
            <a:miter lim="800000"/>
            <a:headEnd/>
            <a:tailEnd/>
          </a:ln>
        </p:spPr>
      </p:pic>
    </p:spTree>
    <p:extLst>
      <p:ext uri="{BB962C8B-B14F-4D97-AF65-F5344CB8AC3E}">
        <p14:creationId xmlns="" xmlns:p14="http://schemas.microsoft.com/office/powerpoint/2010/main" val="3920821633"/>
      </p:ext>
    </p:extLst>
  </p:cSld>
  <p:clrMapOvr>
    <a:masterClrMapping/>
  </p:clrMapOvr>
  <p:transition>
    <p:dissolv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DIRECTA</a:t>
            </a:r>
            <a:r>
              <a:rPr lang="es-ES" sz="2400" dirty="0" smtClean="0"/>
              <a:t>:</a:t>
            </a:r>
          </a:p>
          <a:p>
            <a:pPr marL="342900" lvl="1" indent="-342900" eaLnBrk="1" hangingPunct="1">
              <a:buNone/>
            </a:pPr>
            <a:r>
              <a:rPr lang="es-ES" sz="2400" b="1" dirty="0" smtClean="0">
                <a:latin typeface="Times New Roman" pitchFamily="18" charset="0"/>
                <a:cs typeface="Times New Roman" pitchFamily="18" charset="0"/>
              </a:rPr>
              <a:t>I</a:t>
            </a:r>
            <a:r>
              <a:rPr lang="es-ES" sz="2400" b="1" dirty="0" smtClean="0"/>
              <a:t> </a:t>
            </a:r>
            <a:r>
              <a:rPr lang="es-ES" sz="2400" b="1" dirty="0"/>
              <a:t>de </a:t>
            </a:r>
            <a:r>
              <a:rPr lang="es-EC" sz="2400" b="1" dirty="0" smtClean="0"/>
              <a:t>Plomo</a:t>
            </a:r>
          </a:p>
          <a:p>
            <a:pPr marL="0" indent="0" algn="just">
              <a:buNone/>
            </a:pPr>
            <a:r>
              <a:rPr lang="es-ES" sz="2200" dirty="0" smtClean="0"/>
              <a:t>Contraria a la extrusión del eje macizo de plomo, en esta extrusión se produce un perfil completamente recto, y esto es debido a que la sección I se compone de varias aristas que facilitan el flujo del material, impidiendo desviaciones prominentes al momento de llenar las pequeñas imperfecciones interiores del material.      </a:t>
            </a:r>
            <a:endParaRPr lang="es-EC" sz="2200" dirty="0" smtClean="0"/>
          </a:p>
          <a:p>
            <a:pPr marL="342900" lvl="1" indent="-342900" eaLnBrk="1" hangingPunct="1">
              <a:buNone/>
            </a:pPr>
            <a:endParaRPr lang="es-EC" sz="2400" dirty="0"/>
          </a:p>
          <a:p>
            <a:pPr marL="342900" lvl="1" indent="-342900" eaLnBrk="1" hangingPunct="1">
              <a:buNone/>
            </a:pPr>
            <a:endParaRPr lang="es-EC" sz="2400" b="1" dirty="0"/>
          </a:p>
        </p:txBody>
      </p:sp>
      <p:pic>
        <p:nvPicPr>
          <p:cNvPr id="6" name="5 Imagen"/>
          <p:cNvPicPr/>
          <p:nvPr/>
        </p:nvPicPr>
        <p:blipFill>
          <a:blip r:embed="rId4"/>
          <a:srcRect l="27793" t="10095" r="31284" b="29022"/>
          <a:stretch>
            <a:fillRect/>
          </a:stretch>
        </p:blipFill>
        <p:spPr bwMode="auto">
          <a:xfrm>
            <a:off x="5357818" y="3553794"/>
            <a:ext cx="2404110" cy="2232660"/>
          </a:xfrm>
          <a:prstGeom prst="rect">
            <a:avLst/>
          </a:prstGeom>
          <a:noFill/>
          <a:ln w="9525">
            <a:noFill/>
            <a:miter lim="800000"/>
            <a:headEnd/>
            <a:tailEnd/>
          </a:ln>
        </p:spPr>
      </p:pic>
      <p:pic>
        <p:nvPicPr>
          <p:cNvPr id="7" name="6 Imagen"/>
          <p:cNvPicPr/>
          <p:nvPr/>
        </p:nvPicPr>
        <p:blipFill>
          <a:blip r:embed="rId5"/>
          <a:srcRect l="27008" t="20820" r="38546" b="16062"/>
          <a:stretch>
            <a:fillRect/>
          </a:stretch>
        </p:blipFill>
        <p:spPr bwMode="auto">
          <a:xfrm>
            <a:off x="1500166" y="3571876"/>
            <a:ext cx="1958340" cy="2242185"/>
          </a:xfrm>
          <a:prstGeom prst="rect">
            <a:avLst/>
          </a:prstGeom>
          <a:noFill/>
          <a:ln w="9525">
            <a:noFill/>
            <a:miter lim="800000"/>
            <a:headEnd/>
            <a:tailEnd/>
          </a:ln>
        </p:spPr>
      </p:pic>
    </p:spTree>
    <p:extLst>
      <p:ext uri="{BB962C8B-B14F-4D97-AF65-F5344CB8AC3E}">
        <p14:creationId xmlns="" xmlns:p14="http://schemas.microsoft.com/office/powerpoint/2010/main" val="3920821633"/>
      </p:ext>
    </p:extLst>
  </p:cSld>
  <p:clrMapOvr>
    <a:masterClrMapping/>
  </p:clrMapOvr>
  <p:transition>
    <p:dissolv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142852"/>
            <a:ext cx="8229600" cy="5334000"/>
          </a:xfrm>
        </p:spPr>
        <p:txBody>
          <a:bodyPr numCol="1"/>
          <a:lstStyle/>
          <a:p>
            <a:pPr marL="342900" lvl="1" indent="-342900" eaLnBrk="1" hangingPunct="1">
              <a:buNone/>
            </a:pPr>
            <a:r>
              <a:rPr lang="es-ES" sz="2400" b="1" cap="all" dirty="0"/>
              <a:t>EXTRUSIÓN </a:t>
            </a:r>
            <a:r>
              <a:rPr lang="es-ES" sz="2400" b="1" cap="all" dirty="0" smtClean="0"/>
              <a:t>DIRECTA</a:t>
            </a:r>
            <a:r>
              <a:rPr lang="es-ES" sz="2400" dirty="0" smtClean="0"/>
              <a:t>:</a:t>
            </a:r>
          </a:p>
          <a:p>
            <a:pPr marL="342900" lvl="1" indent="-342900" eaLnBrk="1" hangingPunct="1">
              <a:buNone/>
            </a:pPr>
            <a:r>
              <a:rPr lang="es-ES" sz="2400" b="1" dirty="0" smtClean="0">
                <a:latin typeface="Times New Roman" pitchFamily="18" charset="0"/>
                <a:cs typeface="Times New Roman" pitchFamily="18" charset="0"/>
              </a:rPr>
              <a:t>I</a:t>
            </a:r>
            <a:r>
              <a:rPr lang="es-ES" sz="2400" b="1" dirty="0" smtClean="0"/>
              <a:t> </a:t>
            </a:r>
            <a:r>
              <a:rPr lang="es-ES" sz="2400" b="1" dirty="0"/>
              <a:t>de </a:t>
            </a:r>
            <a:r>
              <a:rPr lang="es-EC" sz="2400" b="1" dirty="0" smtClean="0"/>
              <a:t>Plomo</a:t>
            </a:r>
          </a:p>
          <a:p>
            <a:pPr marL="0" indent="0" algn="just">
              <a:buNone/>
            </a:pPr>
            <a:r>
              <a:rPr lang="es-ES" sz="2200" dirty="0" smtClean="0"/>
              <a:t>En el plano industrial no es necesaria la extracción del material que se encuentra en los dados de extrusión, ya que así como en los casos anteriores la introducción de tochos en matrices debe ser continua, generando un perfil más largo sin necesidad de variar la longitud del tocho inicial, misma que actúa directamente en sobre el cálculo de la fuerza necesaria para la extrusión, ya que el área de fricción será mayor.</a:t>
            </a:r>
            <a:endParaRPr lang="es-EC" sz="2200" dirty="0" smtClean="0"/>
          </a:p>
          <a:p>
            <a:pPr marL="342900" lvl="1" indent="-342900" eaLnBrk="1" hangingPunct="1">
              <a:buNone/>
            </a:pPr>
            <a:endParaRPr lang="es-EC" sz="2400" dirty="0"/>
          </a:p>
          <a:p>
            <a:pPr marL="342900" lvl="1" indent="-342900" eaLnBrk="1" hangingPunct="1">
              <a:buNone/>
            </a:pPr>
            <a:endParaRPr lang="es-EC" sz="2400" b="1" dirty="0"/>
          </a:p>
        </p:txBody>
      </p:sp>
      <p:pic>
        <p:nvPicPr>
          <p:cNvPr id="8" name="7 Imagen"/>
          <p:cNvPicPr/>
          <p:nvPr/>
        </p:nvPicPr>
        <p:blipFill>
          <a:blip r:embed="rId4" cstate="print"/>
          <a:srcRect l="18166" t="18362" r="20000" b="37288"/>
          <a:stretch>
            <a:fillRect/>
          </a:stretch>
        </p:blipFill>
        <p:spPr bwMode="auto">
          <a:xfrm>
            <a:off x="2214546" y="3500438"/>
            <a:ext cx="4572032" cy="2071702"/>
          </a:xfrm>
          <a:prstGeom prst="rect">
            <a:avLst/>
          </a:prstGeom>
          <a:noFill/>
          <a:ln w="9525">
            <a:noFill/>
            <a:miter lim="800000"/>
            <a:headEnd/>
            <a:tailEnd/>
          </a:ln>
        </p:spPr>
      </p:pic>
    </p:spTree>
    <p:extLst>
      <p:ext uri="{BB962C8B-B14F-4D97-AF65-F5344CB8AC3E}">
        <p14:creationId xmlns="" xmlns:p14="http://schemas.microsoft.com/office/powerpoint/2010/main" val="3920821633"/>
      </p:ext>
    </p:extLst>
  </p:cSld>
  <p:clrMapOvr>
    <a:masterClrMapping/>
  </p:clrMapOvr>
  <p:transition>
    <p:dissolv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endParaRPr lang="es-ES" sz="1000" b="1" cap="all" dirty="0" smtClean="0"/>
          </a:p>
          <a:p>
            <a:pPr marL="342900" lvl="1" indent="-342900" eaLnBrk="1" hangingPunct="1">
              <a:buNone/>
            </a:pPr>
            <a:r>
              <a:rPr lang="es-ES" sz="2400" b="1" cap="all" dirty="0" smtClean="0"/>
              <a:t>EXTRUSIÓN DIRECTA</a:t>
            </a:r>
            <a:r>
              <a:rPr lang="es-ES" sz="2400" dirty="0" smtClean="0"/>
              <a:t>: </a:t>
            </a:r>
          </a:p>
          <a:p>
            <a:pPr marL="342900" lvl="1" indent="-342900" eaLnBrk="1" hangingPunct="1">
              <a:buNone/>
            </a:pPr>
            <a:endParaRPr lang="es-ES" sz="2400" dirty="0" smtClean="0"/>
          </a:p>
          <a:p>
            <a:pPr marL="342900" lvl="1" indent="-342900" eaLnBrk="1" hangingPunct="1">
              <a:buNone/>
            </a:pPr>
            <a:r>
              <a:rPr lang="es-ES" sz="2400" b="1" dirty="0" smtClean="0">
                <a:latin typeface="Times New Roman" pitchFamily="18" charset="0"/>
                <a:cs typeface="Times New Roman" pitchFamily="18" charset="0"/>
              </a:rPr>
              <a:t>I</a:t>
            </a:r>
            <a:r>
              <a:rPr lang="es-ES" sz="2400" b="1" dirty="0" smtClean="0"/>
              <a:t> de Plomo </a:t>
            </a:r>
          </a:p>
          <a:p>
            <a:pPr marL="342900" lvl="1" indent="-342900" eaLnBrk="1" hangingPunct="1">
              <a:buNone/>
            </a:pPr>
            <a:endParaRPr lang="es-ES" sz="1000" b="1" dirty="0" smtClean="0"/>
          </a:p>
          <a:p>
            <a:pPr>
              <a:buNone/>
            </a:pPr>
            <a:r>
              <a:rPr lang="es-ES" sz="2200" b="1" dirty="0" smtClean="0"/>
              <a:t>Porcentaje de error entre Fuerza Real – Fuerza Experimental</a:t>
            </a:r>
          </a:p>
          <a:p>
            <a:pPr>
              <a:buNone/>
            </a:pPr>
            <a:endParaRPr lang="es-ES" sz="2200" b="1" dirty="0" smtClean="0"/>
          </a:p>
          <a:p>
            <a:pPr>
              <a:buNone/>
            </a:pPr>
            <a:endParaRPr lang="es-EC" sz="2200" dirty="0" smtClean="0"/>
          </a:p>
          <a:p>
            <a:pPr>
              <a:buNone/>
            </a:pPr>
            <a:endParaRPr lang="es-ES" sz="2200" b="1" dirty="0" smtClean="0"/>
          </a:p>
          <a:p>
            <a:pPr>
              <a:buNone/>
            </a:pPr>
            <a:endParaRPr lang="es-ES" sz="1000" b="1" dirty="0" smtClean="0"/>
          </a:p>
          <a:p>
            <a:pPr marL="0" lvl="2" indent="0">
              <a:buNone/>
            </a:pPr>
            <a:endParaRPr lang="es-ES" sz="2200" dirty="0" smtClean="0"/>
          </a:p>
        </p:txBody>
      </p:sp>
      <p:pic>
        <p:nvPicPr>
          <p:cNvPr id="365570" name="Picture 2"/>
          <p:cNvPicPr>
            <a:picLocks noChangeAspect="1" noChangeArrowheads="1"/>
          </p:cNvPicPr>
          <p:nvPr/>
        </p:nvPicPr>
        <p:blipFill>
          <a:blip r:embed="rId4"/>
          <a:srcRect l="42277" t="39062" r="39055" b="51172"/>
          <a:stretch>
            <a:fillRect/>
          </a:stretch>
        </p:blipFill>
        <p:spPr bwMode="auto">
          <a:xfrm>
            <a:off x="3000364" y="3143248"/>
            <a:ext cx="2914670" cy="857256"/>
          </a:xfrm>
          <a:prstGeom prst="rect">
            <a:avLst/>
          </a:prstGeom>
          <a:noFill/>
          <a:ln w="9525">
            <a:noFill/>
            <a:miter lim="800000"/>
            <a:headEnd/>
            <a:tailEnd/>
          </a:ln>
          <a:effectLst/>
        </p:spPr>
      </p:pic>
    </p:spTree>
    <p:extLst>
      <p:ext uri="{BB962C8B-B14F-4D97-AF65-F5344CB8AC3E}">
        <p14:creationId xmlns="" xmlns:p14="http://schemas.microsoft.com/office/powerpoint/2010/main" val="1886519787"/>
      </p:ext>
    </p:extLst>
  </p:cSld>
  <p:clrMapOvr>
    <a:masterClrMapping/>
  </p:clrMapOvr>
  <p:transition>
    <p:dissolv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inversa</a:t>
            </a:r>
            <a:r>
              <a:rPr lang="es-ES" sz="2400" dirty="0" smtClean="0"/>
              <a:t>:</a:t>
            </a:r>
          </a:p>
          <a:p>
            <a:pPr marL="0" lvl="1" indent="0" algn="just" eaLnBrk="1" hangingPunct="1">
              <a:buNone/>
            </a:pPr>
            <a:r>
              <a:rPr lang="es-ES" sz="2200" dirty="0"/>
              <a:t>Para la extrusión inversa se dio forma de un hexágono interior a un tocho de plomo </a:t>
            </a:r>
            <a:r>
              <a:rPr lang="es-ES" sz="2200" dirty="0" smtClean="0"/>
              <a:t>y </a:t>
            </a:r>
            <a:r>
              <a:rPr lang="es-ES" sz="2200" dirty="0"/>
              <a:t>la fuerza experimental comparada con la fuerza teórica fue la siguiente</a:t>
            </a:r>
            <a:r>
              <a:rPr lang="es-ES" sz="2400" dirty="0"/>
              <a:t>:</a:t>
            </a:r>
            <a:endParaRPr lang="es-EC" sz="2400" dirty="0"/>
          </a:p>
          <a:p>
            <a:pPr marL="342900" lvl="1" indent="-342900" eaLnBrk="1" hangingPunct="1">
              <a:buNone/>
            </a:pPr>
            <a:endParaRPr lang="es-EC" sz="2400" dirty="0"/>
          </a:p>
          <a:p>
            <a:pPr marL="342900" lvl="1" indent="-342900" eaLnBrk="1" hangingPunct="1">
              <a:buNone/>
            </a:pPr>
            <a:endParaRPr lang="es-EC" sz="2400" b="1" dirty="0"/>
          </a:p>
        </p:txBody>
      </p:sp>
      <p:graphicFrame>
        <p:nvGraphicFramePr>
          <p:cNvPr id="2" name="1 Tabla"/>
          <p:cNvGraphicFramePr>
            <a:graphicFrameLocks noGrp="1"/>
          </p:cNvGraphicFramePr>
          <p:nvPr>
            <p:extLst>
              <p:ext uri="{D42A27DB-BD31-4B8C-83A1-F6EECF244321}">
                <p14:modId xmlns="" xmlns:p14="http://schemas.microsoft.com/office/powerpoint/2010/main" val="2144466863"/>
              </p:ext>
            </p:extLst>
          </p:nvPr>
        </p:nvGraphicFramePr>
        <p:xfrm>
          <a:off x="1752600" y="2666999"/>
          <a:ext cx="5036820" cy="1685768"/>
        </p:xfrm>
        <a:graphic>
          <a:graphicData uri="http://schemas.openxmlformats.org/drawingml/2006/table">
            <a:tbl>
              <a:tblPr firstRow="1" firstCol="1" bandRow="1">
                <a:tableStyleId>{5C22544A-7EE6-4342-B048-85BDC9FD1C3A}</a:tableStyleId>
              </a:tblPr>
              <a:tblGrid>
                <a:gridCol w="2008526"/>
                <a:gridCol w="1179152"/>
                <a:gridCol w="1849142"/>
              </a:tblGrid>
              <a:tr h="842884">
                <a:tc>
                  <a:txBody>
                    <a:bodyPr/>
                    <a:lstStyle/>
                    <a:p>
                      <a:pPr algn="ctr">
                        <a:lnSpc>
                          <a:spcPct val="150000"/>
                        </a:lnSpc>
                        <a:spcAft>
                          <a:spcPts val="0"/>
                        </a:spcAft>
                      </a:pPr>
                      <a:r>
                        <a:rPr lang="es-ES" sz="1400" dirty="0">
                          <a:effectLst/>
                        </a:rPr>
                        <a:t> </a:t>
                      </a:r>
                      <a:endParaRPr lang="es-EC" sz="1400" dirty="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dirty="0">
                          <a:effectLst/>
                        </a:rPr>
                        <a:t>Fuerza Real</a:t>
                      </a:r>
                      <a:endParaRPr lang="es-EC" sz="1400" dirty="0">
                        <a:effectLst/>
                      </a:endParaRPr>
                    </a:p>
                    <a:p>
                      <a:pPr algn="ctr">
                        <a:lnSpc>
                          <a:spcPct val="150000"/>
                        </a:lnSpc>
                        <a:spcAft>
                          <a:spcPts val="0"/>
                        </a:spcAft>
                      </a:pPr>
                      <a:r>
                        <a:rPr lang="es-ES" sz="1400" dirty="0">
                          <a:effectLst/>
                        </a:rPr>
                        <a:t>(kgf)</a:t>
                      </a:r>
                      <a:endParaRPr lang="es-EC" sz="1400" dirty="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a:effectLst/>
                        </a:rPr>
                        <a:t>Fuerza Experimental</a:t>
                      </a:r>
                      <a:endParaRPr lang="es-EC" sz="1400">
                        <a:effectLst/>
                      </a:endParaRPr>
                    </a:p>
                    <a:p>
                      <a:pPr algn="ctr">
                        <a:lnSpc>
                          <a:spcPct val="150000"/>
                        </a:lnSpc>
                        <a:spcAft>
                          <a:spcPts val="0"/>
                        </a:spcAft>
                      </a:pPr>
                      <a:r>
                        <a:rPr lang="es-ES" sz="1400">
                          <a:effectLst/>
                        </a:rPr>
                        <a:t>(kgf)</a:t>
                      </a:r>
                      <a:endParaRPr lang="es-EC" sz="1400">
                        <a:effectLst/>
                        <a:latin typeface="Arial"/>
                        <a:ea typeface="Times New Roman"/>
                        <a:cs typeface="Times New Roman"/>
                      </a:endParaRPr>
                    </a:p>
                  </a:txBody>
                  <a:tcPr marL="68580" marR="68580" marT="0" marB="0"/>
                </a:tc>
              </a:tr>
              <a:tr h="842884">
                <a:tc>
                  <a:txBody>
                    <a:bodyPr/>
                    <a:lstStyle/>
                    <a:p>
                      <a:pPr algn="ctr">
                        <a:lnSpc>
                          <a:spcPct val="150000"/>
                        </a:lnSpc>
                        <a:spcAft>
                          <a:spcPts val="0"/>
                        </a:spcAft>
                      </a:pPr>
                      <a:r>
                        <a:rPr lang="es-ES" sz="1400">
                          <a:effectLst/>
                        </a:rPr>
                        <a:t>Tubo hueco hexagonal – Plomo </a:t>
                      </a:r>
                      <a:endParaRPr lang="es-EC" sz="140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dirty="0">
                          <a:effectLst/>
                        </a:rPr>
                        <a:t>11470</a:t>
                      </a:r>
                      <a:endParaRPr lang="es-EC" sz="1400" dirty="0">
                        <a:effectLst/>
                        <a:latin typeface="Arial"/>
                        <a:ea typeface="Times New Roman"/>
                        <a:cs typeface="Times New Roman"/>
                      </a:endParaRPr>
                    </a:p>
                  </a:txBody>
                  <a:tcPr marL="68580" marR="68580" marT="0" marB="0" anchor="ctr"/>
                </a:tc>
                <a:tc>
                  <a:txBody>
                    <a:bodyPr/>
                    <a:lstStyle/>
                    <a:p>
                      <a:pPr algn="ctr">
                        <a:lnSpc>
                          <a:spcPct val="150000"/>
                        </a:lnSpc>
                        <a:spcAft>
                          <a:spcPts val="0"/>
                        </a:spcAft>
                      </a:pPr>
                      <a:r>
                        <a:rPr lang="es-ES" sz="1400" dirty="0">
                          <a:effectLst/>
                        </a:rPr>
                        <a:t>12000</a:t>
                      </a:r>
                      <a:endParaRPr lang="es-EC" sz="1400" dirty="0">
                        <a:effectLst/>
                        <a:latin typeface="Arial"/>
                        <a:ea typeface="Times New Roman"/>
                        <a:cs typeface="Times New Roman"/>
                      </a:endParaRPr>
                    </a:p>
                  </a:txBody>
                  <a:tcPr marL="68580" marR="68580" marT="0" marB="0" anchor="ctr"/>
                </a:tc>
              </a:tr>
            </a:tbl>
          </a:graphicData>
        </a:graphic>
      </p:graphicFrame>
    </p:spTree>
    <p:extLst>
      <p:ext uri="{BB962C8B-B14F-4D97-AF65-F5344CB8AC3E}">
        <p14:creationId xmlns="" xmlns:p14="http://schemas.microsoft.com/office/powerpoint/2010/main" val="1860754795"/>
      </p:ext>
    </p:extLst>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257799"/>
          </a:xfrm>
        </p:spPr>
        <p:txBody>
          <a:bodyPr numCol="1"/>
          <a:lstStyle/>
          <a:p>
            <a:pPr marL="342900" lvl="1" indent="-342900" eaLnBrk="1" hangingPunct="1">
              <a:buNone/>
            </a:pPr>
            <a:r>
              <a:rPr lang="es-ES" b="1" cap="all" dirty="0" smtClean="0"/>
              <a:t>	DELIMITACIÓN </a:t>
            </a:r>
            <a:r>
              <a:rPr lang="es-ES" b="1" cap="all" dirty="0"/>
              <a:t>ENTRE EXTRUSIÓN EN CALIENTE Y EXTRUSIÓN EN </a:t>
            </a:r>
            <a:r>
              <a:rPr lang="es-ES" b="1" cap="all" dirty="0" smtClean="0"/>
              <a:t>FRÍO:</a:t>
            </a:r>
          </a:p>
          <a:p>
            <a:pPr marL="342900" lvl="1" indent="-342900" eaLnBrk="1" hangingPunct="1">
              <a:buNone/>
            </a:pPr>
            <a:endParaRPr lang="es-ES" sz="2200" dirty="0" smtClean="0"/>
          </a:p>
          <a:p>
            <a:pPr marL="342900" lvl="1" indent="-342900" algn="just" eaLnBrk="1" hangingPunct="1">
              <a:buNone/>
            </a:pPr>
            <a:r>
              <a:rPr lang="es-ES" sz="2200" dirty="0" smtClean="0"/>
              <a:t>	La </a:t>
            </a:r>
            <a:r>
              <a:rPr lang="es-ES" sz="2200" dirty="0"/>
              <a:t>extrusión en caliente y la extrusión en frío se encuentran delimitadas por la temperatura de </a:t>
            </a:r>
            <a:r>
              <a:rPr lang="es-ES" sz="2200" dirty="0" err="1" smtClean="0"/>
              <a:t>recristalización</a:t>
            </a:r>
            <a:r>
              <a:rPr lang="es-ES" sz="2200" dirty="0" smtClean="0"/>
              <a:t>.</a:t>
            </a:r>
          </a:p>
          <a:p>
            <a:pPr marL="342900" lvl="1" indent="-342900" algn="just" eaLnBrk="1" hangingPunct="1">
              <a:buNone/>
            </a:pPr>
            <a:endParaRPr lang="es-ES" sz="2200" dirty="0" smtClean="0"/>
          </a:p>
          <a:p>
            <a:pPr marL="354013" indent="0" algn="just">
              <a:buNone/>
            </a:pPr>
            <a:r>
              <a:rPr lang="es-ES" sz="2200" dirty="0" smtClean="0"/>
              <a:t> Para  </a:t>
            </a:r>
            <a:r>
              <a:rPr lang="es-ES" sz="2200" dirty="0"/>
              <a:t>el aluminio y plomo la temperatura de recristalización es: </a:t>
            </a:r>
            <a:endParaRPr lang="es-EC" sz="2200" dirty="0"/>
          </a:p>
          <a:p>
            <a:pPr marL="0" indent="0">
              <a:buNone/>
            </a:pPr>
            <a:r>
              <a:rPr lang="es-ES" sz="2200" dirty="0"/>
              <a:t>                               </a:t>
            </a:r>
            <a:r>
              <a:rPr lang="es-ES" sz="2200" dirty="0" err="1"/>
              <a:t>T</a:t>
            </a:r>
            <a:r>
              <a:rPr lang="es-ES" sz="2200" baseline="-25000" dirty="0" err="1"/>
              <a:t>recristalización</a:t>
            </a:r>
            <a:r>
              <a:rPr lang="es-ES" sz="2200" baseline="-25000" dirty="0"/>
              <a:t> = </a:t>
            </a:r>
            <a:r>
              <a:rPr lang="es-ES" sz="2200" dirty="0"/>
              <a:t>(0.4 – 0.5)</a:t>
            </a:r>
            <a:r>
              <a:rPr lang="es-ES" sz="2200" dirty="0" err="1"/>
              <a:t>Tf</a:t>
            </a:r>
            <a:r>
              <a:rPr lang="es-ES" sz="2200" b="1" dirty="0"/>
              <a:t>                                </a:t>
            </a:r>
            <a:endParaRPr lang="es-ES" sz="2200" b="1" dirty="0" smtClean="0"/>
          </a:p>
          <a:p>
            <a:pPr marL="354013" indent="0">
              <a:buNone/>
            </a:pPr>
            <a:endParaRPr lang="es-ES" sz="2200" dirty="0" smtClean="0"/>
          </a:p>
          <a:p>
            <a:pPr marL="354013" indent="0">
              <a:buNone/>
            </a:pPr>
            <a:r>
              <a:rPr lang="es-ES" sz="2200" dirty="0" smtClean="0"/>
              <a:t>donde</a:t>
            </a:r>
            <a:r>
              <a:rPr lang="es-ES" sz="2200" dirty="0"/>
              <a:t>: </a:t>
            </a:r>
            <a:endParaRPr lang="es-EC" sz="2200" dirty="0"/>
          </a:p>
          <a:p>
            <a:pPr marL="354013" indent="0">
              <a:buNone/>
            </a:pPr>
            <a:r>
              <a:rPr lang="es-ES" sz="2200" b="1" dirty="0" err="1"/>
              <a:t>Tf</a:t>
            </a:r>
            <a:r>
              <a:rPr lang="es-ES" sz="2200" dirty="0"/>
              <a:t> es la temperatura de fusión </a:t>
            </a:r>
            <a:endParaRPr lang="es-ES" sz="2200" dirty="0" smtClean="0"/>
          </a:p>
          <a:p>
            <a:pPr marL="0" indent="0" algn="ctr">
              <a:buNone/>
            </a:pPr>
            <a:r>
              <a:rPr lang="es-ES" sz="2200" dirty="0" smtClean="0"/>
              <a:t>(</a:t>
            </a:r>
            <a:r>
              <a:rPr lang="es-ES" sz="2200" dirty="0" err="1"/>
              <a:t>Tf</a:t>
            </a:r>
            <a:r>
              <a:rPr lang="es-ES" sz="2200" baseline="-25000" dirty="0" err="1"/>
              <a:t>Aluminio</a:t>
            </a:r>
            <a:r>
              <a:rPr lang="es-ES" sz="2200" dirty="0"/>
              <a:t> = </a:t>
            </a:r>
            <a:r>
              <a:rPr lang="es-ES" sz="2200" dirty="0" smtClean="0"/>
              <a:t>660°C </a:t>
            </a:r>
            <a:r>
              <a:rPr lang="es-ES" sz="2200" dirty="0"/>
              <a:t>- </a:t>
            </a:r>
            <a:r>
              <a:rPr lang="es-ES" sz="2200" dirty="0" err="1"/>
              <a:t>Tf</a:t>
            </a:r>
            <a:r>
              <a:rPr lang="es-ES" sz="2200" baseline="-25000" dirty="0" err="1"/>
              <a:t>Plomo</a:t>
            </a:r>
            <a:r>
              <a:rPr lang="es-ES" sz="2200" dirty="0"/>
              <a:t> = </a:t>
            </a:r>
            <a:r>
              <a:rPr lang="es-ES" sz="2200" dirty="0" smtClean="0"/>
              <a:t>330°C </a:t>
            </a:r>
            <a:r>
              <a:rPr lang="es-ES" sz="2200" dirty="0"/>
              <a:t>)</a:t>
            </a:r>
            <a:endParaRPr lang="es-EC" sz="2200" dirty="0"/>
          </a:p>
          <a:p>
            <a:pPr marL="342900" lvl="1" indent="-342900" eaLnBrk="1" hangingPunct="1">
              <a:buNone/>
            </a:pPr>
            <a:endParaRPr lang="es-EC" sz="2200" dirty="0"/>
          </a:p>
          <a:p>
            <a:pPr marL="342900" lvl="1" indent="-342900" eaLnBrk="1" hangingPunct="1">
              <a:buNone/>
            </a:pPr>
            <a:endParaRPr lang="es-ES" sz="2200" b="1" cap="all" dirty="0" smtClean="0"/>
          </a:p>
        </p:txBody>
      </p:sp>
    </p:spTree>
    <p:extLst>
      <p:ext uri="{BB962C8B-B14F-4D97-AF65-F5344CB8AC3E}">
        <p14:creationId xmlns="" xmlns:p14="http://schemas.microsoft.com/office/powerpoint/2010/main" val="278996768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79">
                                            <p:txEl>
                                              <p:pRg st="2" end="2"/>
                                            </p:txEl>
                                          </p:spTgt>
                                        </p:tgtEl>
                                        <p:attrNameLst>
                                          <p:attrName>style.visibility</p:attrName>
                                        </p:attrNameLst>
                                      </p:cBhvr>
                                      <p:to>
                                        <p:strVal val="visible"/>
                                      </p:to>
                                    </p:set>
                                    <p:animEffect transition="in" filter="dissolve">
                                      <p:cBhvr>
                                        <p:cTn id="10" dur="500"/>
                                        <p:tgtEl>
                                          <p:spTgt spid="2457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4579">
                                            <p:txEl>
                                              <p:pRg st="4" end="4"/>
                                            </p:txEl>
                                          </p:spTgt>
                                        </p:tgtEl>
                                        <p:attrNameLst>
                                          <p:attrName>style.visibility</p:attrName>
                                        </p:attrNameLst>
                                      </p:cBhvr>
                                      <p:to>
                                        <p:strVal val="visible"/>
                                      </p:to>
                                    </p:set>
                                    <p:animEffect transition="in" filter="dissolve">
                                      <p:cBhvr>
                                        <p:cTn id="15" dur="500"/>
                                        <p:tgtEl>
                                          <p:spTgt spid="24579">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4579">
                                            <p:txEl>
                                              <p:pRg st="5" end="5"/>
                                            </p:txEl>
                                          </p:spTgt>
                                        </p:tgtEl>
                                        <p:attrNameLst>
                                          <p:attrName>style.visibility</p:attrName>
                                        </p:attrNameLst>
                                      </p:cBhvr>
                                      <p:to>
                                        <p:strVal val="visible"/>
                                      </p:to>
                                    </p:set>
                                    <p:animEffect transition="in" filter="dissolve">
                                      <p:cBhvr>
                                        <p:cTn id="20" dur="500"/>
                                        <p:tgtEl>
                                          <p:spTgt spid="24579">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4579">
                                            <p:txEl>
                                              <p:pRg st="7" end="7"/>
                                            </p:txEl>
                                          </p:spTgt>
                                        </p:tgtEl>
                                        <p:attrNameLst>
                                          <p:attrName>style.visibility</p:attrName>
                                        </p:attrNameLst>
                                      </p:cBhvr>
                                      <p:to>
                                        <p:strVal val="visible"/>
                                      </p:to>
                                    </p:set>
                                    <p:animEffect transition="in" filter="dissolve">
                                      <p:cBhvr>
                                        <p:cTn id="25" dur="500"/>
                                        <p:tgtEl>
                                          <p:spTgt spid="24579">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4579">
                                            <p:txEl>
                                              <p:pRg st="8" end="8"/>
                                            </p:txEl>
                                          </p:spTgt>
                                        </p:tgtEl>
                                        <p:attrNameLst>
                                          <p:attrName>style.visibility</p:attrName>
                                        </p:attrNameLst>
                                      </p:cBhvr>
                                      <p:to>
                                        <p:strVal val="visible"/>
                                      </p:to>
                                    </p:set>
                                    <p:animEffect transition="in" filter="dissolve">
                                      <p:cBhvr>
                                        <p:cTn id="30" dur="500"/>
                                        <p:tgtEl>
                                          <p:spTgt spid="24579">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4579">
                                            <p:txEl>
                                              <p:pRg st="9" end="9"/>
                                            </p:txEl>
                                          </p:spTgt>
                                        </p:tgtEl>
                                        <p:attrNameLst>
                                          <p:attrName>style.visibility</p:attrName>
                                        </p:attrNameLst>
                                      </p:cBhvr>
                                      <p:to>
                                        <p:strVal val="visible"/>
                                      </p:to>
                                    </p:set>
                                    <p:animEffect transition="in" filter="dissolve">
                                      <p:cBhvr>
                                        <p:cTn id="35" dur="500"/>
                                        <p:tgtEl>
                                          <p:spTgt spid="245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inversa</a:t>
            </a:r>
            <a:r>
              <a:rPr lang="es-ES" sz="2400" dirty="0" smtClean="0"/>
              <a:t>:</a:t>
            </a:r>
          </a:p>
          <a:p>
            <a:pPr marL="0" lvl="1" indent="0" algn="just" eaLnBrk="1" hangingPunct="1">
              <a:buNone/>
            </a:pPr>
            <a:r>
              <a:rPr lang="es-ES" sz="2200" dirty="0"/>
              <a:t>En función del esfuerzo de  fluencia promedio obtenido experimentalmente la fuerza teórica es muy parecida a la necesitada para realizar la extrusión, nuevamente demostrando que los cálculos realizados con este dato se encuentran correctos y vas acorde a la realidad del caso. </a:t>
            </a:r>
            <a:endParaRPr lang="es-EC" sz="2200" dirty="0"/>
          </a:p>
          <a:p>
            <a:pPr marL="342900" lvl="1" indent="-342900" eaLnBrk="1" hangingPunct="1">
              <a:buNone/>
            </a:pPr>
            <a:endParaRPr lang="es-EC" sz="2400" dirty="0"/>
          </a:p>
          <a:p>
            <a:pPr marL="342900" lvl="1" indent="-342900" eaLnBrk="1" hangingPunct="1">
              <a:buNone/>
            </a:pPr>
            <a:endParaRPr lang="es-EC" sz="2400" b="1" dirty="0"/>
          </a:p>
        </p:txBody>
      </p:sp>
      <p:pic>
        <p:nvPicPr>
          <p:cNvPr id="5" name="4 Imagen"/>
          <p:cNvPicPr/>
          <p:nvPr/>
        </p:nvPicPr>
        <p:blipFill>
          <a:blip r:embed="rId4"/>
          <a:srcRect l="39274" t="25706" r="38772" b="39099"/>
          <a:stretch>
            <a:fillRect/>
          </a:stretch>
        </p:blipFill>
        <p:spPr bwMode="auto">
          <a:xfrm>
            <a:off x="5062558" y="3071810"/>
            <a:ext cx="2438400" cy="2467493"/>
          </a:xfrm>
          <a:prstGeom prst="rect">
            <a:avLst/>
          </a:prstGeom>
          <a:noFill/>
          <a:ln w="9525">
            <a:noFill/>
            <a:miter lim="800000"/>
            <a:headEnd/>
            <a:tailEnd/>
          </a:ln>
        </p:spPr>
      </p:pic>
      <p:pic>
        <p:nvPicPr>
          <p:cNvPr id="6" name="5 Imagen"/>
          <p:cNvPicPr/>
          <p:nvPr/>
        </p:nvPicPr>
        <p:blipFill>
          <a:blip r:embed="rId5"/>
          <a:srcRect l="34963" t="37313" r="49047" b="33255"/>
          <a:stretch>
            <a:fillRect/>
          </a:stretch>
        </p:blipFill>
        <p:spPr bwMode="auto">
          <a:xfrm>
            <a:off x="1571620" y="3000372"/>
            <a:ext cx="2286000" cy="2477653"/>
          </a:xfrm>
          <a:prstGeom prst="rect">
            <a:avLst/>
          </a:prstGeom>
          <a:noFill/>
          <a:ln w="9525">
            <a:noFill/>
            <a:miter lim="800000"/>
            <a:headEnd/>
            <a:tailEnd/>
          </a:ln>
        </p:spPr>
      </p:pic>
    </p:spTree>
    <p:extLst>
      <p:ext uri="{BB962C8B-B14F-4D97-AF65-F5344CB8AC3E}">
        <p14:creationId xmlns="" xmlns:p14="http://schemas.microsoft.com/office/powerpoint/2010/main" val="1341888133"/>
      </p:ext>
    </p:extLst>
  </p:cSld>
  <p:clrMapOvr>
    <a:masterClrMapping/>
  </p:clrMapOvr>
  <p:transition>
    <p:dissolv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inversa</a:t>
            </a:r>
            <a:r>
              <a:rPr lang="es-ES" sz="2400" dirty="0" smtClean="0"/>
              <a:t>:</a:t>
            </a:r>
          </a:p>
          <a:p>
            <a:pPr marL="342900" lvl="1" indent="-342900" eaLnBrk="1" hangingPunct="1">
              <a:buNone/>
            </a:pPr>
            <a:endParaRPr lang="es-EC" sz="2400" dirty="0"/>
          </a:p>
          <a:p>
            <a:pPr marL="0" lvl="1" indent="0" algn="just" eaLnBrk="1" hangingPunct="1">
              <a:buNone/>
            </a:pPr>
            <a:r>
              <a:rPr lang="es-ES" sz="2200" dirty="0"/>
              <a:t>Para extraer el producto final, la matriz cuenta con un expulsor interno que facilitó esta </a:t>
            </a:r>
            <a:r>
              <a:rPr lang="es-ES" sz="2200" dirty="0" smtClean="0"/>
              <a:t>tarea, </a:t>
            </a:r>
            <a:r>
              <a:rPr lang="es-ES" sz="2200" dirty="0"/>
              <a:t>no fue necesario mayor esfuerzo, decido a la precisión con la que se encuentra construida tanto la matriz como el eyector y adicional a esto la ayuda la debida lubricación que deben tener cada </a:t>
            </a:r>
            <a:r>
              <a:rPr lang="es-ES" sz="2200" dirty="0" smtClean="0"/>
              <a:t>elemento</a:t>
            </a:r>
          </a:p>
          <a:p>
            <a:pPr marL="342900" lvl="1" indent="-342900" eaLnBrk="1" hangingPunct="1">
              <a:buNone/>
            </a:pPr>
            <a:endParaRPr lang="es-EC" sz="2200" b="1" dirty="0"/>
          </a:p>
        </p:txBody>
      </p:sp>
      <p:pic>
        <p:nvPicPr>
          <p:cNvPr id="7" name="6 Imagen"/>
          <p:cNvPicPr/>
          <p:nvPr/>
        </p:nvPicPr>
        <p:blipFill>
          <a:blip r:embed="rId4"/>
          <a:srcRect/>
          <a:stretch>
            <a:fillRect/>
          </a:stretch>
        </p:blipFill>
        <p:spPr bwMode="auto">
          <a:xfrm>
            <a:off x="1524000" y="2971800"/>
            <a:ext cx="5174224" cy="3023235"/>
          </a:xfrm>
          <a:prstGeom prst="rect">
            <a:avLst/>
          </a:prstGeom>
          <a:noFill/>
          <a:ln w="9525">
            <a:noFill/>
            <a:miter lim="800000"/>
            <a:headEnd/>
            <a:tailEnd/>
          </a:ln>
        </p:spPr>
      </p:pic>
    </p:spTree>
    <p:extLst>
      <p:ext uri="{BB962C8B-B14F-4D97-AF65-F5344CB8AC3E}">
        <p14:creationId xmlns="" xmlns:p14="http://schemas.microsoft.com/office/powerpoint/2010/main" val="487956679"/>
      </p:ext>
    </p:extLst>
  </p:cSld>
  <p:clrMapOvr>
    <a:masterClrMapping/>
  </p:clrMapOvr>
  <p:transition>
    <p:dissolv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endParaRPr lang="es-ES" sz="1000" b="1" cap="all" dirty="0" smtClean="0"/>
          </a:p>
          <a:p>
            <a:pPr marL="342900" lvl="1" indent="-342900" eaLnBrk="1" hangingPunct="1">
              <a:buNone/>
            </a:pPr>
            <a:r>
              <a:rPr lang="es-ES" sz="2400" b="1" cap="all" dirty="0" smtClean="0"/>
              <a:t>EXTRUSIÓN Inversa</a:t>
            </a:r>
            <a:r>
              <a:rPr lang="es-ES" sz="2400" dirty="0" smtClean="0"/>
              <a:t>: </a:t>
            </a:r>
          </a:p>
          <a:p>
            <a:pPr marL="342900" lvl="1" indent="-342900" eaLnBrk="1" hangingPunct="1">
              <a:buNone/>
            </a:pPr>
            <a:endParaRPr lang="es-ES" sz="2400" dirty="0" smtClean="0"/>
          </a:p>
          <a:p>
            <a:pPr marL="342900" lvl="1" indent="-342900" eaLnBrk="1" hangingPunct="1">
              <a:buNone/>
            </a:pPr>
            <a:r>
              <a:rPr lang="es-ES" sz="2400" b="1" dirty="0" smtClean="0"/>
              <a:t>Tubo de hueco hexagonal de Plomo </a:t>
            </a:r>
          </a:p>
          <a:p>
            <a:pPr marL="342900" lvl="1" indent="-342900" eaLnBrk="1" hangingPunct="1">
              <a:buNone/>
            </a:pPr>
            <a:endParaRPr lang="es-ES" sz="1000" b="1" dirty="0" smtClean="0"/>
          </a:p>
          <a:p>
            <a:pPr>
              <a:buNone/>
            </a:pPr>
            <a:r>
              <a:rPr lang="es-ES" sz="2200" b="1" dirty="0" smtClean="0"/>
              <a:t>Porcentaje de error entre Fuerza Real – Fuerza Experimental</a:t>
            </a:r>
          </a:p>
          <a:p>
            <a:pPr>
              <a:buNone/>
            </a:pPr>
            <a:endParaRPr lang="es-ES" sz="2200" b="1" dirty="0" smtClean="0"/>
          </a:p>
          <a:p>
            <a:pPr>
              <a:buNone/>
            </a:pPr>
            <a:endParaRPr lang="es-EC" sz="2200" dirty="0" smtClean="0"/>
          </a:p>
          <a:p>
            <a:pPr>
              <a:buNone/>
            </a:pPr>
            <a:endParaRPr lang="es-ES" sz="2200" b="1" dirty="0" smtClean="0"/>
          </a:p>
          <a:p>
            <a:pPr>
              <a:buNone/>
            </a:pPr>
            <a:endParaRPr lang="es-ES" sz="1000" b="1" dirty="0" smtClean="0"/>
          </a:p>
          <a:p>
            <a:pPr marL="0" lvl="2" indent="0">
              <a:buNone/>
            </a:pPr>
            <a:endParaRPr lang="es-ES" sz="2200" dirty="0" smtClean="0"/>
          </a:p>
        </p:txBody>
      </p:sp>
      <p:pic>
        <p:nvPicPr>
          <p:cNvPr id="366594" name="Picture 2"/>
          <p:cNvPicPr>
            <a:picLocks noChangeAspect="1" noChangeArrowheads="1"/>
          </p:cNvPicPr>
          <p:nvPr/>
        </p:nvPicPr>
        <p:blipFill>
          <a:blip r:embed="rId4"/>
          <a:srcRect l="42277" t="51758" r="39055" b="36523"/>
          <a:stretch>
            <a:fillRect/>
          </a:stretch>
        </p:blipFill>
        <p:spPr bwMode="auto">
          <a:xfrm>
            <a:off x="2928926" y="2996170"/>
            <a:ext cx="3048021" cy="1075772"/>
          </a:xfrm>
          <a:prstGeom prst="rect">
            <a:avLst/>
          </a:prstGeom>
          <a:noFill/>
          <a:ln w="9525">
            <a:noFill/>
            <a:miter lim="800000"/>
            <a:headEnd/>
            <a:tailEnd/>
          </a:ln>
          <a:effectLst/>
        </p:spPr>
      </p:pic>
    </p:spTree>
    <p:extLst>
      <p:ext uri="{BB962C8B-B14F-4D97-AF65-F5344CB8AC3E}">
        <p14:creationId xmlns="" xmlns:p14="http://schemas.microsoft.com/office/powerpoint/2010/main" val="1886519787"/>
      </p:ext>
    </p:extLst>
  </p:cSld>
  <p:clrMapOvr>
    <a:masterClrMapping/>
  </p:clrMapOvr>
  <p:transition>
    <p:dissolv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mixta</a:t>
            </a:r>
            <a:r>
              <a:rPr lang="es-ES" sz="2400" dirty="0" smtClean="0"/>
              <a:t>:</a:t>
            </a:r>
          </a:p>
          <a:p>
            <a:pPr marL="342900" lvl="1" indent="-342900" eaLnBrk="1" hangingPunct="1">
              <a:buNone/>
            </a:pPr>
            <a:r>
              <a:rPr lang="es-ES" sz="2400" b="1" dirty="0"/>
              <a:t>Dado de reducción – Aluminio</a:t>
            </a:r>
            <a:endParaRPr lang="es-EC" sz="2400" b="1" dirty="0"/>
          </a:p>
          <a:p>
            <a:pPr marL="0" lvl="1" indent="0" algn="just" eaLnBrk="1" hangingPunct="1">
              <a:buNone/>
            </a:pPr>
            <a:r>
              <a:rPr lang="es-ES" sz="2200" dirty="0"/>
              <a:t>El producto obtenido en la extrusión mixta es un dado de reducción con el que se puede observar los dos procesos de deformación plástica en </a:t>
            </a:r>
            <a:r>
              <a:rPr lang="es-ES" sz="2200" dirty="0" smtClean="0"/>
              <a:t>frío. </a:t>
            </a:r>
            <a:r>
              <a:rPr lang="es-ES" sz="2200" dirty="0"/>
              <a:t>Para el cálculo de las fuerzas  se debe realizar los análisis por separado, y la fuerza que regirá el proceso será la mayor, en este caso la fuerza para la extrusión inversa, esto debido principalmente a que el área de deformación es mucho mayor que a la de la extrusión directa, por lo tanto</a:t>
            </a:r>
            <a:endParaRPr lang="es-EC" sz="2200" dirty="0"/>
          </a:p>
          <a:p>
            <a:pPr marL="342900" lvl="1" indent="-342900" eaLnBrk="1" hangingPunct="1">
              <a:buNone/>
            </a:pPr>
            <a:endParaRPr lang="es-EC" sz="2200" b="1" dirty="0"/>
          </a:p>
        </p:txBody>
      </p:sp>
      <p:graphicFrame>
        <p:nvGraphicFramePr>
          <p:cNvPr id="2" name="1 Tabla"/>
          <p:cNvGraphicFramePr>
            <a:graphicFrameLocks noGrp="1"/>
          </p:cNvGraphicFramePr>
          <p:nvPr>
            <p:extLst>
              <p:ext uri="{D42A27DB-BD31-4B8C-83A1-F6EECF244321}">
                <p14:modId xmlns="" xmlns:p14="http://schemas.microsoft.com/office/powerpoint/2010/main" val="2757760639"/>
              </p:ext>
            </p:extLst>
          </p:nvPr>
        </p:nvGraphicFramePr>
        <p:xfrm>
          <a:off x="2438401" y="3810000"/>
          <a:ext cx="4036376" cy="2014539"/>
        </p:xfrm>
        <a:graphic>
          <a:graphicData uri="http://schemas.openxmlformats.org/drawingml/2006/table">
            <a:tbl>
              <a:tblPr firstRow="1" firstCol="1" bandRow="1">
                <a:tableStyleId>{5C22544A-7EE6-4342-B048-85BDC9FD1C3A}</a:tableStyleId>
              </a:tblPr>
              <a:tblGrid>
                <a:gridCol w="1208286"/>
                <a:gridCol w="1101197"/>
                <a:gridCol w="1726893"/>
              </a:tblGrid>
              <a:tr h="671513">
                <a:tc>
                  <a:txBody>
                    <a:bodyPr/>
                    <a:lstStyle/>
                    <a:p>
                      <a:pPr algn="ctr">
                        <a:lnSpc>
                          <a:spcPct val="150000"/>
                        </a:lnSpc>
                        <a:spcAft>
                          <a:spcPts val="0"/>
                        </a:spcAft>
                      </a:pPr>
                      <a:r>
                        <a:rPr lang="es-ES" sz="1400" dirty="0">
                          <a:effectLst/>
                        </a:rPr>
                        <a:t> </a:t>
                      </a:r>
                      <a:endParaRPr lang="es-EC" sz="1400" dirty="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a:effectLst/>
                        </a:rPr>
                        <a:t>Fuerza Real</a:t>
                      </a:r>
                      <a:endParaRPr lang="es-EC" sz="1400">
                        <a:effectLst/>
                      </a:endParaRPr>
                    </a:p>
                    <a:p>
                      <a:pPr algn="ctr">
                        <a:lnSpc>
                          <a:spcPct val="150000"/>
                        </a:lnSpc>
                        <a:spcAft>
                          <a:spcPts val="0"/>
                        </a:spcAft>
                      </a:pPr>
                      <a:r>
                        <a:rPr lang="es-ES" sz="1400">
                          <a:effectLst/>
                        </a:rPr>
                        <a:t>(kgf)</a:t>
                      </a:r>
                      <a:endParaRPr lang="es-EC" sz="140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a:effectLst/>
                        </a:rPr>
                        <a:t>Fuerza Experimental</a:t>
                      </a:r>
                      <a:endParaRPr lang="es-EC" sz="1400">
                        <a:effectLst/>
                      </a:endParaRPr>
                    </a:p>
                    <a:p>
                      <a:pPr algn="ctr">
                        <a:lnSpc>
                          <a:spcPct val="150000"/>
                        </a:lnSpc>
                        <a:spcAft>
                          <a:spcPts val="0"/>
                        </a:spcAft>
                      </a:pPr>
                      <a:r>
                        <a:rPr lang="es-ES" sz="1400">
                          <a:effectLst/>
                        </a:rPr>
                        <a:t>(kgf)</a:t>
                      </a:r>
                      <a:endParaRPr lang="es-EC" sz="1400">
                        <a:effectLst/>
                        <a:latin typeface="Arial"/>
                        <a:ea typeface="Times New Roman"/>
                        <a:cs typeface="Times New Roman"/>
                      </a:endParaRPr>
                    </a:p>
                  </a:txBody>
                  <a:tcPr marL="68580" marR="68580" marT="0" marB="0"/>
                </a:tc>
              </a:tr>
              <a:tr h="671513">
                <a:tc>
                  <a:txBody>
                    <a:bodyPr/>
                    <a:lstStyle/>
                    <a:p>
                      <a:pPr algn="ctr">
                        <a:lnSpc>
                          <a:spcPct val="150000"/>
                        </a:lnSpc>
                        <a:spcAft>
                          <a:spcPts val="0"/>
                        </a:spcAft>
                      </a:pPr>
                      <a:r>
                        <a:rPr lang="es-ES" sz="1400" dirty="0">
                          <a:effectLst/>
                        </a:rPr>
                        <a:t>Extrusión Directa</a:t>
                      </a:r>
                      <a:endParaRPr lang="es-EC" sz="1400" dirty="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dirty="0">
                          <a:effectLst/>
                        </a:rPr>
                        <a:t>12440</a:t>
                      </a:r>
                      <a:endParaRPr lang="es-EC" sz="1400" dirty="0">
                        <a:effectLst/>
                        <a:latin typeface="Arial"/>
                        <a:ea typeface="Times New Roman"/>
                        <a:cs typeface="Times New Roman"/>
                      </a:endParaRPr>
                    </a:p>
                  </a:txBody>
                  <a:tcPr marL="68580" marR="68580" marT="0" marB="0" anchor="ctr"/>
                </a:tc>
                <a:tc rowSpan="2">
                  <a:txBody>
                    <a:bodyPr/>
                    <a:lstStyle/>
                    <a:p>
                      <a:pPr algn="ctr">
                        <a:lnSpc>
                          <a:spcPct val="150000"/>
                        </a:lnSpc>
                        <a:spcAft>
                          <a:spcPts val="0"/>
                        </a:spcAft>
                      </a:pPr>
                      <a:r>
                        <a:rPr lang="es-ES" sz="1400" dirty="0">
                          <a:effectLst/>
                        </a:rPr>
                        <a:t>25000</a:t>
                      </a:r>
                      <a:endParaRPr lang="es-EC" sz="1400" dirty="0">
                        <a:effectLst/>
                        <a:latin typeface="Arial"/>
                        <a:ea typeface="Times New Roman"/>
                        <a:cs typeface="Times New Roman"/>
                      </a:endParaRPr>
                    </a:p>
                  </a:txBody>
                  <a:tcPr marL="68580" marR="68580" marT="0" marB="0" anchor="ctr"/>
                </a:tc>
              </a:tr>
              <a:tr h="671513">
                <a:tc>
                  <a:txBody>
                    <a:bodyPr/>
                    <a:lstStyle/>
                    <a:p>
                      <a:pPr algn="ctr">
                        <a:lnSpc>
                          <a:spcPct val="150000"/>
                        </a:lnSpc>
                        <a:spcAft>
                          <a:spcPts val="0"/>
                        </a:spcAft>
                      </a:pPr>
                      <a:r>
                        <a:rPr lang="es-ES" sz="1400">
                          <a:effectLst/>
                        </a:rPr>
                        <a:t>Extrusión Inversa</a:t>
                      </a:r>
                      <a:endParaRPr lang="es-EC" sz="140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dirty="0">
                          <a:effectLst/>
                        </a:rPr>
                        <a:t>22720</a:t>
                      </a:r>
                      <a:endParaRPr lang="es-EC" sz="1400" dirty="0">
                        <a:effectLst/>
                        <a:latin typeface="Arial"/>
                        <a:ea typeface="Times New Roman"/>
                        <a:cs typeface="Times New Roman"/>
                      </a:endParaRPr>
                    </a:p>
                  </a:txBody>
                  <a:tcPr marL="68580" marR="68580" marT="0" marB="0" anchor="ctr"/>
                </a:tc>
                <a:tc vMerge="1">
                  <a:txBody>
                    <a:bodyPr/>
                    <a:lstStyle/>
                    <a:p>
                      <a:endParaRPr lang="es-EC"/>
                    </a:p>
                  </a:txBody>
                  <a:tcPr/>
                </a:tc>
              </a:tr>
            </a:tbl>
          </a:graphicData>
        </a:graphic>
      </p:graphicFrame>
      <p:sp>
        <p:nvSpPr>
          <p:cNvPr id="5" name="Rectangle 3"/>
          <p:cNvSpPr txBox="1">
            <a:spLocks/>
          </p:cNvSpPr>
          <p:nvPr/>
        </p:nvSpPr>
        <p:spPr bwMode="auto">
          <a:xfrm>
            <a:off x="71438" y="6286520"/>
            <a:ext cx="500034"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s-ES" sz="2800" b="1" i="0" u="none" strike="noStrike" kern="1200" cap="all" spc="0" normalizeH="0" baseline="0" noProof="0" dirty="0" smtClean="0">
                <a:ln>
                  <a:noFill/>
                </a:ln>
                <a:solidFill>
                  <a:schemeClr val="tx1"/>
                </a:solidFill>
                <a:effectLst/>
                <a:uLnTx/>
                <a:uFillTx/>
                <a:latin typeface="+mn-lt"/>
                <a:ea typeface="+mn-ea"/>
                <a:cs typeface="+mn-cs"/>
              </a:rPr>
              <a:t> J</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s-ES" sz="2200" b="1" i="0" u="none" strike="noStrike" kern="1200" cap="all"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873264680"/>
      </p:ext>
    </p:extLst>
  </p:cSld>
  <p:clrMapOvr>
    <a:masterClrMapping/>
  </p:clrMapOvr>
  <p:transition>
    <p:dissolv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mixta</a:t>
            </a:r>
            <a:r>
              <a:rPr lang="es-ES" sz="2400" dirty="0" smtClean="0"/>
              <a:t>:</a:t>
            </a:r>
          </a:p>
          <a:p>
            <a:pPr marL="342900" lvl="1" indent="-342900" eaLnBrk="1" hangingPunct="1">
              <a:buNone/>
            </a:pPr>
            <a:r>
              <a:rPr lang="es-ES" sz="2400" b="1" dirty="0"/>
              <a:t>Dado de reducción – Aluminio</a:t>
            </a:r>
            <a:endParaRPr lang="es-EC" sz="2400" b="1" dirty="0"/>
          </a:p>
          <a:p>
            <a:pPr marL="342900" lvl="1" indent="-342900" eaLnBrk="1" hangingPunct="1">
              <a:buNone/>
            </a:pPr>
            <a:endParaRPr lang="es-EC" sz="2200" b="1" dirty="0"/>
          </a:p>
        </p:txBody>
      </p:sp>
      <p:pic>
        <p:nvPicPr>
          <p:cNvPr id="5" name="4 Imagen"/>
          <p:cNvPicPr/>
          <p:nvPr/>
        </p:nvPicPr>
        <p:blipFill>
          <a:blip r:embed="rId4"/>
          <a:srcRect l="39330" t="30508" r="40106" b="37571"/>
          <a:stretch>
            <a:fillRect/>
          </a:stretch>
        </p:blipFill>
        <p:spPr bwMode="auto">
          <a:xfrm>
            <a:off x="990600" y="1981200"/>
            <a:ext cx="3352800" cy="3352800"/>
          </a:xfrm>
          <a:prstGeom prst="rect">
            <a:avLst/>
          </a:prstGeom>
          <a:noFill/>
          <a:ln w="9525">
            <a:noFill/>
            <a:miter lim="800000"/>
            <a:headEnd/>
            <a:tailEnd/>
          </a:ln>
        </p:spPr>
      </p:pic>
      <p:pic>
        <p:nvPicPr>
          <p:cNvPr id="6" name="5 Imagen"/>
          <p:cNvPicPr/>
          <p:nvPr/>
        </p:nvPicPr>
        <p:blipFill>
          <a:blip r:embed="rId5"/>
          <a:srcRect l="34921" t="19209" r="36578" b="38983"/>
          <a:stretch>
            <a:fillRect/>
          </a:stretch>
        </p:blipFill>
        <p:spPr bwMode="auto">
          <a:xfrm>
            <a:off x="4724400" y="1981200"/>
            <a:ext cx="3429000" cy="3352800"/>
          </a:xfrm>
          <a:prstGeom prst="rect">
            <a:avLst/>
          </a:prstGeom>
          <a:noFill/>
          <a:ln w="9525">
            <a:noFill/>
            <a:miter lim="800000"/>
            <a:headEnd/>
            <a:tailEnd/>
          </a:ln>
        </p:spPr>
      </p:pic>
    </p:spTree>
    <p:extLst>
      <p:ext uri="{BB962C8B-B14F-4D97-AF65-F5344CB8AC3E}">
        <p14:creationId xmlns="" xmlns:p14="http://schemas.microsoft.com/office/powerpoint/2010/main" val="3756638334"/>
      </p:ext>
    </p:extLst>
  </p:cSld>
  <p:clrMapOvr>
    <a:masterClrMapping/>
  </p:clrMapOvr>
  <p:transition>
    <p:dissolv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endParaRPr lang="es-ES" sz="1000" b="1" cap="all" dirty="0" smtClean="0"/>
          </a:p>
          <a:p>
            <a:pPr marL="342900" lvl="1" indent="-342900" eaLnBrk="1" hangingPunct="1">
              <a:buNone/>
            </a:pPr>
            <a:r>
              <a:rPr lang="es-ES" sz="2400" b="1" cap="all" dirty="0" smtClean="0"/>
              <a:t>EXTRUSIÓN MIXTA</a:t>
            </a:r>
            <a:r>
              <a:rPr lang="es-ES" sz="2400" dirty="0" smtClean="0"/>
              <a:t>: </a:t>
            </a:r>
          </a:p>
          <a:p>
            <a:pPr marL="342900" lvl="1" indent="-342900" eaLnBrk="1" hangingPunct="1">
              <a:buNone/>
            </a:pPr>
            <a:endParaRPr lang="es-ES" sz="2400" dirty="0" smtClean="0"/>
          </a:p>
          <a:p>
            <a:pPr marL="342900" lvl="1" indent="-342900" eaLnBrk="1" hangingPunct="1">
              <a:buNone/>
            </a:pPr>
            <a:r>
              <a:rPr lang="es-ES" sz="2400" b="1" dirty="0" smtClean="0"/>
              <a:t>Dado de reducción de Aluminio</a:t>
            </a:r>
          </a:p>
          <a:p>
            <a:pPr marL="342900" lvl="1" indent="-342900" eaLnBrk="1" hangingPunct="1">
              <a:buNone/>
            </a:pPr>
            <a:endParaRPr lang="es-ES" sz="1000" b="1" dirty="0" smtClean="0"/>
          </a:p>
          <a:p>
            <a:pPr>
              <a:buNone/>
            </a:pPr>
            <a:r>
              <a:rPr lang="es-ES" sz="2200" b="1" dirty="0" smtClean="0"/>
              <a:t>Porcentaje de error entre Fuerza Real – Fuerza Experimental</a:t>
            </a:r>
          </a:p>
          <a:p>
            <a:pPr>
              <a:buNone/>
            </a:pPr>
            <a:endParaRPr lang="es-ES" sz="2200" b="1" dirty="0" smtClean="0"/>
          </a:p>
          <a:p>
            <a:pPr>
              <a:buNone/>
            </a:pPr>
            <a:endParaRPr lang="es-EC" sz="2200" dirty="0" smtClean="0"/>
          </a:p>
          <a:p>
            <a:pPr>
              <a:buNone/>
            </a:pPr>
            <a:endParaRPr lang="es-ES" sz="2200" b="1" dirty="0" smtClean="0"/>
          </a:p>
          <a:p>
            <a:pPr>
              <a:buNone/>
            </a:pPr>
            <a:endParaRPr lang="es-ES" sz="1000" b="1" dirty="0" smtClean="0"/>
          </a:p>
          <a:p>
            <a:pPr marL="0" lvl="2" indent="0">
              <a:buNone/>
            </a:pPr>
            <a:endParaRPr lang="es-ES" sz="2200" dirty="0" smtClean="0"/>
          </a:p>
        </p:txBody>
      </p:sp>
      <p:pic>
        <p:nvPicPr>
          <p:cNvPr id="367618" name="Picture 2"/>
          <p:cNvPicPr>
            <a:picLocks noChangeAspect="1" noChangeArrowheads="1"/>
          </p:cNvPicPr>
          <p:nvPr/>
        </p:nvPicPr>
        <p:blipFill>
          <a:blip r:embed="rId4"/>
          <a:srcRect l="42277" t="49805" r="39055" b="38476"/>
          <a:stretch>
            <a:fillRect/>
          </a:stretch>
        </p:blipFill>
        <p:spPr bwMode="auto">
          <a:xfrm>
            <a:off x="2928926" y="3143248"/>
            <a:ext cx="3238523" cy="1143008"/>
          </a:xfrm>
          <a:prstGeom prst="rect">
            <a:avLst/>
          </a:prstGeom>
          <a:noFill/>
          <a:ln w="9525">
            <a:noFill/>
            <a:miter lim="800000"/>
            <a:headEnd/>
            <a:tailEnd/>
          </a:ln>
          <a:effectLst/>
        </p:spPr>
      </p:pic>
    </p:spTree>
    <p:extLst>
      <p:ext uri="{BB962C8B-B14F-4D97-AF65-F5344CB8AC3E}">
        <p14:creationId xmlns="" xmlns:p14="http://schemas.microsoft.com/office/powerpoint/2010/main" val="1886519787"/>
      </p:ext>
    </p:extLst>
  </p:cSld>
  <p:clrMapOvr>
    <a:masterClrMapping/>
  </p:clrMapOvr>
  <p:transition>
    <p:dissolv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6917"/>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mixta</a:t>
            </a:r>
            <a:r>
              <a:rPr lang="es-ES" sz="2400" dirty="0" smtClean="0"/>
              <a:t>:</a:t>
            </a:r>
          </a:p>
          <a:p>
            <a:pPr marL="342900" lvl="1" indent="-342900" eaLnBrk="1" hangingPunct="1">
              <a:buNone/>
            </a:pPr>
            <a:r>
              <a:rPr lang="es-ES" sz="2400" b="1" dirty="0"/>
              <a:t>Dado de reducción – </a:t>
            </a:r>
            <a:r>
              <a:rPr lang="es-EC" sz="2400" b="1" dirty="0" smtClean="0"/>
              <a:t>Plomo</a:t>
            </a:r>
          </a:p>
          <a:p>
            <a:pPr marL="0" lvl="1" indent="0" algn="just" eaLnBrk="1" hangingPunct="1">
              <a:buNone/>
            </a:pPr>
            <a:r>
              <a:rPr lang="es-ES" sz="2200" dirty="0"/>
              <a:t>Al igual que en la extrusión mixta de aluminio los cálculos de las fuerzas se realizan por separado, nuevamente siendo mayor la fuerza para la extrusión inversa, ya que su cálculo se determina en función de áreas de trabajo, y la de esta es mayor que la de la directa</a:t>
            </a:r>
            <a:endParaRPr lang="es-EC" sz="2200" b="1" dirty="0"/>
          </a:p>
          <a:p>
            <a:pPr marL="342900" lvl="1" indent="-342900" eaLnBrk="1" hangingPunct="1">
              <a:buNone/>
            </a:pPr>
            <a:endParaRPr lang="es-EC" sz="2200" b="1" dirty="0"/>
          </a:p>
        </p:txBody>
      </p:sp>
      <p:graphicFrame>
        <p:nvGraphicFramePr>
          <p:cNvPr id="2" name="1 Tabla"/>
          <p:cNvGraphicFramePr>
            <a:graphicFrameLocks noGrp="1"/>
          </p:cNvGraphicFramePr>
          <p:nvPr>
            <p:extLst>
              <p:ext uri="{D42A27DB-BD31-4B8C-83A1-F6EECF244321}">
                <p14:modId xmlns="" xmlns:p14="http://schemas.microsoft.com/office/powerpoint/2010/main" val="4138240423"/>
              </p:ext>
            </p:extLst>
          </p:nvPr>
        </p:nvGraphicFramePr>
        <p:xfrm>
          <a:off x="2509853" y="3357562"/>
          <a:ext cx="4419601" cy="2090739"/>
        </p:xfrm>
        <a:graphic>
          <a:graphicData uri="http://schemas.openxmlformats.org/drawingml/2006/table">
            <a:tbl>
              <a:tblPr firstRow="1" firstCol="1" bandRow="1">
                <a:tableStyleId>{5C22544A-7EE6-4342-B048-85BDC9FD1C3A}</a:tableStyleId>
              </a:tblPr>
              <a:tblGrid>
                <a:gridCol w="1323004"/>
                <a:gridCol w="1205748"/>
                <a:gridCol w="1890849"/>
              </a:tblGrid>
              <a:tr h="696913">
                <a:tc>
                  <a:txBody>
                    <a:bodyPr/>
                    <a:lstStyle/>
                    <a:p>
                      <a:pPr algn="ctr">
                        <a:lnSpc>
                          <a:spcPct val="150000"/>
                        </a:lnSpc>
                        <a:spcAft>
                          <a:spcPts val="0"/>
                        </a:spcAft>
                      </a:pPr>
                      <a:r>
                        <a:rPr lang="es-ES" sz="1400" dirty="0">
                          <a:effectLst/>
                        </a:rPr>
                        <a:t> </a:t>
                      </a:r>
                      <a:endParaRPr lang="es-EC" sz="1400" dirty="0">
                        <a:effectLst/>
                      </a:endParaRPr>
                    </a:p>
                    <a:p>
                      <a:pPr algn="ctr">
                        <a:lnSpc>
                          <a:spcPct val="150000"/>
                        </a:lnSpc>
                        <a:spcAft>
                          <a:spcPts val="0"/>
                        </a:spcAft>
                      </a:pPr>
                      <a:r>
                        <a:rPr lang="es-ES" sz="1400" dirty="0">
                          <a:effectLst/>
                        </a:rPr>
                        <a:t> </a:t>
                      </a:r>
                      <a:endParaRPr lang="es-EC" sz="1400" dirty="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dirty="0">
                          <a:effectLst/>
                        </a:rPr>
                        <a:t>Fuerza Real</a:t>
                      </a:r>
                      <a:endParaRPr lang="es-EC" sz="1400" dirty="0">
                        <a:effectLst/>
                      </a:endParaRPr>
                    </a:p>
                    <a:p>
                      <a:pPr algn="ctr">
                        <a:lnSpc>
                          <a:spcPct val="150000"/>
                        </a:lnSpc>
                        <a:spcAft>
                          <a:spcPts val="0"/>
                        </a:spcAft>
                      </a:pPr>
                      <a:r>
                        <a:rPr lang="es-ES" sz="1400" dirty="0">
                          <a:effectLst/>
                        </a:rPr>
                        <a:t>(kgf)</a:t>
                      </a:r>
                      <a:endParaRPr lang="es-EC" sz="1400" dirty="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a:effectLst/>
                        </a:rPr>
                        <a:t>Fuerza Experimental</a:t>
                      </a:r>
                      <a:endParaRPr lang="es-EC" sz="1400">
                        <a:effectLst/>
                      </a:endParaRPr>
                    </a:p>
                    <a:p>
                      <a:pPr algn="ctr">
                        <a:lnSpc>
                          <a:spcPct val="150000"/>
                        </a:lnSpc>
                        <a:spcAft>
                          <a:spcPts val="0"/>
                        </a:spcAft>
                      </a:pPr>
                      <a:r>
                        <a:rPr lang="es-ES" sz="1400">
                          <a:effectLst/>
                        </a:rPr>
                        <a:t>(kgf)</a:t>
                      </a:r>
                      <a:endParaRPr lang="es-EC" sz="1400">
                        <a:effectLst/>
                        <a:latin typeface="Arial"/>
                        <a:ea typeface="Times New Roman"/>
                        <a:cs typeface="Times New Roman"/>
                      </a:endParaRPr>
                    </a:p>
                  </a:txBody>
                  <a:tcPr marL="68580" marR="68580" marT="0" marB="0"/>
                </a:tc>
              </a:tr>
              <a:tr h="696913">
                <a:tc>
                  <a:txBody>
                    <a:bodyPr/>
                    <a:lstStyle/>
                    <a:p>
                      <a:pPr algn="ctr">
                        <a:lnSpc>
                          <a:spcPct val="150000"/>
                        </a:lnSpc>
                        <a:spcAft>
                          <a:spcPts val="0"/>
                        </a:spcAft>
                      </a:pPr>
                      <a:r>
                        <a:rPr lang="es-ES" sz="1400">
                          <a:effectLst/>
                        </a:rPr>
                        <a:t>Extrusión Directa</a:t>
                      </a:r>
                      <a:endParaRPr lang="es-EC" sz="140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dirty="0">
                          <a:effectLst/>
                        </a:rPr>
                        <a:t>6438</a:t>
                      </a:r>
                      <a:endParaRPr lang="es-EC" sz="1400" dirty="0">
                        <a:effectLst/>
                        <a:latin typeface="Arial"/>
                        <a:ea typeface="Times New Roman"/>
                        <a:cs typeface="Times New Roman"/>
                      </a:endParaRPr>
                    </a:p>
                  </a:txBody>
                  <a:tcPr marL="68580" marR="68580" marT="0" marB="0" anchor="ctr"/>
                </a:tc>
                <a:tc rowSpan="2">
                  <a:txBody>
                    <a:bodyPr/>
                    <a:lstStyle/>
                    <a:p>
                      <a:pPr algn="ctr">
                        <a:lnSpc>
                          <a:spcPct val="150000"/>
                        </a:lnSpc>
                        <a:spcAft>
                          <a:spcPts val="0"/>
                        </a:spcAft>
                      </a:pPr>
                      <a:r>
                        <a:rPr lang="es-ES" sz="1400" dirty="0">
                          <a:effectLst/>
                        </a:rPr>
                        <a:t>11000</a:t>
                      </a:r>
                      <a:endParaRPr lang="es-EC" sz="1400" dirty="0">
                        <a:effectLst/>
                        <a:latin typeface="Arial"/>
                        <a:ea typeface="Times New Roman"/>
                        <a:cs typeface="Times New Roman"/>
                      </a:endParaRPr>
                    </a:p>
                  </a:txBody>
                  <a:tcPr marL="68580" marR="68580" marT="0" marB="0" anchor="ctr"/>
                </a:tc>
              </a:tr>
              <a:tr h="696913">
                <a:tc>
                  <a:txBody>
                    <a:bodyPr/>
                    <a:lstStyle/>
                    <a:p>
                      <a:pPr algn="ctr">
                        <a:lnSpc>
                          <a:spcPct val="150000"/>
                        </a:lnSpc>
                        <a:spcAft>
                          <a:spcPts val="0"/>
                        </a:spcAft>
                      </a:pPr>
                      <a:r>
                        <a:rPr lang="es-ES" sz="1400">
                          <a:effectLst/>
                        </a:rPr>
                        <a:t>Extrusión Inversa</a:t>
                      </a:r>
                      <a:endParaRPr lang="es-EC" sz="1400">
                        <a:effectLst/>
                        <a:latin typeface="Arial"/>
                        <a:ea typeface="Times New Roman"/>
                        <a:cs typeface="Times New Roman"/>
                      </a:endParaRPr>
                    </a:p>
                  </a:txBody>
                  <a:tcPr marL="68580" marR="68580" marT="0" marB="0"/>
                </a:tc>
                <a:tc>
                  <a:txBody>
                    <a:bodyPr/>
                    <a:lstStyle/>
                    <a:p>
                      <a:pPr algn="ctr">
                        <a:lnSpc>
                          <a:spcPct val="150000"/>
                        </a:lnSpc>
                        <a:spcAft>
                          <a:spcPts val="0"/>
                        </a:spcAft>
                      </a:pPr>
                      <a:r>
                        <a:rPr lang="es-ES" sz="1400" dirty="0">
                          <a:effectLst/>
                        </a:rPr>
                        <a:t>10220</a:t>
                      </a:r>
                      <a:endParaRPr lang="es-EC" sz="1400" dirty="0">
                        <a:effectLst/>
                        <a:latin typeface="Arial"/>
                        <a:ea typeface="Times New Roman"/>
                        <a:cs typeface="Times New Roman"/>
                      </a:endParaRPr>
                    </a:p>
                  </a:txBody>
                  <a:tcPr marL="68580" marR="68580" marT="0" marB="0" anchor="ctr"/>
                </a:tc>
                <a:tc vMerge="1">
                  <a:txBody>
                    <a:bodyPr/>
                    <a:lstStyle/>
                    <a:p>
                      <a:endParaRPr lang="es-EC"/>
                    </a:p>
                  </a:txBody>
                  <a:tcPr/>
                </a:tc>
              </a:tr>
            </a:tbl>
          </a:graphicData>
        </a:graphic>
      </p:graphicFrame>
    </p:spTree>
    <p:extLst>
      <p:ext uri="{BB962C8B-B14F-4D97-AF65-F5344CB8AC3E}">
        <p14:creationId xmlns="" xmlns:p14="http://schemas.microsoft.com/office/powerpoint/2010/main" val="253872178"/>
      </p:ext>
    </p:extLst>
  </p:cSld>
  <p:clrMapOvr>
    <a:masterClrMapping/>
  </p:clrMapOvr>
  <p:transition>
    <p:dissolv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6917"/>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mixta</a:t>
            </a:r>
            <a:r>
              <a:rPr lang="es-ES" sz="2400" dirty="0" smtClean="0"/>
              <a:t>:</a:t>
            </a:r>
          </a:p>
          <a:p>
            <a:pPr marL="342900" lvl="1" indent="-342900" eaLnBrk="1" hangingPunct="1">
              <a:buNone/>
            </a:pPr>
            <a:r>
              <a:rPr lang="es-ES" sz="2400" b="1" dirty="0"/>
              <a:t>Dado de reducción – </a:t>
            </a:r>
            <a:r>
              <a:rPr lang="es-EC" sz="2400" b="1" dirty="0" smtClean="0"/>
              <a:t>Plomo</a:t>
            </a:r>
          </a:p>
          <a:p>
            <a:pPr marL="0" lvl="1" indent="0" algn="just" eaLnBrk="1" hangingPunct="1">
              <a:buNone/>
            </a:pPr>
            <a:r>
              <a:rPr lang="es-ES" sz="2200" dirty="0"/>
              <a:t>El dado de reducción obtenido posee buenos acabados que están definidos por el tipo de construcción tanto de la matriz como del punzón, pero si existe algún tipo de impureza al momento de la extrusión, esta se reflejará en el producto final</a:t>
            </a:r>
            <a:endParaRPr lang="es-EC" sz="2200" b="1" dirty="0"/>
          </a:p>
        </p:txBody>
      </p:sp>
      <p:pic>
        <p:nvPicPr>
          <p:cNvPr id="5" name="4 Imagen"/>
          <p:cNvPicPr/>
          <p:nvPr/>
        </p:nvPicPr>
        <p:blipFill>
          <a:blip r:embed="rId4"/>
          <a:srcRect l="41025" t="34832" r="44187" b="32449"/>
          <a:stretch>
            <a:fillRect/>
          </a:stretch>
        </p:blipFill>
        <p:spPr bwMode="auto">
          <a:xfrm>
            <a:off x="1676400" y="2971800"/>
            <a:ext cx="2362200" cy="2689665"/>
          </a:xfrm>
          <a:prstGeom prst="rect">
            <a:avLst/>
          </a:prstGeom>
          <a:noFill/>
          <a:ln w="9525">
            <a:noFill/>
            <a:miter lim="800000"/>
            <a:headEnd/>
            <a:tailEnd/>
          </a:ln>
        </p:spPr>
      </p:pic>
      <p:pic>
        <p:nvPicPr>
          <p:cNvPr id="6" name="5 Imagen"/>
          <p:cNvPicPr/>
          <p:nvPr/>
        </p:nvPicPr>
        <p:blipFill>
          <a:blip r:embed="rId5"/>
          <a:srcRect l="38275" t="43141" r="43227" b="19050"/>
          <a:stretch>
            <a:fillRect/>
          </a:stretch>
        </p:blipFill>
        <p:spPr bwMode="auto">
          <a:xfrm>
            <a:off x="5105400" y="2971800"/>
            <a:ext cx="2439670" cy="2590927"/>
          </a:xfrm>
          <a:prstGeom prst="rect">
            <a:avLst/>
          </a:prstGeom>
          <a:noFill/>
          <a:ln w="9525">
            <a:noFill/>
            <a:miter lim="800000"/>
            <a:headEnd/>
            <a:tailEnd/>
          </a:ln>
        </p:spPr>
      </p:pic>
    </p:spTree>
    <p:extLst>
      <p:ext uri="{BB962C8B-B14F-4D97-AF65-F5344CB8AC3E}">
        <p14:creationId xmlns="" xmlns:p14="http://schemas.microsoft.com/office/powerpoint/2010/main" val="3577466294"/>
      </p:ext>
    </p:extLst>
  </p:cSld>
  <p:clrMapOvr>
    <a:masterClrMapping/>
  </p:clrMapOvr>
  <p:transition>
    <p:dissolv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6917"/>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EXTRUSIÓN </a:t>
            </a:r>
            <a:r>
              <a:rPr lang="es-ES" sz="2400" b="1" cap="all" dirty="0" smtClean="0"/>
              <a:t>mixta</a:t>
            </a:r>
            <a:r>
              <a:rPr lang="es-ES" sz="2400" dirty="0" smtClean="0"/>
              <a:t>:</a:t>
            </a:r>
          </a:p>
          <a:p>
            <a:pPr marL="342900" lvl="1" indent="-342900" eaLnBrk="1" hangingPunct="1">
              <a:buNone/>
            </a:pPr>
            <a:r>
              <a:rPr lang="es-ES" sz="2400" b="1" dirty="0"/>
              <a:t>Dado </a:t>
            </a:r>
            <a:r>
              <a:rPr lang="es-ES" sz="2400" b="1" dirty="0" smtClean="0"/>
              <a:t>de </a:t>
            </a:r>
            <a:r>
              <a:rPr lang="es-ES" sz="2400" b="1" dirty="0"/>
              <a:t>reducción – </a:t>
            </a:r>
            <a:r>
              <a:rPr lang="es-EC" sz="2400" b="1" dirty="0" smtClean="0"/>
              <a:t>Plomo</a:t>
            </a:r>
          </a:p>
          <a:p>
            <a:pPr marL="342900" lvl="1" indent="-342900" eaLnBrk="1" hangingPunct="1">
              <a:buNone/>
            </a:pPr>
            <a:r>
              <a:rPr lang="es-ES" sz="2200" dirty="0"/>
              <a:t>La matriz de extrusión mixta al igual que la inversa cuenta de un eyector para extraer el dado de reducción </a:t>
            </a:r>
            <a:r>
              <a:rPr lang="es-ES" sz="2200" dirty="0" smtClean="0"/>
              <a:t>deseado, </a:t>
            </a:r>
            <a:r>
              <a:rPr lang="es-ES" sz="2200" dirty="0"/>
              <a:t>que para el caso del aluminio fue necesario el uso de prensa, y esto se debe a que la compresión que se produce internamente en la matriz hace que el material tienda a fijarse en las paredes interiores de la misma</a:t>
            </a:r>
            <a:endParaRPr lang="es-EC" sz="2200" b="1" dirty="0" smtClean="0"/>
          </a:p>
        </p:txBody>
      </p:sp>
      <p:pic>
        <p:nvPicPr>
          <p:cNvPr id="7" name="6 Imagen"/>
          <p:cNvPicPr/>
          <p:nvPr/>
        </p:nvPicPr>
        <p:blipFill>
          <a:blip r:embed="rId4"/>
          <a:srcRect t="6090" b="5449"/>
          <a:stretch>
            <a:fillRect/>
          </a:stretch>
        </p:blipFill>
        <p:spPr bwMode="auto">
          <a:xfrm>
            <a:off x="1828800" y="3364308"/>
            <a:ext cx="4804410" cy="2590800"/>
          </a:xfrm>
          <a:prstGeom prst="rect">
            <a:avLst/>
          </a:prstGeom>
          <a:noFill/>
          <a:ln w="9525">
            <a:noFill/>
            <a:miter lim="800000"/>
            <a:headEnd/>
            <a:tailEnd/>
          </a:ln>
        </p:spPr>
      </p:pic>
    </p:spTree>
    <p:extLst>
      <p:ext uri="{BB962C8B-B14F-4D97-AF65-F5344CB8AC3E}">
        <p14:creationId xmlns="" xmlns:p14="http://schemas.microsoft.com/office/powerpoint/2010/main" val="3199359384"/>
      </p:ext>
    </p:extLst>
  </p:cSld>
  <p:clrMapOvr>
    <a:masterClrMapping/>
  </p:clrMapOvr>
  <p:transition>
    <p:dissolv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endParaRPr lang="es-ES" sz="1000" b="1" cap="all" dirty="0" smtClean="0"/>
          </a:p>
          <a:p>
            <a:pPr marL="342900" lvl="1" indent="-342900" eaLnBrk="1" hangingPunct="1">
              <a:buNone/>
            </a:pPr>
            <a:r>
              <a:rPr lang="es-ES" sz="2400" b="1" cap="all" dirty="0" smtClean="0"/>
              <a:t>EXTRUSIÓN Mixta</a:t>
            </a:r>
            <a:r>
              <a:rPr lang="es-ES" sz="2400" dirty="0" smtClean="0"/>
              <a:t>: </a:t>
            </a:r>
          </a:p>
          <a:p>
            <a:pPr marL="342900" lvl="1" indent="-342900" eaLnBrk="1" hangingPunct="1">
              <a:buNone/>
            </a:pPr>
            <a:endParaRPr lang="es-ES" sz="2400" dirty="0" smtClean="0"/>
          </a:p>
          <a:p>
            <a:pPr marL="342900" lvl="1" indent="-342900" eaLnBrk="1" hangingPunct="1">
              <a:buNone/>
            </a:pPr>
            <a:r>
              <a:rPr lang="es-ES" sz="2400" b="1" dirty="0" smtClean="0"/>
              <a:t>Dado de reducción de Plomo</a:t>
            </a:r>
          </a:p>
          <a:p>
            <a:pPr marL="342900" lvl="1" indent="-342900" eaLnBrk="1" hangingPunct="1">
              <a:buNone/>
            </a:pPr>
            <a:endParaRPr lang="es-ES" sz="1000" b="1" dirty="0" smtClean="0"/>
          </a:p>
          <a:p>
            <a:pPr>
              <a:buNone/>
            </a:pPr>
            <a:r>
              <a:rPr lang="es-ES" sz="2200" b="1" dirty="0" smtClean="0"/>
              <a:t>Porcentaje de error entre Fuerza Real – Fuerza Experimental</a:t>
            </a:r>
          </a:p>
          <a:p>
            <a:pPr>
              <a:buNone/>
            </a:pPr>
            <a:endParaRPr lang="es-ES" sz="2200" b="1" dirty="0" smtClean="0"/>
          </a:p>
          <a:p>
            <a:pPr>
              <a:buNone/>
            </a:pPr>
            <a:endParaRPr lang="es-EC" sz="2200" dirty="0" smtClean="0"/>
          </a:p>
          <a:p>
            <a:pPr>
              <a:buNone/>
            </a:pPr>
            <a:endParaRPr lang="es-ES" sz="2200" b="1" dirty="0" smtClean="0"/>
          </a:p>
          <a:p>
            <a:pPr>
              <a:buNone/>
            </a:pPr>
            <a:endParaRPr lang="es-ES" sz="1000" b="1" dirty="0" smtClean="0"/>
          </a:p>
          <a:p>
            <a:pPr marL="0" lvl="2" indent="0">
              <a:buNone/>
            </a:pPr>
            <a:endParaRPr lang="es-ES" sz="2200" dirty="0" smtClean="0"/>
          </a:p>
        </p:txBody>
      </p:sp>
      <p:pic>
        <p:nvPicPr>
          <p:cNvPr id="368642" name="Picture 2"/>
          <p:cNvPicPr>
            <a:picLocks noChangeAspect="1" noChangeArrowheads="1"/>
          </p:cNvPicPr>
          <p:nvPr/>
        </p:nvPicPr>
        <p:blipFill>
          <a:blip r:embed="rId4"/>
          <a:srcRect l="41728" t="49805" r="39055" b="40429"/>
          <a:stretch>
            <a:fillRect/>
          </a:stretch>
        </p:blipFill>
        <p:spPr bwMode="auto">
          <a:xfrm>
            <a:off x="2714612" y="3143248"/>
            <a:ext cx="3250429" cy="928694"/>
          </a:xfrm>
          <a:prstGeom prst="rect">
            <a:avLst/>
          </a:prstGeom>
          <a:noFill/>
          <a:ln w="9525">
            <a:noFill/>
            <a:miter lim="800000"/>
            <a:headEnd/>
            <a:tailEnd/>
          </a:ln>
          <a:effectLst/>
        </p:spPr>
      </p:pic>
    </p:spTree>
    <p:extLst>
      <p:ext uri="{BB962C8B-B14F-4D97-AF65-F5344CB8AC3E}">
        <p14:creationId xmlns="" xmlns:p14="http://schemas.microsoft.com/office/powerpoint/2010/main" val="1886519787"/>
      </p:ext>
    </p:extLst>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257799"/>
          </a:xfrm>
        </p:spPr>
        <p:txBody>
          <a:bodyPr numCol="1"/>
          <a:lstStyle/>
          <a:p>
            <a:pPr marL="342900" lvl="1" indent="-342900" eaLnBrk="1" hangingPunct="1">
              <a:buNone/>
            </a:pPr>
            <a:r>
              <a:rPr lang="es-ES" b="1" cap="all" dirty="0"/>
              <a:t>velocidades de </a:t>
            </a:r>
            <a:r>
              <a:rPr lang="es-ES" b="1" cap="all" dirty="0" smtClean="0"/>
              <a:t>extrusión:</a:t>
            </a:r>
          </a:p>
          <a:p>
            <a:pPr marL="342900" lvl="1" indent="-342900" eaLnBrk="1" hangingPunct="1">
              <a:buNone/>
            </a:pPr>
            <a:endParaRPr lang="es-ES" b="1" cap="all" dirty="0" smtClean="0"/>
          </a:p>
          <a:p>
            <a:pPr marL="342900" lvl="1" indent="-342900" algn="just" eaLnBrk="1" hangingPunct="1">
              <a:buNone/>
            </a:pPr>
            <a:r>
              <a:rPr lang="es-ES" sz="2200" dirty="0" smtClean="0"/>
              <a:t>	Las </a:t>
            </a:r>
            <a:r>
              <a:rPr lang="es-ES" sz="2200" dirty="0"/>
              <a:t>velocidades son esenciales para la </a:t>
            </a:r>
            <a:r>
              <a:rPr lang="es-ES" sz="2200" dirty="0" smtClean="0"/>
              <a:t>extrusión. </a:t>
            </a:r>
            <a:r>
              <a:rPr lang="es-ES" sz="2200" dirty="0"/>
              <a:t>Una velocidad excesiva puede causar un sobrecalentamiento del material extruido, roturas y otros defectos superficiales. Una velocidad que es baja reduce la productividad e incrementa la presión a medida que recorre el </a:t>
            </a:r>
            <a:r>
              <a:rPr lang="es-ES" sz="2200" dirty="0" smtClean="0"/>
              <a:t>pistón.</a:t>
            </a:r>
          </a:p>
          <a:p>
            <a:pPr marL="342900" lvl="1" indent="-342900" eaLnBrk="1" hangingPunct="1">
              <a:buNone/>
            </a:pPr>
            <a:endParaRPr lang="es-EC" sz="2200" dirty="0"/>
          </a:p>
          <a:p>
            <a:pPr marL="342900" lvl="1" indent="-342900" eaLnBrk="1" hangingPunct="1">
              <a:buNone/>
            </a:pPr>
            <a:endParaRPr lang="es-ES" b="1" cap="all" dirty="0" smtClean="0"/>
          </a:p>
          <a:p>
            <a:pPr marL="342900" lvl="1" indent="-342900" eaLnBrk="1" hangingPunct="1">
              <a:buNone/>
            </a:pPr>
            <a:endParaRPr lang="es-ES" sz="2200" dirty="0" smtClean="0"/>
          </a:p>
          <a:p>
            <a:pPr marL="342900" lvl="1" indent="-342900" eaLnBrk="1" hangingPunct="1">
              <a:buNone/>
            </a:pPr>
            <a:endParaRPr lang="es-ES" sz="2200" dirty="0"/>
          </a:p>
          <a:p>
            <a:pPr marL="342900" lvl="1" indent="-342900" eaLnBrk="1" hangingPunct="1">
              <a:buNone/>
            </a:pPr>
            <a:endParaRPr lang="es-EC" sz="2200" dirty="0"/>
          </a:p>
          <a:p>
            <a:pPr marL="342900" lvl="1" indent="-342900" eaLnBrk="1" hangingPunct="1">
              <a:buNone/>
            </a:pPr>
            <a:endParaRPr lang="es-ES" sz="2200" b="1" cap="all" dirty="0" smtClean="0"/>
          </a:p>
        </p:txBody>
      </p:sp>
      <p:pic>
        <p:nvPicPr>
          <p:cNvPr id="4" name="3 Imagen"/>
          <p:cNvPicPr/>
          <p:nvPr/>
        </p:nvPicPr>
        <p:blipFill>
          <a:blip r:embed="rId4" cstate="print">
            <a:lum contrast="40000"/>
          </a:blip>
          <a:srcRect/>
          <a:stretch>
            <a:fillRect/>
          </a:stretch>
        </p:blipFill>
        <p:spPr bwMode="auto">
          <a:xfrm>
            <a:off x="2362200" y="3581400"/>
            <a:ext cx="4572000" cy="2133600"/>
          </a:xfrm>
          <a:prstGeom prst="rect">
            <a:avLst/>
          </a:prstGeom>
          <a:noFill/>
          <a:ln w="9525">
            <a:noFill/>
            <a:miter lim="800000"/>
            <a:headEnd/>
            <a:tailEnd/>
          </a:ln>
        </p:spPr>
      </p:pic>
    </p:spTree>
    <p:extLst>
      <p:ext uri="{BB962C8B-B14F-4D97-AF65-F5344CB8AC3E}">
        <p14:creationId xmlns="" xmlns:p14="http://schemas.microsoft.com/office/powerpoint/2010/main" val="35697572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79">
                                            <p:txEl>
                                              <p:pRg st="2" end="2"/>
                                            </p:txEl>
                                          </p:spTgt>
                                        </p:tgtEl>
                                        <p:attrNameLst>
                                          <p:attrName>style.visibility</p:attrName>
                                        </p:attrNameLst>
                                      </p:cBhvr>
                                      <p:to>
                                        <p:strVal val="visible"/>
                                      </p:to>
                                    </p:set>
                                    <p:animEffect transition="in" filter="dissolve">
                                      <p:cBhvr>
                                        <p:cTn id="10" dur="500"/>
                                        <p:tgtEl>
                                          <p:spTgt spid="2457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6917"/>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ANÁLISIS </a:t>
            </a:r>
            <a:r>
              <a:rPr lang="es-ES" sz="2400" b="1" cap="all" dirty="0" smtClean="0"/>
              <a:t> AMBIENTAL</a:t>
            </a:r>
            <a:endParaRPr lang="es-EC" sz="2400" b="1" cap="all" dirty="0"/>
          </a:p>
          <a:p>
            <a:r>
              <a:rPr lang="es-ES" sz="2200" dirty="0"/>
              <a:t>Como es conocido la extrusión es un proceso de deformación sin arranque de viruta y por tal motivo no existen desechos tales como limallas o desperdicio de material tal como sucede en otros procesos de producción</a:t>
            </a:r>
            <a:r>
              <a:rPr lang="es-ES" sz="2200" dirty="0" smtClean="0"/>
              <a:t>.</a:t>
            </a:r>
          </a:p>
          <a:p>
            <a:pPr marL="0" indent="0">
              <a:buNone/>
            </a:pPr>
            <a:endParaRPr lang="es-EC" sz="2200" dirty="0"/>
          </a:p>
          <a:p>
            <a:r>
              <a:rPr lang="es-ES" sz="2200" dirty="0"/>
              <a:t>Se puede hablar de contaminación al momento de limpiar la pieza extruida del lubricante que es utilizado para el proceso</a:t>
            </a:r>
            <a:r>
              <a:rPr lang="es-ES" sz="2200" dirty="0" smtClean="0"/>
              <a:t>.</a:t>
            </a:r>
          </a:p>
          <a:p>
            <a:pPr marL="0" indent="0">
              <a:buNone/>
            </a:pPr>
            <a:endParaRPr lang="es-EC" sz="2200" dirty="0"/>
          </a:p>
          <a:p>
            <a:r>
              <a:rPr lang="es-ES" sz="2200" dirty="0"/>
              <a:t>La contaminación auditiva es mínima puesto que la prensa no produce ruidos excesivos y están por debajo de los 65 dB, límite que permite la organización mundial de la salud para que no haya molestias psicológicas en las personas</a:t>
            </a:r>
            <a:endParaRPr lang="es-EC" sz="2200" dirty="0"/>
          </a:p>
          <a:p>
            <a:pPr marL="342900" lvl="1" indent="-342900" eaLnBrk="1" hangingPunct="1">
              <a:buNone/>
            </a:pPr>
            <a:endParaRPr lang="es-ES" sz="2200" b="1" cap="all" dirty="0" smtClean="0"/>
          </a:p>
          <a:p>
            <a:pPr marL="342900" lvl="1" indent="-342900" eaLnBrk="1" hangingPunct="1">
              <a:buNone/>
            </a:pPr>
            <a:endParaRPr lang="es-EC" sz="2200" b="1" cap="all" dirty="0"/>
          </a:p>
          <a:p>
            <a:pPr marL="0" indent="0">
              <a:buNone/>
            </a:pPr>
            <a:r>
              <a:rPr lang="es-ES" sz="2200" dirty="0"/>
              <a:t> </a:t>
            </a:r>
            <a:endParaRPr lang="es-EC" sz="2200" dirty="0"/>
          </a:p>
          <a:p>
            <a:pPr marL="342900" lvl="1" indent="-342900" eaLnBrk="1" hangingPunct="1">
              <a:buNone/>
            </a:pPr>
            <a:endParaRPr lang="es-ES" sz="2400" dirty="0" smtClean="0"/>
          </a:p>
        </p:txBody>
      </p:sp>
    </p:spTree>
    <p:extLst>
      <p:ext uri="{BB962C8B-B14F-4D97-AF65-F5344CB8AC3E}">
        <p14:creationId xmlns="" xmlns:p14="http://schemas.microsoft.com/office/powerpoint/2010/main" val="732365016"/>
      </p:ext>
    </p:extLst>
  </p:cSld>
  <p:clrMapOvr>
    <a:masterClrMapping/>
  </p:clrMapOvr>
  <p:transition>
    <p:dissolv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6917"/>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ANÁLISIS </a:t>
            </a:r>
            <a:r>
              <a:rPr lang="es-ES" sz="2400" b="1" cap="all" dirty="0" smtClean="0"/>
              <a:t> AMBIENTAL</a:t>
            </a:r>
            <a:endParaRPr lang="es-EC" sz="2400" b="1" cap="all" dirty="0"/>
          </a:p>
          <a:p>
            <a:r>
              <a:rPr lang="es-ES" sz="2200" dirty="0"/>
              <a:t>Debido a que la construcción del equipo es con fines didácticos, las piezas extruidas por los estudiantes pueden ser reutilizadas aplicando un proceso de fundición, y de esta manera evitar en lo más mínimo la contaminación ambiental por uso de material para extruir</a:t>
            </a:r>
            <a:r>
              <a:rPr lang="es-ES" sz="2200" dirty="0" smtClean="0"/>
              <a:t>.</a:t>
            </a:r>
          </a:p>
          <a:p>
            <a:pPr marL="0" indent="0">
              <a:buNone/>
            </a:pPr>
            <a:endParaRPr lang="es-EC" sz="2200" dirty="0"/>
          </a:p>
          <a:p>
            <a:r>
              <a:rPr lang="es-ES" sz="2200" dirty="0"/>
              <a:t>El plomo es un material contaminante para la sangre de los seres vivos, pero esto se produce debido a su uso excesivo, por lo que no existirá problema alguno el hecho de que se haya tomado al plomo como uno de los materiales de estudio para este proceso.</a:t>
            </a:r>
            <a:endParaRPr lang="es-EC" sz="2200" dirty="0"/>
          </a:p>
          <a:p>
            <a:pPr marL="342900" lvl="1" indent="-342900" eaLnBrk="1" hangingPunct="1">
              <a:buNone/>
            </a:pPr>
            <a:endParaRPr lang="es-ES" sz="2200" b="1" cap="all" dirty="0" smtClean="0"/>
          </a:p>
          <a:p>
            <a:pPr marL="342900" lvl="1" indent="-342900" eaLnBrk="1" hangingPunct="1">
              <a:buNone/>
            </a:pPr>
            <a:endParaRPr lang="es-EC" sz="2200" b="1" cap="all" dirty="0"/>
          </a:p>
          <a:p>
            <a:pPr marL="0" indent="0">
              <a:buNone/>
            </a:pPr>
            <a:r>
              <a:rPr lang="es-ES" sz="2200" dirty="0"/>
              <a:t> </a:t>
            </a:r>
            <a:endParaRPr lang="es-EC" sz="2200" dirty="0"/>
          </a:p>
          <a:p>
            <a:pPr marL="342900" lvl="1" indent="-342900" eaLnBrk="1" hangingPunct="1">
              <a:buNone/>
            </a:pPr>
            <a:endParaRPr lang="es-ES" sz="2400" dirty="0" smtClean="0"/>
          </a:p>
        </p:txBody>
      </p:sp>
    </p:spTree>
    <p:extLst>
      <p:ext uri="{BB962C8B-B14F-4D97-AF65-F5344CB8AC3E}">
        <p14:creationId xmlns="" xmlns:p14="http://schemas.microsoft.com/office/powerpoint/2010/main" val="705658513"/>
      </p:ext>
    </p:extLst>
  </p:cSld>
  <p:clrMapOvr>
    <a:masterClrMapping/>
  </p:clrMapOvr>
  <p:transition>
    <p:dissolv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6917"/>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457200" lvl="1" indent="0">
              <a:buNone/>
            </a:pPr>
            <a:r>
              <a:rPr lang="es-ES" sz="2400" b="1" cap="all" dirty="0" smtClean="0"/>
              <a:t>CONCLUSIONES:</a:t>
            </a:r>
          </a:p>
          <a:p>
            <a:pPr marL="457200" lvl="1" indent="0">
              <a:buNone/>
            </a:pPr>
            <a:endParaRPr lang="es-ES" sz="800" b="1" cap="all" dirty="0" smtClean="0"/>
          </a:p>
          <a:p>
            <a:pPr lvl="0" algn="just"/>
            <a:r>
              <a:rPr lang="es-ES" sz="2200" dirty="0" smtClean="0"/>
              <a:t>Los resultados obtenidos al momento de poner en funcionamiento el equipo extrusor fueron los esperados, los productos obtenidos poseen buen acabado superficial, la forma con los cuales fueron diseñados, el consumo de materia prima es mínimo, y los gastos de producción son reducidos.</a:t>
            </a:r>
            <a:endParaRPr lang="es-EC" sz="2200" dirty="0" smtClean="0"/>
          </a:p>
          <a:p>
            <a:pPr algn="just">
              <a:buNone/>
            </a:pPr>
            <a:endParaRPr lang="es-EC" sz="2200" dirty="0" smtClean="0"/>
          </a:p>
          <a:p>
            <a:pPr lvl="0" algn="just"/>
            <a:r>
              <a:rPr lang="es-ES" sz="2200" dirty="0" smtClean="0"/>
              <a:t>El proceso de extrusión en frío es una forma muy clara mediante la cual se puede observar la deformación plástica de un material, trabajando en conjunto con la parte teórica en la obtención de fuerzas tomando en cuenta todos aquellos factores que harán que esta aumente o disminuya, se puede obtener como resultado un sin número de formas, y en cada una de ellas se podrá observar la deformación sufrida debido al flujo del material, sin necesidad de realizar un precalentamiento.</a:t>
            </a:r>
            <a:endParaRPr lang="es-EC" sz="2200" dirty="0" smtClean="0"/>
          </a:p>
          <a:p>
            <a:pPr marL="0" indent="0">
              <a:buNone/>
            </a:pPr>
            <a:r>
              <a:rPr lang="es-ES" sz="2200" dirty="0"/>
              <a:t> </a:t>
            </a:r>
            <a:endParaRPr lang="es-EC" sz="2200" dirty="0"/>
          </a:p>
          <a:p>
            <a:pPr marL="457200" lvl="1" indent="0">
              <a:buNone/>
            </a:pPr>
            <a:endParaRPr lang="es-EC" sz="2200" b="1" cap="all" dirty="0"/>
          </a:p>
          <a:p>
            <a:pPr marL="342900" lvl="1" indent="-342900" eaLnBrk="1" hangingPunct="1">
              <a:buNone/>
            </a:pPr>
            <a:endParaRPr lang="es-ES" sz="2200" b="1" cap="all" dirty="0" smtClean="0"/>
          </a:p>
          <a:p>
            <a:pPr marL="342900" lvl="1" indent="-342900" eaLnBrk="1" hangingPunct="1">
              <a:buNone/>
            </a:pPr>
            <a:endParaRPr lang="es-EC" sz="2200" b="1" cap="all" dirty="0"/>
          </a:p>
          <a:p>
            <a:pPr marL="0" indent="0">
              <a:buNone/>
            </a:pPr>
            <a:r>
              <a:rPr lang="es-ES" sz="2200" dirty="0"/>
              <a:t> </a:t>
            </a:r>
            <a:endParaRPr lang="es-EC" sz="2200" dirty="0"/>
          </a:p>
          <a:p>
            <a:pPr marL="342900" lvl="1" indent="-342900" eaLnBrk="1" hangingPunct="1">
              <a:buNone/>
            </a:pPr>
            <a:endParaRPr lang="es-ES" sz="2400" dirty="0" smtClean="0"/>
          </a:p>
        </p:txBody>
      </p:sp>
      <p:sp>
        <p:nvSpPr>
          <p:cNvPr id="4" name="Rectangle 3"/>
          <p:cNvSpPr txBox="1">
            <a:spLocks/>
          </p:cNvSpPr>
          <p:nvPr/>
        </p:nvSpPr>
        <p:spPr bwMode="auto">
          <a:xfrm>
            <a:off x="71438" y="6286520"/>
            <a:ext cx="500034"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s-ES" sz="2800" b="1" i="0" u="none" strike="noStrike" kern="1200" cap="all" spc="0" normalizeH="0" baseline="0" noProof="0" dirty="0" smtClean="0">
                <a:ln>
                  <a:noFill/>
                </a:ln>
                <a:solidFill>
                  <a:schemeClr val="tx1"/>
                </a:solidFill>
                <a:effectLst/>
                <a:uLnTx/>
                <a:uFillTx/>
                <a:latin typeface="+mn-lt"/>
                <a:ea typeface="+mn-ea"/>
                <a:cs typeface="+mn-cs"/>
              </a:rPr>
              <a:t> D</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s-ES" sz="2200" b="1" i="0" u="none" strike="noStrike" kern="1200" cap="all"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1098428207"/>
      </p:ext>
    </p:extLst>
  </p:cSld>
  <p:clrMapOvr>
    <a:masterClrMapping/>
  </p:clrMapOvr>
  <p:transition>
    <p:dissolv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6917"/>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457200" lvl="1" indent="0">
              <a:buNone/>
            </a:pPr>
            <a:r>
              <a:rPr lang="es-ES" sz="2400" b="1" cap="all" dirty="0" smtClean="0"/>
              <a:t>CONCLUSIONES:</a:t>
            </a:r>
          </a:p>
          <a:p>
            <a:pPr marL="457200" lvl="1" indent="0">
              <a:buNone/>
            </a:pPr>
            <a:endParaRPr lang="es-ES" sz="2400" b="1" cap="all" dirty="0" smtClean="0"/>
          </a:p>
          <a:p>
            <a:pPr lvl="0" algn="just"/>
            <a:r>
              <a:rPr lang="es-ES" sz="2200" dirty="0" smtClean="0"/>
              <a:t>El </a:t>
            </a:r>
            <a:r>
              <a:rPr lang="es-ES" sz="2200" dirty="0"/>
              <a:t>error producido al comparar las fuerzas obtenidas en los cálculos y las pruebas se deben a varios factores que son los siguientes: el material con el que se calcula no es exactamente el mismo que se comprar en el mercado, las matrices tienen que ser construidas con un proceso tecnológico moderno y preciso además tienen que tener el mejor acabado superficial y tener un cromado, que para este proyecto fue imposible realizarlo porque los costos son demasiado elevados</a:t>
            </a:r>
            <a:endParaRPr lang="es-EC" sz="2200" dirty="0"/>
          </a:p>
          <a:p>
            <a:pPr marL="0" indent="0" algn="just">
              <a:buNone/>
            </a:pPr>
            <a:r>
              <a:rPr lang="es-ES" sz="2200" dirty="0"/>
              <a:t> </a:t>
            </a:r>
            <a:endParaRPr lang="es-EC" sz="2200" dirty="0"/>
          </a:p>
          <a:p>
            <a:pPr lvl="0" algn="just"/>
            <a:r>
              <a:rPr lang="es-ES" sz="2200" dirty="0"/>
              <a:t>El equipo cuenta con un mínimo factor de seguridad de 1.74 para trabajar con los materiales establecidos y a la temperatura ambiente, lo que garantiza que el equipo extrusor no fallará si se trabaja dentro del límite de fuerzas ya establecido en los cálculos</a:t>
            </a:r>
            <a:endParaRPr lang="es-EC" sz="2200" dirty="0"/>
          </a:p>
          <a:p>
            <a:pPr marL="0" indent="0">
              <a:buNone/>
            </a:pPr>
            <a:r>
              <a:rPr lang="es-ES" sz="2200" dirty="0"/>
              <a:t> </a:t>
            </a:r>
            <a:endParaRPr lang="es-EC" sz="2200" b="1" cap="all" dirty="0"/>
          </a:p>
          <a:p>
            <a:pPr marL="342900" lvl="1" indent="-342900" eaLnBrk="1" hangingPunct="1">
              <a:buNone/>
            </a:pPr>
            <a:endParaRPr lang="es-ES" sz="2200" b="1" cap="all" dirty="0" smtClean="0"/>
          </a:p>
          <a:p>
            <a:pPr marL="342900" lvl="1" indent="-342900" eaLnBrk="1" hangingPunct="1">
              <a:buNone/>
            </a:pPr>
            <a:endParaRPr lang="es-EC" sz="2200" b="1" cap="all" dirty="0"/>
          </a:p>
          <a:p>
            <a:pPr marL="0" indent="0">
              <a:buNone/>
            </a:pPr>
            <a:r>
              <a:rPr lang="es-ES" sz="2200" dirty="0"/>
              <a:t> </a:t>
            </a:r>
            <a:endParaRPr lang="es-EC" sz="2200" dirty="0"/>
          </a:p>
          <a:p>
            <a:pPr marL="342900" lvl="1" indent="-342900" eaLnBrk="1" hangingPunct="1">
              <a:buNone/>
            </a:pPr>
            <a:endParaRPr lang="es-ES" sz="2400" dirty="0" smtClean="0"/>
          </a:p>
        </p:txBody>
      </p:sp>
    </p:spTree>
    <p:extLst>
      <p:ext uri="{BB962C8B-B14F-4D97-AF65-F5344CB8AC3E}">
        <p14:creationId xmlns="" xmlns:p14="http://schemas.microsoft.com/office/powerpoint/2010/main" val="4050264165"/>
      </p:ext>
    </p:extLst>
  </p:cSld>
  <p:clrMapOvr>
    <a:masterClrMapping/>
  </p:clrMapOvr>
  <p:transition>
    <p:dissolv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6917"/>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142852"/>
            <a:ext cx="8229600" cy="5334000"/>
          </a:xfrm>
        </p:spPr>
        <p:txBody>
          <a:bodyPr numCol="1"/>
          <a:lstStyle/>
          <a:p>
            <a:pPr marL="457200" lvl="1" indent="0">
              <a:buNone/>
            </a:pPr>
            <a:r>
              <a:rPr lang="es-ES" sz="2400" b="1" cap="all" dirty="0" smtClean="0"/>
              <a:t>CONCLUSIONES:</a:t>
            </a:r>
          </a:p>
          <a:p>
            <a:pPr marL="457200" lvl="1" indent="0" algn="just">
              <a:buNone/>
            </a:pPr>
            <a:endParaRPr lang="es-ES" sz="800" b="1" cap="all" dirty="0" smtClean="0"/>
          </a:p>
          <a:p>
            <a:pPr lvl="0" algn="just"/>
            <a:r>
              <a:rPr lang="es-ES" sz="2000" dirty="0" smtClean="0"/>
              <a:t>Existen varias aleaciones de aluminio y plomo en el mercado por lo que hay que tener muchísimo cuidado el momento de realizar las prácticas, de no sobrepasar los límites con las cuales está diseñado el equipo extrusor, puesto que de no acatar esta medida el equipo puede llegar a fallar, para lo cual se disponen de tablas que permiten conocer los distintos factores que intervienen en el cálculo de fuerzas de acuerdo a su composición, concluyendo que, a mayor pureza de los materiales, menor es la fuerza necesaria para su deformación plástica.</a:t>
            </a:r>
            <a:endParaRPr lang="es-EC" sz="2000" dirty="0" smtClean="0"/>
          </a:p>
          <a:p>
            <a:pPr algn="just">
              <a:buNone/>
            </a:pPr>
            <a:endParaRPr lang="es-EC" sz="1000" dirty="0" smtClean="0"/>
          </a:p>
          <a:p>
            <a:pPr lvl="0" algn="just"/>
            <a:r>
              <a:rPr lang="es-ES" sz="2000" dirty="0" smtClean="0"/>
              <a:t>La lubricación es un factor muy importante al momento de realizar la extrusión, reduciendo la fricción hasta un 60%, debido a lo cual es indispensable una correcta lubricación de cada uno de los elementos que participan en el proceso.</a:t>
            </a:r>
            <a:endParaRPr lang="es-EC" sz="2000" dirty="0" smtClean="0"/>
          </a:p>
          <a:p>
            <a:pPr algn="just">
              <a:buNone/>
            </a:pPr>
            <a:endParaRPr lang="es-EC" sz="1000" dirty="0" smtClean="0"/>
          </a:p>
          <a:p>
            <a:pPr lvl="0" algn="just"/>
            <a:r>
              <a:rPr lang="es-ES" sz="2000" dirty="0" smtClean="0"/>
              <a:t>El costo total del proyecto se encuentra dentro del presupuesto planeado antes de poner en marcha su construcción, el mismo que es de 1600 USD, obteniendo resultados satisfactorios tanto económicos como experimentales.</a:t>
            </a:r>
            <a:endParaRPr lang="es-EC" sz="2000" dirty="0" smtClean="0"/>
          </a:p>
          <a:p>
            <a:pPr marL="457200" lvl="1" indent="0">
              <a:buNone/>
            </a:pPr>
            <a:endParaRPr lang="es-ES" sz="2200" b="1" cap="all" dirty="0" smtClean="0"/>
          </a:p>
          <a:p>
            <a:pPr marL="0" lvl="0" indent="0">
              <a:buNone/>
            </a:pPr>
            <a:endParaRPr lang="es-ES" sz="2200" b="1" cap="all" dirty="0" smtClean="0"/>
          </a:p>
          <a:p>
            <a:pPr marL="342900" lvl="1" indent="-342900" eaLnBrk="1" hangingPunct="1">
              <a:buNone/>
            </a:pPr>
            <a:endParaRPr lang="es-EC" sz="2200" b="1" cap="all" dirty="0"/>
          </a:p>
          <a:p>
            <a:pPr marL="0" indent="0">
              <a:buNone/>
            </a:pPr>
            <a:r>
              <a:rPr lang="es-ES" sz="2200" dirty="0"/>
              <a:t> </a:t>
            </a:r>
            <a:endParaRPr lang="es-EC" sz="2200" dirty="0"/>
          </a:p>
          <a:p>
            <a:pPr marL="342900" lvl="1" indent="-342900" eaLnBrk="1" hangingPunct="1">
              <a:buNone/>
            </a:pPr>
            <a:endParaRPr lang="es-ES" sz="2400" dirty="0" smtClean="0"/>
          </a:p>
        </p:txBody>
      </p:sp>
    </p:spTree>
    <p:extLst>
      <p:ext uri="{BB962C8B-B14F-4D97-AF65-F5344CB8AC3E}">
        <p14:creationId xmlns="" xmlns:p14="http://schemas.microsoft.com/office/powerpoint/2010/main" val="2830136642"/>
      </p:ext>
    </p:extLst>
  </p:cSld>
  <p:clrMapOvr>
    <a:masterClrMapping/>
  </p:clrMapOvr>
  <p:transition>
    <p:dissolv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6917"/>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71414"/>
            <a:ext cx="8229600" cy="5334000"/>
          </a:xfrm>
        </p:spPr>
        <p:txBody>
          <a:bodyPr numCol="1"/>
          <a:lstStyle/>
          <a:p>
            <a:pPr marL="457200" lvl="1" indent="0">
              <a:buNone/>
            </a:pPr>
            <a:r>
              <a:rPr lang="es-ES" sz="2400" b="1" cap="all" dirty="0" smtClean="0"/>
              <a:t>recomendaciones:</a:t>
            </a:r>
          </a:p>
          <a:p>
            <a:pPr marL="457200" lvl="1" indent="0">
              <a:buNone/>
            </a:pPr>
            <a:endParaRPr lang="es-ES" sz="800" b="1" cap="all" dirty="0" smtClean="0"/>
          </a:p>
          <a:p>
            <a:pPr lvl="0" algn="just"/>
            <a:r>
              <a:rPr lang="es-ES" sz="2200" dirty="0" smtClean="0"/>
              <a:t>Antes </a:t>
            </a:r>
            <a:r>
              <a:rPr lang="es-ES" sz="2200" dirty="0"/>
              <a:t>de usar el equipo extrusor es necesario leer la práctica de laboratorio  en la cual se enumeran los pasos a seguir para el armado del equipo y posterior utilización</a:t>
            </a:r>
            <a:r>
              <a:rPr lang="es-ES" sz="2200" dirty="0" smtClean="0"/>
              <a:t>.</a:t>
            </a:r>
          </a:p>
          <a:p>
            <a:pPr lvl="0" algn="just">
              <a:buNone/>
            </a:pPr>
            <a:endParaRPr lang="es-ES" sz="800" dirty="0" smtClean="0"/>
          </a:p>
          <a:p>
            <a:pPr lvl="0" algn="just"/>
            <a:r>
              <a:rPr lang="es-ES" sz="2200" dirty="0" smtClean="0"/>
              <a:t> No se debe sobrepasar las fuerzas establecidas en los cálculos, ya que caso contrario el equipo puede fallar, y si se desea realizar las prácticas con otros metales no ferrosos, que no sean específicamente plomo o aluminio, se debe tener en cuenta el factor de seguridad con el que están fabricados estos elementos, y trabajar dentro de estos rangos al momento de hallar nuevas fuerzas de extrusión.</a:t>
            </a:r>
          </a:p>
          <a:p>
            <a:pPr lvl="0" algn="just">
              <a:buNone/>
            </a:pPr>
            <a:endParaRPr lang="es-ES" sz="800" dirty="0" smtClean="0"/>
          </a:p>
          <a:p>
            <a:pPr algn="just"/>
            <a:r>
              <a:rPr lang="es-ES" sz="2200" dirty="0" smtClean="0"/>
              <a:t>Es necesario realizar más estudios de materiales no ferrosos, como es el plomo y el aluminio, esencialmente ensayos de tracción y compresión para determinar limites de fluencia y limites de tracción, puesto que no existe información suficiente sobre este tema.</a:t>
            </a:r>
            <a:endParaRPr lang="es-EC" sz="2200" dirty="0" smtClean="0"/>
          </a:p>
          <a:p>
            <a:pPr lvl="0" algn="just"/>
            <a:endParaRPr lang="es-EC" sz="2400" dirty="0" smtClean="0"/>
          </a:p>
          <a:p>
            <a:pPr marL="342900" lvl="1" indent="-342900" eaLnBrk="1" hangingPunct="1">
              <a:buNone/>
            </a:pPr>
            <a:endParaRPr lang="es-EC" sz="2200" b="1" cap="all" dirty="0"/>
          </a:p>
          <a:p>
            <a:pPr marL="0" indent="0">
              <a:buNone/>
            </a:pPr>
            <a:r>
              <a:rPr lang="es-ES" sz="2200" dirty="0"/>
              <a:t> </a:t>
            </a:r>
            <a:endParaRPr lang="es-EC" sz="2200" dirty="0"/>
          </a:p>
          <a:p>
            <a:pPr marL="342900" lvl="1" indent="-342900" eaLnBrk="1" hangingPunct="1">
              <a:buNone/>
            </a:pPr>
            <a:endParaRPr lang="es-ES" sz="2400" dirty="0" smtClean="0"/>
          </a:p>
        </p:txBody>
      </p:sp>
      <p:sp>
        <p:nvSpPr>
          <p:cNvPr id="4" name="Rectangle 3"/>
          <p:cNvSpPr txBox="1">
            <a:spLocks/>
          </p:cNvSpPr>
          <p:nvPr/>
        </p:nvSpPr>
        <p:spPr bwMode="auto">
          <a:xfrm>
            <a:off x="71438" y="6286520"/>
            <a:ext cx="500034"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s-ES" sz="2800" b="1" i="0" u="none" strike="noStrike" kern="1200" cap="all" spc="0" normalizeH="0" baseline="0" noProof="0" dirty="0" smtClean="0">
                <a:ln>
                  <a:noFill/>
                </a:ln>
                <a:solidFill>
                  <a:schemeClr val="tx1"/>
                </a:solidFill>
                <a:effectLst/>
                <a:uLnTx/>
                <a:uFillTx/>
                <a:latin typeface="+mn-lt"/>
                <a:ea typeface="+mn-ea"/>
                <a:cs typeface="+mn-cs"/>
              </a:rPr>
              <a:t> J</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s-ES" sz="2200" b="1" i="0" u="none" strike="noStrike" kern="1200" cap="all"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627988362"/>
      </p:ext>
    </p:extLst>
  </p:cSld>
  <p:clrMapOvr>
    <a:masterClrMapping/>
  </p:clrMapOvr>
  <p:transition>
    <p:dissolv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6917"/>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71414"/>
            <a:ext cx="8229600" cy="5334000"/>
          </a:xfrm>
        </p:spPr>
        <p:txBody>
          <a:bodyPr numCol="1"/>
          <a:lstStyle/>
          <a:p>
            <a:pPr marL="457200" lvl="1" indent="0">
              <a:buNone/>
            </a:pPr>
            <a:r>
              <a:rPr lang="es-ES" sz="2400" b="1" cap="all" dirty="0" smtClean="0"/>
              <a:t>recomendaciones:</a:t>
            </a:r>
          </a:p>
          <a:p>
            <a:pPr marL="0" lvl="0" indent="0">
              <a:buNone/>
            </a:pPr>
            <a:endParaRPr lang="es-ES" sz="800" b="1" cap="all" dirty="0" smtClean="0"/>
          </a:p>
          <a:p>
            <a:pPr algn="just">
              <a:buNone/>
            </a:pPr>
            <a:endParaRPr lang="es-EC" sz="800" dirty="0" smtClean="0"/>
          </a:p>
          <a:p>
            <a:pPr lvl="0" algn="just"/>
            <a:r>
              <a:rPr lang="es-ES" sz="2200" dirty="0" smtClean="0"/>
              <a:t>En el laboratorio de Procesos de Manufactura  del DECEM se puede apreciar el mal estado en el que se encuentra algunas máquinas, por lo que es recomendable dar un mantenimiento constante para su correcto funcionamiento, en este caso la prensa hidráulica de 60 toneladas no se encuentra habilitada para trabajar a su totalidad, por lo que no se pudo realizar la adaptación del equipo extrusor como se hubiese deseado. </a:t>
            </a:r>
          </a:p>
          <a:p>
            <a:pPr lvl="0" algn="just">
              <a:buNone/>
            </a:pPr>
            <a:endParaRPr lang="es-ES" sz="800" dirty="0" smtClean="0"/>
          </a:p>
          <a:p>
            <a:pPr algn="just"/>
            <a:r>
              <a:rPr lang="es-ES" sz="2200" dirty="0" smtClean="0"/>
              <a:t>Las matrices de extrusión deben poseer un excelente acabado superficial, y debido al desgaste que se producirá tras el permanente uso de las mismas, es recomendable realizar un proceso de cromado duro, ya que de esta manera el desgaste no se producirá directamente en las paredes interiores de las matrices, y al momento de ser necesario se puede obtener el acabado requerido aplicando nuevamente este proceso</a:t>
            </a:r>
            <a:r>
              <a:rPr lang="es-ES" sz="2400" dirty="0" smtClean="0"/>
              <a:t>.</a:t>
            </a:r>
            <a:endParaRPr lang="es-EC" sz="2400" dirty="0" smtClean="0"/>
          </a:p>
          <a:p>
            <a:pPr lvl="0" algn="just"/>
            <a:endParaRPr lang="es-EC" sz="2200" dirty="0" smtClean="0"/>
          </a:p>
          <a:p>
            <a:pPr marL="0" indent="0">
              <a:buNone/>
            </a:pPr>
            <a:r>
              <a:rPr lang="es-ES" sz="2200" dirty="0"/>
              <a:t/>
            </a:r>
            <a:br>
              <a:rPr lang="es-ES" sz="2200" dirty="0"/>
            </a:br>
            <a:r>
              <a:rPr lang="es-ES" sz="2200" dirty="0"/>
              <a:t> </a:t>
            </a:r>
            <a:endParaRPr lang="es-EC" sz="2200" dirty="0"/>
          </a:p>
          <a:p>
            <a:pPr marL="342900" lvl="1" indent="-342900" eaLnBrk="1" hangingPunct="1">
              <a:buNone/>
            </a:pPr>
            <a:endParaRPr lang="es-EC" sz="2200" b="1" cap="all" dirty="0"/>
          </a:p>
          <a:p>
            <a:pPr marL="0" indent="0">
              <a:buNone/>
            </a:pPr>
            <a:r>
              <a:rPr lang="es-ES" sz="2200" dirty="0"/>
              <a:t> </a:t>
            </a:r>
            <a:endParaRPr lang="es-EC" sz="2200" dirty="0"/>
          </a:p>
          <a:p>
            <a:pPr marL="342900" lvl="1" indent="-342900" eaLnBrk="1" hangingPunct="1">
              <a:buNone/>
            </a:pPr>
            <a:endParaRPr lang="es-ES" sz="2400" dirty="0" smtClean="0"/>
          </a:p>
        </p:txBody>
      </p:sp>
    </p:spTree>
    <p:extLst>
      <p:ext uri="{BB962C8B-B14F-4D97-AF65-F5344CB8AC3E}">
        <p14:creationId xmlns="" xmlns:p14="http://schemas.microsoft.com/office/powerpoint/2010/main" val="1058072081"/>
      </p:ext>
    </p:extLst>
  </p:cSld>
  <p:clrMapOvr>
    <a:masterClrMapping/>
  </p:clrMapOvr>
  <p:transition>
    <p:dissolv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6917"/>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686444"/>
          </a:xfrm>
        </p:spPr>
        <p:txBody>
          <a:bodyPr numCol="1"/>
          <a:lstStyle/>
          <a:p>
            <a:pPr marL="0" indent="0">
              <a:buNone/>
            </a:pPr>
            <a:endParaRPr lang="es-ES" sz="8800" dirty="0" smtClean="0">
              <a:solidFill>
                <a:schemeClr val="accent3">
                  <a:lumMod val="75000"/>
                </a:schemeClr>
              </a:solidFill>
            </a:endParaRPr>
          </a:p>
          <a:p>
            <a:pPr marL="0" indent="0">
              <a:buNone/>
            </a:pPr>
            <a:r>
              <a:rPr lang="es-ES" sz="8800" dirty="0">
                <a:solidFill>
                  <a:schemeClr val="accent3">
                    <a:lumMod val="75000"/>
                  </a:schemeClr>
                </a:solidFill>
              </a:rPr>
              <a:t> </a:t>
            </a:r>
            <a:r>
              <a:rPr lang="es-ES" sz="8000" dirty="0" smtClean="0">
                <a:solidFill>
                  <a:schemeClr val="accent3">
                    <a:lumMod val="75000"/>
                  </a:schemeClr>
                </a:solidFill>
              </a:rPr>
              <a:t>MUCHAS GRACIAS</a:t>
            </a:r>
          </a:p>
          <a:p>
            <a:pPr marL="0" indent="0">
              <a:buNone/>
            </a:pPr>
            <a:endParaRPr lang="es-ES" sz="8000" dirty="0" smtClean="0">
              <a:solidFill>
                <a:schemeClr val="accent3">
                  <a:lumMod val="75000"/>
                </a:schemeClr>
              </a:solidFill>
            </a:endParaRPr>
          </a:p>
          <a:p>
            <a:pPr marL="0" indent="0">
              <a:buNone/>
            </a:pPr>
            <a:endParaRPr lang="es-ES" sz="2000" dirty="0" smtClean="0"/>
          </a:p>
          <a:p>
            <a:pPr marL="0" indent="0">
              <a:buNone/>
            </a:pPr>
            <a:endParaRPr lang="es-ES" sz="2000" dirty="0" smtClean="0"/>
          </a:p>
          <a:p>
            <a:pPr marL="0" indent="0">
              <a:buNone/>
            </a:pPr>
            <a:r>
              <a:rPr lang="es-ES" sz="2000" b="1" i="1" dirty="0" smtClean="0">
                <a:hlinkClick r:id="rId4" action="ppaction://hlinkfile"/>
              </a:rPr>
              <a:t>VIDEO </a:t>
            </a:r>
            <a:r>
              <a:rPr lang="es-ES" sz="8800" dirty="0"/>
              <a:t/>
            </a:r>
            <a:br>
              <a:rPr lang="es-ES" sz="8800" dirty="0"/>
            </a:br>
            <a:r>
              <a:rPr lang="es-ES" sz="2200" dirty="0"/>
              <a:t> </a:t>
            </a:r>
            <a:endParaRPr lang="es-EC" sz="2200" dirty="0"/>
          </a:p>
          <a:p>
            <a:pPr marL="342900" lvl="1" indent="-342900" eaLnBrk="1" hangingPunct="1">
              <a:buNone/>
            </a:pPr>
            <a:endParaRPr lang="es-EC" sz="2200" b="1" cap="all" dirty="0"/>
          </a:p>
          <a:p>
            <a:pPr marL="0" indent="0">
              <a:buNone/>
            </a:pPr>
            <a:r>
              <a:rPr lang="es-ES" sz="2200" dirty="0"/>
              <a:t> </a:t>
            </a:r>
            <a:endParaRPr lang="es-EC" sz="2200" dirty="0"/>
          </a:p>
          <a:p>
            <a:pPr marL="342900" lvl="1" indent="-342900" eaLnBrk="1" hangingPunct="1">
              <a:buNone/>
            </a:pPr>
            <a:endParaRPr lang="es-ES" sz="2400" dirty="0" smtClean="0"/>
          </a:p>
        </p:txBody>
      </p:sp>
    </p:spTree>
    <p:extLst>
      <p:ext uri="{BB962C8B-B14F-4D97-AF65-F5344CB8AC3E}">
        <p14:creationId xmlns="" xmlns:p14="http://schemas.microsoft.com/office/powerpoint/2010/main" val="2277501564"/>
      </p:ext>
    </p:extLst>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257799"/>
          </a:xfrm>
        </p:spPr>
        <p:txBody>
          <a:bodyPr numCol="1"/>
          <a:lstStyle/>
          <a:p>
            <a:pPr marL="342900" lvl="1" indent="-342900" eaLnBrk="1" hangingPunct="1">
              <a:buNone/>
            </a:pPr>
            <a:r>
              <a:rPr lang="es-ES" b="1" cap="all" dirty="0"/>
              <a:t>deformación plástica en la </a:t>
            </a:r>
            <a:r>
              <a:rPr lang="es-ES" b="1" cap="all" dirty="0" smtClean="0"/>
              <a:t>extrusión:</a:t>
            </a:r>
          </a:p>
          <a:p>
            <a:pPr marL="342900" lvl="1" indent="-342900" eaLnBrk="1" hangingPunct="1">
              <a:buNone/>
            </a:pPr>
            <a:endParaRPr lang="es-ES" b="1" cap="all" dirty="0" smtClean="0"/>
          </a:p>
          <a:p>
            <a:pPr marL="0" indent="0" algn="just">
              <a:buNone/>
            </a:pPr>
            <a:r>
              <a:rPr lang="es-ES" sz="2200" dirty="0"/>
              <a:t>La presión que se requiere para efectuar el proceso de extrusión depende de la forma </a:t>
            </a:r>
            <a:r>
              <a:rPr lang="es-ES" sz="2200" dirty="0" smtClean="0"/>
              <a:t> </a:t>
            </a:r>
            <a:r>
              <a:rPr lang="es-ES" sz="2200" dirty="0"/>
              <a:t>que el metal </a:t>
            </a:r>
            <a:r>
              <a:rPr lang="es-ES" sz="2200" dirty="0" smtClean="0"/>
              <a:t>adquiere a </a:t>
            </a:r>
            <a:r>
              <a:rPr lang="es-ES" sz="2200" dirty="0" smtClean="0"/>
              <a:t>través de la </a:t>
            </a:r>
            <a:r>
              <a:rPr lang="es-ES" sz="2200" dirty="0"/>
              <a:t>matriz</a:t>
            </a:r>
            <a:r>
              <a:rPr lang="es-ES" sz="2200" dirty="0" smtClean="0"/>
              <a:t>.</a:t>
            </a:r>
          </a:p>
          <a:p>
            <a:pPr marL="0" indent="0" algn="just">
              <a:buNone/>
            </a:pPr>
            <a:endParaRPr lang="es-ES" sz="2200" dirty="0"/>
          </a:p>
          <a:p>
            <a:pPr marL="0" indent="0" algn="just">
              <a:buNone/>
            </a:pPr>
            <a:r>
              <a:rPr lang="es-ES" sz="2200" dirty="0"/>
              <a:t>En algunos casos los efectos que se presentan en las piezas extruidas se relacionan directamente con la manera en que el metal se deforma durante el proceso</a:t>
            </a:r>
            <a:r>
              <a:rPr lang="es-ES" sz="2200" dirty="0" smtClean="0"/>
              <a:t>.</a:t>
            </a:r>
          </a:p>
          <a:p>
            <a:pPr marL="0" indent="0" algn="just">
              <a:buNone/>
            </a:pPr>
            <a:endParaRPr lang="es-ES" sz="2200" dirty="0"/>
          </a:p>
          <a:p>
            <a:pPr marL="0" indent="0" algn="just">
              <a:buNone/>
            </a:pPr>
            <a:r>
              <a:rPr lang="es-ES" sz="2200" dirty="0"/>
              <a:t>Se han llevado a cabo investigaciones minuciosas sobre las características del flujo de los metales blandos, tales como el plomo, el estaño, y el aluminio empleando la técnica de la matriz </a:t>
            </a:r>
            <a:r>
              <a:rPr lang="es-ES" sz="2200" dirty="0" smtClean="0"/>
              <a:t>partida</a:t>
            </a:r>
            <a:r>
              <a:rPr lang="es-ES" sz="2200" b="1" cap="all" dirty="0" smtClean="0"/>
              <a:t>.</a:t>
            </a:r>
            <a:endParaRPr lang="es-EC" sz="2200" dirty="0"/>
          </a:p>
          <a:p>
            <a:pPr marL="342900" lvl="1" indent="-342900" eaLnBrk="1" hangingPunct="1">
              <a:buNone/>
            </a:pPr>
            <a:endParaRPr lang="es-ES" b="1" cap="all" dirty="0" smtClean="0"/>
          </a:p>
          <a:p>
            <a:pPr marL="342900" lvl="1" indent="-342900" eaLnBrk="1" hangingPunct="1">
              <a:buNone/>
            </a:pPr>
            <a:endParaRPr lang="es-ES" sz="2200" dirty="0" smtClean="0"/>
          </a:p>
          <a:p>
            <a:pPr marL="342900" lvl="1" indent="-342900" eaLnBrk="1" hangingPunct="1">
              <a:buNone/>
            </a:pPr>
            <a:endParaRPr lang="es-ES" sz="2200" dirty="0"/>
          </a:p>
          <a:p>
            <a:pPr marL="342900" lvl="1" indent="-342900" eaLnBrk="1" hangingPunct="1">
              <a:buNone/>
            </a:pPr>
            <a:endParaRPr lang="es-EC" sz="2200" dirty="0"/>
          </a:p>
          <a:p>
            <a:pPr marL="342900" lvl="1" indent="-342900" eaLnBrk="1" hangingPunct="1">
              <a:buNone/>
            </a:pPr>
            <a:endParaRPr lang="es-ES" sz="2200" b="1" cap="all" dirty="0" smtClean="0"/>
          </a:p>
        </p:txBody>
      </p:sp>
    </p:spTree>
    <p:extLst>
      <p:ext uri="{BB962C8B-B14F-4D97-AF65-F5344CB8AC3E}">
        <p14:creationId xmlns="" xmlns:p14="http://schemas.microsoft.com/office/powerpoint/2010/main" val="53577975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dissolve">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dissolve">
                                      <p:cBhvr>
                                        <p:cTn id="17" dur="500"/>
                                        <p:tgtEl>
                                          <p:spTgt spid="2457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579">
                                            <p:txEl>
                                              <p:pRg st="6" end="6"/>
                                            </p:txEl>
                                          </p:spTgt>
                                        </p:tgtEl>
                                        <p:attrNameLst>
                                          <p:attrName>style.visibility</p:attrName>
                                        </p:attrNameLst>
                                      </p:cBhvr>
                                      <p:to>
                                        <p:strVal val="visible"/>
                                      </p:to>
                                    </p:set>
                                    <p:animEffect transition="in" filter="dissolve">
                                      <p:cBhvr>
                                        <p:cTn id="22" dur="500"/>
                                        <p:tgtEl>
                                          <p:spTgt spid="245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142852"/>
            <a:ext cx="8229600" cy="5257799"/>
          </a:xfrm>
        </p:spPr>
        <p:txBody>
          <a:bodyPr numCol="1"/>
          <a:lstStyle/>
          <a:p>
            <a:pPr marL="342900" lvl="1" indent="-342900" eaLnBrk="1" hangingPunct="1">
              <a:buNone/>
            </a:pPr>
            <a:r>
              <a:rPr lang="es-ES" b="1" cap="all" dirty="0"/>
              <a:t>deformación plástica en la </a:t>
            </a:r>
            <a:r>
              <a:rPr lang="es-ES" b="1" cap="all" dirty="0" smtClean="0"/>
              <a:t>extrusión:</a:t>
            </a:r>
          </a:p>
          <a:p>
            <a:pPr marL="342900" lvl="1" indent="-342900" eaLnBrk="1" hangingPunct="1">
              <a:buNone/>
            </a:pPr>
            <a:endParaRPr lang="es-ES" sz="800" b="1" cap="all" dirty="0" smtClean="0"/>
          </a:p>
          <a:p>
            <a:pPr algn="just"/>
            <a:r>
              <a:rPr lang="es-ES" sz="2000" dirty="0" smtClean="0"/>
              <a:t>La figura (a) muestra el diagrama de flujo, obtenido en la extrusión directa con matriz plana</a:t>
            </a:r>
            <a:endParaRPr lang="es-EC" sz="2000" dirty="0" smtClean="0"/>
          </a:p>
          <a:p>
            <a:pPr algn="just"/>
            <a:r>
              <a:rPr lang="es-ES" sz="2000" dirty="0" smtClean="0"/>
              <a:t>La figura (b) corresponde al caso de la extrusión con los elementos bien lubricados. La deformación es relativamente uniforme hasta las inmediaciones de la entrada de la matriz, donde el metal fluye más fácilmente a través de esta última que a lo largo de las paredes del cuerpo</a:t>
            </a:r>
            <a:endParaRPr lang="es-EC" sz="2000" dirty="0"/>
          </a:p>
          <a:p>
            <a:pPr marL="342900" lvl="1" indent="-342900" eaLnBrk="1" hangingPunct="1">
              <a:buNone/>
            </a:pPr>
            <a:endParaRPr lang="es-ES" b="1" cap="all" dirty="0" smtClean="0"/>
          </a:p>
          <a:p>
            <a:pPr marL="342900" lvl="1" indent="-342900" eaLnBrk="1" hangingPunct="1">
              <a:buNone/>
            </a:pPr>
            <a:endParaRPr lang="es-ES" sz="2200" dirty="0" smtClean="0"/>
          </a:p>
          <a:p>
            <a:pPr marL="342900" lvl="1" indent="-342900" eaLnBrk="1" hangingPunct="1">
              <a:buNone/>
            </a:pPr>
            <a:endParaRPr lang="es-ES" sz="2200" dirty="0"/>
          </a:p>
          <a:p>
            <a:pPr marL="342900" lvl="1" indent="-342900" eaLnBrk="1" hangingPunct="1">
              <a:buNone/>
            </a:pPr>
            <a:endParaRPr lang="es-EC" sz="2200" dirty="0"/>
          </a:p>
          <a:p>
            <a:pPr marL="342900" lvl="1" indent="-342900" eaLnBrk="1" hangingPunct="1">
              <a:buNone/>
            </a:pPr>
            <a:endParaRPr lang="es-ES" sz="2200" b="1" cap="all" dirty="0" smtClean="0"/>
          </a:p>
        </p:txBody>
      </p:sp>
      <p:pic>
        <p:nvPicPr>
          <p:cNvPr id="4" name="3 Imagen"/>
          <p:cNvPicPr/>
          <p:nvPr/>
        </p:nvPicPr>
        <p:blipFill>
          <a:blip r:embed="rId4" cstate="print">
            <a:lum contrast="10000"/>
          </a:blip>
          <a:srcRect/>
          <a:stretch>
            <a:fillRect/>
          </a:stretch>
        </p:blipFill>
        <p:spPr bwMode="auto">
          <a:xfrm>
            <a:off x="1928794" y="2786058"/>
            <a:ext cx="5000660" cy="3357586"/>
          </a:xfrm>
          <a:prstGeom prst="rect">
            <a:avLst/>
          </a:prstGeom>
          <a:noFill/>
          <a:ln w="9525">
            <a:noFill/>
            <a:miter lim="800000"/>
            <a:headEnd/>
            <a:tailEnd/>
          </a:ln>
        </p:spPr>
      </p:pic>
    </p:spTree>
    <p:extLst>
      <p:ext uri="{BB962C8B-B14F-4D97-AF65-F5344CB8AC3E}">
        <p14:creationId xmlns="" xmlns:p14="http://schemas.microsoft.com/office/powerpoint/2010/main" val="53577975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24579">
                                            <p:txEl>
                                              <p:pRg st="0" end="0"/>
                                            </p:txEl>
                                          </p:spTgt>
                                        </p:tgtEl>
                                        <p:attrNameLst>
                                          <p:attrName>style.visibility</p:attrName>
                                        </p:attrNameLst>
                                      </p:cBhvr>
                                      <p:to>
                                        <p:strVal val="visible"/>
                                      </p:to>
                                    </p:set>
                                    <p:animEffect transition="in" filter="dissolve">
                                      <p:cBhvr>
                                        <p:cTn id="12" dur="500"/>
                                        <p:tgtEl>
                                          <p:spTgt spid="2457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dissolve">
                                      <p:cBhvr>
                                        <p:cTn id="17" dur="500"/>
                                        <p:tgtEl>
                                          <p:spTgt spid="245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1"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dissolve">
                                      <p:cBhvr>
                                        <p:cTn id="22" dur="500"/>
                                        <p:tgtEl>
                                          <p:spTgt spid="245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24579" grpI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238140"/>
            <a:ext cx="8229600" cy="5834066"/>
          </a:xfrm>
        </p:spPr>
        <p:txBody>
          <a:bodyPr numCol="1"/>
          <a:lstStyle/>
          <a:p>
            <a:pPr marL="342900" lvl="1" indent="-342900" algn="just" eaLnBrk="1" hangingPunct="1">
              <a:buNone/>
            </a:pPr>
            <a:r>
              <a:rPr lang="es-ES" b="1" cap="all" dirty="0"/>
              <a:t>deformación plástica en la </a:t>
            </a:r>
            <a:r>
              <a:rPr lang="es-ES" b="1" cap="all" dirty="0" smtClean="0"/>
              <a:t>extrusión:</a:t>
            </a:r>
          </a:p>
          <a:p>
            <a:pPr marL="342900" lvl="1" indent="-342900" algn="just" eaLnBrk="1" hangingPunct="1">
              <a:buNone/>
            </a:pPr>
            <a:endParaRPr lang="es-ES" sz="900" b="1" cap="all" dirty="0" smtClean="0"/>
          </a:p>
          <a:p>
            <a:pPr marL="0" indent="0" algn="just">
              <a:buNone/>
            </a:pPr>
            <a:endParaRPr lang="es-ES" sz="800" dirty="0" smtClean="0"/>
          </a:p>
          <a:p>
            <a:pPr marL="0" indent="0" algn="just">
              <a:buNone/>
            </a:pPr>
            <a:endParaRPr lang="es-ES" sz="800" dirty="0"/>
          </a:p>
          <a:p>
            <a:pPr marL="0" indent="0" algn="just">
              <a:buNone/>
            </a:pPr>
            <a:r>
              <a:rPr lang="es-ES" sz="2200" dirty="0"/>
              <a:t>El flujo no homogéneo a través de una matriz de extrusión se puede modificar variando el ángulo de la matriz. Haciendo disminuir el ángulo de una matriz cónica, para que se aproxime al ángulo natural de flujo frente a una matriz plana, </a:t>
            </a:r>
            <a:r>
              <a:rPr lang="es-ES" sz="2200" b="1" dirty="0"/>
              <a:t>es menor la deformación de cizallamiento</a:t>
            </a:r>
            <a:r>
              <a:rPr lang="es-ES" sz="2200" dirty="0"/>
              <a:t>, pero aunque el flujo sea más </a:t>
            </a:r>
            <a:r>
              <a:rPr lang="es-ES" sz="2200" dirty="0" smtClean="0"/>
              <a:t>uniforme, </a:t>
            </a:r>
            <a:r>
              <a:rPr lang="es-ES" sz="2200" dirty="0"/>
              <a:t>las fuerzas de fricción son más </a:t>
            </a:r>
            <a:r>
              <a:rPr lang="es-ES" sz="2200" dirty="0" smtClean="0"/>
              <a:t>elevadas</a:t>
            </a:r>
            <a:r>
              <a:rPr lang="es-ES" sz="2200" dirty="0" smtClean="0"/>
              <a:t>.</a:t>
            </a:r>
          </a:p>
          <a:p>
            <a:pPr marL="0" indent="0" algn="just">
              <a:buNone/>
            </a:pPr>
            <a:endParaRPr lang="es-ES" sz="2200" dirty="0" smtClean="0"/>
          </a:p>
          <a:p>
            <a:pPr marL="0" indent="0" algn="just">
              <a:buNone/>
            </a:pPr>
            <a:endParaRPr lang="es-ES" sz="800" dirty="0" smtClean="0"/>
          </a:p>
          <a:p>
            <a:pPr marL="0" lvl="1" indent="0" eaLnBrk="1" hangingPunct="1">
              <a:buNone/>
            </a:pPr>
            <a:r>
              <a:rPr lang="es-ES" sz="2200" dirty="0" smtClean="0"/>
              <a:t>Por esta razón no se puede llegar a la conclusión de que la presión de extrusión sea </a:t>
            </a:r>
            <a:r>
              <a:rPr lang="es-ES" sz="2200" dirty="0" smtClean="0"/>
              <a:t>menor</a:t>
            </a:r>
            <a:r>
              <a:rPr lang="es-ES" sz="2200" dirty="0" smtClean="0"/>
              <a:t> </a:t>
            </a:r>
            <a:r>
              <a:rPr lang="es-ES" sz="2200" dirty="0" smtClean="0"/>
              <a:t>cuando el flujo es más uniforme. Para muchas operaciones está entre </a:t>
            </a:r>
            <a:r>
              <a:rPr lang="es-ES" sz="2200" b="1" dirty="0" smtClean="0"/>
              <a:t>45° </a:t>
            </a:r>
            <a:r>
              <a:rPr lang="es-ES" sz="2200" b="1" dirty="0" smtClean="0"/>
              <a:t>y 60°.</a:t>
            </a:r>
          </a:p>
          <a:p>
            <a:pPr marL="342900" lvl="1" indent="-342900" eaLnBrk="1" hangingPunct="1">
              <a:buNone/>
            </a:pPr>
            <a:endParaRPr lang="es-ES" sz="2200" dirty="0" smtClean="0"/>
          </a:p>
          <a:p>
            <a:pPr marL="342900" lvl="1" indent="-342900" eaLnBrk="1" hangingPunct="1">
              <a:buNone/>
            </a:pPr>
            <a:endParaRPr lang="es-EC" sz="2200" dirty="0" smtClean="0"/>
          </a:p>
          <a:p>
            <a:pPr marL="342900" lvl="1" indent="-342900" eaLnBrk="1" hangingPunct="1">
              <a:buNone/>
            </a:pPr>
            <a:endParaRPr lang="es-ES" sz="2200" b="1" cap="all" dirty="0" smtClean="0"/>
          </a:p>
        </p:txBody>
      </p:sp>
    </p:spTree>
    <p:extLst>
      <p:ext uri="{BB962C8B-B14F-4D97-AF65-F5344CB8AC3E}">
        <p14:creationId xmlns="" xmlns:p14="http://schemas.microsoft.com/office/powerpoint/2010/main" val="89716999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4" end="4"/>
                                            </p:txEl>
                                          </p:spTgt>
                                        </p:tgtEl>
                                        <p:attrNameLst>
                                          <p:attrName>style.visibility</p:attrName>
                                        </p:attrNameLst>
                                      </p:cBhvr>
                                      <p:to>
                                        <p:strVal val="visible"/>
                                      </p:to>
                                    </p:set>
                                    <p:animEffect transition="in" filter="dissolve">
                                      <p:cBhvr>
                                        <p:cTn id="12" dur="500"/>
                                        <p:tgtEl>
                                          <p:spTgt spid="24579">
                                            <p:txEl>
                                              <p:pRg st="4" end="4"/>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4579">
                                            <p:txEl>
                                              <p:pRg st="7" end="7"/>
                                            </p:txEl>
                                          </p:spTgt>
                                        </p:tgtEl>
                                        <p:attrNameLst>
                                          <p:attrName>style.visibility</p:attrName>
                                        </p:attrNameLst>
                                      </p:cBhvr>
                                      <p:to>
                                        <p:strVal val="visible"/>
                                      </p:to>
                                    </p:set>
                                    <p:animEffect transition="in" filter="dissolve">
                                      <p:cBhvr>
                                        <p:cTn id="15" dur="500"/>
                                        <p:tgtEl>
                                          <p:spTgt spid="245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238140"/>
            <a:ext cx="8401080" cy="5834066"/>
          </a:xfrm>
        </p:spPr>
        <p:txBody>
          <a:bodyPr numCol="1"/>
          <a:lstStyle/>
          <a:p>
            <a:pPr marL="342900" lvl="1" indent="-342900" algn="just" eaLnBrk="1" hangingPunct="1">
              <a:buNone/>
            </a:pPr>
            <a:r>
              <a:rPr lang="es-ES" b="1" cap="all" dirty="0"/>
              <a:t>deformación plástica en la </a:t>
            </a:r>
            <a:r>
              <a:rPr lang="es-ES" b="1" cap="all" dirty="0" smtClean="0"/>
              <a:t>extrusión:</a:t>
            </a:r>
          </a:p>
          <a:p>
            <a:pPr marL="342900" lvl="1" indent="-342900" algn="just" eaLnBrk="1" hangingPunct="1">
              <a:buNone/>
            </a:pPr>
            <a:endParaRPr lang="es-ES" sz="900" b="1" cap="all" dirty="0" smtClean="0"/>
          </a:p>
          <a:p>
            <a:pPr marL="0" indent="0" algn="just">
              <a:buNone/>
            </a:pPr>
            <a:r>
              <a:rPr lang="es-ES" sz="2200" dirty="0" smtClean="0"/>
              <a:t>La </a:t>
            </a:r>
            <a:r>
              <a:rPr lang="es-ES" sz="2200" dirty="0"/>
              <a:t>deformación tiende a ser no </a:t>
            </a:r>
            <a:r>
              <a:rPr lang="es-ES" sz="2200" dirty="0" smtClean="0"/>
              <a:t>homogénea (figura a). </a:t>
            </a:r>
            <a:r>
              <a:rPr lang="es-ES" sz="2200" dirty="0"/>
              <a:t>La no homogeneidad es, en general, una función de la razón h/L </a:t>
            </a:r>
            <a:r>
              <a:rPr lang="es-ES" sz="2200" dirty="0" smtClean="0"/>
              <a:t> (altura media h sobre la longitud comprimida L).</a:t>
            </a:r>
          </a:p>
          <a:p>
            <a:pPr marL="0" indent="0" algn="just">
              <a:buNone/>
            </a:pPr>
            <a:r>
              <a:rPr lang="es-ES" sz="2200" dirty="0" smtClean="0"/>
              <a:t>En la figura h es igual al diámetro medio (do + d1)/2, donde la deformación es no homogénea cuando la razón h/L es grande (Figura b).</a:t>
            </a:r>
          </a:p>
          <a:p>
            <a:pPr marL="0" indent="0" algn="just">
              <a:buNone/>
            </a:pPr>
            <a:endParaRPr lang="es-ES" sz="2200" dirty="0" smtClean="0"/>
          </a:p>
          <a:p>
            <a:pPr marL="0" indent="0" algn="just">
              <a:buNone/>
            </a:pPr>
            <a:endParaRPr lang="es-ES" sz="2200" dirty="0" smtClean="0"/>
          </a:p>
          <a:p>
            <a:pPr marL="0" indent="0" algn="just">
              <a:buNone/>
            </a:pPr>
            <a:endParaRPr lang="es-ES" sz="2200" dirty="0" smtClean="0"/>
          </a:p>
          <a:p>
            <a:pPr marL="0" indent="0" algn="just">
              <a:buNone/>
            </a:pPr>
            <a:endParaRPr lang="es-ES" sz="2200" dirty="0" smtClean="0"/>
          </a:p>
          <a:p>
            <a:pPr marL="0" indent="0" algn="just">
              <a:buNone/>
            </a:pPr>
            <a:endParaRPr lang="es-ES" sz="2200" dirty="0" smtClean="0"/>
          </a:p>
          <a:p>
            <a:pPr marL="0" indent="0" algn="just">
              <a:buNone/>
            </a:pPr>
            <a:endParaRPr lang="es-ES" sz="2200" dirty="0" smtClean="0"/>
          </a:p>
          <a:p>
            <a:pPr marL="0" indent="0" algn="just">
              <a:buNone/>
            </a:pPr>
            <a:endParaRPr lang="es-ES" sz="1600" dirty="0" smtClean="0"/>
          </a:p>
          <a:p>
            <a:pPr marL="0" indent="0" algn="just">
              <a:buNone/>
            </a:pPr>
            <a:endParaRPr lang="es-ES" sz="1600" dirty="0" smtClean="0"/>
          </a:p>
          <a:p>
            <a:pPr marL="0" indent="0" algn="just">
              <a:buNone/>
            </a:pPr>
            <a:endParaRPr lang="es-ES" sz="2200" b="1" cap="all" dirty="0" smtClean="0"/>
          </a:p>
          <a:p>
            <a:pPr marL="0" indent="0" algn="just">
              <a:buNone/>
            </a:pPr>
            <a:endParaRPr lang="es-ES" sz="2200" b="1" cap="all" dirty="0" smtClean="0"/>
          </a:p>
          <a:p>
            <a:pPr marL="342900" lvl="1" indent="-342900" eaLnBrk="1" hangingPunct="1">
              <a:buNone/>
            </a:pPr>
            <a:endParaRPr lang="es-ES" sz="2200" dirty="0" smtClean="0"/>
          </a:p>
          <a:p>
            <a:pPr marL="342900" lvl="1" indent="-342900" eaLnBrk="1" hangingPunct="1">
              <a:buNone/>
            </a:pPr>
            <a:endParaRPr lang="es-ES" sz="2200" dirty="0"/>
          </a:p>
          <a:p>
            <a:pPr marL="342900" lvl="1" indent="-342900" eaLnBrk="1" hangingPunct="1">
              <a:buNone/>
            </a:pPr>
            <a:endParaRPr lang="es-EC" sz="2200" dirty="0"/>
          </a:p>
          <a:p>
            <a:pPr marL="342900" lvl="1" indent="-342900" eaLnBrk="1" hangingPunct="1">
              <a:buNone/>
            </a:pPr>
            <a:endParaRPr lang="es-ES" sz="2200" b="1" cap="all" dirty="0" smtClean="0"/>
          </a:p>
        </p:txBody>
      </p:sp>
      <p:pic>
        <p:nvPicPr>
          <p:cNvPr id="4" name="3 Imagen"/>
          <p:cNvPicPr/>
          <p:nvPr/>
        </p:nvPicPr>
        <p:blipFill>
          <a:blip r:embed="rId4" cstate="print"/>
          <a:srcRect r="41366"/>
          <a:stretch>
            <a:fillRect/>
          </a:stretch>
        </p:blipFill>
        <p:spPr bwMode="auto">
          <a:xfrm>
            <a:off x="2143108" y="2714620"/>
            <a:ext cx="4870312" cy="3000396"/>
          </a:xfrm>
          <a:prstGeom prst="rect">
            <a:avLst/>
          </a:prstGeom>
          <a:noFill/>
          <a:ln w="9525">
            <a:noFill/>
            <a:miter lim="800000"/>
            <a:headEnd/>
            <a:tailEnd/>
          </a:ln>
        </p:spPr>
      </p:pic>
    </p:spTree>
    <p:extLst>
      <p:ext uri="{BB962C8B-B14F-4D97-AF65-F5344CB8AC3E}">
        <p14:creationId xmlns="" xmlns:p14="http://schemas.microsoft.com/office/powerpoint/2010/main" val="89716999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dissolve">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3" end="3"/>
                                            </p:txEl>
                                          </p:spTgt>
                                        </p:tgtEl>
                                        <p:attrNameLst>
                                          <p:attrName>style.visibility</p:attrName>
                                        </p:attrNameLst>
                                      </p:cBhvr>
                                      <p:to>
                                        <p:strVal val="visible"/>
                                      </p:to>
                                    </p:set>
                                    <p:animEffect transition="in" filter="dissolve">
                                      <p:cBhvr>
                                        <p:cTn id="17" dur="500"/>
                                        <p:tgtEl>
                                          <p:spTgt spid="2457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238140"/>
            <a:ext cx="8401080" cy="5834066"/>
          </a:xfrm>
        </p:spPr>
        <p:txBody>
          <a:bodyPr numCol="1"/>
          <a:lstStyle/>
          <a:p>
            <a:pPr marL="342900" lvl="1" indent="-342900" algn="just" eaLnBrk="1" hangingPunct="1">
              <a:buNone/>
            </a:pPr>
            <a:r>
              <a:rPr lang="es-ES" b="1" cap="all" dirty="0"/>
              <a:t>deformación plástica en la </a:t>
            </a:r>
            <a:r>
              <a:rPr lang="es-ES" b="1" cap="all" dirty="0" smtClean="0"/>
              <a:t>extrusión:</a:t>
            </a:r>
          </a:p>
          <a:p>
            <a:pPr marL="342900" lvl="1" indent="-342900" algn="just" eaLnBrk="1" hangingPunct="1">
              <a:buNone/>
            </a:pPr>
            <a:endParaRPr lang="es-ES" sz="900" b="1" cap="all" dirty="0" smtClean="0"/>
          </a:p>
          <a:p>
            <a:pPr marL="0" indent="0" algn="just">
              <a:buNone/>
            </a:pPr>
            <a:r>
              <a:rPr lang="es-ES" sz="2200" dirty="0" smtClean="0"/>
              <a:t>Puesto que ahora la deformación se concentra en las zonas exteriores, éstas se alargan de modo directo, mientras que el centro de la extrusión no se deforma directamente sino que lo arrastra el material de la superficie. Esto genera </a:t>
            </a:r>
            <a:r>
              <a:rPr lang="es-ES" sz="2200" b="1" dirty="0" smtClean="0"/>
              <a:t>esfuerzos de tensión secundarios</a:t>
            </a:r>
            <a:r>
              <a:rPr lang="es-ES" sz="2200" dirty="0" smtClean="0"/>
              <a:t> en el núcleo, el cual finalmente sufre una fractura en punta de </a:t>
            </a:r>
            <a:r>
              <a:rPr lang="es-ES" sz="2200" dirty="0" smtClean="0"/>
              <a:t>flecha </a:t>
            </a:r>
            <a:r>
              <a:rPr lang="es-ES" sz="2200" dirty="0" smtClean="0"/>
              <a:t>(también se describe como defecto de estallido central). </a:t>
            </a:r>
          </a:p>
          <a:p>
            <a:pPr marL="0" indent="0" algn="just">
              <a:buNone/>
            </a:pPr>
            <a:endParaRPr lang="es-ES" sz="2200" dirty="0" smtClean="0"/>
          </a:p>
          <a:p>
            <a:pPr marL="0" indent="0" algn="just">
              <a:buNone/>
            </a:pPr>
            <a:endParaRPr lang="es-ES" sz="2200" dirty="0" smtClean="0"/>
          </a:p>
          <a:p>
            <a:pPr marL="0" indent="0" algn="just">
              <a:buNone/>
            </a:pPr>
            <a:endParaRPr lang="es-ES" sz="2200" dirty="0" smtClean="0"/>
          </a:p>
          <a:p>
            <a:pPr marL="0" indent="0" algn="just">
              <a:buNone/>
            </a:pPr>
            <a:endParaRPr lang="es-ES" sz="2200" dirty="0" smtClean="0"/>
          </a:p>
          <a:p>
            <a:pPr marL="0" indent="0" algn="just">
              <a:buNone/>
            </a:pPr>
            <a:endParaRPr lang="es-ES" sz="2200" dirty="0" smtClean="0"/>
          </a:p>
          <a:p>
            <a:pPr marL="0" indent="0" algn="just">
              <a:buNone/>
            </a:pPr>
            <a:endParaRPr lang="es-ES" sz="1600" dirty="0" smtClean="0"/>
          </a:p>
          <a:p>
            <a:pPr marL="0" indent="0" algn="just">
              <a:buNone/>
            </a:pPr>
            <a:endParaRPr lang="es-ES" sz="1600" dirty="0" smtClean="0"/>
          </a:p>
          <a:p>
            <a:pPr marL="0" indent="0" algn="just">
              <a:buNone/>
            </a:pPr>
            <a:endParaRPr lang="es-ES" sz="2200" b="1" cap="all" dirty="0" smtClean="0"/>
          </a:p>
          <a:p>
            <a:pPr marL="0" indent="0" algn="just">
              <a:buNone/>
            </a:pPr>
            <a:endParaRPr lang="es-ES" sz="2200" b="1" cap="all" dirty="0" smtClean="0"/>
          </a:p>
          <a:p>
            <a:pPr marL="342900" lvl="1" indent="-342900" eaLnBrk="1" hangingPunct="1">
              <a:buNone/>
            </a:pPr>
            <a:endParaRPr lang="es-ES" sz="2200" dirty="0" smtClean="0"/>
          </a:p>
          <a:p>
            <a:pPr marL="342900" lvl="1" indent="-342900" eaLnBrk="1" hangingPunct="1">
              <a:buNone/>
            </a:pPr>
            <a:endParaRPr lang="es-ES" sz="2200" dirty="0"/>
          </a:p>
          <a:p>
            <a:pPr marL="342900" lvl="1" indent="-342900" eaLnBrk="1" hangingPunct="1">
              <a:buNone/>
            </a:pPr>
            <a:endParaRPr lang="es-EC" sz="2200" dirty="0"/>
          </a:p>
          <a:p>
            <a:pPr marL="342900" lvl="1" indent="-342900" eaLnBrk="1" hangingPunct="1">
              <a:buNone/>
            </a:pPr>
            <a:endParaRPr lang="es-ES" sz="2200" b="1" cap="all" dirty="0" smtClean="0"/>
          </a:p>
        </p:txBody>
      </p:sp>
      <p:pic>
        <p:nvPicPr>
          <p:cNvPr id="1026" name="Picture 2"/>
          <p:cNvPicPr>
            <a:picLocks noChangeAspect="1" noChangeArrowheads="1"/>
          </p:cNvPicPr>
          <p:nvPr/>
        </p:nvPicPr>
        <p:blipFill>
          <a:blip r:embed="rId4"/>
          <a:srcRect t="10909"/>
          <a:stretch>
            <a:fillRect/>
          </a:stretch>
        </p:blipFill>
        <p:spPr bwMode="auto">
          <a:xfrm>
            <a:off x="2428860" y="3143248"/>
            <a:ext cx="3947632" cy="2895716"/>
          </a:xfrm>
          <a:prstGeom prst="rect">
            <a:avLst/>
          </a:prstGeom>
          <a:noFill/>
          <a:ln w="9525">
            <a:noFill/>
            <a:miter lim="800000"/>
            <a:headEnd/>
            <a:tailEnd/>
          </a:ln>
          <a:effectLst/>
        </p:spPr>
      </p:pic>
    </p:spTree>
    <p:extLst>
      <p:ext uri="{BB962C8B-B14F-4D97-AF65-F5344CB8AC3E}">
        <p14:creationId xmlns="" xmlns:p14="http://schemas.microsoft.com/office/powerpoint/2010/main" val="89716999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142852"/>
            <a:ext cx="8401080" cy="5834066"/>
          </a:xfrm>
        </p:spPr>
        <p:txBody>
          <a:bodyPr numCol="1"/>
          <a:lstStyle/>
          <a:p>
            <a:pPr marL="342900" lvl="1" indent="-342900" algn="just" eaLnBrk="1" hangingPunct="1">
              <a:buNone/>
            </a:pPr>
            <a:r>
              <a:rPr lang="es-ES" b="1" cap="all" dirty="0"/>
              <a:t>deformación plástica en la </a:t>
            </a:r>
            <a:r>
              <a:rPr lang="es-ES" b="1" cap="all" dirty="0" smtClean="0"/>
              <a:t>extrusión:</a:t>
            </a:r>
          </a:p>
          <a:p>
            <a:pPr marL="342900" lvl="1" indent="-342900" algn="just" eaLnBrk="1" hangingPunct="1">
              <a:buNone/>
            </a:pPr>
            <a:endParaRPr lang="es-ES" sz="800" b="1" cap="all" dirty="0" smtClean="0"/>
          </a:p>
          <a:p>
            <a:pPr marL="0" indent="0" algn="just">
              <a:buNone/>
            </a:pPr>
            <a:r>
              <a:rPr lang="es-ES" sz="2200" dirty="0" smtClean="0"/>
              <a:t>El peligro es mayor cuando h/L </a:t>
            </a:r>
            <a:r>
              <a:rPr lang="es-ES" sz="2200" dirty="0" smtClean="0"/>
              <a:t>&gt; </a:t>
            </a:r>
            <a:r>
              <a:rPr lang="es-ES" sz="2200" dirty="0" smtClean="0"/>
              <a:t>2. La situación se puede remediar disminuyendo la </a:t>
            </a:r>
            <a:r>
              <a:rPr lang="es-ES" sz="2200" dirty="0" smtClean="0"/>
              <a:t>razón, </a:t>
            </a:r>
            <a:r>
              <a:rPr lang="es-ES" sz="2200" dirty="0" smtClean="0"/>
              <a:t>lo cual implica una reducción más </a:t>
            </a:r>
            <a:r>
              <a:rPr lang="es-ES" sz="2200" dirty="0" smtClean="0"/>
              <a:t>grande, </a:t>
            </a:r>
            <a:r>
              <a:rPr lang="es-ES" sz="2200" dirty="0" smtClean="0"/>
              <a:t>de esta manera h menor y L mayor (figura c</a:t>
            </a:r>
            <a:r>
              <a:rPr lang="es-ES" sz="2200" dirty="0" smtClean="0"/>
              <a:t>).</a:t>
            </a:r>
            <a:endParaRPr lang="es-ES" sz="2200" dirty="0" smtClean="0"/>
          </a:p>
          <a:p>
            <a:pPr marL="0" indent="0" algn="just">
              <a:buNone/>
            </a:pPr>
            <a:endParaRPr lang="es-ES" sz="800" dirty="0" smtClean="0"/>
          </a:p>
          <a:p>
            <a:pPr marL="0" indent="0" algn="just">
              <a:buNone/>
            </a:pPr>
            <a:r>
              <a:rPr lang="es-ES" sz="2200" dirty="0" smtClean="0"/>
              <a:t>Cuando la carrera de extrusión se lleva demasiado lejos, el flujo no homogéneo del material conduce a la generación de un rechupe concéntrico (figura d).</a:t>
            </a:r>
            <a:endParaRPr lang="es-EC" sz="2200" dirty="0" smtClean="0"/>
          </a:p>
          <a:p>
            <a:pPr marL="0" indent="0" algn="just">
              <a:buNone/>
            </a:pPr>
            <a:endParaRPr lang="es-EC" sz="2200" dirty="0" smtClean="0"/>
          </a:p>
          <a:p>
            <a:pPr marL="0" indent="0" algn="just">
              <a:buNone/>
            </a:pPr>
            <a:endParaRPr lang="es-ES" sz="2200" dirty="0" smtClean="0"/>
          </a:p>
          <a:p>
            <a:pPr marL="0" indent="0" algn="just">
              <a:buNone/>
            </a:pPr>
            <a:endParaRPr lang="es-ES" sz="2200" dirty="0" smtClean="0"/>
          </a:p>
          <a:p>
            <a:pPr marL="0" indent="0" algn="just">
              <a:buNone/>
            </a:pPr>
            <a:endParaRPr lang="es-ES" sz="2200" dirty="0" smtClean="0"/>
          </a:p>
          <a:p>
            <a:pPr marL="0" indent="0" algn="just">
              <a:buNone/>
            </a:pPr>
            <a:endParaRPr lang="es-ES" sz="2200" dirty="0" smtClean="0"/>
          </a:p>
          <a:p>
            <a:pPr marL="0" indent="0" algn="just">
              <a:buNone/>
            </a:pPr>
            <a:endParaRPr lang="es-ES" sz="1600" dirty="0" smtClean="0"/>
          </a:p>
          <a:p>
            <a:pPr marL="0" indent="0" algn="just">
              <a:buNone/>
            </a:pPr>
            <a:endParaRPr lang="es-ES" sz="1600" dirty="0" smtClean="0"/>
          </a:p>
          <a:p>
            <a:pPr marL="0" indent="0" algn="just">
              <a:buNone/>
            </a:pPr>
            <a:endParaRPr lang="es-ES" sz="2200" b="1" cap="all" dirty="0" smtClean="0"/>
          </a:p>
          <a:p>
            <a:pPr marL="0" indent="0" algn="just">
              <a:buNone/>
            </a:pPr>
            <a:endParaRPr lang="es-ES" sz="2200" b="1" cap="all" dirty="0" smtClean="0"/>
          </a:p>
          <a:p>
            <a:pPr marL="342900" lvl="1" indent="-342900" eaLnBrk="1" hangingPunct="1">
              <a:buNone/>
            </a:pPr>
            <a:endParaRPr lang="es-ES" sz="2200" dirty="0" smtClean="0"/>
          </a:p>
          <a:p>
            <a:pPr marL="342900" lvl="1" indent="-342900" eaLnBrk="1" hangingPunct="1">
              <a:buNone/>
            </a:pPr>
            <a:endParaRPr lang="es-ES" sz="2200" dirty="0"/>
          </a:p>
          <a:p>
            <a:pPr marL="342900" lvl="1" indent="-342900" eaLnBrk="1" hangingPunct="1">
              <a:buNone/>
            </a:pPr>
            <a:endParaRPr lang="es-EC" sz="2200" dirty="0"/>
          </a:p>
          <a:p>
            <a:pPr marL="342900" lvl="1" indent="-342900" eaLnBrk="1" hangingPunct="1">
              <a:buNone/>
            </a:pPr>
            <a:endParaRPr lang="es-ES" sz="2200" b="1" cap="all" dirty="0" smtClean="0"/>
          </a:p>
        </p:txBody>
      </p:sp>
      <p:pic>
        <p:nvPicPr>
          <p:cNvPr id="7" name="6 Imagen"/>
          <p:cNvPicPr/>
          <p:nvPr/>
        </p:nvPicPr>
        <p:blipFill>
          <a:blip r:embed="rId4" cstate="print"/>
          <a:srcRect l="58669" t="14470" b="4327"/>
          <a:stretch>
            <a:fillRect/>
          </a:stretch>
        </p:blipFill>
        <p:spPr bwMode="auto">
          <a:xfrm>
            <a:off x="2571736" y="3643314"/>
            <a:ext cx="4214842" cy="2428892"/>
          </a:xfrm>
          <a:prstGeom prst="rect">
            <a:avLst/>
          </a:prstGeom>
          <a:noFill/>
          <a:ln w="9525">
            <a:noFill/>
            <a:miter lim="800000"/>
            <a:headEnd/>
            <a:tailEnd/>
          </a:ln>
        </p:spPr>
      </p:pic>
    </p:spTree>
    <p:extLst>
      <p:ext uri="{BB962C8B-B14F-4D97-AF65-F5344CB8AC3E}">
        <p14:creationId xmlns="" xmlns:p14="http://schemas.microsoft.com/office/powerpoint/2010/main" val="89716999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dissolve">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dissolve">
                                      <p:cBhvr>
                                        <p:cTn id="17" dur="500"/>
                                        <p:tgtEl>
                                          <p:spTgt spid="2457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24579" grpId="1"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11"/>
          <p:cNvSpPr>
            <a:spLocks noGrp="1"/>
          </p:cNvSpPr>
          <p:nvPr>
            <p:ph type="body" idx="4294967295"/>
          </p:nvPr>
        </p:nvSpPr>
        <p:spPr>
          <a:xfrm>
            <a:off x="457200" y="533400"/>
            <a:ext cx="8229600" cy="5592763"/>
          </a:xfrm>
        </p:spPr>
        <p:txBody>
          <a:bodyPr/>
          <a:lstStyle/>
          <a:p>
            <a:pPr marL="457200" lvl="1" indent="0">
              <a:buNone/>
            </a:pPr>
            <a:r>
              <a:rPr lang="es-ES" b="1" cap="all" dirty="0" smtClean="0"/>
              <a:t>ANTECEDENTES:</a:t>
            </a:r>
          </a:p>
          <a:p>
            <a:pPr marL="0" indent="0">
              <a:buNone/>
            </a:pPr>
            <a:endParaRPr lang="es-EC" dirty="0"/>
          </a:p>
          <a:p>
            <a:pPr marL="0" indent="0" algn="just">
              <a:buNone/>
            </a:pPr>
            <a:r>
              <a:rPr lang="es-ES" sz="2200" dirty="0"/>
              <a:t>Los sistemas de producción se encuentran directamente vinculados con los Procesos de Manufactura, </a:t>
            </a:r>
            <a:r>
              <a:rPr lang="es-ES" sz="2200" dirty="0" smtClean="0"/>
              <a:t> que </a:t>
            </a:r>
            <a:r>
              <a:rPr lang="es-ES" sz="2200" dirty="0"/>
              <a:t>permitan optimizar su </a:t>
            </a:r>
            <a:r>
              <a:rPr lang="es-ES" sz="2200" dirty="0" smtClean="0"/>
              <a:t>consumo y </a:t>
            </a:r>
            <a:r>
              <a:rPr lang="es-ES" sz="2200" dirty="0"/>
              <a:t>los tiempos de </a:t>
            </a:r>
            <a:r>
              <a:rPr lang="es-ES" sz="2200" dirty="0" smtClean="0"/>
              <a:t>producción, </a:t>
            </a:r>
            <a:r>
              <a:rPr lang="es-ES" sz="2200" dirty="0"/>
              <a:t>por lo tanto un futuro Ingeniero Mecánico de la Escuela Politécnica del Ejercito debe estar en capacidad de identificar y trabajar con estos procesos, y para lo cual se han estudiado cátedras que cumplen con este objetivo, pero no sería nada de este estudio sin poner en práctica los conocimientos adquiridos, para lo cual el Departamento de Ciencias de la Energía y Mecánica cuenta con un laboratorio en el cual los futuros ingenieros se encuentran en capacidad de identificar cada uno de los procesos de conformación plástica de materiales como es la extrusión en frío</a:t>
            </a:r>
            <a:endParaRPr lang="es-EC" sz="2200" cap="all" dirty="0"/>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401080" cy="5334000"/>
          </a:xfrm>
        </p:spPr>
        <p:txBody>
          <a:bodyPr numCol="1"/>
          <a:lstStyle/>
          <a:p>
            <a:pPr marL="342900" lvl="1" indent="-342900" eaLnBrk="1" hangingPunct="1">
              <a:buNone/>
            </a:pPr>
            <a:r>
              <a:rPr lang="es-ES" sz="2400" b="1" cap="all" dirty="0" smtClean="0"/>
              <a:t>EXTRUSIÓN EN CALIENTE:</a:t>
            </a:r>
          </a:p>
          <a:p>
            <a:pPr marL="0" lvl="1" indent="0" algn="just" eaLnBrk="1" hangingPunct="1">
              <a:buNone/>
            </a:pPr>
            <a:r>
              <a:rPr lang="es-ES" sz="2200" dirty="0"/>
              <a:t>La extrusión en caliente se hace a temperaturas elevadas para evitar el trabajo forzado y hacer más fácil el paso del material a través del troquel. La mayoría de la extrusión en caliente se realiza en prensas hidráulicas horizontales con rango de 250 a 12.000 ton. Rangos de presión de 30 a 700 Mpa (4400 a 102.000 psi), por lo que la lubricación es necesaria, puede ser aceite o grafito para bajas temperaturas de extrusión, o polvo de cristal para altas </a:t>
            </a:r>
            <a:r>
              <a:rPr lang="es-ES" sz="2200" dirty="0" smtClean="0"/>
              <a:t>temperaturas. </a:t>
            </a:r>
            <a:r>
              <a:rPr lang="es-ES" sz="2200" dirty="0"/>
              <a:t>La mayor desventaja de este proceso es el costo de las maquinarias y su mantenimiento</a:t>
            </a:r>
          </a:p>
          <a:p>
            <a:pPr marL="342900" lvl="1" indent="-342900" eaLnBrk="1" hangingPunct="1">
              <a:buNone/>
            </a:pPr>
            <a:endParaRPr lang="es-EC" sz="2200" dirty="0"/>
          </a:p>
          <a:p>
            <a:pPr marL="342900" lvl="1" indent="-342900" eaLnBrk="1" hangingPunct="1">
              <a:buNone/>
            </a:pPr>
            <a:endParaRPr lang="es-ES" sz="2200" b="1" cap="all" dirty="0" smtClean="0"/>
          </a:p>
        </p:txBody>
      </p:sp>
      <p:pic>
        <p:nvPicPr>
          <p:cNvPr id="4" name="3 Imagen"/>
          <p:cNvPicPr/>
          <p:nvPr/>
        </p:nvPicPr>
        <p:blipFill>
          <a:blip r:embed="rId4" cstate="print"/>
          <a:srcRect/>
          <a:stretch>
            <a:fillRect/>
          </a:stretch>
        </p:blipFill>
        <p:spPr bwMode="auto">
          <a:xfrm>
            <a:off x="2538411" y="3714752"/>
            <a:ext cx="4391043" cy="2286016"/>
          </a:xfrm>
          <a:prstGeom prst="rect">
            <a:avLst/>
          </a:prstGeom>
          <a:noFill/>
          <a:ln w="9525">
            <a:noFill/>
            <a:miter lim="800000"/>
            <a:headEnd/>
            <a:tailEnd/>
          </a:ln>
        </p:spPr>
      </p:pic>
      <p:sp>
        <p:nvSpPr>
          <p:cNvPr id="5" name="Rectangle 3"/>
          <p:cNvSpPr txBox="1">
            <a:spLocks/>
          </p:cNvSpPr>
          <p:nvPr/>
        </p:nvSpPr>
        <p:spPr bwMode="auto">
          <a:xfrm>
            <a:off x="142876" y="6215082"/>
            <a:ext cx="500034"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s-ES" sz="2800" b="1" i="0" u="none" strike="noStrike" kern="1200" cap="all" spc="0" normalizeH="0" baseline="0" noProof="0" dirty="0" smtClean="0">
                <a:ln>
                  <a:noFill/>
                </a:ln>
                <a:solidFill>
                  <a:schemeClr val="tx1"/>
                </a:solidFill>
                <a:effectLst/>
                <a:uLnTx/>
                <a:uFillTx/>
                <a:latin typeface="+mn-lt"/>
                <a:ea typeface="+mn-ea"/>
                <a:cs typeface="+mn-cs"/>
              </a:rPr>
              <a:t>J</a:t>
            </a: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s-ES" sz="2200" b="1" i="0" u="none" strike="noStrike" kern="1200" cap="all"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2760810046"/>
      </p:ext>
    </p:extLst>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329642" cy="5615006"/>
          </a:xfrm>
        </p:spPr>
        <p:txBody>
          <a:bodyPr numCol="1"/>
          <a:lstStyle/>
          <a:p>
            <a:pPr marL="342900" lvl="1" indent="-342900" eaLnBrk="1" hangingPunct="1">
              <a:buNone/>
            </a:pPr>
            <a:r>
              <a:rPr lang="es-ES" sz="2400" b="1" cap="all" dirty="0" smtClean="0"/>
              <a:t>EXTRUSIÓN EN FRÍO:</a:t>
            </a:r>
          </a:p>
          <a:p>
            <a:pPr marL="342900" lvl="1" indent="-342900" eaLnBrk="1" hangingPunct="1">
              <a:buNone/>
            </a:pPr>
            <a:endParaRPr lang="es-ES" sz="1050" b="1" cap="all" dirty="0" smtClean="0"/>
          </a:p>
          <a:p>
            <a:pPr marL="0" lvl="1" indent="0" algn="just" eaLnBrk="1" hangingPunct="1">
              <a:buNone/>
            </a:pPr>
            <a:r>
              <a:rPr lang="es-ES" sz="2200" dirty="0" smtClean="0"/>
              <a:t>Consiste </a:t>
            </a:r>
            <a:r>
              <a:rPr lang="es-ES" sz="2200" dirty="0"/>
              <a:t>en obligar a una porción de material colocado en el fondo de una matriz a deformarse plásticamente y extenderse entre las paredes de la matriz y las del punzón que la comprime</a:t>
            </a:r>
            <a:r>
              <a:rPr lang="es-ES" sz="2200" dirty="0" smtClean="0"/>
              <a:t>.</a:t>
            </a:r>
          </a:p>
          <a:p>
            <a:pPr marL="0" lvl="1" indent="0" algn="just" eaLnBrk="1" hangingPunct="1">
              <a:buNone/>
            </a:pPr>
            <a:endParaRPr lang="es-ES" sz="2200" dirty="0"/>
          </a:p>
          <a:p>
            <a:pPr marL="2773363" indent="0" algn="just">
              <a:buNone/>
            </a:pPr>
            <a:r>
              <a:rPr lang="es-ES" sz="2200" dirty="0"/>
              <a:t>Se suele utilizar para producir piezas metálicas, frecuentemente en forma terminada o casi terminada, piezas de vehículos, máquinas textiles, electrodomésticas y perfiles extrusionados para la construcción arquitectónica e ingenieril</a:t>
            </a:r>
            <a:r>
              <a:rPr lang="es-ES" sz="2200" dirty="0" smtClean="0"/>
              <a:t>.</a:t>
            </a:r>
          </a:p>
          <a:p>
            <a:pPr marL="0" indent="0" algn="just">
              <a:buNone/>
            </a:pPr>
            <a:endParaRPr lang="es-ES" sz="2200" dirty="0" smtClean="0"/>
          </a:p>
          <a:p>
            <a:pPr marL="0" indent="0" algn="just">
              <a:buNone/>
            </a:pPr>
            <a:r>
              <a:rPr lang="es-ES" sz="2200" dirty="0" smtClean="0"/>
              <a:t>Los </a:t>
            </a:r>
            <a:r>
              <a:rPr lang="es-ES" sz="2200" dirty="0"/>
              <a:t>materiales que son comúnmente tratados con extrusión fría son: plomo, estaño, aluminio, cobre, circonio, titanio, molibdeno, berilio, vanadio, niobio y acero</a:t>
            </a:r>
            <a:endParaRPr lang="es-ES" sz="2200" b="1" cap="all" dirty="0" smtClean="0"/>
          </a:p>
          <a:p>
            <a:pPr marL="342900" lvl="1" indent="-342900" eaLnBrk="1" hangingPunct="1">
              <a:buNone/>
            </a:pPr>
            <a:endParaRPr lang="es-EC" sz="2200" dirty="0"/>
          </a:p>
          <a:p>
            <a:pPr marL="342900" lvl="1" indent="-342900" eaLnBrk="1" hangingPunct="1">
              <a:buNone/>
            </a:pPr>
            <a:endParaRPr lang="es-ES" sz="2200" b="1" cap="all" dirty="0" smtClean="0"/>
          </a:p>
        </p:txBody>
      </p:sp>
      <p:pic>
        <p:nvPicPr>
          <p:cNvPr id="3074" name="Picture 2"/>
          <p:cNvPicPr>
            <a:picLocks noChangeAspect="1" noChangeArrowheads="1"/>
          </p:cNvPicPr>
          <p:nvPr/>
        </p:nvPicPr>
        <p:blipFill>
          <a:blip r:embed="rId4"/>
          <a:srcRect l="25805" t="35156" r="43997" b="28711"/>
          <a:stretch>
            <a:fillRect/>
          </a:stretch>
        </p:blipFill>
        <p:spPr bwMode="auto">
          <a:xfrm>
            <a:off x="142844" y="2648378"/>
            <a:ext cx="2965642" cy="1995068"/>
          </a:xfrm>
          <a:prstGeom prst="rect">
            <a:avLst/>
          </a:prstGeom>
          <a:noFill/>
          <a:ln w="9525">
            <a:noFill/>
            <a:miter lim="800000"/>
            <a:headEnd/>
            <a:tailEnd/>
          </a:ln>
          <a:effectLst/>
        </p:spPr>
      </p:pic>
    </p:spTree>
    <p:extLst>
      <p:ext uri="{BB962C8B-B14F-4D97-AF65-F5344CB8AC3E}">
        <p14:creationId xmlns="" xmlns:p14="http://schemas.microsoft.com/office/powerpoint/2010/main" val="3751123706"/>
      </p:ext>
    </p:extLst>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smtClean="0"/>
              <a:t>EXTRUSIÓN DIRECTA:</a:t>
            </a:r>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0" lvl="1" indent="0" algn="just" eaLnBrk="1" hangingPunct="1">
              <a:buNone/>
            </a:pPr>
            <a:endParaRPr lang="es-EC" sz="2200" dirty="0"/>
          </a:p>
          <a:p>
            <a:pPr marL="0" lvl="1" indent="0" algn="just" eaLnBrk="1" hangingPunct="1">
              <a:buNone/>
            </a:pPr>
            <a:endParaRPr lang="es-ES" sz="1600" dirty="0" smtClean="0"/>
          </a:p>
          <a:p>
            <a:pPr marL="0" lvl="1" indent="0" algn="just" eaLnBrk="1" hangingPunct="1">
              <a:buNone/>
            </a:pPr>
            <a:r>
              <a:rPr lang="es-ES" sz="2400" dirty="0" smtClean="0"/>
              <a:t>Un </a:t>
            </a:r>
            <a:r>
              <a:rPr lang="es-ES" sz="2400" dirty="0"/>
              <a:t>tocho de metal se carga a un recipiente y un </a:t>
            </a:r>
            <a:r>
              <a:rPr lang="es-ES" sz="2400" dirty="0" smtClean="0"/>
              <a:t>punzón </a:t>
            </a:r>
            <a:r>
              <a:rPr lang="es-ES" sz="2400" dirty="0"/>
              <a:t>comprime el material forzándolo a fluir a través de </a:t>
            </a:r>
            <a:r>
              <a:rPr lang="es-ES" sz="2400" dirty="0" smtClean="0"/>
              <a:t>una abertura </a:t>
            </a:r>
            <a:r>
              <a:rPr lang="es-ES" sz="2400" dirty="0"/>
              <a:t>que hay en un dado situado al extremo opuesto del </a:t>
            </a:r>
            <a:r>
              <a:rPr lang="es-ES" sz="2400" dirty="0" smtClean="0"/>
              <a:t>recipiente.</a:t>
            </a:r>
            <a:endParaRPr lang="es-ES" sz="2200" cap="all" dirty="0" smtClean="0"/>
          </a:p>
        </p:txBody>
      </p:sp>
      <p:pic>
        <p:nvPicPr>
          <p:cNvPr id="4" name="3 Imagen"/>
          <p:cNvPicPr/>
          <p:nvPr/>
        </p:nvPicPr>
        <p:blipFill>
          <a:blip r:embed="rId4" cstate="print">
            <a:lum contrast="20000"/>
          </a:blip>
          <a:srcRect/>
          <a:stretch>
            <a:fillRect/>
          </a:stretch>
        </p:blipFill>
        <p:spPr bwMode="auto">
          <a:xfrm>
            <a:off x="2643174" y="1365652"/>
            <a:ext cx="3987818" cy="2420538"/>
          </a:xfrm>
          <a:prstGeom prst="rect">
            <a:avLst/>
          </a:prstGeom>
          <a:noFill/>
          <a:ln w="9525">
            <a:noFill/>
            <a:miter lim="800000"/>
            <a:headEnd/>
            <a:tailEnd/>
          </a:ln>
        </p:spPr>
      </p:pic>
    </p:spTree>
    <p:extLst>
      <p:ext uri="{BB962C8B-B14F-4D97-AF65-F5344CB8AC3E}">
        <p14:creationId xmlns="" xmlns:p14="http://schemas.microsoft.com/office/powerpoint/2010/main" val="236244915"/>
      </p:ext>
    </p:extLst>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381016"/>
            <a:ext cx="8229600" cy="5334000"/>
          </a:xfrm>
        </p:spPr>
        <p:txBody>
          <a:bodyPr numCol="1"/>
          <a:lstStyle/>
          <a:p>
            <a:pPr marL="342900" lvl="1" indent="-342900" eaLnBrk="1" hangingPunct="1">
              <a:buNone/>
            </a:pPr>
            <a:r>
              <a:rPr lang="es-ES" sz="2400" b="1" cap="all" dirty="0" smtClean="0"/>
              <a:t>EXTRUSIÓN DIRECTA:</a:t>
            </a:r>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200" b="1" cap="all" dirty="0" smtClean="0"/>
          </a:p>
          <a:p>
            <a:pPr marL="342900" lvl="1" indent="-342900" algn="ctr" eaLnBrk="1" hangingPunct="1">
              <a:buAutoNum type="alphaLcParenBoth"/>
            </a:pPr>
            <a:r>
              <a:rPr lang="es-ES" sz="1600" dirty="0" smtClean="0"/>
              <a:t>Extrusión directa para producir una sección transversal hueca o </a:t>
            </a:r>
            <a:r>
              <a:rPr lang="es-ES" sz="1600" dirty="0" err="1" smtClean="0"/>
              <a:t>semi</a:t>
            </a:r>
            <a:r>
              <a:rPr lang="es-ES" sz="1600" dirty="0" smtClean="0"/>
              <a:t>-hueca;</a:t>
            </a:r>
          </a:p>
          <a:p>
            <a:pPr marL="342900" lvl="1" indent="-342900" algn="ctr" eaLnBrk="1" hangingPunct="1">
              <a:buAutoNum type="alphaLcParenBoth"/>
            </a:pPr>
            <a:r>
              <a:rPr lang="es-ES" sz="1600" dirty="0" smtClean="0"/>
              <a:t> (b) hueca y (c) </a:t>
            </a:r>
            <a:r>
              <a:rPr lang="es-ES" sz="1600" dirty="0" err="1" smtClean="0"/>
              <a:t>semi</a:t>
            </a:r>
            <a:r>
              <a:rPr lang="es-ES" sz="1600" dirty="0" smtClean="0"/>
              <a:t>-hueca</a:t>
            </a:r>
          </a:p>
          <a:p>
            <a:pPr marL="0" lvl="1" indent="0" algn="just" eaLnBrk="1" hangingPunct="1">
              <a:buNone/>
            </a:pPr>
            <a:r>
              <a:rPr lang="es-ES" sz="2200" dirty="0" smtClean="0"/>
              <a:t>Un </a:t>
            </a:r>
            <a:r>
              <a:rPr lang="es-ES" sz="2200" dirty="0"/>
              <a:t>problema en la extrusión directa es la gran fricción que existe entre el tocho y la pared interna del recipiente al forzar el deslizamiento del tocho hacia la abertura del dado. Esta fricción ocasiona un incremento sustancial de la fuerza requerida en el </a:t>
            </a:r>
            <a:r>
              <a:rPr lang="es-ES" sz="2200" dirty="0" smtClean="0"/>
              <a:t>punzón </a:t>
            </a:r>
            <a:r>
              <a:rPr lang="es-ES" sz="2200" dirty="0"/>
              <a:t>para la extrusión directa</a:t>
            </a:r>
            <a:r>
              <a:rPr lang="es-ES" sz="2400" dirty="0"/>
              <a:t>.</a:t>
            </a:r>
          </a:p>
          <a:p>
            <a:pPr marL="342900" lvl="1" indent="-342900" eaLnBrk="1" hangingPunct="1">
              <a:buNone/>
            </a:pPr>
            <a:endParaRPr lang="es-ES" sz="2400" b="1" cap="all" dirty="0"/>
          </a:p>
        </p:txBody>
      </p:sp>
      <p:pic>
        <p:nvPicPr>
          <p:cNvPr id="5" name="4 Imagen"/>
          <p:cNvPicPr/>
          <p:nvPr/>
        </p:nvPicPr>
        <p:blipFill>
          <a:blip r:embed="rId4" cstate="print">
            <a:lum contrast="20000"/>
          </a:blip>
          <a:srcRect/>
          <a:stretch>
            <a:fillRect/>
          </a:stretch>
        </p:blipFill>
        <p:spPr bwMode="auto">
          <a:xfrm>
            <a:off x="2153719" y="785794"/>
            <a:ext cx="5061487" cy="3085483"/>
          </a:xfrm>
          <a:prstGeom prst="rect">
            <a:avLst/>
          </a:prstGeom>
          <a:noFill/>
          <a:ln w="9525">
            <a:noFill/>
            <a:miter lim="800000"/>
            <a:headEnd/>
            <a:tailEnd/>
          </a:ln>
        </p:spPr>
      </p:pic>
    </p:spTree>
    <p:extLst>
      <p:ext uri="{BB962C8B-B14F-4D97-AF65-F5344CB8AC3E}">
        <p14:creationId xmlns="" xmlns:p14="http://schemas.microsoft.com/office/powerpoint/2010/main" val="1166757682"/>
      </p:ext>
    </p:extLst>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381016"/>
            <a:ext cx="8229600" cy="5334000"/>
          </a:xfrm>
        </p:spPr>
        <p:txBody>
          <a:bodyPr numCol="1"/>
          <a:lstStyle/>
          <a:p>
            <a:pPr marL="342900" lvl="1" indent="-342900" eaLnBrk="1" hangingPunct="1">
              <a:buNone/>
            </a:pPr>
            <a:r>
              <a:rPr lang="es-ES" sz="2400" b="1" cap="all" dirty="0" smtClean="0"/>
              <a:t>EXTRUSIÓN DIRECTA:</a:t>
            </a:r>
          </a:p>
          <a:p>
            <a:pPr marL="342900" lvl="1" indent="-342900" eaLnBrk="1" hangingPunct="1">
              <a:buNone/>
            </a:pPr>
            <a:endParaRPr lang="es-ES" sz="2400" b="1" cap="all" dirty="0" smtClean="0"/>
          </a:p>
          <a:p>
            <a:pPr marL="0" lvl="1" indent="0" algn="just" eaLnBrk="1" hangingPunct="1">
              <a:buNone/>
            </a:pPr>
            <a:r>
              <a:rPr lang="es-ES" sz="2200" dirty="0" smtClean="0"/>
              <a:t>La presión generada por el punzón sobre las paredes internas de la matriz genera esfuerzos principales, como se muestra en la figura.</a:t>
            </a:r>
            <a:endParaRPr lang="es-EC" sz="2200" dirty="0" smtClean="0"/>
          </a:p>
          <a:p>
            <a:pPr marL="342900" lvl="1" indent="-342900" eaLnBrk="1" hangingPunct="1">
              <a:buNone/>
            </a:pPr>
            <a:endParaRPr lang="es-ES" sz="2400" b="1" cap="all" dirty="0"/>
          </a:p>
          <a:p>
            <a:pPr marL="342900" lvl="1" indent="-342900" eaLnBrk="1" hangingPunct="1">
              <a:buNone/>
            </a:pPr>
            <a:endParaRPr lang="es-ES" sz="2400" dirty="0" smtClean="0"/>
          </a:p>
          <a:p>
            <a:pPr marL="342900" lvl="1" indent="-342900" eaLnBrk="1" hangingPunct="1">
              <a:buNone/>
            </a:pPr>
            <a:endParaRPr lang="es-ES" sz="2400" dirty="0" smtClean="0"/>
          </a:p>
          <a:p>
            <a:pPr marL="342900" lvl="1" indent="-342900" eaLnBrk="1" hangingPunct="1">
              <a:buNone/>
            </a:pPr>
            <a:endParaRPr lang="es-ES" sz="2400" dirty="0" smtClean="0"/>
          </a:p>
          <a:p>
            <a:pPr marL="342900" lvl="1" indent="-342900" eaLnBrk="1" hangingPunct="1">
              <a:buNone/>
            </a:pPr>
            <a:endParaRPr lang="es-ES" sz="2400" dirty="0" smtClean="0"/>
          </a:p>
          <a:p>
            <a:pPr marL="342900" lvl="1" indent="-342900" eaLnBrk="1" hangingPunct="1">
              <a:buNone/>
            </a:pPr>
            <a:endParaRPr lang="es-ES" sz="2400" dirty="0" smtClean="0"/>
          </a:p>
          <a:p>
            <a:pPr marL="342900" lvl="1" indent="-342900" eaLnBrk="1" hangingPunct="1">
              <a:buNone/>
            </a:pPr>
            <a:endParaRPr lang="es-ES" sz="2400" dirty="0" smtClean="0"/>
          </a:p>
          <a:p>
            <a:pPr marL="342900" lvl="1" indent="-342900" eaLnBrk="1" hangingPunct="1">
              <a:buNone/>
            </a:pPr>
            <a:endParaRPr lang="es-ES" sz="2400" dirty="0" smtClean="0"/>
          </a:p>
          <a:p>
            <a:pPr marL="342900" lvl="1" indent="-342900" eaLnBrk="1" hangingPunct="1">
              <a:buNone/>
            </a:pPr>
            <a:r>
              <a:rPr lang="es-ES" sz="2400" dirty="0" smtClean="0"/>
              <a:t>donde se tiene que  </a:t>
            </a:r>
            <a:r>
              <a:rPr lang="es-ES" sz="2400" dirty="0" smtClean="0">
                <a:sym typeface="Symbol"/>
              </a:rPr>
              <a:t></a:t>
            </a:r>
            <a:r>
              <a:rPr lang="es-ES" sz="2400" baseline="-25000" dirty="0" smtClean="0"/>
              <a:t>1 </a:t>
            </a:r>
            <a:r>
              <a:rPr lang="es-ES" sz="2400" dirty="0" smtClean="0"/>
              <a:t>= </a:t>
            </a:r>
            <a:r>
              <a:rPr lang="es-ES" sz="2400" dirty="0" smtClean="0">
                <a:sym typeface="Symbol"/>
              </a:rPr>
              <a:t></a:t>
            </a:r>
            <a:r>
              <a:rPr lang="es-ES" sz="2400" baseline="-25000" dirty="0" smtClean="0"/>
              <a:t>2.</a:t>
            </a:r>
            <a:endParaRPr lang="es-EC" sz="2400" dirty="0" smtClean="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200" b="1" cap="all" dirty="0" smtClean="0"/>
          </a:p>
          <a:p>
            <a:pPr marL="342900" lvl="1" indent="-342900" eaLnBrk="1" hangingPunct="1">
              <a:buNone/>
            </a:pPr>
            <a:endParaRPr lang="es-ES" sz="2400" b="1" cap="all" dirty="0"/>
          </a:p>
        </p:txBody>
      </p:sp>
      <p:pic>
        <p:nvPicPr>
          <p:cNvPr id="6" name="5 Imagen"/>
          <p:cNvPicPr/>
          <p:nvPr/>
        </p:nvPicPr>
        <p:blipFill>
          <a:blip r:embed="rId4" cstate="print">
            <a:lum bright="-20000" contrast="40000"/>
          </a:blip>
          <a:srcRect t="3211"/>
          <a:stretch>
            <a:fillRect/>
          </a:stretch>
        </p:blipFill>
        <p:spPr bwMode="auto">
          <a:xfrm>
            <a:off x="1214414" y="2176152"/>
            <a:ext cx="6715172" cy="3181674"/>
          </a:xfrm>
          <a:prstGeom prst="rect">
            <a:avLst/>
          </a:prstGeom>
          <a:noFill/>
          <a:ln w="9525">
            <a:noFill/>
            <a:miter lim="800000"/>
            <a:headEnd/>
            <a:tailEnd/>
          </a:ln>
        </p:spPr>
      </p:pic>
    </p:spTree>
    <p:extLst>
      <p:ext uri="{BB962C8B-B14F-4D97-AF65-F5344CB8AC3E}">
        <p14:creationId xmlns="" xmlns:p14="http://schemas.microsoft.com/office/powerpoint/2010/main" val="1166757682"/>
      </p:ext>
    </p:extLst>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smtClean="0"/>
              <a:t>EXTRUSIÓN INVERSA:</a:t>
            </a:r>
          </a:p>
          <a:p>
            <a:pPr marL="342900" lvl="1" indent="-342900" eaLnBrk="1" hangingPunct="1">
              <a:buNone/>
            </a:pPr>
            <a:endParaRPr lang="es-ES" sz="800" b="1" cap="all" dirty="0" smtClean="0"/>
          </a:p>
          <a:p>
            <a:pPr marL="0" lvl="1" indent="0" algn="just" eaLnBrk="1" hangingPunct="1">
              <a:buNone/>
            </a:pPr>
            <a:r>
              <a:rPr lang="es-ES" sz="2200" dirty="0"/>
              <a:t>También llamada extrusión hacia atrás o extrusión inversa, el dado está montado sobre el </a:t>
            </a:r>
            <a:r>
              <a:rPr lang="es-ES" sz="2200" dirty="0" smtClean="0"/>
              <a:t>punzón, </a:t>
            </a:r>
            <a:r>
              <a:rPr lang="es-ES" sz="2200" dirty="0"/>
              <a:t>en lugar de estar en el extremo opuesto del </a:t>
            </a:r>
            <a:r>
              <a:rPr lang="es-ES" sz="2200" dirty="0" smtClean="0"/>
              <a:t>recipiente</a:t>
            </a:r>
          </a:p>
          <a:p>
            <a:pPr marL="0" lvl="1" indent="0" algn="just" eaLnBrk="1" hangingPunct="1">
              <a:buNone/>
            </a:pPr>
            <a:endParaRPr lang="es-ES" sz="800" dirty="0" smtClean="0"/>
          </a:p>
          <a:p>
            <a:pPr marL="0" indent="0" algn="just">
              <a:buNone/>
            </a:pPr>
            <a:r>
              <a:rPr lang="es-ES" sz="2200" dirty="0"/>
              <a:t>Las limitaciones de la extrusión indirecta son impuestas por la menor rigidez del </a:t>
            </a:r>
            <a:r>
              <a:rPr lang="es-ES" sz="2200" dirty="0" smtClean="0"/>
              <a:t>punzón </a:t>
            </a:r>
            <a:r>
              <a:rPr lang="es-ES" sz="2200" dirty="0"/>
              <a:t>hueco y la dificultad de sostener el  producto extruido tal como sale del dado.</a:t>
            </a:r>
          </a:p>
          <a:p>
            <a:pPr marL="0" indent="0" algn="just">
              <a:buNone/>
            </a:pPr>
            <a:r>
              <a:rPr lang="es-ES" sz="2200" dirty="0" smtClean="0"/>
              <a:t>La </a:t>
            </a:r>
            <a:r>
              <a:rPr lang="es-ES" sz="2200" dirty="0"/>
              <a:t>fuerza del </a:t>
            </a:r>
            <a:r>
              <a:rPr lang="es-ES" sz="2200" dirty="0" smtClean="0"/>
              <a:t>punzón </a:t>
            </a:r>
            <a:r>
              <a:rPr lang="es-ES" sz="2200" dirty="0"/>
              <a:t>es menor que en la extrusión directa.</a:t>
            </a:r>
          </a:p>
          <a:p>
            <a:endParaRPr lang="es-ES" dirty="0"/>
          </a:p>
          <a:p>
            <a:pPr marL="342900" lvl="1" indent="-342900" eaLnBrk="1" hangingPunct="1">
              <a:buNone/>
            </a:pPr>
            <a:endParaRPr lang="es-ES" sz="24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a:p>
        </p:txBody>
      </p:sp>
      <p:pic>
        <p:nvPicPr>
          <p:cNvPr id="6" name="5 Imagen"/>
          <p:cNvPicPr/>
          <p:nvPr/>
        </p:nvPicPr>
        <p:blipFill>
          <a:blip r:embed="rId4" cstate="print">
            <a:lum contrast="20000"/>
          </a:blip>
          <a:srcRect/>
          <a:stretch>
            <a:fillRect/>
          </a:stretch>
        </p:blipFill>
        <p:spPr bwMode="auto">
          <a:xfrm>
            <a:off x="2932111" y="3859230"/>
            <a:ext cx="3697289" cy="2070100"/>
          </a:xfrm>
          <a:prstGeom prst="rect">
            <a:avLst/>
          </a:prstGeom>
          <a:noFill/>
          <a:ln w="9525">
            <a:noFill/>
            <a:miter lim="800000"/>
            <a:headEnd/>
            <a:tailEnd/>
          </a:ln>
        </p:spPr>
      </p:pic>
    </p:spTree>
    <p:extLst>
      <p:ext uri="{BB962C8B-B14F-4D97-AF65-F5344CB8AC3E}">
        <p14:creationId xmlns="" xmlns:p14="http://schemas.microsoft.com/office/powerpoint/2010/main" val="2340845403"/>
      </p:ext>
    </p:extLst>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900758"/>
          </a:xfrm>
        </p:spPr>
        <p:txBody>
          <a:bodyPr numCol="1"/>
          <a:lstStyle/>
          <a:p>
            <a:pPr marL="342900" lvl="1" indent="-342900" eaLnBrk="1" hangingPunct="1">
              <a:buNone/>
            </a:pPr>
            <a:r>
              <a:rPr lang="es-ES" sz="2400" b="1" cap="all" dirty="0" smtClean="0"/>
              <a:t>EXTRUSIÓN INVERSA:</a:t>
            </a:r>
          </a:p>
          <a:p>
            <a:pPr marL="342900" lvl="1" indent="-342900" eaLnBrk="1" hangingPunct="1">
              <a:buNone/>
            </a:pPr>
            <a:endParaRPr lang="es-ES" sz="800" b="1" cap="all" dirty="0" smtClean="0"/>
          </a:p>
          <a:p>
            <a:pPr marL="0" lvl="1" indent="0" algn="just" eaLnBrk="1" hangingPunct="1">
              <a:buNone/>
            </a:pPr>
            <a:r>
              <a:rPr lang="es-ES" sz="2200" dirty="0" smtClean="0"/>
              <a:t>La extrusión indirecta puede producir secciones huecas, como se muestra en la figura. En este método el punzón presiona en el tocho, forzando al material a fluir alrededor del mismo y tomar una forma de copa. Hay limitaciones prácticas en la longitud de la parte extruida que pueden resolverse por este método.</a:t>
            </a:r>
          </a:p>
          <a:p>
            <a:pPr marL="0" lvl="1" indent="0" algn="just" eaLnBrk="1" hangingPunct="1">
              <a:buNone/>
            </a:pPr>
            <a:endParaRPr lang="es-ES" sz="2200" dirty="0" smtClean="0"/>
          </a:p>
          <a:p>
            <a:pPr marL="0" lvl="1" indent="0" algn="just" eaLnBrk="1" hangingPunct="1">
              <a:buNone/>
            </a:pPr>
            <a:endParaRPr lang="es-ES" sz="2200" dirty="0" smtClean="0"/>
          </a:p>
          <a:p>
            <a:pPr marL="0" lvl="1" indent="0" algn="just" eaLnBrk="1" hangingPunct="1">
              <a:buNone/>
            </a:pPr>
            <a:endParaRPr lang="es-ES" sz="2200" dirty="0" smtClean="0"/>
          </a:p>
          <a:p>
            <a:pPr marL="0" lvl="1" indent="0" algn="just" eaLnBrk="1" hangingPunct="1">
              <a:buNone/>
            </a:pPr>
            <a:endParaRPr lang="es-ES" sz="2200" dirty="0" smtClean="0"/>
          </a:p>
          <a:p>
            <a:pPr marL="0" lvl="1" indent="0" algn="just" eaLnBrk="1" hangingPunct="1">
              <a:buNone/>
            </a:pPr>
            <a:endParaRPr lang="es-ES" sz="2200" dirty="0" smtClean="0"/>
          </a:p>
          <a:p>
            <a:pPr marL="0" lvl="1" indent="0" algn="just" eaLnBrk="1" hangingPunct="1">
              <a:buNone/>
            </a:pPr>
            <a:endParaRPr lang="es-ES" sz="2200" dirty="0" smtClean="0"/>
          </a:p>
          <a:p>
            <a:pPr marL="0" lvl="1" indent="0" algn="just" eaLnBrk="1" hangingPunct="1">
              <a:buNone/>
            </a:pPr>
            <a:endParaRPr lang="es-ES" sz="800" dirty="0" smtClean="0"/>
          </a:p>
          <a:p>
            <a:pPr marL="0" lvl="1" indent="0" algn="just" eaLnBrk="1" hangingPunct="1">
              <a:buNone/>
            </a:pPr>
            <a:r>
              <a:rPr lang="es-ES" sz="2200" dirty="0" smtClean="0"/>
              <a:t>El sostenimiento del pisón se convierte en un problema a medida que la longitud del trabajo aumenta</a:t>
            </a:r>
            <a:r>
              <a:rPr lang="es-ES" sz="2400" dirty="0" smtClean="0"/>
              <a:t>.</a:t>
            </a:r>
            <a:endParaRPr lang="es-EC" sz="2400" dirty="0" smtClean="0"/>
          </a:p>
          <a:p>
            <a:pPr marL="0" lvl="1" indent="0" algn="just" eaLnBrk="1" hangingPunct="1">
              <a:buNone/>
            </a:pPr>
            <a:endParaRPr lang="es-ES" sz="2200" dirty="0" smtClean="0"/>
          </a:p>
          <a:p>
            <a:pPr marL="0" lvl="1" indent="0" algn="just" eaLnBrk="1" hangingPunct="1">
              <a:buNone/>
            </a:pPr>
            <a:endParaRPr lang="es-ES" sz="2200" dirty="0"/>
          </a:p>
          <a:p>
            <a:pPr marL="342900" lvl="1" indent="-342900" eaLnBrk="1" hangingPunct="1">
              <a:buNone/>
            </a:pPr>
            <a:endParaRPr lang="es-ES" sz="24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a:p>
        </p:txBody>
      </p:sp>
      <p:pic>
        <p:nvPicPr>
          <p:cNvPr id="5" name="4 Imagen"/>
          <p:cNvPicPr/>
          <p:nvPr/>
        </p:nvPicPr>
        <p:blipFill>
          <a:blip r:embed="rId4" cstate="print"/>
          <a:srcRect t="2633"/>
          <a:stretch>
            <a:fillRect/>
          </a:stretch>
        </p:blipFill>
        <p:spPr bwMode="auto">
          <a:xfrm>
            <a:off x="2357422" y="2714620"/>
            <a:ext cx="4929222" cy="2642204"/>
          </a:xfrm>
          <a:prstGeom prst="rect">
            <a:avLst/>
          </a:prstGeom>
          <a:noFill/>
          <a:ln w="9525">
            <a:noFill/>
            <a:miter lim="800000"/>
            <a:headEnd/>
            <a:tailEnd/>
          </a:ln>
        </p:spPr>
      </p:pic>
    </p:spTree>
    <p:extLst>
      <p:ext uri="{BB962C8B-B14F-4D97-AF65-F5344CB8AC3E}">
        <p14:creationId xmlns="" xmlns:p14="http://schemas.microsoft.com/office/powerpoint/2010/main" val="2340845403"/>
      </p:ext>
    </p:extLst>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algn="just" eaLnBrk="1" hangingPunct="1">
              <a:buNone/>
            </a:pPr>
            <a:r>
              <a:rPr lang="es-ES" sz="2400" b="1" cap="all" dirty="0" smtClean="0"/>
              <a:t>EXTRUSIÓN MIXTA:</a:t>
            </a:r>
          </a:p>
          <a:p>
            <a:pPr marL="0" lvl="1" indent="0" algn="just" eaLnBrk="1" hangingPunct="1">
              <a:buNone/>
            </a:pPr>
            <a:r>
              <a:rPr lang="es-ES" sz="2400" dirty="0"/>
              <a:t>Existe un tercer sistema combinación de los dos anteriores en el que el material </a:t>
            </a:r>
            <a:r>
              <a:rPr lang="es-ES" sz="2400" dirty="0" err="1"/>
              <a:t>ﬂuye</a:t>
            </a:r>
            <a:r>
              <a:rPr lang="es-ES" sz="2400" dirty="0"/>
              <a:t> simultáneamente en y contra el sentido de movimiento del embolo, obteniéndose así cuerpos huecos y macizos, paredes de distinto espesor, incluso con rebordes y </a:t>
            </a:r>
            <a:r>
              <a:rPr lang="es-ES" sz="2400" dirty="0" smtClean="0"/>
              <a:t>escalonadas</a:t>
            </a:r>
          </a:p>
          <a:p>
            <a:pPr marL="342900" lvl="1" indent="-342900" eaLnBrk="1" hangingPunct="1">
              <a:buNone/>
            </a:pPr>
            <a:endParaRPr lang="es-ES" sz="2400" b="1" cap="all" dirty="0" smtClean="0"/>
          </a:p>
          <a:p>
            <a:endParaRPr lang="es-ES" dirty="0"/>
          </a:p>
          <a:p>
            <a:pPr marL="342900" lvl="1" indent="-342900" eaLnBrk="1" hangingPunct="1">
              <a:buNone/>
            </a:pPr>
            <a:endParaRPr lang="es-ES" sz="24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a:p>
        </p:txBody>
      </p:sp>
      <p:pic>
        <p:nvPicPr>
          <p:cNvPr id="5" name="4 Imagen"/>
          <p:cNvPicPr/>
          <p:nvPr/>
        </p:nvPicPr>
        <p:blipFill>
          <a:blip r:embed="rId4" cstate="print"/>
          <a:srcRect l="4326" r="1498" b="4065"/>
          <a:stretch>
            <a:fillRect/>
          </a:stretch>
        </p:blipFill>
        <p:spPr bwMode="auto">
          <a:xfrm>
            <a:off x="1519234" y="3000372"/>
            <a:ext cx="6410352" cy="2786082"/>
          </a:xfrm>
          <a:prstGeom prst="rect">
            <a:avLst/>
          </a:prstGeom>
          <a:noFill/>
          <a:ln w="9525">
            <a:noFill/>
            <a:miter lim="800000"/>
            <a:headEnd/>
            <a:tailEnd/>
          </a:ln>
        </p:spPr>
      </p:pic>
    </p:spTree>
    <p:extLst>
      <p:ext uri="{BB962C8B-B14F-4D97-AF65-F5344CB8AC3E}">
        <p14:creationId xmlns="" xmlns:p14="http://schemas.microsoft.com/office/powerpoint/2010/main" val="1172674970"/>
      </p:ext>
    </p:extLst>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829320"/>
          </a:xfrm>
        </p:spPr>
        <p:txBody>
          <a:bodyPr numCol="1"/>
          <a:lstStyle/>
          <a:p>
            <a:pPr marL="342900" lvl="1" indent="-342900" eaLnBrk="1" hangingPunct="1">
              <a:buNone/>
            </a:pPr>
            <a:r>
              <a:rPr lang="es-ES" sz="2400" b="1" cap="all" dirty="0"/>
              <a:t>VENTAJAS DE LA EXTRUSIÓN EN </a:t>
            </a:r>
            <a:r>
              <a:rPr lang="es-ES" sz="2400" b="1" cap="all" dirty="0" smtClean="0"/>
              <a:t>FRÍO:</a:t>
            </a:r>
          </a:p>
          <a:p>
            <a:pPr algn="just"/>
            <a:r>
              <a:rPr lang="es-EC" sz="2200" dirty="0"/>
              <a:t>El material como resultado de la deformación plástica adquiere un elevado límite de plasticidad y dureza, como también una adecuada orientación de las fibras moleculares, que influye positivamente en la explotación del producto</a:t>
            </a:r>
            <a:r>
              <a:rPr lang="es-ES" sz="2200" dirty="0" smtClean="0"/>
              <a:t>.</a:t>
            </a:r>
          </a:p>
          <a:p>
            <a:pPr algn="just"/>
            <a:endParaRPr lang="es-ES" sz="800" dirty="0"/>
          </a:p>
          <a:p>
            <a:pPr algn="just"/>
            <a:r>
              <a:rPr lang="es-ES" sz="2200" dirty="0"/>
              <a:t>La principal ventaja es la falta de oxidación lo que se traduce en una mayor fortaleza</a:t>
            </a:r>
            <a:r>
              <a:rPr lang="es-ES" sz="2200" dirty="0" smtClean="0"/>
              <a:t>.</a:t>
            </a:r>
          </a:p>
          <a:p>
            <a:pPr algn="just"/>
            <a:endParaRPr lang="es-ES" sz="800" dirty="0"/>
          </a:p>
          <a:p>
            <a:pPr algn="just"/>
            <a:r>
              <a:rPr lang="es-EC" sz="2200" dirty="0"/>
              <a:t>Posibilidad de dar a los metales formas a menudo imposible obtenerlas por otros métodos, por ejemplo, modelar tapas, caparazones, cubiertas de pared </a:t>
            </a:r>
            <a:r>
              <a:rPr lang="es-EC" sz="2200" dirty="0" smtClean="0"/>
              <a:t>delgada</a:t>
            </a:r>
          </a:p>
          <a:p>
            <a:pPr algn="just"/>
            <a:endParaRPr lang="es-ES" sz="800" b="1" cap="all" dirty="0" smtClean="0"/>
          </a:p>
          <a:p>
            <a:pPr algn="just"/>
            <a:r>
              <a:rPr lang="es-ES" sz="2200" dirty="0"/>
              <a:t>El acabado superficial es superior al de extrusión en caliente, debido a que carece de capa de óxido</a:t>
            </a:r>
            <a:r>
              <a:rPr lang="es-ES" sz="2200" dirty="0" smtClean="0"/>
              <a:t>.</a:t>
            </a:r>
          </a:p>
          <a:p>
            <a:pPr algn="just"/>
            <a:endParaRPr lang="es-ES" sz="800" dirty="0"/>
          </a:p>
          <a:p>
            <a:pPr algn="just"/>
            <a:r>
              <a:rPr lang="es-EC" sz="2200" dirty="0"/>
              <a:t>Economía del material por existir poco </a:t>
            </a:r>
            <a:r>
              <a:rPr lang="es-EC" sz="2200" dirty="0" smtClean="0"/>
              <a:t>desperdicio.</a:t>
            </a:r>
            <a:endParaRPr lang="es-ES" sz="2200" b="1" cap="all" dirty="0" smtClean="0"/>
          </a:p>
          <a:p>
            <a:endParaRPr lang="es-ES" dirty="0"/>
          </a:p>
          <a:p>
            <a:pPr marL="342900" lvl="1" indent="-342900" eaLnBrk="1" hangingPunct="1">
              <a:buNone/>
            </a:pPr>
            <a:endParaRPr lang="es-ES" sz="24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a:p>
        </p:txBody>
      </p:sp>
    </p:spTree>
    <p:extLst>
      <p:ext uri="{BB962C8B-B14F-4D97-AF65-F5344CB8AC3E}">
        <p14:creationId xmlns="" xmlns:p14="http://schemas.microsoft.com/office/powerpoint/2010/main" val="3175117218"/>
      </p:ext>
    </p:extLst>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smtClean="0"/>
              <a:t>DEVENTAJAS </a:t>
            </a:r>
            <a:r>
              <a:rPr lang="es-ES" sz="2400" b="1" cap="all" dirty="0"/>
              <a:t>DE LA EXTRUSIÓN EN </a:t>
            </a:r>
            <a:r>
              <a:rPr lang="es-ES" sz="2400" b="1" cap="all" dirty="0" smtClean="0"/>
              <a:t>FRÍO:</a:t>
            </a:r>
          </a:p>
          <a:p>
            <a:pPr marL="342900" lvl="1" indent="-342900" eaLnBrk="1" hangingPunct="1">
              <a:buNone/>
            </a:pPr>
            <a:endParaRPr lang="es-ES" sz="1000" b="1" cap="all" dirty="0" smtClean="0"/>
          </a:p>
          <a:p>
            <a:pPr marL="342900" lvl="1" indent="-342900" eaLnBrk="1" hangingPunct="1">
              <a:buFont typeface="Arial" pitchFamily="34" charset="0"/>
              <a:buChar char="•"/>
            </a:pPr>
            <a:r>
              <a:rPr lang="es-ES" sz="2200" dirty="0"/>
              <a:t>Quebraduras de superficie si el material se pega temporalmente </a:t>
            </a:r>
            <a:r>
              <a:rPr lang="es-ES" sz="2200" dirty="0" smtClean="0"/>
              <a:t>al troquel.</a:t>
            </a:r>
          </a:p>
          <a:p>
            <a:pPr marL="0" lvl="1" indent="0" eaLnBrk="1" hangingPunct="1">
              <a:buNone/>
            </a:pPr>
            <a:endParaRPr lang="es-ES" sz="800" dirty="0" smtClean="0"/>
          </a:p>
          <a:p>
            <a:pPr marL="342900" lvl="1" indent="-342900" eaLnBrk="1" hangingPunct="1">
              <a:buFont typeface="Arial" pitchFamily="34" charset="0"/>
              <a:buChar char="•"/>
            </a:pPr>
            <a:r>
              <a:rPr lang="es-ES" sz="2200" dirty="0"/>
              <a:t>Mayor presión que en extrusión tibia o en caliente y por lo tanto menor ductilidad de la </a:t>
            </a:r>
            <a:r>
              <a:rPr lang="es-ES" sz="2200" dirty="0" smtClean="0"/>
              <a:t>pieza.</a:t>
            </a:r>
          </a:p>
          <a:p>
            <a:pPr marL="0" lvl="1" indent="0" eaLnBrk="1" hangingPunct="1">
              <a:buNone/>
            </a:pPr>
            <a:endParaRPr lang="es-ES" sz="800" dirty="0" smtClean="0"/>
          </a:p>
          <a:p>
            <a:pPr>
              <a:buFont typeface="Arial" pitchFamily="34" charset="0"/>
              <a:buChar char="•"/>
            </a:pPr>
            <a:r>
              <a:rPr lang="es-ES" sz="2200" dirty="0"/>
              <a:t>Los esfuerzos requeridos en </a:t>
            </a:r>
            <a:r>
              <a:rPr lang="es-ES" sz="2200" dirty="0" smtClean="0"/>
              <a:t>las matrices </a:t>
            </a:r>
            <a:r>
              <a:rPr lang="es-ES" sz="2200" dirty="0"/>
              <a:t>son muy </a:t>
            </a:r>
            <a:r>
              <a:rPr lang="es-ES" sz="2200" dirty="0" smtClean="0"/>
              <a:t>grandes.</a:t>
            </a:r>
          </a:p>
          <a:p>
            <a:pPr marL="0" indent="0">
              <a:buNone/>
            </a:pPr>
            <a:endParaRPr lang="es-ES" sz="800" dirty="0"/>
          </a:p>
          <a:p>
            <a:r>
              <a:rPr lang="es-ES" sz="2200" dirty="0"/>
              <a:t>Debe tenerse especial cuidado con el diseño de </a:t>
            </a:r>
            <a:r>
              <a:rPr lang="es-ES" sz="2200" dirty="0" smtClean="0"/>
              <a:t>las matrices.</a:t>
            </a:r>
          </a:p>
          <a:p>
            <a:pPr marL="0" indent="0">
              <a:buNone/>
            </a:pPr>
            <a:endParaRPr lang="es-ES" sz="2200" dirty="0"/>
          </a:p>
          <a:p>
            <a:pPr lvl="0"/>
            <a:r>
              <a:rPr lang="es-EC" sz="2200" dirty="0"/>
              <a:t>Alto costo de las </a:t>
            </a:r>
            <a:r>
              <a:rPr lang="es-EC" sz="2200" dirty="0" smtClean="0"/>
              <a:t>matrices, </a:t>
            </a:r>
            <a:r>
              <a:rPr lang="es-EC" sz="2200" dirty="0"/>
              <a:t>máquinas y </a:t>
            </a:r>
            <a:r>
              <a:rPr lang="es-EC" sz="2200" dirty="0" smtClean="0"/>
              <a:t>equipos, especialmente de las herramientas y equipos de automatización, como también para  mantenimiento y operaciones de extrema exactitud que se requiere  de personal altamente calificado</a:t>
            </a:r>
            <a:r>
              <a:rPr lang="es-ES" sz="2200" dirty="0" smtClean="0"/>
              <a:t>.</a:t>
            </a:r>
            <a:endParaRPr lang="es-EC" sz="2200" dirty="0" smtClean="0"/>
          </a:p>
          <a:p>
            <a:endParaRPr lang="es-ES" sz="2200" b="1" cap="all" dirty="0" smtClean="0"/>
          </a:p>
          <a:p>
            <a:pPr marL="0" lvl="0" indent="0">
              <a:buNone/>
            </a:pPr>
            <a:endParaRPr lang="es-ES" dirty="0"/>
          </a:p>
          <a:p>
            <a:pPr marL="342900" lvl="1" indent="-342900" eaLnBrk="1" hangingPunct="1">
              <a:buNone/>
            </a:pPr>
            <a:endParaRPr lang="es-ES" sz="24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a:p>
        </p:txBody>
      </p:sp>
    </p:spTree>
    <p:extLst>
      <p:ext uri="{BB962C8B-B14F-4D97-AF65-F5344CB8AC3E}">
        <p14:creationId xmlns="" xmlns:p14="http://schemas.microsoft.com/office/powerpoint/2010/main" val="3225427878"/>
      </p:ext>
    </p:extLst>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668963"/>
          </a:xfrm>
        </p:spPr>
        <p:txBody>
          <a:bodyPr/>
          <a:lstStyle/>
          <a:p>
            <a:pPr marL="342900" lvl="1" indent="-342900" eaLnBrk="1" hangingPunct="1">
              <a:buNone/>
            </a:pPr>
            <a:r>
              <a:rPr lang="es-ES" b="1" cap="all" dirty="0" smtClean="0"/>
              <a:t>DEFINICIÓN DEL PROBLEMA:</a:t>
            </a:r>
          </a:p>
          <a:p>
            <a:pPr marL="0" indent="0" algn="just">
              <a:buNone/>
            </a:pPr>
            <a:r>
              <a:rPr lang="es-ES" sz="2200" dirty="0"/>
              <a:t>Con el transcurso del tiempo los estudiantes de la Carrera de Ingeniería Mecánica al cursar varias asignaturas han podido constatar los métodos de aprendizaje así como los instrumentos pedagógicos e infraestructura, las cuales actualmente nos hizo comprender que en la ingeniería,  los laboratorios forman una parte muy importante en este campo ya que por este tipo de aprendizaje teórico-práctico mejora el entendimiento y rendimiento de los estudiantes incrementando su nivel de  satisfacción académica</a:t>
            </a:r>
            <a:r>
              <a:rPr lang="es-ES" sz="2200" dirty="0" smtClean="0"/>
              <a:t>.</a:t>
            </a:r>
          </a:p>
          <a:p>
            <a:pPr marL="0" indent="0" algn="just">
              <a:buNone/>
            </a:pPr>
            <a:endParaRPr lang="es-EC" sz="2200" dirty="0"/>
          </a:p>
          <a:p>
            <a:pPr marL="0" indent="0" algn="just">
              <a:buNone/>
            </a:pPr>
            <a:r>
              <a:rPr lang="es-ES" sz="2200" dirty="0"/>
              <a:t>En la materia de Procesos de Manufactura II </a:t>
            </a:r>
            <a:r>
              <a:rPr lang="es-ES" sz="2200" dirty="0" smtClean="0"/>
              <a:t>estudia </a:t>
            </a:r>
            <a:r>
              <a:rPr lang="es-ES" sz="2200" dirty="0"/>
              <a:t>la conformación plástica de los materiales en frio o en </a:t>
            </a:r>
            <a:r>
              <a:rPr lang="es-ES" sz="2200" dirty="0" smtClean="0"/>
              <a:t>caliente y llevar a cabo </a:t>
            </a:r>
            <a:r>
              <a:rPr lang="es-ES" sz="2200" dirty="0"/>
              <a:t>una práctica de laboratorio es de gran importancia, lamentablemente no se cuenta con los equipos necesarios para </a:t>
            </a:r>
            <a:r>
              <a:rPr lang="es-ES" sz="2200" dirty="0" smtClean="0"/>
              <a:t>realizar dichas prácticas referentes </a:t>
            </a:r>
            <a:r>
              <a:rPr lang="es-ES" sz="2200" dirty="0"/>
              <a:t>a la extrusión directa, inversa y mixta</a:t>
            </a:r>
            <a:endParaRPr lang="es-ES" sz="2200" b="1" cap="all" dirty="0" smtClean="0"/>
          </a:p>
          <a:p>
            <a:pPr eaLnBrk="1" hangingPunct="1">
              <a:buFont typeface="Arial" charset="0"/>
              <a:buNone/>
            </a:pPr>
            <a:endParaRPr lang="es-EC" dirty="0" smtClean="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dissolve">
                                      <p:cBhvr>
                                        <p:cTn id="12" dur="5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3" end="3"/>
                                            </p:txEl>
                                          </p:spTgt>
                                        </p:tgtEl>
                                        <p:attrNameLst>
                                          <p:attrName>style.visibility</p:attrName>
                                        </p:attrNameLst>
                                      </p:cBhvr>
                                      <p:to>
                                        <p:strVal val="visible"/>
                                      </p:to>
                                    </p:set>
                                    <p:animEffect transition="in" filter="dissolve">
                                      <p:cBhvr>
                                        <p:cTn id="17" dur="500"/>
                                        <p:tgtEl>
                                          <p:spTgt spid="245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algn="ctr">
              <a:buNone/>
            </a:pPr>
            <a:r>
              <a:rPr lang="es-ES" sz="2400" b="1" cap="all" dirty="0" smtClean="0"/>
              <a:t>Cálculo de fuerzas de extrusión</a:t>
            </a:r>
          </a:p>
          <a:p>
            <a:pPr marL="0" indent="0">
              <a:buNone/>
            </a:pPr>
            <a:endParaRPr lang="es-ES" sz="2200" cap="all" dirty="0" smtClean="0"/>
          </a:p>
          <a:p>
            <a:pPr marL="265113" indent="0"/>
            <a:r>
              <a:rPr lang="es-ES" sz="2200" cap="all" dirty="0" smtClean="0"/>
              <a:t>     </a:t>
            </a:r>
            <a:r>
              <a:rPr lang="es-ES" sz="2200" b="1" cap="all" dirty="0" smtClean="0"/>
              <a:t>Cálculo INGENIERIL DE LA FUERZA DE EXTRUSIÓN.</a:t>
            </a:r>
          </a:p>
          <a:p>
            <a:pPr marL="0" indent="0"/>
            <a:endParaRPr lang="es-ES" sz="2200" b="1" cap="all" dirty="0" smtClean="0"/>
          </a:p>
          <a:p>
            <a:pPr marL="265113" indent="0"/>
            <a:r>
              <a:rPr lang="es-ES" sz="2200" b="1" cap="all" dirty="0" smtClean="0"/>
              <a:t>    Cálculo real DE LA FUERZA DE EXTRUSIÓN.</a:t>
            </a:r>
            <a:endParaRPr lang="es-ES" sz="2200" b="1" cap="all" dirty="0"/>
          </a:p>
          <a:p>
            <a:pPr marL="342900" lvl="1" indent="-342900" eaLnBrk="1" hangingPunct="1">
              <a:buFont typeface="Arial" pitchFamily="34" charset="0"/>
              <a:buChar char="•"/>
            </a:pPr>
            <a:endParaRPr lang="es-ES" sz="2400" dirty="0" smtClean="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a:p>
        </p:txBody>
      </p:sp>
      <p:pic>
        <p:nvPicPr>
          <p:cNvPr id="319490" name="Picture 2"/>
          <p:cNvPicPr>
            <a:picLocks noChangeAspect="1" noChangeArrowheads="1"/>
          </p:cNvPicPr>
          <p:nvPr/>
        </p:nvPicPr>
        <p:blipFill>
          <a:blip r:embed="rId4"/>
          <a:srcRect/>
          <a:stretch>
            <a:fillRect/>
          </a:stretch>
        </p:blipFill>
        <p:spPr bwMode="auto">
          <a:xfrm>
            <a:off x="2071670" y="2643182"/>
            <a:ext cx="5310192" cy="3186115"/>
          </a:xfrm>
          <a:prstGeom prst="rect">
            <a:avLst/>
          </a:prstGeom>
          <a:noFill/>
          <a:ln w="9525">
            <a:noFill/>
            <a:miter lim="800000"/>
            <a:headEnd/>
            <a:tailEnd/>
          </a:ln>
          <a:effectLst/>
        </p:spPr>
      </p:pic>
      <p:sp>
        <p:nvSpPr>
          <p:cNvPr id="5" name="Rectangle 3"/>
          <p:cNvSpPr txBox="1">
            <a:spLocks/>
          </p:cNvSpPr>
          <p:nvPr/>
        </p:nvSpPr>
        <p:spPr bwMode="auto">
          <a:xfrm>
            <a:off x="71406" y="6286520"/>
            <a:ext cx="500034"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s-ES" sz="2800" b="1" i="0" u="none" strike="noStrike" kern="1200" cap="all" spc="0" normalizeH="0" baseline="0" noProof="0" dirty="0" smtClean="0">
                <a:ln>
                  <a:noFill/>
                </a:ln>
                <a:solidFill>
                  <a:schemeClr val="tx1"/>
                </a:solidFill>
                <a:effectLst/>
                <a:uLnTx/>
                <a:uFillTx/>
                <a:latin typeface="+mn-lt"/>
                <a:ea typeface="+mn-ea"/>
                <a:cs typeface="+mn-cs"/>
              </a:rPr>
              <a:t>D</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s-ES" sz="2200" b="1" i="0" u="none" strike="noStrike" kern="1200" cap="all"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225427878"/>
      </p:ext>
    </p:extLst>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smtClean="0"/>
              <a:t>Cálculo INGENIERIL DE LA FUERZA DE EXTRUSIÓN:</a:t>
            </a:r>
          </a:p>
          <a:p>
            <a:pPr marL="342900" lvl="1" indent="-342900" eaLnBrk="1" hangingPunct="1">
              <a:buNone/>
            </a:pPr>
            <a:endParaRPr lang="es-ES" sz="1000" b="1" cap="all" dirty="0" smtClean="0"/>
          </a:p>
          <a:p>
            <a:pPr marL="0" indent="0" algn="just">
              <a:buNone/>
            </a:pPr>
            <a:r>
              <a:rPr lang="es-ES" sz="2200" dirty="0" smtClean="0"/>
              <a:t>En el cálculo ingenieril para la fuerza de extrusión en frío no se consideran fuerzas de rozamiento y se la obtiene al aplicar la siguiente fórmula:</a:t>
            </a:r>
          </a:p>
          <a:p>
            <a:pPr marL="0" indent="0" algn="just">
              <a:buNone/>
            </a:pPr>
            <a:endParaRPr lang="es-ES" sz="2200" b="1" cap="all" dirty="0" smtClean="0"/>
          </a:p>
          <a:p>
            <a:pPr algn="just">
              <a:buNone/>
            </a:pPr>
            <a:r>
              <a:rPr lang="es-ES" sz="2200" b="1" dirty="0" smtClean="0"/>
              <a:t>donde:</a:t>
            </a:r>
            <a:endParaRPr lang="es-EC" sz="2200" dirty="0" smtClean="0"/>
          </a:p>
          <a:p>
            <a:pPr algn="just">
              <a:buNone/>
            </a:pPr>
            <a:r>
              <a:rPr lang="es-ES" sz="2200" b="1" dirty="0" smtClean="0"/>
              <a:t>p =</a:t>
            </a:r>
            <a:r>
              <a:rPr lang="es-ES" sz="2200" dirty="0" smtClean="0"/>
              <a:t> Presión Unitaria en </a:t>
            </a:r>
            <a:r>
              <a:rPr lang="es-ES" sz="2200" dirty="0" smtClean="0"/>
              <a:t>Kg/mm</a:t>
            </a:r>
            <a:r>
              <a:rPr lang="es-ES" sz="2200" baseline="30000" dirty="0" smtClean="0"/>
              <a:t>2</a:t>
            </a:r>
            <a:r>
              <a:rPr lang="es-ES" sz="2200" dirty="0" smtClean="0"/>
              <a:t>.</a:t>
            </a:r>
            <a:endParaRPr lang="es-EC" sz="2200" dirty="0" smtClean="0"/>
          </a:p>
          <a:p>
            <a:pPr algn="just">
              <a:buNone/>
            </a:pPr>
            <a:r>
              <a:rPr lang="es-ES" sz="2200" b="1" dirty="0" err="1" smtClean="0"/>
              <a:t>Ao</a:t>
            </a:r>
            <a:r>
              <a:rPr lang="es-ES" sz="2200" b="1" dirty="0" smtClean="0"/>
              <a:t> =</a:t>
            </a:r>
            <a:r>
              <a:rPr lang="es-ES" sz="2200" dirty="0" smtClean="0"/>
              <a:t> área transversal de la sección del material de inicio en mm</a:t>
            </a:r>
            <a:r>
              <a:rPr lang="es-ES" sz="2200" baseline="30000" dirty="0" smtClean="0"/>
              <a:t>2</a:t>
            </a:r>
            <a:endParaRPr lang="es-EC" sz="2200" dirty="0" smtClean="0"/>
          </a:p>
          <a:p>
            <a:pPr marL="0" indent="0" algn="just">
              <a:buNone/>
            </a:pPr>
            <a:endParaRPr lang="es-ES" sz="2200" b="1" cap="all" dirty="0" smtClean="0"/>
          </a:p>
          <a:p>
            <a:pPr marL="0" lvl="0" indent="0">
              <a:buNone/>
            </a:pPr>
            <a:endParaRPr lang="es-ES" dirty="0"/>
          </a:p>
          <a:p>
            <a:pPr marL="342900" lvl="1" indent="-342900" eaLnBrk="1" hangingPunct="1">
              <a:buNone/>
            </a:pPr>
            <a:endParaRPr lang="es-ES" sz="24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a:p>
        </p:txBody>
      </p:sp>
      <p:pic>
        <p:nvPicPr>
          <p:cNvPr id="4" name="3 Imagen"/>
          <p:cNvPicPr/>
          <p:nvPr/>
        </p:nvPicPr>
        <p:blipFill>
          <a:blip r:embed="rId4" cstate="print"/>
          <a:srcRect l="46208" t="47059" r="43739" b="49176"/>
          <a:stretch>
            <a:fillRect/>
          </a:stretch>
        </p:blipFill>
        <p:spPr bwMode="auto">
          <a:xfrm>
            <a:off x="3786182" y="2071678"/>
            <a:ext cx="1643074" cy="500066"/>
          </a:xfrm>
          <a:prstGeom prst="rect">
            <a:avLst/>
          </a:prstGeom>
          <a:noFill/>
          <a:ln w="9525">
            <a:noFill/>
            <a:miter lim="800000"/>
            <a:headEnd/>
            <a:tailEnd/>
          </a:ln>
        </p:spPr>
      </p:pic>
      <p:graphicFrame>
        <p:nvGraphicFramePr>
          <p:cNvPr id="6" name="5 Tabla"/>
          <p:cNvGraphicFramePr>
            <a:graphicFrameLocks noGrp="1"/>
          </p:cNvGraphicFramePr>
          <p:nvPr/>
        </p:nvGraphicFramePr>
        <p:xfrm>
          <a:off x="1000099" y="4143382"/>
          <a:ext cx="7500993" cy="1643073"/>
        </p:xfrm>
        <a:graphic>
          <a:graphicData uri="http://schemas.openxmlformats.org/drawingml/2006/table">
            <a:tbl>
              <a:tblPr/>
              <a:tblGrid>
                <a:gridCol w="1832238"/>
                <a:gridCol w="1032247"/>
                <a:gridCol w="1032247"/>
                <a:gridCol w="1032247"/>
                <a:gridCol w="1316114"/>
                <a:gridCol w="1255900"/>
              </a:tblGrid>
              <a:tr h="547691">
                <a:tc>
                  <a:txBody>
                    <a:bodyPr/>
                    <a:lstStyle/>
                    <a:p>
                      <a:pPr algn="ctr">
                        <a:lnSpc>
                          <a:spcPct val="150000"/>
                        </a:lnSpc>
                        <a:spcAft>
                          <a:spcPts val="0"/>
                        </a:spcAft>
                      </a:pPr>
                      <a:r>
                        <a:rPr lang="es-ES" sz="1400" b="1" dirty="0">
                          <a:solidFill>
                            <a:srgbClr val="000000"/>
                          </a:solidFill>
                          <a:latin typeface="+mn-lt"/>
                          <a:ea typeface="Times New Roman"/>
                          <a:cs typeface="Arial"/>
                        </a:rPr>
                        <a:t>Forma de Extrusión</a:t>
                      </a:r>
                      <a:endParaRPr lang="es-EC" sz="1400" dirty="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b="1" dirty="0">
                          <a:solidFill>
                            <a:srgbClr val="000000"/>
                          </a:solidFill>
                          <a:latin typeface="+mn-lt"/>
                          <a:ea typeface="Times New Roman"/>
                          <a:cs typeface="Arial"/>
                        </a:rPr>
                        <a:t>Aluminio</a:t>
                      </a:r>
                      <a:endParaRPr lang="es-EC" sz="1400" dirty="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b="1">
                          <a:solidFill>
                            <a:srgbClr val="000000"/>
                          </a:solidFill>
                          <a:latin typeface="+mn-lt"/>
                          <a:ea typeface="Times New Roman"/>
                          <a:cs typeface="Arial"/>
                        </a:rPr>
                        <a:t>Cobre</a:t>
                      </a:r>
                      <a:endParaRPr lang="es-EC" sz="140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b="1">
                          <a:solidFill>
                            <a:srgbClr val="000000"/>
                          </a:solidFill>
                          <a:latin typeface="+mn-lt"/>
                          <a:ea typeface="Times New Roman"/>
                          <a:cs typeface="Arial"/>
                        </a:rPr>
                        <a:t>Bronce</a:t>
                      </a:r>
                      <a:endParaRPr lang="es-EC" sz="140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b="1">
                          <a:solidFill>
                            <a:srgbClr val="000000"/>
                          </a:solidFill>
                          <a:latin typeface="+mn-lt"/>
                          <a:ea typeface="Times New Roman"/>
                          <a:cs typeface="Arial"/>
                        </a:rPr>
                        <a:t>Acero 0,2% C</a:t>
                      </a:r>
                      <a:endParaRPr lang="es-EC" sz="140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b="1">
                          <a:solidFill>
                            <a:srgbClr val="000000"/>
                          </a:solidFill>
                          <a:latin typeface="+mn-lt"/>
                          <a:ea typeface="Times New Roman"/>
                          <a:cs typeface="Arial"/>
                        </a:rPr>
                        <a:t>Acero 0,5% C</a:t>
                      </a:r>
                      <a:endParaRPr lang="es-EC" sz="140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691">
                <a:tc>
                  <a:txBody>
                    <a:bodyPr/>
                    <a:lstStyle/>
                    <a:p>
                      <a:pPr algn="ctr">
                        <a:lnSpc>
                          <a:spcPct val="150000"/>
                        </a:lnSpc>
                        <a:spcAft>
                          <a:spcPts val="0"/>
                        </a:spcAft>
                      </a:pPr>
                      <a:r>
                        <a:rPr lang="es-ES" sz="1400">
                          <a:solidFill>
                            <a:srgbClr val="000000"/>
                          </a:solidFill>
                          <a:latin typeface="+mn-lt"/>
                          <a:ea typeface="Times New Roman"/>
                          <a:cs typeface="Arial"/>
                        </a:rPr>
                        <a:t>Directa</a:t>
                      </a:r>
                      <a:endParaRPr lang="es-EC" sz="140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latin typeface="+mn-lt"/>
                          <a:ea typeface="Times New Roman"/>
                          <a:cs typeface="Arial"/>
                        </a:rPr>
                        <a:t>40 - 60</a:t>
                      </a:r>
                      <a:endParaRPr lang="es-EC" sz="1400" dirty="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latin typeface="+mn-lt"/>
                          <a:ea typeface="Times New Roman"/>
                          <a:cs typeface="Arial"/>
                        </a:rPr>
                        <a:t>80 - 100</a:t>
                      </a:r>
                      <a:endParaRPr lang="es-EC" sz="1400" dirty="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latin typeface="+mn-lt"/>
                          <a:ea typeface="Times New Roman"/>
                          <a:cs typeface="Arial"/>
                        </a:rPr>
                        <a:t>100 - 190</a:t>
                      </a:r>
                      <a:endParaRPr lang="es-EC" sz="1400" dirty="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latin typeface="+mn-lt"/>
                          <a:ea typeface="Times New Roman"/>
                          <a:cs typeface="Arial"/>
                        </a:rPr>
                        <a:t>170 - 180</a:t>
                      </a:r>
                      <a:endParaRPr lang="es-EC" sz="1400" dirty="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latin typeface="+mn-lt"/>
                          <a:ea typeface="Times New Roman"/>
                          <a:cs typeface="Arial"/>
                        </a:rPr>
                        <a:t>200 - 220</a:t>
                      </a:r>
                      <a:endParaRPr lang="es-EC" sz="1400" dirty="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691">
                <a:tc>
                  <a:txBody>
                    <a:bodyPr/>
                    <a:lstStyle/>
                    <a:p>
                      <a:pPr algn="ctr">
                        <a:lnSpc>
                          <a:spcPct val="150000"/>
                        </a:lnSpc>
                        <a:spcAft>
                          <a:spcPts val="0"/>
                        </a:spcAft>
                      </a:pPr>
                      <a:r>
                        <a:rPr lang="es-ES" sz="1400">
                          <a:solidFill>
                            <a:srgbClr val="000000"/>
                          </a:solidFill>
                          <a:latin typeface="+mn-lt"/>
                          <a:ea typeface="Times New Roman"/>
                          <a:cs typeface="Arial"/>
                        </a:rPr>
                        <a:t>Indirecta</a:t>
                      </a:r>
                      <a:endParaRPr lang="es-EC" sz="140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latin typeface="+mn-lt"/>
                          <a:ea typeface="Times New Roman"/>
                          <a:cs typeface="Arial"/>
                        </a:rPr>
                        <a:t>80 - 120</a:t>
                      </a:r>
                      <a:endParaRPr lang="es-EC" sz="140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latin typeface="+mn-lt"/>
                          <a:ea typeface="Times New Roman"/>
                          <a:cs typeface="Arial"/>
                        </a:rPr>
                        <a:t>150 - 200</a:t>
                      </a:r>
                      <a:endParaRPr lang="es-EC" sz="140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latin typeface="+mn-lt"/>
                          <a:ea typeface="Times New Roman"/>
                          <a:cs typeface="Arial"/>
                        </a:rPr>
                        <a:t>200 - 250</a:t>
                      </a:r>
                      <a:endParaRPr lang="es-EC" sz="140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latin typeface="+mn-lt"/>
                          <a:ea typeface="Times New Roman"/>
                          <a:cs typeface="Arial"/>
                        </a:rPr>
                        <a:t>220 - 230</a:t>
                      </a:r>
                      <a:endParaRPr lang="es-EC" sz="1400" dirty="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latin typeface="+mn-lt"/>
                          <a:ea typeface="Times New Roman"/>
                          <a:cs typeface="Arial"/>
                        </a:rPr>
                        <a:t>260 - 280</a:t>
                      </a:r>
                      <a:endParaRPr lang="es-EC" sz="1400" dirty="0">
                        <a:latin typeface="+mn-lt"/>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3225427878"/>
      </p:ext>
    </p:extLst>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285728"/>
            <a:ext cx="8229600" cy="6215106"/>
          </a:xfrm>
        </p:spPr>
        <p:txBody>
          <a:bodyPr numCol="1"/>
          <a:lstStyle/>
          <a:p>
            <a:pPr marL="342900" lvl="1" indent="-342900" eaLnBrk="1" hangingPunct="1">
              <a:buNone/>
            </a:pPr>
            <a:r>
              <a:rPr lang="es-ES" sz="2400" b="1" cap="all" dirty="0" smtClean="0"/>
              <a:t>Cálculo INGENIERIL DE LA FUERZA DE EXTRUSIÓN:</a:t>
            </a:r>
          </a:p>
          <a:p>
            <a:pPr marL="342900" lvl="1" indent="-342900" eaLnBrk="1" hangingPunct="1">
              <a:buNone/>
            </a:pPr>
            <a:endParaRPr lang="es-ES" sz="1000" b="1" cap="all" dirty="0" smtClean="0"/>
          </a:p>
          <a:p>
            <a:pPr marL="0" indent="0" algn="just">
              <a:buNone/>
            </a:pPr>
            <a:r>
              <a:rPr lang="es-ES" sz="2200" dirty="0" smtClean="0"/>
              <a:t>Un parámetro importante es la relación de extrusión también llamada relación de reducción. La relación se define como:</a:t>
            </a:r>
          </a:p>
          <a:p>
            <a:pPr marL="0" indent="0" algn="just">
              <a:buNone/>
            </a:pPr>
            <a:endParaRPr lang="es-ES" sz="2200" b="1" cap="all" dirty="0" smtClean="0"/>
          </a:p>
          <a:p>
            <a:pPr marL="0" indent="0" algn="just">
              <a:spcBef>
                <a:spcPts val="0"/>
              </a:spcBef>
              <a:buNone/>
            </a:pPr>
            <a:endParaRPr lang="es-ES" sz="2200" b="1" cap="all" dirty="0" smtClean="0"/>
          </a:p>
          <a:p>
            <a:pPr>
              <a:spcBef>
                <a:spcPts val="0"/>
              </a:spcBef>
              <a:buNone/>
            </a:pPr>
            <a:r>
              <a:rPr lang="es-ES" sz="2200" dirty="0" smtClean="0"/>
              <a:t>donde:</a:t>
            </a:r>
            <a:endParaRPr lang="es-EC" sz="2200" dirty="0" smtClean="0"/>
          </a:p>
          <a:p>
            <a:pPr>
              <a:buNone/>
            </a:pPr>
            <a:r>
              <a:rPr lang="es-ES" sz="2200" b="1" dirty="0" err="1" smtClean="0"/>
              <a:t>Rx</a:t>
            </a:r>
            <a:r>
              <a:rPr lang="es-ES" sz="2200" b="1" dirty="0" smtClean="0"/>
              <a:t> = </a:t>
            </a:r>
            <a:r>
              <a:rPr lang="es-ES" sz="2200" dirty="0" smtClean="0"/>
              <a:t>relación de extrusión;</a:t>
            </a:r>
            <a:endParaRPr lang="es-EC" sz="2200" dirty="0" smtClean="0"/>
          </a:p>
          <a:p>
            <a:pPr>
              <a:buNone/>
            </a:pPr>
            <a:r>
              <a:rPr lang="es-ES" sz="2200" b="1" dirty="0" err="1" smtClean="0"/>
              <a:t>Ao</a:t>
            </a:r>
            <a:r>
              <a:rPr lang="es-ES" sz="2200" b="1" dirty="0" smtClean="0"/>
              <a:t> =</a:t>
            </a:r>
            <a:r>
              <a:rPr lang="es-ES" sz="2200" dirty="0" smtClean="0"/>
              <a:t> área de la sección transversal del tocho inicial, (mm2);</a:t>
            </a:r>
            <a:endParaRPr lang="es-EC" sz="2200" dirty="0" smtClean="0"/>
          </a:p>
          <a:p>
            <a:pPr>
              <a:buNone/>
            </a:pPr>
            <a:r>
              <a:rPr lang="es-ES" sz="2200" b="1" dirty="0" err="1" smtClean="0"/>
              <a:t>Af</a:t>
            </a:r>
            <a:r>
              <a:rPr lang="es-ES" sz="2200" b="1" dirty="0" smtClean="0"/>
              <a:t> =</a:t>
            </a:r>
            <a:r>
              <a:rPr lang="es-ES" sz="2200" dirty="0" smtClean="0"/>
              <a:t> área final de la sección recta de la parte extruida, (mm2).</a:t>
            </a:r>
            <a:endParaRPr lang="es-EC" sz="2200" dirty="0" smtClean="0"/>
          </a:p>
          <a:p>
            <a:pPr marL="0" indent="0" algn="just">
              <a:buNone/>
            </a:pPr>
            <a:endParaRPr lang="es-ES" sz="2200" b="1" cap="all" dirty="0" smtClean="0"/>
          </a:p>
          <a:p>
            <a:pPr marL="0" lvl="0" indent="0">
              <a:buNone/>
            </a:pPr>
            <a:endParaRPr lang="es-ES" dirty="0"/>
          </a:p>
          <a:p>
            <a:pPr marL="342900" lvl="1" indent="-342900" eaLnBrk="1" hangingPunct="1">
              <a:buNone/>
            </a:pPr>
            <a:endParaRPr lang="es-ES" sz="24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a:p>
        </p:txBody>
      </p:sp>
      <p:pic>
        <p:nvPicPr>
          <p:cNvPr id="7" name="6 Imagen"/>
          <p:cNvPicPr/>
          <p:nvPr/>
        </p:nvPicPr>
        <p:blipFill>
          <a:blip r:embed="rId4"/>
          <a:srcRect b="3030"/>
          <a:stretch>
            <a:fillRect/>
          </a:stretch>
        </p:blipFill>
        <p:spPr bwMode="auto">
          <a:xfrm>
            <a:off x="3214678" y="3929067"/>
            <a:ext cx="3143272" cy="2286015"/>
          </a:xfrm>
          <a:prstGeom prst="rect">
            <a:avLst/>
          </a:prstGeom>
          <a:noFill/>
          <a:ln w="9525">
            <a:noFill/>
            <a:miter lim="800000"/>
            <a:headEnd/>
            <a:tailEnd/>
          </a:ln>
        </p:spPr>
      </p:pic>
      <p:pic>
        <p:nvPicPr>
          <p:cNvPr id="8" name="7 Imagen"/>
          <p:cNvPicPr/>
          <p:nvPr/>
        </p:nvPicPr>
        <p:blipFill>
          <a:blip r:embed="rId5" cstate="print"/>
          <a:srcRect l="48904" t="34353" r="43151" b="60167"/>
          <a:stretch>
            <a:fillRect/>
          </a:stretch>
        </p:blipFill>
        <p:spPr bwMode="auto">
          <a:xfrm>
            <a:off x="4071934" y="1857364"/>
            <a:ext cx="1214446" cy="642942"/>
          </a:xfrm>
          <a:prstGeom prst="rect">
            <a:avLst/>
          </a:prstGeom>
          <a:noFill/>
          <a:ln w="9525">
            <a:noFill/>
            <a:miter lim="800000"/>
            <a:headEnd/>
            <a:tailEnd/>
          </a:ln>
        </p:spPr>
      </p:pic>
    </p:spTree>
    <p:extLst>
      <p:ext uri="{BB962C8B-B14F-4D97-AF65-F5344CB8AC3E}">
        <p14:creationId xmlns="" xmlns:p14="http://schemas.microsoft.com/office/powerpoint/2010/main" val="3225427878"/>
      </p:ext>
    </p:extLst>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smtClean="0"/>
              <a:t>CÁLCULO DE LAS FUERZAS PARA LA EXTRUSIÓN:</a:t>
            </a:r>
          </a:p>
          <a:p>
            <a:pPr marL="342900" lvl="1" indent="-342900" eaLnBrk="1" hangingPunct="1">
              <a:buNone/>
            </a:pPr>
            <a:endParaRPr lang="es-ES" sz="2400" b="1" cap="all" dirty="0" smtClean="0"/>
          </a:p>
          <a:p>
            <a:pPr marL="0" indent="0" algn="just">
              <a:buNone/>
            </a:pPr>
            <a:r>
              <a:rPr lang="es-ES" sz="2200" dirty="0" smtClean="0"/>
              <a:t>La relación se aplica tanto para la extrusión directa como para la indirecta. El valor de </a:t>
            </a:r>
            <a:r>
              <a:rPr lang="es-ES" sz="2200" dirty="0" err="1" smtClean="0"/>
              <a:t>Rx</a:t>
            </a:r>
            <a:r>
              <a:rPr lang="es-ES" sz="2200" dirty="0" smtClean="0"/>
              <a:t> se puede usar para determinar el esfuerzo real en la extrusión, dado que la </a:t>
            </a:r>
            <a:r>
              <a:rPr lang="es-ES" sz="2200" b="1" dirty="0" smtClean="0"/>
              <a:t>deformación ideal </a:t>
            </a:r>
            <a:r>
              <a:rPr lang="es-ES" sz="2200" dirty="0" smtClean="0"/>
              <a:t>ocurre sin fricción </a:t>
            </a:r>
            <a:r>
              <a:rPr lang="es-ES" sz="2200" dirty="0" smtClean="0"/>
              <a:t>:</a:t>
            </a:r>
            <a:endParaRPr lang="es-ES" sz="2200" dirty="0" smtClean="0"/>
          </a:p>
          <a:p>
            <a:pPr marL="0" indent="0" algn="just">
              <a:buNone/>
            </a:pPr>
            <a:endParaRPr lang="es-ES" sz="2200" dirty="0" smtClean="0"/>
          </a:p>
          <a:p>
            <a:pPr marL="0" indent="0" algn="just">
              <a:buNone/>
            </a:pPr>
            <a:endParaRPr lang="es-ES" sz="2200" dirty="0" smtClean="0"/>
          </a:p>
          <a:p>
            <a:pPr marL="0" indent="0" algn="just">
              <a:buNone/>
            </a:pPr>
            <a:endParaRPr lang="es-ES" sz="2200" dirty="0" smtClean="0"/>
          </a:p>
          <a:p>
            <a:pPr marL="0" indent="0" algn="just">
              <a:buNone/>
            </a:pPr>
            <a:r>
              <a:rPr lang="es-ES" sz="2200" dirty="0" smtClean="0"/>
              <a:t>De hecho, la extrusión no es un proceso sin fricción, y las ecuaciones anteriores subestiman totalmente la deformación y la presión en una operación de extrusión. La fricción existe entre el dado y el material de trabajo, a medida que el tocho se comprime y pasa a través de la abertura del dado. En la extrusión directa, también existe la fricción entre la pared interna del contenedor y la superficie del tocho</a:t>
            </a:r>
            <a:r>
              <a:rPr lang="es-ES" sz="2400" dirty="0" smtClean="0"/>
              <a:t>.</a:t>
            </a:r>
            <a:endParaRPr lang="es-EC" sz="2400" dirty="0" smtClean="0"/>
          </a:p>
          <a:p>
            <a:pPr marL="0" indent="0">
              <a:buNone/>
            </a:pPr>
            <a:endParaRPr lang="es-ES" sz="2200" dirty="0"/>
          </a:p>
        </p:txBody>
      </p:sp>
      <p:pic>
        <p:nvPicPr>
          <p:cNvPr id="6" name="5 Imagen"/>
          <p:cNvPicPr/>
          <p:nvPr/>
        </p:nvPicPr>
        <p:blipFill>
          <a:blip r:embed="rId4" cstate="print">
            <a:lum bright="-10000" contrast="40000"/>
          </a:blip>
          <a:srcRect t="26923" b="21149"/>
          <a:stretch>
            <a:fillRect/>
          </a:stretch>
        </p:blipFill>
        <p:spPr bwMode="auto">
          <a:xfrm>
            <a:off x="3500430" y="2785395"/>
            <a:ext cx="1803334" cy="429291"/>
          </a:xfrm>
          <a:prstGeom prst="rect">
            <a:avLst/>
          </a:prstGeom>
          <a:noFill/>
          <a:ln w="9525">
            <a:noFill/>
            <a:miter lim="800000"/>
            <a:headEnd/>
            <a:tailEnd/>
          </a:ln>
        </p:spPr>
      </p:pic>
    </p:spTree>
    <p:extLst>
      <p:ext uri="{BB962C8B-B14F-4D97-AF65-F5344CB8AC3E}">
        <p14:creationId xmlns="" xmlns:p14="http://schemas.microsoft.com/office/powerpoint/2010/main" val="1530619104"/>
      </p:ext>
    </p:extLst>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smtClean="0"/>
              <a:t>CÁLCULO DE LAS FUERZAS PARA LA EXTRUSIÓN:</a:t>
            </a:r>
          </a:p>
          <a:p>
            <a:pPr marL="342900" lvl="1" indent="-342900" eaLnBrk="1" hangingPunct="1">
              <a:buNone/>
            </a:pPr>
            <a:endParaRPr lang="es-ES" sz="900" b="1" cap="all" dirty="0" smtClean="0"/>
          </a:p>
          <a:p>
            <a:pPr marL="0" indent="0" algn="just">
              <a:buNone/>
            </a:pPr>
            <a:r>
              <a:rPr lang="es-ES" sz="2200" dirty="0" smtClean="0"/>
              <a:t>La fricción incrementa la deformación experimentada por el metal. Por tanto, la fuerza real es mayor.</a:t>
            </a:r>
          </a:p>
          <a:p>
            <a:pPr marL="0" indent="0" algn="just">
              <a:buNone/>
            </a:pPr>
            <a:endParaRPr lang="es-EC" sz="1400" dirty="0" smtClean="0"/>
          </a:p>
          <a:p>
            <a:pPr marL="0" indent="0" algn="just">
              <a:buNone/>
            </a:pPr>
            <a:r>
              <a:rPr lang="es-ES" sz="2200" dirty="0" smtClean="0"/>
              <a:t>La siguiente ecuación empírica propuesta por Johnson </a:t>
            </a:r>
            <a:r>
              <a:rPr lang="es-ES" sz="2200" dirty="0" smtClean="0"/>
              <a:t>es útil para </a:t>
            </a:r>
            <a:r>
              <a:rPr lang="es-ES" sz="2200" dirty="0" smtClean="0"/>
              <a:t>estimar la </a:t>
            </a:r>
            <a:r>
              <a:rPr lang="es-ES" sz="2200" b="1" dirty="0" smtClean="0"/>
              <a:t>deformación real </a:t>
            </a:r>
            <a:r>
              <a:rPr lang="es-ES" sz="2200" dirty="0" smtClean="0"/>
              <a:t>de </a:t>
            </a:r>
            <a:r>
              <a:rPr lang="es-ES" sz="2200" dirty="0" smtClean="0"/>
              <a:t>extrusión:</a:t>
            </a:r>
            <a:endParaRPr lang="es-EC" sz="2200" dirty="0" smtClean="0"/>
          </a:p>
          <a:p>
            <a:pPr marL="0" indent="0" algn="just">
              <a:buNone/>
            </a:pPr>
            <a:endParaRPr lang="es-ES" sz="2200" dirty="0" smtClean="0"/>
          </a:p>
          <a:p>
            <a:pPr marL="0" indent="0" algn="just">
              <a:buNone/>
            </a:pPr>
            <a:endParaRPr lang="es-ES" sz="2200" dirty="0" smtClean="0"/>
          </a:p>
          <a:p>
            <a:pPr marL="0" indent="0" algn="just">
              <a:buNone/>
            </a:pPr>
            <a:endParaRPr lang="es-ES" sz="2200" dirty="0" smtClean="0"/>
          </a:p>
          <a:p>
            <a:pPr marL="0" indent="0" algn="just">
              <a:buNone/>
            </a:pPr>
            <a:r>
              <a:rPr lang="es-ES" sz="2200" dirty="0" smtClean="0"/>
              <a:t>donde</a:t>
            </a:r>
            <a:r>
              <a:rPr lang="es-ES" sz="2200" dirty="0" smtClean="0"/>
              <a:t>:</a:t>
            </a:r>
            <a:endParaRPr lang="es-EC" sz="2200" dirty="0" smtClean="0"/>
          </a:p>
          <a:p>
            <a:pPr marL="0" indent="0" algn="just">
              <a:buNone/>
            </a:pPr>
            <a:r>
              <a:rPr lang="es-ES" sz="2200" b="1" dirty="0" err="1" smtClean="0"/>
              <a:t>εx</a:t>
            </a:r>
            <a:r>
              <a:rPr lang="es-ES" sz="2200" b="1" dirty="0" smtClean="0"/>
              <a:t> =</a:t>
            </a:r>
            <a:r>
              <a:rPr lang="es-ES" sz="2200" dirty="0" smtClean="0"/>
              <a:t> deformación real de extrusión, </a:t>
            </a:r>
            <a:r>
              <a:rPr lang="es-ES" sz="2200" b="1" dirty="0" smtClean="0"/>
              <a:t>a</a:t>
            </a:r>
            <a:r>
              <a:rPr lang="es-ES" sz="2200" dirty="0" smtClean="0"/>
              <a:t> y </a:t>
            </a:r>
            <a:r>
              <a:rPr lang="es-ES" sz="2200" b="1" dirty="0" smtClean="0"/>
              <a:t>b</a:t>
            </a:r>
            <a:r>
              <a:rPr lang="es-ES" sz="2200" dirty="0" smtClean="0"/>
              <a:t> son constantes empíricas para el ángulo del dado. Los valores típicos de estas constantes son a = 0.8 y b = 1.2.</a:t>
            </a:r>
            <a:endParaRPr lang="es-ES" sz="2200" dirty="0"/>
          </a:p>
        </p:txBody>
      </p:sp>
      <p:pic>
        <p:nvPicPr>
          <p:cNvPr id="5" name="4 Imagen"/>
          <p:cNvPicPr/>
          <p:nvPr/>
        </p:nvPicPr>
        <p:blipFill>
          <a:blip r:embed="rId4" cstate="print">
            <a:lum bright="-10000" contrast="40000"/>
          </a:blip>
          <a:srcRect b="34939"/>
          <a:stretch>
            <a:fillRect/>
          </a:stretch>
        </p:blipFill>
        <p:spPr bwMode="auto">
          <a:xfrm>
            <a:off x="3214678" y="3242111"/>
            <a:ext cx="2471195" cy="329765"/>
          </a:xfrm>
          <a:prstGeom prst="rect">
            <a:avLst/>
          </a:prstGeom>
          <a:noFill/>
          <a:ln w="9525">
            <a:noFill/>
            <a:miter lim="800000"/>
            <a:headEnd/>
            <a:tailEnd/>
          </a:ln>
        </p:spPr>
      </p:pic>
    </p:spTree>
    <p:extLst>
      <p:ext uri="{BB962C8B-B14F-4D97-AF65-F5344CB8AC3E}">
        <p14:creationId xmlns="" xmlns:p14="http://schemas.microsoft.com/office/powerpoint/2010/main" val="1530619104"/>
      </p:ext>
    </p:extLst>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smtClean="0"/>
              <a:t>CÁLCULO DE LAS FUERZAS PARA LA EXTRUSIÓN:</a:t>
            </a:r>
          </a:p>
          <a:p>
            <a:pPr marL="342900" lvl="1" indent="-342900" algn="just" eaLnBrk="1" hangingPunct="1">
              <a:buNone/>
            </a:pPr>
            <a:endParaRPr lang="es-ES" sz="2200" b="1" cap="all" dirty="0" smtClean="0"/>
          </a:p>
          <a:p>
            <a:pPr marL="0" indent="0" algn="just">
              <a:buNone/>
            </a:pPr>
            <a:r>
              <a:rPr lang="es-ES" sz="2200" dirty="0" smtClean="0"/>
              <a:t>La presión del </a:t>
            </a:r>
            <a:r>
              <a:rPr lang="es-ES" sz="2200" dirty="0" smtClean="0"/>
              <a:t>punzón </a:t>
            </a:r>
            <a:r>
              <a:rPr lang="es-ES" sz="2200" dirty="0" smtClean="0"/>
              <a:t>para desempeñar la extrusión </a:t>
            </a:r>
            <a:r>
              <a:rPr lang="es-ES" sz="2200" dirty="0" smtClean="0"/>
              <a:t>se </a:t>
            </a:r>
            <a:r>
              <a:rPr lang="es-ES" sz="2200" dirty="0" smtClean="0"/>
              <a:t>puede estimar con base en la fórmula de Johnson para la deformación </a:t>
            </a:r>
            <a:r>
              <a:rPr lang="es-ES" sz="2200" dirty="0" smtClean="0"/>
              <a:t>como </a:t>
            </a:r>
            <a:r>
              <a:rPr lang="es-ES" sz="2200" dirty="0" smtClean="0"/>
              <a:t>sigue:</a:t>
            </a:r>
            <a:endParaRPr lang="es-EC" sz="2200" dirty="0" smtClean="0"/>
          </a:p>
          <a:p>
            <a:pPr marL="0" indent="0" algn="just">
              <a:buNone/>
            </a:pPr>
            <a:endParaRPr lang="es-ES" sz="2200" dirty="0" smtClean="0"/>
          </a:p>
          <a:p>
            <a:pPr marL="0" indent="0" algn="just">
              <a:buNone/>
            </a:pPr>
            <a:endParaRPr lang="es-ES" sz="2200" dirty="0" smtClean="0"/>
          </a:p>
          <a:p>
            <a:pPr marL="0" indent="0" algn="just">
              <a:buNone/>
            </a:pPr>
            <a:endParaRPr lang="es-ES" sz="2200" dirty="0" smtClean="0"/>
          </a:p>
          <a:p>
            <a:pPr algn="just">
              <a:buNone/>
            </a:pPr>
            <a:endParaRPr lang="es-ES" sz="2200" dirty="0" smtClean="0"/>
          </a:p>
          <a:p>
            <a:pPr algn="just">
              <a:buNone/>
            </a:pPr>
            <a:endParaRPr lang="es-ES" sz="2200" dirty="0" smtClean="0"/>
          </a:p>
          <a:p>
            <a:pPr algn="just">
              <a:buNone/>
            </a:pPr>
            <a:r>
              <a:rPr lang="es-ES" sz="2200" dirty="0" smtClean="0"/>
              <a:t>donde</a:t>
            </a:r>
            <a:r>
              <a:rPr lang="es-ES" sz="2200" dirty="0" smtClean="0"/>
              <a:t>:</a:t>
            </a:r>
          </a:p>
          <a:p>
            <a:pPr algn="just">
              <a:buNone/>
            </a:pPr>
            <a:r>
              <a:rPr lang="es-ES" sz="2200" b="1" dirty="0" smtClean="0"/>
              <a:t>       =</a:t>
            </a:r>
            <a:r>
              <a:rPr lang="es-ES" sz="2200" dirty="0" smtClean="0"/>
              <a:t> esfuerzo de fluencia promedio durante la deformación, (</a:t>
            </a:r>
            <a:r>
              <a:rPr lang="es-ES" sz="2200" dirty="0" err="1" smtClean="0"/>
              <a:t>MPa</a:t>
            </a:r>
            <a:r>
              <a:rPr lang="es-ES" sz="2200" dirty="0" smtClean="0"/>
              <a:t>).</a:t>
            </a:r>
            <a:endParaRPr lang="es-EC" sz="2200" dirty="0" smtClean="0"/>
          </a:p>
          <a:p>
            <a:pPr algn="just">
              <a:buNone/>
            </a:pPr>
            <a:r>
              <a:rPr lang="es-ES" sz="2200" b="1" dirty="0" smtClean="0"/>
              <a:t>K =</a:t>
            </a:r>
            <a:r>
              <a:rPr lang="es-ES" sz="2200" dirty="0" smtClean="0"/>
              <a:t> el coeficiente de resistencia.</a:t>
            </a:r>
            <a:endParaRPr lang="es-EC" sz="2200" dirty="0" smtClean="0"/>
          </a:p>
          <a:p>
            <a:pPr algn="just">
              <a:buNone/>
            </a:pPr>
            <a:r>
              <a:rPr lang="es-ES" sz="2200" b="1" dirty="0" smtClean="0"/>
              <a:t>n</a:t>
            </a:r>
            <a:r>
              <a:rPr lang="es-ES" sz="2200" dirty="0" smtClean="0"/>
              <a:t> = el exponente de endurecimiento por deformación.</a:t>
            </a:r>
            <a:endParaRPr lang="es-EC" sz="2200" dirty="0" smtClean="0"/>
          </a:p>
          <a:p>
            <a:pPr marL="0" indent="0" algn="just">
              <a:buNone/>
            </a:pPr>
            <a:endParaRPr lang="es-ES" sz="2200" dirty="0"/>
          </a:p>
        </p:txBody>
      </p:sp>
      <p:pic>
        <p:nvPicPr>
          <p:cNvPr id="6" name="5 Imagen"/>
          <p:cNvPicPr/>
          <p:nvPr/>
        </p:nvPicPr>
        <p:blipFill>
          <a:blip r:embed="rId4" cstate="print">
            <a:lum bright="-10000" contrast="40000"/>
          </a:blip>
          <a:srcRect b="10937"/>
          <a:stretch>
            <a:fillRect/>
          </a:stretch>
        </p:blipFill>
        <p:spPr bwMode="auto">
          <a:xfrm>
            <a:off x="3500430" y="2285992"/>
            <a:ext cx="2000264" cy="571504"/>
          </a:xfrm>
          <a:prstGeom prst="rect">
            <a:avLst/>
          </a:prstGeom>
          <a:noFill/>
          <a:ln w="9525">
            <a:noFill/>
            <a:miter lim="800000"/>
            <a:headEnd/>
            <a:tailEnd/>
          </a:ln>
        </p:spPr>
      </p:pic>
      <p:pic>
        <p:nvPicPr>
          <p:cNvPr id="7" name="6 Imagen"/>
          <p:cNvPicPr/>
          <p:nvPr/>
        </p:nvPicPr>
        <p:blipFill>
          <a:blip r:embed="rId5" cstate="print">
            <a:lum bright="-10000" contrast="40000"/>
          </a:blip>
          <a:srcRect b="14767"/>
          <a:stretch>
            <a:fillRect/>
          </a:stretch>
        </p:blipFill>
        <p:spPr bwMode="auto">
          <a:xfrm>
            <a:off x="3339506" y="3050501"/>
            <a:ext cx="2589816" cy="735689"/>
          </a:xfrm>
          <a:prstGeom prst="rect">
            <a:avLst/>
          </a:prstGeom>
          <a:noFill/>
          <a:ln w="9525">
            <a:noFill/>
            <a:miter lim="800000"/>
            <a:headEnd/>
            <a:tailEnd/>
          </a:ln>
        </p:spPr>
      </p:pic>
      <p:pic>
        <p:nvPicPr>
          <p:cNvPr id="8" name="7 Imagen"/>
          <p:cNvPicPr/>
          <p:nvPr/>
        </p:nvPicPr>
        <p:blipFill>
          <a:blip r:embed="rId6"/>
          <a:srcRect l="28603" t="43154" r="69451" b="53825"/>
          <a:stretch>
            <a:fillRect/>
          </a:stretch>
        </p:blipFill>
        <p:spPr bwMode="auto">
          <a:xfrm>
            <a:off x="500034" y="4357694"/>
            <a:ext cx="428628" cy="357190"/>
          </a:xfrm>
          <a:prstGeom prst="rect">
            <a:avLst/>
          </a:prstGeom>
          <a:noFill/>
          <a:ln w="9525">
            <a:noFill/>
            <a:miter lim="800000"/>
            <a:headEnd/>
            <a:tailEnd/>
          </a:ln>
        </p:spPr>
      </p:pic>
    </p:spTree>
    <p:extLst>
      <p:ext uri="{BB962C8B-B14F-4D97-AF65-F5344CB8AC3E}">
        <p14:creationId xmlns="" xmlns:p14="http://schemas.microsoft.com/office/powerpoint/2010/main" val="1530619104"/>
      </p:ext>
    </p:extLst>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285720" y="457200"/>
            <a:ext cx="8643998" cy="5972196"/>
          </a:xfrm>
        </p:spPr>
        <p:txBody>
          <a:bodyPr numCol="1"/>
          <a:lstStyle/>
          <a:p>
            <a:pPr marL="342900" lvl="1" indent="-342900" eaLnBrk="1" hangingPunct="1">
              <a:buNone/>
            </a:pPr>
            <a:r>
              <a:rPr lang="es-ES" sz="2400" b="1" cap="all" dirty="0" smtClean="0"/>
              <a:t>CÁLCULO DE LAS FUERZAS PARA LA EXTRUSIÓN:</a:t>
            </a:r>
          </a:p>
          <a:p>
            <a:pPr marL="0" indent="0" algn="just">
              <a:buNone/>
            </a:pPr>
            <a:r>
              <a:rPr lang="es-ES" sz="2200" dirty="0"/>
              <a:t>En la extrusión directa, el efecto de fricción entre las paredes del recipiente y el tocho ocasiona que la presión del </a:t>
            </a:r>
            <a:r>
              <a:rPr lang="es-ES" sz="2200" dirty="0" smtClean="0"/>
              <a:t>punzón </a:t>
            </a:r>
            <a:r>
              <a:rPr lang="es-ES" sz="2200" dirty="0"/>
              <a:t>sea más grande que para la extrusión indirecta. </a:t>
            </a:r>
            <a:r>
              <a:rPr lang="es-ES" sz="2200" dirty="0" smtClean="0"/>
              <a:t>Se puede </a:t>
            </a:r>
            <a:r>
              <a:rPr lang="es-ES" sz="2200" dirty="0"/>
              <a:t>escribir la siguiente expresión que aísla la fuerza de fricción en el recipiente de la extrusión directa</a:t>
            </a:r>
            <a:r>
              <a:rPr lang="es-ES" sz="2200" dirty="0" smtClean="0"/>
              <a:t>.</a:t>
            </a:r>
          </a:p>
          <a:p>
            <a:pPr marL="0" indent="0">
              <a:buNone/>
            </a:pPr>
            <a:endParaRPr lang="es-ES" sz="2200" dirty="0"/>
          </a:p>
          <a:p>
            <a:pPr marL="0" indent="0">
              <a:buNone/>
            </a:pPr>
            <a:endParaRPr lang="es-ES" sz="2200" dirty="0" smtClean="0"/>
          </a:p>
          <a:p>
            <a:pPr algn="just">
              <a:buNone/>
            </a:pPr>
            <a:r>
              <a:rPr lang="es-ES" sz="2200" dirty="0" smtClean="0"/>
              <a:t>donde:</a:t>
            </a:r>
          </a:p>
          <a:p>
            <a:pPr algn="just">
              <a:buNone/>
            </a:pPr>
            <a:endParaRPr lang="es-EC" sz="800" dirty="0" smtClean="0"/>
          </a:p>
          <a:p>
            <a:pPr algn="just">
              <a:buNone/>
            </a:pPr>
            <a:r>
              <a:rPr lang="es-ES" sz="2200" b="1" dirty="0" err="1" smtClean="0"/>
              <a:t>Pf</a:t>
            </a:r>
            <a:r>
              <a:rPr lang="es-ES" sz="2200" b="1" dirty="0" smtClean="0"/>
              <a:t> =</a:t>
            </a:r>
            <a:r>
              <a:rPr lang="es-ES" sz="2200" dirty="0" smtClean="0"/>
              <a:t> presión adicional requerida para superar la fricción, (</a:t>
            </a:r>
            <a:r>
              <a:rPr lang="es-ES" sz="2200" dirty="0" err="1" smtClean="0"/>
              <a:t>MPa</a:t>
            </a:r>
            <a:r>
              <a:rPr lang="es-ES" sz="2200" dirty="0" smtClean="0"/>
              <a:t>);</a:t>
            </a:r>
            <a:endParaRPr lang="es-EC" sz="2200" dirty="0" smtClean="0"/>
          </a:p>
          <a:p>
            <a:pPr algn="just">
              <a:buNone/>
            </a:pPr>
            <a:r>
              <a:rPr lang="es-ES" sz="2200" b="1" dirty="0" smtClean="0"/>
              <a:t>πDo2 /4 = </a:t>
            </a:r>
            <a:r>
              <a:rPr lang="es-ES" sz="2200" dirty="0" smtClean="0"/>
              <a:t>área de la sección transversal del tocho, (mm2);</a:t>
            </a:r>
            <a:endParaRPr lang="es-EC" sz="2200" dirty="0" smtClean="0"/>
          </a:p>
          <a:p>
            <a:pPr algn="just">
              <a:buNone/>
            </a:pPr>
            <a:r>
              <a:rPr lang="es-ES" sz="2200" b="1" dirty="0" smtClean="0"/>
              <a:t>µ =</a:t>
            </a:r>
            <a:r>
              <a:rPr lang="es-ES" sz="2200" dirty="0" smtClean="0"/>
              <a:t> coeficiente de fricción en la pared del recipiente;</a:t>
            </a:r>
            <a:endParaRPr lang="es-EC" sz="2200" dirty="0" smtClean="0"/>
          </a:p>
          <a:p>
            <a:pPr algn="just">
              <a:buNone/>
            </a:pPr>
            <a:r>
              <a:rPr lang="es-ES" sz="2200" b="1" dirty="0" err="1" smtClean="0"/>
              <a:t>po</a:t>
            </a:r>
            <a:r>
              <a:rPr lang="es-ES" sz="2200" b="1" dirty="0" smtClean="0"/>
              <a:t> = </a:t>
            </a:r>
            <a:r>
              <a:rPr lang="es-ES" sz="2200" dirty="0" smtClean="0"/>
              <a:t>presión del tocho contra la pared del contenedor,</a:t>
            </a:r>
            <a:endParaRPr lang="es-EC" sz="2200" dirty="0" smtClean="0"/>
          </a:p>
          <a:p>
            <a:pPr algn="just">
              <a:buNone/>
            </a:pPr>
            <a:r>
              <a:rPr lang="es-ES" sz="2200" b="1" dirty="0" err="1" smtClean="0"/>
              <a:t>πDoL</a:t>
            </a:r>
            <a:r>
              <a:rPr lang="es-ES" sz="2200" b="1" dirty="0" smtClean="0"/>
              <a:t> =</a:t>
            </a:r>
            <a:r>
              <a:rPr lang="es-ES" sz="2200" dirty="0" smtClean="0"/>
              <a:t> área de la </a:t>
            </a:r>
            <a:r>
              <a:rPr lang="es-ES" sz="2200" dirty="0" err="1" smtClean="0"/>
              <a:t>interfase</a:t>
            </a:r>
            <a:r>
              <a:rPr lang="es-ES" sz="2200" dirty="0" smtClean="0"/>
              <a:t> entre el tocho y la pared del recipiente, (mm2).</a:t>
            </a:r>
            <a:endParaRPr lang="es-EC" sz="2200" dirty="0" smtClean="0"/>
          </a:p>
          <a:p>
            <a:pPr marL="0" indent="0">
              <a:buNone/>
            </a:pPr>
            <a:endParaRPr lang="es-ES" sz="2200" dirty="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400" b="1" cap="all" dirty="0"/>
          </a:p>
        </p:txBody>
      </p:sp>
      <p:pic>
        <p:nvPicPr>
          <p:cNvPr id="6" name="5 Imagen"/>
          <p:cNvPicPr/>
          <p:nvPr/>
        </p:nvPicPr>
        <p:blipFill>
          <a:blip r:embed="rId4" cstate="print"/>
          <a:srcRect l="41093" t="67529" r="40212" b="25883"/>
          <a:stretch>
            <a:fillRect/>
          </a:stretch>
        </p:blipFill>
        <p:spPr bwMode="auto">
          <a:xfrm>
            <a:off x="3286116" y="2571744"/>
            <a:ext cx="2643206" cy="857256"/>
          </a:xfrm>
          <a:prstGeom prst="rect">
            <a:avLst/>
          </a:prstGeom>
          <a:noFill/>
          <a:ln w="9525">
            <a:noFill/>
            <a:miter lim="800000"/>
            <a:headEnd/>
            <a:tailEnd/>
          </a:ln>
        </p:spPr>
      </p:pic>
    </p:spTree>
    <p:extLst>
      <p:ext uri="{BB962C8B-B14F-4D97-AF65-F5344CB8AC3E}">
        <p14:creationId xmlns="" xmlns:p14="http://schemas.microsoft.com/office/powerpoint/2010/main" val="2453146839"/>
      </p:ext>
    </p:extLst>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900758"/>
          </a:xfrm>
        </p:spPr>
        <p:txBody>
          <a:bodyPr numCol="1"/>
          <a:lstStyle/>
          <a:p>
            <a:pPr marL="342900" lvl="1" indent="-342900" algn="just" eaLnBrk="1" hangingPunct="1">
              <a:buNone/>
            </a:pPr>
            <a:r>
              <a:rPr lang="es-ES" sz="2200" b="1" cap="all" dirty="0" smtClean="0"/>
              <a:t>CÁLCULO DE LAS FUERZAS PARA LA EXTRUSIÓN:</a:t>
            </a:r>
          </a:p>
          <a:p>
            <a:pPr marL="0" indent="0" algn="just">
              <a:buNone/>
            </a:pPr>
            <a:r>
              <a:rPr lang="es-ES" sz="2200" dirty="0"/>
              <a:t>El miembro a la derecha de la ecuación indica la fuerza de fricción entre el tocho y la pared del contenedor, el lado izquierdo, la fuerza adicional del pisón para superar dicha </a:t>
            </a:r>
            <a:r>
              <a:rPr lang="es-ES" sz="2200" dirty="0" smtClean="0"/>
              <a:t>fricción. </a:t>
            </a:r>
            <a:r>
              <a:rPr lang="es-ES" sz="2200" dirty="0"/>
              <a:t>En el peor de los casos, ocurre adherencia a la pared del recipiente con lo cual el esfuerzo de fricción iguala la resistencia a la fluencia cortante del metal de trabajo</a:t>
            </a:r>
            <a:r>
              <a:rPr lang="es-ES" sz="2200" dirty="0" smtClean="0"/>
              <a:t>:</a:t>
            </a:r>
          </a:p>
          <a:p>
            <a:pPr marL="0" indent="0">
              <a:buNone/>
            </a:pPr>
            <a:endParaRPr lang="es-ES" sz="2400" dirty="0" smtClean="0"/>
          </a:p>
          <a:p>
            <a:pPr marL="0" indent="0">
              <a:buNone/>
            </a:pPr>
            <a:endParaRPr lang="es-ES" sz="2400" dirty="0"/>
          </a:p>
          <a:p>
            <a:pPr algn="just">
              <a:buNone/>
            </a:pPr>
            <a:r>
              <a:rPr lang="es-ES" sz="2200" dirty="0" smtClean="0"/>
              <a:t>donde:</a:t>
            </a:r>
            <a:endParaRPr lang="es-EC" sz="2200" dirty="0" smtClean="0"/>
          </a:p>
          <a:p>
            <a:pPr algn="just">
              <a:buNone/>
            </a:pPr>
            <a:r>
              <a:rPr lang="es-ES" sz="2200" b="1" dirty="0" err="1" smtClean="0"/>
              <a:t>Ys</a:t>
            </a:r>
            <a:r>
              <a:rPr lang="es-ES" sz="2200" b="1" dirty="0" smtClean="0"/>
              <a:t> =</a:t>
            </a:r>
            <a:r>
              <a:rPr lang="es-ES" sz="2200" dirty="0" smtClean="0"/>
              <a:t> resistencia a la fluencia cortante, (</a:t>
            </a:r>
            <a:r>
              <a:rPr lang="es-ES" sz="2200" dirty="0" err="1" smtClean="0"/>
              <a:t>MPa</a:t>
            </a:r>
            <a:r>
              <a:rPr lang="es-ES" sz="2200" dirty="0" smtClean="0"/>
              <a:t>).</a:t>
            </a:r>
          </a:p>
          <a:p>
            <a:pPr algn="just">
              <a:buNone/>
            </a:pPr>
            <a:endParaRPr lang="es-EC" sz="1000" dirty="0" smtClean="0"/>
          </a:p>
          <a:p>
            <a:pPr algn="just">
              <a:buNone/>
            </a:pPr>
            <a:r>
              <a:rPr lang="es-ES" sz="2200" dirty="0" smtClean="0"/>
              <a:t>Si  se asume que </a:t>
            </a:r>
            <a:r>
              <a:rPr lang="es-ES" sz="2200" dirty="0" err="1" smtClean="0"/>
              <a:t>Ys</a:t>
            </a:r>
            <a:r>
              <a:rPr lang="es-ES" sz="2200" dirty="0" smtClean="0"/>
              <a:t> =     /2 , entonces </a:t>
            </a:r>
            <a:r>
              <a:rPr lang="es-ES" sz="2200" dirty="0" err="1" smtClean="0"/>
              <a:t>Pf</a:t>
            </a:r>
            <a:r>
              <a:rPr lang="es-ES" sz="2200" dirty="0" smtClean="0"/>
              <a:t> reduce a:</a:t>
            </a:r>
            <a:endParaRPr lang="es-EC" sz="2200"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400" b="1" cap="all" dirty="0"/>
          </a:p>
        </p:txBody>
      </p:sp>
      <p:pic>
        <p:nvPicPr>
          <p:cNvPr id="8" name="7 Imagen"/>
          <p:cNvPicPr/>
          <p:nvPr/>
        </p:nvPicPr>
        <p:blipFill>
          <a:blip r:embed="rId4" cstate="print"/>
          <a:srcRect l="42328" t="57882" r="38389" b="37647"/>
          <a:stretch>
            <a:fillRect/>
          </a:stretch>
        </p:blipFill>
        <p:spPr bwMode="auto">
          <a:xfrm>
            <a:off x="3286116" y="2786058"/>
            <a:ext cx="2786082" cy="571504"/>
          </a:xfrm>
          <a:prstGeom prst="rect">
            <a:avLst/>
          </a:prstGeom>
          <a:noFill/>
          <a:ln w="9525">
            <a:noFill/>
            <a:miter lim="800000"/>
            <a:headEnd/>
            <a:tailEnd/>
          </a:ln>
        </p:spPr>
      </p:pic>
      <p:pic>
        <p:nvPicPr>
          <p:cNvPr id="6" name="5 Imagen"/>
          <p:cNvPicPr/>
          <p:nvPr/>
        </p:nvPicPr>
        <p:blipFill>
          <a:blip r:embed="rId5"/>
          <a:srcRect l="28603" t="43154" r="69451" b="53825"/>
          <a:stretch>
            <a:fillRect/>
          </a:stretch>
        </p:blipFill>
        <p:spPr bwMode="auto">
          <a:xfrm>
            <a:off x="2928926" y="4532683"/>
            <a:ext cx="285752" cy="253639"/>
          </a:xfrm>
          <a:prstGeom prst="rect">
            <a:avLst/>
          </a:prstGeom>
          <a:noFill/>
          <a:ln w="9525">
            <a:noFill/>
            <a:miter lim="800000"/>
            <a:headEnd/>
            <a:tailEnd/>
          </a:ln>
        </p:spPr>
      </p:pic>
      <p:pic>
        <p:nvPicPr>
          <p:cNvPr id="9" name="8 Imagen"/>
          <p:cNvPicPr/>
          <p:nvPr/>
        </p:nvPicPr>
        <p:blipFill>
          <a:blip r:embed="rId6"/>
          <a:srcRect/>
          <a:stretch>
            <a:fillRect/>
          </a:stretch>
        </p:blipFill>
        <p:spPr bwMode="auto">
          <a:xfrm>
            <a:off x="3643306" y="4929198"/>
            <a:ext cx="1385894" cy="871540"/>
          </a:xfrm>
          <a:prstGeom prst="rect">
            <a:avLst/>
          </a:prstGeom>
          <a:noFill/>
          <a:ln w="9525">
            <a:noFill/>
            <a:miter lim="800000"/>
            <a:headEnd/>
            <a:tailEnd/>
          </a:ln>
        </p:spPr>
      </p:pic>
    </p:spTree>
    <p:extLst>
      <p:ext uri="{BB962C8B-B14F-4D97-AF65-F5344CB8AC3E}">
        <p14:creationId xmlns="" xmlns:p14="http://schemas.microsoft.com/office/powerpoint/2010/main" val="1568705407"/>
      </p:ext>
    </p:extLst>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smtClean="0"/>
              <a:t>CÁLCULO DE LAS FUERZAS PARA LA EXTRUSIÓN:</a:t>
            </a:r>
          </a:p>
          <a:p>
            <a:pPr marL="0" indent="0" algn="just">
              <a:buNone/>
            </a:pPr>
            <a:r>
              <a:rPr lang="es-ES" sz="2200" dirty="0"/>
              <a:t>De tal manera se puede usar la siguiente fórmula para calcular la presión del </a:t>
            </a:r>
            <a:r>
              <a:rPr lang="es-ES" sz="2200" dirty="0" smtClean="0"/>
              <a:t>punzón </a:t>
            </a:r>
            <a:r>
              <a:rPr lang="es-ES" sz="2200" dirty="0"/>
              <a:t>en la extrusión directa</a:t>
            </a:r>
            <a:r>
              <a:rPr lang="es-ES" sz="2200" dirty="0" smtClean="0"/>
              <a:t>:</a:t>
            </a:r>
          </a:p>
          <a:p>
            <a:pPr algn="just"/>
            <a:endParaRPr lang="es-ES" sz="2200" dirty="0"/>
          </a:p>
          <a:p>
            <a:pPr marL="0" indent="0" algn="just">
              <a:buNone/>
            </a:pPr>
            <a:endParaRPr lang="es-ES" sz="2200" dirty="0" smtClean="0"/>
          </a:p>
          <a:p>
            <a:pPr marL="0" indent="0" algn="just">
              <a:buNone/>
            </a:pPr>
            <a:endParaRPr lang="es-ES" sz="2200" dirty="0"/>
          </a:p>
          <a:p>
            <a:pPr marL="0" indent="0" algn="just">
              <a:buNone/>
            </a:pPr>
            <a:r>
              <a:rPr lang="es-ES" sz="2200" dirty="0" smtClean="0"/>
              <a:t>El </a:t>
            </a:r>
            <a:r>
              <a:rPr lang="es-ES" sz="2200" dirty="0"/>
              <a:t>término </a:t>
            </a:r>
            <a:r>
              <a:rPr lang="es-ES" sz="2200" b="1" dirty="0"/>
              <a:t>2L/Do</a:t>
            </a:r>
            <a:r>
              <a:rPr lang="es-ES" sz="2200" dirty="0"/>
              <a:t> representa la presión adicional debida a la fricción en la interface contenedor - tocho. </a:t>
            </a:r>
            <a:r>
              <a:rPr lang="es-ES" sz="2200" b="1" dirty="0"/>
              <a:t>L</a:t>
            </a:r>
            <a:r>
              <a:rPr lang="es-ES" sz="2200" dirty="0"/>
              <a:t> es la porción de la longitud del tocho remanente para extruirse y Do es el diámetro original del tocho</a:t>
            </a:r>
            <a:r>
              <a:rPr lang="es-ES" sz="2200" dirty="0" smtClean="0"/>
              <a:t>.</a:t>
            </a:r>
          </a:p>
          <a:p>
            <a:pPr algn="just">
              <a:buNone/>
            </a:pPr>
            <a:endParaRPr lang="es-ES" sz="2200" dirty="0"/>
          </a:p>
          <a:p>
            <a:pPr marL="0" indent="0" algn="just">
              <a:buNone/>
            </a:pPr>
            <a:r>
              <a:rPr lang="es-ES" sz="2200" dirty="0"/>
              <a:t>Nótese que </a:t>
            </a:r>
            <a:r>
              <a:rPr lang="es-ES" sz="2200" dirty="0" smtClean="0"/>
              <a:t>P </a:t>
            </a:r>
            <a:r>
              <a:rPr lang="es-ES" sz="2200" dirty="0"/>
              <a:t>disminuye al reducirse la longitud remanente del tocho durante el proceso</a:t>
            </a:r>
            <a:r>
              <a:rPr lang="es-ES" dirty="0"/>
              <a:t>.</a:t>
            </a:r>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400" b="1" cap="all" dirty="0"/>
          </a:p>
        </p:txBody>
      </p:sp>
      <p:pic>
        <p:nvPicPr>
          <p:cNvPr id="5" name="4 Imagen"/>
          <p:cNvPicPr/>
          <p:nvPr/>
        </p:nvPicPr>
        <p:blipFill>
          <a:blip r:embed="rId4" cstate="print">
            <a:lum bright="-10000" contrast="40000"/>
          </a:blip>
          <a:srcRect b="17026"/>
          <a:stretch>
            <a:fillRect/>
          </a:stretch>
        </p:blipFill>
        <p:spPr bwMode="auto">
          <a:xfrm>
            <a:off x="3214678" y="1851121"/>
            <a:ext cx="2399648" cy="792061"/>
          </a:xfrm>
          <a:prstGeom prst="rect">
            <a:avLst/>
          </a:prstGeom>
          <a:noFill/>
          <a:ln w="9525">
            <a:noFill/>
            <a:miter lim="800000"/>
            <a:headEnd/>
            <a:tailEnd/>
          </a:ln>
        </p:spPr>
      </p:pic>
    </p:spTree>
    <p:extLst>
      <p:ext uri="{BB962C8B-B14F-4D97-AF65-F5344CB8AC3E}">
        <p14:creationId xmlns="" xmlns:p14="http://schemas.microsoft.com/office/powerpoint/2010/main" val="2819441352"/>
      </p:ext>
    </p:extLst>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smtClean="0"/>
              <a:t>CÁLCULO DE LAS FUERZAS PARA LA EXTRUSIÓN:</a:t>
            </a:r>
          </a:p>
          <a:p>
            <a:pPr marL="342900" lvl="1" indent="-342900" eaLnBrk="1" hangingPunct="1">
              <a:buNone/>
            </a:pPr>
            <a:endParaRPr lang="es-ES" sz="2400" b="1" cap="all" dirty="0" smtClean="0"/>
          </a:p>
          <a:p>
            <a:pPr marL="0" indent="0" algn="just">
              <a:buNone/>
            </a:pPr>
            <a:r>
              <a:rPr lang="es-ES" sz="2200" dirty="0" smtClean="0"/>
              <a:t>La fuerza del pistón en la extrusión directa, indirecta y mixta es simplemente la presión p de la ecuación multiplicada por el área del tocho </a:t>
            </a:r>
            <a:r>
              <a:rPr lang="es-ES" sz="2200" dirty="0" err="1" smtClean="0"/>
              <a:t>Ao</a:t>
            </a:r>
            <a:r>
              <a:rPr lang="es-ES" sz="2200" dirty="0" smtClean="0"/>
              <a:t>.</a:t>
            </a:r>
          </a:p>
          <a:p>
            <a:pPr marL="0" indent="0" algn="just">
              <a:buNone/>
            </a:pPr>
            <a:endParaRPr lang="es-ES" sz="2200" dirty="0" smtClean="0"/>
          </a:p>
          <a:p>
            <a:pPr marL="0" indent="0" algn="just">
              <a:buNone/>
            </a:pPr>
            <a:endParaRPr lang="es-ES" sz="2200" dirty="0" smtClean="0"/>
          </a:p>
          <a:p>
            <a:pPr marL="0" indent="0" algn="just">
              <a:buNone/>
            </a:pPr>
            <a:endParaRPr lang="es-ES" sz="2200" dirty="0" smtClean="0"/>
          </a:p>
          <a:p>
            <a:pPr marL="0" indent="0" algn="just">
              <a:buNone/>
            </a:pPr>
            <a:endParaRPr lang="es-ES" sz="2200" dirty="0" smtClean="0"/>
          </a:p>
          <a:p>
            <a:pPr marL="0" indent="0" algn="just">
              <a:buNone/>
            </a:pPr>
            <a:r>
              <a:rPr lang="es-ES" sz="2400" dirty="0" smtClean="0"/>
              <a:t>Las presiones podrían ser menores que los valores calculados  con una buena lubricación, reduciendo la fricción hasta un 60%</a:t>
            </a:r>
            <a:endParaRPr lang="es-EC" sz="2400" dirty="0" smtClean="0"/>
          </a:p>
          <a:p>
            <a:pPr marL="0" indent="0" algn="just">
              <a:buNone/>
            </a:pPr>
            <a:endParaRPr lang="es-EC" sz="2200" dirty="0" smtClean="0"/>
          </a:p>
          <a:p>
            <a:pPr algn="just">
              <a:buNone/>
            </a:pPr>
            <a:endParaRPr lang="es-ES" sz="2200" dirty="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400" b="1" cap="all" dirty="0"/>
          </a:p>
        </p:txBody>
      </p:sp>
      <p:pic>
        <p:nvPicPr>
          <p:cNvPr id="6" name="5 Imagen"/>
          <p:cNvPicPr/>
          <p:nvPr/>
        </p:nvPicPr>
        <p:blipFill>
          <a:blip r:embed="rId4"/>
          <a:srcRect l="47250" t="29305" r="43912" b="65861"/>
          <a:stretch>
            <a:fillRect/>
          </a:stretch>
        </p:blipFill>
        <p:spPr bwMode="auto">
          <a:xfrm>
            <a:off x="3643306" y="2786058"/>
            <a:ext cx="1857388" cy="571504"/>
          </a:xfrm>
          <a:prstGeom prst="rect">
            <a:avLst/>
          </a:prstGeom>
          <a:noFill/>
          <a:ln w="9525">
            <a:noFill/>
            <a:miter lim="800000"/>
            <a:headEnd/>
            <a:tailEnd/>
          </a:ln>
        </p:spPr>
      </p:pic>
    </p:spTree>
    <p:extLst>
      <p:ext uri="{BB962C8B-B14F-4D97-AF65-F5344CB8AC3E}">
        <p14:creationId xmlns="" xmlns:p14="http://schemas.microsoft.com/office/powerpoint/2010/main" val="2819441352"/>
      </p:ext>
    </p:extLst>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668963"/>
          </a:xfrm>
        </p:spPr>
        <p:txBody>
          <a:bodyPr/>
          <a:lstStyle/>
          <a:p>
            <a:pPr marL="342900" lvl="1" indent="-342900" eaLnBrk="1" hangingPunct="1">
              <a:buNone/>
            </a:pPr>
            <a:r>
              <a:rPr lang="es-ES" b="1" cap="all" dirty="0" smtClean="0"/>
              <a:t>OBJETIVO GENERAL:</a:t>
            </a:r>
          </a:p>
          <a:p>
            <a:pPr marL="342900" lvl="1" indent="-342900" eaLnBrk="1" hangingPunct="1">
              <a:buNone/>
            </a:pPr>
            <a:endParaRPr lang="es-ES" b="1" cap="all" dirty="0"/>
          </a:p>
          <a:p>
            <a:pPr marL="342900" lvl="1" indent="-342900" eaLnBrk="1" hangingPunct="1">
              <a:buNone/>
            </a:pPr>
            <a:endParaRPr lang="es-ES" sz="2600" b="1" cap="all" dirty="0" smtClean="0"/>
          </a:p>
          <a:p>
            <a:pPr algn="ctr" eaLnBrk="1" hangingPunct="1">
              <a:buNone/>
            </a:pPr>
            <a:r>
              <a:rPr lang="es-ES" sz="2600" dirty="0" smtClean="0"/>
              <a:t>     Diseñar </a:t>
            </a:r>
            <a:r>
              <a:rPr lang="es-ES" sz="2600" dirty="0"/>
              <a:t>y construir un equipo para la extrusión </a:t>
            </a:r>
            <a:r>
              <a:rPr lang="es-ES" sz="2600" dirty="0" smtClean="0"/>
              <a:t>directa, inversa </a:t>
            </a:r>
            <a:r>
              <a:rPr lang="es-ES" sz="2600" dirty="0"/>
              <a:t>y mixta, en frío de perfiles metálicos no ferrosos concretamente en plomo y aluminio para el Laboratorio de </a:t>
            </a:r>
            <a:r>
              <a:rPr lang="es-ES" sz="2600" dirty="0" smtClean="0"/>
              <a:t>Procesos de Manufactura del DECEM, </a:t>
            </a:r>
            <a:r>
              <a:rPr lang="es-ES" sz="2600" dirty="0"/>
              <a:t>que afiance  el conocimiento teórico-práctico del estudiante</a:t>
            </a:r>
            <a:endParaRPr lang="es-EC" sz="2600" dirty="0" smtClean="0"/>
          </a:p>
        </p:txBody>
      </p:sp>
    </p:spTree>
    <p:extLst>
      <p:ext uri="{BB962C8B-B14F-4D97-AF65-F5344CB8AC3E}">
        <p14:creationId xmlns="" xmlns:p14="http://schemas.microsoft.com/office/powerpoint/2010/main" val="361510397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3" end="3"/>
                                            </p:txEl>
                                          </p:spTgt>
                                        </p:tgtEl>
                                        <p:attrNameLst>
                                          <p:attrName>style.visibility</p:attrName>
                                        </p:attrNameLst>
                                      </p:cBhvr>
                                      <p:to>
                                        <p:strVal val="visible"/>
                                      </p:to>
                                    </p:set>
                                    <p:animEffect transition="in" filter="dissolve">
                                      <p:cBhvr>
                                        <p:cTn id="12" dur="500"/>
                                        <p:tgtEl>
                                          <p:spTgt spid="245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357158" y="457200"/>
            <a:ext cx="8501122" cy="5615006"/>
          </a:xfrm>
        </p:spPr>
        <p:txBody>
          <a:bodyPr numCol="1"/>
          <a:lstStyle/>
          <a:p>
            <a:pPr marL="342900" lvl="1" indent="-342900" eaLnBrk="1" hangingPunct="1">
              <a:buNone/>
            </a:pPr>
            <a:r>
              <a:rPr lang="es-ES" sz="2400" b="1" cap="all" dirty="0" smtClean="0"/>
              <a:t>CÁLCULO DE LAS FUERZAS PARA LA EXTRUSIÓN:</a:t>
            </a:r>
          </a:p>
          <a:p>
            <a:pPr marL="0" lvl="1" indent="0" algn="just" eaLnBrk="1" hangingPunct="1">
              <a:buNone/>
            </a:pPr>
            <a:r>
              <a:rPr lang="es-ES" sz="2400" dirty="0"/>
              <a:t>Una sección transversal </a:t>
            </a:r>
            <a:r>
              <a:rPr lang="es-ES" sz="2400" dirty="0" smtClean="0"/>
              <a:t>compleja , </a:t>
            </a:r>
            <a:r>
              <a:rPr lang="es-ES" sz="2400" dirty="0"/>
              <a:t>requiere más presión y fuerza que una sección circular. El efecto de la forma del orificio del dado puede valorarse por el factor de forma, definido como la relación entre la presión requerida para extruir una sección transversal de la forma dada y la presión de extrusión para una sección redonda de la misma área</a:t>
            </a:r>
            <a:endParaRPr lang="es-ES" sz="24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a:p>
          <a:p>
            <a:pPr marL="0" indent="0">
              <a:buNone/>
            </a:pPr>
            <a:endParaRPr lang="es-ES" sz="2200" dirty="0" smtClean="0"/>
          </a:p>
          <a:p>
            <a:pPr marL="0" indent="0">
              <a:buNone/>
            </a:pPr>
            <a:r>
              <a:rPr lang="es-ES" sz="2200" b="1" dirty="0" err="1" smtClean="0"/>
              <a:t>Kx</a:t>
            </a:r>
            <a:r>
              <a:rPr lang="es-ES" sz="2200" b="1" dirty="0" smtClean="0"/>
              <a:t> </a:t>
            </a:r>
            <a:r>
              <a:rPr lang="es-ES" sz="2200" b="1" dirty="0"/>
              <a:t>=</a:t>
            </a:r>
            <a:r>
              <a:rPr lang="es-ES" sz="2200" dirty="0"/>
              <a:t> factor de forma del dado en </a:t>
            </a:r>
            <a:r>
              <a:rPr lang="es-ES" sz="2200" dirty="0" smtClean="0"/>
              <a:t>extrusión</a:t>
            </a:r>
            <a:endParaRPr lang="es-ES" sz="2200" dirty="0"/>
          </a:p>
          <a:p>
            <a:pPr marL="0" indent="0">
              <a:buNone/>
            </a:pPr>
            <a:r>
              <a:rPr lang="es-ES" sz="2200" b="1" dirty="0" err="1"/>
              <a:t>Cx</a:t>
            </a:r>
            <a:r>
              <a:rPr lang="es-ES" sz="2200" b="1" dirty="0"/>
              <a:t> = </a:t>
            </a:r>
            <a:r>
              <a:rPr lang="es-ES" sz="2200" dirty="0"/>
              <a:t>perímetro de la sección transversal extruida, (mm</a:t>
            </a:r>
            <a:r>
              <a:rPr lang="es-ES" sz="2200" dirty="0" smtClean="0"/>
              <a:t>)</a:t>
            </a:r>
            <a:endParaRPr lang="es-ES" sz="2200" dirty="0"/>
          </a:p>
          <a:p>
            <a:pPr marL="0" indent="0">
              <a:buNone/>
            </a:pPr>
            <a:r>
              <a:rPr lang="es-ES" sz="2200" b="1" dirty="0" err="1"/>
              <a:t>Cc</a:t>
            </a:r>
            <a:r>
              <a:rPr lang="es-ES" sz="2200" b="1" dirty="0"/>
              <a:t> =</a:t>
            </a:r>
            <a:r>
              <a:rPr lang="es-ES" sz="2200" dirty="0"/>
              <a:t> perímetro de un círculo de la misma área que la forma extruida</a:t>
            </a:r>
            <a:r>
              <a:rPr lang="es-ES" sz="2200" dirty="0" smtClean="0"/>
              <a:t>, </a:t>
            </a:r>
            <a:r>
              <a:rPr lang="es-ES" sz="1800" dirty="0" smtClean="0"/>
              <a:t>mm</a:t>
            </a:r>
            <a:r>
              <a:rPr lang="es-ES" sz="1800" dirty="0"/>
              <a:t>)</a:t>
            </a:r>
          </a:p>
          <a:p>
            <a:pPr marL="342900" lvl="1" indent="-342900" eaLnBrk="1" hangingPunct="1">
              <a:buNone/>
            </a:pPr>
            <a:endParaRPr lang="es-ES" sz="2400" b="1" cap="all" dirty="0" smtClean="0"/>
          </a:p>
        </p:txBody>
      </p:sp>
      <p:sp>
        <p:nvSpPr>
          <p:cNvPr id="2252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25281" name="Picture 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428992" y="3429000"/>
            <a:ext cx="2595581" cy="785818"/>
          </a:xfrm>
          <a:prstGeom prst="rect">
            <a:avLst/>
          </a:prstGeom>
          <a:noFill/>
        </p:spPr>
      </p:pic>
      <p:sp>
        <p:nvSpPr>
          <p:cNvPr id="6" name="Rectangle 3"/>
          <p:cNvSpPr txBox="1">
            <a:spLocks/>
          </p:cNvSpPr>
          <p:nvPr/>
        </p:nvSpPr>
        <p:spPr bwMode="auto">
          <a:xfrm>
            <a:off x="214314" y="6215082"/>
            <a:ext cx="500034"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s-ES" sz="2800" b="1" i="0" u="none" strike="noStrike" kern="1200" cap="all" spc="0" normalizeH="0" baseline="0" noProof="0" dirty="0" smtClean="0">
                <a:ln>
                  <a:noFill/>
                </a:ln>
                <a:solidFill>
                  <a:schemeClr val="tx1"/>
                </a:solidFill>
                <a:effectLst/>
                <a:uLnTx/>
                <a:uFillTx/>
                <a:latin typeface="+mn-lt"/>
                <a:ea typeface="+mn-ea"/>
                <a:cs typeface="+mn-cs"/>
              </a:rPr>
              <a:t>J</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s-ES" sz="2200" b="1" i="0" u="none" strike="noStrike" kern="1200" cap="all"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1782706751"/>
      </p:ext>
    </p:extLst>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smtClean="0"/>
              <a:t>CÁLCULO DE LAS FUERZAS PARA LA EXTRUSIÓN:</a:t>
            </a:r>
          </a:p>
          <a:p>
            <a:pPr marL="342900" lvl="1" indent="-342900" eaLnBrk="1" hangingPunct="1">
              <a:buNone/>
            </a:pPr>
            <a:endParaRPr lang="es-ES" sz="800" b="1" cap="all" dirty="0" smtClean="0"/>
          </a:p>
          <a:p>
            <a:pPr marL="0" indent="0" algn="just">
              <a:buNone/>
            </a:pPr>
            <a:r>
              <a:rPr lang="es-ES" sz="2200" b="1" dirty="0" smtClean="0"/>
              <a:t>En el diseño del equipo extrusor para </a:t>
            </a:r>
            <a:r>
              <a:rPr lang="es-ES" sz="2200" b="1" dirty="0"/>
              <a:t>este proyecto en la extrusión inversa y mixta existe un rozamiento entre el material a extruirse y las paredes de la matriz por lo que puede considerarse tanto para la extrusión directa, inversa y mixta la siguiente </a:t>
            </a:r>
            <a:r>
              <a:rPr lang="es-ES" sz="2200" b="1" dirty="0" smtClean="0"/>
              <a:t>fórmula</a:t>
            </a:r>
          </a:p>
          <a:p>
            <a:endParaRPr lang="es-ES" sz="2200" dirty="0"/>
          </a:p>
          <a:p>
            <a:endParaRPr lang="es-ES" sz="2200" dirty="0" smtClean="0"/>
          </a:p>
          <a:p>
            <a:endParaRPr lang="es-ES" sz="2200" dirty="0"/>
          </a:p>
          <a:p>
            <a:endParaRPr lang="es-ES" sz="2200" dirty="0"/>
          </a:p>
          <a:p>
            <a:pPr marL="0" indent="0">
              <a:buNone/>
            </a:pPr>
            <a:r>
              <a:rPr lang="es-ES" sz="2200" dirty="0" smtClean="0"/>
              <a:t>donde:</a:t>
            </a:r>
            <a:endParaRPr lang="es-EC" sz="2200" dirty="0" smtClean="0"/>
          </a:p>
          <a:p>
            <a:pPr marL="0" indent="0">
              <a:buNone/>
            </a:pPr>
            <a:r>
              <a:rPr lang="es-ES" sz="2200" b="1" dirty="0" smtClean="0"/>
              <a:t>F =</a:t>
            </a:r>
            <a:r>
              <a:rPr lang="es-ES" sz="2200" dirty="0" smtClean="0"/>
              <a:t> fuerza de extrusión (</a:t>
            </a:r>
            <a:r>
              <a:rPr lang="es-ES" sz="2200" dirty="0" err="1" smtClean="0"/>
              <a:t>MPa</a:t>
            </a:r>
            <a:r>
              <a:rPr lang="es-ES" sz="2200" dirty="0" smtClean="0"/>
              <a:t>);</a:t>
            </a:r>
            <a:endParaRPr lang="es-EC" sz="2200" dirty="0" smtClean="0"/>
          </a:p>
          <a:p>
            <a:pPr marL="0" indent="0">
              <a:buNone/>
            </a:pPr>
            <a:r>
              <a:rPr lang="es-ES" sz="2200" b="1" dirty="0" err="1" smtClean="0"/>
              <a:t>Kx</a:t>
            </a:r>
            <a:r>
              <a:rPr lang="es-ES" sz="2200" b="1" dirty="0" smtClean="0"/>
              <a:t> =</a:t>
            </a:r>
            <a:r>
              <a:rPr lang="es-ES" sz="2200" dirty="0" smtClean="0"/>
              <a:t> factor de forma;</a:t>
            </a:r>
            <a:endParaRPr lang="es-EC" sz="2200"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pic>
        <p:nvPicPr>
          <p:cNvPr id="6" name="5 Imagen"/>
          <p:cNvPicPr/>
          <p:nvPr/>
        </p:nvPicPr>
        <p:blipFill>
          <a:blip r:embed="rId4" cstate="print"/>
          <a:srcRect l="43782" t="69176" r="40682" b="24911"/>
          <a:stretch>
            <a:fillRect/>
          </a:stretch>
        </p:blipFill>
        <p:spPr bwMode="auto">
          <a:xfrm>
            <a:off x="3071802" y="2964821"/>
            <a:ext cx="2589491" cy="821369"/>
          </a:xfrm>
          <a:prstGeom prst="rect">
            <a:avLst/>
          </a:prstGeom>
          <a:noFill/>
          <a:ln w="9525">
            <a:noFill/>
            <a:miter lim="800000"/>
            <a:headEnd/>
            <a:tailEnd/>
          </a:ln>
        </p:spPr>
      </p:pic>
    </p:spTree>
    <p:extLst>
      <p:ext uri="{BB962C8B-B14F-4D97-AF65-F5344CB8AC3E}">
        <p14:creationId xmlns="" xmlns:p14="http://schemas.microsoft.com/office/powerpoint/2010/main" val="1632986520"/>
      </p:ext>
    </p:extLst>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171448"/>
            <a:ext cx="8229600" cy="5757882"/>
          </a:xfrm>
        </p:spPr>
        <p:txBody>
          <a:bodyPr numCol="1"/>
          <a:lstStyle/>
          <a:p>
            <a:pPr marL="342900" lvl="1" indent="-342900" eaLnBrk="1" hangingPunct="1">
              <a:buNone/>
            </a:pPr>
            <a:r>
              <a:rPr lang="es-ES" sz="2400" b="1" cap="all" dirty="0" smtClean="0"/>
              <a:t>CÁLCULO DE LAS FUERZAS PARA LA EXTRUSIÓN:</a:t>
            </a:r>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smtClean="0"/>
          </a:p>
          <a:p>
            <a:pPr marL="0" lvl="1" indent="0" algn="just" eaLnBrk="1" hangingPunct="1">
              <a:buNone/>
            </a:pPr>
            <a:endParaRPr lang="es-ES" sz="2200" dirty="0" smtClean="0"/>
          </a:p>
          <a:p>
            <a:pPr marL="0" lvl="1" indent="0" algn="just" eaLnBrk="1" hangingPunct="1">
              <a:buNone/>
            </a:pPr>
            <a:r>
              <a:rPr lang="es-ES" sz="2200" dirty="0" smtClean="0"/>
              <a:t>Si se considera la extrusión directa e inversa con la misma área de sección transversal la extrusión directa requiere de mas fuerza como lo indica el grafico</a:t>
            </a:r>
            <a:endParaRPr lang="es-ES" sz="22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pic>
        <p:nvPicPr>
          <p:cNvPr id="221185" name="Picture 1"/>
          <p:cNvPicPr>
            <a:picLocks noChangeAspect="1" noChangeArrowheads="1"/>
          </p:cNvPicPr>
          <p:nvPr/>
        </p:nvPicPr>
        <p:blipFill>
          <a:blip r:embed="rId4"/>
          <a:srcRect/>
          <a:stretch>
            <a:fillRect/>
          </a:stretch>
        </p:blipFill>
        <p:spPr bwMode="auto">
          <a:xfrm>
            <a:off x="2071670" y="642919"/>
            <a:ext cx="5266284" cy="4286280"/>
          </a:xfrm>
          <a:prstGeom prst="rect">
            <a:avLst/>
          </a:prstGeom>
          <a:noFill/>
          <a:ln w="9525">
            <a:noFill/>
            <a:miter lim="800000"/>
            <a:headEnd/>
            <a:tailEnd/>
          </a:ln>
          <a:effectLst/>
        </p:spPr>
      </p:pic>
    </p:spTree>
    <p:extLst>
      <p:ext uri="{BB962C8B-B14F-4D97-AF65-F5344CB8AC3E}">
        <p14:creationId xmlns="" xmlns:p14="http://schemas.microsoft.com/office/powerpoint/2010/main" val="2208680670"/>
      </p:ext>
    </p:extLst>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smtClean="0"/>
              <a:t>CÁLCULO DE LAS FUERZAS PARA LA EXTRUSIÓN:</a:t>
            </a:r>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pic>
        <p:nvPicPr>
          <p:cNvPr id="6" name="5 Imagen"/>
          <p:cNvPicPr/>
          <p:nvPr/>
        </p:nvPicPr>
        <p:blipFill>
          <a:blip r:embed="rId4" cstate="print"/>
          <a:srcRect l="5549" t="11472" r="3637" b="7266"/>
          <a:stretch>
            <a:fillRect/>
          </a:stretch>
        </p:blipFill>
        <p:spPr bwMode="auto">
          <a:xfrm>
            <a:off x="278321" y="1026042"/>
            <a:ext cx="8587357" cy="4805916"/>
          </a:xfrm>
          <a:prstGeom prst="rect">
            <a:avLst/>
          </a:prstGeom>
          <a:noFill/>
          <a:ln w="9525">
            <a:noFill/>
            <a:miter lim="800000"/>
            <a:headEnd/>
            <a:tailEnd/>
          </a:ln>
        </p:spPr>
      </p:pic>
    </p:spTree>
    <p:extLst>
      <p:ext uri="{BB962C8B-B14F-4D97-AF65-F5344CB8AC3E}">
        <p14:creationId xmlns="" xmlns:p14="http://schemas.microsoft.com/office/powerpoint/2010/main" val="3125822644"/>
      </p:ext>
    </p:extLst>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357158" y="142852"/>
            <a:ext cx="8501122" cy="5334000"/>
          </a:xfrm>
        </p:spPr>
        <p:txBody>
          <a:bodyPr numCol="1"/>
          <a:lstStyle/>
          <a:p>
            <a:pPr marL="342900" lvl="1" indent="-342900" eaLnBrk="1" hangingPunct="1">
              <a:buNone/>
            </a:pPr>
            <a:r>
              <a:rPr lang="es-ES" sz="2400" b="1" cap="all" dirty="0"/>
              <a:t>MATERIALES PARA LA CONSTRUCCIÓN DEL </a:t>
            </a:r>
            <a:r>
              <a:rPr lang="es-ES" sz="2400" b="1" cap="all" dirty="0" smtClean="0"/>
              <a:t>Equipo:</a:t>
            </a:r>
          </a:p>
          <a:p>
            <a:pPr marL="342900" lvl="1" indent="-342900" algn="just">
              <a:buFont typeface="Arial" charset="0"/>
              <a:buChar char="•"/>
            </a:pPr>
            <a:r>
              <a:rPr lang="es-ES" sz="2200" dirty="0" smtClean="0"/>
              <a:t>Para la construcción del equipo extrusor se utilizó aceros para trabajo en frío, estos son </a:t>
            </a:r>
            <a:r>
              <a:rPr lang="es-ES" sz="2200" dirty="0"/>
              <a:t>aquellos que nos sirven para operaciones de corte y conformado en frío, elaboración de matrices, estos aceros principalmente trabajan sobre metal, madera y </a:t>
            </a:r>
            <a:r>
              <a:rPr lang="es-ES" sz="2200" dirty="0" smtClean="0"/>
              <a:t>plástico</a:t>
            </a:r>
          </a:p>
          <a:p>
            <a:pPr algn="just"/>
            <a:r>
              <a:rPr lang="es-ES" sz="2200" dirty="0" smtClean="0"/>
              <a:t>La principal función de estos aceros es trabajar generalmente con durezas altas, que generan una gran resistencia al desgaste, combinada con la tenacidad que se requiere para el trabajo a efectuar en este caso la extrusión</a:t>
            </a:r>
            <a:endParaRPr lang="es-ES" sz="22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graphicFrame>
        <p:nvGraphicFramePr>
          <p:cNvPr id="2" name="1 Tabla"/>
          <p:cNvGraphicFramePr>
            <a:graphicFrameLocks noGrp="1"/>
          </p:cNvGraphicFramePr>
          <p:nvPr>
            <p:extLst>
              <p:ext uri="{D42A27DB-BD31-4B8C-83A1-F6EECF244321}">
                <p14:modId xmlns="" xmlns:p14="http://schemas.microsoft.com/office/powerpoint/2010/main" val="4217929698"/>
              </p:ext>
            </p:extLst>
          </p:nvPr>
        </p:nvGraphicFramePr>
        <p:xfrm>
          <a:off x="2285984" y="3571876"/>
          <a:ext cx="5072098" cy="2343152"/>
        </p:xfrm>
        <a:graphic>
          <a:graphicData uri="http://schemas.openxmlformats.org/drawingml/2006/table">
            <a:tbl>
              <a:tblPr firstRow="1" firstCol="1" bandRow="1">
                <a:tableStyleId>{5C22544A-7EE6-4342-B048-85BDC9FD1C3A}</a:tableStyleId>
              </a:tblPr>
              <a:tblGrid>
                <a:gridCol w="1730936"/>
                <a:gridCol w="2355536"/>
                <a:gridCol w="985626"/>
              </a:tblGrid>
              <a:tr h="585016">
                <a:tc>
                  <a:txBody>
                    <a:bodyPr/>
                    <a:lstStyle/>
                    <a:p>
                      <a:pPr algn="ctr">
                        <a:lnSpc>
                          <a:spcPct val="150000"/>
                        </a:lnSpc>
                        <a:spcAft>
                          <a:spcPts val="0"/>
                        </a:spcAft>
                      </a:pPr>
                      <a:r>
                        <a:rPr lang="es-ES" sz="1400" dirty="0">
                          <a:effectLst/>
                        </a:rPr>
                        <a:t>IBCA</a:t>
                      </a:r>
                      <a:endParaRPr lang="es-ES" sz="1400" dirty="0">
                        <a:effectLst/>
                        <a:latin typeface="Arial"/>
                        <a:ea typeface="Times New Roman"/>
                        <a:cs typeface="Times New Roman"/>
                      </a:endParaRPr>
                    </a:p>
                  </a:txBody>
                  <a:tcPr marL="68580" marR="68580" marT="0" marB="0" anchor="ctr"/>
                </a:tc>
                <a:tc>
                  <a:txBody>
                    <a:bodyPr/>
                    <a:lstStyle/>
                    <a:p>
                      <a:pPr algn="ctr">
                        <a:lnSpc>
                          <a:spcPct val="150000"/>
                        </a:lnSpc>
                        <a:spcAft>
                          <a:spcPts val="0"/>
                        </a:spcAft>
                      </a:pPr>
                      <a:r>
                        <a:rPr lang="es-ES" sz="1400">
                          <a:effectLst/>
                        </a:rPr>
                        <a:t>UDDEHOLM</a:t>
                      </a:r>
                      <a:endParaRPr lang="es-ES" sz="1400">
                        <a:effectLst/>
                        <a:latin typeface="Arial"/>
                        <a:ea typeface="Times New Roman"/>
                        <a:cs typeface="Times New Roman"/>
                      </a:endParaRPr>
                    </a:p>
                  </a:txBody>
                  <a:tcPr marL="68580" marR="68580" marT="0" marB="0" anchor="ctr"/>
                </a:tc>
                <a:tc>
                  <a:txBody>
                    <a:bodyPr/>
                    <a:lstStyle/>
                    <a:p>
                      <a:pPr algn="ctr">
                        <a:lnSpc>
                          <a:spcPct val="150000"/>
                        </a:lnSpc>
                        <a:spcAft>
                          <a:spcPts val="0"/>
                        </a:spcAft>
                      </a:pPr>
                      <a:r>
                        <a:rPr lang="es-ES" sz="1400">
                          <a:effectLst/>
                        </a:rPr>
                        <a:t>AISI</a:t>
                      </a:r>
                      <a:endParaRPr lang="es-ES" sz="1400">
                        <a:effectLst/>
                        <a:latin typeface="Arial"/>
                        <a:ea typeface="Times New Roman"/>
                        <a:cs typeface="Times New Roman"/>
                      </a:endParaRPr>
                    </a:p>
                  </a:txBody>
                  <a:tcPr marL="68580" marR="68580" marT="0" marB="0" anchor="ctr"/>
                </a:tc>
              </a:tr>
              <a:tr h="586560">
                <a:tc>
                  <a:txBody>
                    <a:bodyPr/>
                    <a:lstStyle/>
                    <a:p>
                      <a:pPr algn="ctr">
                        <a:lnSpc>
                          <a:spcPct val="150000"/>
                        </a:lnSpc>
                        <a:spcAft>
                          <a:spcPts val="0"/>
                        </a:spcAft>
                      </a:pPr>
                      <a:r>
                        <a:rPr lang="es-ES" sz="1400">
                          <a:effectLst/>
                        </a:rPr>
                        <a:t>DF2</a:t>
                      </a:r>
                      <a:endParaRPr lang="es-ES" sz="1400">
                        <a:effectLst/>
                        <a:latin typeface="Arial"/>
                        <a:ea typeface="Times New Roman"/>
                        <a:cs typeface="Times New Roman"/>
                      </a:endParaRPr>
                    </a:p>
                  </a:txBody>
                  <a:tcPr marL="68580" marR="68580" marT="0" marB="0" anchor="ctr"/>
                </a:tc>
                <a:tc>
                  <a:txBody>
                    <a:bodyPr/>
                    <a:lstStyle/>
                    <a:p>
                      <a:pPr algn="ctr">
                        <a:lnSpc>
                          <a:spcPct val="150000"/>
                        </a:lnSpc>
                        <a:spcAft>
                          <a:spcPts val="0"/>
                        </a:spcAft>
                      </a:pPr>
                      <a:r>
                        <a:rPr lang="es-ES" sz="1400" dirty="0">
                          <a:effectLst/>
                        </a:rPr>
                        <a:t>ARNE</a:t>
                      </a:r>
                      <a:endParaRPr lang="es-ES" sz="1400" dirty="0">
                        <a:effectLst/>
                        <a:latin typeface="Arial"/>
                        <a:ea typeface="Times New Roman"/>
                        <a:cs typeface="Times New Roman"/>
                      </a:endParaRPr>
                    </a:p>
                  </a:txBody>
                  <a:tcPr marL="68580" marR="68580" marT="0" marB="0" anchor="ctr"/>
                </a:tc>
                <a:tc>
                  <a:txBody>
                    <a:bodyPr/>
                    <a:lstStyle/>
                    <a:p>
                      <a:pPr algn="ctr">
                        <a:lnSpc>
                          <a:spcPct val="150000"/>
                        </a:lnSpc>
                        <a:spcAft>
                          <a:spcPts val="0"/>
                        </a:spcAft>
                      </a:pPr>
                      <a:r>
                        <a:rPr lang="es-ES" sz="1400">
                          <a:effectLst/>
                        </a:rPr>
                        <a:t>O1</a:t>
                      </a:r>
                      <a:endParaRPr lang="es-ES" sz="1400">
                        <a:effectLst/>
                        <a:latin typeface="Arial"/>
                        <a:ea typeface="Times New Roman"/>
                        <a:cs typeface="Times New Roman"/>
                      </a:endParaRPr>
                    </a:p>
                  </a:txBody>
                  <a:tcPr marL="68580" marR="68580" marT="0" marB="0" anchor="ctr"/>
                </a:tc>
              </a:tr>
              <a:tr h="585016">
                <a:tc>
                  <a:txBody>
                    <a:bodyPr/>
                    <a:lstStyle/>
                    <a:p>
                      <a:pPr algn="ctr">
                        <a:lnSpc>
                          <a:spcPct val="150000"/>
                        </a:lnSpc>
                        <a:spcAft>
                          <a:spcPts val="0"/>
                        </a:spcAft>
                      </a:pPr>
                      <a:r>
                        <a:rPr lang="es-ES" sz="1400">
                          <a:effectLst/>
                        </a:rPr>
                        <a:t>XW5</a:t>
                      </a:r>
                      <a:endParaRPr lang="es-ES" sz="1400">
                        <a:effectLst/>
                        <a:latin typeface="Arial"/>
                        <a:ea typeface="Times New Roman"/>
                        <a:cs typeface="Times New Roman"/>
                      </a:endParaRPr>
                    </a:p>
                  </a:txBody>
                  <a:tcPr marL="68580" marR="68580" marT="0" marB="0" anchor="ctr"/>
                </a:tc>
                <a:tc>
                  <a:txBody>
                    <a:bodyPr/>
                    <a:lstStyle/>
                    <a:p>
                      <a:pPr algn="ctr">
                        <a:lnSpc>
                          <a:spcPct val="150000"/>
                        </a:lnSpc>
                        <a:spcAft>
                          <a:spcPts val="0"/>
                        </a:spcAft>
                      </a:pPr>
                      <a:r>
                        <a:rPr lang="es-ES" sz="1400" dirty="0">
                          <a:effectLst/>
                        </a:rPr>
                        <a:t>SVERKER 3</a:t>
                      </a:r>
                      <a:endParaRPr lang="es-ES" sz="1400" dirty="0">
                        <a:effectLst/>
                        <a:latin typeface="Arial"/>
                        <a:ea typeface="Times New Roman"/>
                        <a:cs typeface="Times New Roman"/>
                      </a:endParaRPr>
                    </a:p>
                  </a:txBody>
                  <a:tcPr marL="68580" marR="68580" marT="0" marB="0" anchor="ctr"/>
                </a:tc>
                <a:tc>
                  <a:txBody>
                    <a:bodyPr/>
                    <a:lstStyle/>
                    <a:p>
                      <a:pPr algn="ctr">
                        <a:lnSpc>
                          <a:spcPct val="150000"/>
                        </a:lnSpc>
                        <a:spcAft>
                          <a:spcPts val="0"/>
                        </a:spcAft>
                      </a:pPr>
                      <a:r>
                        <a:rPr lang="es-ES" sz="1400" dirty="0">
                          <a:effectLst/>
                        </a:rPr>
                        <a:t>D6</a:t>
                      </a:r>
                      <a:endParaRPr lang="es-ES" sz="1400" dirty="0">
                        <a:effectLst/>
                        <a:latin typeface="Arial"/>
                        <a:ea typeface="Times New Roman"/>
                        <a:cs typeface="Times New Roman"/>
                      </a:endParaRPr>
                    </a:p>
                  </a:txBody>
                  <a:tcPr marL="68580" marR="68580" marT="0" marB="0" anchor="ctr"/>
                </a:tc>
              </a:tr>
              <a:tr h="586560">
                <a:tc>
                  <a:txBody>
                    <a:bodyPr/>
                    <a:lstStyle/>
                    <a:p>
                      <a:pPr algn="ctr">
                        <a:lnSpc>
                          <a:spcPct val="150000"/>
                        </a:lnSpc>
                        <a:spcAft>
                          <a:spcPts val="0"/>
                        </a:spcAft>
                      </a:pPr>
                      <a:r>
                        <a:rPr lang="es-ES" sz="1400">
                          <a:effectLst/>
                        </a:rPr>
                        <a:t>XW41</a:t>
                      </a:r>
                      <a:endParaRPr lang="es-ES" sz="1400">
                        <a:effectLst/>
                        <a:latin typeface="Arial"/>
                        <a:ea typeface="Times New Roman"/>
                        <a:cs typeface="Times New Roman"/>
                      </a:endParaRPr>
                    </a:p>
                  </a:txBody>
                  <a:tcPr marL="68580" marR="68580" marT="0" marB="0" anchor="ctr"/>
                </a:tc>
                <a:tc>
                  <a:txBody>
                    <a:bodyPr/>
                    <a:lstStyle/>
                    <a:p>
                      <a:pPr algn="ctr">
                        <a:lnSpc>
                          <a:spcPct val="150000"/>
                        </a:lnSpc>
                        <a:spcAft>
                          <a:spcPts val="0"/>
                        </a:spcAft>
                      </a:pPr>
                      <a:r>
                        <a:rPr lang="es-ES" sz="1400" dirty="0">
                          <a:effectLst/>
                        </a:rPr>
                        <a:t>SVERKER 21</a:t>
                      </a:r>
                      <a:endParaRPr lang="es-ES" sz="1400" dirty="0">
                        <a:effectLst/>
                        <a:latin typeface="Arial"/>
                        <a:ea typeface="Times New Roman"/>
                        <a:cs typeface="Times New Roman"/>
                      </a:endParaRPr>
                    </a:p>
                  </a:txBody>
                  <a:tcPr marL="68580" marR="68580" marT="0" marB="0" anchor="ctr"/>
                </a:tc>
                <a:tc>
                  <a:txBody>
                    <a:bodyPr/>
                    <a:lstStyle/>
                    <a:p>
                      <a:pPr algn="ctr">
                        <a:lnSpc>
                          <a:spcPct val="150000"/>
                        </a:lnSpc>
                        <a:spcAft>
                          <a:spcPts val="0"/>
                        </a:spcAft>
                      </a:pPr>
                      <a:r>
                        <a:rPr lang="es-ES" sz="1400" dirty="0">
                          <a:effectLst/>
                        </a:rPr>
                        <a:t>D2</a:t>
                      </a:r>
                      <a:endParaRPr lang="es-ES" sz="1400" dirty="0">
                        <a:effectLst/>
                        <a:latin typeface="Arial"/>
                        <a:ea typeface="Times New Roman"/>
                        <a:cs typeface="Times New Roman"/>
                      </a:endParaRPr>
                    </a:p>
                  </a:txBody>
                  <a:tcPr marL="68580" marR="68580" marT="0" marB="0" anchor="ctr"/>
                </a:tc>
              </a:tr>
            </a:tbl>
          </a:graphicData>
        </a:graphic>
      </p:graphicFrame>
    </p:spTree>
    <p:extLst>
      <p:ext uri="{BB962C8B-B14F-4D97-AF65-F5344CB8AC3E}">
        <p14:creationId xmlns="" xmlns:p14="http://schemas.microsoft.com/office/powerpoint/2010/main" val="2128235442"/>
      </p:ext>
    </p:extLst>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tipos de relaciones </a:t>
            </a:r>
            <a:r>
              <a:rPr lang="es-ES" sz="2400" b="1" cap="all" dirty="0" smtClean="0"/>
              <a:t>esfuerzo-deformación:</a:t>
            </a:r>
            <a:endParaRPr lang="es-ES" sz="2400" b="1" cap="all" dirty="0"/>
          </a:p>
          <a:p>
            <a:pPr marL="342900" lvl="1" indent="-342900" eaLnBrk="1" hangingPunct="1">
              <a:buNone/>
            </a:pPr>
            <a:endParaRPr lang="es-ES" sz="800" b="1" cap="all" dirty="0" smtClean="0"/>
          </a:p>
          <a:p>
            <a:pPr marL="342900" lvl="1" indent="-342900" eaLnBrk="1" hangingPunct="1">
              <a:buNone/>
            </a:pPr>
            <a:r>
              <a:rPr lang="es-ES" sz="2200" b="1" cap="all" dirty="0"/>
              <a:t>perfectamente </a:t>
            </a:r>
            <a:r>
              <a:rPr lang="es-ES" sz="2200" b="1" cap="all" dirty="0" smtClean="0"/>
              <a:t>elástica (A)</a:t>
            </a:r>
          </a:p>
          <a:p>
            <a:pPr marL="342900" lvl="1" indent="-342900" eaLnBrk="1" hangingPunct="1">
              <a:buNone/>
            </a:pPr>
            <a:endParaRPr lang="es-ES" sz="800" b="1" cap="all" dirty="0" smtClean="0"/>
          </a:p>
          <a:p>
            <a:pPr marL="342900" lvl="1" indent="-342900" eaLnBrk="1" hangingPunct="1">
              <a:buNone/>
            </a:pPr>
            <a:r>
              <a:rPr lang="es-ES" sz="2200" b="1" cap="all" dirty="0"/>
              <a:t>elástica y perfectamente </a:t>
            </a:r>
            <a:r>
              <a:rPr lang="es-ES" sz="2200" b="1" cap="all" dirty="0" smtClean="0"/>
              <a:t>plástica (b)</a:t>
            </a:r>
          </a:p>
          <a:p>
            <a:pPr marL="0" lvl="1" indent="0" algn="just" eaLnBrk="1" hangingPunct="1">
              <a:buNone/>
            </a:pPr>
            <a:r>
              <a:rPr lang="es-ES" sz="2200" b="1" cap="all" dirty="0" smtClean="0"/>
              <a:t> </a:t>
            </a:r>
            <a:r>
              <a:rPr lang="es-ES" sz="2200" dirty="0"/>
              <a:t>El plomo exhibe este comportamiento a la temperatura ambiente, porque esta temperatura queda </a:t>
            </a:r>
            <a:r>
              <a:rPr lang="es-ES" sz="2200" dirty="0" smtClean="0"/>
              <a:t>por debajo </a:t>
            </a:r>
            <a:r>
              <a:rPr lang="es-ES" sz="2200" dirty="0"/>
              <a:t>del punto de recristalización del </a:t>
            </a:r>
            <a:r>
              <a:rPr lang="es-ES" sz="2200" dirty="0" smtClean="0"/>
              <a:t>plomo,</a:t>
            </a:r>
          </a:p>
          <a:p>
            <a:pPr marL="0" lvl="1" indent="0" algn="just" eaLnBrk="1" hangingPunct="1">
              <a:buNone/>
            </a:pPr>
            <a:endParaRPr lang="es-ES" sz="800" b="1" cap="all" dirty="0"/>
          </a:p>
          <a:p>
            <a:pPr marL="342900" lvl="1" indent="-342900" eaLnBrk="1" hangingPunct="1">
              <a:buNone/>
            </a:pPr>
            <a:r>
              <a:rPr lang="es-ES" sz="2200" b="1" cap="all" dirty="0"/>
              <a:t>elástica y </a:t>
            </a:r>
            <a:r>
              <a:rPr lang="es-ES" sz="2200" b="1" cap="all" dirty="0" smtClean="0"/>
              <a:t>endurecibles </a:t>
            </a:r>
            <a:r>
              <a:rPr lang="es-ES" sz="2200" b="1" cap="all" dirty="0"/>
              <a:t>por </a:t>
            </a:r>
            <a:r>
              <a:rPr lang="es-ES" sz="2200" b="1" cap="all" dirty="0" smtClean="0"/>
              <a:t>deformación (c)</a:t>
            </a:r>
            <a:endParaRPr lang="es-ES" sz="2200" b="1" cap="all" dirty="0"/>
          </a:p>
          <a:p>
            <a:pPr marL="342900" lvl="1" indent="-342900" eaLnBrk="1" hangingPunct="1">
              <a:buNone/>
            </a:pPr>
            <a:endParaRPr lang="es-ES" sz="2400" b="1" cap="all" dirty="0"/>
          </a:p>
          <a:p>
            <a:pPr marL="342900" lvl="1" indent="-342900" eaLnBrk="1" hangingPunct="1">
              <a:buNone/>
            </a:pPr>
            <a:endParaRPr lang="es-ES" sz="2400" b="1" dirty="0"/>
          </a:p>
          <a:p>
            <a:pPr marL="342900" lvl="1" indent="-342900" eaLnBrk="1" hangingPunct="1">
              <a:buNone/>
            </a:pPr>
            <a:endParaRPr lang="es-ES" sz="22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pic>
        <p:nvPicPr>
          <p:cNvPr id="5" name="4 Imagen"/>
          <p:cNvPicPr/>
          <p:nvPr/>
        </p:nvPicPr>
        <p:blipFill>
          <a:blip r:embed="rId4">
            <a:lum bright="-10000" contrast="30000"/>
          </a:blip>
          <a:srcRect r="4179" b="6522"/>
          <a:stretch>
            <a:fillRect/>
          </a:stretch>
        </p:blipFill>
        <p:spPr bwMode="auto">
          <a:xfrm>
            <a:off x="1285853" y="3810000"/>
            <a:ext cx="6072229" cy="2047892"/>
          </a:xfrm>
          <a:prstGeom prst="rect">
            <a:avLst/>
          </a:prstGeom>
          <a:noFill/>
          <a:ln w="9525">
            <a:noFill/>
            <a:miter lim="800000"/>
            <a:headEnd/>
            <a:tailEnd/>
          </a:ln>
        </p:spPr>
      </p:pic>
    </p:spTree>
    <p:extLst>
      <p:ext uri="{BB962C8B-B14F-4D97-AF65-F5344CB8AC3E}">
        <p14:creationId xmlns="" xmlns:p14="http://schemas.microsoft.com/office/powerpoint/2010/main" val="3688277445"/>
      </p:ext>
    </p:extLst>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lubricación en la </a:t>
            </a:r>
            <a:r>
              <a:rPr lang="es-ES" sz="2400" b="1" cap="all" dirty="0" smtClean="0"/>
              <a:t>extrusión</a:t>
            </a:r>
            <a:r>
              <a:rPr lang="es-ES" sz="2400" dirty="0" smtClean="0"/>
              <a:t>:</a:t>
            </a:r>
          </a:p>
          <a:p>
            <a:pPr marL="342900" lvl="1" indent="-342900" eaLnBrk="1" hangingPunct="1">
              <a:buNone/>
            </a:pPr>
            <a:endParaRPr lang="es-ES" sz="2200" b="1" dirty="0" smtClean="0"/>
          </a:p>
          <a:p>
            <a:pPr marL="0" indent="0">
              <a:buNone/>
            </a:pPr>
            <a:r>
              <a:rPr lang="es-ES" sz="2200" dirty="0"/>
              <a:t>La presión de extrusión disminuye considerablemente con el uso de lubricantes apropiados</a:t>
            </a:r>
            <a:r>
              <a:rPr lang="es-ES" sz="2200" dirty="0" smtClean="0"/>
              <a:t>.</a:t>
            </a:r>
          </a:p>
          <a:p>
            <a:pPr marL="0" indent="0">
              <a:buNone/>
            </a:pPr>
            <a:endParaRPr lang="es-EC" sz="2200" dirty="0"/>
          </a:p>
          <a:p>
            <a:pPr marL="0" indent="0">
              <a:buNone/>
            </a:pPr>
            <a:r>
              <a:rPr lang="es-ES" sz="2200" dirty="0"/>
              <a:t>Algunas aleaciones de aluminio son posibles extruir sin utilizar lubricación en el punzón, porta matriz y la matriz. Se logra incluso producir algunas secciones complejas con gran acabado superficial y buenas tolerancias dimensionales. La mayoría de aleaciones de otros metales como cobre, titanio, plomo, magnesio, aceros al carbono, aceros inoxidables y aceros para herramientas son extruidas con grafito y una variedad de lubricantes de base de vidrio</a:t>
            </a:r>
            <a:endParaRPr lang="es-ES" sz="2200" b="1" cap="all" dirty="0"/>
          </a:p>
          <a:p>
            <a:pPr marL="342900" lvl="1" indent="-342900" eaLnBrk="1" hangingPunct="1">
              <a:buNone/>
            </a:pPr>
            <a:endParaRPr lang="es-ES" sz="2200" b="1"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spTree>
    <p:extLst>
      <p:ext uri="{BB962C8B-B14F-4D97-AF65-F5344CB8AC3E}">
        <p14:creationId xmlns="" xmlns:p14="http://schemas.microsoft.com/office/powerpoint/2010/main" val="3953594766"/>
      </p:ext>
    </p:extLst>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95264"/>
            <a:ext cx="8229600" cy="5334000"/>
          </a:xfrm>
        </p:spPr>
        <p:txBody>
          <a:bodyPr numCol="1"/>
          <a:lstStyle/>
          <a:p>
            <a:pPr marL="342900" lvl="1" indent="-342900" eaLnBrk="1" hangingPunct="1">
              <a:buNone/>
            </a:pPr>
            <a:r>
              <a:rPr lang="es-ES" sz="2400" b="1" cap="all" dirty="0"/>
              <a:t>lubricación en la </a:t>
            </a:r>
            <a:r>
              <a:rPr lang="es-ES" sz="2400" b="1" cap="all" dirty="0" smtClean="0"/>
              <a:t>extrusión</a:t>
            </a:r>
            <a:r>
              <a:rPr lang="es-ES" sz="2400" dirty="0" smtClean="0"/>
              <a:t>:</a:t>
            </a:r>
          </a:p>
          <a:p>
            <a:pPr marL="342900" lvl="1" indent="-342900" eaLnBrk="1" hangingPunct="1">
              <a:buNone/>
            </a:pPr>
            <a:r>
              <a:rPr lang="es-ES" sz="2200" dirty="0" smtClean="0"/>
              <a:t>Un lubricante comúnmente usado y fácil de conseguir en el mercado es jabón de bajo PH o lanolina</a:t>
            </a:r>
            <a:endParaRPr lang="es-ES" sz="2200" b="1" dirty="0" smtClean="0"/>
          </a:p>
          <a:p>
            <a:pPr marL="342900" lvl="1" indent="-342900" eaLnBrk="1" hangingPunct="1">
              <a:buNone/>
            </a:pPr>
            <a:endParaRPr lang="es-ES" sz="2200" b="1" dirty="0" smtClean="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pic>
        <p:nvPicPr>
          <p:cNvPr id="5" name="4 Imagen"/>
          <p:cNvPicPr/>
          <p:nvPr/>
        </p:nvPicPr>
        <p:blipFill>
          <a:blip r:embed="rId4" cstate="print"/>
          <a:srcRect l="8517" t="15716" r="4638" b="5121"/>
          <a:stretch>
            <a:fillRect/>
          </a:stretch>
        </p:blipFill>
        <p:spPr bwMode="auto">
          <a:xfrm>
            <a:off x="174488" y="925032"/>
            <a:ext cx="8795023" cy="5007935"/>
          </a:xfrm>
          <a:prstGeom prst="rect">
            <a:avLst/>
          </a:prstGeom>
          <a:noFill/>
          <a:ln w="9525">
            <a:noFill/>
            <a:miter lim="800000"/>
            <a:headEnd/>
            <a:tailEnd/>
          </a:ln>
        </p:spPr>
      </p:pic>
    </p:spTree>
    <p:extLst>
      <p:ext uri="{BB962C8B-B14F-4D97-AF65-F5344CB8AC3E}">
        <p14:creationId xmlns="" xmlns:p14="http://schemas.microsoft.com/office/powerpoint/2010/main" val="3334148787"/>
      </p:ext>
    </p:extLst>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171448"/>
            <a:ext cx="8229600" cy="5757882"/>
          </a:xfrm>
        </p:spPr>
        <p:txBody>
          <a:bodyPr numCol="1"/>
          <a:lstStyle/>
          <a:p>
            <a:pPr marL="342900" lvl="1" indent="-342900" eaLnBrk="1" hangingPunct="1">
              <a:buNone/>
            </a:pPr>
            <a:r>
              <a:rPr lang="es-ES" sz="2400" b="1" cap="all" dirty="0"/>
              <a:t>tratamientos </a:t>
            </a:r>
            <a:r>
              <a:rPr lang="es-ES" sz="2400" b="1" cap="all" dirty="0" smtClean="0"/>
              <a:t>térmicos</a:t>
            </a:r>
            <a:r>
              <a:rPr lang="es-ES" sz="2400" dirty="0" smtClean="0"/>
              <a:t>:</a:t>
            </a:r>
          </a:p>
          <a:p>
            <a:pPr marL="342900" lvl="1" indent="-342900" eaLnBrk="1" hangingPunct="1">
              <a:buNone/>
            </a:pPr>
            <a:endParaRPr lang="es-ES" sz="1800" dirty="0" smtClean="0"/>
          </a:p>
          <a:p>
            <a:pPr marL="0" indent="0" algn="just">
              <a:buNone/>
            </a:pPr>
            <a:r>
              <a:rPr lang="es-ES" sz="2200" dirty="0"/>
              <a:t>El tratamiento térmico es el proceso donde el acero se somete a temperaturas elevadas para modificar sus </a:t>
            </a:r>
            <a:r>
              <a:rPr lang="es-ES" sz="2200" dirty="0" smtClean="0"/>
              <a:t>propiedades. </a:t>
            </a:r>
            <a:r>
              <a:rPr lang="es-ES" sz="2200" dirty="0"/>
              <a:t>Los tratamientos más utilizados para los aceros de máquinas y herramientas son los siguientes</a:t>
            </a:r>
            <a:r>
              <a:rPr lang="es-ES" sz="2200" dirty="0" smtClean="0"/>
              <a:t>:</a:t>
            </a:r>
          </a:p>
          <a:p>
            <a:pPr marL="0" indent="0" algn="just">
              <a:buNone/>
            </a:pPr>
            <a:endParaRPr lang="es-EC" sz="2200" dirty="0"/>
          </a:p>
          <a:p>
            <a:pPr lvl="0"/>
            <a:r>
              <a:rPr lang="es-ES" sz="2400" dirty="0" smtClean="0"/>
              <a:t>Recocido</a:t>
            </a:r>
            <a:endParaRPr lang="es-EC" sz="2400" dirty="0" smtClean="0"/>
          </a:p>
          <a:p>
            <a:pPr lvl="0"/>
            <a:r>
              <a:rPr lang="es-ES" sz="2400" dirty="0" smtClean="0"/>
              <a:t>Normalizado</a:t>
            </a:r>
            <a:endParaRPr lang="es-EC" sz="2400" dirty="0" smtClean="0"/>
          </a:p>
          <a:p>
            <a:pPr lvl="0"/>
            <a:r>
              <a:rPr lang="es-ES" sz="2400" dirty="0" smtClean="0"/>
              <a:t>Templado (enfriado por inmersión en agua o en aceite)</a:t>
            </a:r>
            <a:endParaRPr lang="es-EC" sz="2400" dirty="0" smtClean="0"/>
          </a:p>
          <a:p>
            <a:pPr lvl="0"/>
            <a:r>
              <a:rPr lang="es-ES" sz="2400" dirty="0" smtClean="0"/>
              <a:t>Revenido</a:t>
            </a:r>
            <a:endParaRPr lang="es-EC" sz="2400" dirty="0" smtClean="0"/>
          </a:p>
          <a:p>
            <a:pPr lvl="0"/>
            <a:r>
              <a:rPr lang="es-ES" sz="2400" dirty="0" smtClean="0"/>
              <a:t>Nitruración</a:t>
            </a:r>
            <a:endParaRPr lang="es-EC" sz="2400" dirty="0" smtClean="0"/>
          </a:p>
          <a:p>
            <a:pPr lvl="0"/>
            <a:r>
              <a:rPr lang="es-ES" sz="2400" dirty="0" smtClean="0"/>
              <a:t>Cementación</a:t>
            </a:r>
            <a:endParaRPr lang="es-EC" sz="2400" dirty="0" smtClean="0"/>
          </a:p>
          <a:p>
            <a:pPr marL="0" lvl="0" indent="0">
              <a:buNone/>
            </a:pPr>
            <a:endParaRPr lang="es-EC" sz="800" dirty="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spTree>
    <p:extLst>
      <p:ext uri="{BB962C8B-B14F-4D97-AF65-F5344CB8AC3E}">
        <p14:creationId xmlns="" xmlns:p14="http://schemas.microsoft.com/office/powerpoint/2010/main" val="1434030366"/>
      </p:ext>
    </p:extLst>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171448"/>
            <a:ext cx="8229600" cy="6758014"/>
          </a:xfrm>
        </p:spPr>
        <p:txBody>
          <a:bodyPr numCol="1"/>
          <a:lstStyle/>
          <a:p>
            <a:pPr marL="342900" lvl="1" indent="-342900" eaLnBrk="1" hangingPunct="1">
              <a:buNone/>
            </a:pPr>
            <a:r>
              <a:rPr lang="es-ES" sz="2400" b="1" cap="all" dirty="0"/>
              <a:t>tratamientos </a:t>
            </a:r>
            <a:r>
              <a:rPr lang="es-ES" sz="2400" b="1" cap="all" dirty="0" smtClean="0"/>
              <a:t>térmicos</a:t>
            </a:r>
            <a:r>
              <a:rPr lang="es-ES" sz="2400" dirty="0" smtClean="0"/>
              <a:t>:</a:t>
            </a:r>
          </a:p>
          <a:p>
            <a:pPr marL="0" lvl="0" indent="0">
              <a:buNone/>
            </a:pPr>
            <a:endParaRPr lang="es-EC" sz="800" dirty="0" smtClean="0"/>
          </a:p>
          <a:p>
            <a:pPr marL="0" lvl="0" indent="0">
              <a:buNone/>
            </a:pPr>
            <a:endParaRPr lang="es-EC" sz="800" dirty="0"/>
          </a:p>
          <a:p>
            <a:pPr marL="0" indent="0" algn="just">
              <a:buNone/>
            </a:pPr>
            <a:r>
              <a:rPr lang="es-ES" sz="2200" b="1" cap="all" dirty="0" smtClean="0"/>
              <a:t>Cementación</a:t>
            </a:r>
          </a:p>
          <a:p>
            <a:pPr marL="0" indent="0" algn="just">
              <a:buNone/>
            </a:pPr>
            <a:endParaRPr lang="es-EC" sz="2200" b="1" cap="all" dirty="0" smtClean="0"/>
          </a:p>
          <a:p>
            <a:pPr marL="0" indent="0" algn="just">
              <a:buNone/>
            </a:pPr>
            <a:r>
              <a:rPr lang="es-ES" sz="2200" dirty="0" smtClean="0"/>
              <a:t>La cementación tiene por objeto endurecer la superficie de una pieza sin modificar su núcleo, originando una pieza formada por dos materiales: la del núcleo de acero (con bajo índice de carbono) tenaz y resistente a la fatiga, y la parte de la superficie (de acero con mayor concentración de carbono) 0,2% de carbono. Consiste en recubrir las partes a cementar de una materia rica en carbono, llamada cementante, y someter la pieza durante varias horas a altas temperaturas (típicamente, 900 °C). En estas condiciones, el carbono penetra en la superficie que recubre a razón de 0,1 a 0,2 mm por hora de tratamiento.</a:t>
            </a:r>
            <a:endParaRPr lang="es-EC" sz="2200" dirty="0" smtClean="0"/>
          </a:p>
          <a:p>
            <a:pPr>
              <a:buNone/>
            </a:pPr>
            <a:r>
              <a:rPr lang="es-ES" sz="2400" dirty="0" smtClean="0"/>
              <a:t/>
            </a:r>
            <a:br>
              <a:rPr lang="es-ES" sz="2400" dirty="0" smtClean="0"/>
            </a:b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spTree>
    <p:extLst>
      <p:ext uri="{BB962C8B-B14F-4D97-AF65-F5344CB8AC3E}">
        <p14:creationId xmlns="" xmlns:p14="http://schemas.microsoft.com/office/powerpoint/2010/main" val="1434030366"/>
      </p:ext>
    </p:extLst>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668963"/>
          </a:xfrm>
        </p:spPr>
        <p:txBody>
          <a:bodyPr/>
          <a:lstStyle/>
          <a:p>
            <a:pPr marL="342900" lvl="1" indent="-342900" eaLnBrk="1" hangingPunct="1">
              <a:buNone/>
            </a:pPr>
            <a:r>
              <a:rPr lang="es-ES" b="1" cap="all" dirty="0" smtClean="0"/>
              <a:t>OBJETIVOS ESPECÍFICOS:</a:t>
            </a:r>
          </a:p>
          <a:p>
            <a:pPr marL="342900" lvl="1" indent="-342900" eaLnBrk="1" hangingPunct="1">
              <a:buNone/>
            </a:pPr>
            <a:endParaRPr lang="es-ES" b="1" cap="all" dirty="0" smtClean="0"/>
          </a:p>
          <a:p>
            <a:pPr lvl="0" algn="just"/>
            <a:r>
              <a:rPr lang="es-ES" sz="2200" dirty="0" smtClean="0"/>
              <a:t>Diseñar </a:t>
            </a:r>
            <a:r>
              <a:rPr lang="es-ES" sz="2200" dirty="0"/>
              <a:t>y construir un equipo de extrusión, para que los estudiantes del DECEM, puedan poner en práctica los conocimientos adquiridos en la materia de Procesos de Manufactura II</a:t>
            </a:r>
            <a:r>
              <a:rPr lang="es-ES" sz="2200" dirty="0" smtClean="0"/>
              <a:t>.</a:t>
            </a:r>
          </a:p>
          <a:p>
            <a:pPr lvl="0" algn="just"/>
            <a:endParaRPr lang="es-EC" sz="2200" dirty="0"/>
          </a:p>
          <a:p>
            <a:pPr lvl="0" algn="just"/>
            <a:r>
              <a:rPr lang="es-ES" sz="2200" dirty="0"/>
              <a:t>Elaborar piezas y/o perfiles metálicos no ferrosos aplicando los métodos de extrusión directa, inversa y mixta  para obtener elementos como: perfiles, tubos y otras formas</a:t>
            </a:r>
            <a:r>
              <a:rPr lang="es-ES" sz="2200" dirty="0" smtClean="0"/>
              <a:t>.</a:t>
            </a:r>
          </a:p>
          <a:p>
            <a:pPr lvl="0" algn="just"/>
            <a:endParaRPr lang="es-EC" sz="2200" dirty="0"/>
          </a:p>
          <a:p>
            <a:pPr lvl="0" algn="just"/>
            <a:r>
              <a:rPr lang="es-ES" sz="2200" dirty="0"/>
              <a:t>Implementar prácticas a la materia de Procesos de Manufactura II sobre extrusión directa, inversa y mixta, para verificar los efectos de las fuerzas en la conformación plástica de los metales.</a:t>
            </a:r>
            <a:endParaRPr lang="es-EC" sz="2200" dirty="0"/>
          </a:p>
          <a:p>
            <a:pPr marL="342900" lvl="1" indent="-342900" eaLnBrk="1" hangingPunct="1">
              <a:buNone/>
            </a:pPr>
            <a:endParaRPr lang="es-ES" sz="2600" b="1" cap="all" dirty="0" smtClean="0"/>
          </a:p>
        </p:txBody>
      </p:sp>
    </p:spTree>
    <p:extLst>
      <p:ext uri="{BB962C8B-B14F-4D97-AF65-F5344CB8AC3E}">
        <p14:creationId xmlns="" xmlns:p14="http://schemas.microsoft.com/office/powerpoint/2010/main" val="21635068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dissolve">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dissolve">
                                      <p:cBhvr>
                                        <p:cTn id="17" dur="500"/>
                                        <p:tgtEl>
                                          <p:spTgt spid="2457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579">
                                            <p:txEl>
                                              <p:pRg st="6" end="6"/>
                                            </p:txEl>
                                          </p:spTgt>
                                        </p:tgtEl>
                                        <p:attrNameLst>
                                          <p:attrName>style.visibility</p:attrName>
                                        </p:attrNameLst>
                                      </p:cBhvr>
                                      <p:to>
                                        <p:strVal val="visible"/>
                                      </p:to>
                                    </p:set>
                                    <p:animEffect transition="in" filter="dissolve">
                                      <p:cBhvr>
                                        <p:cTn id="22" dur="500"/>
                                        <p:tgtEl>
                                          <p:spTgt spid="245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características de </a:t>
            </a:r>
            <a:r>
              <a:rPr lang="es-ES" sz="2400" b="1" cap="all" dirty="0" smtClean="0"/>
              <a:t>funcionalidad</a:t>
            </a:r>
            <a:r>
              <a:rPr lang="es-ES" sz="2400" dirty="0" smtClean="0"/>
              <a:t>:</a:t>
            </a:r>
          </a:p>
          <a:p>
            <a:pPr marL="342900" lvl="1" indent="-342900" eaLnBrk="1" hangingPunct="1">
              <a:buNone/>
            </a:pPr>
            <a:r>
              <a:rPr lang="es-ES" sz="2400" b="1" cap="all" dirty="0"/>
              <a:t>matriz de extrusión </a:t>
            </a:r>
            <a:r>
              <a:rPr lang="es-ES" sz="2400" b="1" cap="all" dirty="0" smtClean="0"/>
              <a:t>directa</a:t>
            </a:r>
          </a:p>
          <a:p>
            <a:pPr marL="0" indent="0" algn="just">
              <a:buNone/>
            </a:pPr>
            <a:r>
              <a:rPr lang="es-ES" sz="2200" dirty="0" smtClean="0"/>
              <a:t>En el proceso de extrusión directa se realizarán dos formas, la primera es un perfil en “I” de plomo, cabe recalcar que las dimensiones de este perfil no son normalizadas puesto que se realiza con fines didácticos. Adicional a esto se va a realizar la extrusión de un eje circular de plomo y aluminio, de tal manera que también se pueda demostrar de forma práctica la deformación plástica de los metales no ferrosos.</a:t>
            </a:r>
            <a:endParaRPr lang="es-EC" sz="2200" dirty="0" smtClean="0"/>
          </a:p>
          <a:p>
            <a:pPr marL="342900" lvl="1" indent="-342900" eaLnBrk="1" hangingPunct="1">
              <a:buNone/>
            </a:pPr>
            <a:endParaRPr lang="es-ES" sz="2400" dirty="0" smtClean="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pic>
        <p:nvPicPr>
          <p:cNvPr id="4" name="3 Imagen"/>
          <p:cNvPicPr/>
          <p:nvPr/>
        </p:nvPicPr>
        <p:blipFill>
          <a:blip r:embed="rId4"/>
          <a:srcRect/>
          <a:stretch>
            <a:fillRect/>
          </a:stretch>
        </p:blipFill>
        <p:spPr bwMode="auto">
          <a:xfrm>
            <a:off x="1142976" y="3886200"/>
            <a:ext cx="2227580" cy="1771650"/>
          </a:xfrm>
          <a:prstGeom prst="rect">
            <a:avLst/>
          </a:prstGeom>
          <a:noFill/>
          <a:ln w="9525">
            <a:noFill/>
            <a:miter lim="800000"/>
            <a:headEnd/>
            <a:tailEnd/>
          </a:ln>
        </p:spPr>
      </p:pic>
      <p:pic>
        <p:nvPicPr>
          <p:cNvPr id="5" name="4 Imagen"/>
          <p:cNvPicPr/>
          <p:nvPr/>
        </p:nvPicPr>
        <p:blipFill>
          <a:blip r:embed="rId5"/>
          <a:srcRect/>
          <a:stretch>
            <a:fillRect/>
          </a:stretch>
        </p:blipFill>
        <p:spPr bwMode="auto">
          <a:xfrm>
            <a:off x="4152269" y="3921369"/>
            <a:ext cx="991235" cy="1819275"/>
          </a:xfrm>
          <a:prstGeom prst="rect">
            <a:avLst/>
          </a:prstGeom>
          <a:noFill/>
          <a:ln w="9525">
            <a:noFill/>
            <a:miter lim="800000"/>
            <a:headEnd/>
            <a:tailEnd/>
          </a:ln>
        </p:spPr>
      </p:pic>
      <p:pic>
        <p:nvPicPr>
          <p:cNvPr id="6" name="5 Imagen"/>
          <p:cNvPicPr/>
          <p:nvPr/>
        </p:nvPicPr>
        <p:blipFill rotWithShape="1">
          <a:blip r:embed="rId6" cstate="print">
            <a:extLst>
              <a:ext uri="{28A0092B-C50C-407E-A947-70E740481C1C}">
                <a14:useLocalDpi xmlns="" xmlns:a14="http://schemas.microsoft.com/office/drawing/2010/main" val="0"/>
              </a:ext>
            </a:extLst>
          </a:blip>
          <a:srcRect/>
          <a:stretch/>
        </p:blipFill>
        <p:spPr bwMode="auto">
          <a:xfrm>
            <a:off x="5853138" y="3880704"/>
            <a:ext cx="2362200" cy="1771650"/>
          </a:xfrm>
          <a:prstGeom prst="rect">
            <a:avLst/>
          </a:prstGeom>
          <a:ln>
            <a:noFill/>
          </a:ln>
          <a:extLst>
            <a:ext uri="{53640926-AAD7-44D8-BBD7-CCE9431645EC}">
              <a14:shadowObscured xmlns="" xmlns:a14="http://schemas.microsoft.com/office/drawing/2010/main"/>
            </a:ext>
          </a:extLst>
        </p:spPr>
      </p:pic>
      <p:sp>
        <p:nvSpPr>
          <p:cNvPr id="7" name="Rectangle 3"/>
          <p:cNvSpPr txBox="1">
            <a:spLocks/>
          </p:cNvSpPr>
          <p:nvPr/>
        </p:nvSpPr>
        <p:spPr bwMode="auto">
          <a:xfrm>
            <a:off x="71406" y="6286520"/>
            <a:ext cx="500034"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s-ES" sz="2800" b="1" i="0" u="none" strike="noStrike" kern="1200" cap="all" spc="0" normalizeH="0" baseline="0" noProof="0" dirty="0" smtClean="0">
                <a:ln>
                  <a:noFill/>
                </a:ln>
                <a:solidFill>
                  <a:schemeClr val="tx1"/>
                </a:solidFill>
                <a:effectLst/>
                <a:uLnTx/>
                <a:uFillTx/>
                <a:latin typeface="+mn-lt"/>
                <a:ea typeface="+mn-ea"/>
                <a:cs typeface="+mn-cs"/>
              </a:rPr>
              <a:t>D</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s-ES" sz="2200" b="1" i="0" u="none" strike="noStrike" kern="1200" cap="all"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2694498780"/>
      </p:ext>
    </p:extLst>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características de </a:t>
            </a:r>
            <a:r>
              <a:rPr lang="es-ES" sz="2400" b="1" cap="all" dirty="0" smtClean="0"/>
              <a:t>funcionalidad</a:t>
            </a:r>
            <a:r>
              <a:rPr lang="es-ES" sz="2400" dirty="0" smtClean="0"/>
              <a:t>:</a:t>
            </a:r>
          </a:p>
          <a:p>
            <a:pPr marL="342900" lvl="1" indent="-342900" eaLnBrk="1" hangingPunct="1">
              <a:buNone/>
            </a:pPr>
            <a:r>
              <a:rPr lang="es-ES" sz="2400" b="1" cap="all" dirty="0"/>
              <a:t>matriz de extrusión </a:t>
            </a:r>
            <a:r>
              <a:rPr lang="es-ES" sz="2400" b="1" cap="all" dirty="0" smtClean="0"/>
              <a:t>inversa</a:t>
            </a:r>
          </a:p>
          <a:p>
            <a:pPr marL="0" lvl="1" indent="0" algn="just" eaLnBrk="1" hangingPunct="1">
              <a:buNone/>
            </a:pPr>
            <a:r>
              <a:rPr lang="es-ES" sz="2200" dirty="0"/>
              <a:t>En el proceso de extrusión inversa se dará forma a un tubo con agujero </a:t>
            </a:r>
            <a:r>
              <a:rPr lang="es-ES" sz="2200" dirty="0" smtClean="0"/>
              <a:t>hexagonal de </a:t>
            </a:r>
            <a:r>
              <a:rPr lang="es-ES" sz="2200" dirty="0"/>
              <a:t>plomo. La forma seleccionada es precisa para observar la deformación plástica del material y el flujo del mismo, contrario a la dirección del punzón.</a:t>
            </a: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pic>
        <p:nvPicPr>
          <p:cNvPr id="7" name="6 Imagen"/>
          <p:cNvPicPr/>
          <p:nvPr/>
        </p:nvPicPr>
        <p:blipFill>
          <a:blip r:embed="rId4"/>
          <a:srcRect/>
          <a:stretch>
            <a:fillRect/>
          </a:stretch>
        </p:blipFill>
        <p:spPr bwMode="auto">
          <a:xfrm>
            <a:off x="2286000" y="2971800"/>
            <a:ext cx="4648200" cy="2667000"/>
          </a:xfrm>
          <a:prstGeom prst="rect">
            <a:avLst/>
          </a:prstGeom>
          <a:noFill/>
          <a:ln w="9525">
            <a:noFill/>
            <a:miter lim="800000"/>
            <a:headEnd/>
            <a:tailEnd/>
          </a:ln>
        </p:spPr>
      </p:pic>
    </p:spTree>
    <p:extLst>
      <p:ext uri="{BB962C8B-B14F-4D97-AF65-F5344CB8AC3E}">
        <p14:creationId xmlns="" xmlns:p14="http://schemas.microsoft.com/office/powerpoint/2010/main" val="3533729325"/>
      </p:ext>
    </p:extLst>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características de </a:t>
            </a:r>
            <a:r>
              <a:rPr lang="es-ES" sz="2400" b="1" cap="all" dirty="0" smtClean="0"/>
              <a:t>funcionalidad</a:t>
            </a:r>
            <a:r>
              <a:rPr lang="es-ES" sz="2400" dirty="0" smtClean="0"/>
              <a:t>:</a:t>
            </a:r>
          </a:p>
          <a:p>
            <a:pPr marL="342900" lvl="1" indent="-342900" eaLnBrk="1" hangingPunct="1">
              <a:buNone/>
            </a:pPr>
            <a:r>
              <a:rPr lang="es-ES" sz="2400" b="1" cap="all" dirty="0" smtClean="0"/>
              <a:t>matriz de extrusión mixta</a:t>
            </a:r>
          </a:p>
          <a:p>
            <a:pPr marL="0" lvl="1" indent="0" eaLnBrk="1" hangingPunct="1">
              <a:buNone/>
            </a:pPr>
            <a:r>
              <a:rPr lang="es-ES" sz="2200" dirty="0" smtClean="0"/>
              <a:t>En </a:t>
            </a:r>
            <a:r>
              <a:rPr lang="es-ES" sz="2200" dirty="0"/>
              <a:t>el proceso de extrusión mixta se realizará un dado de reducción </a:t>
            </a:r>
            <a:r>
              <a:rPr lang="es-ES" sz="2200" dirty="0" smtClean="0"/>
              <a:t>de </a:t>
            </a:r>
            <a:r>
              <a:rPr lang="es-ES" sz="2200" dirty="0"/>
              <a:t>aluminio o plomo, que de igual forma es útil para observar el flujo de material en ambos sentidos, en la misma dirección que el punzón al extruir la parte hexagonal inferior y flujo en sentido contrario al del punzón en la parte superior</a:t>
            </a: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pic>
        <p:nvPicPr>
          <p:cNvPr id="5" name="4 Imagen"/>
          <p:cNvPicPr/>
          <p:nvPr/>
        </p:nvPicPr>
        <p:blipFill>
          <a:blip r:embed="rId4" cstate="print"/>
          <a:srcRect/>
          <a:stretch>
            <a:fillRect/>
          </a:stretch>
        </p:blipFill>
        <p:spPr bwMode="auto">
          <a:xfrm>
            <a:off x="2030091" y="3434862"/>
            <a:ext cx="1970405" cy="2356338"/>
          </a:xfrm>
          <a:prstGeom prst="rect">
            <a:avLst/>
          </a:prstGeom>
          <a:noFill/>
          <a:ln w="9525">
            <a:noFill/>
            <a:miter lim="800000"/>
            <a:headEnd/>
            <a:tailEnd/>
          </a:ln>
        </p:spPr>
      </p:pic>
      <p:pic>
        <p:nvPicPr>
          <p:cNvPr id="6" name="5 Imagen"/>
          <p:cNvPicPr/>
          <p:nvPr/>
        </p:nvPicPr>
        <p:blipFill rotWithShape="1">
          <a:blip r:embed="rId5" cstate="print">
            <a:extLst>
              <a:ext uri="{28A0092B-C50C-407E-A947-70E740481C1C}">
                <a14:useLocalDpi xmlns="" xmlns:a14="http://schemas.microsoft.com/office/drawing/2010/main" val="0"/>
              </a:ext>
            </a:extLst>
          </a:blip>
          <a:srcRect/>
          <a:stretch/>
        </p:blipFill>
        <p:spPr bwMode="auto">
          <a:xfrm>
            <a:off x="5230511" y="3348696"/>
            <a:ext cx="1627505" cy="2442503"/>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1357775260"/>
      </p:ext>
    </p:extLst>
  </p:cSld>
  <p:clrMapOvr>
    <a:masterClrMapping/>
  </p:clrMapOvr>
  <p:transition>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28596" y="214290"/>
            <a:ext cx="4471990" cy="5834066"/>
          </a:xfrm>
        </p:spPr>
        <p:txBody>
          <a:bodyPr numCol="1"/>
          <a:lstStyle/>
          <a:p>
            <a:pPr marL="342900" lvl="1" indent="-342900" eaLnBrk="1" hangingPunct="1">
              <a:buNone/>
            </a:pPr>
            <a:r>
              <a:rPr lang="es-ES" sz="2400" b="1" cap="all" dirty="0"/>
              <a:t>acoplamiento a prensa </a:t>
            </a:r>
            <a:r>
              <a:rPr lang="es-ES" sz="2400" b="1" cap="all" dirty="0" smtClean="0"/>
              <a:t>hidráulica </a:t>
            </a:r>
            <a:r>
              <a:rPr lang="es-ES" sz="2400" b="1" cap="all" dirty="0"/>
              <a:t>del </a:t>
            </a:r>
            <a:r>
              <a:rPr lang="es-ES" sz="2400" b="1" cap="all" dirty="0" err="1" smtClean="0"/>
              <a:t>decem</a:t>
            </a:r>
            <a:r>
              <a:rPr lang="es-ES" sz="2400" dirty="0" smtClean="0"/>
              <a:t>:</a:t>
            </a:r>
          </a:p>
          <a:p>
            <a:pPr marL="0" indent="0" algn="just">
              <a:buNone/>
            </a:pPr>
            <a:r>
              <a:rPr lang="es-ES" sz="2200" dirty="0"/>
              <a:t>La prensa Hidráulica que se dispone en el laboratorio de máquinas y herramientas del DECEM </a:t>
            </a:r>
            <a:r>
              <a:rPr lang="es-ES" sz="2200" dirty="0" smtClean="0"/>
              <a:t>es </a:t>
            </a:r>
            <a:r>
              <a:rPr lang="es-ES" sz="2200" dirty="0"/>
              <a:t>de 60 toneladas, y la carrera máxima que </a:t>
            </a:r>
            <a:r>
              <a:rPr lang="es-ES" sz="2200" dirty="0" smtClean="0"/>
              <a:t>posee </a:t>
            </a:r>
            <a:r>
              <a:rPr lang="es-ES" sz="2200" dirty="0"/>
              <a:t>dicha prensa es de 460mm por lo que el equipo extrusor no tiene que sobrepasar dichas condiciones de diseño, el material a ser extruido tampoco debe sobrepasar la fuerza máxima que se dispone en la prensa.</a:t>
            </a:r>
            <a:endParaRPr lang="es-EC" sz="2200" dirty="0"/>
          </a:p>
          <a:p>
            <a:pPr marL="0" indent="0" algn="just">
              <a:buNone/>
            </a:pPr>
            <a:endParaRPr lang="es-ES" sz="800" dirty="0" smtClean="0"/>
          </a:p>
          <a:p>
            <a:pPr marL="0" indent="0" algn="just">
              <a:buNone/>
            </a:pPr>
            <a:r>
              <a:rPr lang="es-ES" sz="2200" dirty="0" smtClean="0"/>
              <a:t>El </a:t>
            </a:r>
            <a:r>
              <a:rPr lang="es-ES" sz="2200" dirty="0"/>
              <a:t>equipo extrusor va a estar sujeto a la prensa por pernos tipo </a:t>
            </a:r>
            <a:r>
              <a:rPr lang="es-ES" sz="2200" dirty="0" err="1"/>
              <a:t>allen</a:t>
            </a:r>
            <a:r>
              <a:rPr lang="es-ES" sz="2200" dirty="0"/>
              <a:t> ya existentes, que facilitan el acoplamiento a la misma</a:t>
            </a:r>
            <a:endParaRPr lang="es-ES" sz="2200"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pic>
        <p:nvPicPr>
          <p:cNvPr id="4" name="3 Imagen"/>
          <p:cNvPicPr/>
          <p:nvPr/>
        </p:nvPicPr>
        <p:blipFill rotWithShape="1">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p:blipFill>
        <p:spPr bwMode="auto">
          <a:xfrm>
            <a:off x="5286380" y="928670"/>
            <a:ext cx="3401043" cy="4676092"/>
          </a:xfrm>
          <a:prstGeom prst="rect">
            <a:avLst/>
          </a:prstGeom>
          <a:ln>
            <a:noFill/>
          </a:ln>
          <a:extLst>
            <a:ext uri="{53640926-AAD7-44D8-BBD7-CCE9431645EC}">
              <a14:shadowObscured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ext>
          </a:extLst>
        </p:spPr>
      </p:pic>
    </p:spTree>
    <p:extLst>
      <p:ext uri="{BB962C8B-B14F-4D97-AF65-F5344CB8AC3E}">
        <p14:creationId xmlns="" xmlns:p14="http://schemas.microsoft.com/office/powerpoint/2010/main" val="105801864"/>
      </p:ext>
    </p:extLst>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900758"/>
          </a:xfrm>
        </p:spPr>
        <p:txBody>
          <a:bodyPr numCol="1"/>
          <a:lstStyle/>
          <a:p>
            <a:pPr marL="342900" lvl="1" indent="-342900" eaLnBrk="1" hangingPunct="1">
              <a:buNone/>
            </a:pPr>
            <a:r>
              <a:rPr lang="es-ES" sz="2400" b="1" cap="all" dirty="0"/>
              <a:t>selección de materiales </a:t>
            </a:r>
            <a:r>
              <a:rPr lang="es-ES" sz="2400" b="1" cap="all" dirty="0" smtClean="0"/>
              <a:t>estandarizados</a:t>
            </a:r>
            <a:r>
              <a:rPr lang="es-ES" sz="2400" dirty="0" smtClean="0"/>
              <a:t>:</a:t>
            </a:r>
          </a:p>
          <a:p>
            <a:pPr marL="0" lvl="1" indent="0" eaLnBrk="1" hangingPunct="1">
              <a:buNone/>
            </a:pPr>
            <a:r>
              <a:rPr lang="es-ES" sz="2400" b="1" cap="all" dirty="0" smtClean="0"/>
              <a:t>punzones, </a:t>
            </a:r>
            <a:r>
              <a:rPr lang="es-ES" sz="2400" b="1" cap="all" dirty="0" smtClean="0"/>
              <a:t>dados y matrices</a:t>
            </a:r>
            <a:endParaRPr lang="es-EC" sz="2400" b="1" cap="all" dirty="0" smtClean="0"/>
          </a:p>
          <a:p>
            <a:pPr marL="0" indent="0" algn="just">
              <a:buNone/>
            </a:pPr>
            <a:r>
              <a:rPr lang="es-ES" sz="2200" dirty="0" smtClean="0"/>
              <a:t>Para realizar la selección de materiales en la construcción del equipo extrusor se toman en cuenta 3 aspectos importantes que son:</a:t>
            </a:r>
            <a:endParaRPr lang="es-EC" sz="2200" dirty="0" smtClean="0"/>
          </a:p>
          <a:p>
            <a:pPr algn="just">
              <a:buNone/>
            </a:pPr>
            <a:endParaRPr lang="es-EC" sz="2200" dirty="0" smtClean="0"/>
          </a:p>
          <a:p>
            <a:pPr lvl="0" algn="just"/>
            <a:r>
              <a:rPr lang="es-ES" sz="2200" b="1" dirty="0" smtClean="0"/>
              <a:t>Propiedades tecnológicas</a:t>
            </a:r>
            <a:r>
              <a:rPr lang="es-ES" sz="2200" dirty="0" smtClean="0"/>
              <a:t>: refiere a las propiedades físicas y mecánicas de los aceros, así como también a sus componentes </a:t>
            </a:r>
            <a:r>
              <a:rPr lang="es-ES" sz="2200" dirty="0" err="1" smtClean="0"/>
              <a:t>aleantes</a:t>
            </a:r>
            <a:r>
              <a:rPr lang="es-ES" sz="2200" dirty="0" smtClean="0"/>
              <a:t>.</a:t>
            </a:r>
          </a:p>
          <a:p>
            <a:pPr lvl="0" algn="just"/>
            <a:endParaRPr lang="es-EC" sz="800" dirty="0" smtClean="0"/>
          </a:p>
          <a:p>
            <a:pPr lvl="0" algn="just"/>
            <a:r>
              <a:rPr lang="es-ES" sz="2200" b="1" dirty="0" smtClean="0"/>
              <a:t>Propiedades constructivas: </a:t>
            </a:r>
            <a:r>
              <a:rPr lang="es-ES" sz="2200" dirty="0" smtClean="0"/>
              <a:t>refiere a las características de los aceros para poder trabajar en ellos, es decir la facilidad para poder maquinarlos y darles la forma que se necesite en la construcción  del equipo extrusor.</a:t>
            </a:r>
          </a:p>
          <a:p>
            <a:pPr lvl="0" algn="just"/>
            <a:endParaRPr lang="es-EC" sz="800" dirty="0" smtClean="0"/>
          </a:p>
          <a:p>
            <a:pPr lvl="0" algn="just"/>
            <a:r>
              <a:rPr lang="es-ES" sz="2200" b="1" dirty="0" smtClean="0"/>
              <a:t>Propiedades económicas: </a:t>
            </a:r>
            <a:r>
              <a:rPr lang="es-ES" sz="2200" dirty="0" smtClean="0"/>
              <a:t>refiere al costo de estos materiales en el mercado y que tan accesibles pueden llegar a ser.</a:t>
            </a:r>
            <a:endParaRPr lang="es-EC" sz="2200"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spTree>
    <p:extLst>
      <p:ext uri="{BB962C8B-B14F-4D97-AF65-F5344CB8AC3E}">
        <p14:creationId xmlns="" xmlns:p14="http://schemas.microsoft.com/office/powerpoint/2010/main" val="2632899554"/>
      </p:ext>
    </p:extLst>
  </p:cSld>
  <p:clrMapOvr>
    <a:masterClrMapping/>
  </p:clrMapOvr>
  <p:transition>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selección de materiales </a:t>
            </a:r>
            <a:r>
              <a:rPr lang="es-ES" sz="2400" b="1" cap="all" dirty="0" smtClean="0"/>
              <a:t>estandarizados</a:t>
            </a:r>
            <a:r>
              <a:rPr lang="es-ES" sz="2400" dirty="0" smtClean="0"/>
              <a:t>:</a:t>
            </a:r>
          </a:p>
          <a:p>
            <a:pPr marL="0" lvl="1" indent="0" eaLnBrk="1" hangingPunct="1">
              <a:buNone/>
            </a:pPr>
            <a:r>
              <a:rPr lang="es-ES" sz="2400" b="1" cap="all" smtClean="0"/>
              <a:t>punz, </a:t>
            </a:r>
            <a:r>
              <a:rPr lang="es-ES" sz="2400" b="1" cap="all" dirty="0" smtClean="0"/>
              <a:t>dados y matrices</a:t>
            </a:r>
            <a:endParaRPr lang="es-EC" sz="2400" b="1" cap="all" dirty="0" smtClean="0"/>
          </a:p>
          <a:p>
            <a:pPr marL="0" lvl="1" indent="0" algn="just" eaLnBrk="1" hangingPunct="1">
              <a:buNone/>
            </a:pPr>
            <a:r>
              <a:rPr lang="es-ES" sz="2200" dirty="0" smtClean="0"/>
              <a:t>Después </a:t>
            </a:r>
            <a:r>
              <a:rPr lang="es-ES" sz="2200" dirty="0"/>
              <a:t>de realizar un análisis exhaustivo entre tres tipos de aceros para trabajo en frío se llegó a la conclusión que el acero más conveniente y óptimo para construir los punzones, dados y matrices es el acero DF-2</a:t>
            </a:r>
            <a:endParaRPr lang="es-ES" sz="2200" b="1" cap="all" dirty="0" smtClean="0"/>
          </a:p>
          <a:p>
            <a:pPr marL="342900" lvl="1" indent="-342900" eaLnBrk="1" hangingPunct="1">
              <a:buNone/>
            </a:pPr>
            <a:endParaRPr lang="es-ES" sz="2200" b="1" cap="all" dirty="0"/>
          </a:p>
          <a:p>
            <a:pPr marL="342900" lvl="1" indent="-342900" eaLnBrk="1" hangingPunct="1">
              <a:buNone/>
            </a:pPr>
            <a:r>
              <a:rPr lang="es-ES" sz="2200" dirty="0"/>
              <a:t>Propiedades de acero para trabajo en frío DF2</a:t>
            </a: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a:p>
          <a:p>
            <a:pPr marL="342900" lvl="1" indent="-342900" eaLnBrk="1" hangingPunct="1">
              <a:buNone/>
            </a:pPr>
            <a:endParaRPr lang="es-ES" sz="2200" b="1" cap="all" dirty="0" smtClean="0"/>
          </a:p>
          <a:p>
            <a:pPr marL="342900" lvl="1" indent="-342900" eaLnBrk="1" hangingPunct="1">
              <a:buNone/>
            </a:pPr>
            <a:endParaRPr lang="es-ES" sz="2200" b="1" cap="all" dirty="0" smtClean="0"/>
          </a:p>
          <a:p>
            <a:pPr marL="342900" lvl="1" indent="-342900" eaLnBrk="1" hangingPunct="1">
              <a:buNone/>
            </a:pPr>
            <a:endParaRPr lang="es-ES" sz="2400" b="1" cap="all" dirty="0" smtClean="0"/>
          </a:p>
          <a:p>
            <a:pPr marL="342900" lvl="1" indent="-342900" eaLnBrk="1" hangingPunct="1">
              <a:buNone/>
            </a:pPr>
            <a:endParaRPr lang="es-ES" sz="2400" b="1" cap="all" dirty="0" smtClean="0"/>
          </a:p>
        </p:txBody>
      </p:sp>
      <p:graphicFrame>
        <p:nvGraphicFramePr>
          <p:cNvPr id="4" name="3 Tabla"/>
          <p:cNvGraphicFramePr>
            <a:graphicFrameLocks noGrp="1"/>
          </p:cNvGraphicFramePr>
          <p:nvPr>
            <p:extLst>
              <p:ext uri="{D42A27DB-BD31-4B8C-83A1-F6EECF244321}">
                <p14:modId xmlns="" xmlns:p14="http://schemas.microsoft.com/office/powerpoint/2010/main" val="106879066"/>
              </p:ext>
            </p:extLst>
          </p:nvPr>
        </p:nvGraphicFramePr>
        <p:xfrm>
          <a:off x="2286000" y="3733798"/>
          <a:ext cx="4953000" cy="2133601"/>
        </p:xfrm>
        <a:graphic>
          <a:graphicData uri="http://schemas.openxmlformats.org/drawingml/2006/table">
            <a:tbl>
              <a:tblPr firstRow="1" firstCol="1" bandRow="1">
                <a:tableStyleId>{5C22544A-7EE6-4342-B048-85BDC9FD1C3A}</a:tableStyleId>
              </a:tblPr>
              <a:tblGrid>
                <a:gridCol w="2868404"/>
                <a:gridCol w="1083990"/>
                <a:gridCol w="1000606"/>
              </a:tblGrid>
              <a:tr h="401285">
                <a:tc>
                  <a:txBody>
                    <a:bodyPr/>
                    <a:lstStyle/>
                    <a:p>
                      <a:pPr algn="ctr">
                        <a:lnSpc>
                          <a:spcPct val="150000"/>
                        </a:lnSpc>
                        <a:spcAft>
                          <a:spcPts val="0"/>
                        </a:spcAft>
                      </a:pPr>
                      <a:r>
                        <a:rPr lang="es-ES" sz="1100" dirty="0">
                          <a:effectLst/>
                        </a:rPr>
                        <a:t>PROPIEDADES ACERO DF2</a:t>
                      </a:r>
                      <a:endParaRPr lang="es-EC" sz="1200" dirty="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Unidades</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VALOR</a:t>
                      </a:r>
                      <a:endParaRPr lang="es-EC" sz="1200">
                        <a:effectLst/>
                        <a:latin typeface="Arial"/>
                        <a:ea typeface="Times New Roman"/>
                        <a:cs typeface="Times New Roman"/>
                      </a:endParaRPr>
                    </a:p>
                  </a:txBody>
                  <a:tcPr marL="44450" marR="44450" marT="0" marB="0" anchor="b"/>
                </a:tc>
              </a:tr>
              <a:tr h="433079">
                <a:tc>
                  <a:txBody>
                    <a:bodyPr/>
                    <a:lstStyle/>
                    <a:p>
                      <a:pPr algn="ctr">
                        <a:lnSpc>
                          <a:spcPct val="150000"/>
                        </a:lnSpc>
                        <a:spcAft>
                          <a:spcPts val="0"/>
                        </a:spcAft>
                      </a:pPr>
                      <a:r>
                        <a:rPr lang="es-ES" sz="1100">
                          <a:effectLst/>
                        </a:rPr>
                        <a:t>Sy</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N/mm</a:t>
                      </a:r>
                      <a:r>
                        <a:rPr lang="es-ES" sz="1200" baseline="30000">
                          <a:effectLst/>
                        </a:rPr>
                        <a:t>2</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2200</a:t>
                      </a:r>
                      <a:endParaRPr lang="es-EC" sz="1200">
                        <a:effectLst/>
                        <a:latin typeface="Arial"/>
                        <a:ea typeface="Times New Roman"/>
                        <a:cs typeface="Times New Roman"/>
                      </a:endParaRPr>
                    </a:p>
                  </a:txBody>
                  <a:tcPr marL="44450" marR="44450" marT="0" marB="0" anchor="b"/>
                </a:tc>
              </a:tr>
              <a:tr h="433079">
                <a:tc>
                  <a:txBody>
                    <a:bodyPr/>
                    <a:lstStyle/>
                    <a:p>
                      <a:pPr algn="ctr">
                        <a:lnSpc>
                          <a:spcPct val="150000"/>
                        </a:lnSpc>
                        <a:spcAft>
                          <a:spcPts val="0"/>
                        </a:spcAft>
                      </a:pPr>
                      <a:r>
                        <a:rPr lang="es-ES" sz="1100">
                          <a:effectLst/>
                        </a:rPr>
                        <a:t>Sut</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N/mm</a:t>
                      </a:r>
                      <a:r>
                        <a:rPr lang="es-ES" sz="1200" baseline="30000">
                          <a:effectLst/>
                        </a:rPr>
                        <a:t>2</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3000</a:t>
                      </a:r>
                      <a:endParaRPr lang="es-EC" sz="1200">
                        <a:effectLst/>
                        <a:latin typeface="Arial"/>
                        <a:ea typeface="Times New Roman"/>
                        <a:cs typeface="Times New Roman"/>
                      </a:endParaRPr>
                    </a:p>
                  </a:txBody>
                  <a:tcPr marL="44450" marR="44450" marT="0" marB="0" anchor="b"/>
                </a:tc>
              </a:tr>
              <a:tr h="433079">
                <a:tc>
                  <a:txBody>
                    <a:bodyPr/>
                    <a:lstStyle/>
                    <a:p>
                      <a:pPr algn="ctr">
                        <a:lnSpc>
                          <a:spcPct val="150000"/>
                        </a:lnSpc>
                        <a:spcAft>
                          <a:spcPts val="0"/>
                        </a:spcAft>
                      </a:pPr>
                      <a:r>
                        <a:rPr lang="es-ES" sz="1100">
                          <a:effectLst/>
                        </a:rPr>
                        <a:t>Densidad</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Kg/m</a:t>
                      </a:r>
                      <a:r>
                        <a:rPr lang="es-ES" sz="1200" baseline="30000">
                          <a:effectLst/>
                        </a:rPr>
                        <a:t>3</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dirty="0" smtClean="0">
                          <a:effectLst/>
                        </a:rPr>
                        <a:t>7850</a:t>
                      </a:r>
                      <a:endParaRPr lang="es-EC" sz="1200" dirty="0">
                        <a:effectLst/>
                        <a:latin typeface="Arial"/>
                        <a:ea typeface="Times New Roman"/>
                        <a:cs typeface="Times New Roman"/>
                      </a:endParaRPr>
                    </a:p>
                  </a:txBody>
                  <a:tcPr marL="44450" marR="44450" marT="0" marB="0" anchor="b"/>
                </a:tc>
              </a:tr>
              <a:tr h="433079">
                <a:tc>
                  <a:txBody>
                    <a:bodyPr/>
                    <a:lstStyle/>
                    <a:p>
                      <a:pPr algn="ctr">
                        <a:lnSpc>
                          <a:spcPct val="150000"/>
                        </a:lnSpc>
                        <a:spcAft>
                          <a:spcPts val="0"/>
                        </a:spcAft>
                      </a:pPr>
                      <a:r>
                        <a:rPr lang="es-ES" sz="1100">
                          <a:effectLst/>
                        </a:rPr>
                        <a:t>Modulo de Elasticidad</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N/mm</a:t>
                      </a:r>
                      <a:r>
                        <a:rPr lang="es-ES" sz="1200" baseline="30000">
                          <a:effectLst/>
                        </a:rPr>
                        <a:t>2</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dirty="0">
                          <a:effectLst/>
                        </a:rPr>
                        <a:t>190000</a:t>
                      </a:r>
                      <a:endParaRPr lang="es-EC" sz="1200" dirty="0">
                        <a:effectLst/>
                        <a:latin typeface="Arial"/>
                        <a:ea typeface="Times New Roman"/>
                        <a:cs typeface="Times New Roman"/>
                      </a:endParaRPr>
                    </a:p>
                  </a:txBody>
                  <a:tcPr marL="44450" marR="44450" marT="0" marB="0" anchor="b"/>
                </a:tc>
              </a:tr>
            </a:tbl>
          </a:graphicData>
        </a:graphic>
      </p:graphicFrame>
    </p:spTree>
    <p:extLst>
      <p:ext uri="{BB962C8B-B14F-4D97-AF65-F5344CB8AC3E}">
        <p14:creationId xmlns="" xmlns:p14="http://schemas.microsoft.com/office/powerpoint/2010/main" val="2632899554"/>
      </p:ext>
    </p:extLst>
  </p:cSld>
  <p:clrMapOvr>
    <a:masterClrMapping/>
  </p:clrMapOvr>
  <p:transition>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selección de materiales </a:t>
            </a:r>
            <a:r>
              <a:rPr lang="es-ES" sz="2400" b="1" cap="all" dirty="0" smtClean="0"/>
              <a:t>estandarizados</a:t>
            </a:r>
            <a:r>
              <a:rPr lang="es-ES" sz="2400" dirty="0" smtClean="0"/>
              <a:t>:</a:t>
            </a:r>
          </a:p>
          <a:p>
            <a:pPr marL="342900" lvl="1" indent="-342900" eaLnBrk="1" hangingPunct="1">
              <a:buNone/>
            </a:pPr>
            <a:r>
              <a:rPr lang="es-ES" sz="2400" b="1" cap="all" dirty="0" smtClean="0"/>
              <a:t>porta matrices y porta punzones</a:t>
            </a:r>
            <a:endParaRPr lang="es-EC" sz="2400" b="1" cap="all" dirty="0" smtClean="0"/>
          </a:p>
          <a:p>
            <a:pPr marL="0" lvl="1" indent="0" algn="just" eaLnBrk="1" hangingPunct="1">
              <a:buNone/>
            </a:pPr>
            <a:r>
              <a:rPr lang="es-ES" sz="2200" dirty="0" smtClean="0"/>
              <a:t>Después </a:t>
            </a:r>
            <a:r>
              <a:rPr lang="es-ES" sz="2200" dirty="0"/>
              <a:t>de realizar un análisis exhaustivo entre dos tipos de aceros se llegó a la conclusión que el acero más conveniente y óptimo para construir los porta matrices, porta punzones y guías es el acero ASTM A36 en especial por disponibilidad y por estar bajo requerimientos de trabajo</a:t>
            </a:r>
            <a:endParaRPr lang="es-ES" sz="2200" b="1" cap="all" dirty="0" smtClean="0"/>
          </a:p>
          <a:p>
            <a:pPr marL="342900" lvl="1" indent="-342900" eaLnBrk="1" hangingPunct="1">
              <a:buNone/>
            </a:pPr>
            <a:endParaRPr lang="es-ES" sz="2200" b="1" cap="all" dirty="0" smtClean="0"/>
          </a:p>
          <a:p>
            <a:pPr marL="342900" lvl="1" indent="-342900" eaLnBrk="1" hangingPunct="1">
              <a:buNone/>
            </a:pPr>
            <a:r>
              <a:rPr lang="es-ES" sz="2200" dirty="0"/>
              <a:t>Propiedades de acero ASTM A36</a:t>
            </a:r>
            <a:endParaRPr lang="es-EC" sz="2200" dirty="0"/>
          </a:p>
          <a:p>
            <a:pPr marL="342900" lvl="1" indent="-342900" eaLnBrk="1" hangingPunct="1">
              <a:buNone/>
            </a:pPr>
            <a:endParaRPr lang="es-ES" sz="2200" b="1" cap="all" dirty="0" smtClean="0"/>
          </a:p>
        </p:txBody>
      </p:sp>
      <p:graphicFrame>
        <p:nvGraphicFramePr>
          <p:cNvPr id="2" name="1 Tabla"/>
          <p:cNvGraphicFramePr>
            <a:graphicFrameLocks noGrp="1"/>
          </p:cNvGraphicFramePr>
          <p:nvPr>
            <p:extLst>
              <p:ext uri="{D42A27DB-BD31-4B8C-83A1-F6EECF244321}">
                <p14:modId xmlns="" xmlns:p14="http://schemas.microsoft.com/office/powerpoint/2010/main" val="4089895936"/>
              </p:ext>
            </p:extLst>
          </p:nvPr>
        </p:nvGraphicFramePr>
        <p:xfrm>
          <a:off x="2133600" y="3962400"/>
          <a:ext cx="4762500" cy="1828798"/>
        </p:xfrm>
        <a:graphic>
          <a:graphicData uri="http://schemas.openxmlformats.org/drawingml/2006/table">
            <a:tbl>
              <a:tblPr firstRow="1" firstCol="1" bandRow="1">
                <a:tableStyleId>{5C22544A-7EE6-4342-B048-85BDC9FD1C3A}</a:tableStyleId>
              </a:tblPr>
              <a:tblGrid>
                <a:gridCol w="2974775"/>
                <a:gridCol w="929617"/>
                <a:gridCol w="858108"/>
              </a:tblGrid>
              <a:tr h="354524">
                <a:tc>
                  <a:txBody>
                    <a:bodyPr/>
                    <a:lstStyle/>
                    <a:p>
                      <a:pPr algn="ctr">
                        <a:lnSpc>
                          <a:spcPct val="150000"/>
                        </a:lnSpc>
                        <a:spcAft>
                          <a:spcPts val="0"/>
                        </a:spcAft>
                      </a:pPr>
                      <a:r>
                        <a:rPr lang="es-ES" sz="1100">
                          <a:effectLst/>
                        </a:rPr>
                        <a:t>PROPIEDADES ACERO ASTM A36</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Unidades</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VALOR</a:t>
                      </a:r>
                      <a:endParaRPr lang="es-EC" sz="1200">
                        <a:effectLst/>
                        <a:latin typeface="Arial"/>
                        <a:ea typeface="Times New Roman"/>
                        <a:cs typeface="Times New Roman"/>
                      </a:endParaRPr>
                    </a:p>
                  </a:txBody>
                  <a:tcPr marL="44450" marR="44450" marT="0" marB="0" anchor="b"/>
                </a:tc>
              </a:tr>
              <a:tr h="354524">
                <a:tc>
                  <a:txBody>
                    <a:bodyPr/>
                    <a:lstStyle/>
                    <a:p>
                      <a:pPr algn="ctr">
                        <a:lnSpc>
                          <a:spcPct val="150000"/>
                        </a:lnSpc>
                        <a:spcAft>
                          <a:spcPts val="0"/>
                        </a:spcAft>
                      </a:pPr>
                      <a:r>
                        <a:rPr lang="es-ES" sz="1100">
                          <a:effectLst/>
                        </a:rPr>
                        <a:t>Sy</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ksi</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36</a:t>
                      </a:r>
                      <a:endParaRPr lang="es-EC" sz="1200">
                        <a:effectLst/>
                        <a:latin typeface="Arial"/>
                        <a:ea typeface="Times New Roman"/>
                        <a:cs typeface="Times New Roman"/>
                      </a:endParaRPr>
                    </a:p>
                  </a:txBody>
                  <a:tcPr marL="44450" marR="44450" marT="0" marB="0" anchor="b"/>
                </a:tc>
              </a:tr>
              <a:tr h="354524">
                <a:tc>
                  <a:txBody>
                    <a:bodyPr/>
                    <a:lstStyle/>
                    <a:p>
                      <a:pPr algn="ctr">
                        <a:lnSpc>
                          <a:spcPct val="150000"/>
                        </a:lnSpc>
                        <a:spcAft>
                          <a:spcPts val="0"/>
                        </a:spcAft>
                      </a:pPr>
                      <a:r>
                        <a:rPr lang="es-ES" sz="1100">
                          <a:effectLst/>
                        </a:rPr>
                        <a:t>Sut</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ksi</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58</a:t>
                      </a:r>
                      <a:endParaRPr lang="es-EC" sz="1200">
                        <a:effectLst/>
                        <a:latin typeface="Arial"/>
                        <a:ea typeface="Times New Roman"/>
                        <a:cs typeface="Times New Roman"/>
                      </a:endParaRPr>
                    </a:p>
                  </a:txBody>
                  <a:tcPr marL="44450" marR="44450" marT="0" marB="0" anchor="b"/>
                </a:tc>
              </a:tr>
              <a:tr h="382613">
                <a:tc>
                  <a:txBody>
                    <a:bodyPr/>
                    <a:lstStyle/>
                    <a:p>
                      <a:pPr algn="ctr">
                        <a:lnSpc>
                          <a:spcPct val="150000"/>
                        </a:lnSpc>
                        <a:spcAft>
                          <a:spcPts val="0"/>
                        </a:spcAft>
                      </a:pPr>
                      <a:r>
                        <a:rPr lang="es-ES" sz="1100">
                          <a:effectLst/>
                        </a:rPr>
                        <a:t>Densidad</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Kg/m</a:t>
                      </a:r>
                      <a:r>
                        <a:rPr lang="es-ES" sz="1200" baseline="30000">
                          <a:effectLst/>
                        </a:rPr>
                        <a:t>3</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7850</a:t>
                      </a:r>
                      <a:endParaRPr lang="es-EC" sz="1200">
                        <a:effectLst/>
                        <a:latin typeface="Arial"/>
                        <a:ea typeface="Times New Roman"/>
                        <a:cs typeface="Times New Roman"/>
                      </a:endParaRPr>
                    </a:p>
                  </a:txBody>
                  <a:tcPr marL="44450" marR="44450" marT="0" marB="0" anchor="b"/>
                </a:tc>
              </a:tr>
              <a:tr h="382613">
                <a:tc>
                  <a:txBody>
                    <a:bodyPr/>
                    <a:lstStyle/>
                    <a:p>
                      <a:pPr algn="ctr">
                        <a:lnSpc>
                          <a:spcPct val="150000"/>
                        </a:lnSpc>
                        <a:spcAft>
                          <a:spcPts val="0"/>
                        </a:spcAft>
                      </a:pPr>
                      <a:r>
                        <a:rPr lang="es-ES" sz="1100">
                          <a:effectLst/>
                        </a:rPr>
                        <a:t>Modulo de Elasticidad</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N/mm</a:t>
                      </a:r>
                      <a:r>
                        <a:rPr lang="es-ES" sz="1200" baseline="30000">
                          <a:effectLst/>
                        </a:rPr>
                        <a:t>2</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dirty="0">
                          <a:effectLst/>
                        </a:rPr>
                        <a:t>190000</a:t>
                      </a:r>
                      <a:endParaRPr lang="es-EC" sz="1200" dirty="0">
                        <a:effectLst/>
                        <a:latin typeface="Arial"/>
                        <a:ea typeface="Times New Roman"/>
                        <a:cs typeface="Times New Roman"/>
                      </a:endParaRPr>
                    </a:p>
                  </a:txBody>
                  <a:tcPr marL="44450" marR="44450" marT="0" marB="0" anchor="b"/>
                </a:tc>
              </a:tr>
            </a:tbl>
          </a:graphicData>
        </a:graphic>
      </p:graphicFrame>
    </p:spTree>
    <p:extLst>
      <p:ext uri="{BB962C8B-B14F-4D97-AF65-F5344CB8AC3E}">
        <p14:creationId xmlns="" xmlns:p14="http://schemas.microsoft.com/office/powerpoint/2010/main" val="620950120"/>
      </p:ext>
    </p:extLst>
  </p:cSld>
  <p:clrMapOvr>
    <a:masterClrMapping/>
  </p:clrMapOvr>
  <p:transition>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selección de materiales </a:t>
            </a:r>
            <a:r>
              <a:rPr lang="es-ES" sz="2400" b="1" cap="all" dirty="0" smtClean="0"/>
              <a:t>estandarizados</a:t>
            </a:r>
            <a:r>
              <a:rPr lang="es-ES" sz="2400" dirty="0" smtClean="0"/>
              <a:t>:</a:t>
            </a:r>
            <a:endParaRPr lang="es-ES" sz="2200" b="1" cap="all" dirty="0"/>
          </a:p>
          <a:p>
            <a:pPr marL="0" lvl="1" indent="0" algn="just" eaLnBrk="1" hangingPunct="1">
              <a:buNone/>
            </a:pPr>
            <a:r>
              <a:rPr lang="es-ES" sz="2200" dirty="0"/>
              <a:t>Para realizar los tres tipos de extrusión se ha seleccionado dos materiales dúctiles no ferrosos que permitan su deformación sin realizar ningún tipo de precalentamiento, es decir con los que se pueda trabajar a temperatura ambiente, por lo tanto los materiales son </a:t>
            </a:r>
            <a:r>
              <a:rPr lang="es-ES" sz="2200" dirty="0" smtClean="0"/>
              <a:t>aluminio y </a:t>
            </a:r>
            <a:r>
              <a:rPr lang="es-ES" sz="2200" dirty="0"/>
              <a:t>plomo</a:t>
            </a:r>
            <a:endParaRPr lang="es-ES" sz="2200" b="1" cap="all" dirty="0" smtClean="0"/>
          </a:p>
          <a:p>
            <a:pPr marL="342900" lvl="1" indent="-342900" eaLnBrk="1" hangingPunct="1">
              <a:buNone/>
            </a:pPr>
            <a:endParaRPr lang="es-ES" sz="2200" b="1" cap="all" dirty="0" smtClean="0"/>
          </a:p>
          <a:p>
            <a:pPr marL="342900" lvl="1" indent="-342900" eaLnBrk="1" hangingPunct="1">
              <a:buNone/>
            </a:pPr>
            <a:r>
              <a:rPr lang="es-ES" sz="2400" dirty="0" smtClean="0"/>
              <a:t>     Propiedades </a:t>
            </a:r>
            <a:r>
              <a:rPr lang="es-ES" sz="2400" dirty="0"/>
              <a:t>del </a:t>
            </a:r>
            <a:r>
              <a:rPr lang="es-ES" sz="2400" dirty="0" smtClean="0"/>
              <a:t>Aluminio                 </a:t>
            </a:r>
            <a:r>
              <a:rPr lang="es-ES" sz="2400" dirty="0"/>
              <a:t>Propiedades del Plomo</a:t>
            </a:r>
            <a:endParaRPr lang="es-ES" sz="2400" dirty="0" smtClean="0"/>
          </a:p>
          <a:p>
            <a:pPr marL="342900" lvl="1" indent="-342900" eaLnBrk="1" hangingPunct="1">
              <a:buNone/>
            </a:pPr>
            <a:endParaRPr lang="es-ES" sz="2200" b="1" cap="all" dirty="0" smtClean="0"/>
          </a:p>
        </p:txBody>
      </p:sp>
      <p:graphicFrame>
        <p:nvGraphicFramePr>
          <p:cNvPr id="3" name="2 Tabla"/>
          <p:cNvGraphicFramePr>
            <a:graphicFrameLocks noGrp="1"/>
          </p:cNvGraphicFramePr>
          <p:nvPr>
            <p:extLst>
              <p:ext uri="{D42A27DB-BD31-4B8C-83A1-F6EECF244321}">
                <p14:modId xmlns="" xmlns:p14="http://schemas.microsoft.com/office/powerpoint/2010/main" val="2642416316"/>
              </p:ext>
            </p:extLst>
          </p:nvPr>
        </p:nvGraphicFramePr>
        <p:xfrm>
          <a:off x="685800" y="3810000"/>
          <a:ext cx="3429000" cy="1669034"/>
        </p:xfrm>
        <a:graphic>
          <a:graphicData uri="http://schemas.openxmlformats.org/drawingml/2006/table">
            <a:tbl>
              <a:tblPr firstRow="1" firstCol="1" bandRow="1">
                <a:tableStyleId>{5C22544A-7EE6-4342-B048-85BDC9FD1C3A}</a:tableStyleId>
              </a:tblPr>
              <a:tblGrid>
                <a:gridCol w="2110153"/>
                <a:gridCol w="685800"/>
                <a:gridCol w="633047"/>
              </a:tblGrid>
              <a:tr h="274547">
                <a:tc>
                  <a:txBody>
                    <a:bodyPr/>
                    <a:lstStyle/>
                    <a:p>
                      <a:pPr algn="ctr">
                        <a:lnSpc>
                          <a:spcPct val="150000"/>
                        </a:lnSpc>
                        <a:spcAft>
                          <a:spcPts val="0"/>
                        </a:spcAft>
                      </a:pPr>
                      <a:r>
                        <a:rPr lang="es-ES" sz="1100" dirty="0">
                          <a:effectLst/>
                        </a:rPr>
                        <a:t>PROPIEDADES ALUMINIO 99.5%</a:t>
                      </a:r>
                      <a:endParaRPr lang="es-EC" sz="1200" dirty="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dirty="0">
                          <a:effectLst/>
                        </a:rPr>
                        <a:t>Unidades</a:t>
                      </a:r>
                      <a:endParaRPr lang="es-EC" sz="1200" dirty="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VALOR</a:t>
                      </a:r>
                      <a:endParaRPr lang="es-EC" sz="1200">
                        <a:effectLst/>
                        <a:latin typeface="Arial"/>
                        <a:ea typeface="Times New Roman"/>
                        <a:cs typeface="Times New Roman"/>
                      </a:endParaRPr>
                    </a:p>
                  </a:txBody>
                  <a:tcPr marL="44450" marR="44450" marT="0" marB="0" anchor="b"/>
                </a:tc>
              </a:tr>
              <a:tr h="274547">
                <a:tc>
                  <a:txBody>
                    <a:bodyPr/>
                    <a:lstStyle/>
                    <a:p>
                      <a:pPr algn="ctr">
                        <a:lnSpc>
                          <a:spcPct val="150000"/>
                        </a:lnSpc>
                        <a:spcAft>
                          <a:spcPts val="0"/>
                        </a:spcAft>
                      </a:pPr>
                      <a:r>
                        <a:rPr lang="es-ES" sz="1100">
                          <a:effectLst/>
                        </a:rPr>
                        <a:t>Sy</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Mpa</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dirty="0">
                          <a:effectLst/>
                        </a:rPr>
                        <a:t>35</a:t>
                      </a:r>
                      <a:endParaRPr lang="es-EC" sz="1200" dirty="0">
                        <a:effectLst/>
                        <a:latin typeface="Arial"/>
                        <a:ea typeface="Times New Roman"/>
                        <a:cs typeface="Times New Roman"/>
                      </a:endParaRPr>
                    </a:p>
                  </a:txBody>
                  <a:tcPr marL="44450" marR="44450" marT="0" marB="0" anchor="b"/>
                </a:tc>
              </a:tr>
              <a:tr h="274547">
                <a:tc>
                  <a:txBody>
                    <a:bodyPr/>
                    <a:lstStyle/>
                    <a:p>
                      <a:pPr algn="ctr">
                        <a:lnSpc>
                          <a:spcPct val="150000"/>
                        </a:lnSpc>
                        <a:spcAft>
                          <a:spcPts val="0"/>
                        </a:spcAft>
                      </a:pPr>
                      <a:r>
                        <a:rPr lang="es-ES" sz="1100">
                          <a:effectLst/>
                        </a:rPr>
                        <a:t>Su</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Mpa</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90</a:t>
                      </a:r>
                      <a:endParaRPr lang="es-EC" sz="1200">
                        <a:effectLst/>
                        <a:latin typeface="Arial"/>
                        <a:ea typeface="Times New Roman"/>
                        <a:cs typeface="Times New Roman"/>
                      </a:endParaRPr>
                    </a:p>
                  </a:txBody>
                  <a:tcPr marL="44450" marR="44450" marT="0" marB="0" anchor="b"/>
                </a:tc>
              </a:tr>
              <a:tr h="296299">
                <a:tc>
                  <a:txBody>
                    <a:bodyPr/>
                    <a:lstStyle/>
                    <a:p>
                      <a:pPr algn="ctr">
                        <a:lnSpc>
                          <a:spcPct val="150000"/>
                        </a:lnSpc>
                        <a:spcAft>
                          <a:spcPts val="0"/>
                        </a:spcAft>
                      </a:pPr>
                      <a:r>
                        <a:rPr lang="es-ES" sz="1100">
                          <a:effectLst/>
                        </a:rPr>
                        <a:t>Densidad</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Kg/m</a:t>
                      </a:r>
                      <a:r>
                        <a:rPr lang="es-ES" sz="1200" baseline="30000">
                          <a:effectLst/>
                        </a:rPr>
                        <a:t>3</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2700</a:t>
                      </a:r>
                      <a:endParaRPr lang="es-EC" sz="1200">
                        <a:effectLst/>
                        <a:latin typeface="Arial"/>
                        <a:ea typeface="Times New Roman"/>
                        <a:cs typeface="Times New Roman"/>
                      </a:endParaRPr>
                    </a:p>
                  </a:txBody>
                  <a:tcPr marL="44450" marR="44450" marT="0" marB="0" anchor="b"/>
                </a:tc>
              </a:tr>
              <a:tr h="274547">
                <a:tc>
                  <a:txBody>
                    <a:bodyPr/>
                    <a:lstStyle/>
                    <a:p>
                      <a:pPr algn="ctr">
                        <a:lnSpc>
                          <a:spcPct val="150000"/>
                        </a:lnSpc>
                        <a:spcAft>
                          <a:spcPts val="0"/>
                        </a:spcAft>
                      </a:pPr>
                      <a:r>
                        <a:rPr lang="es-ES" sz="1100">
                          <a:effectLst/>
                        </a:rPr>
                        <a:t>% Elongación</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 </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35</a:t>
                      </a:r>
                      <a:endParaRPr lang="es-EC" sz="1200">
                        <a:effectLst/>
                        <a:latin typeface="Arial"/>
                        <a:ea typeface="Times New Roman"/>
                        <a:cs typeface="Times New Roman"/>
                      </a:endParaRPr>
                    </a:p>
                  </a:txBody>
                  <a:tcPr marL="44450" marR="44450" marT="0" marB="0" anchor="b"/>
                </a:tc>
              </a:tr>
              <a:tr h="274547">
                <a:tc>
                  <a:txBody>
                    <a:bodyPr/>
                    <a:lstStyle/>
                    <a:p>
                      <a:pPr algn="ctr">
                        <a:lnSpc>
                          <a:spcPct val="150000"/>
                        </a:lnSpc>
                        <a:spcAft>
                          <a:spcPts val="0"/>
                        </a:spcAft>
                      </a:pPr>
                      <a:r>
                        <a:rPr lang="es-ES" sz="1100">
                          <a:effectLst/>
                        </a:rPr>
                        <a:t>Dureza Brinell</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HB</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dirty="0">
                          <a:effectLst/>
                        </a:rPr>
                        <a:t>27</a:t>
                      </a:r>
                      <a:endParaRPr lang="es-EC" sz="1200" dirty="0">
                        <a:effectLst/>
                        <a:latin typeface="Arial"/>
                        <a:ea typeface="Times New Roman"/>
                        <a:cs typeface="Times New Roman"/>
                      </a:endParaRPr>
                    </a:p>
                  </a:txBody>
                  <a:tcPr marL="44450" marR="44450" marT="0" marB="0" anchor="b"/>
                </a:tc>
              </a:tr>
            </a:tbl>
          </a:graphicData>
        </a:graphic>
      </p:graphicFrame>
      <p:graphicFrame>
        <p:nvGraphicFramePr>
          <p:cNvPr id="4" name="3 Tabla"/>
          <p:cNvGraphicFramePr>
            <a:graphicFrameLocks noGrp="1"/>
          </p:cNvGraphicFramePr>
          <p:nvPr>
            <p:extLst>
              <p:ext uri="{D42A27DB-BD31-4B8C-83A1-F6EECF244321}">
                <p14:modId xmlns="" xmlns:p14="http://schemas.microsoft.com/office/powerpoint/2010/main" val="2507662265"/>
              </p:ext>
            </p:extLst>
          </p:nvPr>
        </p:nvGraphicFramePr>
        <p:xfrm>
          <a:off x="4876800" y="3810001"/>
          <a:ext cx="3733800" cy="1607819"/>
        </p:xfrm>
        <a:graphic>
          <a:graphicData uri="http://schemas.openxmlformats.org/drawingml/2006/table">
            <a:tbl>
              <a:tblPr firstRow="1" firstCol="1" bandRow="1">
                <a:tableStyleId>{5C22544A-7EE6-4342-B048-85BDC9FD1C3A}</a:tableStyleId>
              </a:tblPr>
              <a:tblGrid>
                <a:gridCol w="2135426"/>
                <a:gridCol w="831155"/>
                <a:gridCol w="767219"/>
              </a:tblGrid>
              <a:tr h="310281">
                <a:tc>
                  <a:txBody>
                    <a:bodyPr/>
                    <a:lstStyle/>
                    <a:p>
                      <a:pPr algn="ctr">
                        <a:lnSpc>
                          <a:spcPct val="150000"/>
                        </a:lnSpc>
                        <a:spcAft>
                          <a:spcPts val="0"/>
                        </a:spcAft>
                      </a:pPr>
                      <a:r>
                        <a:rPr lang="es-ES" sz="1100">
                          <a:effectLst/>
                        </a:rPr>
                        <a:t>PROPIEDADES PLOMO</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Unidades</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VALOR</a:t>
                      </a:r>
                      <a:endParaRPr lang="es-EC" sz="1200">
                        <a:effectLst/>
                        <a:latin typeface="Arial"/>
                        <a:ea typeface="Times New Roman"/>
                        <a:cs typeface="Times New Roman"/>
                      </a:endParaRPr>
                    </a:p>
                  </a:txBody>
                  <a:tcPr marL="44450" marR="44450" marT="0" marB="0" anchor="b"/>
                </a:tc>
              </a:tr>
              <a:tr h="338488">
                <a:tc>
                  <a:txBody>
                    <a:bodyPr/>
                    <a:lstStyle/>
                    <a:p>
                      <a:pPr algn="ctr">
                        <a:lnSpc>
                          <a:spcPct val="150000"/>
                        </a:lnSpc>
                        <a:spcAft>
                          <a:spcPts val="0"/>
                        </a:spcAft>
                      </a:pPr>
                      <a:r>
                        <a:rPr lang="es-ES" sz="1100">
                          <a:effectLst/>
                        </a:rPr>
                        <a:t>Su</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Kg/cm</a:t>
                      </a:r>
                      <a:r>
                        <a:rPr lang="es-ES" sz="1200" baseline="30000">
                          <a:effectLst/>
                        </a:rPr>
                        <a:t>2</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123 A 133</a:t>
                      </a:r>
                      <a:endParaRPr lang="es-EC" sz="1200">
                        <a:effectLst/>
                        <a:latin typeface="Arial"/>
                        <a:ea typeface="Times New Roman"/>
                        <a:cs typeface="Times New Roman"/>
                      </a:endParaRPr>
                    </a:p>
                  </a:txBody>
                  <a:tcPr marL="44450" marR="44450" marT="0" marB="0" anchor="b"/>
                </a:tc>
              </a:tr>
              <a:tr h="338488">
                <a:tc>
                  <a:txBody>
                    <a:bodyPr/>
                    <a:lstStyle/>
                    <a:p>
                      <a:pPr algn="ctr">
                        <a:lnSpc>
                          <a:spcPct val="150000"/>
                        </a:lnSpc>
                        <a:spcAft>
                          <a:spcPts val="0"/>
                        </a:spcAft>
                      </a:pPr>
                      <a:r>
                        <a:rPr lang="es-ES" sz="1100">
                          <a:effectLst/>
                        </a:rPr>
                        <a:t>Densidad</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Kg/m</a:t>
                      </a:r>
                      <a:r>
                        <a:rPr lang="es-ES" sz="1200" baseline="30000">
                          <a:effectLst/>
                        </a:rPr>
                        <a:t>3</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11340</a:t>
                      </a:r>
                      <a:endParaRPr lang="es-EC" sz="1200">
                        <a:effectLst/>
                        <a:latin typeface="Arial"/>
                        <a:ea typeface="Times New Roman"/>
                        <a:cs typeface="Times New Roman"/>
                      </a:endParaRPr>
                    </a:p>
                  </a:txBody>
                  <a:tcPr marL="44450" marR="44450" marT="0" marB="0" anchor="b"/>
                </a:tc>
              </a:tr>
              <a:tr h="310281">
                <a:tc>
                  <a:txBody>
                    <a:bodyPr/>
                    <a:lstStyle/>
                    <a:p>
                      <a:pPr algn="ctr">
                        <a:lnSpc>
                          <a:spcPct val="150000"/>
                        </a:lnSpc>
                        <a:spcAft>
                          <a:spcPts val="0"/>
                        </a:spcAft>
                      </a:pPr>
                      <a:r>
                        <a:rPr lang="es-ES" sz="1100">
                          <a:effectLst/>
                        </a:rPr>
                        <a:t>% Elongación</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 </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55</a:t>
                      </a:r>
                      <a:endParaRPr lang="es-EC" sz="1200">
                        <a:effectLst/>
                        <a:latin typeface="Arial"/>
                        <a:ea typeface="Times New Roman"/>
                        <a:cs typeface="Times New Roman"/>
                      </a:endParaRPr>
                    </a:p>
                  </a:txBody>
                  <a:tcPr marL="44450" marR="44450" marT="0" marB="0" anchor="b"/>
                </a:tc>
              </a:tr>
              <a:tr h="310281">
                <a:tc>
                  <a:txBody>
                    <a:bodyPr/>
                    <a:lstStyle/>
                    <a:p>
                      <a:pPr algn="ctr">
                        <a:lnSpc>
                          <a:spcPct val="150000"/>
                        </a:lnSpc>
                        <a:spcAft>
                          <a:spcPts val="0"/>
                        </a:spcAft>
                      </a:pPr>
                      <a:r>
                        <a:rPr lang="es-ES" sz="1100">
                          <a:effectLst/>
                        </a:rPr>
                        <a:t>Dureza Brinell</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a:effectLst/>
                        </a:rPr>
                        <a:t>HB</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S" sz="1100" dirty="0">
                          <a:effectLst/>
                        </a:rPr>
                        <a:t>4</a:t>
                      </a:r>
                      <a:endParaRPr lang="es-EC" sz="1200" dirty="0">
                        <a:effectLst/>
                        <a:latin typeface="Arial"/>
                        <a:ea typeface="Times New Roman"/>
                        <a:cs typeface="Times New Roman"/>
                      </a:endParaRPr>
                    </a:p>
                  </a:txBody>
                  <a:tcPr marL="44450" marR="44450" marT="0" marB="0" anchor="b"/>
                </a:tc>
              </a:tr>
            </a:tbl>
          </a:graphicData>
        </a:graphic>
      </p:graphicFrame>
    </p:spTree>
    <p:extLst>
      <p:ext uri="{BB962C8B-B14F-4D97-AF65-F5344CB8AC3E}">
        <p14:creationId xmlns="" xmlns:p14="http://schemas.microsoft.com/office/powerpoint/2010/main" val="722461146"/>
      </p:ext>
    </p:extLst>
  </p:cSld>
  <p:clrMapOvr>
    <a:masterClrMapping/>
  </p:clrMapOvr>
  <p:transition>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 </a:t>
            </a:r>
            <a:r>
              <a:rPr lang="es-ES" sz="2400" b="1" dirty="0" smtClean="0"/>
              <a:t>FUERZA REAL Y FUERZA INGENIERIL</a:t>
            </a:r>
          </a:p>
          <a:p>
            <a:pPr marL="0" lvl="2" indent="0">
              <a:buNone/>
            </a:pPr>
            <a:r>
              <a:rPr lang="es-ES" sz="2400" dirty="0" smtClean="0"/>
              <a:t>Ejemplo de c</a:t>
            </a:r>
            <a:r>
              <a:rPr lang="es-ES" dirty="0" smtClean="0"/>
              <a:t>á</a:t>
            </a:r>
            <a:r>
              <a:rPr lang="es-ES" sz="2400" dirty="0" smtClean="0"/>
              <a:t>lculo de fuerzas extrusión directa eje de Al:</a:t>
            </a:r>
          </a:p>
          <a:p>
            <a:pPr marL="0" lvl="2" indent="0">
              <a:buNone/>
            </a:pPr>
            <a:endParaRPr lang="es-EC" sz="2400" dirty="0"/>
          </a:p>
        </p:txBody>
      </p:sp>
      <p:pic>
        <p:nvPicPr>
          <p:cNvPr id="4" name="3 Imagen"/>
          <p:cNvPicPr/>
          <p:nvPr/>
        </p:nvPicPr>
        <p:blipFill rotWithShape="1">
          <a:blip r:embed="rId4"/>
          <a:srcRect r="15493" b="52709"/>
          <a:stretch/>
        </p:blipFill>
        <p:spPr bwMode="auto">
          <a:xfrm>
            <a:off x="2590800" y="1357298"/>
            <a:ext cx="3838588" cy="4316671"/>
          </a:xfrm>
          <a:prstGeom prst="rect">
            <a:avLst/>
          </a:prstGeom>
          <a:noFill/>
          <a:ln w="9525">
            <a:noFill/>
            <a:miter lim="800000"/>
            <a:headEnd/>
            <a:tailEnd/>
          </a:ln>
        </p:spPr>
      </p:pic>
    </p:spTree>
    <p:extLst>
      <p:ext uri="{BB962C8B-B14F-4D97-AF65-F5344CB8AC3E}">
        <p14:creationId xmlns="" xmlns:p14="http://schemas.microsoft.com/office/powerpoint/2010/main" val="2586534138"/>
      </p:ext>
    </p:extLst>
  </p:cSld>
  <p:clrMapOvr>
    <a:masterClrMapping/>
  </p:clrMapOvr>
  <p:transition>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sz="2400" dirty="0" smtClean="0"/>
              <a:t>Ejemplo de c</a:t>
            </a:r>
            <a:r>
              <a:rPr lang="es-ES" dirty="0" smtClean="0"/>
              <a:t>á</a:t>
            </a:r>
            <a:r>
              <a:rPr lang="es-ES" sz="2400" dirty="0" smtClean="0"/>
              <a:t>lculo de fuerzas extrusión directa eje de Al:</a:t>
            </a:r>
          </a:p>
          <a:p>
            <a:pPr marL="0" lvl="2" indent="0">
              <a:buNone/>
            </a:pPr>
            <a:endParaRPr lang="es-EC" sz="2400" dirty="0"/>
          </a:p>
        </p:txBody>
      </p:sp>
      <p:pic>
        <p:nvPicPr>
          <p:cNvPr id="4" name="3 Imagen"/>
          <p:cNvPicPr/>
          <p:nvPr/>
        </p:nvPicPr>
        <p:blipFill rotWithShape="1">
          <a:blip r:embed="rId4"/>
          <a:srcRect t="51298" r="-4930" b="-326"/>
          <a:stretch/>
        </p:blipFill>
        <p:spPr bwMode="auto">
          <a:xfrm>
            <a:off x="2286000" y="1524000"/>
            <a:ext cx="4366847" cy="4302369"/>
          </a:xfrm>
          <a:prstGeom prst="rect">
            <a:avLst/>
          </a:prstGeom>
          <a:noFill/>
          <a:ln w="9525">
            <a:noFill/>
            <a:miter lim="800000"/>
            <a:headEnd/>
            <a:tailEnd/>
          </a:ln>
        </p:spPr>
      </p:pic>
    </p:spTree>
    <p:extLst>
      <p:ext uri="{BB962C8B-B14F-4D97-AF65-F5344CB8AC3E}">
        <p14:creationId xmlns="" xmlns:p14="http://schemas.microsoft.com/office/powerpoint/2010/main" val="1221940915"/>
      </p:ext>
    </p:extLst>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668963"/>
          </a:xfrm>
        </p:spPr>
        <p:txBody>
          <a:bodyPr/>
          <a:lstStyle/>
          <a:p>
            <a:pPr marL="342900" lvl="1" indent="-342900" eaLnBrk="1" hangingPunct="1">
              <a:buNone/>
            </a:pPr>
            <a:r>
              <a:rPr lang="es-ES" b="1" cap="all" dirty="0" smtClean="0"/>
              <a:t>OBJETIVOS ESPECÍFICOS:</a:t>
            </a:r>
          </a:p>
          <a:p>
            <a:pPr marL="342900" lvl="1" indent="-342900" algn="just" eaLnBrk="1" hangingPunct="1">
              <a:buNone/>
            </a:pPr>
            <a:endParaRPr lang="es-ES" b="1" cap="all" dirty="0" smtClean="0"/>
          </a:p>
          <a:p>
            <a:pPr lvl="0" algn="just"/>
            <a:r>
              <a:rPr lang="es-ES" sz="2200" dirty="0" smtClean="0"/>
              <a:t>Generar </a:t>
            </a:r>
            <a:r>
              <a:rPr lang="es-ES" sz="2200" dirty="0"/>
              <a:t>tecnología propia (Nacional</a:t>
            </a:r>
            <a:r>
              <a:rPr lang="es-ES" sz="2200" dirty="0" smtClean="0"/>
              <a:t>).</a:t>
            </a:r>
          </a:p>
          <a:p>
            <a:pPr lvl="0" algn="just">
              <a:buNone/>
            </a:pPr>
            <a:endParaRPr lang="es-EC" sz="2200" dirty="0"/>
          </a:p>
          <a:p>
            <a:pPr lvl="0" algn="just"/>
            <a:r>
              <a:rPr lang="es-ES" sz="2200" dirty="0"/>
              <a:t>Aplicar procesos tecnológicos para la fabricación del equipo de extrusión que permitan la obtención de objetos mediante la conformación plástica de los metales</a:t>
            </a:r>
            <a:r>
              <a:rPr lang="es-ES" sz="2200" dirty="0" smtClean="0"/>
              <a:t>.</a:t>
            </a:r>
          </a:p>
          <a:p>
            <a:pPr lvl="0" algn="just">
              <a:buNone/>
            </a:pPr>
            <a:endParaRPr lang="es-EC" sz="2200" dirty="0"/>
          </a:p>
          <a:p>
            <a:pPr lvl="0" algn="just"/>
            <a:r>
              <a:rPr lang="es-ES" sz="2200" dirty="0"/>
              <a:t>Aprovechar la deformabilidad, ductilidad, plasticidad de los metales para realizar el proceso de extrusión</a:t>
            </a:r>
            <a:r>
              <a:rPr lang="es-ES" dirty="0"/>
              <a:t>.</a:t>
            </a:r>
            <a:endParaRPr lang="es-EC" dirty="0"/>
          </a:p>
          <a:p>
            <a:pPr marL="342900" lvl="1" indent="-342900" eaLnBrk="1" hangingPunct="1">
              <a:buNone/>
            </a:pPr>
            <a:endParaRPr lang="es-ES" b="1" cap="all" dirty="0"/>
          </a:p>
        </p:txBody>
      </p:sp>
    </p:spTree>
    <p:extLst>
      <p:ext uri="{BB962C8B-B14F-4D97-AF65-F5344CB8AC3E}">
        <p14:creationId xmlns="" xmlns:p14="http://schemas.microsoft.com/office/powerpoint/2010/main" val="26963807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dissolve">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dissolve">
                                      <p:cBhvr>
                                        <p:cTn id="17" dur="500"/>
                                        <p:tgtEl>
                                          <p:spTgt spid="2457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579">
                                            <p:txEl>
                                              <p:pRg st="6" end="6"/>
                                            </p:txEl>
                                          </p:spTgt>
                                        </p:tgtEl>
                                        <p:attrNameLst>
                                          <p:attrName>style.visibility</p:attrName>
                                        </p:attrNameLst>
                                      </p:cBhvr>
                                      <p:to>
                                        <p:strVal val="visible"/>
                                      </p:to>
                                    </p:set>
                                    <p:animEffect transition="in" filter="dissolve">
                                      <p:cBhvr>
                                        <p:cTn id="22" dur="500"/>
                                        <p:tgtEl>
                                          <p:spTgt spid="245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sz="2400" dirty="0" smtClean="0"/>
              <a:t>Ejemplo de c</a:t>
            </a:r>
            <a:r>
              <a:rPr lang="es-ES" dirty="0" smtClean="0"/>
              <a:t>á</a:t>
            </a:r>
            <a:r>
              <a:rPr lang="es-ES" sz="2400" dirty="0" smtClean="0"/>
              <a:t>lculo de fuerzas extrusión directa Eje de Al:</a:t>
            </a:r>
          </a:p>
          <a:p>
            <a:pPr marL="0" lvl="2" indent="0">
              <a:buNone/>
            </a:pPr>
            <a:endParaRPr lang="es-ES" sz="2400" dirty="0" smtClean="0"/>
          </a:p>
          <a:p>
            <a:pPr marL="0" lvl="2" indent="0">
              <a:buNone/>
            </a:pPr>
            <a:endParaRPr lang="es-EC" sz="2400" dirty="0"/>
          </a:p>
        </p:txBody>
      </p:sp>
      <p:pic>
        <p:nvPicPr>
          <p:cNvPr id="5" name="4 Imagen"/>
          <p:cNvPicPr/>
          <p:nvPr/>
        </p:nvPicPr>
        <p:blipFill>
          <a:blip r:embed="rId4"/>
          <a:srcRect/>
          <a:stretch>
            <a:fillRect/>
          </a:stretch>
        </p:blipFill>
        <p:spPr bwMode="auto">
          <a:xfrm>
            <a:off x="2609850" y="1847850"/>
            <a:ext cx="3924300" cy="3162300"/>
          </a:xfrm>
          <a:prstGeom prst="rect">
            <a:avLst/>
          </a:prstGeom>
          <a:noFill/>
          <a:ln w="9525">
            <a:noFill/>
            <a:miter lim="800000"/>
            <a:headEnd/>
            <a:tailEnd/>
          </a:ln>
        </p:spPr>
      </p:pic>
    </p:spTree>
    <p:extLst>
      <p:ext uri="{BB962C8B-B14F-4D97-AF65-F5344CB8AC3E}">
        <p14:creationId xmlns="" xmlns:p14="http://schemas.microsoft.com/office/powerpoint/2010/main" val="2803283709"/>
      </p:ext>
    </p:extLst>
  </p:cSld>
  <p:clrMapOvr>
    <a:masterClrMapping/>
  </p:clrMapOvr>
  <p:transition>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sz="2400" dirty="0" smtClean="0"/>
              <a:t>Ejemplo de c</a:t>
            </a:r>
            <a:r>
              <a:rPr lang="es-ES" dirty="0" smtClean="0"/>
              <a:t>á</a:t>
            </a:r>
            <a:r>
              <a:rPr lang="es-ES" sz="2400" dirty="0" smtClean="0"/>
              <a:t>lculo de fuerzas extrusión directa </a:t>
            </a:r>
            <a:r>
              <a:rPr lang="es-ES" sz="2400" dirty="0" smtClean="0">
                <a:latin typeface="Times New Roman" pitchFamily="18" charset="0"/>
                <a:cs typeface="Times New Roman" pitchFamily="18" charset="0"/>
              </a:rPr>
              <a:t>I</a:t>
            </a:r>
            <a:r>
              <a:rPr lang="es-ES" sz="2400" dirty="0" smtClean="0"/>
              <a:t> de Pb:</a:t>
            </a:r>
          </a:p>
          <a:p>
            <a:pPr marL="0" lvl="2" indent="0">
              <a:buNone/>
            </a:pPr>
            <a:endParaRPr lang="es-ES" sz="2400" dirty="0" smtClean="0"/>
          </a:p>
          <a:p>
            <a:pPr marL="0" lvl="2" indent="0">
              <a:buNone/>
            </a:pPr>
            <a:endParaRPr lang="es-EC" sz="2400" dirty="0"/>
          </a:p>
        </p:txBody>
      </p:sp>
      <p:pic>
        <p:nvPicPr>
          <p:cNvPr id="5" name="4 Imagen"/>
          <p:cNvPicPr/>
          <p:nvPr/>
        </p:nvPicPr>
        <p:blipFill>
          <a:blip r:embed="rId4" cstate="print"/>
          <a:srcRect/>
          <a:stretch>
            <a:fillRect/>
          </a:stretch>
        </p:blipFill>
        <p:spPr bwMode="auto">
          <a:xfrm>
            <a:off x="2347912" y="1543050"/>
            <a:ext cx="4867294" cy="4243404"/>
          </a:xfrm>
          <a:prstGeom prst="rect">
            <a:avLst/>
          </a:prstGeom>
          <a:noFill/>
          <a:ln w="9525">
            <a:noFill/>
            <a:miter lim="800000"/>
            <a:headEnd/>
            <a:tailEnd/>
          </a:ln>
        </p:spPr>
      </p:pic>
      <p:sp>
        <p:nvSpPr>
          <p:cNvPr id="6" name="Rectangle 3"/>
          <p:cNvSpPr txBox="1">
            <a:spLocks/>
          </p:cNvSpPr>
          <p:nvPr/>
        </p:nvSpPr>
        <p:spPr bwMode="auto">
          <a:xfrm>
            <a:off x="71406" y="6286520"/>
            <a:ext cx="500034"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s-ES" sz="2800" b="1" i="0" u="none" strike="noStrike" kern="1200" cap="all" spc="0" normalizeH="0" baseline="0" noProof="0" dirty="0" smtClean="0">
                <a:ln>
                  <a:noFill/>
                </a:ln>
                <a:solidFill>
                  <a:schemeClr val="tx1"/>
                </a:solidFill>
                <a:effectLst/>
                <a:uLnTx/>
                <a:uFillTx/>
                <a:latin typeface="+mn-lt"/>
                <a:ea typeface="+mn-ea"/>
                <a:cs typeface="+mn-cs"/>
              </a:rPr>
              <a:t> j</a:t>
            </a:r>
            <a:endParaRPr kumimoji="0" lang="es-ES" sz="2800" b="1" i="0" u="none" strike="noStrike" kern="1200" cap="all"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s-ES" sz="2200" b="1" i="0" u="none" strike="noStrike" kern="1200" cap="all"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1344224625"/>
      </p:ext>
    </p:extLst>
  </p:cSld>
  <p:clrMapOvr>
    <a:masterClrMapping/>
  </p:clrMapOvr>
  <p:transition>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sz="2400" dirty="0" smtClean="0"/>
              <a:t>Ejemplo de c</a:t>
            </a:r>
            <a:r>
              <a:rPr lang="es-ES" dirty="0" smtClean="0"/>
              <a:t>á</a:t>
            </a:r>
            <a:r>
              <a:rPr lang="es-ES" sz="2400" dirty="0" smtClean="0"/>
              <a:t>lculo de fuerzas extrusión directa </a:t>
            </a:r>
            <a:r>
              <a:rPr lang="es-ES" sz="2400" dirty="0" smtClean="0">
                <a:latin typeface="Times New Roman" pitchFamily="18" charset="0"/>
                <a:cs typeface="Times New Roman" pitchFamily="18" charset="0"/>
              </a:rPr>
              <a:t>I</a:t>
            </a:r>
            <a:r>
              <a:rPr lang="es-ES" sz="2400" dirty="0" smtClean="0"/>
              <a:t> de Pb:</a:t>
            </a:r>
          </a:p>
          <a:p>
            <a:pPr marL="0" lvl="2" indent="0">
              <a:buNone/>
            </a:pPr>
            <a:endParaRPr lang="es-ES" sz="2400" dirty="0" smtClean="0"/>
          </a:p>
          <a:p>
            <a:pPr marL="0" lvl="2" indent="0">
              <a:buNone/>
            </a:pPr>
            <a:endParaRPr lang="es-EC" sz="2400" dirty="0"/>
          </a:p>
        </p:txBody>
      </p:sp>
      <p:pic>
        <p:nvPicPr>
          <p:cNvPr id="5" name="4 Imagen"/>
          <p:cNvPicPr/>
          <p:nvPr/>
        </p:nvPicPr>
        <p:blipFill>
          <a:blip r:embed="rId4" cstate="print"/>
          <a:srcRect r="20520" b="57143"/>
          <a:stretch>
            <a:fillRect/>
          </a:stretch>
        </p:blipFill>
        <p:spPr bwMode="auto">
          <a:xfrm>
            <a:off x="2285984" y="1785926"/>
            <a:ext cx="4286280" cy="3286148"/>
          </a:xfrm>
          <a:prstGeom prst="rect">
            <a:avLst/>
          </a:prstGeom>
          <a:noFill/>
          <a:ln w="9525">
            <a:noFill/>
            <a:miter lim="800000"/>
            <a:headEnd/>
            <a:tailEnd/>
          </a:ln>
        </p:spPr>
      </p:pic>
    </p:spTree>
    <p:extLst>
      <p:ext uri="{BB962C8B-B14F-4D97-AF65-F5344CB8AC3E}">
        <p14:creationId xmlns="" xmlns:p14="http://schemas.microsoft.com/office/powerpoint/2010/main" val="1241082381"/>
      </p:ext>
    </p:extLst>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sz="2400" dirty="0" smtClean="0"/>
              <a:t>Ejemplo de c</a:t>
            </a:r>
            <a:r>
              <a:rPr lang="es-ES" dirty="0" smtClean="0"/>
              <a:t>á</a:t>
            </a:r>
            <a:r>
              <a:rPr lang="es-ES" sz="2400" dirty="0" smtClean="0"/>
              <a:t>lculo de fuerzas extrusión directa </a:t>
            </a:r>
            <a:r>
              <a:rPr lang="es-ES" sz="2400" dirty="0" smtClean="0">
                <a:latin typeface="Times New Roman" pitchFamily="18" charset="0"/>
                <a:cs typeface="Times New Roman" pitchFamily="18" charset="0"/>
              </a:rPr>
              <a:t>I</a:t>
            </a:r>
            <a:r>
              <a:rPr lang="es-ES" sz="2400" dirty="0" smtClean="0"/>
              <a:t> de Pb:</a:t>
            </a:r>
          </a:p>
          <a:p>
            <a:pPr marL="0" lvl="2" indent="0">
              <a:buNone/>
            </a:pPr>
            <a:endParaRPr lang="es-ES" sz="2400" dirty="0" smtClean="0"/>
          </a:p>
          <a:p>
            <a:pPr marL="0" lvl="2" indent="0">
              <a:buNone/>
            </a:pPr>
            <a:endParaRPr lang="es-EC" sz="2400" dirty="0"/>
          </a:p>
        </p:txBody>
      </p:sp>
      <p:pic>
        <p:nvPicPr>
          <p:cNvPr id="6" name="5 Imagen"/>
          <p:cNvPicPr/>
          <p:nvPr/>
        </p:nvPicPr>
        <p:blipFill>
          <a:blip r:embed="rId4" cstate="print"/>
          <a:srcRect t="44898" r="3179"/>
          <a:stretch>
            <a:fillRect/>
          </a:stretch>
        </p:blipFill>
        <p:spPr bwMode="auto">
          <a:xfrm>
            <a:off x="2357422" y="1500174"/>
            <a:ext cx="4857784" cy="4143404"/>
          </a:xfrm>
          <a:prstGeom prst="rect">
            <a:avLst/>
          </a:prstGeom>
          <a:noFill/>
          <a:ln w="9525">
            <a:noFill/>
            <a:miter lim="800000"/>
            <a:headEnd/>
            <a:tailEnd/>
          </a:ln>
        </p:spPr>
      </p:pic>
    </p:spTree>
    <p:extLst>
      <p:ext uri="{BB962C8B-B14F-4D97-AF65-F5344CB8AC3E}">
        <p14:creationId xmlns="" xmlns:p14="http://schemas.microsoft.com/office/powerpoint/2010/main" val="1241082381"/>
      </p:ext>
    </p:extLst>
  </p:cSld>
  <p:clrMapOvr>
    <a:masterClrMapping/>
  </p:clrMapOvr>
  <p:transition>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342900" lvl="1" indent="-342900" eaLnBrk="1" hangingPunct="1">
              <a:buNone/>
            </a:pPr>
            <a:r>
              <a:rPr lang="es-ES" sz="2400" dirty="0"/>
              <a:t>Resumen de fuerzas para la extrusión directa</a:t>
            </a:r>
            <a:r>
              <a:rPr lang="es-ES" sz="2400" b="1" dirty="0"/>
              <a:t>.</a:t>
            </a:r>
            <a:endParaRPr lang="es-EC" sz="2400" b="1" dirty="0"/>
          </a:p>
          <a:p>
            <a:pPr marL="342900" lvl="1" indent="-342900" eaLnBrk="1" hangingPunct="1">
              <a:buNone/>
            </a:pPr>
            <a:endParaRPr lang="es-ES" sz="2400" dirty="0" smtClean="0"/>
          </a:p>
          <a:p>
            <a:pPr marL="0" lvl="2" indent="0">
              <a:buNone/>
            </a:pPr>
            <a:endParaRPr lang="es-ES" sz="2400" dirty="0" smtClean="0"/>
          </a:p>
        </p:txBody>
      </p:sp>
      <p:graphicFrame>
        <p:nvGraphicFramePr>
          <p:cNvPr id="2" name="1 Tabla"/>
          <p:cNvGraphicFramePr>
            <a:graphicFrameLocks noGrp="1"/>
          </p:cNvGraphicFramePr>
          <p:nvPr>
            <p:extLst>
              <p:ext uri="{D42A27DB-BD31-4B8C-83A1-F6EECF244321}">
                <p14:modId xmlns="" xmlns:p14="http://schemas.microsoft.com/office/powerpoint/2010/main" val="1943277351"/>
              </p:ext>
            </p:extLst>
          </p:nvPr>
        </p:nvGraphicFramePr>
        <p:xfrm>
          <a:off x="2071670" y="1928802"/>
          <a:ext cx="5105400" cy="2971800"/>
        </p:xfrm>
        <a:graphic>
          <a:graphicData uri="http://schemas.openxmlformats.org/drawingml/2006/table">
            <a:tbl>
              <a:tblPr firstRow="1" firstCol="1" bandRow="1">
                <a:tableStyleId>{5C22544A-7EE6-4342-B048-85BDC9FD1C3A}</a:tableStyleId>
              </a:tblPr>
              <a:tblGrid>
                <a:gridCol w="1413876"/>
                <a:gridCol w="3691524"/>
              </a:tblGrid>
              <a:tr h="417351">
                <a:tc gridSpan="2">
                  <a:txBody>
                    <a:bodyPr/>
                    <a:lstStyle/>
                    <a:p>
                      <a:pPr algn="ctr">
                        <a:lnSpc>
                          <a:spcPct val="150000"/>
                        </a:lnSpc>
                        <a:spcAft>
                          <a:spcPts val="0"/>
                        </a:spcAft>
                      </a:pPr>
                      <a:r>
                        <a:rPr lang="es-ES" sz="1600" dirty="0">
                          <a:effectLst/>
                          <a:latin typeface="+mn-lt"/>
                        </a:rPr>
                        <a:t>Extrusión Directa</a:t>
                      </a:r>
                      <a:endParaRPr lang="es-EC" sz="1600" dirty="0">
                        <a:effectLst/>
                        <a:latin typeface="+mn-lt"/>
                        <a:ea typeface="Times New Roman"/>
                        <a:cs typeface="Times New Roman"/>
                      </a:endParaRPr>
                    </a:p>
                  </a:txBody>
                  <a:tcPr marL="44450" marR="44450" marT="0" marB="0" anchor="b"/>
                </a:tc>
                <a:tc hMerge="1">
                  <a:txBody>
                    <a:bodyPr/>
                    <a:lstStyle/>
                    <a:p>
                      <a:endParaRPr lang="es-EC"/>
                    </a:p>
                  </a:txBody>
                  <a:tcPr/>
                </a:tc>
              </a:tr>
              <a:tr h="417351">
                <a:tc>
                  <a:txBody>
                    <a:bodyPr/>
                    <a:lstStyle/>
                    <a:p>
                      <a:pPr>
                        <a:lnSpc>
                          <a:spcPct val="115000"/>
                        </a:lnSpc>
                      </a:pPr>
                      <a:endParaRPr lang="es-EC" sz="1600" dirty="0">
                        <a:effectLst/>
                        <a:latin typeface="+mn-lt"/>
                        <a:cs typeface="Times New Roman"/>
                      </a:endParaRPr>
                    </a:p>
                  </a:txBody>
                  <a:tcPr marL="44450" marR="44450" marT="0" marB="0" anchor="b"/>
                </a:tc>
                <a:tc>
                  <a:txBody>
                    <a:bodyPr/>
                    <a:lstStyle/>
                    <a:p>
                      <a:pPr algn="ctr">
                        <a:lnSpc>
                          <a:spcPct val="150000"/>
                        </a:lnSpc>
                        <a:spcAft>
                          <a:spcPts val="0"/>
                        </a:spcAft>
                      </a:pPr>
                      <a:r>
                        <a:rPr lang="es-ES" sz="1600" dirty="0">
                          <a:effectLst/>
                          <a:latin typeface="+mn-lt"/>
                        </a:rPr>
                        <a:t>Fuerza para </a:t>
                      </a:r>
                      <a:r>
                        <a:rPr lang="es-ES" sz="1600" dirty="0" err="1">
                          <a:effectLst/>
                          <a:latin typeface="+mn-lt"/>
                        </a:rPr>
                        <a:t>extrusionar</a:t>
                      </a:r>
                      <a:r>
                        <a:rPr lang="es-ES" sz="1600" dirty="0">
                          <a:effectLst/>
                          <a:latin typeface="+mn-lt"/>
                        </a:rPr>
                        <a:t>(Kg)</a:t>
                      </a:r>
                      <a:endParaRPr lang="es-EC" sz="1600" dirty="0">
                        <a:effectLst/>
                        <a:latin typeface="+mn-lt"/>
                        <a:ea typeface="Times New Roman"/>
                        <a:cs typeface="Times New Roman"/>
                      </a:endParaRPr>
                    </a:p>
                  </a:txBody>
                  <a:tcPr marL="44450" marR="44450" marT="0" marB="0" anchor="b"/>
                </a:tc>
              </a:tr>
              <a:tr h="417351">
                <a:tc>
                  <a:txBody>
                    <a:bodyPr/>
                    <a:lstStyle/>
                    <a:p>
                      <a:pPr algn="ctr">
                        <a:lnSpc>
                          <a:spcPct val="150000"/>
                        </a:lnSpc>
                        <a:spcAft>
                          <a:spcPts val="0"/>
                        </a:spcAft>
                      </a:pPr>
                      <a:r>
                        <a:rPr lang="es-ES" sz="1600" dirty="0">
                          <a:effectLst/>
                          <a:latin typeface="+mn-lt"/>
                        </a:rPr>
                        <a:t>Eje de Al</a:t>
                      </a:r>
                      <a:endParaRPr lang="es-EC" sz="1600" dirty="0">
                        <a:effectLst/>
                        <a:latin typeface="+mn-lt"/>
                        <a:ea typeface="Times New Roman"/>
                        <a:cs typeface="Times New Roman"/>
                      </a:endParaRPr>
                    </a:p>
                  </a:txBody>
                  <a:tcPr marL="44450" marR="44450" marT="0" marB="0" anchor="b"/>
                </a:tc>
                <a:tc>
                  <a:txBody>
                    <a:bodyPr/>
                    <a:lstStyle/>
                    <a:p>
                      <a:pPr algn="ctr">
                        <a:lnSpc>
                          <a:spcPct val="150000"/>
                        </a:lnSpc>
                        <a:spcAft>
                          <a:spcPts val="0"/>
                        </a:spcAft>
                      </a:pPr>
                      <a:r>
                        <a:rPr lang="es-ES" sz="1600" dirty="0">
                          <a:effectLst/>
                          <a:latin typeface="+mn-lt"/>
                        </a:rPr>
                        <a:t>20120</a:t>
                      </a:r>
                      <a:endParaRPr lang="es-EC" sz="1600" dirty="0">
                        <a:effectLst/>
                        <a:latin typeface="+mn-lt"/>
                        <a:ea typeface="Times New Roman"/>
                        <a:cs typeface="Times New Roman"/>
                      </a:endParaRPr>
                    </a:p>
                  </a:txBody>
                  <a:tcPr marL="44450" marR="44450" marT="0" marB="0" anchor="b"/>
                </a:tc>
              </a:tr>
              <a:tr h="417351">
                <a:tc>
                  <a:txBody>
                    <a:bodyPr/>
                    <a:lstStyle/>
                    <a:p>
                      <a:pPr algn="ctr">
                        <a:lnSpc>
                          <a:spcPct val="150000"/>
                        </a:lnSpc>
                        <a:spcAft>
                          <a:spcPts val="0"/>
                        </a:spcAft>
                      </a:pPr>
                      <a:r>
                        <a:rPr lang="es-ES" sz="1600" dirty="0">
                          <a:effectLst/>
                          <a:latin typeface="+mn-lt"/>
                        </a:rPr>
                        <a:t>Eje de Pb</a:t>
                      </a:r>
                      <a:endParaRPr lang="es-EC" sz="1600" dirty="0">
                        <a:effectLst/>
                        <a:latin typeface="+mn-lt"/>
                        <a:ea typeface="Times New Roman"/>
                        <a:cs typeface="Times New Roman"/>
                      </a:endParaRPr>
                    </a:p>
                  </a:txBody>
                  <a:tcPr marL="44450" marR="44450" marT="0" marB="0" anchor="b"/>
                </a:tc>
                <a:tc>
                  <a:txBody>
                    <a:bodyPr/>
                    <a:lstStyle/>
                    <a:p>
                      <a:pPr algn="ctr">
                        <a:lnSpc>
                          <a:spcPct val="150000"/>
                        </a:lnSpc>
                        <a:spcAft>
                          <a:spcPts val="0"/>
                        </a:spcAft>
                      </a:pPr>
                      <a:r>
                        <a:rPr lang="es-ES" sz="1600" dirty="0">
                          <a:effectLst/>
                          <a:latin typeface="+mn-lt"/>
                        </a:rPr>
                        <a:t>10980</a:t>
                      </a:r>
                      <a:endParaRPr lang="es-EC" sz="1600" dirty="0">
                        <a:effectLst/>
                        <a:latin typeface="+mn-lt"/>
                        <a:ea typeface="Times New Roman"/>
                        <a:cs typeface="Times New Roman"/>
                      </a:endParaRPr>
                    </a:p>
                  </a:txBody>
                  <a:tcPr marL="44450" marR="44450" marT="0" marB="0" anchor="b"/>
                </a:tc>
              </a:tr>
              <a:tr h="417351">
                <a:tc>
                  <a:txBody>
                    <a:bodyPr/>
                    <a:lstStyle/>
                    <a:p>
                      <a:pPr algn="ctr">
                        <a:lnSpc>
                          <a:spcPct val="150000"/>
                        </a:lnSpc>
                        <a:spcAft>
                          <a:spcPts val="0"/>
                        </a:spcAft>
                      </a:pPr>
                      <a:r>
                        <a:rPr lang="es-ES" sz="1600">
                          <a:effectLst/>
                          <a:latin typeface="+mn-lt"/>
                        </a:rPr>
                        <a:t>Perfil "I" Pb</a:t>
                      </a:r>
                      <a:endParaRPr lang="es-EC" sz="1600">
                        <a:effectLst/>
                        <a:latin typeface="+mn-lt"/>
                        <a:ea typeface="Times New Roman"/>
                        <a:cs typeface="Times New Roman"/>
                      </a:endParaRPr>
                    </a:p>
                  </a:txBody>
                  <a:tcPr marL="44450" marR="44450" marT="0" marB="0" anchor="b"/>
                </a:tc>
                <a:tc>
                  <a:txBody>
                    <a:bodyPr/>
                    <a:lstStyle/>
                    <a:p>
                      <a:pPr algn="ctr">
                        <a:lnSpc>
                          <a:spcPct val="150000"/>
                        </a:lnSpc>
                        <a:spcAft>
                          <a:spcPts val="0"/>
                        </a:spcAft>
                      </a:pPr>
                      <a:r>
                        <a:rPr lang="es-ES" sz="1600" dirty="0" smtClean="0">
                          <a:effectLst/>
                          <a:latin typeface="+mn-lt"/>
                        </a:rPr>
                        <a:t>13590</a:t>
                      </a:r>
                      <a:endParaRPr lang="es-EC" sz="1600" dirty="0">
                        <a:effectLst/>
                        <a:latin typeface="+mn-lt"/>
                        <a:ea typeface="Times New Roman"/>
                        <a:cs typeface="Times New Roman"/>
                      </a:endParaRPr>
                    </a:p>
                  </a:txBody>
                  <a:tcPr marL="44450" marR="44450" marT="0" marB="0" anchor="b"/>
                </a:tc>
              </a:tr>
              <a:tr h="885045">
                <a:tc>
                  <a:txBody>
                    <a:bodyPr/>
                    <a:lstStyle/>
                    <a:p>
                      <a:pPr algn="ctr">
                        <a:lnSpc>
                          <a:spcPct val="150000"/>
                        </a:lnSpc>
                        <a:spcAft>
                          <a:spcPts val="0"/>
                        </a:spcAft>
                      </a:pPr>
                      <a:r>
                        <a:rPr lang="es-ES" sz="1600">
                          <a:effectLst/>
                          <a:latin typeface="+mn-lt"/>
                        </a:rPr>
                        <a:t>Fuerza ingenieril</a:t>
                      </a:r>
                      <a:endParaRPr lang="es-EC" sz="1600">
                        <a:effectLst/>
                        <a:latin typeface="+mn-lt"/>
                        <a:ea typeface="Times New Roman"/>
                        <a:cs typeface="Times New Roman"/>
                      </a:endParaRPr>
                    </a:p>
                  </a:txBody>
                  <a:tcPr marL="44450" marR="44450" marT="0" marB="0" anchor="b"/>
                </a:tc>
                <a:tc>
                  <a:txBody>
                    <a:bodyPr/>
                    <a:lstStyle/>
                    <a:p>
                      <a:pPr algn="ctr">
                        <a:lnSpc>
                          <a:spcPct val="150000"/>
                        </a:lnSpc>
                        <a:spcAft>
                          <a:spcPts val="0"/>
                        </a:spcAft>
                      </a:pPr>
                      <a:r>
                        <a:rPr lang="es-ES" sz="1600" dirty="0">
                          <a:effectLst/>
                          <a:latin typeface="+mn-lt"/>
                        </a:rPr>
                        <a:t>19630</a:t>
                      </a:r>
                      <a:endParaRPr lang="es-EC" sz="1600" dirty="0">
                        <a:effectLst/>
                        <a:latin typeface="+mn-lt"/>
                        <a:ea typeface="Times New Roman"/>
                        <a:cs typeface="Times New Roman"/>
                      </a:endParaRPr>
                    </a:p>
                  </a:txBody>
                  <a:tcPr marL="44450" marR="44450" marT="0" marB="0" anchor="ctr"/>
                </a:tc>
              </a:tr>
            </a:tbl>
          </a:graphicData>
        </a:graphic>
      </p:graphicFrame>
    </p:spTree>
    <p:extLst>
      <p:ext uri="{BB962C8B-B14F-4D97-AF65-F5344CB8AC3E}">
        <p14:creationId xmlns="" xmlns:p14="http://schemas.microsoft.com/office/powerpoint/2010/main" val="2006495927"/>
      </p:ext>
    </p:extLst>
  </p:cSld>
  <p:clrMapOvr>
    <a:masterClrMapping/>
  </p:clrMapOvr>
  <p:transition>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sz="2400" dirty="0" smtClean="0"/>
              <a:t>Ejemplo de c</a:t>
            </a:r>
            <a:r>
              <a:rPr lang="es-ES" dirty="0" smtClean="0"/>
              <a:t>á</a:t>
            </a:r>
            <a:r>
              <a:rPr lang="es-ES" sz="2400" dirty="0" smtClean="0"/>
              <a:t>lculo de fuerzas extrusión </a:t>
            </a:r>
            <a:r>
              <a:rPr lang="es-ES" dirty="0" smtClean="0"/>
              <a:t>inversa</a:t>
            </a:r>
            <a:r>
              <a:rPr lang="es-ES" sz="2400" dirty="0" smtClean="0"/>
              <a:t> de Pb:</a:t>
            </a:r>
          </a:p>
          <a:p>
            <a:pPr marL="0" lvl="2" indent="0">
              <a:buNone/>
            </a:pPr>
            <a:endParaRPr lang="es-ES" sz="2400" dirty="0" smtClean="0"/>
          </a:p>
          <a:p>
            <a:pPr marL="0" lvl="2" indent="0">
              <a:buNone/>
            </a:pPr>
            <a:endParaRPr lang="es-EC" sz="2400" dirty="0"/>
          </a:p>
        </p:txBody>
      </p:sp>
      <p:pic>
        <p:nvPicPr>
          <p:cNvPr id="6" name="5 Imagen"/>
          <p:cNvPicPr/>
          <p:nvPr/>
        </p:nvPicPr>
        <p:blipFill>
          <a:blip r:embed="rId4" cstate="print"/>
          <a:srcRect r="4992" b="37660"/>
          <a:stretch>
            <a:fillRect/>
          </a:stretch>
        </p:blipFill>
        <p:spPr bwMode="auto">
          <a:xfrm>
            <a:off x="2000232" y="1500174"/>
            <a:ext cx="5643602" cy="4143404"/>
          </a:xfrm>
          <a:prstGeom prst="rect">
            <a:avLst/>
          </a:prstGeom>
          <a:noFill/>
          <a:ln w="9525">
            <a:noFill/>
            <a:miter lim="800000"/>
            <a:headEnd/>
            <a:tailEnd/>
          </a:ln>
        </p:spPr>
      </p:pic>
    </p:spTree>
    <p:extLst>
      <p:ext uri="{BB962C8B-B14F-4D97-AF65-F5344CB8AC3E}">
        <p14:creationId xmlns="" xmlns:p14="http://schemas.microsoft.com/office/powerpoint/2010/main" val="3743320353"/>
      </p:ext>
    </p:extLst>
  </p:cSld>
  <p:clrMapOvr>
    <a:masterClrMapping/>
  </p:clrMapOvr>
  <p:transition>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1624"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sz="2400" dirty="0" smtClean="0"/>
              <a:t>Ejemplo de c</a:t>
            </a:r>
            <a:r>
              <a:rPr lang="es-ES" dirty="0" smtClean="0"/>
              <a:t>á</a:t>
            </a:r>
            <a:r>
              <a:rPr lang="es-ES" sz="2400" dirty="0" smtClean="0"/>
              <a:t>lculo de fuerzas extrusión </a:t>
            </a:r>
            <a:r>
              <a:rPr lang="es-ES" dirty="0" smtClean="0"/>
              <a:t>inversa</a:t>
            </a:r>
            <a:r>
              <a:rPr lang="es-ES" sz="2400" dirty="0" smtClean="0"/>
              <a:t> de Pb:</a:t>
            </a:r>
          </a:p>
          <a:p>
            <a:pPr marL="0" lvl="2" indent="0">
              <a:buNone/>
            </a:pPr>
            <a:endParaRPr lang="es-ES" sz="2400" dirty="0" smtClean="0"/>
          </a:p>
          <a:p>
            <a:pPr marL="0" lvl="2" indent="0">
              <a:buNone/>
            </a:pPr>
            <a:endParaRPr lang="es-EC" sz="2400" dirty="0"/>
          </a:p>
        </p:txBody>
      </p:sp>
      <p:pic>
        <p:nvPicPr>
          <p:cNvPr id="6" name="5 Imagen"/>
          <p:cNvPicPr/>
          <p:nvPr/>
        </p:nvPicPr>
        <p:blipFill>
          <a:blip r:embed="rId4" cstate="print"/>
          <a:srcRect t="61700" r="5328"/>
          <a:stretch>
            <a:fillRect/>
          </a:stretch>
        </p:blipFill>
        <p:spPr bwMode="auto">
          <a:xfrm>
            <a:off x="2357422" y="1500174"/>
            <a:ext cx="4643470" cy="2286016"/>
          </a:xfrm>
          <a:prstGeom prst="rect">
            <a:avLst/>
          </a:prstGeom>
          <a:noFill/>
          <a:ln w="9525">
            <a:noFill/>
            <a:miter lim="800000"/>
            <a:headEnd/>
            <a:tailEnd/>
          </a:ln>
        </p:spPr>
      </p:pic>
      <p:pic>
        <p:nvPicPr>
          <p:cNvPr id="7" name="6 Imagen"/>
          <p:cNvPicPr/>
          <p:nvPr/>
        </p:nvPicPr>
        <p:blipFill>
          <a:blip r:embed="rId5" cstate="print"/>
          <a:srcRect r="6916" b="73203"/>
          <a:stretch>
            <a:fillRect/>
          </a:stretch>
        </p:blipFill>
        <p:spPr bwMode="auto">
          <a:xfrm>
            <a:off x="2407835" y="4010068"/>
            <a:ext cx="5378875" cy="1919262"/>
          </a:xfrm>
          <a:prstGeom prst="rect">
            <a:avLst/>
          </a:prstGeom>
          <a:noFill/>
          <a:ln w="9525">
            <a:noFill/>
            <a:miter lim="800000"/>
            <a:headEnd/>
            <a:tailEnd/>
          </a:ln>
        </p:spPr>
      </p:pic>
    </p:spTree>
    <p:extLst>
      <p:ext uri="{BB962C8B-B14F-4D97-AF65-F5344CB8AC3E}">
        <p14:creationId xmlns="" xmlns:p14="http://schemas.microsoft.com/office/powerpoint/2010/main" val="401025771"/>
      </p:ext>
    </p:extLst>
  </p:cSld>
  <p:clrMapOvr>
    <a:masterClrMapping/>
  </p:clrMapOvr>
  <p:transition>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1624"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sz="2400" dirty="0" smtClean="0"/>
              <a:t>Ejemplo de c</a:t>
            </a:r>
            <a:r>
              <a:rPr lang="es-ES" dirty="0" smtClean="0"/>
              <a:t>á</a:t>
            </a:r>
            <a:r>
              <a:rPr lang="es-ES" sz="2400" dirty="0" smtClean="0"/>
              <a:t>lculo de fuerzas extrusión </a:t>
            </a:r>
            <a:r>
              <a:rPr lang="es-ES" dirty="0" smtClean="0"/>
              <a:t>inversa</a:t>
            </a:r>
            <a:r>
              <a:rPr lang="es-ES" sz="2400" dirty="0" smtClean="0"/>
              <a:t> de Pb:</a:t>
            </a:r>
          </a:p>
          <a:p>
            <a:pPr marL="0" lvl="2" indent="0">
              <a:buNone/>
            </a:pPr>
            <a:endParaRPr lang="es-ES" sz="2400" dirty="0" smtClean="0"/>
          </a:p>
          <a:p>
            <a:pPr marL="0" lvl="2" indent="0">
              <a:buNone/>
            </a:pPr>
            <a:endParaRPr lang="es-EC" sz="2400" dirty="0"/>
          </a:p>
        </p:txBody>
      </p:sp>
      <p:pic>
        <p:nvPicPr>
          <p:cNvPr id="8" name="7 Imagen"/>
          <p:cNvPicPr/>
          <p:nvPr/>
        </p:nvPicPr>
        <p:blipFill>
          <a:blip r:embed="rId4" cstate="print"/>
          <a:srcRect t="26883" r="-1180"/>
          <a:stretch>
            <a:fillRect/>
          </a:stretch>
        </p:blipFill>
        <p:spPr bwMode="auto">
          <a:xfrm>
            <a:off x="2000232" y="1357298"/>
            <a:ext cx="5786478" cy="4500594"/>
          </a:xfrm>
          <a:prstGeom prst="rect">
            <a:avLst/>
          </a:prstGeom>
          <a:noFill/>
          <a:ln w="9525">
            <a:noFill/>
            <a:miter lim="800000"/>
            <a:headEnd/>
            <a:tailEnd/>
          </a:ln>
        </p:spPr>
      </p:pic>
    </p:spTree>
    <p:extLst>
      <p:ext uri="{BB962C8B-B14F-4D97-AF65-F5344CB8AC3E}">
        <p14:creationId xmlns="" xmlns:p14="http://schemas.microsoft.com/office/powerpoint/2010/main" val="401025771"/>
      </p:ext>
    </p:extLst>
  </p:cSld>
  <p:clrMapOvr>
    <a:masterClrMapping/>
  </p:clrMapOvr>
  <p:transition>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1624"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sz="2400" dirty="0" smtClean="0"/>
              <a:t>Ejemplo de c</a:t>
            </a:r>
            <a:r>
              <a:rPr lang="es-ES" dirty="0" smtClean="0"/>
              <a:t>á</a:t>
            </a:r>
            <a:r>
              <a:rPr lang="es-ES" sz="2400" dirty="0" smtClean="0"/>
              <a:t>lculo de fuerzas extrusión </a:t>
            </a:r>
            <a:r>
              <a:rPr lang="es-ES" dirty="0" smtClean="0"/>
              <a:t>mixta</a:t>
            </a:r>
            <a:r>
              <a:rPr lang="es-ES" sz="2400" dirty="0" smtClean="0"/>
              <a:t> de Al:</a:t>
            </a:r>
          </a:p>
          <a:p>
            <a:pPr marL="0" lvl="2" indent="0">
              <a:buNone/>
            </a:pPr>
            <a:endParaRPr lang="es-ES" sz="2400" dirty="0" smtClean="0"/>
          </a:p>
          <a:p>
            <a:pPr marL="0" lvl="2" indent="0">
              <a:buNone/>
            </a:pPr>
            <a:endParaRPr lang="es-EC" sz="2400" dirty="0"/>
          </a:p>
        </p:txBody>
      </p:sp>
      <p:pic>
        <p:nvPicPr>
          <p:cNvPr id="5" name="4 Imagen"/>
          <p:cNvPicPr/>
          <p:nvPr/>
        </p:nvPicPr>
        <p:blipFill>
          <a:blip r:embed="rId4" cstate="print"/>
          <a:srcRect r="4335" b="64107"/>
          <a:stretch>
            <a:fillRect/>
          </a:stretch>
        </p:blipFill>
        <p:spPr bwMode="auto">
          <a:xfrm>
            <a:off x="2071670" y="1500174"/>
            <a:ext cx="5643601" cy="4143404"/>
          </a:xfrm>
          <a:prstGeom prst="rect">
            <a:avLst/>
          </a:prstGeom>
          <a:noFill/>
          <a:ln w="9525">
            <a:noFill/>
            <a:miter lim="800000"/>
            <a:headEnd/>
            <a:tailEnd/>
          </a:ln>
        </p:spPr>
      </p:pic>
      <p:sp>
        <p:nvSpPr>
          <p:cNvPr id="6" name="Rectangle 3"/>
          <p:cNvSpPr txBox="1">
            <a:spLocks/>
          </p:cNvSpPr>
          <p:nvPr/>
        </p:nvSpPr>
        <p:spPr bwMode="auto">
          <a:xfrm>
            <a:off x="71406" y="6286520"/>
            <a:ext cx="500034"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s-ES" sz="2800" b="1" i="0" u="none" strike="noStrike" kern="1200" cap="all" spc="0" normalizeH="0" baseline="0" noProof="0" dirty="0" smtClean="0">
                <a:ln>
                  <a:noFill/>
                </a:ln>
                <a:solidFill>
                  <a:schemeClr val="tx1"/>
                </a:solidFill>
                <a:effectLst/>
                <a:uLnTx/>
                <a:uFillTx/>
                <a:latin typeface="+mn-lt"/>
                <a:ea typeface="+mn-ea"/>
                <a:cs typeface="+mn-cs"/>
              </a:rPr>
              <a:t>D</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s-ES" sz="2200" b="1" i="0" u="none" strike="noStrike" kern="1200" cap="all"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79778129"/>
      </p:ext>
    </p:extLst>
  </p:cSld>
  <p:clrMapOvr>
    <a:masterClrMapping/>
  </p:clrMapOvr>
  <p:transition>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32" y="-44426"/>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sz="2400" dirty="0" smtClean="0"/>
              <a:t>Ejemplo de c</a:t>
            </a:r>
            <a:r>
              <a:rPr lang="es-ES" dirty="0" smtClean="0"/>
              <a:t>á</a:t>
            </a:r>
            <a:r>
              <a:rPr lang="es-ES" sz="2400" dirty="0" smtClean="0"/>
              <a:t>lculo de fuerzas extrusión </a:t>
            </a:r>
            <a:r>
              <a:rPr lang="es-ES" dirty="0" smtClean="0"/>
              <a:t>mixta</a:t>
            </a:r>
            <a:r>
              <a:rPr lang="es-ES" sz="2400" dirty="0" smtClean="0"/>
              <a:t> de Al:</a:t>
            </a:r>
          </a:p>
          <a:p>
            <a:pPr marL="0" lvl="2" indent="0">
              <a:buNone/>
            </a:pPr>
            <a:endParaRPr lang="es-ES" sz="2400" dirty="0" smtClean="0"/>
          </a:p>
          <a:p>
            <a:pPr marL="0" lvl="2" indent="0">
              <a:buNone/>
            </a:pPr>
            <a:endParaRPr lang="es-EC" sz="2400" dirty="0"/>
          </a:p>
        </p:txBody>
      </p:sp>
      <p:pic>
        <p:nvPicPr>
          <p:cNvPr id="5" name="4 Imagen"/>
          <p:cNvPicPr/>
          <p:nvPr/>
        </p:nvPicPr>
        <p:blipFill>
          <a:blip r:embed="rId4" cstate="print"/>
          <a:srcRect t="35438" r="10982" b="20591"/>
          <a:stretch>
            <a:fillRect/>
          </a:stretch>
        </p:blipFill>
        <p:spPr bwMode="auto">
          <a:xfrm>
            <a:off x="2100262" y="1285860"/>
            <a:ext cx="5257820" cy="4357718"/>
          </a:xfrm>
          <a:prstGeom prst="rect">
            <a:avLst/>
          </a:prstGeom>
          <a:noFill/>
          <a:ln w="9525">
            <a:noFill/>
            <a:miter lim="800000"/>
            <a:headEnd/>
            <a:tailEnd/>
          </a:ln>
        </p:spPr>
      </p:pic>
    </p:spTree>
    <p:extLst>
      <p:ext uri="{BB962C8B-B14F-4D97-AF65-F5344CB8AC3E}">
        <p14:creationId xmlns="" xmlns:p14="http://schemas.microsoft.com/office/powerpoint/2010/main" val="1963031"/>
      </p:ext>
    </p:extLst>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668963"/>
          </a:xfrm>
        </p:spPr>
        <p:txBody>
          <a:bodyPr/>
          <a:lstStyle/>
          <a:p>
            <a:pPr marL="342900" lvl="1" indent="-342900" eaLnBrk="1" hangingPunct="1">
              <a:buNone/>
            </a:pPr>
            <a:r>
              <a:rPr lang="es-ES" b="1" cap="all" dirty="0" smtClean="0"/>
              <a:t>JUSTIFICACIÓN E IMPORTANCIA:</a:t>
            </a:r>
          </a:p>
          <a:p>
            <a:pPr marL="342900" lvl="1" indent="-342900" algn="just" eaLnBrk="1" hangingPunct="1">
              <a:buNone/>
            </a:pPr>
            <a:endParaRPr lang="es-ES" b="1" cap="all" dirty="0" smtClean="0"/>
          </a:p>
          <a:p>
            <a:pPr lvl="0" algn="just"/>
            <a:r>
              <a:rPr lang="es-ES" sz="2200" dirty="0" smtClean="0"/>
              <a:t>Implementar el laboratorio de Procesos de Manufactura del DECEM con </a:t>
            </a:r>
            <a:r>
              <a:rPr lang="es-ES" sz="2200" dirty="0"/>
              <a:t>prácticas de Procesos de Manufacturas II, que facilitará el aprendizaje de los estudiantes en lo correspondiente a conformación plástica de materiales</a:t>
            </a:r>
            <a:r>
              <a:rPr lang="es-ES" sz="2200" dirty="0" smtClean="0"/>
              <a:t>.</a:t>
            </a:r>
          </a:p>
          <a:p>
            <a:pPr lvl="0" algn="just"/>
            <a:endParaRPr lang="es-EC" sz="2200" dirty="0" smtClean="0"/>
          </a:p>
          <a:p>
            <a:pPr lvl="0" algn="just"/>
            <a:endParaRPr lang="es-EC" sz="2200" dirty="0"/>
          </a:p>
          <a:p>
            <a:pPr lvl="0" algn="just"/>
            <a:r>
              <a:rPr lang="es-ES" sz="2200" dirty="0"/>
              <a:t>Complementar el </a:t>
            </a:r>
            <a:r>
              <a:rPr lang="es-ES" sz="2200" dirty="0" smtClean="0"/>
              <a:t>aprendizaje, </a:t>
            </a:r>
            <a:r>
              <a:rPr lang="es-ES" sz="2200" dirty="0"/>
              <a:t>así como </a:t>
            </a:r>
            <a:r>
              <a:rPr lang="es-ES" sz="2200" dirty="0" smtClean="0"/>
              <a:t>generar nuevas experiencias  </a:t>
            </a:r>
            <a:r>
              <a:rPr lang="es-ES" sz="2200" dirty="0"/>
              <a:t>a los estudiantes del DECEM que actualmente cursan la asignatura de Procesos de Manufactura II.</a:t>
            </a:r>
            <a:endParaRPr lang="es-EC" sz="2200" dirty="0"/>
          </a:p>
          <a:p>
            <a:pPr marL="342900" lvl="1" indent="-342900" eaLnBrk="1" hangingPunct="1">
              <a:buNone/>
            </a:pPr>
            <a:endParaRPr lang="es-ES" sz="2200" b="1" cap="all" dirty="0"/>
          </a:p>
        </p:txBody>
      </p:sp>
    </p:spTree>
    <p:extLst>
      <p:ext uri="{BB962C8B-B14F-4D97-AF65-F5344CB8AC3E}">
        <p14:creationId xmlns="" xmlns:p14="http://schemas.microsoft.com/office/powerpoint/2010/main" val="7866831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dissolve">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5" end="5"/>
                                            </p:txEl>
                                          </p:spTgt>
                                        </p:tgtEl>
                                        <p:attrNameLst>
                                          <p:attrName>style.visibility</p:attrName>
                                        </p:attrNameLst>
                                      </p:cBhvr>
                                      <p:to>
                                        <p:strVal val="visible"/>
                                      </p:to>
                                    </p:set>
                                    <p:animEffect transition="in" filter="dissolve">
                                      <p:cBhvr>
                                        <p:cTn id="17" dur="500"/>
                                        <p:tgtEl>
                                          <p:spTgt spid="245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1624"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228600"/>
            <a:ext cx="8229600" cy="55626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sz="2400" dirty="0" smtClean="0"/>
              <a:t>Ejemplo de c</a:t>
            </a:r>
            <a:r>
              <a:rPr lang="es-ES" dirty="0" smtClean="0"/>
              <a:t>á</a:t>
            </a:r>
            <a:r>
              <a:rPr lang="es-ES" sz="2400" dirty="0" smtClean="0"/>
              <a:t>lculo de fuerzas extrusión </a:t>
            </a:r>
            <a:r>
              <a:rPr lang="es-ES" dirty="0" smtClean="0"/>
              <a:t>mixta</a:t>
            </a:r>
            <a:r>
              <a:rPr lang="es-ES" sz="2400" dirty="0" smtClean="0"/>
              <a:t> de Al:</a:t>
            </a:r>
          </a:p>
          <a:p>
            <a:pPr marL="0" lvl="2" indent="0">
              <a:buNone/>
            </a:pPr>
            <a:endParaRPr lang="es-ES" sz="2400" dirty="0" smtClean="0"/>
          </a:p>
          <a:p>
            <a:pPr marL="0" lvl="2" indent="0">
              <a:buNone/>
            </a:pPr>
            <a:endParaRPr lang="es-EC" sz="2400" dirty="0"/>
          </a:p>
        </p:txBody>
      </p:sp>
      <p:pic>
        <p:nvPicPr>
          <p:cNvPr id="6" name="5 Imagen"/>
          <p:cNvPicPr/>
          <p:nvPr/>
        </p:nvPicPr>
        <p:blipFill>
          <a:blip r:embed="rId4" cstate="print"/>
          <a:srcRect r="-6937" b="50277"/>
          <a:stretch>
            <a:fillRect/>
          </a:stretch>
        </p:blipFill>
        <p:spPr bwMode="auto">
          <a:xfrm>
            <a:off x="2000232" y="1071546"/>
            <a:ext cx="5929354" cy="4786346"/>
          </a:xfrm>
          <a:prstGeom prst="rect">
            <a:avLst/>
          </a:prstGeom>
          <a:noFill/>
          <a:ln w="9525">
            <a:noFill/>
            <a:miter lim="800000"/>
            <a:headEnd/>
            <a:tailEnd/>
          </a:ln>
        </p:spPr>
      </p:pic>
    </p:spTree>
    <p:extLst>
      <p:ext uri="{BB962C8B-B14F-4D97-AF65-F5344CB8AC3E}">
        <p14:creationId xmlns="" xmlns:p14="http://schemas.microsoft.com/office/powerpoint/2010/main" val="2516994994"/>
      </p:ext>
    </p:extLst>
  </p:cSld>
  <p:clrMapOvr>
    <a:masterClrMapping/>
  </p:clrMapOvr>
  <p:transition>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1624"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228600"/>
            <a:ext cx="8229600" cy="55626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sz="2400" dirty="0" smtClean="0"/>
              <a:t>Ejemplo de c</a:t>
            </a:r>
            <a:r>
              <a:rPr lang="es-ES" dirty="0" smtClean="0"/>
              <a:t>á</a:t>
            </a:r>
            <a:r>
              <a:rPr lang="es-ES" sz="2400" dirty="0" smtClean="0"/>
              <a:t>lculo de fuerzas extrusión </a:t>
            </a:r>
            <a:r>
              <a:rPr lang="es-ES" dirty="0" smtClean="0"/>
              <a:t>mixta</a:t>
            </a:r>
            <a:r>
              <a:rPr lang="es-ES" sz="2400" dirty="0" smtClean="0"/>
              <a:t> de Al:</a:t>
            </a:r>
          </a:p>
          <a:p>
            <a:pPr marL="0" lvl="2" indent="0">
              <a:buNone/>
            </a:pPr>
            <a:endParaRPr lang="es-ES" sz="2400" dirty="0" smtClean="0"/>
          </a:p>
          <a:p>
            <a:pPr marL="0" lvl="2" indent="0">
              <a:buNone/>
            </a:pPr>
            <a:endParaRPr lang="es-EC" sz="2400" dirty="0"/>
          </a:p>
        </p:txBody>
      </p:sp>
      <p:pic>
        <p:nvPicPr>
          <p:cNvPr id="5" name="4 Imagen"/>
          <p:cNvPicPr/>
          <p:nvPr/>
        </p:nvPicPr>
        <p:blipFill>
          <a:blip r:embed="rId4" cstate="print"/>
          <a:srcRect t="54751" r="10404"/>
          <a:stretch>
            <a:fillRect/>
          </a:stretch>
        </p:blipFill>
        <p:spPr bwMode="auto">
          <a:xfrm>
            <a:off x="2071670" y="1142984"/>
            <a:ext cx="4857784" cy="4429156"/>
          </a:xfrm>
          <a:prstGeom prst="rect">
            <a:avLst/>
          </a:prstGeom>
          <a:noFill/>
          <a:ln w="9525">
            <a:noFill/>
            <a:miter lim="800000"/>
            <a:headEnd/>
            <a:tailEnd/>
          </a:ln>
        </p:spPr>
      </p:pic>
    </p:spTree>
    <p:extLst>
      <p:ext uri="{BB962C8B-B14F-4D97-AF65-F5344CB8AC3E}">
        <p14:creationId xmlns="" xmlns:p14="http://schemas.microsoft.com/office/powerpoint/2010/main" val="2516994994"/>
      </p:ext>
    </p:extLst>
  </p:cSld>
  <p:clrMapOvr>
    <a:masterClrMapping/>
  </p:clrMapOvr>
  <p:transition>
    <p:dissolv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1624"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228600"/>
            <a:ext cx="8229600" cy="55626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sz="2400" dirty="0" smtClean="0"/>
              <a:t>Ejemplo de c</a:t>
            </a:r>
            <a:r>
              <a:rPr lang="es-ES" dirty="0" smtClean="0"/>
              <a:t>á</a:t>
            </a:r>
            <a:r>
              <a:rPr lang="es-ES" sz="2400" dirty="0" smtClean="0"/>
              <a:t>lculo de fuerzas extrusión </a:t>
            </a:r>
            <a:r>
              <a:rPr lang="es-ES" dirty="0" smtClean="0"/>
              <a:t>mixta</a:t>
            </a:r>
            <a:r>
              <a:rPr lang="es-ES" sz="2400" dirty="0" smtClean="0"/>
              <a:t> de Al:</a:t>
            </a:r>
          </a:p>
          <a:p>
            <a:pPr marL="0" lvl="2" indent="0">
              <a:buNone/>
            </a:pPr>
            <a:endParaRPr lang="es-ES" sz="2400" dirty="0" smtClean="0"/>
          </a:p>
          <a:p>
            <a:pPr marL="0" lvl="2" indent="0">
              <a:buNone/>
            </a:pPr>
            <a:endParaRPr lang="es-EC" sz="2400" dirty="0"/>
          </a:p>
        </p:txBody>
      </p:sp>
      <p:pic>
        <p:nvPicPr>
          <p:cNvPr id="6" name="5 Imagen"/>
          <p:cNvPicPr/>
          <p:nvPr/>
        </p:nvPicPr>
        <p:blipFill>
          <a:blip r:embed="rId4" cstate="print"/>
          <a:srcRect/>
          <a:stretch>
            <a:fillRect/>
          </a:stretch>
        </p:blipFill>
        <p:spPr bwMode="auto">
          <a:xfrm>
            <a:off x="2000232" y="1042986"/>
            <a:ext cx="5500726" cy="5029220"/>
          </a:xfrm>
          <a:prstGeom prst="rect">
            <a:avLst/>
          </a:prstGeom>
          <a:noFill/>
          <a:ln w="9525">
            <a:noFill/>
            <a:miter lim="800000"/>
            <a:headEnd/>
            <a:tailEnd/>
          </a:ln>
        </p:spPr>
      </p:pic>
    </p:spTree>
    <p:extLst>
      <p:ext uri="{BB962C8B-B14F-4D97-AF65-F5344CB8AC3E}">
        <p14:creationId xmlns="" xmlns:p14="http://schemas.microsoft.com/office/powerpoint/2010/main" val="2516994994"/>
      </p:ext>
    </p:extLst>
  </p:cSld>
  <p:clrMapOvr>
    <a:masterClrMapping/>
  </p:clrMapOvr>
  <p:transition>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342900" lvl="1" indent="-342900" eaLnBrk="1" hangingPunct="1">
              <a:buNone/>
            </a:pPr>
            <a:r>
              <a:rPr lang="es-ES" sz="2400" dirty="0"/>
              <a:t>Resumen de fuerzas para la extrusión directa</a:t>
            </a:r>
            <a:r>
              <a:rPr lang="es-ES" sz="2400" b="1" dirty="0"/>
              <a:t>.</a:t>
            </a:r>
            <a:endParaRPr lang="es-EC" sz="2400" b="1" dirty="0"/>
          </a:p>
          <a:p>
            <a:pPr marL="342900" lvl="1" indent="-342900" eaLnBrk="1" hangingPunct="1">
              <a:buNone/>
            </a:pPr>
            <a:endParaRPr lang="es-ES" sz="2400" dirty="0" smtClean="0"/>
          </a:p>
          <a:p>
            <a:pPr marL="0" lvl="2" indent="0">
              <a:buNone/>
            </a:pPr>
            <a:endParaRPr lang="es-ES" sz="2400" dirty="0" smtClean="0"/>
          </a:p>
        </p:txBody>
      </p:sp>
      <p:graphicFrame>
        <p:nvGraphicFramePr>
          <p:cNvPr id="2" name="1 Tabla"/>
          <p:cNvGraphicFramePr>
            <a:graphicFrameLocks noGrp="1"/>
          </p:cNvGraphicFramePr>
          <p:nvPr>
            <p:extLst>
              <p:ext uri="{D42A27DB-BD31-4B8C-83A1-F6EECF244321}">
                <p14:modId xmlns="" xmlns:p14="http://schemas.microsoft.com/office/powerpoint/2010/main" val="1943277351"/>
              </p:ext>
            </p:extLst>
          </p:nvPr>
        </p:nvGraphicFramePr>
        <p:xfrm>
          <a:off x="2071670" y="1928802"/>
          <a:ext cx="5105400" cy="2297742"/>
        </p:xfrm>
        <a:graphic>
          <a:graphicData uri="http://schemas.openxmlformats.org/drawingml/2006/table">
            <a:tbl>
              <a:tblPr firstRow="1" firstCol="1" bandRow="1">
                <a:tableStyleId>{5C22544A-7EE6-4342-B048-85BDC9FD1C3A}</a:tableStyleId>
              </a:tblPr>
              <a:tblGrid>
                <a:gridCol w="1571636"/>
                <a:gridCol w="3533764"/>
              </a:tblGrid>
              <a:tr h="417351">
                <a:tc gridSpan="2">
                  <a:txBody>
                    <a:bodyPr/>
                    <a:lstStyle/>
                    <a:p>
                      <a:pPr algn="ctr">
                        <a:lnSpc>
                          <a:spcPct val="150000"/>
                        </a:lnSpc>
                        <a:spcAft>
                          <a:spcPts val="0"/>
                        </a:spcAft>
                      </a:pPr>
                      <a:r>
                        <a:rPr lang="es-ES" sz="1600" dirty="0">
                          <a:effectLst/>
                          <a:latin typeface="+mn-lt"/>
                        </a:rPr>
                        <a:t>Extrusión </a:t>
                      </a:r>
                      <a:r>
                        <a:rPr lang="es-ES" sz="1600" dirty="0" smtClean="0">
                          <a:effectLst/>
                          <a:latin typeface="+mn-lt"/>
                        </a:rPr>
                        <a:t>Mixta</a:t>
                      </a:r>
                      <a:r>
                        <a:rPr lang="es-ES" sz="1600" baseline="0" dirty="0" smtClean="0">
                          <a:effectLst/>
                          <a:latin typeface="+mn-lt"/>
                        </a:rPr>
                        <a:t> </a:t>
                      </a:r>
                      <a:endParaRPr lang="es-EC" sz="1600" dirty="0">
                        <a:effectLst/>
                        <a:latin typeface="+mn-lt"/>
                        <a:ea typeface="Times New Roman"/>
                        <a:cs typeface="Times New Roman"/>
                      </a:endParaRPr>
                    </a:p>
                  </a:txBody>
                  <a:tcPr marL="44450" marR="44450" marT="0" marB="0" anchor="b"/>
                </a:tc>
                <a:tc hMerge="1">
                  <a:txBody>
                    <a:bodyPr/>
                    <a:lstStyle/>
                    <a:p>
                      <a:endParaRPr lang="es-EC"/>
                    </a:p>
                  </a:txBody>
                  <a:tcPr/>
                </a:tc>
              </a:tr>
              <a:tr h="417351">
                <a:tc>
                  <a:txBody>
                    <a:bodyPr/>
                    <a:lstStyle/>
                    <a:p>
                      <a:pPr>
                        <a:lnSpc>
                          <a:spcPct val="115000"/>
                        </a:lnSpc>
                      </a:pPr>
                      <a:endParaRPr lang="es-EC" sz="1600" dirty="0">
                        <a:effectLst/>
                        <a:latin typeface="+mn-lt"/>
                        <a:cs typeface="Times New Roman"/>
                      </a:endParaRPr>
                    </a:p>
                  </a:txBody>
                  <a:tcPr marL="44450" marR="44450" marT="0" marB="0" anchor="b"/>
                </a:tc>
                <a:tc>
                  <a:txBody>
                    <a:bodyPr/>
                    <a:lstStyle/>
                    <a:p>
                      <a:pPr algn="ctr">
                        <a:lnSpc>
                          <a:spcPct val="150000"/>
                        </a:lnSpc>
                        <a:spcAft>
                          <a:spcPts val="0"/>
                        </a:spcAft>
                      </a:pPr>
                      <a:r>
                        <a:rPr lang="es-ES" sz="1600" dirty="0">
                          <a:effectLst/>
                          <a:latin typeface="+mn-lt"/>
                        </a:rPr>
                        <a:t>Fuerza para </a:t>
                      </a:r>
                      <a:r>
                        <a:rPr lang="es-ES" sz="1600" dirty="0" err="1">
                          <a:effectLst/>
                          <a:latin typeface="+mn-lt"/>
                        </a:rPr>
                        <a:t>extrusionar</a:t>
                      </a:r>
                      <a:r>
                        <a:rPr lang="es-ES" sz="1600" dirty="0">
                          <a:effectLst/>
                          <a:latin typeface="+mn-lt"/>
                        </a:rPr>
                        <a:t>(Kg)</a:t>
                      </a:r>
                      <a:endParaRPr lang="es-EC" sz="1600" dirty="0">
                        <a:effectLst/>
                        <a:latin typeface="+mn-lt"/>
                        <a:ea typeface="Times New Roman"/>
                        <a:cs typeface="Times New Roman"/>
                      </a:endParaRPr>
                    </a:p>
                  </a:txBody>
                  <a:tcPr marL="44450" marR="44450" marT="0" marB="0" anchor="b"/>
                </a:tc>
              </a:tr>
              <a:tr h="417351">
                <a:tc>
                  <a:txBody>
                    <a:bodyPr/>
                    <a:lstStyle/>
                    <a:p>
                      <a:pPr algn="ctr">
                        <a:lnSpc>
                          <a:spcPct val="150000"/>
                        </a:lnSpc>
                        <a:spcAft>
                          <a:spcPts val="0"/>
                        </a:spcAft>
                      </a:pPr>
                      <a:r>
                        <a:rPr lang="es-ES" sz="1600" dirty="0" smtClean="0">
                          <a:effectLst/>
                          <a:latin typeface="+mn-lt"/>
                        </a:rPr>
                        <a:t>Dado</a:t>
                      </a:r>
                      <a:r>
                        <a:rPr lang="es-ES" sz="1600" baseline="0" dirty="0" smtClean="0">
                          <a:effectLst/>
                          <a:latin typeface="+mn-lt"/>
                        </a:rPr>
                        <a:t> de Reducción de </a:t>
                      </a:r>
                      <a:r>
                        <a:rPr lang="es-ES" sz="1600" dirty="0" smtClean="0">
                          <a:effectLst/>
                          <a:latin typeface="+mn-lt"/>
                        </a:rPr>
                        <a:t>Al</a:t>
                      </a:r>
                      <a:endParaRPr lang="es-EC" sz="1600" dirty="0">
                        <a:effectLst/>
                        <a:latin typeface="+mn-lt"/>
                        <a:ea typeface="Times New Roman"/>
                        <a:cs typeface="Times New Roman"/>
                      </a:endParaRPr>
                    </a:p>
                  </a:txBody>
                  <a:tcPr marL="44450" marR="44450" marT="0" marB="0" anchor="b"/>
                </a:tc>
                <a:tc>
                  <a:txBody>
                    <a:bodyPr/>
                    <a:lstStyle/>
                    <a:p>
                      <a:pPr algn="ctr">
                        <a:lnSpc>
                          <a:spcPct val="150000"/>
                        </a:lnSpc>
                        <a:spcAft>
                          <a:spcPts val="0"/>
                        </a:spcAft>
                      </a:pPr>
                      <a:r>
                        <a:rPr lang="es-ES" sz="1600" dirty="0" smtClean="0">
                          <a:effectLst/>
                          <a:latin typeface="+mn-lt"/>
                        </a:rPr>
                        <a:t>22720</a:t>
                      </a:r>
                      <a:endParaRPr lang="es-EC" sz="1600" dirty="0">
                        <a:effectLst/>
                        <a:latin typeface="+mn-lt"/>
                        <a:ea typeface="Times New Roman"/>
                        <a:cs typeface="Times New Roman"/>
                      </a:endParaRPr>
                    </a:p>
                  </a:txBody>
                  <a:tcPr marL="44450" marR="44450" marT="0" marB="0" anchor="b"/>
                </a:tc>
              </a:tr>
              <a:tr h="417351">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S" sz="1600" dirty="0" smtClean="0">
                          <a:effectLst/>
                          <a:latin typeface="+mn-lt"/>
                        </a:rPr>
                        <a:t>Dado</a:t>
                      </a:r>
                      <a:r>
                        <a:rPr lang="es-ES" sz="1600" baseline="0" dirty="0" smtClean="0">
                          <a:effectLst/>
                          <a:latin typeface="+mn-lt"/>
                        </a:rPr>
                        <a:t> de Reducción de </a:t>
                      </a:r>
                      <a:r>
                        <a:rPr lang="es-ES" sz="1600" dirty="0" smtClean="0">
                          <a:effectLst/>
                          <a:latin typeface="+mn-lt"/>
                        </a:rPr>
                        <a:t>Pb</a:t>
                      </a:r>
                      <a:endParaRPr lang="es-EC" sz="1600" dirty="0">
                        <a:effectLst/>
                        <a:latin typeface="+mn-lt"/>
                        <a:ea typeface="Times New Roman"/>
                        <a:cs typeface="Times New Roman"/>
                      </a:endParaRPr>
                    </a:p>
                  </a:txBody>
                  <a:tcPr marL="44450" marR="44450" marT="0" marB="0" anchor="b"/>
                </a:tc>
                <a:tc>
                  <a:txBody>
                    <a:bodyPr/>
                    <a:lstStyle/>
                    <a:p>
                      <a:pPr algn="ctr">
                        <a:lnSpc>
                          <a:spcPct val="150000"/>
                        </a:lnSpc>
                        <a:spcAft>
                          <a:spcPts val="0"/>
                        </a:spcAft>
                      </a:pPr>
                      <a:r>
                        <a:rPr lang="es-ES" sz="1600" dirty="0" smtClean="0">
                          <a:effectLst/>
                          <a:latin typeface="+mn-lt"/>
                        </a:rPr>
                        <a:t>10220</a:t>
                      </a:r>
                      <a:endParaRPr lang="es-EC" sz="1600" dirty="0">
                        <a:effectLst/>
                        <a:latin typeface="+mn-lt"/>
                        <a:ea typeface="Times New Roman"/>
                        <a:cs typeface="Times New Roman"/>
                      </a:endParaRPr>
                    </a:p>
                  </a:txBody>
                  <a:tcPr marL="44450" marR="44450" marT="0" marB="0" anchor="b"/>
                </a:tc>
              </a:tr>
            </a:tbl>
          </a:graphicData>
        </a:graphic>
      </p:graphicFrame>
    </p:spTree>
    <p:extLst>
      <p:ext uri="{BB962C8B-B14F-4D97-AF65-F5344CB8AC3E}">
        <p14:creationId xmlns="" xmlns:p14="http://schemas.microsoft.com/office/powerpoint/2010/main" val="2006495927"/>
      </p:ext>
    </p:extLst>
  </p:cSld>
  <p:clrMapOvr>
    <a:masterClrMapping/>
  </p:clrMapOvr>
  <p:transition>
    <p:dissolv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500034" y="142852"/>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342900" lvl="1" indent="-342900" eaLnBrk="1" hangingPunct="1">
              <a:buNone/>
            </a:pPr>
            <a:r>
              <a:rPr lang="es-ES" sz="2400" b="1" cap="all" dirty="0"/>
              <a:t>PARÁMETROS DE DISEÑO</a:t>
            </a:r>
            <a:endParaRPr lang="es-EC" sz="2400" b="1" cap="all" dirty="0"/>
          </a:p>
          <a:p>
            <a:pPr marL="342900" lvl="1" indent="-342900" eaLnBrk="1" hangingPunct="1">
              <a:buNone/>
            </a:pPr>
            <a:endParaRPr lang="es-ES" sz="2200" b="1" cap="all" dirty="0"/>
          </a:p>
          <a:p>
            <a:pPr marL="342900" lvl="1" indent="-342900" eaLnBrk="1" hangingPunct="1">
              <a:buNone/>
            </a:pPr>
            <a:endParaRPr lang="es-ES" sz="2200" b="1" cap="all" dirty="0" smtClean="0"/>
          </a:p>
        </p:txBody>
      </p:sp>
      <p:pic>
        <p:nvPicPr>
          <p:cNvPr id="4098"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2028" t="29556" r="60016" b="14644"/>
          <a:stretch/>
        </p:blipFill>
        <p:spPr bwMode="auto">
          <a:xfrm>
            <a:off x="1643042" y="1000108"/>
            <a:ext cx="5929354" cy="49032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2290153"/>
      </p:ext>
    </p:extLst>
  </p:cSld>
  <p:clrMapOvr>
    <a:masterClrMapping/>
  </p:clrMapOvr>
  <p:transition>
    <p:dissolv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4 Rectángulo"/>
          <p:cNvSpPr/>
          <p:nvPr/>
        </p:nvSpPr>
        <p:spPr>
          <a:xfrm>
            <a:off x="357158" y="357166"/>
            <a:ext cx="8072494" cy="4832092"/>
          </a:xfrm>
          <a:prstGeom prst="rect">
            <a:avLst/>
          </a:prstGeom>
        </p:spPr>
        <p:txBody>
          <a:bodyPr wrap="square">
            <a:spAutoFit/>
          </a:bodyPr>
          <a:lstStyle/>
          <a:p>
            <a:r>
              <a:rPr lang="es-ES" sz="2200" b="1" cap="all" dirty="0" smtClean="0">
                <a:latin typeface="+mn-lt"/>
              </a:rPr>
              <a:t>cálculo y diseño</a:t>
            </a:r>
            <a:r>
              <a:rPr lang="es-ES" sz="2200" dirty="0" smtClean="0">
                <a:latin typeface="+mn-lt"/>
              </a:rPr>
              <a:t>: </a:t>
            </a:r>
            <a:r>
              <a:rPr lang="es-ES" sz="2200" b="1" dirty="0" smtClean="0">
                <a:latin typeface="+mn-lt"/>
              </a:rPr>
              <a:t>DISEÑO DEL EQUIPO DE EXTRUSIÓN</a:t>
            </a:r>
          </a:p>
          <a:p>
            <a:endParaRPr lang="es-ES" sz="2200" b="1" cap="all" dirty="0" smtClean="0">
              <a:latin typeface="+mn-lt"/>
            </a:endParaRPr>
          </a:p>
          <a:p>
            <a:r>
              <a:rPr lang="es-ES" sz="2200" b="1" cap="all" dirty="0" smtClean="0">
                <a:latin typeface="+mn-lt"/>
              </a:rPr>
              <a:t>esfuerzo a compresión</a:t>
            </a:r>
          </a:p>
          <a:p>
            <a:endParaRPr lang="es-ES" sz="800" b="1" cap="all" dirty="0" smtClean="0">
              <a:latin typeface="+mn-lt"/>
            </a:endParaRPr>
          </a:p>
          <a:p>
            <a:r>
              <a:rPr lang="es-ES" sz="2200" dirty="0" smtClean="0">
                <a:latin typeface="+mn-lt"/>
              </a:rPr>
              <a:t>La ecuación para calcular el esfuerzo a compresión es la siguiente:</a:t>
            </a:r>
          </a:p>
          <a:p>
            <a:endParaRPr lang="es-ES" sz="2200" dirty="0" smtClean="0">
              <a:latin typeface="+mn-lt"/>
            </a:endParaRPr>
          </a:p>
          <a:p>
            <a:endParaRPr lang="es-ES" sz="2200" dirty="0" smtClean="0">
              <a:latin typeface="+mn-lt"/>
            </a:endParaRPr>
          </a:p>
          <a:p>
            <a:endParaRPr lang="es-ES" sz="2200" dirty="0" smtClean="0">
              <a:latin typeface="+mn-lt"/>
            </a:endParaRPr>
          </a:p>
          <a:p>
            <a:endParaRPr lang="es-ES" sz="2200" dirty="0" smtClean="0">
              <a:latin typeface="+mn-lt"/>
            </a:endParaRPr>
          </a:p>
          <a:p>
            <a:endParaRPr lang="es-ES" sz="2200" dirty="0" smtClean="0">
              <a:latin typeface="+mn-lt"/>
            </a:endParaRPr>
          </a:p>
          <a:p>
            <a:r>
              <a:rPr lang="es-ES" sz="2200" dirty="0" smtClean="0">
                <a:latin typeface="+mn-lt"/>
              </a:rPr>
              <a:t>donde:</a:t>
            </a:r>
            <a:endParaRPr lang="es-EC" sz="2200" dirty="0" smtClean="0">
              <a:latin typeface="+mn-lt"/>
            </a:endParaRPr>
          </a:p>
          <a:p>
            <a:r>
              <a:rPr lang="es-ES" sz="2200" b="1" dirty="0" smtClean="0">
                <a:latin typeface="+mn-lt"/>
              </a:rPr>
              <a:t>F</a:t>
            </a:r>
            <a:r>
              <a:rPr lang="es-ES" sz="2200" dirty="0" smtClean="0">
                <a:latin typeface="+mn-lt"/>
              </a:rPr>
              <a:t> es la fuerza ejercida sobre el elemento analizado</a:t>
            </a:r>
            <a:endParaRPr lang="es-EC" sz="2200" dirty="0" smtClean="0">
              <a:latin typeface="+mn-lt"/>
            </a:endParaRPr>
          </a:p>
          <a:p>
            <a:r>
              <a:rPr lang="es-ES" sz="2200" b="1" dirty="0" smtClean="0">
                <a:latin typeface="+mn-lt"/>
              </a:rPr>
              <a:t>A</a:t>
            </a:r>
            <a:r>
              <a:rPr lang="es-ES" sz="2200" dirty="0" smtClean="0">
                <a:latin typeface="+mn-lt"/>
              </a:rPr>
              <a:t> es el área de compresión en donde esta aplicada la fuerza</a:t>
            </a:r>
            <a:endParaRPr lang="es-ES" b="1" dirty="0" smtClean="0"/>
          </a:p>
          <a:p>
            <a:endParaRPr lang="es-ES" b="1" dirty="0" smtClean="0"/>
          </a:p>
          <a:p>
            <a:endParaRPr lang="es-EC" dirty="0"/>
          </a:p>
        </p:txBody>
      </p:sp>
      <p:pic>
        <p:nvPicPr>
          <p:cNvPr id="182273" name="Picture 1"/>
          <p:cNvPicPr>
            <a:picLocks noChangeAspect="1" noChangeArrowheads="1"/>
          </p:cNvPicPr>
          <p:nvPr/>
        </p:nvPicPr>
        <p:blipFill>
          <a:blip r:embed="rId4"/>
          <a:srcRect/>
          <a:stretch>
            <a:fillRect/>
          </a:stretch>
        </p:blipFill>
        <p:spPr bwMode="auto">
          <a:xfrm>
            <a:off x="3786182" y="2285992"/>
            <a:ext cx="1315445" cy="857256"/>
          </a:xfrm>
          <a:prstGeom prst="rect">
            <a:avLst/>
          </a:prstGeom>
          <a:noFill/>
          <a:ln w="9525">
            <a:noFill/>
            <a:miter lim="800000"/>
            <a:headEnd/>
            <a:tailEnd/>
          </a:ln>
          <a:effectLst/>
        </p:spPr>
      </p:pic>
    </p:spTree>
    <p:extLst>
      <p:ext uri="{BB962C8B-B14F-4D97-AF65-F5344CB8AC3E}">
        <p14:creationId xmlns="" xmlns:p14="http://schemas.microsoft.com/office/powerpoint/2010/main" val="4040615906"/>
      </p:ext>
    </p:extLst>
  </p:cSld>
  <p:clrMapOvr>
    <a:masterClrMapping/>
  </p:clrMapOvr>
  <p:transition>
    <p:dissolv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200" b="1" cap="all" dirty="0" smtClean="0"/>
              <a:t>esfuerzo </a:t>
            </a:r>
            <a:r>
              <a:rPr lang="es-ES" sz="2200" b="1" cap="all" dirty="0"/>
              <a:t>a </a:t>
            </a:r>
            <a:r>
              <a:rPr lang="es-ES" sz="2200" b="1" cap="all" dirty="0" smtClean="0"/>
              <a:t>compresión</a:t>
            </a:r>
          </a:p>
          <a:p>
            <a:pPr marL="342900" lvl="1" indent="-342900" eaLnBrk="1" hangingPunct="1">
              <a:buNone/>
            </a:pPr>
            <a:r>
              <a:rPr lang="es-ES" sz="2200" b="1" cap="all" dirty="0" smtClean="0"/>
              <a:t>Ejemplo de cálculo:</a:t>
            </a:r>
            <a:endParaRPr lang="es-EC" sz="2200" b="1" cap="all" dirty="0"/>
          </a:p>
        </p:txBody>
      </p:sp>
      <p:pic>
        <p:nvPicPr>
          <p:cNvPr id="4" name="3 Imagen"/>
          <p:cNvPicPr/>
          <p:nvPr/>
        </p:nvPicPr>
        <p:blipFill rotWithShape="1">
          <a:blip r:embed="rId4" cstate="print">
            <a:extLst>
              <a:ext uri="{28A0092B-C50C-407E-A947-70E740481C1C}">
                <a14:useLocalDpi xmlns="" xmlns:a14="http://schemas.microsoft.com/office/drawing/2010/main" val="0"/>
              </a:ext>
            </a:extLst>
          </a:blip>
          <a:srcRect t="2127" b="31133"/>
          <a:stretch/>
        </p:blipFill>
        <p:spPr bwMode="auto">
          <a:xfrm>
            <a:off x="2133600" y="1214422"/>
            <a:ext cx="4224350" cy="4881578"/>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3303715472"/>
      </p:ext>
    </p:extLst>
  </p:cSld>
  <p:clrMapOvr>
    <a:masterClrMapping/>
  </p:clrMapOvr>
  <p:transition>
    <p:dissolv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200" b="1" cap="all" dirty="0" smtClean="0"/>
              <a:t>esfuerzo </a:t>
            </a:r>
            <a:r>
              <a:rPr lang="es-ES" sz="2200" b="1" cap="all" dirty="0"/>
              <a:t>a </a:t>
            </a:r>
            <a:r>
              <a:rPr lang="es-ES" sz="2200" b="1" cap="all" dirty="0" smtClean="0"/>
              <a:t>compresión</a:t>
            </a:r>
          </a:p>
          <a:p>
            <a:pPr marL="342900" lvl="1" indent="-342900" eaLnBrk="1" hangingPunct="1">
              <a:buNone/>
            </a:pPr>
            <a:r>
              <a:rPr lang="es-ES" sz="2200" b="1" cap="all" dirty="0" smtClean="0"/>
              <a:t>Ejemplo de cálculo:</a:t>
            </a:r>
            <a:endParaRPr lang="es-EC" sz="2200" b="1" cap="all" dirty="0"/>
          </a:p>
        </p:txBody>
      </p:sp>
      <p:pic>
        <p:nvPicPr>
          <p:cNvPr id="4" name="3 Imagen"/>
          <p:cNvPicPr/>
          <p:nvPr/>
        </p:nvPicPr>
        <p:blipFill rotWithShape="1">
          <a:blip r:embed="rId4" cstate="print">
            <a:extLst>
              <a:ext uri="{28A0092B-C50C-407E-A947-70E740481C1C}">
                <a14:useLocalDpi xmlns="" xmlns:a14="http://schemas.microsoft.com/office/drawing/2010/main" val="0"/>
              </a:ext>
            </a:extLst>
          </a:blip>
          <a:srcRect t="68725" b="97"/>
          <a:stretch/>
        </p:blipFill>
        <p:spPr bwMode="auto">
          <a:xfrm>
            <a:off x="2490470" y="1676400"/>
            <a:ext cx="4796174" cy="3252798"/>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280784266"/>
      </p:ext>
    </p:extLst>
  </p:cSld>
  <p:clrMapOvr>
    <a:masterClrMapping/>
  </p:clrMapOvr>
  <p:transition>
    <p:dissolv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mc:Choice xmlns="" xmlns:a14="http://schemas.microsoft.com/office/drawing/2010/main" Requires="a14">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342900" lvl="1" indent="-342900" eaLnBrk="1" hangingPunct="1">
                  <a:buNone/>
                </a:pPr>
                <a:r>
                  <a:rPr lang="es-ES" sz="2200" b="1" cap="all" dirty="0" smtClean="0"/>
                  <a:t>esfuerzo </a:t>
                </a:r>
                <a:r>
                  <a:rPr lang="es-ES" sz="2200" b="1" cap="all" dirty="0"/>
                  <a:t>a </a:t>
                </a:r>
                <a:r>
                  <a:rPr lang="es-EC" sz="2200" b="1" cap="all" dirty="0" smtClean="0"/>
                  <a:t>cortante</a:t>
                </a:r>
                <a:endParaRPr lang="es-EC" sz="2200" b="1" cap="all" dirty="0"/>
              </a:p>
              <a:p>
                <a:pPr marL="0" indent="0">
                  <a:buNone/>
                </a:pPr>
                <a:r>
                  <a:rPr lang="es-ES" sz="2200" dirty="0"/>
                  <a:t>La ecuación para calcular el esfuerzo cortante es la siguiente:</a:t>
                </a:r>
                <a:endParaRPr lang="es-EC" sz="2200" dirty="0"/>
              </a:p>
              <a:p>
                <a:pPr marL="0" indent="0">
                  <a:buNone/>
                </a:pPr>
                <a:r>
                  <a:rPr lang="es-ES" sz="2200" dirty="0"/>
                  <a:t/>
                </a:r>
                <a14:m>
                  <m:oMath xmlns:m="http://schemas.openxmlformats.org/officeDocument/2006/math">
                    <m:r>
                      <a:rPr lang="es-ES" sz="2200" i="1">
                        <a:latin typeface="Cambria Math"/>
                      </a:rPr>
                      <m:t>𝜏</m:t>
                    </m:r>
                    <m:r>
                      <a:rPr lang="es-ES" sz="2200" i="1">
                        <a:latin typeface="Cambria Math"/>
                      </a:rPr>
                      <m:t>=</m:t>
                    </m:r>
                    <m:f>
                      <m:fPr>
                        <m:ctrlPr>
                          <a:rPr lang="es-EC" sz="2200" i="1">
                            <a:latin typeface="Cambria Math"/>
                          </a:rPr>
                        </m:ctrlPr>
                      </m:fPr>
                      <m:num>
                        <m:r>
                          <a:rPr lang="es-ES" sz="2200" i="1">
                            <a:latin typeface="Cambria Math"/>
                          </a:rPr>
                          <m:t>𝐹</m:t>
                        </m:r>
                      </m:num>
                      <m:den>
                        <m:r>
                          <a:rPr lang="es-ES" sz="2200" i="1">
                            <a:latin typeface="Cambria Math"/>
                          </a:rPr>
                          <m:t>𝐴</m:t>
                        </m:r>
                      </m:den>
                    </m:f>
                  </m:oMath>
                </a14:m>
                <a:r>
                  <a:rPr lang="es-ES" sz="2200" dirty="0"/>
                  <a:t/>
                </a:r>
                <a:endParaRPr lang="es-EC" sz="2200" dirty="0"/>
              </a:p>
              <a:p>
                <a:pPr marL="0" indent="0">
                  <a:buNone/>
                </a:pPr>
                <a:r>
                  <a:rPr lang="es-ES" sz="2200" dirty="0"/>
                  <a:t> </a:t>
                </a:r>
                <a:endParaRPr lang="es-EC" sz="2200" dirty="0"/>
              </a:p>
              <a:p>
                <a:pPr marL="0" indent="0">
                  <a:buNone/>
                </a:pPr>
                <a:r>
                  <a:rPr lang="es-ES" sz="2200" b="1" dirty="0" smtClean="0"/>
                  <a:t>F</a:t>
                </a:r>
                <a:r>
                  <a:rPr lang="es-ES" sz="2200" dirty="0" smtClean="0"/>
                  <a:t/>
                </a:r>
                <a:r>
                  <a:rPr lang="es-ES" sz="2200" dirty="0"/>
                  <a:t>es la fuerza ejercida sobre el elemento analizado</a:t>
                </a:r>
                <a:endParaRPr lang="es-EC" sz="2200" dirty="0"/>
              </a:p>
              <a:p>
                <a:pPr marL="0" indent="0">
                  <a:buNone/>
                </a:pPr>
                <a:r>
                  <a:rPr lang="es-ES" sz="2200" b="1" dirty="0"/>
                  <a:t>A</a:t>
                </a:r>
                <a:r>
                  <a:rPr lang="es-ES" sz="2200" dirty="0"/>
                  <a:t> es el área de corte</a:t>
                </a:r>
                <a:endParaRPr lang="es-EC" sz="2200" dirty="0"/>
              </a:p>
              <a:p>
                <a:pPr marL="342900" lvl="1" indent="-342900" eaLnBrk="1" hangingPunct="1">
                  <a:buNone/>
                </a:pPr>
                <a:endParaRPr lang="es-ES" sz="2200" b="1" cap="all" dirty="0"/>
              </a:p>
              <a:p>
                <a:pPr marL="0" indent="0">
                  <a:buNone/>
                </a:pPr>
                <a:endParaRPr lang="es-ES" sz="2200" b="1" dirty="0"/>
              </a:p>
            </p:txBody>
          </p:sp>
        </mc:Choice>
        <mc:Fallback>
          <p:sp>
            <p:nvSpPr>
              <p:cNvPr id="24579" name="Rectangle 3"/>
              <p:cNvSpPr>
                <a:spLocks noGrp="1" noRot="1" noChangeAspect="1" noMove="1" noResize="1" noEditPoints="1" noAdjustHandles="1" noChangeArrowheads="1" noChangeShapeType="1" noTextEdit="1"/>
              </p:cNvSpPr>
              <p:nvPr>
                <p:ph type="body" idx="1"/>
              </p:nvPr>
            </p:nvSpPr>
            <p:spPr>
              <a:xfrm>
                <a:off x="457200" y="457200"/>
                <a:ext cx="8229600" cy="5334000"/>
              </a:xfrm>
              <a:blipFill rotWithShape="1">
                <a:blip r:embed="rId4"/>
                <a:stretch>
                  <a:fillRect l="-1111" t="-914"/>
                </a:stretch>
              </a:blipFill>
            </p:spPr>
            <p:txBody>
              <a:bodyPr/>
              <a:lstStyle/>
              <a:p>
                <a:r>
                  <a:rPr lang="es-EC">
                    <a:noFill/>
                  </a:rPr>
                  <a:t> </a:t>
                </a:r>
              </a:p>
            </p:txBody>
          </p:sp>
        </mc:Fallback>
      </mc:AlternateContent>
      <p:sp>
        <p:nvSpPr>
          <p:cNvPr id="4" name="Rectangle 3"/>
          <p:cNvSpPr txBox="1">
            <a:spLocks/>
          </p:cNvSpPr>
          <p:nvPr/>
        </p:nvSpPr>
        <p:spPr bwMode="auto">
          <a:xfrm>
            <a:off x="71406" y="6286520"/>
            <a:ext cx="500034"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s-ES" sz="2800" b="1" i="0" u="none" strike="noStrike" kern="1200" cap="all" spc="0" normalizeH="0" baseline="0" noProof="0" dirty="0" smtClean="0">
                <a:ln>
                  <a:noFill/>
                </a:ln>
                <a:solidFill>
                  <a:schemeClr val="tx1"/>
                </a:solidFill>
                <a:effectLst/>
                <a:uLnTx/>
                <a:uFillTx/>
                <a:latin typeface="+mn-lt"/>
                <a:ea typeface="+mn-ea"/>
                <a:cs typeface="+mn-cs"/>
              </a:rPr>
              <a:t> j</a:t>
            </a:r>
            <a:endParaRPr kumimoji="0" lang="es-ES" sz="2800" b="1" i="0" u="none" strike="noStrike" kern="1200" cap="all"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s-ES" sz="2200" b="1" i="0" u="none" strike="noStrike" kern="1200" cap="all"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465260871"/>
      </p:ext>
    </p:extLst>
  </p:cSld>
  <p:clrMapOvr>
    <a:masterClrMapping/>
  </p:clrMapOvr>
  <p:transition>
    <p:dissolv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200" b="1" cap="all" dirty="0" smtClean="0"/>
              <a:t>esfuerzo </a:t>
            </a:r>
            <a:r>
              <a:rPr lang="es-ES" sz="2200" b="1" cap="all" dirty="0"/>
              <a:t>a </a:t>
            </a:r>
            <a:r>
              <a:rPr lang="es-EC" sz="2200" b="1" cap="all" dirty="0" smtClean="0"/>
              <a:t>cortante</a:t>
            </a:r>
            <a:endParaRPr lang="es-EC" sz="2200" b="1" cap="all" dirty="0"/>
          </a:p>
          <a:p>
            <a:pPr marL="0" indent="0">
              <a:buNone/>
            </a:pPr>
            <a:r>
              <a:rPr lang="es-ES" sz="2200" b="1" dirty="0" smtClean="0"/>
              <a:t>Ejemplo de cálculo:</a:t>
            </a:r>
          </a:p>
          <a:p>
            <a:pPr marL="0" indent="0">
              <a:buNone/>
            </a:pPr>
            <a:endParaRPr lang="es-ES" sz="2200" b="1" dirty="0"/>
          </a:p>
        </p:txBody>
      </p:sp>
      <p:pic>
        <p:nvPicPr>
          <p:cNvPr id="4" name="3 Imagen"/>
          <p:cNvPicPr/>
          <p:nvPr/>
        </p:nvPicPr>
        <p:blipFill rotWithShape="1">
          <a:blip r:embed="rId4" cstate="print">
            <a:extLst>
              <a:ext uri="{28A0092B-C50C-407E-A947-70E740481C1C}">
                <a14:useLocalDpi xmlns="" xmlns:a14="http://schemas.microsoft.com/office/drawing/2010/main" val="0"/>
              </a:ext>
            </a:extLst>
          </a:blip>
          <a:srcRect b="51218"/>
          <a:stretch/>
        </p:blipFill>
        <p:spPr bwMode="auto">
          <a:xfrm>
            <a:off x="2490470" y="1447800"/>
            <a:ext cx="4367546" cy="4267216"/>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2063354349"/>
      </p:ext>
    </p:extLst>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668963"/>
          </a:xfrm>
        </p:spPr>
        <p:txBody>
          <a:bodyPr/>
          <a:lstStyle/>
          <a:p>
            <a:pPr marL="342900" lvl="1" indent="-342900" eaLnBrk="1" hangingPunct="1">
              <a:buNone/>
            </a:pPr>
            <a:r>
              <a:rPr lang="es-ES" b="1" cap="all" dirty="0" smtClean="0"/>
              <a:t>JUSTIFICACIÓN E IMPORTANCIA:</a:t>
            </a:r>
          </a:p>
          <a:p>
            <a:pPr marL="342900" lvl="1" indent="-342900" eaLnBrk="1" hangingPunct="1">
              <a:buNone/>
            </a:pPr>
            <a:endParaRPr lang="es-ES" b="1" cap="all" dirty="0" smtClean="0"/>
          </a:p>
          <a:p>
            <a:pPr lvl="0" algn="just"/>
            <a:r>
              <a:rPr lang="es-ES" sz="2200" dirty="0" smtClean="0"/>
              <a:t>Contribuir  </a:t>
            </a:r>
            <a:r>
              <a:rPr lang="es-ES" sz="2200" dirty="0"/>
              <a:t>a la Escuela Politécnica del Ejercito (ESPE)  y a la Carrera de Ingeniería Mecánica del DECEM con el desarrollo constante </a:t>
            </a:r>
            <a:r>
              <a:rPr lang="es-ES" sz="2200" dirty="0" smtClean="0"/>
              <a:t>de </a:t>
            </a:r>
            <a:r>
              <a:rPr lang="es-ES" sz="2200" dirty="0"/>
              <a:t>los laboratorios</a:t>
            </a:r>
            <a:r>
              <a:rPr lang="es-ES" sz="2200" dirty="0" smtClean="0"/>
              <a:t>.</a:t>
            </a:r>
          </a:p>
          <a:p>
            <a:pPr lvl="0" algn="just"/>
            <a:endParaRPr lang="es-ES" sz="2200" dirty="0" smtClean="0"/>
          </a:p>
          <a:p>
            <a:pPr lvl="0" algn="just"/>
            <a:r>
              <a:rPr lang="es-ES" sz="2200" dirty="0" smtClean="0"/>
              <a:t>Realizar </a:t>
            </a:r>
            <a:r>
              <a:rPr lang="es-ES" sz="2200" dirty="0"/>
              <a:t>prácticas de extrusión directa, inversa y mixta en donde el estudiante adquiera experiencia en el área metalmecánica</a:t>
            </a:r>
            <a:r>
              <a:rPr lang="es-ES" sz="2200" dirty="0" smtClean="0"/>
              <a:t>.</a:t>
            </a:r>
          </a:p>
          <a:p>
            <a:pPr lvl="0" algn="just">
              <a:buNone/>
            </a:pPr>
            <a:endParaRPr lang="es-EC" sz="2200" dirty="0"/>
          </a:p>
          <a:p>
            <a:pPr lvl="0" algn="just"/>
            <a:r>
              <a:rPr lang="es-ES" sz="2200" dirty="0"/>
              <a:t>Aprovechar al máximo las instalaciones del laboratorio de Maquinas y Herramientas</a:t>
            </a:r>
            <a:endParaRPr lang="es-EC" sz="2200" dirty="0"/>
          </a:p>
          <a:p>
            <a:pPr marL="0" indent="0">
              <a:buNone/>
            </a:pPr>
            <a:endParaRPr lang="es-EC" sz="2200" dirty="0"/>
          </a:p>
          <a:p>
            <a:pPr marL="342900" lvl="1" indent="-342900" eaLnBrk="1" hangingPunct="1">
              <a:buNone/>
            </a:pPr>
            <a:endParaRPr lang="es-ES" sz="2200" b="1" cap="all" dirty="0" smtClean="0"/>
          </a:p>
        </p:txBody>
      </p:sp>
    </p:spTree>
    <p:extLst>
      <p:ext uri="{BB962C8B-B14F-4D97-AF65-F5344CB8AC3E}">
        <p14:creationId xmlns="" xmlns:p14="http://schemas.microsoft.com/office/powerpoint/2010/main" val="307649088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dissolve">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dissolve">
                                      <p:cBhvr>
                                        <p:cTn id="17" dur="500"/>
                                        <p:tgtEl>
                                          <p:spTgt spid="2457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579">
                                            <p:txEl>
                                              <p:pRg st="6" end="6"/>
                                            </p:txEl>
                                          </p:spTgt>
                                        </p:tgtEl>
                                        <p:attrNameLst>
                                          <p:attrName>style.visibility</p:attrName>
                                        </p:attrNameLst>
                                      </p:cBhvr>
                                      <p:to>
                                        <p:strVal val="visible"/>
                                      </p:to>
                                    </p:set>
                                    <p:animEffect transition="in" filter="dissolve">
                                      <p:cBhvr>
                                        <p:cTn id="22" dur="500"/>
                                        <p:tgtEl>
                                          <p:spTgt spid="245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200" b="1" cap="all" dirty="0" smtClean="0"/>
              <a:t>esfuerzo </a:t>
            </a:r>
            <a:r>
              <a:rPr lang="es-ES" sz="2200" b="1" cap="all" dirty="0"/>
              <a:t>a </a:t>
            </a:r>
            <a:r>
              <a:rPr lang="es-EC" sz="2200" b="1" cap="all" dirty="0" smtClean="0"/>
              <a:t>cortante</a:t>
            </a:r>
            <a:endParaRPr lang="es-EC" sz="2200" b="1" cap="all" dirty="0"/>
          </a:p>
          <a:p>
            <a:pPr marL="0" indent="0">
              <a:buNone/>
            </a:pPr>
            <a:r>
              <a:rPr lang="es-ES" sz="2200" b="1" dirty="0" smtClean="0"/>
              <a:t>Ejemplo de cálculo:</a:t>
            </a:r>
          </a:p>
          <a:p>
            <a:pPr marL="0" indent="0">
              <a:buNone/>
            </a:pPr>
            <a:endParaRPr lang="es-ES" sz="2200" b="1" dirty="0"/>
          </a:p>
        </p:txBody>
      </p:sp>
      <p:pic>
        <p:nvPicPr>
          <p:cNvPr id="5" name="4 Imagen"/>
          <p:cNvPicPr/>
          <p:nvPr/>
        </p:nvPicPr>
        <p:blipFill rotWithShape="1">
          <a:blip r:embed="rId4" cstate="print">
            <a:extLst>
              <a:ext uri="{28A0092B-C50C-407E-A947-70E740481C1C}">
                <a14:useLocalDpi xmlns="" xmlns:a14="http://schemas.microsoft.com/office/drawing/2010/main" val="0"/>
              </a:ext>
            </a:extLst>
          </a:blip>
          <a:srcRect t="23671"/>
          <a:stretch/>
        </p:blipFill>
        <p:spPr bwMode="auto">
          <a:xfrm>
            <a:off x="2133600" y="1524000"/>
            <a:ext cx="5795986" cy="4333892"/>
          </a:xfrm>
          <a:prstGeom prst="rect">
            <a:avLst/>
          </a:prstGeom>
          <a:noFill/>
          <a:ln>
            <a:noFill/>
          </a:ln>
        </p:spPr>
      </p:pic>
    </p:spTree>
    <p:extLst>
      <p:ext uri="{BB962C8B-B14F-4D97-AF65-F5344CB8AC3E}">
        <p14:creationId xmlns="" xmlns:p14="http://schemas.microsoft.com/office/powerpoint/2010/main" val="3498054052"/>
      </p:ext>
    </p:extLst>
  </p:cSld>
  <p:clrMapOvr>
    <a:masterClrMapping/>
  </p:clrMapOvr>
  <p:transition>
    <p:dissolv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985" name="Picture 1"/>
          <p:cNvPicPr>
            <a:picLocks noChangeAspect="1" noChangeArrowheads="1"/>
          </p:cNvPicPr>
          <p:nvPr/>
        </p:nvPicPr>
        <p:blipFill>
          <a:blip r:embed="rId4"/>
          <a:srcRect/>
          <a:stretch>
            <a:fillRect/>
          </a:stretch>
        </p:blipFill>
        <p:spPr bwMode="auto">
          <a:xfrm>
            <a:off x="714348" y="677110"/>
            <a:ext cx="7858180" cy="5252220"/>
          </a:xfrm>
          <a:prstGeom prst="rect">
            <a:avLst/>
          </a:prstGeom>
          <a:noFill/>
          <a:ln w="9525">
            <a:noFill/>
            <a:miter lim="800000"/>
            <a:headEnd/>
            <a:tailEnd/>
          </a:ln>
          <a:effectLst/>
        </p:spPr>
      </p:pic>
      <p:sp>
        <p:nvSpPr>
          <p:cNvPr id="6" name="5 Rectángulo"/>
          <p:cNvSpPr/>
          <p:nvPr/>
        </p:nvSpPr>
        <p:spPr>
          <a:xfrm>
            <a:off x="785786" y="214290"/>
            <a:ext cx="3074368" cy="430887"/>
          </a:xfrm>
          <a:prstGeom prst="rect">
            <a:avLst/>
          </a:prstGeom>
        </p:spPr>
        <p:txBody>
          <a:bodyPr wrap="none">
            <a:spAutoFit/>
          </a:bodyPr>
          <a:lstStyle/>
          <a:p>
            <a:pPr marL="342900" lvl="1" indent="-342900" eaLnBrk="1" hangingPunct="1">
              <a:buNone/>
            </a:pPr>
            <a:r>
              <a:rPr lang="es-ES" sz="2200" b="1" cap="all" dirty="0" smtClean="0"/>
              <a:t>Cálculo y diseño:</a:t>
            </a:r>
            <a:endParaRPr lang="es-EC" sz="2200" b="1" cap="all" dirty="0"/>
          </a:p>
        </p:txBody>
      </p:sp>
    </p:spTree>
    <p:extLst>
      <p:ext uri="{BB962C8B-B14F-4D97-AF65-F5344CB8AC3E}">
        <p14:creationId xmlns="" xmlns:p14="http://schemas.microsoft.com/office/powerpoint/2010/main" val="4232757588"/>
      </p:ext>
    </p:extLst>
  </p:cSld>
  <p:clrMapOvr>
    <a:masterClrMapping/>
  </p:clrMapOvr>
  <p:transition>
    <p:dissolv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342900" lvl="1" indent="-342900" eaLnBrk="1" hangingPunct="1">
              <a:buNone/>
            </a:pPr>
            <a:r>
              <a:rPr lang="es-ES" sz="2200" b="1" cap="all" dirty="0" smtClean="0"/>
              <a:t>falla </a:t>
            </a:r>
            <a:r>
              <a:rPr lang="es-ES" sz="2200" b="1" cap="all" dirty="0"/>
              <a:t>al pandeo</a:t>
            </a:r>
            <a:endParaRPr lang="es-EC" sz="2200" b="1" cap="all" dirty="0"/>
          </a:p>
          <a:p>
            <a:pPr marL="0" indent="0">
              <a:buNone/>
            </a:pPr>
            <a:endParaRPr lang="es-ES" sz="2200" b="1" dirty="0"/>
          </a:p>
        </p:txBody>
      </p:sp>
      <p:pic>
        <p:nvPicPr>
          <p:cNvPr id="2"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4159" t="15553" r="60998" b="52933"/>
          <a:stretch/>
        </p:blipFill>
        <p:spPr bwMode="auto">
          <a:xfrm>
            <a:off x="838200" y="1600200"/>
            <a:ext cx="7706265" cy="39204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04014031"/>
      </p:ext>
    </p:extLst>
  </p:cSld>
  <p:clrMapOvr>
    <a:masterClrMapping/>
  </p:clrMapOvr>
  <p:transition>
    <p:dissolv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342900" lvl="1" indent="-342900" eaLnBrk="1" hangingPunct="1">
              <a:buNone/>
            </a:pPr>
            <a:r>
              <a:rPr lang="es-ES" sz="2200" b="1" cap="all" dirty="0" smtClean="0"/>
              <a:t>falla </a:t>
            </a:r>
            <a:r>
              <a:rPr lang="es-ES" sz="2200" b="1" cap="all" dirty="0"/>
              <a:t>al pandeo</a:t>
            </a:r>
            <a:endParaRPr lang="es-EC" sz="2200" b="1" cap="all" dirty="0"/>
          </a:p>
          <a:p>
            <a:pPr marL="0" indent="0">
              <a:buNone/>
            </a:pPr>
            <a:endParaRPr lang="es-ES" sz="2200" b="1" dirty="0"/>
          </a:p>
        </p:txBody>
      </p:sp>
      <p:pic>
        <p:nvPicPr>
          <p:cNvPr id="5"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4159" t="48559" r="60998" b="10329"/>
          <a:stretch/>
        </p:blipFill>
        <p:spPr bwMode="auto">
          <a:xfrm>
            <a:off x="1143000" y="1282810"/>
            <a:ext cx="6705600" cy="44503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22794681"/>
      </p:ext>
    </p:extLst>
  </p:cSld>
  <p:clrMapOvr>
    <a:masterClrMapping/>
  </p:clrMapOvr>
  <p:transition>
    <p:dissolv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mc:Choice xmlns="" xmlns:a14="http://schemas.microsoft.com/office/drawing/2010/main" Requires="a14">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342900" lvl="1" indent="-342900" eaLnBrk="1" hangingPunct="1">
                  <a:buNone/>
                </a:pPr>
                <a:r>
                  <a:rPr lang="es-ES" sz="2200" b="1" cap="all" dirty="0" smtClean="0"/>
                  <a:t>falla </a:t>
                </a:r>
                <a:r>
                  <a:rPr lang="es-ES" sz="2200" b="1" cap="all" dirty="0"/>
                  <a:t>al </a:t>
                </a:r>
                <a:r>
                  <a:rPr lang="es-ES" sz="2200" b="1" cap="all" dirty="0" smtClean="0"/>
                  <a:t>pandeo</a:t>
                </a:r>
                <a:r>
                  <a:rPr lang="es-ES" sz="2400" dirty="0"/>
                  <a:t> </a:t>
                </a:r>
                <a:endParaRPr lang="es-EC" sz="2400" dirty="0"/>
              </a:p>
              <a:p>
                <a:pPr marL="0" indent="0">
                  <a:buNone/>
                </a:pPr>
                <a:r>
                  <a:rPr lang="es-ES" sz="2200" dirty="0"/>
                  <a:t>Para hallar el punto de tangencia </a:t>
                </a:r>
                <a:r>
                  <a:rPr lang="es-ES" sz="2200" dirty="0" smtClean="0"/>
                  <a:t>se </a:t>
                </a:r>
                <a:r>
                  <a:rPr lang="es-ES" sz="2200" dirty="0"/>
                  <a:t>utiliza la siguiente fórmula: </a:t>
                </a:r>
                <a:endParaRPr lang="es-EC" sz="2200" dirty="0"/>
              </a:p>
              <a:p>
                <a:pPr marL="0" indent="0">
                  <a:buNone/>
                </a:pPr>
                <a:r>
                  <a:rPr lang="es-ES" sz="2200" dirty="0"/>
                  <a:t/>
                </a:r>
                <a:r>
                  <a:rPr lang="es-ES" sz="2200" dirty="0" smtClean="0"/>
                  <a:t/>
                </a:r>
                <a14:m>
                  <m:oMath xmlns:m="http://schemas.openxmlformats.org/officeDocument/2006/math">
                    <m:sSub>
                      <m:sSubPr>
                        <m:ctrlPr>
                          <a:rPr lang="es-EC" sz="2200" i="1">
                            <a:latin typeface="Cambria Math"/>
                          </a:rPr>
                        </m:ctrlPr>
                      </m:sSubPr>
                      <m:e>
                        <m:r>
                          <a:rPr lang="es-ES" sz="2200" i="1">
                            <a:latin typeface="Cambria Math"/>
                          </a:rPr>
                          <m:t>𝑆</m:t>
                        </m:r>
                      </m:e>
                      <m:sub>
                        <m:r>
                          <a:rPr lang="es-ES" sz="2200" i="1">
                            <a:latin typeface="Cambria Math"/>
                          </a:rPr>
                          <m:t>𝑟𝑑</m:t>
                        </m:r>
                      </m:sub>
                    </m:sSub>
                    <m:r>
                      <a:rPr lang="es-ES" sz="2200" i="1">
                        <a:latin typeface="Cambria Math"/>
                      </a:rPr>
                      <m:t>=</m:t>
                    </m:r>
                    <m:r>
                      <a:rPr lang="es-ES" sz="2200" i="1">
                        <a:latin typeface="Cambria Math"/>
                      </a:rPr>
                      <m:t>𝜋</m:t>
                    </m:r>
                    <m:rad>
                      <m:radPr>
                        <m:degHide m:val="on"/>
                        <m:ctrlPr>
                          <a:rPr lang="es-EC" sz="2200" i="1">
                            <a:latin typeface="Cambria Math"/>
                          </a:rPr>
                        </m:ctrlPr>
                      </m:radPr>
                      <m:deg/>
                      <m:e>
                        <m:f>
                          <m:fPr>
                            <m:ctrlPr>
                              <a:rPr lang="es-EC" sz="2200" i="1">
                                <a:latin typeface="Cambria Math"/>
                              </a:rPr>
                            </m:ctrlPr>
                          </m:fPr>
                          <m:num>
                            <m:r>
                              <a:rPr lang="es-ES" sz="2200" i="1">
                                <a:latin typeface="Cambria Math"/>
                              </a:rPr>
                              <m:t>2</m:t>
                            </m:r>
                            <m:r>
                              <a:rPr lang="es-ES" sz="2200" i="1">
                                <a:latin typeface="Cambria Math"/>
                              </a:rPr>
                              <m:t>𝐸</m:t>
                            </m:r>
                          </m:num>
                          <m:den>
                            <m:r>
                              <a:rPr lang="es-ES" sz="2200" i="1">
                                <a:latin typeface="Cambria Math"/>
                              </a:rPr>
                              <m:t>𝑆𝑦</m:t>
                            </m:r>
                          </m:den>
                        </m:f>
                      </m:e>
                    </m:rad>
                  </m:oMath>
                </a14:m>
                <a:r>
                  <a:rPr lang="es-ES" sz="2200" dirty="0"/>
                  <a:t/>
                </a:r>
                <a:endParaRPr lang="es-EC" sz="2200" dirty="0"/>
              </a:p>
              <a:p>
                <a:pPr marL="0" indent="0">
                  <a:buNone/>
                </a:pPr>
                <a:r>
                  <a:rPr lang="es-ES" sz="2200" dirty="0" smtClean="0"/>
                  <a:t>E </a:t>
                </a:r>
                <a:r>
                  <a:rPr lang="es-ES" sz="2200" dirty="0"/>
                  <a:t>es el módulo de elasticidad del punzón</a:t>
                </a:r>
                <a:endParaRPr lang="es-EC" sz="2200" dirty="0"/>
              </a:p>
              <a:p>
                <a:pPr marL="0" indent="0">
                  <a:buNone/>
                </a:pPr>
                <a:r>
                  <a:rPr lang="es-ES" sz="2200" dirty="0"/>
                  <a:t> </a:t>
                </a:r>
                <a:endParaRPr lang="es-EC" sz="2200" dirty="0"/>
              </a:p>
              <a:p>
                <a:pPr marL="0" indent="0">
                  <a:buNone/>
                </a:pPr>
                <a:r>
                  <a:rPr lang="es-ES" sz="2200" dirty="0"/>
                  <a:t>Si el S</a:t>
                </a:r>
                <a:r>
                  <a:rPr lang="es-ES" sz="2200" baseline="-25000" dirty="0"/>
                  <a:t>r</a:t>
                </a:r>
                <a:r>
                  <a:rPr lang="es-ES" sz="2200" dirty="0"/>
                  <a:t> se encuentra a la izquierda del </a:t>
                </a:r>
                <a:r>
                  <a:rPr lang="es-ES" sz="2200" dirty="0" err="1" smtClean="0"/>
                  <a:t>S</a:t>
                </a:r>
                <a:r>
                  <a:rPr lang="es-ES" sz="2200" baseline="-25000" dirty="0" err="1" smtClean="0"/>
                  <a:t>rd</a:t>
                </a:r>
                <a:r>
                  <a:rPr lang="es-ES" sz="2200" dirty="0" smtClean="0"/>
                  <a:t>, </a:t>
                </a:r>
                <a:r>
                  <a:rPr lang="es-ES" sz="2200" dirty="0"/>
                  <a:t>La carga crítica de pandeo se calcula mediante la fórmula:</a:t>
                </a:r>
                <a:endParaRPr lang="es-EC" sz="2200" dirty="0"/>
              </a:p>
              <a:p>
                <a:pPr marL="0" indent="0">
                  <a:buNone/>
                </a:pPr>
                <a:r>
                  <a:rPr lang="es-ES" sz="2200" dirty="0"/>
                  <a:t/>
                </a:r>
                <a14:m>
                  <m:oMath xmlns:m="http://schemas.openxmlformats.org/officeDocument/2006/math">
                    <m:r>
                      <a:rPr lang="es-ES" sz="2200" i="1">
                        <a:latin typeface="Cambria Math"/>
                      </a:rPr>
                      <m:t>𝐹𝑐𝑟</m:t>
                    </m:r>
                    <m:r>
                      <a:rPr lang="es-ES" sz="2200" i="1">
                        <a:latin typeface="Cambria Math"/>
                      </a:rPr>
                      <m:t>=</m:t>
                    </m:r>
                    <m:r>
                      <a:rPr lang="es-ES" sz="2200" i="1">
                        <a:latin typeface="Cambria Math"/>
                      </a:rPr>
                      <m:t>𝐴</m:t>
                    </m:r>
                    <m:r>
                      <a:rPr lang="es-ES" sz="2200" i="1">
                        <a:latin typeface="Cambria Math"/>
                      </a:rPr>
                      <m:t>(</m:t>
                    </m:r>
                    <m:r>
                      <a:rPr lang="es-ES" sz="2200" i="1">
                        <a:latin typeface="Cambria Math"/>
                      </a:rPr>
                      <m:t>𝑆𝑦</m:t>
                    </m:r>
                    <m:r>
                      <a:rPr lang="es-ES" sz="2200" i="1">
                        <a:latin typeface="Cambria Math"/>
                      </a:rPr>
                      <m:t>−</m:t>
                    </m:r>
                    <m:f>
                      <m:fPr>
                        <m:ctrlPr>
                          <a:rPr lang="es-EC" sz="2200" i="1">
                            <a:latin typeface="Cambria Math"/>
                          </a:rPr>
                        </m:ctrlPr>
                      </m:fPr>
                      <m:num>
                        <m:r>
                          <a:rPr lang="es-ES" sz="2200" i="1">
                            <a:latin typeface="Cambria Math"/>
                          </a:rPr>
                          <m:t>1</m:t>
                        </m:r>
                      </m:num>
                      <m:den>
                        <m:r>
                          <a:rPr lang="es-ES" sz="2200" i="1">
                            <a:latin typeface="Cambria Math"/>
                          </a:rPr>
                          <m:t>𝐸</m:t>
                        </m:r>
                      </m:den>
                    </m:f>
                    <m:r>
                      <a:rPr lang="es-ES" sz="2200" i="1">
                        <a:latin typeface="Cambria Math"/>
                      </a:rPr>
                      <m:t>∗</m:t>
                    </m:r>
                    <m:sSup>
                      <m:sSupPr>
                        <m:ctrlPr>
                          <a:rPr lang="es-EC" sz="2200" i="1">
                            <a:latin typeface="Cambria Math"/>
                          </a:rPr>
                        </m:ctrlPr>
                      </m:sSupPr>
                      <m:e>
                        <m:f>
                          <m:fPr>
                            <m:ctrlPr>
                              <a:rPr lang="es-EC" sz="2200" i="1">
                                <a:latin typeface="Cambria Math"/>
                              </a:rPr>
                            </m:ctrlPr>
                          </m:fPr>
                          <m:num>
                            <m:r>
                              <a:rPr lang="es-ES" sz="2200" i="1">
                                <a:latin typeface="Cambria Math"/>
                              </a:rPr>
                              <m:t>𝑆𝑦𝑆𝑟</m:t>
                            </m:r>
                          </m:num>
                          <m:den>
                            <m:r>
                              <a:rPr lang="es-ES" sz="2200" i="1">
                                <a:latin typeface="Cambria Math"/>
                              </a:rPr>
                              <m:t>2</m:t>
                            </m:r>
                            <m:r>
                              <a:rPr lang="es-ES" sz="2200" i="1">
                                <a:latin typeface="Cambria Math"/>
                              </a:rPr>
                              <m:t>𝜋</m:t>
                            </m:r>
                          </m:den>
                        </m:f>
                      </m:e>
                      <m:sup>
                        <m:r>
                          <a:rPr lang="es-ES" sz="2200" i="1">
                            <a:latin typeface="Cambria Math"/>
                          </a:rPr>
                          <m:t>2</m:t>
                        </m:r>
                      </m:sup>
                    </m:sSup>
                    <m:r>
                      <a:rPr lang="es-ES" sz="2200" i="1">
                        <a:latin typeface="Cambria Math"/>
                      </a:rPr>
                      <m:t>)</m:t>
                    </m:r>
                  </m:oMath>
                </a14:m>
                <a:endParaRPr lang="es-EC" sz="2200" dirty="0"/>
              </a:p>
              <a:p>
                <a:pPr marL="0" indent="0">
                  <a:buNone/>
                </a:pPr>
                <a:endParaRPr lang="es-ES" sz="2200" b="1" dirty="0"/>
              </a:p>
            </p:txBody>
          </p:sp>
        </mc:Choice>
        <mc:Fallback>
          <p:sp>
            <p:nvSpPr>
              <p:cNvPr id="24579" name="Rectangle 3"/>
              <p:cNvSpPr>
                <a:spLocks noGrp="1" noRot="1" noChangeAspect="1" noMove="1" noResize="1" noEditPoints="1" noAdjustHandles="1" noChangeArrowheads="1" noChangeShapeType="1" noTextEdit="1"/>
              </p:cNvSpPr>
              <p:nvPr>
                <p:ph type="body" idx="1"/>
              </p:nvPr>
            </p:nvSpPr>
            <p:spPr>
              <a:xfrm>
                <a:off x="457200" y="457200"/>
                <a:ext cx="8229600" cy="5334000"/>
              </a:xfrm>
              <a:blipFill rotWithShape="1">
                <a:blip r:embed="rId4"/>
                <a:stretch>
                  <a:fillRect l="-1111" t="-914" r="-519"/>
                </a:stretch>
              </a:blipFill>
            </p:spPr>
            <p:txBody>
              <a:bodyPr/>
              <a:lstStyle/>
              <a:p>
                <a:r>
                  <a:rPr lang="es-EC">
                    <a:noFill/>
                  </a:rPr>
                  <a:t> </a:t>
                </a:r>
              </a:p>
            </p:txBody>
          </p:sp>
        </mc:Fallback>
      </mc:AlternateContent>
    </p:spTree>
    <p:extLst>
      <p:ext uri="{BB962C8B-B14F-4D97-AF65-F5344CB8AC3E}">
        <p14:creationId xmlns="" xmlns:p14="http://schemas.microsoft.com/office/powerpoint/2010/main" val="3955867010"/>
      </p:ext>
    </p:extLst>
  </p:cSld>
  <p:clrMapOvr>
    <a:masterClrMapping/>
  </p:clrMapOvr>
  <p:transition>
    <p:dissolv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200" b="1" cap="all" dirty="0" smtClean="0"/>
              <a:t>falla </a:t>
            </a:r>
            <a:r>
              <a:rPr lang="es-ES" sz="2200" b="1" cap="all" dirty="0"/>
              <a:t>al </a:t>
            </a:r>
            <a:r>
              <a:rPr lang="es-ES" sz="2200" b="1" cap="all" dirty="0" smtClean="0"/>
              <a:t>pandeo</a:t>
            </a:r>
            <a:r>
              <a:rPr lang="es-ES" sz="2400" dirty="0"/>
              <a:t> </a:t>
            </a:r>
            <a:endParaRPr lang="es-ES" sz="2400" dirty="0" smtClean="0"/>
          </a:p>
          <a:p>
            <a:pPr marL="342900" lvl="1" indent="-342900" eaLnBrk="1" hangingPunct="1">
              <a:buNone/>
            </a:pPr>
            <a:r>
              <a:rPr lang="es-ES" sz="2400" b="1" dirty="0" smtClean="0"/>
              <a:t>Ejemplo de cálculo:</a:t>
            </a:r>
            <a:endParaRPr lang="es-EC" sz="2400" b="1" dirty="0"/>
          </a:p>
          <a:p>
            <a:pPr marL="0" indent="0">
              <a:buNone/>
            </a:pPr>
            <a:endParaRPr lang="es-ES" sz="2200" b="1" dirty="0"/>
          </a:p>
        </p:txBody>
      </p:sp>
      <p:pic>
        <p:nvPicPr>
          <p:cNvPr id="4" name="3 Imagen"/>
          <p:cNvPicPr/>
          <p:nvPr/>
        </p:nvPicPr>
        <p:blipFill rotWithShape="1">
          <a:blip r:embed="rId4" cstate="print">
            <a:extLst>
              <a:ext uri="{28A0092B-C50C-407E-A947-70E740481C1C}">
                <a14:useLocalDpi xmlns="" xmlns:a14="http://schemas.microsoft.com/office/drawing/2010/main" val="0"/>
              </a:ext>
            </a:extLst>
          </a:blip>
          <a:srcRect t="28525" b="59186"/>
          <a:stretch/>
        </p:blipFill>
        <p:spPr bwMode="auto">
          <a:xfrm>
            <a:off x="2285984" y="4357694"/>
            <a:ext cx="4572032" cy="1428760"/>
          </a:xfrm>
          <a:prstGeom prst="rect">
            <a:avLst/>
          </a:prstGeom>
          <a:noFill/>
          <a:ln>
            <a:noFill/>
          </a:ln>
          <a:extLst>
            <a:ext uri="{53640926-AAD7-44D8-BBD7-CCE9431645EC}">
              <a14:shadowObscured xmlns="" xmlns:a14="http://schemas.microsoft.com/office/drawing/2010/main"/>
            </a:ext>
          </a:extLst>
        </p:spPr>
      </p:pic>
      <p:pic>
        <p:nvPicPr>
          <p:cNvPr id="5" name="4 Imagen"/>
          <p:cNvPicPr/>
          <p:nvPr/>
        </p:nvPicPr>
        <p:blipFill rotWithShape="1">
          <a:blip r:embed="rId4" cstate="print">
            <a:extLst>
              <a:ext uri="{28A0092B-C50C-407E-A947-70E740481C1C}">
                <a14:useLocalDpi xmlns="" xmlns:a14="http://schemas.microsoft.com/office/drawing/2010/main" val="0"/>
              </a:ext>
            </a:extLst>
          </a:blip>
          <a:srcRect l="47341" r="13589" b="70574"/>
          <a:stretch/>
        </p:blipFill>
        <p:spPr bwMode="auto">
          <a:xfrm>
            <a:off x="3759393" y="928670"/>
            <a:ext cx="2312805" cy="3226168"/>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2625001561"/>
      </p:ext>
    </p:extLst>
  </p:cSld>
  <p:clrMapOvr>
    <a:masterClrMapping/>
  </p:clrMapOvr>
  <p:transition>
    <p:dissolv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142852"/>
            <a:ext cx="8229600" cy="5334000"/>
          </a:xfrm>
        </p:spPr>
        <p:txBody>
          <a:bodyPr numCol="1"/>
          <a:lstStyle/>
          <a:p>
            <a:pPr marL="342900" lvl="1" indent="-342900" eaLnBrk="1" hangingPunct="1">
              <a:buNone/>
            </a:pPr>
            <a:r>
              <a:rPr lang="es-ES" sz="2200" b="1" cap="all" dirty="0" smtClean="0"/>
              <a:t>falla </a:t>
            </a:r>
            <a:r>
              <a:rPr lang="es-ES" sz="2200" b="1" cap="all" dirty="0"/>
              <a:t>al </a:t>
            </a:r>
            <a:r>
              <a:rPr lang="es-ES" sz="2200" b="1" cap="all" dirty="0" smtClean="0"/>
              <a:t>pandeo</a:t>
            </a:r>
            <a:r>
              <a:rPr lang="es-ES" sz="2400" dirty="0"/>
              <a:t> </a:t>
            </a:r>
            <a:endParaRPr lang="es-ES" sz="2400" dirty="0" smtClean="0"/>
          </a:p>
          <a:p>
            <a:pPr marL="342900" lvl="1" indent="-342900" eaLnBrk="1" hangingPunct="1">
              <a:buNone/>
            </a:pPr>
            <a:r>
              <a:rPr lang="es-ES" sz="2400" b="1" dirty="0" smtClean="0"/>
              <a:t>Ejemplo de cálculo:</a:t>
            </a:r>
            <a:endParaRPr lang="es-EC" sz="2400" b="1" dirty="0"/>
          </a:p>
          <a:p>
            <a:pPr marL="0" indent="0">
              <a:buNone/>
            </a:pPr>
            <a:endParaRPr lang="es-ES" sz="2200" b="1" dirty="0"/>
          </a:p>
        </p:txBody>
      </p:sp>
      <p:pic>
        <p:nvPicPr>
          <p:cNvPr id="6" name="5 Imagen"/>
          <p:cNvPicPr/>
          <p:nvPr/>
        </p:nvPicPr>
        <p:blipFill rotWithShape="1">
          <a:blip r:embed="rId4" cstate="print">
            <a:extLst>
              <a:ext uri="{28A0092B-C50C-407E-A947-70E740481C1C}">
                <a14:useLocalDpi xmlns="" xmlns:a14="http://schemas.microsoft.com/office/drawing/2010/main" val="0"/>
              </a:ext>
            </a:extLst>
          </a:blip>
          <a:srcRect b="47454"/>
          <a:stretch/>
        </p:blipFill>
        <p:spPr bwMode="auto">
          <a:xfrm>
            <a:off x="2660650" y="1000108"/>
            <a:ext cx="4340242" cy="5357850"/>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2543282866"/>
      </p:ext>
    </p:extLst>
  </p:cSld>
  <p:clrMapOvr>
    <a:masterClrMapping/>
  </p:clrMapOvr>
  <p:transition>
    <p:dissolv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200" b="1" cap="all" dirty="0" smtClean="0"/>
              <a:t>falla </a:t>
            </a:r>
            <a:r>
              <a:rPr lang="es-ES" sz="2200" b="1" cap="all" dirty="0"/>
              <a:t>al </a:t>
            </a:r>
            <a:r>
              <a:rPr lang="es-ES" sz="2200" b="1" cap="all" dirty="0" smtClean="0"/>
              <a:t>pandeo</a:t>
            </a:r>
            <a:r>
              <a:rPr lang="es-ES" sz="2400" dirty="0"/>
              <a:t> </a:t>
            </a:r>
            <a:endParaRPr lang="es-ES" sz="2400" dirty="0" smtClean="0"/>
          </a:p>
          <a:p>
            <a:pPr marL="342900" lvl="1" indent="-342900" eaLnBrk="1" hangingPunct="1">
              <a:buNone/>
            </a:pPr>
            <a:r>
              <a:rPr lang="es-ES" sz="2400" b="1" dirty="0" smtClean="0"/>
              <a:t>Ejemplo de cálculo:</a:t>
            </a:r>
            <a:endParaRPr lang="es-EC" sz="2400" b="1" dirty="0"/>
          </a:p>
          <a:p>
            <a:pPr marL="0" indent="0">
              <a:buNone/>
            </a:pPr>
            <a:endParaRPr lang="es-ES" sz="2200" b="1" dirty="0"/>
          </a:p>
        </p:txBody>
      </p:sp>
      <p:pic>
        <p:nvPicPr>
          <p:cNvPr id="6" name="5 Imagen"/>
          <p:cNvPicPr/>
          <p:nvPr/>
        </p:nvPicPr>
        <p:blipFill rotWithShape="1">
          <a:blip r:embed="rId4" cstate="print">
            <a:extLst>
              <a:ext uri="{28A0092B-C50C-407E-A947-70E740481C1C}">
                <a14:useLocalDpi xmlns="" xmlns:a14="http://schemas.microsoft.com/office/drawing/2010/main" val="0"/>
              </a:ext>
            </a:extLst>
          </a:blip>
          <a:srcRect t="52334" b="5095"/>
          <a:stretch/>
        </p:blipFill>
        <p:spPr bwMode="auto">
          <a:xfrm>
            <a:off x="2677440" y="1371600"/>
            <a:ext cx="4180576" cy="4486292"/>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781224067"/>
      </p:ext>
    </p:extLst>
  </p:cSld>
  <p:clrMapOvr>
    <a:masterClrMapping/>
  </p:clrMapOvr>
  <p:transition>
    <p:dissolv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200" b="1" cap="all" dirty="0" smtClean="0"/>
              <a:t>falla </a:t>
            </a:r>
            <a:r>
              <a:rPr lang="es-ES" sz="2200" b="1" cap="all" dirty="0"/>
              <a:t>al </a:t>
            </a:r>
            <a:r>
              <a:rPr lang="es-ES" sz="2200" b="1" cap="all" dirty="0" smtClean="0"/>
              <a:t>pandeo</a:t>
            </a:r>
            <a:r>
              <a:rPr lang="es-ES" sz="2400" dirty="0"/>
              <a:t> </a:t>
            </a:r>
            <a:endParaRPr lang="es-ES" sz="2400" dirty="0" smtClean="0"/>
          </a:p>
          <a:p>
            <a:pPr marL="342900" lvl="1" indent="-342900" eaLnBrk="1" hangingPunct="1">
              <a:buNone/>
            </a:pPr>
            <a:r>
              <a:rPr lang="es-ES" sz="2400" b="1" dirty="0" smtClean="0"/>
              <a:t>Ejemplo de cálculo:</a:t>
            </a:r>
            <a:endParaRPr lang="es-EC" sz="2400" b="1" dirty="0"/>
          </a:p>
          <a:p>
            <a:pPr marL="0" indent="0">
              <a:buNone/>
            </a:pPr>
            <a:endParaRPr lang="es-ES" sz="2200" b="1" dirty="0"/>
          </a:p>
        </p:txBody>
      </p:sp>
      <p:pic>
        <p:nvPicPr>
          <p:cNvPr id="5" name="4 Imagen"/>
          <p:cNvPicPr/>
          <p:nvPr/>
        </p:nvPicPr>
        <p:blipFill rotWithShape="1">
          <a:blip r:embed="rId4" cstate="print">
            <a:extLst>
              <a:ext uri="{28A0092B-C50C-407E-A947-70E740481C1C}">
                <a14:useLocalDpi xmlns="" xmlns:a14="http://schemas.microsoft.com/office/drawing/2010/main" val="0"/>
              </a:ext>
            </a:extLst>
          </a:blip>
          <a:srcRect b="82973"/>
          <a:stretch/>
        </p:blipFill>
        <p:spPr bwMode="auto">
          <a:xfrm>
            <a:off x="1643042" y="2643182"/>
            <a:ext cx="6072230" cy="1928826"/>
          </a:xfrm>
          <a:prstGeom prst="rect">
            <a:avLst/>
          </a:prstGeom>
          <a:noFill/>
          <a:ln>
            <a:noFill/>
          </a:ln>
        </p:spPr>
      </p:pic>
    </p:spTree>
    <p:extLst>
      <p:ext uri="{BB962C8B-B14F-4D97-AF65-F5344CB8AC3E}">
        <p14:creationId xmlns="" xmlns:p14="http://schemas.microsoft.com/office/powerpoint/2010/main" val="942024928"/>
      </p:ext>
    </p:extLst>
  </p:cSld>
  <p:clrMapOvr>
    <a:masterClrMapping/>
  </p:clrMapOvr>
  <p:transition>
    <p:dissolv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mc:Choice xmlns="" xmlns:a14="http://schemas.microsoft.com/office/drawing/2010/main" Requires="a14">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b="1" cap="all" dirty="0"/>
                  <a:t>falla por </a:t>
                </a:r>
                <a:r>
                  <a:rPr lang="es-ES" b="1" cap="all" dirty="0" smtClean="0"/>
                  <a:t>fatiga</a:t>
                </a:r>
                <a:r>
                  <a:rPr lang="es-ES" sz="2400" dirty="0"/>
                  <a:t> </a:t>
                </a:r>
                <a:endParaRPr lang="es-EC" sz="2400" dirty="0"/>
              </a:p>
              <a:p>
                <a:pPr marL="0" indent="0">
                  <a:buNone/>
                </a:pPr>
                <a:r>
                  <a:rPr lang="es-ES" sz="2200" dirty="0"/>
                  <a:t>La resistencia a la fatiga de un componente mecánico real en función al número de ciclos está dada por</a:t>
                </a:r>
                <a:r>
                  <a:rPr lang="es-ES" sz="2200" dirty="0" smtClean="0"/>
                  <a:t>: </a:t>
                </a:r>
                <a:endParaRPr lang="es-EC" sz="2200" dirty="0"/>
              </a:p>
              <a:p>
                <a:pPr marL="0" indent="0">
                  <a:buNone/>
                </a:pPr>
                <a:r>
                  <a:rPr lang="es-ES" sz="2200" dirty="0"/>
                  <a:t/>
                </a:r>
                <a14:m>
                  <m:oMath xmlns:m="http://schemas.openxmlformats.org/officeDocument/2006/math">
                    <m:r>
                      <a:rPr lang="es-ES" sz="2200" i="1">
                        <a:latin typeface="Cambria Math"/>
                      </a:rPr>
                      <m:t>𝑆𝑓</m:t>
                    </m:r>
                    <m:r>
                      <a:rPr lang="es-ES" sz="2200" i="1">
                        <a:latin typeface="Cambria Math"/>
                      </a:rPr>
                      <m:t>=</m:t>
                    </m:r>
                    <m:r>
                      <a:rPr lang="es-ES" sz="2200" i="1">
                        <a:latin typeface="Cambria Math"/>
                      </a:rPr>
                      <m:t>𝑎</m:t>
                    </m:r>
                    <m:r>
                      <a:rPr lang="es-ES" sz="2200" i="1">
                        <a:latin typeface="Cambria Math"/>
                      </a:rPr>
                      <m:t>∗</m:t>
                    </m:r>
                    <m:sSup>
                      <m:sSupPr>
                        <m:ctrlPr>
                          <a:rPr lang="es-EC" sz="2200" i="1">
                            <a:latin typeface="Cambria Math"/>
                          </a:rPr>
                        </m:ctrlPr>
                      </m:sSupPr>
                      <m:e>
                        <m:r>
                          <a:rPr lang="es-ES" sz="2200" i="1">
                            <a:latin typeface="Cambria Math"/>
                          </a:rPr>
                          <m:t>𝑁</m:t>
                        </m:r>
                      </m:e>
                      <m:sup>
                        <m:r>
                          <a:rPr lang="es-ES" sz="2200" i="1">
                            <a:latin typeface="Cambria Math"/>
                          </a:rPr>
                          <m:t>𝑏</m:t>
                        </m:r>
                      </m:sup>
                    </m:sSup>
                  </m:oMath>
                </a14:m>
                <a:r>
                  <a:rPr lang="es-ES" sz="2200" dirty="0"/>
                  <a:t/>
                </a:r>
                <a:endParaRPr lang="es-EC" sz="2200" dirty="0"/>
              </a:p>
              <a:p>
                <a:pPr marL="0" indent="0">
                  <a:buNone/>
                </a:pPr>
                <a:r>
                  <a:rPr lang="es-ES" sz="2200" b="1" dirty="0" err="1" smtClean="0"/>
                  <a:t>Sf</a:t>
                </a:r>
                <a:r>
                  <a:rPr lang="es-ES" sz="2200" b="1" dirty="0" smtClean="0"/>
                  <a:t/>
                </a:r>
                <a:r>
                  <a:rPr lang="es-ES" sz="2200" dirty="0"/>
                  <a:t>resistencia a la fatiga</a:t>
                </a:r>
                <a:endParaRPr lang="es-EC" sz="2200" dirty="0"/>
              </a:p>
              <a:p>
                <a:pPr marL="0" indent="0">
                  <a:buNone/>
                </a:pPr>
                <a:r>
                  <a:rPr lang="es-ES" sz="2200" b="1" dirty="0"/>
                  <a:t>a y b</a:t>
                </a:r>
                <a:r>
                  <a:rPr lang="es-ES" sz="2200" dirty="0"/>
                  <a:t> están definidas por los puntos 10</a:t>
                </a:r>
                <a:r>
                  <a:rPr lang="es-ES" sz="2200" baseline="30000" dirty="0"/>
                  <a:t>3</a:t>
                </a:r>
                <a:r>
                  <a:rPr lang="es-ES" sz="2200" dirty="0"/>
                  <a:t> y 10</a:t>
                </a:r>
                <a:r>
                  <a:rPr lang="es-ES" sz="2200" baseline="30000" dirty="0"/>
                  <a:t>6</a:t>
                </a:r>
                <a:endParaRPr lang="es-EC" sz="2200" dirty="0"/>
              </a:p>
              <a:p>
                <a:pPr marL="0" indent="0">
                  <a:buNone/>
                </a:pPr>
                <a:r>
                  <a:rPr lang="pt-BR" sz="2200" b="1" dirty="0"/>
                  <a:t>N </a:t>
                </a:r>
                <a:r>
                  <a:rPr lang="pt-BR" sz="2200" dirty="0"/>
                  <a:t>número de ciclos para vida finita o vida infinita</a:t>
                </a:r>
                <a:endParaRPr lang="es-EC" sz="2200" dirty="0"/>
              </a:p>
              <a:p>
                <a:pPr marL="0" indent="0">
                  <a:buNone/>
                </a:pPr>
                <a:r>
                  <a:rPr lang="es-ES" sz="2200" dirty="0"/>
                  <a:t>Para a y b:</a:t>
                </a:r>
                <a:endParaRPr lang="es-EC" sz="2200" dirty="0"/>
              </a:p>
              <a:p>
                <a:pPr marL="0" indent="0">
                  <a:buNone/>
                </a:pPr>
                <a:r>
                  <a:rPr lang="es-ES" sz="2200" dirty="0"/>
                  <a:t/>
                </a:r>
                <a14:m>
                  <m:oMath xmlns:m="http://schemas.openxmlformats.org/officeDocument/2006/math">
                    <m:r>
                      <a:rPr lang="es-ES" sz="2200" i="1">
                        <a:latin typeface="Cambria Math"/>
                      </a:rPr>
                      <m:t>𝑎</m:t>
                    </m:r>
                    <m:r>
                      <a:rPr lang="es-ES" sz="2200" i="1">
                        <a:latin typeface="Cambria Math"/>
                      </a:rPr>
                      <m:t>=</m:t>
                    </m:r>
                    <m:f>
                      <m:fPr>
                        <m:ctrlPr>
                          <a:rPr lang="es-EC" sz="2200" i="1">
                            <a:latin typeface="Cambria Math"/>
                          </a:rPr>
                        </m:ctrlPr>
                      </m:fPr>
                      <m:num>
                        <m:sSup>
                          <m:sSupPr>
                            <m:ctrlPr>
                              <a:rPr lang="es-EC" sz="2200" i="1">
                                <a:latin typeface="Cambria Math"/>
                              </a:rPr>
                            </m:ctrlPr>
                          </m:sSupPr>
                          <m:e>
                            <m:d>
                              <m:dPr>
                                <m:ctrlPr>
                                  <a:rPr lang="es-EC" sz="2200" i="1">
                                    <a:latin typeface="Cambria Math"/>
                                  </a:rPr>
                                </m:ctrlPr>
                              </m:dPr>
                              <m:e>
                                <m:r>
                                  <a:rPr lang="es-ES" sz="2200" i="1">
                                    <a:latin typeface="Cambria Math"/>
                                  </a:rPr>
                                  <m:t>𝑓</m:t>
                                </m:r>
                                <m:r>
                                  <a:rPr lang="es-ES" sz="2200" i="1">
                                    <a:latin typeface="Cambria Math"/>
                                  </a:rPr>
                                  <m:t>∗</m:t>
                                </m:r>
                                <m:r>
                                  <a:rPr lang="es-ES" sz="2200" i="1">
                                    <a:latin typeface="Cambria Math"/>
                                  </a:rPr>
                                  <m:t>𝑆𝑢𝑡</m:t>
                                </m:r>
                              </m:e>
                            </m:d>
                          </m:e>
                          <m:sup>
                            <m:r>
                              <a:rPr lang="es-ES" sz="2200" i="1">
                                <a:latin typeface="Cambria Math"/>
                              </a:rPr>
                              <m:t>2</m:t>
                            </m:r>
                          </m:sup>
                        </m:sSup>
                      </m:num>
                      <m:den>
                        <m:r>
                          <a:rPr lang="es-ES" sz="2200" i="1">
                            <a:latin typeface="Cambria Math"/>
                          </a:rPr>
                          <m:t>𝑆𝑒</m:t>
                        </m:r>
                      </m:den>
                    </m:f>
                  </m:oMath>
                </a14:m>
                <a:r>
                  <a:rPr lang="es-ES" sz="2200" dirty="0"/>
                  <a:t>                                                        </a:t>
                </a:r>
                <a:endParaRPr lang="es-EC" sz="2200" dirty="0"/>
              </a:p>
              <a:p>
                <a:pPr marL="0" indent="0">
                  <a:buNone/>
                </a:pPr>
                <a:r>
                  <a:rPr lang="es-ES" sz="2200" dirty="0"/>
                  <a:t/>
                </a:r>
                <a14:m>
                  <m:oMath xmlns:m="http://schemas.openxmlformats.org/officeDocument/2006/math">
                    <m:r>
                      <a:rPr lang="es-ES" sz="2200" i="1">
                        <a:latin typeface="Cambria Math"/>
                      </a:rPr>
                      <m:t>𝑏</m:t>
                    </m:r>
                    <m:r>
                      <a:rPr lang="es-ES" sz="2200" i="1">
                        <a:latin typeface="Cambria Math"/>
                      </a:rPr>
                      <m:t>=−</m:t>
                    </m:r>
                    <m:f>
                      <m:fPr>
                        <m:ctrlPr>
                          <a:rPr lang="es-EC" sz="2200" i="1">
                            <a:latin typeface="Cambria Math"/>
                          </a:rPr>
                        </m:ctrlPr>
                      </m:fPr>
                      <m:num>
                        <m:r>
                          <a:rPr lang="es-ES" sz="2200" i="1">
                            <a:latin typeface="Cambria Math"/>
                          </a:rPr>
                          <m:t>1</m:t>
                        </m:r>
                      </m:num>
                      <m:den>
                        <m:r>
                          <a:rPr lang="es-ES" sz="2200" i="1">
                            <a:latin typeface="Cambria Math"/>
                          </a:rPr>
                          <m:t>3</m:t>
                        </m:r>
                      </m:den>
                    </m:f>
                    <m:r>
                      <a:rPr lang="es-ES" sz="2200" i="1">
                        <a:latin typeface="Cambria Math"/>
                      </a:rPr>
                      <m:t>∗</m:t>
                    </m:r>
                    <m:r>
                      <a:rPr lang="es-ES" sz="2200" i="1">
                        <a:latin typeface="Cambria Math"/>
                      </a:rPr>
                      <m:t>𝑙𝑜𝑔</m:t>
                    </m:r>
                    <m:d>
                      <m:dPr>
                        <m:ctrlPr>
                          <a:rPr lang="es-EC" sz="2200" i="1">
                            <a:latin typeface="Cambria Math"/>
                          </a:rPr>
                        </m:ctrlPr>
                      </m:dPr>
                      <m:e>
                        <m:f>
                          <m:fPr>
                            <m:ctrlPr>
                              <a:rPr lang="es-EC" sz="2200" i="1">
                                <a:latin typeface="Cambria Math"/>
                              </a:rPr>
                            </m:ctrlPr>
                          </m:fPr>
                          <m:num>
                            <m:r>
                              <a:rPr lang="es-ES" sz="2200" i="1">
                                <a:latin typeface="Cambria Math"/>
                              </a:rPr>
                              <m:t>𝑓</m:t>
                            </m:r>
                            <m:r>
                              <a:rPr lang="es-ES" sz="2200" i="1">
                                <a:latin typeface="Cambria Math"/>
                              </a:rPr>
                              <m:t>∗</m:t>
                            </m:r>
                            <m:r>
                              <a:rPr lang="es-ES" sz="2200" i="1">
                                <a:latin typeface="Cambria Math"/>
                              </a:rPr>
                              <m:t>𝑆𝑢𝑡</m:t>
                            </m:r>
                          </m:num>
                          <m:den>
                            <m:r>
                              <a:rPr lang="es-ES" sz="2200" i="1">
                                <a:latin typeface="Cambria Math"/>
                              </a:rPr>
                              <m:t>𝑆𝑒</m:t>
                            </m:r>
                          </m:den>
                        </m:f>
                      </m:e>
                    </m:d>
                  </m:oMath>
                </a14:m>
                <a:r>
                  <a:rPr lang="es-ES" sz="2200" dirty="0"/>
                  <a:t>                                             </a:t>
                </a:r>
                <a:endParaRPr lang="es-EC" sz="2200" dirty="0"/>
              </a:p>
              <a:p>
                <a:pPr marL="0" indent="0">
                  <a:buNone/>
                </a:pPr>
                <a:r>
                  <a:rPr lang="es-ES" sz="2200" b="1" dirty="0"/>
                  <a:t>f </a:t>
                </a:r>
                <a:r>
                  <a:rPr lang="es-ES" sz="2200" dirty="0"/>
                  <a:t>fracción de resistencia a la fatiga </a:t>
                </a:r>
                <a:endParaRPr lang="es-EC" sz="2200" dirty="0"/>
              </a:p>
              <a:p>
                <a:pPr marL="0" indent="0">
                  <a:buNone/>
                </a:pPr>
                <a:endParaRPr lang="es-ES" sz="2200" b="1" dirty="0"/>
              </a:p>
            </p:txBody>
          </p:sp>
        </mc:Choice>
        <mc:Fallback>
          <p:sp>
            <p:nvSpPr>
              <p:cNvPr id="24579" name="Rectangle 3"/>
              <p:cNvSpPr>
                <a:spLocks noGrp="1" noRot="1" noChangeAspect="1" noMove="1" noResize="1" noEditPoints="1" noAdjustHandles="1" noChangeArrowheads="1" noChangeShapeType="1" noTextEdit="1"/>
              </p:cNvSpPr>
              <p:nvPr>
                <p:ph type="body" idx="1"/>
              </p:nvPr>
            </p:nvSpPr>
            <p:spPr>
              <a:xfrm>
                <a:off x="457200" y="457200"/>
                <a:ext cx="8229600" cy="5334000"/>
              </a:xfrm>
              <a:blipFill rotWithShape="1">
                <a:blip r:embed="rId4"/>
                <a:stretch>
                  <a:fillRect l="-1111" t="-914" r="-1630" b="-2286"/>
                </a:stretch>
              </a:blipFill>
            </p:spPr>
            <p:txBody>
              <a:bodyPr/>
              <a:lstStyle/>
              <a:p>
                <a:r>
                  <a:rPr lang="es-EC">
                    <a:noFill/>
                  </a:rPr>
                  <a:t> </a:t>
                </a:r>
              </a:p>
            </p:txBody>
          </p:sp>
        </mc:Fallback>
      </mc:AlternateContent>
      <p:sp>
        <p:nvSpPr>
          <p:cNvPr id="4" name="Rectangle 3"/>
          <p:cNvSpPr txBox="1">
            <a:spLocks/>
          </p:cNvSpPr>
          <p:nvPr/>
        </p:nvSpPr>
        <p:spPr bwMode="auto">
          <a:xfrm>
            <a:off x="71406" y="6286520"/>
            <a:ext cx="500034"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s-ES" sz="2800" b="1" i="0" u="none" strike="noStrike" kern="1200" cap="all" spc="0" normalizeH="0" baseline="0" noProof="0" dirty="0" smtClean="0">
                <a:ln>
                  <a:noFill/>
                </a:ln>
                <a:solidFill>
                  <a:schemeClr val="tx1"/>
                </a:solidFill>
                <a:effectLst/>
                <a:uLnTx/>
                <a:uFillTx/>
                <a:latin typeface="+mn-lt"/>
                <a:ea typeface="+mn-ea"/>
                <a:cs typeface="+mn-cs"/>
              </a:rPr>
              <a:t>D</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s-ES" sz="2200" b="1" i="0" u="none" strike="noStrike" kern="1200" cap="all"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076700019"/>
      </p:ext>
    </p:extLst>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1"/>
            <a:ext cx="8229600" cy="990600"/>
          </a:xfrm>
        </p:spPr>
        <p:txBody>
          <a:bodyPr numCol="1"/>
          <a:lstStyle/>
          <a:p>
            <a:pPr marL="342900" lvl="1" indent="-342900" eaLnBrk="1" hangingPunct="1">
              <a:buNone/>
            </a:pPr>
            <a:r>
              <a:rPr lang="es-ES" b="1" cap="all" dirty="0" smtClean="0"/>
              <a:t>    PROCESOS DE MANUFACTURA SIN ARRANQUE DE VIRUTA:</a:t>
            </a:r>
          </a:p>
          <a:p>
            <a:pPr marL="342900" lvl="1" indent="-342900" eaLnBrk="1" hangingPunct="1">
              <a:buNone/>
            </a:pPr>
            <a:endParaRPr lang="es-ES" b="1" cap="all" dirty="0" smtClean="0"/>
          </a:p>
          <a:p>
            <a:pPr marL="0" indent="0">
              <a:buNone/>
            </a:pPr>
            <a:endParaRPr lang="es-EC" sz="2200" dirty="0"/>
          </a:p>
          <a:p>
            <a:pPr marL="342900" lvl="1" indent="-342900" eaLnBrk="1" hangingPunct="1">
              <a:buNone/>
            </a:pPr>
            <a:endParaRPr lang="es-ES" sz="2200" b="1" cap="all" dirty="0" smtClean="0"/>
          </a:p>
        </p:txBody>
      </p:sp>
      <p:sp>
        <p:nvSpPr>
          <p:cNvPr id="4" name="Rectangle 3"/>
          <p:cNvSpPr txBox="1">
            <a:spLocks/>
          </p:cNvSpPr>
          <p:nvPr/>
        </p:nvSpPr>
        <p:spPr bwMode="auto">
          <a:xfrm>
            <a:off x="1071538" y="1428736"/>
            <a:ext cx="6400816" cy="345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2"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charset="0"/>
              <a:buNone/>
            </a:pPr>
            <a:endParaRPr lang="es-ES" b="1" cap="all" dirty="0" smtClean="0"/>
          </a:p>
          <a:p>
            <a:r>
              <a:rPr lang="es-ES" sz="2400" dirty="0" smtClean="0"/>
              <a:t>Sinterizado     </a:t>
            </a:r>
            <a:endParaRPr lang="es-EC" sz="2400" dirty="0" smtClean="0"/>
          </a:p>
          <a:p>
            <a:r>
              <a:rPr lang="es-ES" sz="2400" dirty="0" smtClean="0"/>
              <a:t>Fundición </a:t>
            </a:r>
            <a:endParaRPr lang="es-EC" sz="2400" dirty="0" smtClean="0"/>
          </a:p>
          <a:p>
            <a:r>
              <a:rPr lang="es-ES" sz="2400" dirty="0" smtClean="0"/>
              <a:t>Laminado</a:t>
            </a:r>
            <a:endParaRPr lang="es-EC" sz="2400" dirty="0" smtClean="0"/>
          </a:p>
          <a:p>
            <a:r>
              <a:rPr lang="es-ES" sz="2400" dirty="0" smtClean="0"/>
              <a:t>Trefilado</a:t>
            </a:r>
            <a:endParaRPr lang="es-EC" sz="2400" dirty="0" smtClean="0"/>
          </a:p>
          <a:p>
            <a:r>
              <a:rPr lang="es-ES" sz="2400" dirty="0" smtClean="0"/>
              <a:t>Doblado</a:t>
            </a:r>
          </a:p>
          <a:p>
            <a:endParaRPr lang="es-ES" sz="2400" dirty="0" smtClean="0"/>
          </a:p>
          <a:p>
            <a:endParaRPr lang="es-ES" sz="2400" dirty="0" smtClean="0"/>
          </a:p>
          <a:p>
            <a:endParaRPr lang="es-ES" sz="2400" dirty="0" smtClean="0"/>
          </a:p>
          <a:p>
            <a:endParaRPr lang="es-EC" sz="2400" dirty="0" smtClean="0"/>
          </a:p>
          <a:p>
            <a:endParaRPr lang="es-EC" sz="2400" dirty="0" smtClean="0"/>
          </a:p>
          <a:p>
            <a:r>
              <a:rPr lang="es-ES" sz="2400" dirty="0" smtClean="0"/>
              <a:t>Rolado</a:t>
            </a:r>
            <a:endParaRPr lang="es-EC" sz="2400" dirty="0" smtClean="0"/>
          </a:p>
          <a:p>
            <a:r>
              <a:rPr lang="es-ES" sz="2400" dirty="0" smtClean="0"/>
              <a:t>Forja</a:t>
            </a:r>
            <a:endParaRPr lang="es-EC" sz="2400" dirty="0" smtClean="0"/>
          </a:p>
          <a:p>
            <a:r>
              <a:rPr lang="es-ES" sz="2400" dirty="0" smtClean="0"/>
              <a:t>Recalcado</a:t>
            </a:r>
            <a:endParaRPr lang="es-EC" sz="2400" dirty="0" smtClean="0"/>
          </a:p>
          <a:p>
            <a:r>
              <a:rPr lang="es-ES" sz="2400" dirty="0" smtClean="0"/>
              <a:t>Perforado</a:t>
            </a:r>
            <a:endParaRPr lang="es-EC" sz="2400" dirty="0" smtClean="0"/>
          </a:p>
          <a:p>
            <a:r>
              <a:rPr lang="es-ES" sz="2400" dirty="0" smtClean="0"/>
              <a:t>Estampado</a:t>
            </a:r>
            <a:endParaRPr lang="es-EC" sz="2400" dirty="0" smtClean="0"/>
          </a:p>
          <a:p>
            <a:r>
              <a:rPr lang="es-ES" sz="2400" dirty="0" smtClean="0"/>
              <a:t>Extrusión</a:t>
            </a:r>
            <a:endParaRPr lang="es-EC" sz="2400" dirty="0" smtClean="0"/>
          </a:p>
          <a:p>
            <a:pPr marL="0" indent="0">
              <a:buFont typeface="Arial" charset="0"/>
              <a:buNone/>
            </a:pPr>
            <a:endParaRPr lang="es-EC" sz="2200" dirty="0" smtClean="0"/>
          </a:p>
          <a:p>
            <a:pPr marL="342900" lvl="1" indent="-342900" eaLnBrk="1" hangingPunct="1">
              <a:buFont typeface="Arial" charset="0"/>
              <a:buNone/>
            </a:pPr>
            <a:endParaRPr lang="es-ES" sz="2200" b="1" cap="all" dirty="0" smtClean="0"/>
          </a:p>
        </p:txBody>
      </p:sp>
      <p:pic>
        <p:nvPicPr>
          <p:cNvPr id="5" name="4 Imagen"/>
          <p:cNvPicPr/>
          <p:nvPr/>
        </p:nvPicPr>
        <p:blipFill>
          <a:blip r:embed="rId4" cstate="print"/>
          <a:srcRect/>
          <a:stretch>
            <a:fillRect/>
          </a:stretch>
        </p:blipFill>
        <p:spPr bwMode="auto">
          <a:xfrm>
            <a:off x="7215206" y="1214422"/>
            <a:ext cx="1357322" cy="1357322"/>
          </a:xfrm>
          <a:prstGeom prst="rect">
            <a:avLst/>
          </a:prstGeom>
          <a:noFill/>
          <a:ln w="9525">
            <a:noFill/>
            <a:miter lim="800000"/>
            <a:headEnd/>
            <a:tailEnd/>
          </a:ln>
        </p:spPr>
      </p:pic>
      <p:pic>
        <p:nvPicPr>
          <p:cNvPr id="6" name="5 Imagen"/>
          <p:cNvPicPr/>
          <p:nvPr/>
        </p:nvPicPr>
        <p:blipFill>
          <a:blip r:embed="rId5" cstate="print"/>
          <a:srcRect/>
          <a:stretch>
            <a:fillRect/>
          </a:stretch>
        </p:blipFill>
        <p:spPr bwMode="auto">
          <a:xfrm>
            <a:off x="714348" y="4786322"/>
            <a:ext cx="1785950" cy="1285884"/>
          </a:xfrm>
          <a:prstGeom prst="rect">
            <a:avLst/>
          </a:prstGeom>
          <a:noFill/>
          <a:ln w="9525">
            <a:noFill/>
            <a:miter lim="800000"/>
            <a:headEnd/>
            <a:tailEnd/>
          </a:ln>
        </p:spPr>
      </p:pic>
      <p:pic>
        <p:nvPicPr>
          <p:cNvPr id="7" name="6 Imagen"/>
          <p:cNvPicPr/>
          <p:nvPr/>
        </p:nvPicPr>
        <p:blipFill>
          <a:blip r:embed="rId6" cstate="print"/>
          <a:srcRect/>
          <a:stretch>
            <a:fillRect/>
          </a:stretch>
        </p:blipFill>
        <p:spPr bwMode="auto">
          <a:xfrm>
            <a:off x="6786578" y="4857760"/>
            <a:ext cx="2095867" cy="942644"/>
          </a:xfrm>
          <a:prstGeom prst="rect">
            <a:avLst/>
          </a:prstGeom>
          <a:noFill/>
          <a:ln w="9525">
            <a:noFill/>
            <a:miter lim="800000"/>
            <a:headEnd/>
            <a:tailEnd/>
          </a:ln>
        </p:spPr>
      </p:pic>
      <p:pic>
        <p:nvPicPr>
          <p:cNvPr id="8" name="7 Imagen"/>
          <p:cNvPicPr/>
          <p:nvPr/>
        </p:nvPicPr>
        <p:blipFill>
          <a:blip r:embed="rId7" cstate="print"/>
          <a:srcRect/>
          <a:stretch>
            <a:fillRect/>
          </a:stretch>
        </p:blipFill>
        <p:spPr bwMode="auto">
          <a:xfrm>
            <a:off x="7286644" y="2857496"/>
            <a:ext cx="1285884" cy="1576384"/>
          </a:xfrm>
          <a:prstGeom prst="rect">
            <a:avLst/>
          </a:prstGeom>
          <a:noFill/>
          <a:ln w="9525">
            <a:noFill/>
            <a:miter lim="800000"/>
            <a:headEnd/>
            <a:tailEnd/>
          </a:ln>
        </p:spPr>
      </p:pic>
      <p:pic>
        <p:nvPicPr>
          <p:cNvPr id="9" name="8 Imagen"/>
          <p:cNvPicPr/>
          <p:nvPr/>
        </p:nvPicPr>
        <p:blipFill>
          <a:blip r:embed="rId8" cstate="print"/>
          <a:srcRect/>
          <a:stretch>
            <a:fillRect/>
          </a:stretch>
        </p:blipFill>
        <p:spPr bwMode="auto">
          <a:xfrm>
            <a:off x="3571868" y="4643446"/>
            <a:ext cx="1714512" cy="1235710"/>
          </a:xfrm>
          <a:prstGeom prst="rect">
            <a:avLst/>
          </a:prstGeom>
          <a:noFill/>
          <a:ln w="9525">
            <a:noFill/>
            <a:miter lim="800000"/>
            <a:headEnd/>
            <a:tailEnd/>
          </a:ln>
        </p:spPr>
      </p:pic>
      <p:sp>
        <p:nvSpPr>
          <p:cNvPr id="10" name="Rectangle 3"/>
          <p:cNvSpPr txBox="1">
            <a:spLocks/>
          </p:cNvSpPr>
          <p:nvPr/>
        </p:nvSpPr>
        <p:spPr bwMode="auto">
          <a:xfrm>
            <a:off x="142844" y="6286520"/>
            <a:ext cx="500034"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s-ES" sz="2800" b="1" i="0" u="none" strike="noStrike" kern="1200" cap="all" spc="0" normalizeH="0" baseline="0" noProof="0" dirty="0" smtClean="0">
                <a:ln>
                  <a:noFill/>
                </a:ln>
                <a:solidFill>
                  <a:schemeClr val="tx1"/>
                </a:solidFill>
                <a:effectLst/>
                <a:uLnTx/>
                <a:uFillTx/>
                <a:latin typeface="+mn-lt"/>
                <a:ea typeface="+mn-ea"/>
                <a:cs typeface="+mn-cs"/>
              </a:rPr>
              <a:t>D</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s-ES" sz="2200" b="1" i="0" u="none" strike="noStrike" kern="1200" cap="all"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23647558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dissolv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animEffect transition="in" filter="dissolve">
                                      <p:cBhvr>
                                        <p:cTn id="37" dur="500"/>
                                        <p:tgtEl>
                                          <p:spTgt spid="4">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xEl>
                                              <p:pRg st="12" end="12"/>
                                            </p:txEl>
                                          </p:spTgt>
                                        </p:tgtEl>
                                        <p:attrNameLst>
                                          <p:attrName>style.visibility</p:attrName>
                                        </p:attrNameLst>
                                      </p:cBhvr>
                                      <p:to>
                                        <p:strVal val="visible"/>
                                      </p:to>
                                    </p:set>
                                    <p:animEffect transition="in" filter="dissolve">
                                      <p:cBhvr>
                                        <p:cTn id="42" dur="500"/>
                                        <p:tgtEl>
                                          <p:spTgt spid="4">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
                                            <p:txEl>
                                              <p:pRg st="13" end="13"/>
                                            </p:txEl>
                                          </p:spTgt>
                                        </p:tgtEl>
                                        <p:attrNameLst>
                                          <p:attrName>style.visibility</p:attrName>
                                        </p:attrNameLst>
                                      </p:cBhvr>
                                      <p:to>
                                        <p:strVal val="visible"/>
                                      </p:to>
                                    </p:set>
                                    <p:animEffect transition="in" filter="dissolve">
                                      <p:cBhvr>
                                        <p:cTn id="47" dur="500"/>
                                        <p:tgtEl>
                                          <p:spTgt spid="4">
                                            <p:txEl>
                                              <p:pRg st="13" end="1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
                                            <p:txEl>
                                              <p:pRg st="14" end="14"/>
                                            </p:txEl>
                                          </p:spTgt>
                                        </p:tgtEl>
                                        <p:attrNameLst>
                                          <p:attrName>style.visibility</p:attrName>
                                        </p:attrNameLst>
                                      </p:cBhvr>
                                      <p:to>
                                        <p:strVal val="visible"/>
                                      </p:to>
                                    </p:set>
                                    <p:animEffect transition="in" filter="dissolve">
                                      <p:cBhvr>
                                        <p:cTn id="52" dur="500"/>
                                        <p:tgtEl>
                                          <p:spTgt spid="4">
                                            <p:txEl>
                                              <p:pRg st="14" end="1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
                                            <p:txEl>
                                              <p:pRg st="15" end="15"/>
                                            </p:txEl>
                                          </p:spTgt>
                                        </p:tgtEl>
                                        <p:attrNameLst>
                                          <p:attrName>style.visibility</p:attrName>
                                        </p:attrNameLst>
                                      </p:cBhvr>
                                      <p:to>
                                        <p:strVal val="visible"/>
                                      </p:to>
                                    </p:set>
                                    <p:animEffect transition="in" filter="dissolve">
                                      <p:cBhvr>
                                        <p:cTn id="57" dur="500"/>
                                        <p:tgtEl>
                                          <p:spTgt spid="4">
                                            <p:txEl>
                                              <p:pRg st="15" end="1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4">
                                            <p:txEl>
                                              <p:pRg st="16" end="16"/>
                                            </p:txEl>
                                          </p:spTgt>
                                        </p:tgtEl>
                                        <p:attrNameLst>
                                          <p:attrName>style.visibility</p:attrName>
                                        </p:attrNameLst>
                                      </p:cBhvr>
                                      <p:to>
                                        <p:strVal val="visible"/>
                                      </p:to>
                                    </p:set>
                                    <p:animEffect transition="in" filter="dissolve">
                                      <p:cBhvr>
                                        <p:cTn id="62" dur="500"/>
                                        <p:tgtEl>
                                          <p:spTgt spid="4">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4" grpId="0" build="p"/>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mc:Choice xmlns="" xmlns:a14="http://schemas.microsoft.com/office/drawing/2010/main" Requires="a14">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2" indent="0">
                  <a:buNone/>
                </a:pPr>
                <a:r>
                  <a:rPr lang="es-ES" b="1" cap="all" dirty="0"/>
                  <a:t>falla por </a:t>
                </a:r>
                <a:r>
                  <a:rPr lang="es-ES" b="1" cap="all" dirty="0" smtClean="0"/>
                  <a:t>fatiga</a:t>
                </a:r>
                <a:r>
                  <a:rPr lang="es-ES" sz="2400" dirty="0"/>
                  <a:t> </a:t>
                </a:r>
                <a:endParaRPr lang="es-EC" sz="2400" dirty="0"/>
              </a:p>
              <a:p>
                <a:pPr marL="0" indent="0">
                  <a:buNone/>
                </a:pPr>
                <a:r>
                  <a:rPr lang="es-ES" sz="2200" dirty="0"/>
                  <a:t>No es posible esperar que el límite de resistencia a la fatiga de un elemento mecánico o estructural iguale los valores que se obtuvieron en el laboratorio, debido a lo cual se deben considerar varios factores que se reflejan en la ecuación de Marín</a:t>
                </a:r>
                <a:endParaRPr lang="es-EC" sz="2200" dirty="0"/>
              </a:p>
              <a:p>
                <a:pPr marL="0" indent="0">
                  <a:buNone/>
                </a:pPr>
                <a:r>
                  <a:rPr lang="es-ES" sz="2200" dirty="0"/>
                  <a:t/>
                </a:r>
                <a14:m>
                  <m:oMath xmlns:m="http://schemas.openxmlformats.org/officeDocument/2006/math">
                    <m:r>
                      <a:rPr lang="es-ES" sz="2200" i="1">
                        <a:latin typeface="Cambria Math"/>
                      </a:rPr>
                      <m:t>𝑆𝑒</m:t>
                    </m:r>
                    <m:r>
                      <a:rPr lang="es-ES" sz="2200" i="1">
                        <a:latin typeface="Cambria Math"/>
                      </a:rPr>
                      <m:t>=</m:t>
                    </m:r>
                    <m:r>
                      <a:rPr lang="es-ES" sz="2200" i="1">
                        <a:latin typeface="Cambria Math"/>
                      </a:rPr>
                      <m:t>𝑘𝑎</m:t>
                    </m:r>
                    <m:r>
                      <a:rPr lang="es-ES" sz="2200" i="1">
                        <a:latin typeface="Cambria Math"/>
                      </a:rPr>
                      <m:t>∗</m:t>
                    </m:r>
                    <m:r>
                      <a:rPr lang="es-ES" sz="2200" i="1">
                        <a:latin typeface="Cambria Math"/>
                      </a:rPr>
                      <m:t>𝑘𝑏</m:t>
                    </m:r>
                    <m:r>
                      <a:rPr lang="es-ES" sz="2200" i="1">
                        <a:latin typeface="Cambria Math"/>
                      </a:rPr>
                      <m:t>∗</m:t>
                    </m:r>
                    <m:r>
                      <a:rPr lang="es-ES" sz="2200" i="1">
                        <a:latin typeface="Cambria Math"/>
                      </a:rPr>
                      <m:t>𝑘𝑐</m:t>
                    </m:r>
                    <m:r>
                      <a:rPr lang="es-ES" sz="2200" i="1">
                        <a:latin typeface="Cambria Math"/>
                      </a:rPr>
                      <m:t>∗</m:t>
                    </m:r>
                    <m:r>
                      <a:rPr lang="es-ES" sz="2200" i="1">
                        <a:latin typeface="Cambria Math"/>
                      </a:rPr>
                      <m:t>𝑘𝑑</m:t>
                    </m:r>
                    <m:r>
                      <a:rPr lang="es-ES" sz="2200" i="1">
                        <a:latin typeface="Cambria Math"/>
                      </a:rPr>
                      <m:t>∗</m:t>
                    </m:r>
                    <m:r>
                      <a:rPr lang="es-ES" sz="2200" i="1">
                        <a:latin typeface="Cambria Math"/>
                      </a:rPr>
                      <m:t>𝑘𝑒</m:t>
                    </m:r>
                    <m:r>
                      <a:rPr lang="es-ES" sz="2200" i="1">
                        <a:latin typeface="Cambria Math"/>
                      </a:rPr>
                      <m:t>∗</m:t>
                    </m:r>
                    <m:r>
                      <a:rPr lang="es-ES" sz="2200" i="1">
                        <a:latin typeface="Cambria Math"/>
                      </a:rPr>
                      <m:t>𝑘𝑒</m:t>
                    </m:r>
                    <m:r>
                      <a:rPr lang="es-ES" sz="2200" i="1">
                        <a:latin typeface="Cambria Math"/>
                      </a:rPr>
                      <m:t>∗</m:t>
                    </m:r>
                    <m:r>
                      <a:rPr lang="es-ES" sz="2200" i="1">
                        <a:latin typeface="Cambria Math"/>
                      </a:rPr>
                      <m:t>𝑆𝑒</m:t>
                    </m:r>
                    <m:r>
                      <a:rPr lang="es-ES" sz="2200" i="1">
                        <a:latin typeface="Cambria Math"/>
                      </a:rPr>
                      <m:t>´</m:t>
                    </m:r>
                  </m:oMath>
                </a14:m>
                <a:r>
                  <a:rPr lang="es-ES" sz="2200" dirty="0"/>
                  <a:t/>
                </a:r>
                <a:endParaRPr lang="es-EC" sz="2200" dirty="0"/>
              </a:p>
              <a:p>
                <a:pPr marL="0" indent="0">
                  <a:buNone/>
                </a:pPr>
                <a:r>
                  <a:rPr lang="es-ES" sz="2200" b="1" dirty="0" err="1"/>
                  <a:t>ka</a:t>
                </a:r>
                <a:r>
                  <a:rPr lang="es-ES" sz="2200" dirty="0"/>
                  <a:t> factor de modificación de la condición superficial</a:t>
                </a:r>
                <a:endParaRPr lang="es-EC" sz="2200" dirty="0"/>
              </a:p>
              <a:p>
                <a:pPr marL="0" indent="0">
                  <a:buNone/>
                </a:pPr>
                <a:r>
                  <a:rPr lang="es-ES" sz="2200" b="1" dirty="0"/>
                  <a:t>kb</a:t>
                </a:r>
                <a:r>
                  <a:rPr lang="es-ES" sz="2200" dirty="0"/>
                  <a:t> factor de modificación del tamaño</a:t>
                </a:r>
                <a:endParaRPr lang="es-EC" sz="2200" dirty="0"/>
              </a:p>
              <a:p>
                <a:pPr marL="0" indent="0">
                  <a:buNone/>
                </a:pPr>
                <a:r>
                  <a:rPr lang="es-ES" sz="2200" b="1" dirty="0"/>
                  <a:t>kc</a:t>
                </a:r>
                <a:r>
                  <a:rPr lang="es-ES" sz="2200" dirty="0"/>
                  <a:t> factor de modificación de carga</a:t>
                </a:r>
                <a:endParaRPr lang="es-EC" sz="2200" dirty="0"/>
              </a:p>
              <a:p>
                <a:pPr marL="0" indent="0">
                  <a:buNone/>
                </a:pPr>
                <a:r>
                  <a:rPr lang="es-ES" sz="2200" b="1" dirty="0" err="1"/>
                  <a:t>kd</a:t>
                </a:r>
                <a:r>
                  <a:rPr lang="es-ES" sz="2200" dirty="0"/>
                  <a:t> factor de modificación de la temperatura</a:t>
                </a:r>
                <a:endParaRPr lang="es-EC" sz="2200" dirty="0"/>
              </a:p>
              <a:p>
                <a:pPr marL="0" indent="0">
                  <a:buNone/>
                </a:pPr>
                <a:r>
                  <a:rPr lang="es-ES" sz="2200" b="1" dirty="0" err="1"/>
                  <a:t>ke</a:t>
                </a:r>
                <a:r>
                  <a:rPr lang="es-ES" sz="2200" dirty="0"/>
                  <a:t> factor de confiabilidad</a:t>
                </a:r>
                <a:endParaRPr lang="es-EC" sz="2200" dirty="0"/>
              </a:p>
              <a:p>
                <a:pPr marL="0" indent="0">
                  <a:buNone/>
                </a:pPr>
                <a:r>
                  <a:rPr lang="es-ES" sz="2200" b="1" dirty="0" err="1"/>
                  <a:t>kf</a:t>
                </a:r>
                <a:r>
                  <a:rPr lang="es-ES" sz="2200" dirty="0"/>
                  <a:t> factor de modificación de efectos </a:t>
                </a:r>
                <a:r>
                  <a:rPr lang="es-ES" sz="2200" dirty="0" smtClean="0"/>
                  <a:t>varios</a:t>
                </a:r>
                <a:endParaRPr lang="es-EC" sz="2200" dirty="0"/>
              </a:p>
            </p:txBody>
          </p:sp>
        </mc:Choice>
        <mc:Fallback>
          <p:sp>
            <p:nvSpPr>
              <p:cNvPr id="24579" name="Rectangle 3"/>
              <p:cNvSpPr>
                <a:spLocks noGrp="1" noRot="1" noChangeAspect="1" noMove="1" noResize="1" noEditPoints="1" noAdjustHandles="1" noChangeArrowheads="1" noChangeShapeType="1" noTextEdit="1"/>
              </p:cNvSpPr>
              <p:nvPr>
                <p:ph type="body" idx="1"/>
              </p:nvPr>
            </p:nvSpPr>
            <p:spPr>
              <a:xfrm>
                <a:off x="457200" y="457200"/>
                <a:ext cx="8229600" cy="5334000"/>
              </a:xfrm>
              <a:blipFill rotWithShape="1">
                <a:blip r:embed="rId4"/>
                <a:stretch>
                  <a:fillRect l="-1111" t="-914"/>
                </a:stretch>
              </a:blipFill>
            </p:spPr>
            <p:txBody>
              <a:bodyPr/>
              <a:lstStyle/>
              <a:p>
                <a:r>
                  <a:rPr lang="es-ES">
                    <a:noFill/>
                  </a:rPr>
                  <a:t> </a:t>
                </a:r>
              </a:p>
            </p:txBody>
          </p:sp>
        </mc:Fallback>
      </mc:AlternateContent>
    </p:spTree>
    <p:extLst>
      <p:ext uri="{BB962C8B-B14F-4D97-AF65-F5344CB8AC3E}">
        <p14:creationId xmlns="" xmlns:p14="http://schemas.microsoft.com/office/powerpoint/2010/main" val="821392995"/>
      </p:ext>
    </p:extLst>
  </p:cSld>
  <p:clrMapOvr>
    <a:masterClrMapping/>
  </p:clrMapOvr>
  <p:transition>
    <p:dissolv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4 Imagen"/>
          <p:cNvPicPr/>
          <p:nvPr/>
        </p:nvPicPr>
        <p:blipFill>
          <a:blip r:embed="rId4"/>
          <a:srcRect l="24155" t="30976" r="58633" b="58136"/>
          <a:stretch>
            <a:fillRect/>
          </a:stretch>
        </p:blipFill>
        <p:spPr bwMode="auto">
          <a:xfrm>
            <a:off x="428596" y="428604"/>
            <a:ext cx="2643206" cy="928694"/>
          </a:xfrm>
          <a:prstGeom prst="rect">
            <a:avLst/>
          </a:prstGeom>
          <a:noFill/>
          <a:ln w="9525">
            <a:noFill/>
            <a:miter lim="800000"/>
            <a:headEnd/>
            <a:tailEnd/>
          </a:ln>
        </p:spPr>
      </p:pic>
      <p:pic>
        <p:nvPicPr>
          <p:cNvPr id="6" name="5 Imagen"/>
          <p:cNvPicPr/>
          <p:nvPr/>
        </p:nvPicPr>
        <p:blipFill>
          <a:blip r:embed="rId4"/>
          <a:srcRect l="24508" t="59259" r="25227" b="18497"/>
          <a:stretch>
            <a:fillRect/>
          </a:stretch>
        </p:blipFill>
        <p:spPr bwMode="auto">
          <a:xfrm>
            <a:off x="642910" y="2214554"/>
            <a:ext cx="7643866" cy="2071702"/>
          </a:xfrm>
          <a:prstGeom prst="rect">
            <a:avLst/>
          </a:prstGeom>
          <a:noFill/>
          <a:ln w="9525">
            <a:noFill/>
            <a:miter lim="800000"/>
            <a:headEnd/>
            <a:tailEnd/>
          </a:ln>
        </p:spPr>
      </p:pic>
    </p:spTree>
    <p:extLst>
      <p:ext uri="{BB962C8B-B14F-4D97-AF65-F5344CB8AC3E}">
        <p14:creationId xmlns="" xmlns:p14="http://schemas.microsoft.com/office/powerpoint/2010/main" val="895377868"/>
      </p:ext>
    </p:extLst>
  </p:cSld>
  <p:clrMapOvr>
    <a:masterClrMapping/>
  </p:clrMapOvr>
  <p:transition>
    <p:dissolv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71414"/>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1" indent="0" algn="just" eaLnBrk="1" hangingPunct="1">
              <a:buNone/>
            </a:pPr>
            <a:r>
              <a:rPr lang="es-EC" sz="2200" dirty="0" smtClean="0"/>
              <a:t>Después de realizar los cálculos y análisis de todos los elementos del equipo extrusor se obtuvieron los siguientes factores de seguridad.</a:t>
            </a:r>
            <a:endParaRPr lang="es-ES" sz="2200" dirty="0" smtClean="0"/>
          </a:p>
          <a:p>
            <a:pPr marL="0" lvl="2" indent="0">
              <a:buNone/>
            </a:pPr>
            <a:endParaRPr lang="es-ES" sz="2200" dirty="0" smtClean="0"/>
          </a:p>
        </p:txBody>
      </p:sp>
      <p:pic>
        <p:nvPicPr>
          <p:cNvPr id="135171" name="Picture 3"/>
          <p:cNvPicPr>
            <a:picLocks noChangeAspect="1" noChangeArrowheads="1"/>
          </p:cNvPicPr>
          <p:nvPr/>
        </p:nvPicPr>
        <p:blipFill>
          <a:blip r:embed="rId4"/>
          <a:srcRect l="31332" t="26562" r="28038" b="10937"/>
          <a:stretch>
            <a:fillRect/>
          </a:stretch>
        </p:blipFill>
        <p:spPr bwMode="auto">
          <a:xfrm>
            <a:off x="2143108" y="1357298"/>
            <a:ext cx="5286412" cy="4572032"/>
          </a:xfrm>
          <a:prstGeom prst="rect">
            <a:avLst/>
          </a:prstGeom>
          <a:noFill/>
          <a:ln w="9525">
            <a:noFill/>
            <a:miter lim="800000"/>
            <a:headEnd/>
            <a:tailEnd/>
          </a:ln>
          <a:effectLst/>
        </p:spPr>
      </p:pic>
    </p:spTree>
    <p:extLst>
      <p:ext uri="{BB962C8B-B14F-4D97-AF65-F5344CB8AC3E}">
        <p14:creationId xmlns="" xmlns:p14="http://schemas.microsoft.com/office/powerpoint/2010/main" val="1073558234"/>
      </p:ext>
    </p:extLst>
  </p:cSld>
  <p:clrMapOvr>
    <a:masterClrMapping/>
  </p:clrMapOvr>
  <p:transition>
    <p:dissolv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71414"/>
            <a:ext cx="8229600" cy="5334000"/>
          </a:xfrm>
        </p:spPr>
        <p:txBody>
          <a:bodyPr numCol="1"/>
          <a:lstStyle/>
          <a:p>
            <a:pPr marL="342900" lvl="1" indent="-342900" eaLnBrk="1" hangingPunct="1">
              <a:buNone/>
            </a:pPr>
            <a:r>
              <a:rPr lang="es-ES" sz="2400" b="1" cap="all" dirty="0"/>
              <a:t>cálculo y </a:t>
            </a:r>
            <a:r>
              <a:rPr lang="es-ES" sz="2400" b="1" cap="all" dirty="0" smtClean="0"/>
              <a:t>diseño</a:t>
            </a:r>
            <a:r>
              <a:rPr lang="es-ES" sz="2400" dirty="0" smtClean="0"/>
              <a:t>:</a:t>
            </a:r>
          </a:p>
          <a:p>
            <a:pPr marL="0" lvl="1" indent="0" algn="just" eaLnBrk="1" hangingPunct="1">
              <a:buNone/>
            </a:pPr>
            <a:r>
              <a:rPr lang="es-EC" sz="2200" dirty="0" smtClean="0"/>
              <a:t>Después de realizar los cálculos y análisis de todos los elementos del equipo extrusor se obtuvieron los siguientes factores de seguridad.</a:t>
            </a:r>
            <a:endParaRPr lang="es-ES" sz="2200" dirty="0" smtClean="0"/>
          </a:p>
          <a:p>
            <a:pPr marL="0" lvl="2" indent="0">
              <a:buNone/>
            </a:pPr>
            <a:endParaRPr lang="es-ES" sz="2200" dirty="0" smtClean="0"/>
          </a:p>
        </p:txBody>
      </p:sp>
      <p:pic>
        <p:nvPicPr>
          <p:cNvPr id="362498" name="Picture 2"/>
          <p:cNvPicPr>
            <a:picLocks noChangeAspect="1" noChangeArrowheads="1"/>
          </p:cNvPicPr>
          <p:nvPr/>
        </p:nvPicPr>
        <p:blipFill>
          <a:blip r:embed="rId4"/>
          <a:srcRect l="31845" t="59570" r="28074" b="25781"/>
          <a:stretch>
            <a:fillRect/>
          </a:stretch>
        </p:blipFill>
        <p:spPr bwMode="auto">
          <a:xfrm>
            <a:off x="1714480" y="2714620"/>
            <a:ext cx="5910304" cy="1214446"/>
          </a:xfrm>
          <a:prstGeom prst="rect">
            <a:avLst/>
          </a:prstGeom>
          <a:noFill/>
          <a:ln w="9525">
            <a:noFill/>
            <a:miter lim="800000"/>
            <a:headEnd/>
            <a:tailEnd/>
          </a:ln>
          <a:effectLst/>
        </p:spPr>
      </p:pic>
    </p:spTree>
    <p:extLst>
      <p:ext uri="{BB962C8B-B14F-4D97-AF65-F5344CB8AC3E}">
        <p14:creationId xmlns="" xmlns:p14="http://schemas.microsoft.com/office/powerpoint/2010/main" val="1073558234"/>
      </p:ext>
    </p:extLst>
  </p:cSld>
  <p:clrMapOvr>
    <a:masterClrMapping/>
  </p:clrMapOvr>
  <p:transition>
    <p:dissolv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algn="ctr" eaLnBrk="1" hangingPunct="1">
              <a:buNone/>
            </a:pPr>
            <a:endParaRPr lang="es-ES" sz="2400" b="1" cap="all" dirty="0"/>
          </a:p>
          <a:p>
            <a:pPr marL="342900" lvl="1" indent="-342900" algn="ctr" eaLnBrk="1" hangingPunct="1">
              <a:buNone/>
            </a:pPr>
            <a:endParaRPr lang="es-ES" sz="2400" b="1" cap="all" dirty="0" smtClean="0"/>
          </a:p>
          <a:p>
            <a:pPr marL="342900" lvl="1" indent="-342900" algn="ctr" eaLnBrk="1" hangingPunct="1">
              <a:buNone/>
            </a:pPr>
            <a:r>
              <a:rPr lang="es-ES" sz="2400" b="1" cap="all" dirty="0" smtClean="0"/>
              <a:t>PARA LA VERIFICACIÓN DE LOS CÁLCULOS SE UTILIZÓ LA PLATAFORMA DE DISEÑO SOLIDWORKS,  los resultados son los siguientes:</a:t>
            </a:r>
            <a:endParaRPr lang="es-ES" sz="2400" dirty="0" smtClean="0"/>
          </a:p>
          <a:p>
            <a:pPr marL="0" lvl="2" indent="0">
              <a:buNone/>
            </a:pPr>
            <a:endParaRPr lang="es-ES" sz="2200" dirty="0" smtClean="0"/>
          </a:p>
        </p:txBody>
      </p:sp>
      <p:sp>
        <p:nvSpPr>
          <p:cNvPr id="4" name="Rectangle 3"/>
          <p:cNvSpPr txBox="1">
            <a:spLocks/>
          </p:cNvSpPr>
          <p:nvPr/>
        </p:nvSpPr>
        <p:spPr bwMode="auto">
          <a:xfrm>
            <a:off x="71438" y="6286520"/>
            <a:ext cx="500034" cy="50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s-ES" sz="2800" b="1" i="0" u="none" strike="noStrike" kern="1200" cap="all" spc="0" normalizeH="0" baseline="0" noProof="0" dirty="0" smtClean="0">
                <a:ln>
                  <a:noFill/>
                </a:ln>
                <a:solidFill>
                  <a:schemeClr val="tx1"/>
                </a:solidFill>
                <a:effectLst/>
                <a:uLnTx/>
                <a:uFillTx/>
                <a:latin typeface="+mn-lt"/>
                <a:ea typeface="+mn-ea"/>
                <a:cs typeface="+mn-cs"/>
              </a:rPr>
              <a:t> J</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s-EC"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1"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s-ES" sz="2200" b="1" i="0" u="none" strike="noStrike" kern="1200" cap="all"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266007557"/>
      </p:ext>
    </p:extLst>
  </p:cSld>
  <p:clrMapOvr>
    <a:masterClrMapping/>
  </p:clrMapOvr>
  <p:transition>
    <p:dissolv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dirty="0" smtClean="0"/>
              <a:t>Dado extrusión </a:t>
            </a:r>
            <a:r>
              <a:rPr lang="es-ES" sz="2400" b="1" dirty="0"/>
              <a:t>directa </a:t>
            </a: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algn="ctr" eaLnBrk="1" hangingPunct="1">
              <a:buNone/>
            </a:pPr>
            <a:endParaRPr lang="es-ES" sz="2400" b="1" cap="all" dirty="0"/>
          </a:p>
          <a:p>
            <a:pPr marL="342900" lvl="1" indent="-342900" algn="ctr" eaLnBrk="1" hangingPunct="1">
              <a:buNone/>
            </a:pPr>
            <a:endParaRPr lang="es-ES" sz="2400" b="1" cap="all" dirty="0" smtClean="0"/>
          </a:p>
        </p:txBody>
      </p:sp>
      <p:pic>
        <p:nvPicPr>
          <p:cNvPr id="4" name="3 Imagen"/>
          <p:cNvPicPr/>
          <p:nvPr/>
        </p:nvPicPr>
        <p:blipFill>
          <a:blip r:embed="rId4"/>
          <a:srcRect l="18105" t="24221" r="20622" b="16984"/>
          <a:stretch>
            <a:fillRect/>
          </a:stretch>
        </p:blipFill>
        <p:spPr bwMode="auto">
          <a:xfrm>
            <a:off x="1143000" y="990600"/>
            <a:ext cx="6324599" cy="4572000"/>
          </a:xfrm>
          <a:prstGeom prst="rect">
            <a:avLst/>
          </a:prstGeom>
          <a:noFill/>
          <a:ln w="9525">
            <a:noFill/>
            <a:miter lim="800000"/>
            <a:headEnd/>
            <a:tailEnd/>
          </a:ln>
        </p:spPr>
      </p:pic>
    </p:spTree>
    <p:extLst>
      <p:ext uri="{BB962C8B-B14F-4D97-AF65-F5344CB8AC3E}">
        <p14:creationId xmlns="" xmlns:p14="http://schemas.microsoft.com/office/powerpoint/2010/main" val="1339166827"/>
      </p:ext>
    </p:extLst>
  </p:cSld>
  <p:clrMapOvr>
    <a:masterClrMapping/>
  </p:clrMapOvr>
  <p:transition>
    <p:dissolv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dirty="0" smtClean="0"/>
              <a:t>Porta Matriz Inferior extrusión directa </a:t>
            </a: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algn="ctr" eaLnBrk="1" hangingPunct="1">
              <a:buNone/>
            </a:pPr>
            <a:endParaRPr lang="es-ES" sz="2400" b="1" cap="all" dirty="0"/>
          </a:p>
          <a:p>
            <a:pPr marL="342900" lvl="1" indent="-342900" algn="ctr" eaLnBrk="1" hangingPunct="1">
              <a:buNone/>
            </a:pPr>
            <a:endParaRPr lang="es-ES" sz="2400" b="1" cap="all" dirty="0" smtClean="0"/>
          </a:p>
        </p:txBody>
      </p:sp>
      <p:pic>
        <p:nvPicPr>
          <p:cNvPr id="5" name="4 Imagen"/>
          <p:cNvPicPr/>
          <p:nvPr/>
        </p:nvPicPr>
        <p:blipFill rotWithShape="1">
          <a:blip r:embed="rId4"/>
          <a:srcRect l="23140" t="23659" r="24518" b="21948"/>
          <a:stretch/>
        </p:blipFill>
        <p:spPr bwMode="auto">
          <a:xfrm>
            <a:off x="990601" y="1066800"/>
            <a:ext cx="6705600" cy="457200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4116582560"/>
      </p:ext>
    </p:extLst>
  </p:cSld>
  <p:clrMapOvr>
    <a:masterClrMapping/>
  </p:clrMapOvr>
  <p:transition>
    <p:dissolv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dirty="0" smtClean="0"/>
              <a:t>Porta Matriz Superior extrusión directa </a:t>
            </a: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algn="ctr" eaLnBrk="1" hangingPunct="1">
              <a:buNone/>
            </a:pPr>
            <a:endParaRPr lang="es-ES" sz="2400" b="1" cap="all" dirty="0"/>
          </a:p>
          <a:p>
            <a:pPr marL="342900" lvl="1" indent="-342900" algn="ctr" eaLnBrk="1" hangingPunct="1">
              <a:buNone/>
            </a:pPr>
            <a:endParaRPr lang="es-ES" sz="2400" b="1" cap="all" dirty="0" smtClean="0"/>
          </a:p>
        </p:txBody>
      </p:sp>
      <p:pic>
        <p:nvPicPr>
          <p:cNvPr id="6" name="5 Imagen"/>
          <p:cNvPicPr/>
          <p:nvPr/>
        </p:nvPicPr>
        <p:blipFill rotWithShape="1">
          <a:blip r:embed="rId4"/>
          <a:srcRect l="23140" t="26586" r="24242" b="19997"/>
          <a:stretch/>
        </p:blipFill>
        <p:spPr bwMode="auto">
          <a:xfrm>
            <a:off x="914400" y="990600"/>
            <a:ext cx="7086600" cy="472440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2362777457"/>
      </p:ext>
    </p:extLst>
  </p:cSld>
  <p:clrMapOvr>
    <a:masterClrMapping/>
  </p:clrMapOvr>
  <p:transition>
    <p:dissolv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dirty="0" smtClean="0"/>
              <a:t>Punzón extrusión directa </a:t>
            </a: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algn="ctr" eaLnBrk="1" hangingPunct="1">
              <a:buNone/>
            </a:pPr>
            <a:endParaRPr lang="es-ES" sz="2400" b="1" cap="all" dirty="0"/>
          </a:p>
          <a:p>
            <a:pPr marL="342900" lvl="1" indent="-342900" algn="ctr" eaLnBrk="1" hangingPunct="1">
              <a:buNone/>
            </a:pPr>
            <a:endParaRPr lang="es-ES" sz="2400" b="1" cap="all" dirty="0" smtClean="0"/>
          </a:p>
        </p:txBody>
      </p:sp>
      <p:pic>
        <p:nvPicPr>
          <p:cNvPr id="5" name="4 Imagen"/>
          <p:cNvPicPr/>
          <p:nvPr/>
        </p:nvPicPr>
        <p:blipFill>
          <a:blip r:embed="rId4"/>
          <a:srcRect l="19357" t="26440" r="18127" b="22529"/>
          <a:stretch>
            <a:fillRect/>
          </a:stretch>
        </p:blipFill>
        <p:spPr bwMode="auto">
          <a:xfrm>
            <a:off x="838200" y="1066800"/>
            <a:ext cx="7162800" cy="4724400"/>
          </a:xfrm>
          <a:prstGeom prst="rect">
            <a:avLst/>
          </a:prstGeom>
          <a:noFill/>
          <a:ln w="9525">
            <a:noFill/>
            <a:miter lim="800000"/>
            <a:headEnd/>
            <a:tailEnd/>
          </a:ln>
        </p:spPr>
      </p:pic>
    </p:spTree>
    <p:extLst>
      <p:ext uri="{BB962C8B-B14F-4D97-AF65-F5344CB8AC3E}">
        <p14:creationId xmlns="" xmlns:p14="http://schemas.microsoft.com/office/powerpoint/2010/main" val="1661813599"/>
      </p:ext>
    </p:extLst>
  </p:cSld>
  <p:clrMapOvr>
    <a:masterClrMapping/>
  </p:clrMapOvr>
  <p:transition>
    <p:dissolv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9332"/>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334000"/>
          </a:xfrm>
        </p:spPr>
        <p:txBody>
          <a:bodyPr numCol="1"/>
          <a:lstStyle/>
          <a:p>
            <a:pPr marL="342900" lvl="1" indent="-342900" eaLnBrk="1" hangingPunct="1">
              <a:buNone/>
            </a:pPr>
            <a:r>
              <a:rPr lang="es-ES" sz="2400" b="1" dirty="0" smtClean="0"/>
              <a:t>Matriz extrusión Inversa </a:t>
            </a:r>
            <a:endParaRPr lang="es-ES" sz="2400" b="1" cap="all" dirty="0" smtClean="0"/>
          </a:p>
          <a:p>
            <a:pPr marL="342900" lvl="1" indent="-342900" eaLnBrk="1" hangingPunct="1">
              <a:buNone/>
            </a:pPr>
            <a:endParaRPr lang="es-ES" sz="2400" b="1" cap="all" dirty="0"/>
          </a:p>
          <a:p>
            <a:pPr marL="342900" lvl="1" indent="-342900" eaLnBrk="1" hangingPunct="1">
              <a:buNone/>
            </a:pPr>
            <a:endParaRPr lang="es-ES" sz="2400" b="1" cap="all" dirty="0" smtClean="0"/>
          </a:p>
          <a:p>
            <a:pPr marL="342900" lvl="1" indent="-342900" algn="ctr" eaLnBrk="1" hangingPunct="1">
              <a:buNone/>
            </a:pPr>
            <a:endParaRPr lang="es-ES" sz="2400" b="1" cap="all" dirty="0"/>
          </a:p>
          <a:p>
            <a:pPr marL="342900" lvl="1" indent="-342900" algn="ctr" eaLnBrk="1" hangingPunct="1">
              <a:buNone/>
            </a:pPr>
            <a:endParaRPr lang="es-ES" sz="2400" b="1" cap="all" dirty="0" smtClean="0"/>
          </a:p>
        </p:txBody>
      </p:sp>
      <p:pic>
        <p:nvPicPr>
          <p:cNvPr id="6" name="5 Imagen"/>
          <p:cNvPicPr/>
          <p:nvPr/>
        </p:nvPicPr>
        <p:blipFill>
          <a:blip r:embed="rId4"/>
          <a:srcRect l="19769" t="25515" r="17850" b="21790"/>
          <a:stretch>
            <a:fillRect/>
          </a:stretch>
        </p:blipFill>
        <p:spPr bwMode="auto">
          <a:xfrm>
            <a:off x="1219200" y="990600"/>
            <a:ext cx="6477000" cy="4648199"/>
          </a:xfrm>
          <a:prstGeom prst="rect">
            <a:avLst/>
          </a:prstGeom>
          <a:noFill/>
          <a:ln w="9525">
            <a:noFill/>
            <a:miter lim="800000"/>
            <a:headEnd/>
            <a:tailEnd/>
          </a:ln>
        </p:spPr>
      </p:pic>
    </p:spTree>
    <p:extLst>
      <p:ext uri="{BB962C8B-B14F-4D97-AF65-F5344CB8AC3E}">
        <p14:creationId xmlns="" xmlns:p14="http://schemas.microsoft.com/office/powerpoint/2010/main" val="3613780333"/>
      </p:ext>
    </p:extLst>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1352</TotalTime>
  <Words>7485</Words>
  <Application>Microsoft Office PowerPoint</Application>
  <PresentationFormat>Presentación en pantalla (4:3)</PresentationFormat>
  <Paragraphs>1383</Paragraphs>
  <Slides>137</Slides>
  <Notes>137</Notes>
  <HiddenSlides>0</HiddenSlides>
  <MMClips>0</MMClips>
  <ScaleCrop>false</ScaleCrop>
  <HeadingPairs>
    <vt:vector size="4" baseType="variant">
      <vt:variant>
        <vt:lpstr>Tema</vt:lpstr>
      </vt:variant>
      <vt:variant>
        <vt:i4>1</vt:i4>
      </vt:variant>
      <vt:variant>
        <vt:lpstr>Títulos de diapositiva</vt:lpstr>
      </vt:variant>
      <vt:variant>
        <vt:i4>137</vt:i4>
      </vt:variant>
    </vt:vector>
  </HeadingPairs>
  <TitlesOfParts>
    <vt:vector size="138" baseType="lpstr">
      <vt:lpstr>Office Theme</vt:lpstr>
      <vt:lpstr>  DISEÑO Y CONSTRUCCIÓN DE UN EQUIPO PARA LA EXTRUSIÓN DIRECTA, INVERSA Y MIXTA, EN FRÍO DE PERFILES METÁLICOS NO FERROSOS PARA EL LABORATORIO DE PROCESOS DE   MANUFACTURA DEL DECEM</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DISEÑO Y CONSTRUCCIÓN DE UN EQUIPO PARA LA EXTRUSIÓN DIRECTA, INVERSA Y MIXTA, EN FRÍO DE PERFILES METÁLICOS NO FERROSOS PARA EL LABORATORIO DE PROCESOS DE   MANUFACTURA DEL DECEM</dc:title>
  <dc:creator>Charly</dc:creator>
  <cp:lastModifiedBy>Danilo</cp:lastModifiedBy>
  <cp:revision>173</cp:revision>
  <dcterms:created xsi:type="dcterms:W3CDTF">2009-11-10T19:49:23Z</dcterms:created>
  <dcterms:modified xsi:type="dcterms:W3CDTF">2012-10-24T06:14:50Z</dcterms:modified>
</cp:coreProperties>
</file>