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402" r:id="rId4"/>
    <p:sldId id="335" r:id="rId5"/>
    <p:sldId id="336" r:id="rId6"/>
    <p:sldId id="338" r:id="rId7"/>
    <p:sldId id="403" r:id="rId8"/>
    <p:sldId id="341" r:id="rId9"/>
    <p:sldId id="342" r:id="rId10"/>
    <p:sldId id="409" r:id="rId11"/>
    <p:sldId id="345" r:id="rId12"/>
    <p:sldId id="346" r:id="rId13"/>
    <p:sldId id="347" r:id="rId14"/>
    <p:sldId id="349" r:id="rId15"/>
    <p:sldId id="350" r:id="rId16"/>
    <p:sldId id="351" r:id="rId17"/>
    <p:sldId id="352" r:id="rId18"/>
    <p:sldId id="353" r:id="rId19"/>
    <p:sldId id="354" r:id="rId20"/>
    <p:sldId id="356" r:id="rId21"/>
    <p:sldId id="357" r:id="rId22"/>
    <p:sldId id="358" r:id="rId23"/>
    <p:sldId id="359" r:id="rId24"/>
    <p:sldId id="360" r:id="rId25"/>
    <p:sldId id="361" r:id="rId26"/>
    <p:sldId id="362" r:id="rId27"/>
    <p:sldId id="364" r:id="rId28"/>
    <p:sldId id="365" r:id="rId29"/>
    <p:sldId id="366" r:id="rId30"/>
    <p:sldId id="367" r:id="rId31"/>
    <p:sldId id="368" r:id="rId32"/>
    <p:sldId id="369" r:id="rId33"/>
    <p:sldId id="370" r:id="rId34"/>
    <p:sldId id="404" r:id="rId35"/>
    <p:sldId id="371" r:id="rId36"/>
    <p:sldId id="372" r:id="rId37"/>
    <p:sldId id="376" r:id="rId38"/>
    <p:sldId id="377" r:id="rId39"/>
    <p:sldId id="378" r:id="rId40"/>
    <p:sldId id="405" r:id="rId41"/>
    <p:sldId id="379" r:id="rId42"/>
    <p:sldId id="380"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400" r:id="rId57"/>
    <p:sldId id="401" r:id="rId58"/>
    <p:sldId id="258" r:id="rId59"/>
    <p:sldId id="259" r:id="rId60"/>
    <p:sldId id="260" r:id="rId61"/>
    <p:sldId id="261" r:id="rId62"/>
    <p:sldId id="262" r:id="rId63"/>
    <p:sldId id="263" r:id="rId64"/>
    <p:sldId id="264" r:id="rId65"/>
    <p:sldId id="265" r:id="rId66"/>
    <p:sldId id="266" r:id="rId67"/>
    <p:sldId id="267" r:id="rId68"/>
    <p:sldId id="268" r:id="rId69"/>
    <p:sldId id="269" r:id="rId70"/>
    <p:sldId id="272" r:id="rId71"/>
    <p:sldId id="270" r:id="rId72"/>
    <p:sldId id="271" r:id="rId73"/>
    <p:sldId id="273" r:id="rId74"/>
    <p:sldId id="274" r:id="rId75"/>
    <p:sldId id="275" r:id="rId76"/>
    <p:sldId id="276" r:id="rId77"/>
    <p:sldId id="277" r:id="rId78"/>
    <p:sldId id="278" r:id="rId79"/>
    <p:sldId id="279" r:id="rId80"/>
    <p:sldId id="280" r:id="rId81"/>
    <p:sldId id="284" r:id="rId82"/>
    <p:sldId id="285" r:id="rId83"/>
    <p:sldId id="286" r:id="rId84"/>
    <p:sldId id="287" r:id="rId85"/>
    <p:sldId id="288" r:id="rId86"/>
    <p:sldId id="289" r:id="rId87"/>
    <p:sldId id="290" r:id="rId88"/>
    <p:sldId id="291" r:id="rId89"/>
    <p:sldId id="292" r:id="rId90"/>
    <p:sldId id="293" r:id="rId91"/>
    <p:sldId id="294" r:id="rId92"/>
    <p:sldId id="295" r:id="rId93"/>
    <p:sldId id="296" r:id="rId94"/>
    <p:sldId id="297" r:id="rId95"/>
    <p:sldId id="298" r:id="rId96"/>
    <p:sldId id="299" r:id="rId97"/>
    <p:sldId id="300" r:id="rId98"/>
    <p:sldId id="301" r:id="rId99"/>
    <p:sldId id="302" r:id="rId100"/>
    <p:sldId id="303" r:id="rId101"/>
    <p:sldId id="304" r:id="rId102"/>
    <p:sldId id="305" r:id="rId103"/>
    <p:sldId id="306" r:id="rId104"/>
    <p:sldId id="307" r:id="rId105"/>
    <p:sldId id="308" r:id="rId106"/>
    <p:sldId id="309" r:id="rId107"/>
    <p:sldId id="310" r:id="rId108"/>
    <p:sldId id="311" r:id="rId109"/>
    <p:sldId id="312" r:id="rId110"/>
    <p:sldId id="313" r:id="rId111"/>
    <p:sldId id="314" r:id="rId112"/>
    <p:sldId id="315" r:id="rId113"/>
    <p:sldId id="316" r:id="rId114"/>
    <p:sldId id="317" r:id="rId115"/>
    <p:sldId id="318" r:id="rId116"/>
    <p:sldId id="319" r:id="rId117"/>
    <p:sldId id="320" r:id="rId118"/>
    <p:sldId id="322" r:id="rId119"/>
    <p:sldId id="323" r:id="rId120"/>
    <p:sldId id="324" r:id="rId121"/>
    <p:sldId id="325" r:id="rId122"/>
    <p:sldId id="326" r:id="rId123"/>
    <p:sldId id="327" r:id="rId124"/>
    <p:sldId id="330" r:id="rId125"/>
    <p:sldId id="331" r:id="rId126"/>
    <p:sldId id="332" r:id="rId127"/>
    <p:sldId id="321" r:id="rId128"/>
    <p:sldId id="406" r:id="rId129"/>
    <p:sldId id="408" r:id="rId130"/>
    <p:sldId id="407" r:id="rId131"/>
    <p:sldId id="333" r:id="rId132"/>
    <p:sldId id="410" r:id="rId1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33"/>
    <a:srgbClr val="D4D1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7924800" y="6416675"/>
            <a:ext cx="762000" cy="365125"/>
          </a:xfrm>
        </p:spPr>
        <p:txBody>
          <a:bodyPr/>
          <a:lstStyle/>
          <a:p>
            <a:fld id="{986C1040-6742-4084-80CF-75632E2FE07A}"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5E319BD-E39F-4008-9D83-48EFDAA563B4}" type="datetimeFigureOut">
              <a:rPr lang="es-EC" smtClean="0"/>
              <a:t>31/10/2012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86C1040-6742-4084-80CF-75632E2FE07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E319BD-E39F-4008-9D83-48EFDAA563B4}" type="datetimeFigureOut">
              <a:rPr lang="es-EC" smtClean="0"/>
              <a:t>31/10/2012</a:t>
            </a:fld>
            <a:endParaRPr lang="es-EC"/>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C"/>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86C1040-6742-4084-80CF-75632E2FE07A}"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6"/>
            <a:ext cx="7772400" cy="1470025"/>
          </a:xfrm>
        </p:spPr>
        <p:txBody>
          <a:bodyPr>
            <a:normAutofit/>
          </a:bodyPr>
          <a:lstStyle/>
          <a:p>
            <a:r>
              <a:rPr lang="es-EC" dirty="0" smtClean="0"/>
              <a:t>ESCUELA POLITECNICA DEL EJERCITO</a:t>
            </a:r>
            <a:endParaRPr lang="es-EC" dirty="0"/>
          </a:p>
        </p:txBody>
      </p:sp>
      <p:sp>
        <p:nvSpPr>
          <p:cNvPr id="3" name="2 Subtítulo"/>
          <p:cNvSpPr>
            <a:spLocks noGrp="1"/>
          </p:cNvSpPr>
          <p:nvPr>
            <p:ph type="subTitle" idx="1"/>
          </p:nvPr>
        </p:nvSpPr>
        <p:spPr>
          <a:xfrm>
            <a:off x="1371600" y="2492897"/>
            <a:ext cx="6400800" cy="1872208"/>
          </a:xfrm>
        </p:spPr>
        <p:txBody>
          <a:bodyPr>
            <a:noAutofit/>
          </a:bodyPr>
          <a:lstStyle/>
          <a:p>
            <a:r>
              <a:rPr lang="es-EC" sz="4000" dirty="0" smtClean="0"/>
              <a:t>DEPARTAMENTO DE CIENCIAS DE LA TIERRA Y LA CONSTRUCCIÓN</a:t>
            </a:r>
            <a:endParaRPr lang="es-EC" sz="4000" dirty="0"/>
          </a:p>
        </p:txBody>
      </p:sp>
      <p:sp>
        <p:nvSpPr>
          <p:cNvPr id="4" name="3 CuadroTexto"/>
          <p:cNvSpPr txBox="1"/>
          <p:nvPr/>
        </p:nvSpPr>
        <p:spPr>
          <a:xfrm>
            <a:off x="1858559" y="5085186"/>
            <a:ext cx="5391219" cy="584775"/>
          </a:xfrm>
          <a:prstGeom prst="rect">
            <a:avLst/>
          </a:prstGeom>
          <a:noFill/>
        </p:spPr>
        <p:txBody>
          <a:bodyPr wrap="none" rtlCol="0">
            <a:spAutoFit/>
          </a:bodyPr>
          <a:lstStyle/>
          <a:p>
            <a:r>
              <a:rPr lang="es-EC" sz="3200" b="1" dirty="0" smtClean="0"/>
              <a:t>CARRERA DE INGENIERÍA CIVIL</a:t>
            </a:r>
            <a:endParaRPr lang="es-EC" sz="3200" b="1" dirty="0"/>
          </a:p>
        </p:txBody>
      </p:sp>
    </p:spTree>
    <p:extLst>
      <p:ext uri="{BB962C8B-B14F-4D97-AF65-F5344CB8AC3E}">
        <p14:creationId xmlns:p14="http://schemas.microsoft.com/office/powerpoint/2010/main" val="429163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half" idx="1"/>
          </p:nvPr>
        </p:nvSpPr>
        <p:spPr>
          <a:xfrm>
            <a:off x="457200" y="404664"/>
            <a:ext cx="4038600" cy="5976664"/>
          </a:xfrm>
        </p:spPr>
        <p:txBody>
          <a:bodyPr>
            <a:normAutofit fontScale="77500" lnSpcReduction="20000"/>
          </a:bodyPr>
          <a:lstStyle/>
          <a:p>
            <a:pPr algn="just"/>
            <a:r>
              <a:rPr lang="es-ES" b="1" i="1" u="sng" dirty="0" smtClean="0">
                <a:latin typeface="Arial" pitchFamily="34" charset="0"/>
                <a:cs typeface="Arial" pitchFamily="34" charset="0"/>
              </a:rPr>
              <a:t>Verde, Joven o Viche.-</a:t>
            </a:r>
            <a:r>
              <a:rPr lang="es-ES" b="1" i="1" dirty="0" smtClean="0">
                <a:latin typeface="Arial" pitchFamily="34" charset="0"/>
                <a:cs typeface="Arial" pitchFamily="34" charset="0"/>
              </a:rPr>
              <a:t> </a:t>
            </a:r>
            <a:r>
              <a:rPr lang="es-ES" b="1" i="1" dirty="0">
                <a:latin typeface="Arial" pitchFamily="34" charset="0"/>
                <a:cs typeface="Arial" pitchFamily="34" charset="0"/>
              </a:rPr>
              <a:t>S</a:t>
            </a:r>
            <a:r>
              <a:rPr lang="es-ES" dirty="0" smtClean="0">
                <a:latin typeface="Arial" pitchFamily="34" charset="0"/>
                <a:cs typeface="Arial" pitchFamily="34" charset="0"/>
              </a:rPr>
              <a:t>e activan las yemas laterales que dan paso a las ramas, las cuales se desprenden dejando al tallo expuesto con un color verde  y las bandas blancas en los nudos. En este estado la caña no tiene resistencia</a:t>
            </a:r>
          </a:p>
          <a:p>
            <a:pPr marL="137160" indent="0" algn="just">
              <a:buNone/>
            </a:pPr>
            <a:endParaRPr lang="es-ES" dirty="0" smtClean="0">
              <a:latin typeface="Arial" pitchFamily="34" charset="0"/>
              <a:cs typeface="Arial" pitchFamily="34" charset="0"/>
            </a:endParaRPr>
          </a:p>
          <a:p>
            <a:pPr algn="just"/>
            <a:r>
              <a:rPr lang="es-ES" b="1" i="1" u="sng" dirty="0" smtClean="0">
                <a:latin typeface="Arial" pitchFamily="34" charset="0"/>
                <a:cs typeface="Arial" pitchFamily="34" charset="0"/>
              </a:rPr>
              <a:t>Madura, Hecha.-</a:t>
            </a:r>
            <a:r>
              <a:rPr lang="es-ES" b="1" i="1" dirty="0" smtClean="0">
                <a:latin typeface="Arial" pitchFamily="34" charset="0"/>
                <a:cs typeface="Arial" pitchFamily="34" charset="0"/>
              </a:rPr>
              <a:t> L</a:t>
            </a:r>
            <a:r>
              <a:rPr lang="es-ES" dirty="0" smtClean="0">
                <a:latin typeface="Arial" pitchFamily="34" charset="0"/>
                <a:cs typeface="Arial" pitchFamily="34" charset="0"/>
              </a:rPr>
              <a:t>a caña adquiere su máxima resistencia, pierde su coloración verde intensa, se toma mas amarillenta y aparecen en su tallo manchas blancas o grises, esta lista para cosecharla. Este periodo tarde de 3 a 5 años dependiendo del sitio.</a:t>
            </a:r>
          </a:p>
          <a:p>
            <a:pPr marL="0" indent="0">
              <a:buNone/>
            </a:pPr>
            <a:endParaRPr lang="es-ES" b="1" i="1" u="sng" dirty="0"/>
          </a:p>
        </p:txBody>
      </p:sp>
      <p:pic>
        <p:nvPicPr>
          <p:cNvPr id="6" name="Picture 3" descr="A:\imagen08.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3" y="332656"/>
            <a:ext cx="2318889" cy="2677641"/>
          </a:xfrm>
          <a:prstGeom prst="rect">
            <a:avLst/>
          </a:prstGeom>
          <a:noFill/>
          <a:ln>
            <a:noFill/>
          </a:ln>
          <a:extLst/>
        </p:spPr>
      </p:pic>
      <p:pic>
        <p:nvPicPr>
          <p:cNvPr id="7" name="Picture 5" descr="GUADUA  MADURA"/>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253" y="3140968"/>
            <a:ext cx="2304740" cy="2880320"/>
          </a:xfrm>
          <a:prstGeom prst="rect">
            <a:avLst/>
          </a:prstGeom>
          <a:noFill/>
          <a:ln>
            <a:noFill/>
          </a:ln>
          <a:extLst/>
        </p:spPr>
      </p:pic>
    </p:spTree>
    <p:extLst>
      <p:ext uri="{BB962C8B-B14F-4D97-AF65-F5344CB8AC3E}">
        <p14:creationId xmlns:p14="http://schemas.microsoft.com/office/powerpoint/2010/main" val="4327100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76672"/>
            <a:ext cx="2338974" cy="369332"/>
          </a:xfrm>
          <a:prstGeom prst="rect">
            <a:avLst/>
          </a:prstGeom>
          <a:noFill/>
        </p:spPr>
        <p:txBody>
          <a:bodyPr wrap="none" rtlCol="0">
            <a:spAutoFit/>
          </a:bodyPr>
          <a:lstStyle/>
          <a:p>
            <a:r>
              <a:rPr lang="es-EC" b="1" dirty="0" smtClean="0"/>
              <a:t>DISEÑO ESTRUCTURAL</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2494287032"/>
              </p:ext>
            </p:extLst>
          </p:nvPr>
        </p:nvGraphicFramePr>
        <p:xfrm>
          <a:off x="971600" y="2060851"/>
          <a:ext cx="7128793" cy="2088230"/>
        </p:xfrm>
        <a:graphic>
          <a:graphicData uri="http://schemas.openxmlformats.org/drawingml/2006/table">
            <a:tbl>
              <a:tblPr firstRow="1" firstCol="1" bandRow="1">
                <a:tableStyleId>{5C22544A-7EE6-4342-B048-85BDC9FD1C3A}</a:tableStyleId>
              </a:tblPr>
              <a:tblGrid>
                <a:gridCol w="1432276"/>
                <a:gridCol w="1432276"/>
                <a:gridCol w="1425759"/>
                <a:gridCol w="1419241"/>
                <a:gridCol w="1419241"/>
              </a:tblGrid>
              <a:tr h="417646">
                <a:tc rowSpan="2">
                  <a:txBody>
                    <a:bodyPr/>
                    <a:lstStyle/>
                    <a:p>
                      <a:pPr algn="ctr">
                        <a:lnSpc>
                          <a:spcPct val="115000"/>
                        </a:lnSpc>
                        <a:spcAft>
                          <a:spcPts val="0"/>
                        </a:spcAft>
                        <a:tabLst>
                          <a:tab pos="1953260" algn="l"/>
                        </a:tabLst>
                      </a:pPr>
                      <a:r>
                        <a:rPr lang="es-EC" sz="1200" dirty="0">
                          <a:effectLst/>
                        </a:rPr>
                        <a:t>NIVEL</a:t>
                      </a:r>
                      <a:endParaRPr lang="es-EC"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tabLst>
                          <a:tab pos="1953260" algn="l"/>
                        </a:tabLst>
                      </a:pPr>
                      <a:r>
                        <a:rPr lang="es-EC" sz="1200">
                          <a:effectLst/>
                        </a:rPr>
                        <a:t>Ex</a:t>
                      </a:r>
                      <a:endParaRPr lang="es-EC" sz="1100">
                        <a:effectLst/>
                        <a:latin typeface="Calibri"/>
                        <a:ea typeface="Calibri"/>
                        <a:cs typeface="Times New Roman"/>
                      </a:endParaRPr>
                    </a:p>
                  </a:txBody>
                  <a:tcPr marL="68580" marR="68580" marT="0" marB="0"/>
                </a:tc>
                <a:tc hMerge="1">
                  <a:txBody>
                    <a:bodyPr/>
                    <a:lstStyle/>
                    <a:p>
                      <a:endParaRPr lang="es-EC"/>
                    </a:p>
                  </a:txBody>
                  <a:tcPr/>
                </a:tc>
                <a:tc gridSpan="2">
                  <a:txBody>
                    <a:bodyPr/>
                    <a:lstStyle/>
                    <a:p>
                      <a:pPr algn="ctr">
                        <a:lnSpc>
                          <a:spcPct val="115000"/>
                        </a:lnSpc>
                        <a:spcAft>
                          <a:spcPts val="0"/>
                        </a:spcAft>
                        <a:tabLst>
                          <a:tab pos="1953260" algn="l"/>
                        </a:tabLst>
                      </a:pPr>
                      <a:r>
                        <a:rPr lang="es-EC" sz="1200">
                          <a:effectLst/>
                        </a:rPr>
                        <a:t>Vx</a:t>
                      </a:r>
                      <a:endParaRPr lang="es-EC" sz="1100">
                        <a:effectLst/>
                        <a:latin typeface="Calibri"/>
                        <a:ea typeface="Calibri"/>
                        <a:cs typeface="Times New Roman"/>
                      </a:endParaRPr>
                    </a:p>
                  </a:txBody>
                  <a:tcPr marL="68580" marR="68580" marT="0" marB="0"/>
                </a:tc>
                <a:tc hMerge="1">
                  <a:txBody>
                    <a:bodyPr/>
                    <a:lstStyle/>
                    <a:p>
                      <a:endParaRPr lang="es-EC"/>
                    </a:p>
                  </a:txBody>
                  <a:tcPr/>
                </a:tc>
              </a:tr>
              <a:tr h="417646">
                <a:tc vMerge="1">
                  <a:txBody>
                    <a:bodyPr/>
                    <a:lstStyle/>
                    <a:p>
                      <a:endParaRPr lang="es-EC"/>
                    </a:p>
                  </a:txBody>
                  <a:tcPr/>
                </a:tc>
                <a:tc>
                  <a:txBody>
                    <a:bodyPr/>
                    <a:lstStyle/>
                    <a:p>
                      <a:pPr algn="ctr">
                        <a:lnSpc>
                          <a:spcPct val="115000"/>
                        </a:lnSpc>
                        <a:spcAft>
                          <a:spcPts val="0"/>
                        </a:spcAft>
                        <a:tabLst>
                          <a:tab pos="1953260" algn="l"/>
                        </a:tabLst>
                      </a:pPr>
                      <a:r>
                        <a:rPr lang="es-EC" sz="1200">
                          <a:effectLst/>
                        </a:rPr>
                        <a:t>(Kn)</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tabLst>
                          <a:tab pos="1953260" algn="l"/>
                        </a:tabLst>
                      </a:pPr>
                      <a:r>
                        <a:rPr lang="es-EC" sz="1200">
                          <a:effectLst/>
                        </a:rPr>
                        <a:t>(Ton)</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tabLst>
                          <a:tab pos="1953260" algn="l"/>
                        </a:tabLst>
                      </a:pPr>
                      <a:r>
                        <a:rPr lang="es-EC" sz="1200">
                          <a:effectLst/>
                        </a:rPr>
                        <a:t>(Kn)</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0"/>
                        </a:spcAft>
                        <a:tabLst>
                          <a:tab pos="1953260" algn="l"/>
                        </a:tabLst>
                      </a:pPr>
                      <a:r>
                        <a:rPr lang="es-EC" sz="1200">
                          <a:effectLst/>
                        </a:rPr>
                        <a:t>(Ton)</a:t>
                      </a:r>
                      <a:endParaRPr lang="es-EC" sz="1100">
                        <a:effectLst/>
                        <a:latin typeface="Calibri"/>
                        <a:ea typeface="Calibri"/>
                        <a:cs typeface="Times New Roman"/>
                      </a:endParaRPr>
                    </a:p>
                  </a:txBody>
                  <a:tcPr marL="68580" marR="68580" marT="0" marB="0" anchor="ctr"/>
                </a:tc>
              </a:tr>
              <a:tr h="417646">
                <a:tc>
                  <a:txBody>
                    <a:bodyPr/>
                    <a:lstStyle/>
                    <a:p>
                      <a:pPr algn="ctr">
                        <a:lnSpc>
                          <a:spcPct val="115000"/>
                        </a:lnSpc>
                        <a:spcAft>
                          <a:spcPts val="0"/>
                        </a:spcAft>
                        <a:tabLst>
                          <a:tab pos="1953260" algn="l"/>
                        </a:tabLst>
                      </a:pPr>
                      <a:r>
                        <a:rPr lang="es-EC" sz="1200">
                          <a:effectLst/>
                        </a:rPr>
                        <a:t>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3.9263805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0.392638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3.92638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0.39264</a:t>
                      </a:r>
                      <a:endParaRPr lang="es-EC" sz="1100">
                        <a:effectLst/>
                        <a:latin typeface="Calibri"/>
                        <a:ea typeface="Calibri"/>
                        <a:cs typeface="Times New Roman"/>
                      </a:endParaRPr>
                    </a:p>
                  </a:txBody>
                  <a:tcPr marL="68580" marR="68580" marT="0" marB="0"/>
                </a:tc>
              </a:tr>
              <a:tr h="417646">
                <a:tc>
                  <a:txBody>
                    <a:bodyPr/>
                    <a:lstStyle/>
                    <a:p>
                      <a:pPr algn="ctr">
                        <a:lnSpc>
                          <a:spcPct val="115000"/>
                        </a:lnSpc>
                        <a:spcAft>
                          <a:spcPts val="0"/>
                        </a:spcAft>
                        <a:tabLst>
                          <a:tab pos="1953260" algn="l"/>
                        </a:tabLst>
                      </a:pPr>
                      <a:r>
                        <a:rPr lang="es-EC" sz="1200">
                          <a:effectLst/>
                        </a:rPr>
                        <a:t>Cub</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2.9336197</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0.293362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2.93362</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0.29336</a:t>
                      </a:r>
                      <a:endParaRPr lang="es-EC" sz="1100">
                        <a:effectLst/>
                        <a:latin typeface="Calibri"/>
                        <a:ea typeface="Calibri"/>
                        <a:cs typeface="Times New Roman"/>
                      </a:endParaRPr>
                    </a:p>
                  </a:txBody>
                  <a:tcPr marL="68580" marR="68580" marT="0" marB="0"/>
                </a:tc>
              </a:tr>
              <a:tr h="417646">
                <a:tc>
                  <a:txBody>
                    <a:bodyPr/>
                    <a:lstStyle/>
                    <a:p>
                      <a:pPr algn="ctr">
                        <a:lnSpc>
                          <a:spcPct val="115000"/>
                        </a:lnSpc>
                        <a:spcAft>
                          <a:spcPts val="0"/>
                        </a:spcAft>
                        <a:tabLst>
                          <a:tab pos="1953260" algn="l"/>
                        </a:tabLst>
                      </a:pPr>
                      <a:r>
                        <a:rPr lang="es-EC" sz="1200">
                          <a:effectLst/>
                        </a:rPr>
                        <a:t>SUMA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6.86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0.686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6.86</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dirty="0">
                          <a:effectLst/>
                        </a:rPr>
                        <a:t>0.68600</a:t>
                      </a:r>
                      <a:endParaRPr lang="es-EC" sz="1100" dirty="0">
                        <a:effectLst/>
                        <a:latin typeface="Calibri"/>
                        <a:ea typeface="Calibri"/>
                        <a:cs typeface="Times New Roman"/>
                      </a:endParaRPr>
                    </a:p>
                  </a:txBody>
                  <a:tcPr marL="68580" marR="68580" marT="0" marB="0"/>
                </a:tc>
              </a:tr>
            </a:tbl>
          </a:graphicData>
        </a:graphic>
      </p:graphicFrame>
      <p:sp>
        <p:nvSpPr>
          <p:cNvPr id="4" name="3 CuadroTexto"/>
          <p:cNvSpPr txBox="1"/>
          <p:nvPr/>
        </p:nvSpPr>
        <p:spPr>
          <a:xfrm>
            <a:off x="467544" y="1537049"/>
            <a:ext cx="3235694" cy="307777"/>
          </a:xfrm>
          <a:prstGeom prst="rect">
            <a:avLst/>
          </a:prstGeom>
          <a:noFill/>
        </p:spPr>
        <p:txBody>
          <a:bodyPr wrap="none" rtlCol="0">
            <a:spAutoFit/>
          </a:bodyPr>
          <a:lstStyle/>
          <a:p>
            <a:r>
              <a:rPr lang="es-EC" sz="1400" dirty="0" smtClean="0"/>
              <a:t>CARGAS SÍSMICAS REDUCIDAS DE DISEÑO</a:t>
            </a:r>
            <a:endParaRPr lang="es-EC" sz="1400" dirty="0"/>
          </a:p>
        </p:txBody>
      </p:sp>
    </p:spTree>
    <p:extLst>
      <p:ext uri="{BB962C8B-B14F-4D97-AF65-F5344CB8AC3E}">
        <p14:creationId xmlns:p14="http://schemas.microsoft.com/office/powerpoint/2010/main" val="14082534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1 Tabla"/>
              <p:cNvGraphicFramePr>
                <a:graphicFrameLocks noGrp="1"/>
              </p:cNvGraphicFramePr>
              <p:nvPr>
                <p:extLst>
                  <p:ext uri="{D42A27DB-BD31-4B8C-83A1-F6EECF244321}">
                    <p14:modId xmlns:p14="http://schemas.microsoft.com/office/powerpoint/2010/main" val="2214426631"/>
                  </p:ext>
                </p:extLst>
              </p:nvPr>
            </p:nvGraphicFramePr>
            <p:xfrm>
              <a:off x="827586" y="1484789"/>
              <a:ext cx="6984778" cy="4261010"/>
            </p:xfrm>
            <a:graphic>
              <a:graphicData uri="http://schemas.openxmlformats.org/drawingml/2006/table">
                <a:tbl>
                  <a:tblPr firstRow="1" firstCol="1" bandRow="1">
                    <a:tableStyleId>{5C22544A-7EE6-4342-B048-85BDC9FD1C3A}</a:tableStyleId>
                  </a:tblPr>
                  <a:tblGrid>
                    <a:gridCol w="2977567"/>
                    <a:gridCol w="2129107"/>
                    <a:gridCol w="952751"/>
                    <a:gridCol w="925353"/>
                  </a:tblGrid>
                  <a:tr h="363765">
                    <a:tc rowSpan="2">
                      <a:txBody>
                        <a:bodyPr/>
                        <a:lstStyle/>
                        <a:p>
                          <a:pPr algn="ctr">
                            <a:lnSpc>
                              <a:spcPct val="115000"/>
                            </a:lnSpc>
                            <a:spcAft>
                              <a:spcPts val="0"/>
                            </a:spcAft>
                            <a:tabLst>
                              <a:tab pos="1953260" algn="l"/>
                            </a:tabLst>
                          </a:pPr>
                          <a:r>
                            <a:rPr lang="es-EC" sz="1200">
                              <a:effectLst/>
                            </a:rPr>
                            <a:t>ELEMENTO</a:t>
                          </a:r>
                          <a:endParaRPr lang="es-EC" sz="1100">
                            <a:effectLst/>
                            <a:latin typeface="Calibri"/>
                            <a:ea typeface="Calibri"/>
                            <a:cs typeface="Times New Roman"/>
                          </a:endParaRPr>
                        </a:p>
                      </a:txBody>
                      <a:tcPr marL="68580" marR="68580" marT="0" marB="0" anchor="ctr"/>
                    </a:tc>
                    <a:tc rowSpan="2">
                      <a:txBody>
                        <a:bodyPr/>
                        <a:lstStyle/>
                        <a:p>
                          <a:pPr algn="ctr">
                            <a:lnSpc>
                              <a:spcPct val="115000"/>
                            </a:lnSpc>
                            <a:spcAft>
                              <a:spcPts val="0"/>
                            </a:spcAft>
                            <a:tabLst>
                              <a:tab pos="1953260" algn="l"/>
                            </a:tabLst>
                          </a:pPr>
                          <a:r>
                            <a:rPr lang="es-EC" sz="1200">
                              <a:effectLst/>
                            </a:rPr>
                            <a:t>NORMA</a:t>
                          </a:r>
                          <a:endParaRPr lang="es-EC"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tabLst>
                              <a:tab pos="1953260" algn="l"/>
                            </a:tabLst>
                          </a:pPr>
                          <a:r>
                            <a:rPr lang="es-EC" sz="1200">
                              <a:effectLst/>
                            </a:rPr>
                            <a:t>UNIDADES</a:t>
                          </a:r>
                          <a:endParaRPr lang="es-EC" sz="1100">
                            <a:effectLst/>
                            <a:latin typeface="Calibri"/>
                            <a:ea typeface="Calibri"/>
                            <a:cs typeface="Times New Roman"/>
                          </a:endParaRPr>
                        </a:p>
                      </a:txBody>
                      <a:tcPr marL="68580" marR="68580" marT="0" marB="0" anchor="ctr"/>
                    </a:tc>
                    <a:tc hMerge="1">
                      <a:txBody>
                        <a:bodyPr/>
                        <a:lstStyle/>
                        <a:p>
                          <a:endParaRPr lang="es-EC"/>
                        </a:p>
                      </a:txBody>
                      <a:tcPr/>
                    </a:tc>
                  </a:tr>
                  <a:tr h="425387">
                    <a:tc vMerge="1">
                      <a:txBody>
                        <a:bodyPr/>
                        <a:lstStyle/>
                        <a:p>
                          <a:endParaRPr lang="es-EC"/>
                        </a:p>
                      </a:txBody>
                      <a:tcPr/>
                    </a:tc>
                    <a:tc vMerge="1">
                      <a:txBody>
                        <a:bodyPr/>
                        <a:lstStyle/>
                        <a:p>
                          <a:endParaRPr lang="es-EC"/>
                        </a:p>
                      </a:txBody>
                      <a:tcPr/>
                    </a:tc>
                    <a:tc>
                      <a:txBody>
                        <a:bodyPr/>
                        <a:lstStyle/>
                        <a:p>
                          <a:pPr>
                            <a:lnSpc>
                              <a:spcPct val="115000"/>
                            </a:lnSpc>
                            <a:spcAft>
                              <a:spcPts val="0"/>
                            </a:spcAft>
                            <a:tabLst>
                              <a:tab pos="1953260" algn="l"/>
                            </a:tabLst>
                          </a:pPr>
                          <a:r>
                            <a:rPr lang="es-EC" sz="1200">
                              <a:effectLst/>
                            </a:rPr>
                            <a:t>kgf/</a:t>
                          </a:r>
                          <a14:m>
                            <m:oMath xmlns:m="http://schemas.openxmlformats.org/officeDocument/2006/math">
                              <m:sSup>
                                <m:sSupPr>
                                  <m:ctrlPr>
                                    <a:rPr lang="es-EC" sz="1200" i="1">
                                      <a:effectLst/>
                                      <a:latin typeface="Cambria Math"/>
                                    </a:rPr>
                                  </m:ctrlPr>
                                </m:sSupPr>
                                <m:e>
                                  <m:r>
                                    <a:rPr lang="es-EC" sz="1200">
                                      <a:effectLst/>
                                      <a:latin typeface="Cambria Math"/>
                                    </a:rPr>
                                    <m:t>𝒎</m:t>
                                  </m:r>
                                </m:e>
                                <m:sup>
                                  <m:r>
                                    <a:rPr lang="es-EC" sz="1200">
                                      <a:effectLst/>
                                      <a:latin typeface="Cambria Math"/>
                                    </a:rPr>
                                    <m:t>𝟐</m:t>
                                  </m:r>
                                </m:sup>
                              </m:sSup>
                            </m:oMath>
                          </a14:m>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kN/</a:t>
                          </a:r>
                          <a14:m>
                            <m:oMath xmlns:m="http://schemas.openxmlformats.org/officeDocument/2006/math">
                              <m:sSup>
                                <m:sSupPr>
                                  <m:ctrlPr>
                                    <a:rPr lang="es-EC" sz="1200" i="1">
                                      <a:effectLst/>
                                      <a:latin typeface="Cambria Math"/>
                                    </a:rPr>
                                  </m:ctrlPr>
                                </m:sSupPr>
                                <m:e>
                                  <m:r>
                                    <a:rPr lang="es-EC" sz="1200">
                                      <a:effectLst/>
                                      <a:latin typeface="Cambria Math"/>
                                    </a:rPr>
                                    <m:t>𝒎</m:t>
                                  </m:r>
                                </m:e>
                                <m:sup>
                                  <m:r>
                                    <a:rPr lang="es-EC" sz="1200">
                                      <a:effectLst/>
                                      <a:latin typeface="Cambria Math"/>
                                    </a:rPr>
                                    <m:t>𝟐</m:t>
                                  </m:r>
                                </m:sup>
                              </m:sSup>
                            </m:oMath>
                          </a14:m>
                          <a:endParaRPr lang="es-EC" sz="1100">
                            <a:effectLst/>
                            <a:latin typeface="Calibri"/>
                            <a:ea typeface="Calibri"/>
                            <a:cs typeface="Times New Roman"/>
                          </a:endParaRPr>
                        </a:p>
                      </a:txBody>
                      <a:tcPr marL="68580" marR="68580" marT="0" marB="0"/>
                    </a:tc>
                  </a:tr>
                  <a:tr h="363765">
                    <a:tc>
                      <a:txBody>
                        <a:bodyPr/>
                        <a:lstStyle/>
                        <a:p>
                          <a:pPr>
                            <a:lnSpc>
                              <a:spcPct val="115000"/>
                            </a:lnSpc>
                            <a:spcAft>
                              <a:spcPts val="0"/>
                            </a:spcAft>
                            <a:tabLst>
                              <a:tab pos="1953260" algn="l"/>
                            </a:tabLst>
                          </a:pPr>
                          <a:r>
                            <a:rPr lang="es-EC" sz="1200">
                              <a:effectLst/>
                            </a:rPr>
                            <a:t>Entrepiso en madera</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(B.3.3 NSR-98)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r>
                  <a:tr h="425387">
                    <a:tc>
                      <a:txBody>
                        <a:bodyPr/>
                        <a:lstStyle/>
                        <a:p>
                          <a:pPr>
                            <a:lnSpc>
                              <a:spcPct val="115000"/>
                            </a:lnSpc>
                            <a:spcAft>
                              <a:spcPts val="0"/>
                            </a:spcAft>
                            <a:tabLst>
                              <a:tab pos="1953260" algn="l"/>
                            </a:tabLst>
                          </a:pPr>
                          <a:r>
                            <a:rPr lang="es-EC" sz="1200">
                              <a:effectLst/>
                            </a:rPr>
                            <a:t>Mortero sobre entrepiso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(0.03m*2200kg/</a:t>
                          </a:r>
                          <a14:m>
                            <m:oMath xmlns:m="http://schemas.openxmlformats.org/officeDocument/2006/math">
                              <m:sSup>
                                <m:sSupPr>
                                  <m:ctrlPr>
                                    <a:rPr lang="es-EC" sz="1200" i="1">
                                      <a:effectLst/>
                                      <a:latin typeface="Cambria Math"/>
                                    </a:rPr>
                                  </m:ctrlPr>
                                </m:sSupPr>
                                <m:e>
                                  <m:r>
                                    <a:rPr lang="es-EC" sz="1200">
                                      <a:effectLst/>
                                      <a:latin typeface="Cambria Math"/>
                                    </a:rPr>
                                    <m:t>𝑚</m:t>
                                  </m:r>
                                </m:e>
                                <m:sup>
                                  <m:r>
                                    <a:rPr lang="es-EC" sz="1200">
                                      <a:effectLst/>
                                      <a:latin typeface="Cambria Math"/>
                                    </a:rPr>
                                    <m:t>3</m:t>
                                  </m:r>
                                </m:sup>
                              </m:sSup>
                            </m:oMath>
                          </a14:m>
                          <a:r>
                            <a:rPr lang="es-EC" sz="1200">
                              <a:effectLst/>
                            </a:rPr>
                            <a:t>)</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0.66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66</a:t>
                          </a:r>
                          <a:endParaRPr lang="es-EC" sz="1100">
                            <a:effectLst/>
                            <a:latin typeface="Calibri"/>
                            <a:ea typeface="Calibri"/>
                            <a:cs typeface="Times New Roman"/>
                          </a:endParaRPr>
                        </a:p>
                      </a:txBody>
                      <a:tcPr marL="68580" marR="68580" marT="0" marB="0" anchor="ctr"/>
                    </a:tc>
                  </a:tr>
                  <a:tr h="420624">
                    <a:tc>
                      <a:txBody>
                        <a:bodyPr/>
                        <a:lstStyle/>
                        <a:p>
                          <a:pPr>
                            <a:lnSpc>
                              <a:spcPct val="115000"/>
                            </a:lnSpc>
                            <a:spcAft>
                              <a:spcPts val="0"/>
                            </a:spcAft>
                            <a:tabLst>
                              <a:tab pos="1953260" algn="l"/>
                            </a:tabLst>
                          </a:pPr>
                          <a:r>
                            <a:rPr lang="es-EC" sz="1200">
                              <a:effectLst/>
                            </a:rPr>
                            <a:t>Muros y divisiones internas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(B.3.4.3 NSR-989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1.50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150</a:t>
                          </a:r>
                          <a:endParaRPr lang="es-EC" sz="1100">
                            <a:effectLst/>
                            <a:latin typeface="Calibri"/>
                            <a:ea typeface="Calibri"/>
                            <a:cs typeface="Times New Roman"/>
                          </a:endParaRPr>
                        </a:p>
                      </a:txBody>
                      <a:tcPr marL="68580" marR="68580" marT="0" marB="0" anchor="ctr"/>
                    </a:tc>
                  </a:tr>
                  <a:tr h="420624">
                    <a:tc>
                      <a:txBody>
                        <a:bodyPr/>
                        <a:lstStyle/>
                        <a:p>
                          <a:pPr>
                            <a:lnSpc>
                              <a:spcPct val="115000"/>
                            </a:lnSpc>
                            <a:spcAft>
                              <a:spcPts val="0"/>
                            </a:spcAft>
                            <a:tabLst>
                              <a:tab pos="1953260" algn="l"/>
                            </a:tabLst>
                          </a:pPr>
                          <a:r>
                            <a:rPr lang="es-EC" sz="1200">
                              <a:effectLst/>
                            </a:rPr>
                            <a:t>CARGA MUERTA ENTREPISO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3.36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336</a:t>
                          </a:r>
                          <a:endParaRPr lang="es-EC" sz="1100">
                            <a:effectLst/>
                            <a:latin typeface="Calibri"/>
                            <a:ea typeface="Calibri"/>
                            <a:cs typeface="Times New Roman"/>
                          </a:endParaRPr>
                        </a:p>
                      </a:txBody>
                      <a:tcPr marL="68580" marR="68580" marT="0" marB="0" anchor="ctr"/>
                    </a:tc>
                  </a:tr>
                  <a:tr h="363765">
                    <a:tc gridSpan="4">
                      <a:txBody>
                        <a:bodyPr/>
                        <a:lstStyle/>
                        <a:p>
                          <a:pPr>
                            <a:lnSpc>
                              <a:spcPct val="115000"/>
                            </a:lnSpc>
                            <a:spcAft>
                              <a:spcPts val="0"/>
                            </a:spcAft>
                            <a:tabLst>
                              <a:tab pos="3680460" algn="l"/>
                            </a:tabLst>
                          </a:pPr>
                          <a:r>
                            <a:rPr lang="es-EC" sz="1200">
                              <a:effectLst/>
                            </a:rPr>
                            <a:t>Vigas entrepiso, de cubierta y columnas</a:t>
                          </a:r>
                          <a:endParaRPr lang="es-EC" sz="11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750163">
                    <a:tc>
                      <a:txBody>
                        <a:bodyPr/>
                        <a:lstStyle/>
                        <a:p>
                          <a:pPr>
                            <a:lnSpc>
                              <a:spcPct val="115000"/>
                            </a:lnSpc>
                            <a:spcAft>
                              <a:spcPts val="0"/>
                            </a:spcAft>
                            <a:tabLst>
                              <a:tab pos="1953260" algn="l"/>
                            </a:tabLst>
                          </a:pPr>
                          <a:r>
                            <a:rPr lang="es-EC" sz="1200">
                              <a:effectLst/>
                            </a:rPr>
                            <a:t>Peso Propio Estructura columnas</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r>
                  <a:tr h="363765">
                    <a:tc>
                      <a:txBody>
                        <a:bodyPr/>
                        <a:lstStyle/>
                        <a:p>
                          <a:pPr>
                            <a:lnSpc>
                              <a:spcPct val="115000"/>
                            </a:lnSpc>
                            <a:spcAft>
                              <a:spcPts val="0"/>
                            </a:spcAft>
                            <a:tabLst>
                              <a:tab pos="1953260" algn="l"/>
                            </a:tabLst>
                          </a:pPr>
                          <a:r>
                            <a:rPr lang="es-EC" sz="1200">
                              <a:effectLst/>
                            </a:rPr>
                            <a:t>Peso teja colonial</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0.14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14</a:t>
                          </a:r>
                          <a:endParaRPr lang="es-EC" sz="1100">
                            <a:effectLst/>
                            <a:latin typeface="Calibri"/>
                            <a:ea typeface="Calibri"/>
                            <a:cs typeface="Times New Roman"/>
                          </a:endParaRPr>
                        </a:p>
                      </a:txBody>
                      <a:tcPr marL="68580" marR="68580" marT="0" marB="0" anchor="ctr"/>
                    </a:tc>
                  </a:tr>
                  <a:tr h="363765">
                    <a:tc>
                      <a:txBody>
                        <a:bodyPr/>
                        <a:lstStyle/>
                        <a:p>
                          <a:pPr>
                            <a:lnSpc>
                              <a:spcPct val="115000"/>
                            </a:lnSpc>
                            <a:spcAft>
                              <a:spcPts val="0"/>
                            </a:spcAft>
                            <a:tabLst>
                              <a:tab pos="1953260" algn="l"/>
                            </a:tabLst>
                          </a:pPr>
                          <a:r>
                            <a:rPr lang="es-EC" sz="1200">
                              <a:effectLst/>
                            </a:rPr>
                            <a:t>TOTAL CARGA MUERTA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4.70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dirty="0">
                              <a:effectLst/>
                            </a:rPr>
                            <a:t>470</a:t>
                          </a:r>
                          <a:endParaRPr lang="es-EC" sz="1100" dirty="0">
                            <a:effectLst/>
                            <a:latin typeface="Calibri"/>
                            <a:ea typeface="Calibri"/>
                            <a:cs typeface="Times New Roman"/>
                          </a:endParaRPr>
                        </a:p>
                      </a:txBody>
                      <a:tcPr marL="68580" marR="68580" marT="0" marB="0" anchor="ctr"/>
                    </a:tc>
                  </a:tr>
                </a:tbl>
              </a:graphicData>
            </a:graphic>
          </p:graphicFrame>
        </mc:Choice>
        <mc:Fallback xmlns="">
          <p:graphicFrame>
            <p:nvGraphicFramePr>
              <p:cNvPr id="2" name="1 Tabla"/>
              <p:cNvGraphicFramePr>
                <a:graphicFrameLocks noGrp="1"/>
              </p:cNvGraphicFramePr>
              <p:nvPr>
                <p:extLst>
                  <p:ext uri="{D42A27DB-BD31-4B8C-83A1-F6EECF244321}">
                    <p14:modId xmlns:p14="http://schemas.microsoft.com/office/powerpoint/2010/main" val="2214426631"/>
                  </p:ext>
                </p:extLst>
              </p:nvPr>
            </p:nvGraphicFramePr>
            <p:xfrm>
              <a:off x="827586" y="1484789"/>
              <a:ext cx="6984778" cy="4261010"/>
            </p:xfrm>
            <a:graphic>
              <a:graphicData uri="http://schemas.openxmlformats.org/drawingml/2006/table">
                <a:tbl>
                  <a:tblPr firstRow="1" firstCol="1" bandRow="1">
                    <a:tableStyleId>{5C22544A-7EE6-4342-B048-85BDC9FD1C3A}</a:tableStyleId>
                  </a:tblPr>
                  <a:tblGrid>
                    <a:gridCol w="2977567"/>
                    <a:gridCol w="2129107"/>
                    <a:gridCol w="952751"/>
                    <a:gridCol w="925353"/>
                  </a:tblGrid>
                  <a:tr h="363765">
                    <a:tc rowSpan="2">
                      <a:txBody>
                        <a:bodyPr/>
                        <a:lstStyle/>
                        <a:p>
                          <a:pPr algn="ctr">
                            <a:lnSpc>
                              <a:spcPct val="115000"/>
                            </a:lnSpc>
                            <a:spcAft>
                              <a:spcPts val="0"/>
                            </a:spcAft>
                            <a:tabLst>
                              <a:tab pos="1953260" algn="l"/>
                            </a:tabLst>
                          </a:pPr>
                          <a:r>
                            <a:rPr lang="es-EC" sz="1200">
                              <a:effectLst/>
                            </a:rPr>
                            <a:t>ELEMENTO</a:t>
                          </a:r>
                          <a:endParaRPr lang="es-EC" sz="1100">
                            <a:effectLst/>
                            <a:latin typeface="Calibri"/>
                            <a:ea typeface="Calibri"/>
                            <a:cs typeface="Times New Roman"/>
                          </a:endParaRPr>
                        </a:p>
                      </a:txBody>
                      <a:tcPr marL="68580" marR="68580" marT="0" marB="0" anchor="ctr"/>
                    </a:tc>
                    <a:tc rowSpan="2">
                      <a:txBody>
                        <a:bodyPr/>
                        <a:lstStyle/>
                        <a:p>
                          <a:pPr algn="ctr">
                            <a:lnSpc>
                              <a:spcPct val="115000"/>
                            </a:lnSpc>
                            <a:spcAft>
                              <a:spcPts val="0"/>
                            </a:spcAft>
                            <a:tabLst>
                              <a:tab pos="1953260" algn="l"/>
                            </a:tabLst>
                          </a:pPr>
                          <a:r>
                            <a:rPr lang="es-EC" sz="1200">
                              <a:effectLst/>
                            </a:rPr>
                            <a:t>NORMA</a:t>
                          </a:r>
                          <a:endParaRPr lang="es-EC"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tabLst>
                              <a:tab pos="1953260" algn="l"/>
                            </a:tabLst>
                          </a:pPr>
                          <a:r>
                            <a:rPr lang="es-EC" sz="1200">
                              <a:effectLst/>
                            </a:rPr>
                            <a:t>UNIDADES</a:t>
                          </a:r>
                          <a:endParaRPr lang="es-EC" sz="1100">
                            <a:effectLst/>
                            <a:latin typeface="Calibri"/>
                            <a:ea typeface="Calibri"/>
                            <a:cs typeface="Times New Roman"/>
                          </a:endParaRPr>
                        </a:p>
                      </a:txBody>
                      <a:tcPr marL="68580" marR="68580" marT="0" marB="0" anchor="ctr"/>
                    </a:tc>
                    <a:tc hMerge="1">
                      <a:txBody>
                        <a:bodyPr/>
                        <a:lstStyle/>
                        <a:p>
                          <a:endParaRPr lang="es-EC"/>
                        </a:p>
                      </a:txBody>
                      <a:tcPr/>
                    </a:tc>
                  </a:tr>
                  <a:tr h="425387">
                    <a:tc vMerge="1">
                      <a:txBody>
                        <a:bodyPr/>
                        <a:lstStyle/>
                        <a:p>
                          <a:endParaRPr lang="es-EC"/>
                        </a:p>
                      </a:txBody>
                      <a:tcPr/>
                    </a:tc>
                    <a:tc vMerge="1">
                      <a:txBody>
                        <a:bodyPr/>
                        <a:lstStyle/>
                        <a:p>
                          <a:endParaRPr lang="es-EC"/>
                        </a:p>
                      </a:txBody>
                      <a:tcPr/>
                    </a:tc>
                    <a:tc>
                      <a:txBody>
                        <a:bodyPr/>
                        <a:lstStyle/>
                        <a:p>
                          <a:endParaRPr lang="es-EC"/>
                        </a:p>
                      </a:txBody>
                      <a:tcPr marL="68580" marR="68580" marT="0" marB="0">
                        <a:blipFill rotWithShape="1">
                          <a:blip r:embed="rId2"/>
                          <a:stretch>
                            <a:fillRect l="-537821" t="-88406" r="-97436" b="-828986"/>
                          </a:stretch>
                        </a:blipFill>
                      </a:tcPr>
                    </a:tc>
                    <a:tc>
                      <a:txBody>
                        <a:bodyPr/>
                        <a:lstStyle/>
                        <a:p>
                          <a:endParaRPr lang="es-EC"/>
                        </a:p>
                      </a:txBody>
                      <a:tcPr marL="68580" marR="68580" marT="0" marB="0">
                        <a:blipFill rotWithShape="1">
                          <a:blip r:embed="rId2"/>
                          <a:stretch>
                            <a:fillRect l="-654605" t="-88406" b="-828986"/>
                          </a:stretch>
                        </a:blipFill>
                      </a:tcPr>
                    </a:tc>
                  </a:tr>
                  <a:tr h="363765">
                    <a:tc>
                      <a:txBody>
                        <a:bodyPr/>
                        <a:lstStyle/>
                        <a:p>
                          <a:pPr>
                            <a:lnSpc>
                              <a:spcPct val="115000"/>
                            </a:lnSpc>
                            <a:spcAft>
                              <a:spcPts val="0"/>
                            </a:spcAft>
                            <a:tabLst>
                              <a:tab pos="1953260" algn="l"/>
                            </a:tabLst>
                          </a:pPr>
                          <a:r>
                            <a:rPr lang="es-EC" sz="1200">
                              <a:effectLst/>
                            </a:rPr>
                            <a:t>Entrepiso en madera</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(B.3.3 NSR-98)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r>
                  <a:tr h="425387">
                    <a:tc>
                      <a:txBody>
                        <a:bodyPr/>
                        <a:lstStyle/>
                        <a:p>
                          <a:pPr>
                            <a:lnSpc>
                              <a:spcPct val="115000"/>
                            </a:lnSpc>
                            <a:spcAft>
                              <a:spcPts val="0"/>
                            </a:spcAft>
                            <a:tabLst>
                              <a:tab pos="1953260" algn="l"/>
                            </a:tabLst>
                          </a:pPr>
                          <a:r>
                            <a:rPr lang="es-EC" sz="1200">
                              <a:effectLst/>
                            </a:rPr>
                            <a:t>Mortero sobre entrepiso               </a:t>
                          </a:r>
                          <a:endParaRPr lang="es-EC" sz="110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2"/>
                          <a:stretch>
                            <a:fillRect l="-140401" t="-271429" r="-88252" b="-631429"/>
                          </a:stretch>
                        </a:blipFill>
                      </a:tcPr>
                    </a:tc>
                    <a:tc>
                      <a:txBody>
                        <a:bodyPr/>
                        <a:lstStyle/>
                        <a:p>
                          <a:pPr algn="r">
                            <a:lnSpc>
                              <a:spcPct val="115000"/>
                            </a:lnSpc>
                            <a:spcAft>
                              <a:spcPts val="0"/>
                            </a:spcAft>
                            <a:tabLst>
                              <a:tab pos="1953260" algn="l"/>
                            </a:tabLst>
                          </a:pPr>
                          <a:r>
                            <a:rPr lang="es-EC" sz="1200">
                              <a:effectLst/>
                            </a:rPr>
                            <a:t>0.66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66</a:t>
                          </a:r>
                          <a:endParaRPr lang="es-EC" sz="1100">
                            <a:effectLst/>
                            <a:latin typeface="Calibri"/>
                            <a:ea typeface="Calibri"/>
                            <a:cs typeface="Times New Roman"/>
                          </a:endParaRPr>
                        </a:p>
                      </a:txBody>
                      <a:tcPr marL="68580" marR="68580" marT="0" marB="0" anchor="ctr"/>
                    </a:tc>
                  </a:tr>
                  <a:tr h="420624">
                    <a:tc>
                      <a:txBody>
                        <a:bodyPr/>
                        <a:lstStyle/>
                        <a:p>
                          <a:pPr>
                            <a:lnSpc>
                              <a:spcPct val="115000"/>
                            </a:lnSpc>
                            <a:spcAft>
                              <a:spcPts val="0"/>
                            </a:spcAft>
                            <a:tabLst>
                              <a:tab pos="1953260" algn="l"/>
                            </a:tabLst>
                          </a:pPr>
                          <a:r>
                            <a:rPr lang="es-EC" sz="1200">
                              <a:effectLst/>
                            </a:rPr>
                            <a:t>Muros y divisiones internas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(B.3.4.3 NSR-989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1.50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150</a:t>
                          </a:r>
                          <a:endParaRPr lang="es-EC" sz="1100">
                            <a:effectLst/>
                            <a:latin typeface="Calibri"/>
                            <a:ea typeface="Calibri"/>
                            <a:cs typeface="Times New Roman"/>
                          </a:endParaRPr>
                        </a:p>
                      </a:txBody>
                      <a:tcPr marL="68580" marR="68580" marT="0" marB="0" anchor="ctr"/>
                    </a:tc>
                  </a:tr>
                  <a:tr h="420624">
                    <a:tc>
                      <a:txBody>
                        <a:bodyPr/>
                        <a:lstStyle/>
                        <a:p>
                          <a:pPr>
                            <a:lnSpc>
                              <a:spcPct val="115000"/>
                            </a:lnSpc>
                            <a:spcAft>
                              <a:spcPts val="0"/>
                            </a:spcAft>
                            <a:tabLst>
                              <a:tab pos="1953260" algn="l"/>
                            </a:tabLst>
                          </a:pPr>
                          <a:r>
                            <a:rPr lang="es-EC" sz="1200">
                              <a:effectLst/>
                            </a:rPr>
                            <a:t>CARGA MUERTA ENTREPISO</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3.36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336</a:t>
                          </a:r>
                          <a:endParaRPr lang="es-EC" sz="1100">
                            <a:effectLst/>
                            <a:latin typeface="Calibri"/>
                            <a:ea typeface="Calibri"/>
                            <a:cs typeface="Times New Roman"/>
                          </a:endParaRPr>
                        </a:p>
                      </a:txBody>
                      <a:tcPr marL="68580" marR="68580" marT="0" marB="0" anchor="ctr"/>
                    </a:tc>
                  </a:tr>
                  <a:tr h="363765">
                    <a:tc gridSpan="4">
                      <a:txBody>
                        <a:bodyPr/>
                        <a:lstStyle/>
                        <a:p>
                          <a:pPr>
                            <a:lnSpc>
                              <a:spcPct val="115000"/>
                            </a:lnSpc>
                            <a:spcAft>
                              <a:spcPts val="0"/>
                            </a:spcAft>
                            <a:tabLst>
                              <a:tab pos="3680460" algn="l"/>
                            </a:tabLst>
                          </a:pPr>
                          <a:r>
                            <a:rPr lang="es-EC" sz="1200">
                              <a:effectLst/>
                            </a:rPr>
                            <a:t>Vigas entrepiso, de cubierta y columnas</a:t>
                          </a:r>
                          <a:endParaRPr lang="es-EC" sz="11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750163">
                    <a:tc>
                      <a:txBody>
                        <a:bodyPr/>
                        <a:lstStyle/>
                        <a:p>
                          <a:pPr>
                            <a:lnSpc>
                              <a:spcPct val="115000"/>
                            </a:lnSpc>
                            <a:spcAft>
                              <a:spcPts val="0"/>
                            </a:spcAft>
                            <a:tabLst>
                              <a:tab pos="1953260" algn="l"/>
                            </a:tabLst>
                          </a:pPr>
                          <a:r>
                            <a:rPr lang="es-EC" sz="1200">
                              <a:effectLst/>
                            </a:rPr>
                            <a:t>Peso Propio Estructura columnas</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120</a:t>
                          </a:r>
                          <a:endParaRPr lang="es-EC" sz="1100">
                            <a:effectLst/>
                            <a:latin typeface="Calibri"/>
                            <a:ea typeface="Calibri"/>
                            <a:cs typeface="Times New Roman"/>
                          </a:endParaRPr>
                        </a:p>
                      </a:txBody>
                      <a:tcPr marL="68580" marR="68580" marT="0" marB="0" anchor="ctr"/>
                    </a:tc>
                  </a:tr>
                  <a:tr h="363765">
                    <a:tc>
                      <a:txBody>
                        <a:bodyPr/>
                        <a:lstStyle/>
                        <a:p>
                          <a:pPr>
                            <a:lnSpc>
                              <a:spcPct val="115000"/>
                            </a:lnSpc>
                            <a:spcAft>
                              <a:spcPts val="0"/>
                            </a:spcAft>
                            <a:tabLst>
                              <a:tab pos="1953260" algn="l"/>
                            </a:tabLst>
                          </a:pPr>
                          <a:r>
                            <a:rPr lang="es-EC" sz="1200">
                              <a:effectLst/>
                            </a:rPr>
                            <a:t>Peso teja colonial</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0.14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14</a:t>
                          </a:r>
                          <a:endParaRPr lang="es-EC" sz="1100">
                            <a:effectLst/>
                            <a:latin typeface="Calibri"/>
                            <a:ea typeface="Calibri"/>
                            <a:cs typeface="Times New Roman"/>
                          </a:endParaRPr>
                        </a:p>
                      </a:txBody>
                      <a:tcPr marL="68580" marR="68580" marT="0" marB="0" anchor="ctr"/>
                    </a:tc>
                  </a:tr>
                  <a:tr h="363765">
                    <a:tc>
                      <a:txBody>
                        <a:bodyPr/>
                        <a:lstStyle/>
                        <a:p>
                          <a:pPr>
                            <a:lnSpc>
                              <a:spcPct val="115000"/>
                            </a:lnSpc>
                            <a:spcAft>
                              <a:spcPts val="0"/>
                            </a:spcAft>
                            <a:tabLst>
                              <a:tab pos="1953260" algn="l"/>
                            </a:tabLst>
                          </a:pPr>
                          <a:r>
                            <a:rPr lang="es-EC" sz="1200">
                              <a:effectLst/>
                            </a:rPr>
                            <a:t>TOTAL CARGA MUERTA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4.70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dirty="0">
                              <a:effectLst/>
                            </a:rPr>
                            <a:t>470</a:t>
                          </a:r>
                          <a:endParaRPr lang="es-EC" sz="1100" dirty="0">
                            <a:effectLst/>
                            <a:latin typeface="Calibri"/>
                            <a:ea typeface="Calibri"/>
                            <a:cs typeface="Times New Roman"/>
                          </a:endParaRPr>
                        </a:p>
                      </a:txBody>
                      <a:tcPr marL="68580" marR="68580" marT="0" marB="0" anchor="ctr"/>
                    </a:tc>
                  </a:tr>
                </a:tbl>
              </a:graphicData>
            </a:graphic>
          </p:graphicFrame>
        </mc:Fallback>
      </mc:AlternateContent>
      <p:sp>
        <p:nvSpPr>
          <p:cNvPr id="3" name="2 CuadroTexto"/>
          <p:cNvSpPr txBox="1"/>
          <p:nvPr/>
        </p:nvSpPr>
        <p:spPr>
          <a:xfrm>
            <a:off x="683568" y="692696"/>
            <a:ext cx="1702774" cy="369332"/>
          </a:xfrm>
          <a:prstGeom prst="rect">
            <a:avLst/>
          </a:prstGeom>
          <a:noFill/>
        </p:spPr>
        <p:txBody>
          <a:bodyPr wrap="none" rtlCol="0">
            <a:spAutoFit/>
          </a:bodyPr>
          <a:lstStyle/>
          <a:p>
            <a:r>
              <a:rPr lang="es-EC" dirty="0" smtClean="0"/>
              <a:t>CARGA MUERTA</a:t>
            </a:r>
            <a:endParaRPr lang="es-EC" dirty="0"/>
          </a:p>
        </p:txBody>
      </p:sp>
    </p:spTree>
    <p:extLst>
      <p:ext uri="{BB962C8B-B14F-4D97-AF65-F5344CB8AC3E}">
        <p14:creationId xmlns:p14="http://schemas.microsoft.com/office/powerpoint/2010/main" val="20425467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1338700" cy="369332"/>
          </a:xfrm>
          <a:prstGeom prst="rect">
            <a:avLst/>
          </a:prstGeom>
          <a:noFill/>
        </p:spPr>
        <p:txBody>
          <a:bodyPr wrap="none" rtlCol="0">
            <a:spAutoFit/>
          </a:bodyPr>
          <a:lstStyle/>
          <a:p>
            <a:r>
              <a:rPr lang="es-EC" dirty="0" smtClean="0"/>
              <a:t>CARGA VIVA</a:t>
            </a:r>
            <a:endParaRPr lang="es-EC" dirty="0"/>
          </a:p>
        </p:txBody>
      </p:sp>
      <mc:AlternateContent xmlns:mc="http://schemas.openxmlformats.org/markup-compatibility/2006" xmlns:a14="http://schemas.microsoft.com/office/drawing/2010/main">
        <mc:Choice Requires="a14">
          <p:graphicFrame>
            <p:nvGraphicFramePr>
              <p:cNvPr id="3" name="2 Tabla"/>
              <p:cNvGraphicFramePr>
                <a:graphicFrameLocks noGrp="1"/>
              </p:cNvGraphicFramePr>
              <p:nvPr>
                <p:extLst>
                  <p:ext uri="{D42A27DB-BD31-4B8C-83A1-F6EECF244321}">
                    <p14:modId xmlns:p14="http://schemas.microsoft.com/office/powerpoint/2010/main" val="1268739818"/>
                  </p:ext>
                </p:extLst>
              </p:nvPr>
            </p:nvGraphicFramePr>
            <p:xfrm>
              <a:off x="755576" y="1412777"/>
              <a:ext cx="6624738" cy="2055089"/>
            </p:xfrm>
            <a:graphic>
              <a:graphicData uri="http://schemas.openxmlformats.org/drawingml/2006/table">
                <a:tbl>
                  <a:tblPr firstRow="1" firstCol="1" bandRow="1">
                    <a:tableStyleId>{5C22544A-7EE6-4342-B048-85BDC9FD1C3A}</a:tableStyleId>
                  </a:tblPr>
                  <a:tblGrid>
                    <a:gridCol w="2824084"/>
                    <a:gridCol w="2019359"/>
                    <a:gridCol w="903640"/>
                    <a:gridCol w="877655"/>
                  </a:tblGrid>
                  <a:tr h="402316">
                    <a:tc rowSpan="2">
                      <a:txBody>
                        <a:bodyPr/>
                        <a:lstStyle/>
                        <a:p>
                          <a:pPr algn="ctr">
                            <a:lnSpc>
                              <a:spcPct val="115000"/>
                            </a:lnSpc>
                            <a:spcAft>
                              <a:spcPts val="0"/>
                            </a:spcAft>
                            <a:tabLst>
                              <a:tab pos="1953260" algn="l"/>
                            </a:tabLst>
                          </a:pPr>
                          <a:r>
                            <a:rPr lang="es-EC" sz="1200">
                              <a:effectLst/>
                            </a:rPr>
                            <a:t>ELEMENTO</a:t>
                          </a:r>
                          <a:endParaRPr lang="es-EC" sz="1100">
                            <a:effectLst/>
                            <a:latin typeface="Calibri"/>
                            <a:ea typeface="Calibri"/>
                            <a:cs typeface="Times New Roman"/>
                          </a:endParaRPr>
                        </a:p>
                      </a:txBody>
                      <a:tcPr marL="68580" marR="68580" marT="0" marB="0" anchor="ctr"/>
                    </a:tc>
                    <a:tc rowSpan="2">
                      <a:txBody>
                        <a:bodyPr/>
                        <a:lstStyle/>
                        <a:p>
                          <a:pPr algn="ctr">
                            <a:lnSpc>
                              <a:spcPct val="115000"/>
                            </a:lnSpc>
                            <a:spcAft>
                              <a:spcPts val="0"/>
                            </a:spcAft>
                            <a:tabLst>
                              <a:tab pos="1953260" algn="l"/>
                            </a:tabLst>
                          </a:pPr>
                          <a:r>
                            <a:rPr lang="es-EC" sz="1200">
                              <a:effectLst/>
                            </a:rPr>
                            <a:t>NORMA</a:t>
                          </a:r>
                          <a:endParaRPr lang="es-EC"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tabLst>
                              <a:tab pos="1953260" algn="l"/>
                            </a:tabLst>
                          </a:pPr>
                          <a:r>
                            <a:rPr lang="es-EC" sz="1200">
                              <a:effectLst/>
                            </a:rPr>
                            <a:t>UNIDADES</a:t>
                          </a:r>
                          <a:endParaRPr lang="es-EC" sz="1100">
                            <a:effectLst/>
                            <a:latin typeface="Calibri"/>
                            <a:ea typeface="Calibri"/>
                            <a:cs typeface="Times New Roman"/>
                          </a:endParaRPr>
                        </a:p>
                      </a:txBody>
                      <a:tcPr marL="68580" marR="68580" marT="0" marB="0" anchor="ctr"/>
                    </a:tc>
                    <a:tc hMerge="1">
                      <a:txBody>
                        <a:bodyPr/>
                        <a:lstStyle/>
                        <a:p>
                          <a:endParaRPr lang="es-EC"/>
                        </a:p>
                      </a:txBody>
                      <a:tcPr/>
                    </a:tc>
                  </a:tr>
                  <a:tr h="425387">
                    <a:tc vMerge="1">
                      <a:txBody>
                        <a:bodyPr/>
                        <a:lstStyle/>
                        <a:p>
                          <a:endParaRPr lang="es-EC"/>
                        </a:p>
                      </a:txBody>
                      <a:tcPr/>
                    </a:tc>
                    <a:tc vMerge="1">
                      <a:txBody>
                        <a:bodyPr/>
                        <a:lstStyle/>
                        <a:p>
                          <a:endParaRPr lang="es-EC"/>
                        </a:p>
                      </a:txBody>
                      <a:tcPr/>
                    </a:tc>
                    <a:tc>
                      <a:txBody>
                        <a:bodyPr/>
                        <a:lstStyle/>
                        <a:p>
                          <a:pPr>
                            <a:lnSpc>
                              <a:spcPct val="115000"/>
                            </a:lnSpc>
                            <a:spcAft>
                              <a:spcPts val="0"/>
                            </a:spcAft>
                            <a:tabLst>
                              <a:tab pos="1953260" algn="l"/>
                            </a:tabLst>
                          </a:pPr>
                          <a:r>
                            <a:rPr lang="es-EC" sz="1200">
                              <a:effectLst/>
                            </a:rPr>
                            <a:t>kgf/</a:t>
                          </a:r>
                          <a14:m>
                            <m:oMath xmlns:m="http://schemas.openxmlformats.org/officeDocument/2006/math">
                              <m:sSup>
                                <m:sSupPr>
                                  <m:ctrlPr>
                                    <a:rPr lang="es-EC" sz="1200" i="1">
                                      <a:effectLst/>
                                      <a:latin typeface="Cambria Math"/>
                                    </a:rPr>
                                  </m:ctrlPr>
                                </m:sSupPr>
                                <m:e>
                                  <m:r>
                                    <a:rPr lang="es-EC" sz="1200">
                                      <a:effectLst/>
                                      <a:latin typeface="Cambria Math"/>
                                    </a:rPr>
                                    <m:t>𝒎</m:t>
                                  </m:r>
                                </m:e>
                                <m:sup>
                                  <m:r>
                                    <a:rPr lang="es-EC" sz="1200">
                                      <a:effectLst/>
                                      <a:latin typeface="Cambria Math"/>
                                    </a:rPr>
                                    <m:t>𝟐</m:t>
                                  </m:r>
                                </m:sup>
                              </m:sSup>
                            </m:oMath>
                          </a14:m>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kN/</a:t>
                          </a:r>
                          <a14:m>
                            <m:oMath xmlns:m="http://schemas.openxmlformats.org/officeDocument/2006/math">
                              <m:sSup>
                                <m:sSupPr>
                                  <m:ctrlPr>
                                    <a:rPr lang="es-EC" sz="1200" i="1">
                                      <a:effectLst/>
                                      <a:latin typeface="Cambria Math"/>
                                    </a:rPr>
                                  </m:ctrlPr>
                                </m:sSupPr>
                                <m:e>
                                  <m:r>
                                    <a:rPr lang="es-EC" sz="1200">
                                      <a:effectLst/>
                                      <a:latin typeface="Cambria Math"/>
                                    </a:rPr>
                                    <m:t>𝒎</m:t>
                                  </m:r>
                                </m:e>
                                <m:sup>
                                  <m:r>
                                    <a:rPr lang="es-EC" sz="1200">
                                      <a:effectLst/>
                                      <a:latin typeface="Cambria Math"/>
                                    </a:rPr>
                                    <m:t>𝟐</m:t>
                                  </m:r>
                                </m:sup>
                              </m:sSup>
                            </m:oMath>
                          </a14:m>
                          <a:endParaRPr lang="es-EC" sz="1100">
                            <a:effectLst/>
                            <a:latin typeface="Calibri"/>
                            <a:ea typeface="Calibri"/>
                            <a:cs typeface="Times New Roman"/>
                          </a:endParaRPr>
                        </a:p>
                      </a:txBody>
                      <a:tcPr marL="68580" marR="68580" marT="0" marB="0"/>
                    </a:tc>
                  </a:tr>
                  <a:tr h="412535">
                    <a:tc>
                      <a:txBody>
                        <a:bodyPr/>
                        <a:lstStyle/>
                        <a:p>
                          <a:pPr>
                            <a:lnSpc>
                              <a:spcPct val="115000"/>
                            </a:lnSpc>
                            <a:spcAft>
                              <a:spcPts val="0"/>
                            </a:spcAft>
                            <a:tabLst>
                              <a:tab pos="1953260" algn="l"/>
                            </a:tabLst>
                          </a:pPr>
                          <a:r>
                            <a:rPr lang="es-EC" sz="1200">
                              <a:effectLst/>
                            </a:rPr>
                            <a:t>Carga Viva: Cubierta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(B.4.2.1 NSR-98)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0.50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50</a:t>
                          </a:r>
                          <a:endParaRPr lang="es-EC" sz="1100">
                            <a:effectLst/>
                            <a:latin typeface="Calibri"/>
                            <a:ea typeface="Calibri"/>
                            <a:cs typeface="Times New Roman"/>
                          </a:endParaRPr>
                        </a:p>
                      </a:txBody>
                      <a:tcPr marL="68580" marR="68580" marT="0" marB="0" anchor="ctr"/>
                    </a:tc>
                  </a:tr>
                  <a:tr h="412535">
                    <a:tc>
                      <a:txBody>
                        <a:bodyPr/>
                        <a:lstStyle/>
                        <a:p>
                          <a:pPr>
                            <a:lnSpc>
                              <a:spcPct val="115000"/>
                            </a:lnSpc>
                            <a:spcAft>
                              <a:spcPts val="0"/>
                            </a:spcAft>
                            <a:tabLst>
                              <a:tab pos="1953260" algn="l"/>
                            </a:tabLst>
                          </a:pPr>
                          <a:r>
                            <a:rPr lang="es-EC" sz="1200">
                              <a:effectLst/>
                            </a:rPr>
                            <a:t>Carga Viva: Entrepiso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(B.4.2.1 NSR-98)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1.80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180</a:t>
                          </a:r>
                          <a:endParaRPr lang="es-EC" sz="1100">
                            <a:effectLst/>
                            <a:latin typeface="Calibri"/>
                            <a:ea typeface="Calibri"/>
                            <a:cs typeface="Times New Roman"/>
                          </a:endParaRPr>
                        </a:p>
                      </a:txBody>
                      <a:tcPr marL="68580" marR="68580" marT="0" marB="0" anchor="ctr"/>
                    </a:tc>
                  </a:tr>
                  <a:tr h="402316">
                    <a:tc>
                      <a:txBody>
                        <a:bodyPr/>
                        <a:lstStyle/>
                        <a:p>
                          <a:pPr>
                            <a:lnSpc>
                              <a:spcPct val="115000"/>
                            </a:lnSpc>
                            <a:spcAft>
                              <a:spcPts val="0"/>
                            </a:spcAft>
                            <a:tabLst>
                              <a:tab pos="1953260" algn="l"/>
                            </a:tabLst>
                          </a:pPr>
                          <a:r>
                            <a:rPr lang="es-EC" sz="1200">
                              <a:effectLst/>
                            </a:rPr>
                            <a:t>TOTAL CARGA VIVA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2.30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dirty="0">
                              <a:effectLst/>
                            </a:rPr>
                            <a:t>230</a:t>
                          </a:r>
                          <a:endParaRPr lang="es-EC" sz="1100" dirty="0">
                            <a:effectLst/>
                            <a:latin typeface="Calibri"/>
                            <a:ea typeface="Calibri"/>
                            <a:cs typeface="Times New Roman"/>
                          </a:endParaRPr>
                        </a:p>
                      </a:txBody>
                      <a:tcPr marL="68580" marR="68580" marT="0" marB="0" anchor="ctr"/>
                    </a:tc>
                  </a:tr>
                </a:tbl>
              </a:graphicData>
            </a:graphic>
          </p:graphicFrame>
        </mc:Choice>
        <mc:Fallback xmlns="">
          <p:graphicFrame>
            <p:nvGraphicFramePr>
              <p:cNvPr id="3" name="2 Tabla"/>
              <p:cNvGraphicFramePr>
                <a:graphicFrameLocks noGrp="1"/>
              </p:cNvGraphicFramePr>
              <p:nvPr>
                <p:extLst>
                  <p:ext uri="{D42A27DB-BD31-4B8C-83A1-F6EECF244321}">
                    <p14:modId xmlns:p14="http://schemas.microsoft.com/office/powerpoint/2010/main" val="1268739818"/>
                  </p:ext>
                </p:extLst>
              </p:nvPr>
            </p:nvGraphicFramePr>
            <p:xfrm>
              <a:off x="755576" y="1412777"/>
              <a:ext cx="6624738" cy="2055089"/>
            </p:xfrm>
            <a:graphic>
              <a:graphicData uri="http://schemas.openxmlformats.org/drawingml/2006/table">
                <a:tbl>
                  <a:tblPr firstRow="1" firstCol="1" bandRow="1">
                    <a:tableStyleId>{5C22544A-7EE6-4342-B048-85BDC9FD1C3A}</a:tableStyleId>
                  </a:tblPr>
                  <a:tblGrid>
                    <a:gridCol w="2824084"/>
                    <a:gridCol w="2019359"/>
                    <a:gridCol w="903640"/>
                    <a:gridCol w="877655"/>
                  </a:tblGrid>
                  <a:tr h="402316">
                    <a:tc rowSpan="2">
                      <a:txBody>
                        <a:bodyPr/>
                        <a:lstStyle/>
                        <a:p>
                          <a:pPr algn="ctr">
                            <a:lnSpc>
                              <a:spcPct val="115000"/>
                            </a:lnSpc>
                            <a:spcAft>
                              <a:spcPts val="0"/>
                            </a:spcAft>
                            <a:tabLst>
                              <a:tab pos="1953260" algn="l"/>
                            </a:tabLst>
                          </a:pPr>
                          <a:r>
                            <a:rPr lang="es-EC" sz="1200">
                              <a:effectLst/>
                            </a:rPr>
                            <a:t>ELEMENTO</a:t>
                          </a:r>
                          <a:endParaRPr lang="es-EC" sz="1100">
                            <a:effectLst/>
                            <a:latin typeface="Calibri"/>
                            <a:ea typeface="Calibri"/>
                            <a:cs typeface="Times New Roman"/>
                          </a:endParaRPr>
                        </a:p>
                      </a:txBody>
                      <a:tcPr marL="68580" marR="68580" marT="0" marB="0" anchor="ctr"/>
                    </a:tc>
                    <a:tc rowSpan="2">
                      <a:txBody>
                        <a:bodyPr/>
                        <a:lstStyle/>
                        <a:p>
                          <a:pPr algn="ctr">
                            <a:lnSpc>
                              <a:spcPct val="115000"/>
                            </a:lnSpc>
                            <a:spcAft>
                              <a:spcPts val="0"/>
                            </a:spcAft>
                            <a:tabLst>
                              <a:tab pos="1953260" algn="l"/>
                            </a:tabLst>
                          </a:pPr>
                          <a:r>
                            <a:rPr lang="es-EC" sz="1200">
                              <a:effectLst/>
                            </a:rPr>
                            <a:t>NORMA</a:t>
                          </a:r>
                          <a:endParaRPr lang="es-EC"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tabLst>
                              <a:tab pos="1953260" algn="l"/>
                            </a:tabLst>
                          </a:pPr>
                          <a:r>
                            <a:rPr lang="es-EC" sz="1200">
                              <a:effectLst/>
                            </a:rPr>
                            <a:t>UNIDADES</a:t>
                          </a:r>
                          <a:endParaRPr lang="es-EC" sz="1100">
                            <a:effectLst/>
                            <a:latin typeface="Calibri"/>
                            <a:ea typeface="Calibri"/>
                            <a:cs typeface="Times New Roman"/>
                          </a:endParaRPr>
                        </a:p>
                      </a:txBody>
                      <a:tcPr marL="68580" marR="68580" marT="0" marB="0" anchor="ctr"/>
                    </a:tc>
                    <a:tc hMerge="1">
                      <a:txBody>
                        <a:bodyPr/>
                        <a:lstStyle/>
                        <a:p>
                          <a:endParaRPr lang="es-EC"/>
                        </a:p>
                      </a:txBody>
                      <a:tcPr/>
                    </a:tc>
                  </a:tr>
                  <a:tr h="425387">
                    <a:tc vMerge="1">
                      <a:txBody>
                        <a:bodyPr/>
                        <a:lstStyle/>
                        <a:p>
                          <a:endParaRPr lang="es-EC"/>
                        </a:p>
                      </a:txBody>
                      <a:tcPr/>
                    </a:tc>
                    <a:tc vMerge="1">
                      <a:txBody>
                        <a:bodyPr/>
                        <a:lstStyle/>
                        <a:p>
                          <a:endParaRPr lang="es-EC"/>
                        </a:p>
                      </a:txBody>
                      <a:tcPr/>
                    </a:tc>
                    <a:tc>
                      <a:txBody>
                        <a:bodyPr/>
                        <a:lstStyle/>
                        <a:p>
                          <a:endParaRPr lang="es-EC"/>
                        </a:p>
                      </a:txBody>
                      <a:tcPr marL="68580" marR="68580" marT="0" marB="0">
                        <a:blipFill rotWithShape="1">
                          <a:blip r:embed="rId2"/>
                          <a:stretch>
                            <a:fillRect l="-537838" t="-95714" r="-97297" b="-287143"/>
                          </a:stretch>
                        </a:blipFill>
                      </a:tcPr>
                    </a:tc>
                    <a:tc>
                      <a:txBody>
                        <a:bodyPr/>
                        <a:lstStyle/>
                        <a:p>
                          <a:endParaRPr lang="es-EC"/>
                        </a:p>
                      </a:txBody>
                      <a:tcPr marL="68580" marR="68580" marT="0" marB="0">
                        <a:blipFill rotWithShape="1">
                          <a:blip r:embed="rId2"/>
                          <a:stretch>
                            <a:fillRect l="-655556" t="-95714" b="-287143"/>
                          </a:stretch>
                        </a:blipFill>
                      </a:tcPr>
                    </a:tc>
                  </a:tr>
                  <a:tr h="412535">
                    <a:tc>
                      <a:txBody>
                        <a:bodyPr/>
                        <a:lstStyle/>
                        <a:p>
                          <a:pPr>
                            <a:lnSpc>
                              <a:spcPct val="115000"/>
                            </a:lnSpc>
                            <a:spcAft>
                              <a:spcPts val="0"/>
                            </a:spcAft>
                            <a:tabLst>
                              <a:tab pos="1953260" algn="l"/>
                            </a:tabLst>
                          </a:pPr>
                          <a:r>
                            <a:rPr lang="es-EC" sz="1200">
                              <a:effectLst/>
                            </a:rPr>
                            <a:t>Carga Viva: Cubierta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(B.4.2.1 NSR-98)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0.50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50</a:t>
                          </a:r>
                          <a:endParaRPr lang="es-EC" sz="1100">
                            <a:effectLst/>
                            <a:latin typeface="Calibri"/>
                            <a:ea typeface="Calibri"/>
                            <a:cs typeface="Times New Roman"/>
                          </a:endParaRPr>
                        </a:p>
                      </a:txBody>
                      <a:tcPr marL="68580" marR="68580" marT="0" marB="0" anchor="ctr"/>
                    </a:tc>
                  </a:tr>
                  <a:tr h="412535">
                    <a:tc>
                      <a:txBody>
                        <a:bodyPr/>
                        <a:lstStyle/>
                        <a:p>
                          <a:pPr>
                            <a:lnSpc>
                              <a:spcPct val="115000"/>
                            </a:lnSpc>
                            <a:spcAft>
                              <a:spcPts val="0"/>
                            </a:spcAft>
                            <a:tabLst>
                              <a:tab pos="1953260" algn="l"/>
                            </a:tabLst>
                          </a:pPr>
                          <a:r>
                            <a:rPr lang="es-EC" sz="1200">
                              <a:effectLst/>
                            </a:rPr>
                            <a:t>Carga Viva: Entrepiso </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953260" algn="l"/>
                            </a:tabLst>
                          </a:pPr>
                          <a:r>
                            <a:rPr lang="es-EC" sz="1200">
                              <a:effectLst/>
                            </a:rPr>
                            <a:t>(B.4.2.1 NSR-98)</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1.80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a:effectLst/>
                            </a:rPr>
                            <a:t>180</a:t>
                          </a:r>
                          <a:endParaRPr lang="es-EC" sz="1100">
                            <a:effectLst/>
                            <a:latin typeface="Calibri"/>
                            <a:ea typeface="Calibri"/>
                            <a:cs typeface="Times New Roman"/>
                          </a:endParaRPr>
                        </a:p>
                      </a:txBody>
                      <a:tcPr marL="68580" marR="68580" marT="0" marB="0" anchor="ctr"/>
                    </a:tc>
                  </a:tr>
                  <a:tr h="402316">
                    <a:tc>
                      <a:txBody>
                        <a:bodyPr/>
                        <a:lstStyle/>
                        <a:p>
                          <a:pPr>
                            <a:lnSpc>
                              <a:spcPct val="115000"/>
                            </a:lnSpc>
                            <a:spcAft>
                              <a:spcPts val="0"/>
                            </a:spcAft>
                            <a:tabLst>
                              <a:tab pos="1953260" algn="l"/>
                            </a:tabLst>
                          </a:pPr>
                          <a:r>
                            <a:rPr lang="es-EC" sz="1200">
                              <a:effectLst/>
                            </a:rPr>
                            <a:t>TOTAL CARGA VIVA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19532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953260" algn="l"/>
                            </a:tabLst>
                          </a:pPr>
                          <a:r>
                            <a:rPr lang="es-EC" sz="1200">
                              <a:effectLst/>
                            </a:rPr>
                            <a:t>2.30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1953260" algn="l"/>
                            </a:tabLst>
                          </a:pPr>
                          <a:r>
                            <a:rPr lang="es-EC" sz="1200" dirty="0">
                              <a:effectLst/>
                            </a:rPr>
                            <a:t>230</a:t>
                          </a:r>
                          <a:endParaRPr lang="es-EC" sz="1100" dirty="0">
                            <a:effectLst/>
                            <a:latin typeface="Calibri"/>
                            <a:ea typeface="Calibri"/>
                            <a:cs typeface="Times New Roman"/>
                          </a:endParaRPr>
                        </a:p>
                      </a:txBody>
                      <a:tcPr marL="68580" marR="68580" marT="0" marB="0"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1154706537"/>
                  </p:ext>
                </p:extLst>
              </p:nvPr>
            </p:nvGraphicFramePr>
            <p:xfrm>
              <a:off x="777333" y="3717032"/>
              <a:ext cx="6602984" cy="2279407"/>
            </p:xfrm>
            <a:graphic>
              <a:graphicData uri="http://schemas.openxmlformats.org/drawingml/2006/table">
                <a:tbl>
                  <a:tblPr firstRow="1" firstCol="1" bandRow="1">
                    <a:tableStyleId>{5C22544A-7EE6-4342-B048-85BDC9FD1C3A}</a:tableStyleId>
                  </a:tblPr>
                  <a:tblGrid>
                    <a:gridCol w="1545129"/>
                    <a:gridCol w="746483"/>
                    <a:gridCol w="1088129"/>
                    <a:gridCol w="728848"/>
                    <a:gridCol w="1065353"/>
                    <a:gridCol w="659049"/>
                    <a:gridCol w="769993"/>
                  </a:tblGrid>
                  <a:tr h="945845">
                    <a:tc>
                      <a:txBody>
                        <a:bodyPr/>
                        <a:lstStyle/>
                        <a:p>
                          <a:pPr algn="ctr">
                            <a:lnSpc>
                              <a:spcPct val="115000"/>
                            </a:lnSpc>
                            <a:spcAft>
                              <a:spcPts val="0"/>
                            </a:spcAft>
                            <a:tabLst>
                              <a:tab pos="3792855" algn="l"/>
                              <a:tab pos="4696460" algn="l"/>
                            </a:tabLst>
                          </a:pPr>
                          <a:r>
                            <a:rPr lang="es-EC" sz="1200">
                              <a:effectLst/>
                            </a:rPr>
                            <a:t>NIVEL</a:t>
                          </a:r>
                          <a:endParaRPr lang="es-EC"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tabLst>
                              <a:tab pos="3792855" algn="l"/>
                              <a:tab pos="4696460" algn="l"/>
                            </a:tabLst>
                          </a:pPr>
                          <a:r>
                            <a:rPr lang="es-EC" sz="1200">
                              <a:effectLst/>
                            </a:rPr>
                            <a:t> </a:t>
                          </a:r>
                          <a:endParaRPr lang="es-EC" sz="1100">
                            <a:effectLst/>
                          </a:endParaRPr>
                        </a:p>
                        <a:p>
                          <a:pPr algn="ctr">
                            <a:lnSpc>
                              <a:spcPct val="115000"/>
                            </a:lnSpc>
                            <a:spcAft>
                              <a:spcPts val="0"/>
                            </a:spcAft>
                            <a:tabLst>
                              <a:tab pos="3792855" algn="l"/>
                              <a:tab pos="4696460" algn="l"/>
                            </a:tabLst>
                          </a:pPr>
                          <a:r>
                            <a:rPr lang="es-EC" sz="1200">
                              <a:effectLst/>
                            </a:rPr>
                            <a:t>CM (sin peso propio)</a:t>
                          </a:r>
                          <a:endParaRPr lang="es-EC" sz="1100">
                            <a:effectLst/>
                          </a:endParaRPr>
                        </a:p>
                        <a:p>
                          <a:pPr algn="ct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nchor="ctr"/>
                    </a:tc>
                    <a:tc hMerge="1">
                      <a:txBody>
                        <a:bodyPr/>
                        <a:lstStyle/>
                        <a:p>
                          <a:endParaRPr lang="es-EC"/>
                        </a:p>
                      </a:txBody>
                      <a:tcPr/>
                    </a:tc>
                    <a:tc gridSpan="2">
                      <a:txBody>
                        <a:bodyPr/>
                        <a:lstStyle/>
                        <a:p>
                          <a:pPr algn="ctr">
                            <a:lnSpc>
                              <a:spcPct val="115000"/>
                            </a:lnSpc>
                            <a:spcAft>
                              <a:spcPts val="0"/>
                            </a:spcAft>
                            <a:tabLst>
                              <a:tab pos="3792855" algn="l"/>
                              <a:tab pos="4696460" algn="l"/>
                            </a:tabLst>
                          </a:pPr>
                          <a:r>
                            <a:rPr lang="es-EC" sz="1200">
                              <a:effectLst/>
                            </a:rPr>
                            <a:t>CM (con peso propio)</a:t>
                          </a:r>
                          <a:endParaRPr lang="es-EC" sz="1100">
                            <a:effectLst/>
                            <a:latin typeface="Calibri"/>
                            <a:ea typeface="Calibri"/>
                            <a:cs typeface="Times New Roman"/>
                          </a:endParaRPr>
                        </a:p>
                      </a:txBody>
                      <a:tcPr marL="68580" marR="68580" marT="0" marB="0" anchor="ctr"/>
                    </a:tc>
                    <a:tc hMerge="1">
                      <a:txBody>
                        <a:bodyPr/>
                        <a:lstStyle/>
                        <a:p>
                          <a:endParaRPr lang="es-EC"/>
                        </a:p>
                      </a:txBody>
                      <a:tcPr/>
                    </a:tc>
                    <a:tc gridSpan="2">
                      <a:txBody>
                        <a:bodyPr/>
                        <a:lstStyle/>
                        <a:p>
                          <a:pPr algn="ctr">
                            <a:lnSpc>
                              <a:spcPct val="115000"/>
                            </a:lnSpc>
                            <a:spcAft>
                              <a:spcPts val="0"/>
                            </a:spcAft>
                            <a:tabLst>
                              <a:tab pos="3792855" algn="l"/>
                              <a:tab pos="4696460" algn="l"/>
                            </a:tabLst>
                          </a:pPr>
                          <a:r>
                            <a:rPr lang="es-EC" sz="1200">
                              <a:effectLst/>
                            </a:rPr>
                            <a:t>CV</a:t>
                          </a:r>
                          <a:endParaRPr lang="es-EC" sz="1100">
                            <a:effectLst/>
                            <a:latin typeface="Calibri"/>
                            <a:ea typeface="Calibri"/>
                            <a:cs typeface="Times New Roman"/>
                          </a:endParaRPr>
                        </a:p>
                      </a:txBody>
                      <a:tcPr marL="68580" marR="68580" marT="0" marB="0" anchor="ctr"/>
                    </a:tc>
                    <a:tc hMerge="1">
                      <a:txBody>
                        <a:bodyPr/>
                        <a:lstStyle/>
                        <a:p>
                          <a:endParaRPr lang="es-EC"/>
                        </a:p>
                      </a:txBody>
                      <a:tcPr/>
                    </a:tc>
                  </a:tr>
                  <a:tr h="425387">
                    <a:tc>
                      <a:txBody>
                        <a:bodyPr/>
                        <a:lstStyle/>
                        <a:p>
                          <a:pPr algn="ct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KN/</a:t>
                          </a:r>
                          <a14:m>
                            <m:oMath xmlns:m="http://schemas.openxmlformats.org/officeDocument/2006/math">
                              <m:sSup>
                                <m:sSupPr>
                                  <m:ctrlPr>
                                    <a:rPr lang="es-EC" sz="1200" i="1">
                                      <a:effectLst/>
                                      <a:latin typeface="Cambria Math"/>
                                    </a:rPr>
                                  </m:ctrlPr>
                                </m:sSupPr>
                                <m:e>
                                  <m:r>
                                    <m:rPr>
                                      <m:sty m:val="p"/>
                                    </m:rPr>
                                    <a:rPr lang="es-EC" sz="1200">
                                      <a:effectLst/>
                                      <a:latin typeface="Cambria Math"/>
                                    </a:rPr>
                                    <m:t>m</m:t>
                                  </m:r>
                                </m:e>
                                <m:sup>
                                  <m:r>
                                    <a:rPr lang="es-EC" sz="1200">
                                      <a:effectLst/>
                                      <a:latin typeface="Cambria Math"/>
                                    </a:rPr>
                                    <m:t>2</m:t>
                                  </m:r>
                                </m:sup>
                              </m:sSup>
                            </m:oMath>
                          </a14:m>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Kgf/</a:t>
                          </a:r>
                          <a14:m>
                            <m:oMath xmlns:m="http://schemas.openxmlformats.org/officeDocument/2006/math">
                              <m:sSup>
                                <m:sSupPr>
                                  <m:ctrlPr>
                                    <a:rPr lang="es-EC" sz="1200" i="1">
                                      <a:effectLst/>
                                      <a:latin typeface="Cambria Math"/>
                                    </a:rPr>
                                  </m:ctrlPr>
                                </m:sSupPr>
                                <m:e>
                                  <m:r>
                                    <m:rPr>
                                      <m:sty m:val="p"/>
                                    </m:rPr>
                                    <a:rPr lang="es-EC" sz="1200">
                                      <a:effectLst/>
                                      <a:latin typeface="Cambria Math"/>
                                    </a:rPr>
                                    <m:t>m</m:t>
                                  </m:r>
                                </m:e>
                                <m:sup>
                                  <m:r>
                                    <a:rPr lang="es-EC" sz="1200">
                                      <a:effectLst/>
                                      <a:latin typeface="Cambria Math"/>
                                    </a:rPr>
                                    <m:t>2</m:t>
                                  </m:r>
                                </m:sup>
                              </m:sSup>
                            </m:oMath>
                          </a14:m>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KN/</a:t>
                          </a:r>
                          <a14:m>
                            <m:oMath xmlns:m="http://schemas.openxmlformats.org/officeDocument/2006/math">
                              <m:sSup>
                                <m:sSupPr>
                                  <m:ctrlPr>
                                    <a:rPr lang="es-EC" sz="1200" i="1">
                                      <a:effectLst/>
                                      <a:latin typeface="Cambria Math"/>
                                    </a:rPr>
                                  </m:ctrlPr>
                                </m:sSupPr>
                                <m:e>
                                  <m:r>
                                    <m:rPr>
                                      <m:sty m:val="p"/>
                                    </m:rPr>
                                    <a:rPr lang="es-EC" sz="1200">
                                      <a:effectLst/>
                                      <a:latin typeface="Cambria Math"/>
                                    </a:rPr>
                                    <m:t>m</m:t>
                                  </m:r>
                                </m:e>
                                <m:sup>
                                  <m:r>
                                    <a:rPr lang="es-EC" sz="1200">
                                      <a:effectLst/>
                                      <a:latin typeface="Cambria Math"/>
                                    </a:rPr>
                                    <m:t>2</m:t>
                                  </m:r>
                                </m:sup>
                              </m:sSup>
                            </m:oMath>
                          </a14:m>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Kgf/</a:t>
                          </a:r>
                          <a14:m>
                            <m:oMath xmlns:m="http://schemas.openxmlformats.org/officeDocument/2006/math">
                              <m:sSup>
                                <m:sSupPr>
                                  <m:ctrlPr>
                                    <a:rPr lang="es-EC" sz="1200" i="1">
                                      <a:effectLst/>
                                      <a:latin typeface="Cambria Math"/>
                                    </a:rPr>
                                  </m:ctrlPr>
                                </m:sSupPr>
                                <m:e>
                                  <m:r>
                                    <m:rPr>
                                      <m:sty m:val="p"/>
                                    </m:rPr>
                                    <a:rPr lang="es-EC" sz="1200">
                                      <a:effectLst/>
                                      <a:latin typeface="Cambria Math"/>
                                    </a:rPr>
                                    <m:t>m</m:t>
                                  </m:r>
                                </m:e>
                                <m:sup>
                                  <m:r>
                                    <a:rPr lang="es-EC" sz="1200">
                                      <a:effectLst/>
                                      <a:latin typeface="Cambria Math"/>
                                    </a:rPr>
                                    <m:t>2</m:t>
                                  </m:r>
                                </m:sup>
                              </m:sSup>
                            </m:oMath>
                          </a14:m>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KN/</a:t>
                          </a:r>
                          <a14:m>
                            <m:oMath xmlns:m="http://schemas.openxmlformats.org/officeDocument/2006/math">
                              <m:sSup>
                                <m:sSupPr>
                                  <m:ctrlPr>
                                    <a:rPr lang="es-EC" sz="1200" i="1">
                                      <a:effectLst/>
                                      <a:latin typeface="Cambria Math"/>
                                    </a:rPr>
                                  </m:ctrlPr>
                                </m:sSupPr>
                                <m:e>
                                  <m:r>
                                    <m:rPr>
                                      <m:sty m:val="p"/>
                                    </m:rPr>
                                    <a:rPr lang="es-EC" sz="1200">
                                      <a:effectLst/>
                                      <a:latin typeface="Cambria Math"/>
                                    </a:rPr>
                                    <m:t>m</m:t>
                                  </m:r>
                                </m:e>
                                <m:sup>
                                  <m:r>
                                    <a:rPr lang="es-EC" sz="1200">
                                      <a:effectLst/>
                                      <a:latin typeface="Cambria Math"/>
                                    </a:rPr>
                                    <m:t>2</m:t>
                                  </m:r>
                                </m:sup>
                              </m:sSup>
                            </m:oMath>
                          </a14:m>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Kgf/</a:t>
                          </a:r>
                          <a14:m>
                            <m:oMath xmlns:m="http://schemas.openxmlformats.org/officeDocument/2006/math">
                              <m:sSup>
                                <m:sSupPr>
                                  <m:ctrlPr>
                                    <a:rPr lang="es-EC" sz="1200" i="1">
                                      <a:effectLst/>
                                      <a:latin typeface="Cambria Math"/>
                                    </a:rPr>
                                  </m:ctrlPr>
                                </m:sSupPr>
                                <m:e>
                                  <m:r>
                                    <m:rPr>
                                      <m:sty m:val="p"/>
                                    </m:rPr>
                                    <a:rPr lang="es-EC" sz="1200">
                                      <a:effectLst/>
                                      <a:latin typeface="Cambria Math"/>
                                    </a:rPr>
                                    <m:t>m</m:t>
                                  </m:r>
                                </m:e>
                                <m:sup>
                                  <m:r>
                                    <a:rPr lang="es-EC" sz="1200">
                                      <a:effectLst/>
                                      <a:latin typeface="Cambria Math"/>
                                    </a:rPr>
                                    <m:t>2</m:t>
                                  </m:r>
                                </m:sup>
                              </m:sSup>
                            </m:oMath>
                          </a14:m>
                          <a:endParaRPr lang="es-EC" sz="1100">
                            <a:effectLst/>
                            <a:latin typeface="Calibri"/>
                            <a:ea typeface="Calibri"/>
                            <a:cs typeface="Times New Roman"/>
                          </a:endParaRPr>
                        </a:p>
                      </a:txBody>
                      <a:tcPr marL="68580" marR="68580" marT="0" marB="0"/>
                    </a:tc>
                  </a:tr>
                  <a:tr h="302725">
                    <a:tc>
                      <a:txBody>
                        <a:bodyPr/>
                        <a:lstStyle/>
                        <a:p>
                          <a:pPr algn="ct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r>
                  <a:tr h="302725">
                    <a:tc>
                      <a:txBody>
                        <a:bodyPr/>
                        <a:lstStyle/>
                        <a:p>
                          <a:pPr algn="ctr">
                            <a:lnSpc>
                              <a:spcPct val="115000"/>
                            </a:lnSpc>
                            <a:spcAft>
                              <a:spcPts val="0"/>
                            </a:spcAft>
                            <a:tabLst>
                              <a:tab pos="3792855" algn="l"/>
                              <a:tab pos="4696460" algn="l"/>
                            </a:tabLst>
                          </a:pPr>
                          <a:r>
                            <a:rPr lang="es-EC" sz="1200">
                              <a:effectLst/>
                            </a:rPr>
                            <a:t>Cubierta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3792855" algn="l"/>
                              <a:tab pos="4696460" algn="l"/>
                            </a:tabLst>
                          </a:pPr>
                          <a:r>
                            <a:rPr lang="es-EC" sz="1200">
                              <a:effectLst/>
                            </a:rPr>
                            <a:t>0.14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1.34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134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0.50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50</a:t>
                          </a:r>
                          <a:endParaRPr lang="es-EC" sz="1100">
                            <a:effectLst/>
                            <a:latin typeface="Calibri"/>
                            <a:ea typeface="Calibri"/>
                            <a:cs typeface="Times New Roman"/>
                          </a:endParaRPr>
                        </a:p>
                      </a:txBody>
                      <a:tcPr marL="68580" marR="68580" marT="0" marB="0" anchor="ctr"/>
                    </a:tc>
                  </a:tr>
                  <a:tr h="302725">
                    <a:tc>
                      <a:txBody>
                        <a:bodyPr/>
                        <a:lstStyle/>
                        <a:p>
                          <a:pPr algn="ctr">
                            <a:lnSpc>
                              <a:spcPct val="115000"/>
                            </a:lnSpc>
                            <a:spcAft>
                              <a:spcPts val="0"/>
                            </a:spcAft>
                            <a:tabLst>
                              <a:tab pos="3792855" algn="l"/>
                              <a:tab pos="4696460" algn="l"/>
                            </a:tabLst>
                          </a:pPr>
                          <a:r>
                            <a:rPr lang="es-EC" sz="1200">
                              <a:effectLst/>
                            </a:rPr>
                            <a:t>Primer piso</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3792855" algn="l"/>
                              <a:tab pos="4696460" algn="l"/>
                            </a:tabLst>
                          </a:pPr>
                          <a:r>
                            <a:rPr lang="es-EC" sz="1200">
                              <a:effectLst/>
                            </a:rPr>
                            <a:t>3.36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336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4.70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470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1.80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dirty="0">
                              <a:effectLst/>
                            </a:rPr>
                            <a:t>180</a:t>
                          </a:r>
                          <a:endParaRPr lang="es-EC" sz="1100" dirty="0">
                            <a:effectLst/>
                            <a:latin typeface="Calibri"/>
                            <a:ea typeface="Calibri"/>
                            <a:cs typeface="Times New Roman"/>
                          </a:endParaRPr>
                        </a:p>
                      </a:txBody>
                      <a:tcPr marL="68580" marR="68580" marT="0" marB="0" anchor="ct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1154706537"/>
                  </p:ext>
                </p:extLst>
              </p:nvPr>
            </p:nvGraphicFramePr>
            <p:xfrm>
              <a:off x="777333" y="3717032"/>
              <a:ext cx="6602984" cy="2279407"/>
            </p:xfrm>
            <a:graphic>
              <a:graphicData uri="http://schemas.openxmlformats.org/drawingml/2006/table">
                <a:tbl>
                  <a:tblPr firstRow="1" firstCol="1" bandRow="1">
                    <a:tableStyleId>{5C22544A-7EE6-4342-B048-85BDC9FD1C3A}</a:tableStyleId>
                  </a:tblPr>
                  <a:tblGrid>
                    <a:gridCol w="1545129"/>
                    <a:gridCol w="746483"/>
                    <a:gridCol w="1088129"/>
                    <a:gridCol w="728848"/>
                    <a:gridCol w="1065353"/>
                    <a:gridCol w="659049"/>
                    <a:gridCol w="769993"/>
                  </a:tblGrid>
                  <a:tr h="945845">
                    <a:tc>
                      <a:txBody>
                        <a:bodyPr/>
                        <a:lstStyle/>
                        <a:p>
                          <a:pPr algn="ctr">
                            <a:lnSpc>
                              <a:spcPct val="115000"/>
                            </a:lnSpc>
                            <a:spcAft>
                              <a:spcPts val="0"/>
                            </a:spcAft>
                            <a:tabLst>
                              <a:tab pos="3792855" algn="l"/>
                              <a:tab pos="4696460" algn="l"/>
                            </a:tabLst>
                          </a:pPr>
                          <a:r>
                            <a:rPr lang="es-EC" sz="1200">
                              <a:effectLst/>
                            </a:rPr>
                            <a:t>NIVEL</a:t>
                          </a:r>
                          <a:endParaRPr lang="es-EC" sz="1100">
                            <a:effectLst/>
                            <a:latin typeface="Calibri"/>
                            <a:ea typeface="Calibri"/>
                            <a:cs typeface="Times New Roman"/>
                          </a:endParaRPr>
                        </a:p>
                      </a:txBody>
                      <a:tcPr marL="68580" marR="68580" marT="0" marB="0" anchor="ctr"/>
                    </a:tc>
                    <a:tc gridSpan="2">
                      <a:txBody>
                        <a:bodyPr/>
                        <a:lstStyle/>
                        <a:p>
                          <a:pPr algn="ctr">
                            <a:lnSpc>
                              <a:spcPct val="115000"/>
                            </a:lnSpc>
                            <a:spcAft>
                              <a:spcPts val="0"/>
                            </a:spcAft>
                            <a:tabLst>
                              <a:tab pos="3792855" algn="l"/>
                              <a:tab pos="4696460" algn="l"/>
                            </a:tabLst>
                          </a:pPr>
                          <a:r>
                            <a:rPr lang="es-EC" sz="1200">
                              <a:effectLst/>
                            </a:rPr>
                            <a:t> </a:t>
                          </a:r>
                          <a:endParaRPr lang="es-EC" sz="1100">
                            <a:effectLst/>
                          </a:endParaRPr>
                        </a:p>
                        <a:p>
                          <a:pPr algn="ctr">
                            <a:lnSpc>
                              <a:spcPct val="115000"/>
                            </a:lnSpc>
                            <a:spcAft>
                              <a:spcPts val="0"/>
                            </a:spcAft>
                            <a:tabLst>
                              <a:tab pos="3792855" algn="l"/>
                              <a:tab pos="4696460" algn="l"/>
                            </a:tabLst>
                          </a:pPr>
                          <a:r>
                            <a:rPr lang="es-EC" sz="1200">
                              <a:effectLst/>
                            </a:rPr>
                            <a:t>CM (sin peso propio)</a:t>
                          </a:r>
                          <a:endParaRPr lang="es-EC" sz="1100">
                            <a:effectLst/>
                          </a:endParaRPr>
                        </a:p>
                        <a:p>
                          <a:pPr algn="ct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nchor="ctr"/>
                    </a:tc>
                    <a:tc hMerge="1">
                      <a:txBody>
                        <a:bodyPr/>
                        <a:lstStyle/>
                        <a:p>
                          <a:endParaRPr lang="es-EC"/>
                        </a:p>
                      </a:txBody>
                      <a:tcPr/>
                    </a:tc>
                    <a:tc gridSpan="2">
                      <a:txBody>
                        <a:bodyPr/>
                        <a:lstStyle/>
                        <a:p>
                          <a:pPr algn="ctr">
                            <a:lnSpc>
                              <a:spcPct val="115000"/>
                            </a:lnSpc>
                            <a:spcAft>
                              <a:spcPts val="0"/>
                            </a:spcAft>
                            <a:tabLst>
                              <a:tab pos="3792855" algn="l"/>
                              <a:tab pos="4696460" algn="l"/>
                            </a:tabLst>
                          </a:pPr>
                          <a:r>
                            <a:rPr lang="es-EC" sz="1200">
                              <a:effectLst/>
                            </a:rPr>
                            <a:t>CM (con peso propio)</a:t>
                          </a:r>
                          <a:endParaRPr lang="es-EC" sz="1100">
                            <a:effectLst/>
                            <a:latin typeface="Calibri"/>
                            <a:ea typeface="Calibri"/>
                            <a:cs typeface="Times New Roman"/>
                          </a:endParaRPr>
                        </a:p>
                      </a:txBody>
                      <a:tcPr marL="68580" marR="68580" marT="0" marB="0" anchor="ctr"/>
                    </a:tc>
                    <a:tc hMerge="1">
                      <a:txBody>
                        <a:bodyPr/>
                        <a:lstStyle/>
                        <a:p>
                          <a:endParaRPr lang="es-EC"/>
                        </a:p>
                      </a:txBody>
                      <a:tcPr/>
                    </a:tc>
                    <a:tc gridSpan="2">
                      <a:txBody>
                        <a:bodyPr/>
                        <a:lstStyle/>
                        <a:p>
                          <a:pPr algn="ctr">
                            <a:lnSpc>
                              <a:spcPct val="115000"/>
                            </a:lnSpc>
                            <a:spcAft>
                              <a:spcPts val="0"/>
                            </a:spcAft>
                            <a:tabLst>
                              <a:tab pos="3792855" algn="l"/>
                              <a:tab pos="4696460" algn="l"/>
                            </a:tabLst>
                          </a:pPr>
                          <a:r>
                            <a:rPr lang="es-EC" sz="1200">
                              <a:effectLst/>
                            </a:rPr>
                            <a:t>CV</a:t>
                          </a:r>
                          <a:endParaRPr lang="es-EC" sz="1100">
                            <a:effectLst/>
                            <a:latin typeface="Calibri"/>
                            <a:ea typeface="Calibri"/>
                            <a:cs typeface="Times New Roman"/>
                          </a:endParaRPr>
                        </a:p>
                      </a:txBody>
                      <a:tcPr marL="68580" marR="68580" marT="0" marB="0" anchor="ctr"/>
                    </a:tc>
                    <a:tc hMerge="1">
                      <a:txBody>
                        <a:bodyPr/>
                        <a:lstStyle/>
                        <a:p>
                          <a:endParaRPr lang="es-EC"/>
                        </a:p>
                      </a:txBody>
                      <a:tcPr/>
                    </a:tc>
                  </a:tr>
                  <a:tr h="425387">
                    <a:tc>
                      <a:txBody>
                        <a:bodyPr/>
                        <a:lstStyle/>
                        <a:p>
                          <a:pPr algn="ct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206504" t="-222857" r="-574797" b="-222857"/>
                          </a:stretch>
                        </a:blipFill>
                      </a:tcPr>
                    </a:tc>
                    <a:tc>
                      <a:txBody>
                        <a:bodyPr/>
                        <a:lstStyle/>
                        <a:p>
                          <a:endParaRPr lang="es-EC"/>
                        </a:p>
                      </a:txBody>
                      <a:tcPr marL="68580" marR="68580" marT="0" marB="0">
                        <a:blipFill rotWithShape="1">
                          <a:blip r:embed="rId3"/>
                          <a:stretch>
                            <a:fillRect l="-211798" t="-222857" r="-297191" b="-222857"/>
                          </a:stretch>
                        </a:blipFill>
                      </a:tcPr>
                    </a:tc>
                    <a:tc>
                      <a:txBody>
                        <a:bodyPr/>
                        <a:lstStyle/>
                        <a:p>
                          <a:endParaRPr lang="es-EC"/>
                        </a:p>
                      </a:txBody>
                      <a:tcPr marL="68580" marR="68580" marT="0" marB="0">
                        <a:blipFill rotWithShape="1">
                          <a:blip r:embed="rId3"/>
                          <a:stretch>
                            <a:fillRect l="-462500" t="-222857" r="-340833" b="-222857"/>
                          </a:stretch>
                        </a:blipFill>
                      </a:tcPr>
                    </a:tc>
                    <a:tc>
                      <a:txBody>
                        <a:bodyPr/>
                        <a:lstStyle/>
                        <a:p>
                          <a:endParaRPr lang="es-EC"/>
                        </a:p>
                      </a:txBody>
                      <a:tcPr marL="68580" marR="68580" marT="0" marB="0">
                        <a:blipFill rotWithShape="1">
                          <a:blip r:embed="rId3"/>
                          <a:stretch>
                            <a:fillRect l="-385714" t="-222857" r="-133714" b="-222857"/>
                          </a:stretch>
                        </a:blipFill>
                      </a:tcPr>
                    </a:tc>
                    <a:tc>
                      <a:txBody>
                        <a:bodyPr/>
                        <a:lstStyle/>
                        <a:p>
                          <a:endParaRPr lang="es-EC"/>
                        </a:p>
                      </a:txBody>
                      <a:tcPr marL="68580" marR="68580" marT="0" marB="0">
                        <a:blipFill rotWithShape="1">
                          <a:blip r:embed="rId3"/>
                          <a:stretch>
                            <a:fillRect l="-787037" t="-222857" r="-116667" b="-222857"/>
                          </a:stretch>
                        </a:blipFill>
                      </a:tcPr>
                    </a:tc>
                    <a:tc>
                      <a:txBody>
                        <a:bodyPr/>
                        <a:lstStyle/>
                        <a:p>
                          <a:endParaRPr lang="es-EC"/>
                        </a:p>
                      </a:txBody>
                      <a:tcPr marL="68580" marR="68580" marT="0" marB="0">
                        <a:blipFill rotWithShape="1">
                          <a:blip r:embed="rId3"/>
                          <a:stretch>
                            <a:fillRect l="-760317" t="-222857" b="-222857"/>
                          </a:stretch>
                        </a:blipFill>
                      </a:tcPr>
                    </a:tc>
                  </a:tr>
                  <a:tr h="302725">
                    <a:tc>
                      <a:txBody>
                        <a:bodyPr/>
                        <a:lstStyle/>
                        <a:p>
                          <a:pPr algn="ct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tabLst>
                              <a:tab pos="3792855" algn="l"/>
                              <a:tab pos="4696460" algn="l"/>
                            </a:tabLst>
                          </a:pPr>
                          <a:r>
                            <a:rPr lang="es-EC" sz="1200">
                              <a:effectLst/>
                            </a:rPr>
                            <a:t> </a:t>
                          </a:r>
                          <a:endParaRPr lang="es-EC" sz="1100">
                            <a:effectLst/>
                            <a:latin typeface="Calibri"/>
                            <a:ea typeface="Calibri"/>
                            <a:cs typeface="Times New Roman"/>
                          </a:endParaRPr>
                        </a:p>
                      </a:txBody>
                      <a:tcPr marL="68580" marR="68580" marT="0" marB="0"/>
                    </a:tc>
                  </a:tr>
                  <a:tr h="302725">
                    <a:tc>
                      <a:txBody>
                        <a:bodyPr/>
                        <a:lstStyle/>
                        <a:p>
                          <a:pPr algn="ctr">
                            <a:lnSpc>
                              <a:spcPct val="115000"/>
                            </a:lnSpc>
                            <a:spcAft>
                              <a:spcPts val="0"/>
                            </a:spcAft>
                            <a:tabLst>
                              <a:tab pos="3792855" algn="l"/>
                              <a:tab pos="4696460" algn="l"/>
                            </a:tabLst>
                          </a:pPr>
                          <a:r>
                            <a:rPr lang="es-EC" sz="1200">
                              <a:effectLst/>
                            </a:rPr>
                            <a:t>Cubierta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3792855" algn="l"/>
                              <a:tab pos="4696460" algn="l"/>
                            </a:tabLst>
                          </a:pPr>
                          <a:r>
                            <a:rPr lang="es-EC" sz="1200">
                              <a:effectLst/>
                            </a:rPr>
                            <a:t>0.14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1.34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134</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0.50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50</a:t>
                          </a:r>
                          <a:endParaRPr lang="es-EC" sz="1100">
                            <a:effectLst/>
                            <a:latin typeface="Calibri"/>
                            <a:ea typeface="Calibri"/>
                            <a:cs typeface="Times New Roman"/>
                          </a:endParaRPr>
                        </a:p>
                      </a:txBody>
                      <a:tcPr marL="68580" marR="68580" marT="0" marB="0" anchor="ctr"/>
                    </a:tc>
                  </a:tr>
                  <a:tr h="302725">
                    <a:tc>
                      <a:txBody>
                        <a:bodyPr/>
                        <a:lstStyle/>
                        <a:p>
                          <a:pPr algn="ctr">
                            <a:lnSpc>
                              <a:spcPct val="115000"/>
                            </a:lnSpc>
                            <a:spcAft>
                              <a:spcPts val="0"/>
                            </a:spcAft>
                            <a:tabLst>
                              <a:tab pos="3792855" algn="l"/>
                              <a:tab pos="4696460" algn="l"/>
                            </a:tabLst>
                          </a:pPr>
                          <a:r>
                            <a:rPr lang="es-EC" sz="1200">
                              <a:effectLst/>
                            </a:rPr>
                            <a:t>Primer piso</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3792855" algn="l"/>
                              <a:tab pos="4696460" algn="l"/>
                            </a:tabLst>
                          </a:pPr>
                          <a:r>
                            <a:rPr lang="es-EC" sz="1200">
                              <a:effectLst/>
                            </a:rPr>
                            <a:t>3.36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336</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4.70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470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a:effectLst/>
                            </a:rPr>
                            <a:t>1.80</a:t>
                          </a:r>
                          <a:endParaRPr lang="es-EC" sz="1100">
                            <a:effectLst/>
                            <a:latin typeface="Calibri"/>
                            <a:ea typeface="Calibri"/>
                            <a:cs typeface="Times New Roman"/>
                          </a:endParaRPr>
                        </a:p>
                      </a:txBody>
                      <a:tcPr marL="68580" marR="68580" marT="0" marB="0" anchor="ctr"/>
                    </a:tc>
                    <a:tc>
                      <a:txBody>
                        <a:bodyPr/>
                        <a:lstStyle/>
                        <a:p>
                          <a:pPr algn="r">
                            <a:lnSpc>
                              <a:spcPct val="115000"/>
                            </a:lnSpc>
                            <a:spcAft>
                              <a:spcPts val="0"/>
                            </a:spcAft>
                            <a:tabLst>
                              <a:tab pos="3792855" algn="l"/>
                              <a:tab pos="4696460" algn="l"/>
                            </a:tabLst>
                          </a:pPr>
                          <a:r>
                            <a:rPr lang="es-EC" sz="1200" dirty="0">
                              <a:effectLst/>
                            </a:rPr>
                            <a:t>180</a:t>
                          </a:r>
                          <a:endParaRPr lang="es-EC" sz="11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27769648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15973002"/>
              </p:ext>
            </p:extLst>
          </p:nvPr>
        </p:nvGraphicFramePr>
        <p:xfrm>
          <a:off x="899589" y="1628799"/>
          <a:ext cx="7560842" cy="3600400"/>
        </p:xfrm>
        <a:graphic>
          <a:graphicData uri="http://schemas.openxmlformats.org/drawingml/2006/table">
            <a:tbl>
              <a:tblPr firstRow="1" firstCol="1" bandRow="1">
                <a:tableStyleId>{5C22544A-7EE6-4342-B048-85BDC9FD1C3A}</a:tableStyleId>
              </a:tblPr>
              <a:tblGrid>
                <a:gridCol w="1259860"/>
                <a:gridCol w="1259860"/>
                <a:gridCol w="1259860"/>
                <a:gridCol w="1259860"/>
                <a:gridCol w="1260701"/>
                <a:gridCol w="1260701"/>
              </a:tblGrid>
              <a:tr h="900100">
                <a:tc>
                  <a:txBody>
                    <a:bodyPr/>
                    <a:lstStyle/>
                    <a:p>
                      <a:pPr algn="ctr">
                        <a:lnSpc>
                          <a:spcPct val="115000"/>
                        </a:lnSpc>
                        <a:spcAft>
                          <a:spcPts val="0"/>
                        </a:spcAft>
                        <a:tabLst>
                          <a:tab pos="1242060" algn="l"/>
                          <a:tab pos="2156460" algn="l"/>
                        </a:tabLst>
                      </a:pPr>
                      <a:r>
                        <a:rPr lang="es-EC" sz="1200">
                          <a:effectLst/>
                        </a:rPr>
                        <a:t>Nivel</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242060" algn="l"/>
                          <a:tab pos="2156460" algn="l"/>
                        </a:tabLst>
                      </a:pPr>
                      <a:r>
                        <a:rPr lang="es-EC" sz="1200">
                          <a:effectLst/>
                        </a:rPr>
                        <a:t>H(m)</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242060" algn="l"/>
                          <a:tab pos="2156460" algn="l"/>
                        </a:tabLst>
                      </a:pPr>
                      <a:r>
                        <a:rPr lang="es-EC" sz="1200">
                          <a:effectLst/>
                        </a:rPr>
                        <a:t>Masa</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242060" algn="l"/>
                          <a:tab pos="2156460" algn="l"/>
                        </a:tabLst>
                      </a:pPr>
                      <a:r>
                        <a:rPr lang="es-EC" sz="1200">
                          <a:effectLst/>
                        </a:rPr>
                        <a:t>Mh ^ k</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242060" algn="l"/>
                          <a:tab pos="2156460" algn="l"/>
                        </a:tabLst>
                      </a:pPr>
                      <a:r>
                        <a:rPr lang="es-EC" sz="1200">
                          <a:effectLst/>
                        </a:rPr>
                        <a:t>Mh ^ k/ Σ</a:t>
                      </a:r>
                      <a:endParaRPr lang="es-EC" sz="1100">
                        <a:effectLst/>
                        <a:latin typeface="Calibri"/>
                        <a:ea typeface="Calibri"/>
                        <a:cs typeface="Times New Roman"/>
                      </a:endParaRPr>
                    </a:p>
                  </a:txBody>
                  <a:tcPr marL="68580" marR="68580" marT="0" marB="0"/>
                </a:tc>
                <a:tc>
                  <a:txBody>
                    <a:bodyPr/>
                    <a:lstStyle/>
                    <a:p>
                      <a:pPr algn="ctr">
                        <a:lnSpc>
                          <a:spcPct val="115000"/>
                        </a:lnSpc>
                        <a:spcAft>
                          <a:spcPts val="0"/>
                        </a:spcAft>
                        <a:tabLst>
                          <a:tab pos="1242060" algn="l"/>
                          <a:tab pos="2156460" algn="l"/>
                        </a:tabLst>
                      </a:pPr>
                      <a:r>
                        <a:rPr lang="es-EC" sz="1200">
                          <a:effectLst/>
                        </a:rPr>
                        <a:t>Fx(kg)</a:t>
                      </a:r>
                      <a:endParaRPr lang="es-EC" sz="1100">
                        <a:effectLst/>
                        <a:latin typeface="Calibri"/>
                        <a:ea typeface="Calibri"/>
                        <a:cs typeface="Times New Roman"/>
                      </a:endParaRPr>
                    </a:p>
                  </a:txBody>
                  <a:tcPr marL="68580" marR="68580" marT="0" marB="0"/>
                </a:tc>
              </a:tr>
              <a:tr h="900100">
                <a:tc>
                  <a:txBody>
                    <a:bodyPr/>
                    <a:lstStyle/>
                    <a:p>
                      <a:pPr>
                        <a:lnSpc>
                          <a:spcPct val="115000"/>
                        </a:lnSpc>
                        <a:spcAft>
                          <a:spcPts val="0"/>
                        </a:spcAft>
                        <a:tabLst>
                          <a:tab pos="1242060" algn="l"/>
                          <a:tab pos="2156460" algn="l"/>
                        </a:tabLst>
                      </a:pPr>
                      <a:r>
                        <a:rPr lang="es-EC" sz="1200">
                          <a:effectLst/>
                        </a:rPr>
                        <a:t>Cubierta</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5.0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214.29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366.45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0.115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1165.12</a:t>
                      </a:r>
                      <a:endParaRPr lang="es-EC" sz="1100">
                        <a:effectLst/>
                        <a:latin typeface="Calibri"/>
                        <a:ea typeface="Calibri"/>
                        <a:cs typeface="Times New Roman"/>
                      </a:endParaRPr>
                    </a:p>
                  </a:txBody>
                  <a:tcPr marL="68580" marR="68580" marT="0" marB="0"/>
                </a:tc>
              </a:tr>
              <a:tr h="900100">
                <a:tc>
                  <a:txBody>
                    <a:bodyPr/>
                    <a:lstStyle/>
                    <a:p>
                      <a:pPr>
                        <a:lnSpc>
                          <a:spcPct val="115000"/>
                        </a:lnSpc>
                        <a:spcAft>
                          <a:spcPts val="0"/>
                        </a:spcAft>
                        <a:tabLst>
                          <a:tab pos="1242060" algn="l"/>
                          <a:tab pos="2156460" algn="l"/>
                        </a:tabLst>
                      </a:pPr>
                      <a:r>
                        <a:rPr lang="es-EC" sz="1200">
                          <a:effectLst/>
                        </a:rPr>
                        <a:t>Piso 1</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2.5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1985.34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28247.44</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0.885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8966.35</a:t>
                      </a:r>
                      <a:endParaRPr lang="es-EC" sz="1100">
                        <a:effectLst/>
                        <a:latin typeface="Calibri"/>
                        <a:ea typeface="Calibri"/>
                        <a:cs typeface="Times New Roman"/>
                      </a:endParaRPr>
                    </a:p>
                  </a:txBody>
                  <a:tcPr marL="68580" marR="68580" marT="0" marB="0"/>
                </a:tc>
              </a:tr>
              <a:tr h="900100">
                <a:tc>
                  <a:txBody>
                    <a:bodyPr/>
                    <a:lstStyle/>
                    <a:p>
                      <a:pPr>
                        <a:lnSpc>
                          <a:spcPct val="115000"/>
                        </a:lnSpc>
                        <a:spcAft>
                          <a:spcPts val="0"/>
                        </a:spcAft>
                        <a:tabLst>
                          <a:tab pos="1242060" algn="l"/>
                          <a:tab pos="2156460" algn="l"/>
                        </a:tabLst>
                      </a:pPr>
                      <a:r>
                        <a:rPr lang="es-EC" sz="1200">
                          <a:effectLst/>
                        </a:rPr>
                        <a:t>Σ</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 </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2199.65</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31909.89</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a:effectLst/>
                        </a:rPr>
                        <a:t>1.000</a:t>
                      </a:r>
                      <a:endParaRPr lang="es-EC" sz="1100">
                        <a:effectLst/>
                        <a:latin typeface="Calibri"/>
                        <a:ea typeface="Calibri"/>
                        <a:cs typeface="Times New Roman"/>
                      </a:endParaRPr>
                    </a:p>
                  </a:txBody>
                  <a:tcPr marL="68580" marR="68580" marT="0" marB="0"/>
                </a:tc>
                <a:tc>
                  <a:txBody>
                    <a:bodyPr/>
                    <a:lstStyle/>
                    <a:p>
                      <a:pPr algn="r">
                        <a:lnSpc>
                          <a:spcPct val="115000"/>
                        </a:lnSpc>
                        <a:spcAft>
                          <a:spcPts val="0"/>
                        </a:spcAft>
                        <a:tabLst>
                          <a:tab pos="1242060" algn="l"/>
                          <a:tab pos="2156460" algn="l"/>
                        </a:tabLst>
                      </a:pPr>
                      <a:r>
                        <a:rPr lang="es-EC" sz="1200" dirty="0">
                          <a:effectLst/>
                        </a:rPr>
                        <a:t>10131.47</a:t>
                      </a:r>
                      <a:endParaRPr lang="es-EC" sz="1100" dirty="0">
                        <a:effectLst/>
                        <a:latin typeface="Calibri"/>
                        <a:ea typeface="Calibri"/>
                        <a:cs typeface="Times New Roman"/>
                      </a:endParaRPr>
                    </a:p>
                  </a:txBody>
                  <a:tcPr marL="68580" marR="68580" marT="0" marB="0"/>
                </a:tc>
              </a:tr>
            </a:tbl>
          </a:graphicData>
        </a:graphic>
      </p:graphicFrame>
      <p:sp>
        <p:nvSpPr>
          <p:cNvPr id="3" name="2 CuadroTexto"/>
          <p:cNvSpPr txBox="1"/>
          <p:nvPr/>
        </p:nvSpPr>
        <p:spPr>
          <a:xfrm>
            <a:off x="539554" y="620688"/>
            <a:ext cx="5519973" cy="369332"/>
          </a:xfrm>
          <a:prstGeom prst="rect">
            <a:avLst/>
          </a:prstGeom>
          <a:noFill/>
        </p:spPr>
        <p:txBody>
          <a:bodyPr wrap="none" rtlCol="0">
            <a:spAutoFit/>
          </a:bodyPr>
          <a:lstStyle/>
          <a:p>
            <a:r>
              <a:rPr lang="es-EC" dirty="0" smtClean="0"/>
              <a:t>RESULTADOS DE FUERZAS HORIZONTALES EQUIVALENTES</a:t>
            </a:r>
            <a:endParaRPr lang="es-EC" dirty="0"/>
          </a:p>
        </p:txBody>
      </p:sp>
    </p:spTree>
    <p:extLst>
      <p:ext uri="{BB962C8B-B14F-4D97-AF65-F5344CB8AC3E}">
        <p14:creationId xmlns:p14="http://schemas.microsoft.com/office/powerpoint/2010/main" val="26343577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051720" y="1844824"/>
            <a:ext cx="5040560" cy="1815882"/>
          </a:xfrm>
          <a:prstGeom prst="rect">
            <a:avLst/>
          </a:prstGeom>
          <a:noFill/>
        </p:spPr>
        <p:txBody>
          <a:bodyPr wrap="square" rtlCol="0">
            <a:spAutoFit/>
          </a:bodyPr>
          <a:lstStyle/>
          <a:p>
            <a:r>
              <a:rPr lang="es-ES" sz="2800" dirty="0"/>
              <a:t>1.0D</a:t>
            </a:r>
            <a:endParaRPr lang="es-EC" sz="2800" dirty="0"/>
          </a:p>
          <a:p>
            <a:r>
              <a:rPr lang="es-ES" sz="2800" dirty="0"/>
              <a:t>1.0D + 1.0L</a:t>
            </a:r>
            <a:endParaRPr lang="es-EC" sz="2800" dirty="0"/>
          </a:p>
          <a:p>
            <a:r>
              <a:rPr lang="es-ES" sz="2800" dirty="0"/>
              <a:t>1.0D + 0.7E</a:t>
            </a:r>
            <a:endParaRPr lang="es-EC" sz="2800" dirty="0"/>
          </a:p>
          <a:p>
            <a:r>
              <a:rPr lang="es-ES" sz="2800" dirty="0"/>
              <a:t>1.0D + 1.0L + </a:t>
            </a:r>
            <a:r>
              <a:rPr lang="es-ES" sz="2800" dirty="0" smtClean="0"/>
              <a:t>0.7E</a:t>
            </a:r>
            <a:endParaRPr lang="es-EC" sz="2800" dirty="0"/>
          </a:p>
        </p:txBody>
      </p:sp>
      <p:sp>
        <p:nvSpPr>
          <p:cNvPr id="4" name="3 CuadroTexto"/>
          <p:cNvSpPr txBox="1"/>
          <p:nvPr/>
        </p:nvSpPr>
        <p:spPr>
          <a:xfrm>
            <a:off x="755579" y="692696"/>
            <a:ext cx="2941767" cy="369332"/>
          </a:xfrm>
          <a:prstGeom prst="rect">
            <a:avLst/>
          </a:prstGeom>
          <a:noFill/>
        </p:spPr>
        <p:txBody>
          <a:bodyPr wrap="none" rtlCol="0">
            <a:spAutoFit/>
          </a:bodyPr>
          <a:lstStyle/>
          <a:p>
            <a:r>
              <a:rPr lang="es-EC" dirty="0" smtClean="0"/>
              <a:t>COMBINACIONES DE CARGAS</a:t>
            </a:r>
            <a:endParaRPr lang="es-EC" dirty="0"/>
          </a:p>
        </p:txBody>
      </p:sp>
    </p:spTree>
    <p:extLst>
      <p:ext uri="{BB962C8B-B14F-4D97-AF65-F5344CB8AC3E}">
        <p14:creationId xmlns:p14="http://schemas.microsoft.com/office/powerpoint/2010/main" val="4554998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11080610"/>
              </p:ext>
            </p:extLst>
          </p:nvPr>
        </p:nvGraphicFramePr>
        <p:xfrm>
          <a:off x="1115616" y="1052736"/>
          <a:ext cx="6840760" cy="5260692"/>
        </p:xfrm>
        <a:graphic>
          <a:graphicData uri="http://schemas.openxmlformats.org/drawingml/2006/table">
            <a:tbl>
              <a:tblPr firstRow="1" firstCol="1" bandRow="1">
                <a:tableStyleId>{5C22544A-7EE6-4342-B048-85BDC9FD1C3A}</a:tableStyleId>
              </a:tblPr>
              <a:tblGrid>
                <a:gridCol w="987915"/>
                <a:gridCol w="2702722"/>
                <a:gridCol w="357000"/>
                <a:gridCol w="497413"/>
                <a:gridCol w="972339"/>
                <a:gridCol w="1323371"/>
              </a:tblGrid>
              <a:tr h="604855">
                <a:tc>
                  <a:txBody>
                    <a:bodyPr/>
                    <a:lstStyle/>
                    <a:p>
                      <a:pPr algn="ctr">
                        <a:lnSpc>
                          <a:spcPct val="200000"/>
                        </a:lnSpc>
                        <a:spcAft>
                          <a:spcPts val="0"/>
                        </a:spcAft>
                        <a:tabLst>
                          <a:tab pos="1009650" algn="l"/>
                        </a:tabLst>
                      </a:pPr>
                      <a:r>
                        <a:rPr lang="es-EC" sz="1000" dirty="0">
                          <a:effectLst/>
                        </a:rPr>
                        <a:t>Ítem</a:t>
                      </a:r>
                      <a:endParaRPr lang="es-EC" sz="900" dirty="0">
                        <a:effectLst/>
                        <a:latin typeface="Calibri"/>
                        <a:ea typeface="Calibri"/>
                        <a:cs typeface="Times New Roman"/>
                      </a:endParaRPr>
                    </a:p>
                  </a:txBody>
                  <a:tcPr marL="49919" marR="49919" marT="0" marB="0" anchor="ctr"/>
                </a:tc>
                <a:tc>
                  <a:txBody>
                    <a:bodyPr/>
                    <a:lstStyle/>
                    <a:p>
                      <a:pPr algn="ctr">
                        <a:lnSpc>
                          <a:spcPct val="200000"/>
                        </a:lnSpc>
                        <a:spcAft>
                          <a:spcPts val="0"/>
                        </a:spcAft>
                        <a:tabLst>
                          <a:tab pos="1009650" algn="l"/>
                        </a:tabLst>
                      </a:pPr>
                      <a:r>
                        <a:rPr lang="es-EC" sz="1000" dirty="0">
                          <a:effectLst/>
                        </a:rPr>
                        <a:t>Actividad</a:t>
                      </a:r>
                      <a:endParaRPr lang="es-EC" sz="900" dirty="0">
                        <a:effectLst/>
                        <a:latin typeface="Calibri"/>
                        <a:ea typeface="Calibri"/>
                        <a:cs typeface="Times New Roman"/>
                      </a:endParaRPr>
                    </a:p>
                  </a:txBody>
                  <a:tcPr marL="49919" marR="49919" marT="0" marB="0" anchor="ctr"/>
                </a:tc>
                <a:tc>
                  <a:txBody>
                    <a:bodyPr/>
                    <a:lstStyle/>
                    <a:p>
                      <a:pPr algn="ctr">
                        <a:lnSpc>
                          <a:spcPct val="200000"/>
                        </a:lnSpc>
                        <a:spcAft>
                          <a:spcPts val="0"/>
                        </a:spcAft>
                        <a:tabLst>
                          <a:tab pos="1009650" algn="l"/>
                        </a:tabLst>
                      </a:pPr>
                      <a:r>
                        <a:rPr lang="es-EC" sz="1000" dirty="0">
                          <a:effectLst/>
                        </a:rPr>
                        <a:t>U.</a:t>
                      </a:r>
                      <a:endParaRPr lang="es-EC" sz="900" dirty="0">
                        <a:effectLst/>
                        <a:latin typeface="Calibri"/>
                        <a:ea typeface="Calibri"/>
                        <a:cs typeface="Times New Roman"/>
                      </a:endParaRPr>
                    </a:p>
                  </a:txBody>
                  <a:tcPr marL="49919" marR="49919" marT="0" marB="0" anchor="ctr"/>
                </a:tc>
                <a:tc>
                  <a:txBody>
                    <a:bodyPr/>
                    <a:lstStyle/>
                    <a:p>
                      <a:pPr algn="ctr">
                        <a:lnSpc>
                          <a:spcPct val="200000"/>
                        </a:lnSpc>
                        <a:spcAft>
                          <a:spcPts val="0"/>
                        </a:spcAft>
                        <a:tabLst>
                          <a:tab pos="1009650" algn="l"/>
                        </a:tabLst>
                      </a:pPr>
                      <a:r>
                        <a:rPr lang="es-EC" sz="1000">
                          <a:effectLst/>
                        </a:rPr>
                        <a:t>Cant.</a:t>
                      </a:r>
                      <a:endParaRPr lang="es-EC" sz="900">
                        <a:effectLst/>
                        <a:latin typeface="Calibri"/>
                        <a:ea typeface="Calibri"/>
                        <a:cs typeface="Times New Roman"/>
                      </a:endParaRPr>
                    </a:p>
                  </a:txBody>
                  <a:tcPr marL="49919" marR="49919" marT="0" marB="0" anchor="ctr"/>
                </a:tc>
                <a:tc>
                  <a:txBody>
                    <a:bodyPr/>
                    <a:lstStyle/>
                    <a:p>
                      <a:pPr algn="ctr">
                        <a:lnSpc>
                          <a:spcPct val="200000"/>
                        </a:lnSpc>
                        <a:spcAft>
                          <a:spcPts val="0"/>
                        </a:spcAft>
                        <a:tabLst>
                          <a:tab pos="1009650" algn="l"/>
                        </a:tabLst>
                      </a:pPr>
                      <a:r>
                        <a:rPr lang="es-EC" sz="1000" dirty="0">
                          <a:effectLst/>
                        </a:rPr>
                        <a:t>V / Unitario</a:t>
                      </a:r>
                      <a:endParaRPr lang="es-EC" sz="900" dirty="0">
                        <a:effectLst/>
                        <a:latin typeface="Calibri"/>
                        <a:ea typeface="Calibri"/>
                        <a:cs typeface="Times New Roman"/>
                      </a:endParaRPr>
                    </a:p>
                  </a:txBody>
                  <a:tcPr marL="49919" marR="49919" marT="0" marB="0" anchor="ctr"/>
                </a:tc>
                <a:tc>
                  <a:txBody>
                    <a:bodyPr/>
                    <a:lstStyle/>
                    <a:p>
                      <a:pPr algn="ctr">
                        <a:lnSpc>
                          <a:spcPct val="200000"/>
                        </a:lnSpc>
                        <a:spcAft>
                          <a:spcPts val="0"/>
                        </a:spcAft>
                        <a:tabLst>
                          <a:tab pos="1009650" algn="l"/>
                        </a:tabLst>
                      </a:pPr>
                      <a:r>
                        <a:rPr lang="es-EC" sz="1000" dirty="0">
                          <a:effectLst/>
                        </a:rPr>
                        <a:t>V/total actividad</a:t>
                      </a:r>
                      <a:endParaRPr lang="es-EC" sz="900" dirty="0">
                        <a:effectLst/>
                        <a:latin typeface="Calibri"/>
                        <a:ea typeface="Calibri"/>
                        <a:cs typeface="Times New Roman"/>
                      </a:endParaRPr>
                    </a:p>
                  </a:txBody>
                  <a:tcPr marL="49919" marR="49919" marT="0" marB="0" anchor="ctr"/>
                </a:tc>
              </a:tr>
              <a:tr h="311614">
                <a:tc>
                  <a:txBody>
                    <a:bodyPr/>
                    <a:lstStyle/>
                    <a:p>
                      <a:pPr algn="just">
                        <a:lnSpc>
                          <a:spcPct val="200000"/>
                        </a:lnSpc>
                        <a:spcAft>
                          <a:spcPts val="0"/>
                        </a:spcAft>
                        <a:tabLst>
                          <a:tab pos="1009650" algn="l"/>
                        </a:tabLst>
                      </a:pPr>
                      <a:r>
                        <a:rPr lang="es-EC" sz="1000">
                          <a:effectLst/>
                        </a:rPr>
                        <a:t>1</a:t>
                      </a:r>
                      <a:endParaRPr lang="es-EC" sz="900">
                        <a:effectLst/>
                        <a:latin typeface="Calibri"/>
                        <a:ea typeface="Calibri"/>
                        <a:cs typeface="Times New Roman"/>
                      </a:endParaRPr>
                    </a:p>
                  </a:txBody>
                  <a:tcPr marL="49919" marR="49919" marT="0" marB="0"/>
                </a:tc>
                <a:tc gridSpan="5">
                  <a:txBody>
                    <a:bodyPr/>
                    <a:lstStyle/>
                    <a:p>
                      <a:pPr algn="just">
                        <a:lnSpc>
                          <a:spcPct val="200000"/>
                        </a:lnSpc>
                        <a:spcAft>
                          <a:spcPts val="0"/>
                        </a:spcAft>
                        <a:tabLst>
                          <a:tab pos="1009650" algn="l"/>
                        </a:tabLst>
                      </a:pPr>
                      <a:r>
                        <a:rPr lang="es-EC" sz="1000">
                          <a:effectLst/>
                        </a:rPr>
                        <a:t>Preliminares</a:t>
                      </a:r>
                      <a:endParaRPr lang="es-EC" sz="900">
                        <a:effectLst/>
                        <a:latin typeface="Calibri"/>
                        <a:ea typeface="Calibri"/>
                        <a:cs typeface="Times New Roman"/>
                      </a:endParaRPr>
                    </a:p>
                  </a:txBody>
                  <a:tcPr marL="49919" marR="4991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1614">
                <a:tc>
                  <a:txBody>
                    <a:bodyPr/>
                    <a:lstStyle/>
                    <a:p>
                      <a:pPr algn="just">
                        <a:lnSpc>
                          <a:spcPct val="200000"/>
                        </a:lnSpc>
                        <a:spcAft>
                          <a:spcPts val="0"/>
                        </a:spcAft>
                        <a:tabLst>
                          <a:tab pos="1009650" algn="l"/>
                        </a:tabLst>
                      </a:pPr>
                      <a:r>
                        <a:rPr lang="es-EC" sz="1000">
                          <a:effectLst/>
                        </a:rPr>
                        <a:t>1.1</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dirty="0" smtClean="0">
                          <a:effectLst/>
                        </a:rPr>
                        <a:t>Desbroce</a:t>
                      </a:r>
                      <a:r>
                        <a:rPr lang="es-EC" sz="1000" baseline="0" dirty="0" smtClean="0">
                          <a:effectLst/>
                        </a:rPr>
                        <a:t> </a:t>
                      </a:r>
                      <a:r>
                        <a:rPr lang="es-EC" sz="1000" dirty="0" smtClean="0">
                          <a:effectLst/>
                        </a:rPr>
                        <a:t>manual    </a:t>
                      </a:r>
                      <a:r>
                        <a:rPr lang="es-EC" sz="1000" dirty="0">
                          <a:effectLst/>
                        </a:rPr>
                        <a:t>e:10cm</a:t>
                      </a:r>
                      <a:endParaRPr lang="es-EC" sz="900" dirty="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35.5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1.22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43,31</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1.2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Replanteo simple</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35.5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0.47</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16,685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a:t>
                      </a:r>
                      <a:endParaRPr lang="es-EC" sz="900">
                        <a:effectLst/>
                        <a:latin typeface="Calibri"/>
                        <a:ea typeface="Calibri"/>
                        <a:cs typeface="Times New Roman"/>
                      </a:endParaRPr>
                    </a:p>
                  </a:txBody>
                  <a:tcPr marL="49919" marR="49919" marT="0" marB="0"/>
                </a:tc>
                <a:tc gridSpan="5">
                  <a:txBody>
                    <a:bodyPr/>
                    <a:lstStyle/>
                    <a:p>
                      <a:pPr algn="just">
                        <a:lnSpc>
                          <a:spcPct val="200000"/>
                        </a:lnSpc>
                        <a:spcAft>
                          <a:spcPts val="0"/>
                        </a:spcAft>
                        <a:tabLst>
                          <a:tab pos="1009650" algn="l"/>
                        </a:tabLst>
                      </a:pPr>
                      <a:r>
                        <a:rPr lang="es-EC" sz="1000" dirty="0">
                          <a:effectLst/>
                        </a:rPr>
                        <a:t>Cimentación</a:t>
                      </a:r>
                      <a:endParaRPr lang="es-EC" sz="900" dirty="0">
                        <a:effectLst/>
                        <a:latin typeface="Calibri"/>
                        <a:ea typeface="Calibri"/>
                        <a:cs typeface="Times New Roman"/>
                      </a:endParaRPr>
                    </a:p>
                  </a:txBody>
                  <a:tcPr marL="49919" marR="4991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1614">
                <a:tc>
                  <a:txBody>
                    <a:bodyPr/>
                    <a:lstStyle/>
                    <a:p>
                      <a:pPr algn="just">
                        <a:lnSpc>
                          <a:spcPct val="200000"/>
                        </a:lnSpc>
                        <a:spcAft>
                          <a:spcPts val="0"/>
                        </a:spcAft>
                        <a:tabLst>
                          <a:tab pos="1009650" algn="l"/>
                        </a:tabLst>
                      </a:pPr>
                      <a:r>
                        <a:rPr lang="es-EC" sz="1000">
                          <a:effectLst/>
                        </a:rPr>
                        <a:t>2.1</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Exca. Manual material común   e:25cm</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8.875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5.23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46,41625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Retiro material de excavación</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57.68</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5.27</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303,9736</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Relleno recebo común compac.  e: 30cm</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10.65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11.28</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120,132</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2.4</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Concreto zapata</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5.1</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185.45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945,795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dirty="0" smtClean="0">
                          <a:effectLst/>
                        </a:rPr>
                        <a:t>Acero </a:t>
                      </a:r>
                      <a:r>
                        <a:rPr lang="es-EC" sz="1000" dirty="0">
                          <a:effectLst/>
                        </a:rPr>
                        <a:t>de refuerzo zapata</a:t>
                      </a:r>
                      <a:endParaRPr lang="es-EC" sz="900" dirty="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kg</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119</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1.55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184,45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2.51</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Alambre para amarre</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kg</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8.5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1.30</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11,05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2.6</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Placa concreto sobre piso e:10cm</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35.5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14.13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501,615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2.7</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Malla electrosoldada sobre piso</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m2</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35.5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8.87</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314,885</a:t>
                      </a:r>
                      <a:endParaRPr lang="es-EC" sz="900">
                        <a:effectLst/>
                        <a:latin typeface="Calibri"/>
                        <a:ea typeface="Calibri"/>
                        <a:cs typeface="Times New Roman"/>
                      </a:endParaRPr>
                    </a:p>
                  </a:txBody>
                  <a:tcPr marL="49919" marR="49919" marT="0" marB="0"/>
                </a:tc>
              </a:tr>
              <a:tr h="311614">
                <a:tc>
                  <a:txBody>
                    <a:bodyPr/>
                    <a:lstStyle/>
                    <a:p>
                      <a:pPr algn="just">
                        <a:lnSpc>
                          <a:spcPct val="200000"/>
                        </a:lnSpc>
                        <a:spcAft>
                          <a:spcPts val="0"/>
                        </a:spcAft>
                        <a:tabLst>
                          <a:tab pos="1009650" algn="l"/>
                        </a:tabLst>
                      </a:pPr>
                      <a:r>
                        <a:rPr lang="es-EC" sz="1000">
                          <a:effectLst/>
                        </a:rPr>
                        <a:t>2.8</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Concreto viga de cimentación</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m3</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4.0</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185.47</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a:effectLst/>
                        </a:rPr>
                        <a:t>741,88</a:t>
                      </a:r>
                      <a:endParaRPr lang="es-EC" sz="900">
                        <a:effectLst/>
                        <a:latin typeface="Calibri"/>
                        <a:ea typeface="Calibri"/>
                        <a:cs typeface="Times New Roman"/>
                      </a:endParaRPr>
                    </a:p>
                  </a:txBody>
                  <a:tcPr marL="49919" marR="49919" marT="0" marB="0"/>
                </a:tc>
              </a:tr>
              <a:tr h="604855">
                <a:tc>
                  <a:txBody>
                    <a:bodyPr/>
                    <a:lstStyle/>
                    <a:p>
                      <a:pPr algn="just">
                        <a:lnSpc>
                          <a:spcPct val="200000"/>
                        </a:lnSpc>
                        <a:spcAft>
                          <a:spcPts val="0"/>
                        </a:spcAft>
                        <a:tabLst>
                          <a:tab pos="1009650" algn="l"/>
                        </a:tabLst>
                      </a:pPr>
                      <a:r>
                        <a:rPr lang="es-EC" sz="1000">
                          <a:effectLst/>
                        </a:rPr>
                        <a:t>2.9</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dirty="0" smtClean="0">
                          <a:effectLst/>
                        </a:rPr>
                        <a:t>Acero </a:t>
                      </a:r>
                      <a:r>
                        <a:rPr lang="es-EC" sz="1000" dirty="0">
                          <a:effectLst/>
                        </a:rPr>
                        <a:t>de refuerzo de viga de cimentación</a:t>
                      </a:r>
                      <a:endParaRPr lang="es-EC" sz="900" dirty="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kg</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290</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tabLst>
                          <a:tab pos="1009650" algn="l"/>
                        </a:tabLst>
                      </a:pPr>
                      <a:r>
                        <a:rPr lang="es-EC" sz="1000">
                          <a:effectLst/>
                        </a:rPr>
                        <a:t>1.55</a:t>
                      </a:r>
                      <a:endParaRPr lang="es-EC" sz="900">
                        <a:effectLst/>
                        <a:latin typeface="Calibri"/>
                        <a:ea typeface="Calibri"/>
                        <a:cs typeface="Times New Roman"/>
                      </a:endParaRPr>
                    </a:p>
                  </a:txBody>
                  <a:tcPr marL="49919" marR="49919" marT="0" marB="0"/>
                </a:tc>
                <a:tc>
                  <a:txBody>
                    <a:bodyPr/>
                    <a:lstStyle/>
                    <a:p>
                      <a:pPr algn="just">
                        <a:lnSpc>
                          <a:spcPct val="200000"/>
                        </a:lnSpc>
                        <a:spcAft>
                          <a:spcPts val="0"/>
                        </a:spcAft>
                      </a:pPr>
                      <a:r>
                        <a:rPr lang="es-EC" sz="1000" dirty="0">
                          <a:effectLst/>
                        </a:rPr>
                        <a:t>449,5</a:t>
                      </a:r>
                      <a:endParaRPr lang="es-EC" sz="900" dirty="0">
                        <a:effectLst/>
                        <a:latin typeface="Calibri"/>
                        <a:ea typeface="Calibri"/>
                        <a:cs typeface="Times New Roman"/>
                      </a:endParaRPr>
                    </a:p>
                  </a:txBody>
                  <a:tcPr marL="49919" marR="49919" marT="0" marB="0"/>
                </a:tc>
              </a:tr>
            </a:tbl>
          </a:graphicData>
        </a:graphic>
      </p:graphicFrame>
      <p:sp>
        <p:nvSpPr>
          <p:cNvPr id="4" name="3 CuadroTexto"/>
          <p:cNvSpPr txBox="1"/>
          <p:nvPr/>
        </p:nvSpPr>
        <p:spPr>
          <a:xfrm>
            <a:off x="107504" y="-14610"/>
            <a:ext cx="8496944" cy="1015663"/>
          </a:xfrm>
          <a:prstGeom prst="rect">
            <a:avLst/>
          </a:prstGeom>
          <a:noFill/>
        </p:spPr>
        <p:txBody>
          <a:bodyPr wrap="square" rtlCol="0">
            <a:spAutoFit/>
          </a:bodyPr>
          <a:lstStyle/>
          <a:p>
            <a:pPr algn="just">
              <a:spcBef>
                <a:spcPct val="0"/>
              </a:spcBef>
            </a:pPr>
            <a:r>
              <a:rPr lang="es-EC" sz="2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PRESUPUESTO DE CONSTRUCCIÓN PARA VIVIENDA TIPO DE DOS PLANTAS, SISTEMA CONSTRUCTIVO EN GUADUA</a:t>
            </a:r>
          </a:p>
          <a:p>
            <a:pPr algn="just">
              <a:spcBef>
                <a:spcPct val="0"/>
              </a:spcBef>
            </a:pPr>
            <a:endParaRPr lang="es-EC" sz="2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3044505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76938464"/>
              </p:ext>
            </p:extLst>
          </p:nvPr>
        </p:nvGraphicFramePr>
        <p:xfrm>
          <a:off x="899592" y="548684"/>
          <a:ext cx="7272808" cy="5976654"/>
        </p:xfrm>
        <a:graphic>
          <a:graphicData uri="http://schemas.openxmlformats.org/drawingml/2006/table">
            <a:tbl>
              <a:tblPr firstRow="1" firstCol="1" bandRow="1">
                <a:tableStyleId>{5C22544A-7EE6-4342-B048-85BDC9FD1C3A}</a:tableStyleId>
              </a:tblPr>
              <a:tblGrid>
                <a:gridCol w="639255"/>
                <a:gridCol w="3327730"/>
                <a:gridCol w="523455"/>
                <a:gridCol w="786355"/>
                <a:gridCol w="998398"/>
                <a:gridCol w="997615"/>
              </a:tblGrid>
              <a:tr h="399344">
                <a:tc>
                  <a:txBody>
                    <a:bodyPr/>
                    <a:lstStyle/>
                    <a:p>
                      <a:pPr algn="ctr">
                        <a:lnSpc>
                          <a:spcPct val="200000"/>
                        </a:lnSpc>
                        <a:spcAft>
                          <a:spcPts val="0"/>
                        </a:spcAft>
                        <a:tabLst>
                          <a:tab pos="1009650" algn="l"/>
                        </a:tabLst>
                      </a:pPr>
                      <a:r>
                        <a:rPr lang="es-EC" sz="1100">
                          <a:effectLst/>
                        </a:rPr>
                        <a:t>3</a:t>
                      </a:r>
                      <a:endParaRPr lang="es-EC" sz="1000">
                        <a:effectLst/>
                        <a:latin typeface="Calibri"/>
                        <a:ea typeface="Calibri"/>
                        <a:cs typeface="Times New Roman"/>
                      </a:endParaRPr>
                    </a:p>
                  </a:txBody>
                  <a:tcPr marL="60616" marR="60616" marT="0" marB="0"/>
                </a:tc>
                <a:tc gridSpan="5">
                  <a:txBody>
                    <a:bodyPr/>
                    <a:lstStyle/>
                    <a:p>
                      <a:pPr algn="ctr">
                        <a:lnSpc>
                          <a:spcPct val="200000"/>
                        </a:lnSpc>
                        <a:spcAft>
                          <a:spcPts val="0"/>
                        </a:spcAft>
                        <a:tabLst>
                          <a:tab pos="1009650" algn="l"/>
                        </a:tabLst>
                      </a:pPr>
                      <a:r>
                        <a:rPr lang="es-EC" sz="1100">
                          <a:effectLst/>
                        </a:rPr>
                        <a:t>Estructura</a:t>
                      </a:r>
                      <a:endParaRPr lang="es-EC" sz="1000">
                        <a:effectLst/>
                        <a:latin typeface="Calibri"/>
                        <a:ea typeface="Calibri"/>
                        <a:cs typeface="Times New Roman"/>
                      </a:endParaRPr>
                    </a:p>
                  </a:txBody>
                  <a:tcPr marL="60616" marR="6061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9344">
                <a:tc>
                  <a:txBody>
                    <a:bodyPr/>
                    <a:lstStyle/>
                    <a:p>
                      <a:pPr algn="ctr">
                        <a:lnSpc>
                          <a:spcPct val="200000"/>
                        </a:lnSpc>
                        <a:spcAft>
                          <a:spcPts val="0"/>
                        </a:spcAft>
                        <a:tabLst>
                          <a:tab pos="1009650" algn="l"/>
                        </a:tabLst>
                      </a:pPr>
                      <a:r>
                        <a:rPr lang="es-EC" sz="1100">
                          <a:effectLst/>
                        </a:rPr>
                        <a:t>3.1</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Concreto columna pedestal</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ml</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32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9.09</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290,88</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3.2</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Viga área en guadua</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ml</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43</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10.69</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459,67</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3.3</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Concreto soporte tanque elevado</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un</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58.95</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58,95</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3.4</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Concreto escaleras</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m3</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2.5</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185.45</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463,625</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3.5</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Refuerzo de guadua</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ml</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32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2.82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90,24</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4</a:t>
                      </a:r>
                      <a:endParaRPr lang="es-EC" sz="1000">
                        <a:effectLst/>
                        <a:latin typeface="Calibri"/>
                        <a:ea typeface="Calibri"/>
                        <a:cs typeface="Times New Roman"/>
                      </a:endParaRPr>
                    </a:p>
                  </a:txBody>
                  <a:tcPr marL="60616" marR="60616" marT="0" marB="0"/>
                </a:tc>
                <a:tc gridSpan="5">
                  <a:txBody>
                    <a:bodyPr/>
                    <a:lstStyle/>
                    <a:p>
                      <a:pPr algn="ctr">
                        <a:lnSpc>
                          <a:spcPct val="200000"/>
                        </a:lnSpc>
                        <a:spcAft>
                          <a:spcPts val="0"/>
                        </a:spcAft>
                        <a:tabLst>
                          <a:tab pos="1009650" algn="l"/>
                        </a:tabLst>
                      </a:pPr>
                      <a:r>
                        <a:rPr lang="es-EC" sz="1100">
                          <a:effectLst/>
                        </a:rPr>
                        <a:t>Mampostería</a:t>
                      </a:r>
                      <a:endParaRPr lang="es-EC" sz="1000">
                        <a:effectLst/>
                        <a:latin typeface="Calibri"/>
                        <a:ea typeface="Calibri"/>
                        <a:cs typeface="Times New Roman"/>
                      </a:endParaRPr>
                    </a:p>
                  </a:txBody>
                  <a:tcPr marL="60616" marR="6061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84526">
                <a:tc>
                  <a:txBody>
                    <a:bodyPr/>
                    <a:lstStyle/>
                    <a:p>
                      <a:pPr algn="ctr">
                        <a:lnSpc>
                          <a:spcPct val="200000"/>
                        </a:lnSpc>
                        <a:spcAft>
                          <a:spcPts val="0"/>
                        </a:spcAft>
                        <a:tabLst>
                          <a:tab pos="1009650" algn="l"/>
                        </a:tabLst>
                      </a:pPr>
                      <a:r>
                        <a:rPr lang="es-EC" sz="1100">
                          <a:effectLst/>
                        </a:rPr>
                        <a:t>4.1</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Estructura en paneles de guadua (2.5x1)e:12cm</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124.04</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27.72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3438,3888</a:t>
                      </a:r>
                      <a:endParaRPr lang="es-EC" sz="1000">
                        <a:effectLst/>
                      </a:endParaRPr>
                    </a:p>
                    <a:p>
                      <a:pPr algn="r">
                        <a:lnSpc>
                          <a:spcPct val="200000"/>
                        </a:lnSpc>
                        <a:spcAft>
                          <a:spcPts val="0"/>
                        </a:spcAft>
                        <a:tabLst>
                          <a:tab pos="1009650" algn="l"/>
                        </a:tabLst>
                      </a:pPr>
                      <a:r>
                        <a:rPr lang="es-EC" sz="1100">
                          <a:effectLst/>
                        </a:rPr>
                        <a:t> </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4.2</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Mesón en concreto</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un</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72.52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72,52</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5</a:t>
                      </a:r>
                      <a:endParaRPr lang="es-EC" sz="1000">
                        <a:effectLst/>
                        <a:latin typeface="Calibri"/>
                        <a:ea typeface="Calibri"/>
                        <a:cs typeface="Times New Roman"/>
                      </a:endParaRPr>
                    </a:p>
                  </a:txBody>
                  <a:tcPr marL="60616" marR="60616" marT="0" marB="0"/>
                </a:tc>
                <a:tc gridSpan="5">
                  <a:txBody>
                    <a:bodyPr/>
                    <a:lstStyle/>
                    <a:p>
                      <a:pPr algn="ctr">
                        <a:lnSpc>
                          <a:spcPct val="200000"/>
                        </a:lnSpc>
                        <a:spcAft>
                          <a:spcPts val="0"/>
                        </a:spcAft>
                        <a:tabLst>
                          <a:tab pos="1009650" algn="l"/>
                        </a:tabLst>
                      </a:pPr>
                      <a:r>
                        <a:rPr lang="es-EC" sz="1100">
                          <a:effectLst/>
                        </a:rPr>
                        <a:t>Cubierta</a:t>
                      </a:r>
                      <a:endParaRPr lang="es-EC" sz="1000">
                        <a:effectLst/>
                        <a:latin typeface="Calibri"/>
                        <a:ea typeface="Calibri"/>
                        <a:cs typeface="Times New Roman"/>
                      </a:endParaRPr>
                    </a:p>
                  </a:txBody>
                  <a:tcPr marL="60616" marR="6061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9344">
                <a:tc>
                  <a:txBody>
                    <a:bodyPr/>
                    <a:lstStyle/>
                    <a:p>
                      <a:pPr algn="ctr">
                        <a:lnSpc>
                          <a:spcPct val="200000"/>
                        </a:lnSpc>
                        <a:spcAft>
                          <a:spcPts val="0"/>
                        </a:spcAft>
                        <a:tabLst>
                          <a:tab pos="1009650" algn="l"/>
                        </a:tabLst>
                      </a:pPr>
                      <a:r>
                        <a:rPr lang="es-EC" sz="1100">
                          <a:effectLst/>
                        </a:rPr>
                        <a:t>5.1</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Entramada en cercha guadua</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ml</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43</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9.03</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388,29</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5.2</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Cubierta en teja de A.C y accesorios</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m2</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44.93</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12.47</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a:effectLst/>
                        </a:rPr>
                        <a:t>560,2771</a:t>
                      </a:r>
                      <a:endParaRPr lang="es-EC" sz="1000">
                        <a:effectLst/>
                        <a:latin typeface="Calibri"/>
                        <a:ea typeface="Calibri"/>
                        <a:cs typeface="Times New Roman"/>
                      </a:endParaRPr>
                    </a:p>
                  </a:txBody>
                  <a:tcPr marL="60616" marR="60616" marT="0" marB="0"/>
                </a:tc>
              </a:tr>
              <a:tr h="399344">
                <a:tc>
                  <a:txBody>
                    <a:bodyPr/>
                    <a:lstStyle/>
                    <a:p>
                      <a:pPr algn="ctr">
                        <a:lnSpc>
                          <a:spcPct val="200000"/>
                        </a:lnSpc>
                        <a:spcAft>
                          <a:spcPts val="0"/>
                        </a:spcAft>
                        <a:tabLst>
                          <a:tab pos="1009650" algn="l"/>
                        </a:tabLst>
                      </a:pPr>
                      <a:r>
                        <a:rPr lang="es-EC" sz="1100">
                          <a:effectLst/>
                        </a:rPr>
                        <a:t>5.3</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Caballetes</a:t>
                      </a:r>
                      <a:endParaRPr lang="es-EC" sz="1000">
                        <a:effectLst/>
                        <a:latin typeface="Calibri"/>
                        <a:ea typeface="Calibri"/>
                        <a:cs typeface="Times New Roman"/>
                      </a:endParaRPr>
                    </a:p>
                  </a:txBody>
                  <a:tcPr marL="60616" marR="60616" marT="0" marB="0"/>
                </a:tc>
                <a:tc>
                  <a:txBody>
                    <a:bodyPr/>
                    <a:lstStyle/>
                    <a:p>
                      <a:pPr>
                        <a:lnSpc>
                          <a:spcPct val="200000"/>
                        </a:lnSpc>
                        <a:spcAft>
                          <a:spcPts val="0"/>
                        </a:spcAft>
                        <a:tabLst>
                          <a:tab pos="1009650" algn="l"/>
                        </a:tabLst>
                      </a:pPr>
                      <a:r>
                        <a:rPr lang="es-EC" sz="1100">
                          <a:effectLst/>
                        </a:rPr>
                        <a:t>ml</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6.14</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tabLst>
                          <a:tab pos="1009650" algn="l"/>
                        </a:tabLst>
                      </a:pPr>
                      <a:r>
                        <a:rPr lang="es-EC" sz="1100">
                          <a:effectLst/>
                        </a:rPr>
                        <a:t>12.58</a:t>
                      </a:r>
                      <a:endParaRPr lang="es-EC" sz="1000">
                        <a:effectLst/>
                        <a:latin typeface="Calibri"/>
                        <a:ea typeface="Calibri"/>
                        <a:cs typeface="Times New Roman"/>
                      </a:endParaRPr>
                    </a:p>
                  </a:txBody>
                  <a:tcPr marL="60616" marR="60616" marT="0" marB="0"/>
                </a:tc>
                <a:tc>
                  <a:txBody>
                    <a:bodyPr/>
                    <a:lstStyle/>
                    <a:p>
                      <a:pPr algn="r">
                        <a:lnSpc>
                          <a:spcPct val="200000"/>
                        </a:lnSpc>
                        <a:spcAft>
                          <a:spcPts val="0"/>
                        </a:spcAft>
                      </a:pPr>
                      <a:r>
                        <a:rPr lang="es-EC" sz="1100" dirty="0">
                          <a:effectLst/>
                        </a:rPr>
                        <a:t>77,2412</a:t>
                      </a:r>
                      <a:endParaRPr lang="es-EC" sz="1000" dirty="0">
                        <a:effectLst/>
                        <a:latin typeface="Calibri"/>
                        <a:ea typeface="Calibri"/>
                        <a:cs typeface="Times New Roman"/>
                      </a:endParaRPr>
                    </a:p>
                  </a:txBody>
                  <a:tcPr marL="60616" marR="60616" marT="0" marB="0"/>
                </a:tc>
              </a:tr>
            </a:tbl>
          </a:graphicData>
        </a:graphic>
      </p:graphicFrame>
    </p:spTree>
    <p:extLst>
      <p:ext uri="{BB962C8B-B14F-4D97-AF65-F5344CB8AC3E}">
        <p14:creationId xmlns:p14="http://schemas.microsoft.com/office/powerpoint/2010/main" val="17780525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57937124"/>
              </p:ext>
            </p:extLst>
          </p:nvPr>
        </p:nvGraphicFramePr>
        <p:xfrm>
          <a:off x="179512" y="116632"/>
          <a:ext cx="8568952" cy="6705600"/>
        </p:xfrm>
        <a:graphic>
          <a:graphicData uri="http://schemas.openxmlformats.org/drawingml/2006/table">
            <a:tbl>
              <a:tblPr firstRow="1" firstCol="1" bandRow="1">
                <a:tableStyleId>{5C22544A-7EE6-4342-B048-85BDC9FD1C3A}</a:tableStyleId>
              </a:tblPr>
              <a:tblGrid>
                <a:gridCol w="753184"/>
                <a:gridCol w="3920791"/>
                <a:gridCol w="616743"/>
                <a:gridCol w="926497"/>
                <a:gridCol w="1176330"/>
                <a:gridCol w="1175407"/>
              </a:tblGrid>
              <a:tr h="257969">
                <a:tc>
                  <a:txBody>
                    <a:bodyPr/>
                    <a:lstStyle/>
                    <a:p>
                      <a:pPr algn="ctr">
                        <a:lnSpc>
                          <a:spcPct val="200000"/>
                        </a:lnSpc>
                        <a:spcAft>
                          <a:spcPts val="0"/>
                        </a:spcAft>
                        <a:tabLst>
                          <a:tab pos="1009650" algn="l"/>
                        </a:tabLst>
                      </a:pPr>
                      <a:r>
                        <a:rPr lang="es-EC" sz="1000" dirty="0">
                          <a:effectLst/>
                        </a:rPr>
                        <a:t>6</a:t>
                      </a:r>
                      <a:endParaRPr lang="es-EC" sz="900" dirty="0">
                        <a:effectLst/>
                        <a:latin typeface="Calibri"/>
                        <a:ea typeface="Calibri"/>
                        <a:cs typeface="Times New Roman"/>
                      </a:endParaRPr>
                    </a:p>
                  </a:txBody>
                  <a:tcPr marL="38574" marR="38574" marT="0" marB="0"/>
                </a:tc>
                <a:tc gridSpan="5">
                  <a:txBody>
                    <a:bodyPr/>
                    <a:lstStyle/>
                    <a:p>
                      <a:pPr algn="ctr">
                        <a:lnSpc>
                          <a:spcPct val="200000"/>
                        </a:lnSpc>
                        <a:spcAft>
                          <a:spcPts val="0"/>
                        </a:spcAft>
                        <a:tabLst>
                          <a:tab pos="1009650" algn="l"/>
                        </a:tabLst>
                      </a:pPr>
                      <a:r>
                        <a:rPr lang="es-EC" sz="1000">
                          <a:effectLst/>
                        </a:rPr>
                        <a:t>Instalaciones Hidráulicas</a:t>
                      </a:r>
                      <a:endParaRPr lang="es-EC" sz="900">
                        <a:effectLst/>
                        <a:latin typeface="Calibri"/>
                        <a:ea typeface="Calibri"/>
                        <a:cs typeface="Times New Roman"/>
                      </a:endParaRPr>
                    </a:p>
                  </a:txBody>
                  <a:tcPr marL="38574" marR="3857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969">
                <a:tc>
                  <a:txBody>
                    <a:bodyPr/>
                    <a:lstStyle/>
                    <a:p>
                      <a:pPr algn="ctr">
                        <a:lnSpc>
                          <a:spcPct val="200000"/>
                        </a:lnSpc>
                        <a:spcAft>
                          <a:spcPts val="0"/>
                        </a:spcAft>
                        <a:tabLst>
                          <a:tab pos="1009650" algn="l"/>
                        </a:tabLst>
                      </a:pPr>
                      <a:r>
                        <a:rPr lang="es-EC" sz="1000" dirty="0">
                          <a:effectLst/>
                        </a:rPr>
                        <a:t>6.1</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Punto hidráulico “muro” con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pto</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5</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13.14</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65,7</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6.2</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Lavadero prefabricado</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67.92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67,92</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6.3</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Tanque de reserva de agua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75.96</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75,96</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6.4</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Lavaplatos con grifería</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42.14</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42,14</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a:effectLst/>
                        </a:rPr>
                        <a:t>7</a:t>
                      </a:r>
                      <a:endParaRPr lang="es-EC" sz="900">
                        <a:effectLst/>
                        <a:latin typeface="Calibri"/>
                        <a:ea typeface="Calibri"/>
                        <a:cs typeface="Times New Roman"/>
                      </a:endParaRPr>
                    </a:p>
                  </a:txBody>
                  <a:tcPr marL="38574" marR="38574" marT="0" marB="0"/>
                </a:tc>
                <a:tc gridSpan="5">
                  <a:txBody>
                    <a:bodyPr/>
                    <a:lstStyle/>
                    <a:p>
                      <a:pPr algn="ctr">
                        <a:lnSpc>
                          <a:spcPct val="200000"/>
                        </a:lnSpc>
                        <a:spcAft>
                          <a:spcPts val="0"/>
                        </a:spcAft>
                        <a:tabLst>
                          <a:tab pos="1009650" algn="l"/>
                        </a:tabLst>
                      </a:pPr>
                      <a:r>
                        <a:rPr lang="es-EC" sz="1000">
                          <a:effectLst/>
                        </a:rPr>
                        <a:t>Instalaciones Sanitarias</a:t>
                      </a:r>
                      <a:endParaRPr lang="es-EC" sz="900">
                        <a:effectLst/>
                        <a:latin typeface="Calibri"/>
                        <a:ea typeface="Calibri"/>
                        <a:cs typeface="Times New Roman"/>
                      </a:endParaRPr>
                    </a:p>
                  </a:txBody>
                  <a:tcPr marL="38574" marR="3857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969">
                <a:tc>
                  <a:txBody>
                    <a:bodyPr/>
                    <a:lstStyle/>
                    <a:p>
                      <a:pPr algn="ctr">
                        <a:lnSpc>
                          <a:spcPct val="200000"/>
                        </a:lnSpc>
                        <a:spcAft>
                          <a:spcPts val="0"/>
                        </a:spcAft>
                        <a:tabLst>
                          <a:tab pos="1009650" algn="l"/>
                        </a:tabLst>
                      </a:pPr>
                      <a:r>
                        <a:rPr lang="es-EC" sz="1000" dirty="0">
                          <a:effectLst/>
                        </a:rPr>
                        <a:t>7.1</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Punto sanitario de 2”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pto</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25.48</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50,96</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7.2</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Punto sanitario de 3”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pto</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3</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40.84</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122,52</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7.3</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Punto sanitario de 4”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pto</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8.18</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16,36</a:t>
                      </a:r>
                      <a:endParaRPr lang="es-EC" sz="900">
                        <a:effectLst/>
                        <a:latin typeface="Calibri"/>
                        <a:ea typeface="Calibri"/>
                        <a:cs typeface="Times New Roman"/>
                      </a:endParaRPr>
                    </a:p>
                  </a:txBody>
                  <a:tcPr marL="38574" marR="38574" marT="0" marB="0"/>
                </a:tc>
              </a:tr>
              <a:tr h="544909">
                <a:tc>
                  <a:txBody>
                    <a:bodyPr/>
                    <a:lstStyle/>
                    <a:p>
                      <a:pPr algn="ctr">
                        <a:lnSpc>
                          <a:spcPct val="200000"/>
                        </a:lnSpc>
                        <a:spcAft>
                          <a:spcPts val="0"/>
                        </a:spcAft>
                        <a:tabLst>
                          <a:tab pos="1009650" algn="l"/>
                        </a:tabLst>
                      </a:pPr>
                      <a:r>
                        <a:rPr lang="es-EC" sz="1000" dirty="0">
                          <a:effectLst/>
                        </a:rPr>
                        <a:t>7.4</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Caja de inspección de y tapa 60cm*60cm*50cm</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53.71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53,71</a:t>
                      </a:r>
                      <a:endParaRPr lang="es-EC" sz="900">
                        <a:effectLst/>
                      </a:endParaRPr>
                    </a:p>
                    <a:p>
                      <a:pPr algn="r">
                        <a:lnSpc>
                          <a:spcPct val="200000"/>
                        </a:lnSpc>
                        <a:spcAft>
                          <a:spcPts val="0"/>
                        </a:spcAft>
                        <a:tabLst>
                          <a:tab pos="1009650" algn="l"/>
                        </a:tabLst>
                      </a:pPr>
                      <a:r>
                        <a:rPr lang="es-EC" sz="1000">
                          <a:effectLst/>
                        </a:rPr>
                        <a:t> </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7.5</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Sanitario acuacer,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128.40</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256,8</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7.6</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Lavamanos cerámica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55.88</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111,76</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7.7</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Juegos de incrustaciones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27.28</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54,56</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8</a:t>
                      </a:r>
                      <a:endParaRPr lang="es-EC" sz="900" dirty="0">
                        <a:effectLst/>
                        <a:latin typeface="Calibri"/>
                        <a:ea typeface="Calibri"/>
                        <a:cs typeface="Times New Roman"/>
                      </a:endParaRPr>
                    </a:p>
                  </a:txBody>
                  <a:tcPr marL="38574" marR="38574" marT="0" marB="0"/>
                </a:tc>
                <a:tc gridSpan="5">
                  <a:txBody>
                    <a:bodyPr/>
                    <a:lstStyle/>
                    <a:p>
                      <a:pPr algn="ctr">
                        <a:lnSpc>
                          <a:spcPct val="200000"/>
                        </a:lnSpc>
                        <a:spcAft>
                          <a:spcPts val="0"/>
                        </a:spcAft>
                        <a:tabLst>
                          <a:tab pos="1009650" algn="l"/>
                        </a:tabLst>
                      </a:pPr>
                      <a:r>
                        <a:rPr lang="es-EC" sz="1000">
                          <a:effectLst/>
                        </a:rPr>
                        <a:t>Instalaciones eléctricas</a:t>
                      </a:r>
                      <a:endParaRPr lang="es-EC" sz="900">
                        <a:effectLst/>
                        <a:latin typeface="Calibri"/>
                        <a:ea typeface="Calibri"/>
                        <a:cs typeface="Times New Roman"/>
                      </a:endParaRPr>
                    </a:p>
                  </a:txBody>
                  <a:tcPr marL="38574" marR="3857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969">
                <a:tc>
                  <a:txBody>
                    <a:bodyPr/>
                    <a:lstStyle/>
                    <a:p>
                      <a:pPr algn="ctr">
                        <a:lnSpc>
                          <a:spcPct val="200000"/>
                        </a:lnSpc>
                        <a:spcAft>
                          <a:spcPts val="0"/>
                        </a:spcAft>
                        <a:tabLst>
                          <a:tab pos="1009650" algn="l"/>
                        </a:tabLst>
                      </a:pPr>
                      <a:r>
                        <a:rPr lang="es-EC" sz="1000" dirty="0">
                          <a:effectLst/>
                        </a:rPr>
                        <a:t>8.1</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Acometida parcial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ml</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42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12.41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521,22</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8.2</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Puntos eléctricos y accesorios</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pto</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20.31</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426,51</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9</a:t>
                      </a:r>
                      <a:endParaRPr lang="es-EC" sz="900" dirty="0">
                        <a:effectLst/>
                        <a:latin typeface="Calibri"/>
                        <a:ea typeface="Calibri"/>
                        <a:cs typeface="Times New Roman"/>
                      </a:endParaRPr>
                    </a:p>
                  </a:txBody>
                  <a:tcPr marL="38574" marR="38574" marT="0" marB="0"/>
                </a:tc>
                <a:tc gridSpan="5">
                  <a:txBody>
                    <a:bodyPr/>
                    <a:lstStyle/>
                    <a:p>
                      <a:pPr algn="ctr">
                        <a:lnSpc>
                          <a:spcPct val="200000"/>
                        </a:lnSpc>
                        <a:spcAft>
                          <a:spcPts val="0"/>
                        </a:spcAft>
                        <a:tabLst>
                          <a:tab pos="1009650" algn="l"/>
                        </a:tabLst>
                      </a:pPr>
                      <a:r>
                        <a:rPr lang="es-EC" sz="1000">
                          <a:effectLst/>
                        </a:rPr>
                        <a:t>Carpintería</a:t>
                      </a:r>
                      <a:endParaRPr lang="es-EC" sz="900">
                        <a:effectLst/>
                        <a:latin typeface="Calibri"/>
                        <a:ea typeface="Calibri"/>
                        <a:cs typeface="Times New Roman"/>
                      </a:endParaRPr>
                    </a:p>
                  </a:txBody>
                  <a:tcPr marL="38574" marR="3857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44909">
                <a:tc>
                  <a:txBody>
                    <a:bodyPr/>
                    <a:lstStyle/>
                    <a:p>
                      <a:pPr algn="ctr">
                        <a:lnSpc>
                          <a:spcPct val="200000"/>
                        </a:lnSpc>
                        <a:spcAft>
                          <a:spcPts val="0"/>
                        </a:spcAft>
                        <a:tabLst>
                          <a:tab pos="1009650" algn="l"/>
                        </a:tabLst>
                      </a:pPr>
                      <a:r>
                        <a:rPr lang="es-EC" sz="1000" dirty="0">
                          <a:effectLst/>
                        </a:rPr>
                        <a:t>9.1</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Puerta y marcos metálicos “0.8*2” incluye cerradura</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9</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118.47</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1066,23</a:t>
                      </a:r>
                      <a:endParaRPr lang="es-EC" sz="900">
                        <a:effectLst/>
                      </a:endParaRPr>
                    </a:p>
                    <a:p>
                      <a:pPr algn="r">
                        <a:lnSpc>
                          <a:spcPct val="200000"/>
                        </a:lnSpc>
                        <a:spcAft>
                          <a:spcPts val="0"/>
                        </a:spcAft>
                        <a:tabLst>
                          <a:tab pos="1009650" algn="l"/>
                        </a:tabLst>
                      </a:pPr>
                      <a:r>
                        <a:rPr lang="es-EC" sz="1000">
                          <a:effectLst/>
                        </a:rPr>
                        <a:t> </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9.2</a:t>
                      </a:r>
                      <a:endParaRPr lang="es-EC" sz="900" dirty="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Ventana metálica “0.8*1”</a:t>
                      </a:r>
                      <a:endParaRPr lang="es-EC" sz="900">
                        <a:effectLst/>
                        <a:latin typeface="Calibri"/>
                        <a:ea typeface="Calibri"/>
                        <a:cs typeface="Times New Roman"/>
                      </a:endParaRPr>
                    </a:p>
                  </a:txBody>
                  <a:tcPr marL="38574" marR="38574" marT="0" marB="0"/>
                </a:tc>
                <a:tc>
                  <a:txBody>
                    <a:bodyPr/>
                    <a:lstStyle/>
                    <a:p>
                      <a:pPr>
                        <a:lnSpc>
                          <a:spcPct val="200000"/>
                        </a:lnSpc>
                        <a:spcAft>
                          <a:spcPts val="0"/>
                        </a:spcAft>
                        <a:tabLst>
                          <a:tab pos="1009650" algn="l"/>
                        </a:tabLst>
                      </a:pPr>
                      <a:r>
                        <a:rPr lang="es-EC" sz="1000">
                          <a:effectLst/>
                        </a:rPr>
                        <a:t>un</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7</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tabLst>
                          <a:tab pos="1009650" algn="l"/>
                        </a:tabLst>
                      </a:pPr>
                      <a:r>
                        <a:rPr lang="es-EC" sz="1000">
                          <a:effectLst/>
                        </a:rPr>
                        <a:t>43.42</a:t>
                      </a:r>
                      <a:endParaRPr lang="es-EC" sz="900">
                        <a:effectLst/>
                        <a:latin typeface="Calibri"/>
                        <a:ea typeface="Calibri"/>
                        <a:cs typeface="Times New Roman"/>
                      </a:endParaRPr>
                    </a:p>
                  </a:txBody>
                  <a:tcPr marL="38574" marR="38574" marT="0" marB="0"/>
                </a:tc>
                <a:tc>
                  <a:txBody>
                    <a:bodyPr/>
                    <a:lstStyle/>
                    <a:p>
                      <a:pPr algn="r">
                        <a:lnSpc>
                          <a:spcPct val="200000"/>
                        </a:lnSpc>
                        <a:spcAft>
                          <a:spcPts val="0"/>
                        </a:spcAft>
                      </a:pPr>
                      <a:r>
                        <a:rPr lang="es-EC" sz="1000">
                          <a:effectLst/>
                        </a:rPr>
                        <a:t>303,94</a:t>
                      </a:r>
                      <a:endParaRPr lang="es-EC" sz="900">
                        <a:effectLst/>
                        <a:latin typeface="Calibri"/>
                        <a:ea typeface="Calibri"/>
                        <a:cs typeface="Times New Roman"/>
                      </a:endParaRPr>
                    </a:p>
                  </a:txBody>
                  <a:tcPr marL="38574" marR="38574" marT="0" marB="0"/>
                </a:tc>
              </a:tr>
              <a:tr h="257969">
                <a:tc>
                  <a:txBody>
                    <a:bodyPr/>
                    <a:lstStyle/>
                    <a:p>
                      <a:pPr algn="ctr">
                        <a:lnSpc>
                          <a:spcPct val="200000"/>
                        </a:lnSpc>
                        <a:spcAft>
                          <a:spcPts val="0"/>
                        </a:spcAft>
                        <a:tabLst>
                          <a:tab pos="1009650" algn="l"/>
                        </a:tabLst>
                      </a:pPr>
                      <a:r>
                        <a:rPr lang="es-EC" sz="1000" dirty="0">
                          <a:effectLst/>
                        </a:rPr>
                        <a:t> </a:t>
                      </a:r>
                      <a:endParaRPr lang="es-EC" sz="900" dirty="0">
                        <a:effectLst/>
                        <a:latin typeface="Calibri"/>
                        <a:ea typeface="Calibri"/>
                        <a:cs typeface="Times New Roman"/>
                      </a:endParaRPr>
                    </a:p>
                  </a:txBody>
                  <a:tcPr marL="38574" marR="38574" marT="0" marB="0"/>
                </a:tc>
                <a:tc gridSpan="4">
                  <a:txBody>
                    <a:bodyPr/>
                    <a:lstStyle/>
                    <a:p>
                      <a:pPr>
                        <a:lnSpc>
                          <a:spcPct val="200000"/>
                        </a:lnSpc>
                        <a:spcAft>
                          <a:spcPts val="0"/>
                        </a:spcAft>
                        <a:tabLst>
                          <a:tab pos="1009650" algn="l"/>
                        </a:tabLst>
                      </a:pPr>
                      <a:r>
                        <a:rPr lang="es-EC" sz="1000" dirty="0">
                          <a:effectLst/>
                        </a:rPr>
                        <a:t>TOTAL</a:t>
                      </a:r>
                      <a:endParaRPr lang="es-EC" sz="900" dirty="0">
                        <a:effectLst/>
                        <a:latin typeface="Calibri"/>
                        <a:ea typeface="Calibri"/>
                        <a:cs typeface="Times New Roman"/>
                      </a:endParaRPr>
                    </a:p>
                  </a:txBody>
                  <a:tcPr marL="38574" marR="3857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200000"/>
                        </a:lnSpc>
                        <a:spcAft>
                          <a:spcPts val="0"/>
                        </a:spcAft>
                      </a:pPr>
                      <a:r>
                        <a:rPr lang="es-EC" sz="1000" dirty="0">
                          <a:effectLst/>
                        </a:rPr>
                        <a:t>12816,064</a:t>
                      </a:r>
                      <a:endParaRPr lang="es-EC" sz="900" dirty="0">
                        <a:effectLst/>
                        <a:latin typeface="Calibri"/>
                        <a:ea typeface="Calibri"/>
                        <a:cs typeface="Times New Roman"/>
                      </a:endParaRPr>
                    </a:p>
                  </a:txBody>
                  <a:tcPr marL="38574" marR="38574" marT="0" marB="0"/>
                </a:tc>
              </a:tr>
            </a:tbl>
          </a:graphicData>
        </a:graphic>
      </p:graphicFrame>
      <p:sp>
        <p:nvSpPr>
          <p:cNvPr id="3" name="2 Rectángulo"/>
          <p:cNvSpPr/>
          <p:nvPr/>
        </p:nvSpPr>
        <p:spPr>
          <a:xfrm>
            <a:off x="1043608" y="5949280"/>
            <a:ext cx="7344816" cy="646331"/>
          </a:xfrm>
          <a:prstGeom prst="rect">
            <a:avLst/>
          </a:prstGeom>
        </p:spPr>
        <p:txBody>
          <a:bodyPr wrap="square">
            <a:spAutoFit/>
          </a:bodyPr>
          <a:lstStyle/>
          <a:p>
            <a:r>
              <a:rPr lang="es-ES" b="1" dirty="0"/>
              <a:t>Una vivienda tipo de dos plantas  en guadua de 83.63M2, tiene un costo de $</a:t>
            </a:r>
            <a:r>
              <a:rPr lang="es-ES" b="1" dirty="0" smtClean="0"/>
              <a:t>12.816,064</a:t>
            </a:r>
            <a:endParaRPr lang="es-EC" b="1" dirty="0"/>
          </a:p>
        </p:txBody>
      </p:sp>
    </p:spTree>
    <p:extLst>
      <p:ext uri="{BB962C8B-B14F-4D97-AF65-F5344CB8AC3E}">
        <p14:creationId xmlns:p14="http://schemas.microsoft.com/office/powerpoint/2010/main" val="16695585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5830" y="44624"/>
            <a:ext cx="8208912" cy="1015663"/>
          </a:xfrm>
          <a:prstGeom prst="rect">
            <a:avLst/>
          </a:prstGeom>
        </p:spPr>
        <p:txBody>
          <a:bodyPr wrap="square">
            <a:spAutoFit/>
          </a:bodyPr>
          <a:lstStyle/>
          <a:p>
            <a:pPr algn="just">
              <a:spcBef>
                <a:spcPct val="0"/>
              </a:spcBef>
            </a:pPr>
            <a:r>
              <a:rPr lang="es-ES" sz="2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PRESUPUESTO DE CONSTRUCCIÓN PARA VIVIENDAS UNIFAMILIARES DE DOS PLANTAS, SISTEMA DE CONSTRUCCIÓN MUROS CONFINADOS</a:t>
            </a:r>
            <a:endParaRPr lang="es-EC" sz="2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graphicFrame>
        <p:nvGraphicFramePr>
          <p:cNvPr id="3" name="2 Tabla"/>
          <p:cNvGraphicFramePr>
            <a:graphicFrameLocks noGrp="1"/>
          </p:cNvGraphicFramePr>
          <p:nvPr>
            <p:extLst>
              <p:ext uri="{D42A27DB-BD31-4B8C-83A1-F6EECF244321}">
                <p14:modId xmlns:p14="http://schemas.microsoft.com/office/powerpoint/2010/main" val="3177752937"/>
              </p:ext>
            </p:extLst>
          </p:nvPr>
        </p:nvGraphicFramePr>
        <p:xfrm>
          <a:off x="683568" y="1105025"/>
          <a:ext cx="7844706" cy="5746960"/>
        </p:xfrm>
        <a:graphic>
          <a:graphicData uri="http://schemas.openxmlformats.org/drawingml/2006/table">
            <a:tbl>
              <a:tblPr firstRow="1" firstCol="1" bandRow="1">
                <a:tableStyleId>{5C22544A-7EE6-4342-B048-85BDC9FD1C3A}</a:tableStyleId>
              </a:tblPr>
              <a:tblGrid>
                <a:gridCol w="1392155"/>
                <a:gridCol w="2039743"/>
                <a:gridCol w="236343"/>
                <a:gridCol w="1392155"/>
                <a:gridCol w="1392155"/>
                <a:gridCol w="1392155"/>
              </a:tblGrid>
              <a:tr h="177619">
                <a:tc>
                  <a:txBody>
                    <a:bodyPr/>
                    <a:lstStyle/>
                    <a:p>
                      <a:pPr algn="just">
                        <a:lnSpc>
                          <a:spcPct val="200000"/>
                        </a:lnSpc>
                        <a:spcAft>
                          <a:spcPts val="0"/>
                        </a:spcAft>
                        <a:tabLst>
                          <a:tab pos="1009650" algn="l"/>
                        </a:tabLst>
                      </a:pPr>
                      <a:r>
                        <a:rPr lang="es-EC" sz="900" dirty="0">
                          <a:effectLst/>
                        </a:rPr>
                        <a:t>Ítem</a:t>
                      </a:r>
                      <a:endParaRPr lang="es-EC" sz="900" dirty="0">
                        <a:effectLst/>
                        <a:latin typeface="Calibri"/>
                        <a:ea typeface="Calibri"/>
                        <a:cs typeface="Times New Roman"/>
                      </a:endParaRPr>
                    </a:p>
                  </a:txBody>
                  <a:tcPr marL="30859" marR="30859" marT="0" marB="0" anchor="ctr"/>
                </a:tc>
                <a:tc>
                  <a:txBody>
                    <a:bodyPr/>
                    <a:lstStyle/>
                    <a:p>
                      <a:pPr algn="just">
                        <a:lnSpc>
                          <a:spcPct val="200000"/>
                        </a:lnSpc>
                        <a:spcAft>
                          <a:spcPts val="0"/>
                        </a:spcAft>
                        <a:tabLst>
                          <a:tab pos="1009650" algn="l"/>
                        </a:tabLst>
                      </a:pPr>
                      <a:r>
                        <a:rPr lang="es-EC" sz="900">
                          <a:effectLst/>
                        </a:rPr>
                        <a:t>Actividad</a:t>
                      </a:r>
                      <a:endParaRPr lang="es-EC" sz="900">
                        <a:effectLst/>
                        <a:latin typeface="Calibri"/>
                        <a:ea typeface="Calibri"/>
                        <a:cs typeface="Times New Roman"/>
                      </a:endParaRPr>
                    </a:p>
                  </a:txBody>
                  <a:tcPr marL="30859" marR="30859" marT="0" marB="0" anchor="ctr"/>
                </a:tc>
                <a:tc>
                  <a:txBody>
                    <a:bodyPr/>
                    <a:lstStyle/>
                    <a:p>
                      <a:pPr algn="ctr">
                        <a:lnSpc>
                          <a:spcPct val="200000"/>
                        </a:lnSpc>
                        <a:spcAft>
                          <a:spcPts val="0"/>
                        </a:spcAft>
                        <a:tabLst>
                          <a:tab pos="1009650" algn="l"/>
                        </a:tabLst>
                      </a:pPr>
                      <a:r>
                        <a:rPr lang="es-EC" sz="900">
                          <a:effectLst/>
                        </a:rPr>
                        <a:t>U.</a:t>
                      </a:r>
                      <a:endParaRPr lang="es-EC" sz="900">
                        <a:effectLst/>
                        <a:latin typeface="Calibri"/>
                        <a:ea typeface="Calibri"/>
                        <a:cs typeface="Times New Roman"/>
                      </a:endParaRPr>
                    </a:p>
                  </a:txBody>
                  <a:tcPr marL="30859" marR="30859" marT="0" marB="0" anchor="ctr"/>
                </a:tc>
                <a:tc>
                  <a:txBody>
                    <a:bodyPr/>
                    <a:lstStyle/>
                    <a:p>
                      <a:pPr algn="ctr">
                        <a:lnSpc>
                          <a:spcPct val="200000"/>
                        </a:lnSpc>
                        <a:spcAft>
                          <a:spcPts val="0"/>
                        </a:spcAft>
                        <a:tabLst>
                          <a:tab pos="1009650" algn="l"/>
                        </a:tabLst>
                      </a:pPr>
                      <a:r>
                        <a:rPr lang="es-EC" sz="900">
                          <a:effectLst/>
                        </a:rPr>
                        <a:t>Cant.</a:t>
                      </a:r>
                      <a:endParaRPr lang="es-EC" sz="900">
                        <a:effectLst/>
                        <a:latin typeface="Calibri"/>
                        <a:ea typeface="Calibri"/>
                        <a:cs typeface="Times New Roman"/>
                      </a:endParaRPr>
                    </a:p>
                  </a:txBody>
                  <a:tcPr marL="30859" marR="30859" marT="0" marB="0" anchor="ctr"/>
                </a:tc>
                <a:tc>
                  <a:txBody>
                    <a:bodyPr/>
                    <a:lstStyle/>
                    <a:p>
                      <a:pPr algn="ctr">
                        <a:lnSpc>
                          <a:spcPct val="200000"/>
                        </a:lnSpc>
                        <a:spcAft>
                          <a:spcPts val="0"/>
                        </a:spcAft>
                        <a:tabLst>
                          <a:tab pos="1009650" algn="l"/>
                        </a:tabLst>
                      </a:pPr>
                      <a:r>
                        <a:rPr lang="es-EC" sz="900">
                          <a:effectLst/>
                        </a:rPr>
                        <a:t>V / Unitario</a:t>
                      </a:r>
                      <a:endParaRPr lang="es-EC" sz="900">
                        <a:effectLst/>
                        <a:latin typeface="Calibri"/>
                        <a:ea typeface="Calibri"/>
                        <a:cs typeface="Times New Roman"/>
                      </a:endParaRPr>
                    </a:p>
                  </a:txBody>
                  <a:tcPr marL="30859" marR="30859" marT="0" marB="0" anchor="ctr"/>
                </a:tc>
                <a:tc>
                  <a:txBody>
                    <a:bodyPr/>
                    <a:lstStyle/>
                    <a:p>
                      <a:pPr algn="ctr">
                        <a:lnSpc>
                          <a:spcPct val="200000"/>
                        </a:lnSpc>
                        <a:spcAft>
                          <a:spcPts val="0"/>
                        </a:spcAft>
                        <a:tabLst>
                          <a:tab pos="1009650" algn="l"/>
                        </a:tabLst>
                      </a:pPr>
                      <a:r>
                        <a:rPr lang="es-EC" sz="900">
                          <a:effectLst/>
                        </a:rPr>
                        <a:t>V/total actividad</a:t>
                      </a:r>
                      <a:endParaRPr lang="es-EC" sz="900">
                        <a:effectLst/>
                        <a:latin typeface="Calibri"/>
                        <a:ea typeface="Calibri"/>
                        <a:cs typeface="Times New Roman"/>
                      </a:endParaRPr>
                    </a:p>
                  </a:txBody>
                  <a:tcPr marL="30859" marR="30859" marT="0" marB="0" anchor="ctr"/>
                </a:tc>
              </a:tr>
              <a:tr h="177619">
                <a:tc>
                  <a:txBody>
                    <a:bodyPr/>
                    <a:lstStyle/>
                    <a:p>
                      <a:pPr algn="just">
                        <a:lnSpc>
                          <a:spcPct val="200000"/>
                        </a:lnSpc>
                        <a:spcAft>
                          <a:spcPts val="0"/>
                        </a:spcAft>
                        <a:tabLst>
                          <a:tab pos="1009650" algn="l"/>
                        </a:tabLst>
                      </a:pPr>
                      <a:r>
                        <a:rPr lang="es-EC" sz="900">
                          <a:effectLst/>
                        </a:rPr>
                        <a:t>1</a:t>
                      </a:r>
                      <a:endParaRPr lang="es-EC" sz="900">
                        <a:effectLst/>
                        <a:latin typeface="Calibri"/>
                        <a:ea typeface="Calibri"/>
                        <a:cs typeface="Times New Roman"/>
                      </a:endParaRPr>
                    </a:p>
                  </a:txBody>
                  <a:tcPr marL="30859" marR="30859" marT="0" marB="0"/>
                </a:tc>
                <a:tc gridSpan="5">
                  <a:txBody>
                    <a:bodyPr/>
                    <a:lstStyle/>
                    <a:p>
                      <a:pPr algn="ctr">
                        <a:lnSpc>
                          <a:spcPct val="200000"/>
                        </a:lnSpc>
                        <a:spcAft>
                          <a:spcPts val="0"/>
                        </a:spcAft>
                        <a:tabLst>
                          <a:tab pos="1009650" algn="l"/>
                        </a:tabLst>
                      </a:pPr>
                      <a:r>
                        <a:rPr lang="es-EC" sz="900">
                          <a:effectLst/>
                        </a:rPr>
                        <a:t>Preliminares</a:t>
                      </a:r>
                      <a:endParaRPr lang="es-EC" sz="900">
                        <a:effectLst/>
                        <a:latin typeface="Calibri"/>
                        <a:ea typeface="Calibri"/>
                        <a:cs typeface="Times New Roman"/>
                      </a:endParaRPr>
                    </a:p>
                  </a:txBody>
                  <a:tcPr marL="30859" marR="3085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5240">
                <a:tc>
                  <a:txBody>
                    <a:bodyPr/>
                    <a:lstStyle/>
                    <a:p>
                      <a:pPr algn="just">
                        <a:lnSpc>
                          <a:spcPct val="200000"/>
                        </a:lnSpc>
                        <a:spcAft>
                          <a:spcPts val="0"/>
                        </a:spcAft>
                        <a:tabLst>
                          <a:tab pos="1009650" algn="l"/>
                        </a:tabLst>
                      </a:pPr>
                      <a:r>
                        <a:rPr lang="es-EC" sz="900">
                          <a:effectLst/>
                        </a:rPr>
                        <a:t>1.1</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dirty="0" smtClean="0">
                          <a:effectLst/>
                        </a:rPr>
                        <a:t>Desbroce </a:t>
                      </a:r>
                      <a:r>
                        <a:rPr lang="es-EC" sz="900" dirty="0">
                          <a:effectLst/>
                        </a:rPr>
                        <a:t>manual    e:10cm</a:t>
                      </a:r>
                      <a:endParaRPr lang="es-EC" sz="900" dirty="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35.5</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1.22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43,31</a:t>
                      </a:r>
                      <a:endParaRPr lang="es-EC" sz="900">
                        <a:effectLst/>
                        <a:latin typeface="Calibri"/>
                        <a:ea typeface="Calibri"/>
                        <a:cs typeface="Times New Roman"/>
                      </a:endParaRPr>
                    </a:p>
                  </a:txBody>
                  <a:tcPr marL="30859" marR="30859" marT="0" marB="0"/>
                </a:tc>
              </a:tr>
              <a:tr h="355240">
                <a:tc>
                  <a:txBody>
                    <a:bodyPr/>
                    <a:lstStyle/>
                    <a:p>
                      <a:pPr algn="just">
                        <a:lnSpc>
                          <a:spcPct val="200000"/>
                        </a:lnSpc>
                        <a:spcAft>
                          <a:spcPts val="0"/>
                        </a:spcAft>
                        <a:tabLst>
                          <a:tab pos="1009650" algn="l"/>
                        </a:tabLst>
                      </a:pPr>
                      <a:r>
                        <a:rPr lang="es-EC" sz="900">
                          <a:effectLst/>
                        </a:rPr>
                        <a:t>1.2</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Localización y replanteo </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35.5</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1.34</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47.57</a:t>
                      </a:r>
                      <a:endParaRPr lang="es-EC" sz="900">
                        <a:effectLst/>
                        <a:latin typeface="Calibri"/>
                        <a:ea typeface="Calibri"/>
                        <a:cs typeface="Times New Roman"/>
                      </a:endParaRPr>
                    </a:p>
                  </a:txBody>
                  <a:tcPr marL="30859" marR="30859" marT="0" marB="0"/>
                </a:tc>
              </a:tr>
              <a:tr h="177619">
                <a:tc>
                  <a:txBody>
                    <a:bodyPr/>
                    <a:lstStyle/>
                    <a:p>
                      <a:pPr algn="just">
                        <a:lnSpc>
                          <a:spcPct val="200000"/>
                        </a:lnSpc>
                        <a:spcAft>
                          <a:spcPts val="0"/>
                        </a:spcAft>
                        <a:tabLst>
                          <a:tab pos="1009650" algn="l"/>
                        </a:tabLst>
                      </a:pPr>
                      <a:r>
                        <a:rPr lang="es-EC" sz="900">
                          <a:effectLst/>
                        </a:rPr>
                        <a:t>2</a:t>
                      </a:r>
                      <a:endParaRPr lang="es-EC" sz="900">
                        <a:effectLst/>
                        <a:latin typeface="Calibri"/>
                        <a:ea typeface="Calibri"/>
                        <a:cs typeface="Times New Roman"/>
                      </a:endParaRPr>
                    </a:p>
                  </a:txBody>
                  <a:tcPr marL="30859" marR="30859" marT="0" marB="0"/>
                </a:tc>
                <a:tc gridSpan="5">
                  <a:txBody>
                    <a:bodyPr/>
                    <a:lstStyle/>
                    <a:p>
                      <a:pPr algn="ctr">
                        <a:lnSpc>
                          <a:spcPct val="200000"/>
                        </a:lnSpc>
                        <a:spcAft>
                          <a:spcPts val="0"/>
                        </a:spcAft>
                        <a:tabLst>
                          <a:tab pos="1009650" algn="l"/>
                        </a:tabLst>
                      </a:pPr>
                      <a:r>
                        <a:rPr lang="es-EC" sz="900">
                          <a:effectLst/>
                        </a:rPr>
                        <a:t>Cimentación</a:t>
                      </a:r>
                      <a:endParaRPr lang="es-EC" sz="900">
                        <a:effectLst/>
                        <a:latin typeface="Calibri"/>
                        <a:ea typeface="Calibri"/>
                        <a:cs typeface="Times New Roman"/>
                      </a:endParaRPr>
                    </a:p>
                  </a:txBody>
                  <a:tcPr marL="30859" marR="3085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2860">
                <a:tc>
                  <a:txBody>
                    <a:bodyPr/>
                    <a:lstStyle/>
                    <a:p>
                      <a:pPr algn="just">
                        <a:lnSpc>
                          <a:spcPct val="200000"/>
                        </a:lnSpc>
                        <a:spcAft>
                          <a:spcPts val="0"/>
                        </a:spcAft>
                        <a:tabLst>
                          <a:tab pos="1009650" algn="l"/>
                        </a:tabLst>
                      </a:pPr>
                      <a:r>
                        <a:rPr lang="es-EC" sz="900">
                          <a:effectLst/>
                        </a:rPr>
                        <a:t>2.1</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Exca. Manual material común   e:25cm</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m3</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dirty="0">
                          <a:effectLst/>
                        </a:rPr>
                        <a:t>8.875</a:t>
                      </a:r>
                      <a:endParaRPr lang="es-EC" sz="900" dirty="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6.01</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53.34</a:t>
                      </a:r>
                      <a:endParaRPr lang="es-EC" sz="900">
                        <a:effectLst/>
                        <a:latin typeface="Calibri"/>
                        <a:ea typeface="Calibri"/>
                        <a:cs typeface="Times New Roman"/>
                      </a:endParaRPr>
                    </a:p>
                  </a:txBody>
                  <a:tcPr marL="30859" marR="30859" marT="0" marB="0"/>
                </a:tc>
              </a:tr>
              <a:tr h="355240">
                <a:tc>
                  <a:txBody>
                    <a:bodyPr/>
                    <a:lstStyle/>
                    <a:p>
                      <a:pPr algn="just">
                        <a:lnSpc>
                          <a:spcPct val="200000"/>
                        </a:lnSpc>
                        <a:spcAft>
                          <a:spcPts val="0"/>
                        </a:spcAft>
                        <a:tabLst>
                          <a:tab pos="1009650" algn="l"/>
                        </a:tabLst>
                      </a:pPr>
                      <a:r>
                        <a:rPr lang="es-EC" sz="900">
                          <a:effectLst/>
                        </a:rPr>
                        <a:t>2.2</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Retiro material de excavación</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m3</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57.68</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5.32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306.86</a:t>
                      </a:r>
                      <a:endParaRPr lang="es-EC" sz="900">
                        <a:effectLst/>
                        <a:latin typeface="Calibri"/>
                        <a:ea typeface="Calibri"/>
                        <a:cs typeface="Times New Roman"/>
                      </a:endParaRPr>
                    </a:p>
                  </a:txBody>
                  <a:tcPr marL="30859" marR="30859" marT="0" marB="0"/>
                </a:tc>
              </a:tr>
              <a:tr h="532860">
                <a:tc>
                  <a:txBody>
                    <a:bodyPr/>
                    <a:lstStyle/>
                    <a:p>
                      <a:pPr algn="just">
                        <a:lnSpc>
                          <a:spcPct val="200000"/>
                        </a:lnSpc>
                        <a:spcAft>
                          <a:spcPts val="0"/>
                        </a:spcAft>
                        <a:tabLst>
                          <a:tab pos="1009650" algn="l"/>
                        </a:tabLst>
                      </a:pPr>
                      <a:r>
                        <a:rPr lang="es-EC" sz="900">
                          <a:effectLst/>
                        </a:rPr>
                        <a:t>2.3</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Relleno recebo común compac.  e: 30cm</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m3</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10.65</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15.60</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dirty="0">
                          <a:effectLst/>
                        </a:rPr>
                        <a:t>166.14</a:t>
                      </a:r>
                      <a:endParaRPr lang="es-EC" sz="900" dirty="0">
                        <a:effectLst/>
                        <a:latin typeface="Calibri"/>
                        <a:ea typeface="Calibri"/>
                        <a:cs typeface="Times New Roman"/>
                      </a:endParaRPr>
                    </a:p>
                  </a:txBody>
                  <a:tcPr marL="30859" marR="30859" marT="0" marB="0"/>
                </a:tc>
              </a:tr>
              <a:tr h="177619">
                <a:tc>
                  <a:txBody>
                    <a:bodyPr/>
                    <a:lstStyle/>
                    <a:p>
                      <a:pPr algn="just">
                        <a:lnSpc>
                          <a:spcPct val="200000"/>
                        </a:lnSpc>
                        <a:spcAft>
                          <a:spcPts val="0"/>
                        </a:spcAft>
                        <a:tabLst>
                          <a:tab pos="1009650" algn="l"/>
                        </a:tabLst>
                      </a:pPr>
                      <a:r>
                        <a:rPr lang="es-EC" sz="900">
                          <a:effectLst/>
                        </a:rPr>
                        <a:t>2.4</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Concreto zapata</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m3</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5.1</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185.09</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9439.59</a:t>
                      </a:r>
                      <a:endParaRPr lang="es-EC" sz="900">
                        <a:effectLst/>
                        <a:latin typeface="Calibri"/>
                        <a:ea typeface="Calibri"/>
                        <a:cs typeface="Times New Roman"/>
                      </a:endParaRPr>
                    </a:p>
                  </a:txBody>
                  <a:tcPr marL="30859" marR="30859" marT="0" marB="0"/>
                </a:tc>
              </a:tr>
              <a:tr h="355240">
                <a:tc>
                  <a:txBody>
                    <a:bodyPr/>
                    <a:lstStyle/>
                    <a:p>
                      <a:pPr algn="just">
                        <a:lnSpc>
                          <a:spcPct val="200000"/>
                        </a:lnSpc>
                        <a:spcAft>
                          <a:spcPts val="0"/>
                        </a:spcAft>
                        <a:tabLst>
                          <a:tab pos="1009650" algn="l"/>
                        </a:tabLst>
                      </a:pPr>
                      <a:r>
                        <a:rPr lang="es-EC" sz="900">
                          <a:effectLst/>
                        </a:rPr>
                        <a:t>2.5</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dirty="0" smtClean="0">
                          <a:effectLst/>
                        </a:rPr>
                        <a:t>Acero </a:t>
                      </a:r>
                      <a:r>
                        <a:rPr lang="es-EC" sz="900" dirty="0">
                          <a:effectLst/>
                        </a:rPr>
                        <a:t>de refuerzo zapata</a:t>
                      </a:r>
                      <a:endParaRPr lang="es-EC" sz="900" dirty="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kg</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119</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1.54</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183.26</a:t>
                      </a:r>
                      <a:endParaRPr lang="es-EC" sz="900">
                        <a:effectLst/>
                        <a:latin typeface="Calibri"/>
                        <a:ea typeface="Calibri"/>
                        <a:cs typeface="Times New Roman"/>
                      </a:endParaRPr>
                    </a:p>
                  </a:txBody>
                  <a:tcPr marL="30859" marR="30859" marT="0" marB="0"/>
                </a:tc>
              </a:tr>
              <a:tr h="355240">
                <a:tc>
                  <a:txBody>
                    <a:bodyPr/>
                    <a:lstStyle/>
                    <a:p>
                      <a:pPr algn="just">
                        <a:lnSpc>
                          <a:spcPct val="200000"/>
                        </a:lnSpc>
                        <a:spcAft>
                          <a:spcPts val="0"/>
                        </a:spcAft>
                        <a:tabLst>
                          <a:tab pos="1009650" algn="l"/>
                        </a:tabLst>
                      </a:pPr>
                      <a:r>
                        <a:rPr lang="es-EC" sz="900">
                          <a:effectLst/>
                        </a:rPr>
                        <a:t>2.5.1</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Alambre para amarre</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kg</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8.5</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1.30</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11,05</a:t>
                      </a:r>
                      <a:endParaRPr lang="es-EC" sz="900">
                        <a:effectLst/>
                        <a:latin typeface="Calibri"/>
                        <a:ea typeface="Calibri"/>
                        <a:cs typeface="Times New Roman"/>
                      </a:endParaRPr>
                    </a:p>
                  </a:txBody>
                  <a:tcPr marL="30859" marR="30859" marT="0" marB="0"/>
                </a:tc>
              </a:tr>
              <a:tr h="355240">
                <a:tc>
                  <a:txBody>
                    <a:bodyPr/>
                    <a:lstStyle/>
                    <a:p>
                      <a:pPr algn="just">
                        <a:lnSpc>
                          <a:spcPct val="200000"/>
                        </a:lnSpc>
                        <a:spcAft>
                          <a:spcPts val="0"/>
                        </a:spcAft>
                        <a:tabLst>
                          <a:tab pos="1009650" algn="l"/>
                        </a:tabLst>
                      </a:pPr>
                      <a:r>
                        <a:rPr lang="es-EC" sz="900">
                          <a:effectLst/>
                        </a:rPr>
                        <a:t>2.6</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Placa concreto sobre piso e:10cm</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7.1</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25.34</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1799.14</a:t>
                      </a:r>
                      <a:endParaRPr lang="es-EC" sz="900">
                        <a:effectLst/>
                        <a:latin typeface="Calibri"/>
                        <a:ea typeface="Calibri"/>
                        <a:cs typeface="Times New Roman"/>
                      </a:endParaRPr>
                    </a:p>
                  </a:txBody>
                  <a:tcPr marL="30859" marR="30859" marT="0" marB="0"/>
                </a:tc>
              </a:tr>
              <a:tr h="532860">
                <a:tc>
                  <a:txBody>
                    <a:bodyPr/>
                    <a:lstStyle/>
                    <a:p>
                      <a:pPr algn="just">
                        <a:lnSpc>
                          <a:spcPct val="200000"/>
                        </a:lnSpc>
                        <a:spcAft>
                          <a:spcPts val="0"/>
                        </a:spcAft>
                        <a:tabLst>
                          <a:tab pos="1009650" algn="l"/>
                        </a:tabLst>
                      </a:pPr>
                      <a:r>
                        <a:rPr lang="es-EC" sz="900">
                          <a:effectLst/>
                        </a:rPr>
                        <a:t>2.7</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Malla electrosoldada sobre piso</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35.5</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8.85</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314,175</a:t>
                      </a:r>
                      <a:endParaRPr lang="es-EC" sz="900">
                        <a:effectLst/>
                        <a:latin typeface="Calibri"/>
                        <a:ea typeface="Calibri"/>
                        <a:cs typeface="Times New Roman"/>
                      </a:endParaRPr>
                    </a:p>
                  </a:txBody>
                  <a:tcPr marL="30859" marR="30859" marT="0" marB="0"/>
                </a:tc>
              </a:tr>
              <a:tr h="355240">
                <a:tc>
                  <a:txBody>
                    <a:bodyPr/>
                    <a:lstStyle/>
                    <a:p>
                      <a:pPr algn="just">
                        <a:lnSpc>
                          <a:spcPct val="200000"/>
                        </a:lnSpc>
                        <a:spcAft>
                          <a:spcPts val="0"/>
                        </a:spcAft>
                        <a:tabLst>
                          <a:tab pos="1009650" algn="l"/>
                        </a:tabLst>
                      </a:pPr>
                      <a:r>
                        <a:rPr lang="es-EC" sz="900">
                          <a:effectLst/>
                        </a:rPr>
                        <a:t>2.8</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Concreto viga de cimentación</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ml</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44.83</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9.07</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a:effectLst/>
                        </a:rPr>
                        <a:t>406.61</a:t>
                      </a:r>
                      <a:endParaRPr lang="es-EC" sz="900">
                        <a:effectLst/>
                        <a:latin typeface="Calibri"/>
                        <a:ea typeface="Calibri"/>
                        <a:cs typeface="Times New Roman"/>
                      </a:endParaRPr>
                    </a:p>
                  </a:txBody>
                  <a:tcPr marL="30859" marR="30859" marT="0" marB="0"/>
                </a:tc>
              </a:tr>
              <a:tr h="532860">
                <a:tc>
                  <a:txBody>
                    <a:bodyPr/>
                    <a:lstStyle/>
                    <a:p>
                      <a:pPr algn="just">
                        <a:lnSpc>
                          <a:spcPct val="200000"/>
                        </a:lnSpc>
                        <a:spcAft>
                          <a:spcPts val="0"/>
                        </a:spcAft>
                        <a:tabLst>
                          <a:tab pos="1009650" algn="l"/>
                        </a:tabLst>
                      </a:pPr>
                      <a:r>
                        <a:rPr lang="es-EC" sz="900">
                          <a:effectLst/>
                        </a:rPr>
                        <a:t>2.9</a:t>
                      </a:r>
                      <a:endParaRPr lang="es-EC" sz="90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dirty="0" smtClean="0">
                          <a:effectLst/>
                        </a:rPr>
                        <a:t>Acero </a:t>
                      </a:r>
                      <a:r>
                        <a:rPr lang="es-EC" sz="900" dirty="0">
                          <a:effectLst/>
                        </a:rPr>
                        <a:t>de refuerzo de viga de cimentación</a:t>
                      </a:r>
                      <a:endParaRPr lang="es-EC" sz="900" dirty="0">
                        <a:effectLst/>
                        <a:latin typeface="Calibri"/>
                        <a:ea typeface="Calibri"/>
                        <a:cs typeface="Times New Roman"/>
                      </a:endParaRPr>
                    </a:p>
                  </a:txBody>
                  <a:tcPr marL="30859" marR="30859" marT="0" marB="0"/>
                </a:tc>
                <a:tc>
                  <a:txBody>
                    <a:bodyPr/>
                    <a:lstStyle/>
                    <a:p>
                      <a:pPr algn="just">
                        <a:lnSpc>
                          <a:spcPct val="200000"/>
                        </a:lnSpc>
                        <a:spcAft>
                          <a:spcPts val="0"/>
                        </a:spcAft>
                        <a:tabLst>
                          <a:tab pos="1009650" algn="l"/>
                        </a:tabLst>
                      </a:pPr>
                      <a:r>
                        <a:rPr lang="es-EC" sz="900">
                          <a:effectLst/>
                        </a:rPr>
                        <a:t>kg</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290</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tabLst>
                          <a:tab pos="1009650" algn="l"/>
                        </a:tabLst>
                      </a:pPr>
                      <a:r>
                        <a:rPr lang="es-EC" sz="900">
                          <a:effectLst/>
                        </a:rPr>
                        <a:t>1.52</a:t>
                      </a:r>
                      <a:endParaRPr lang="es-EC" sz="900">
                        <a:effectLst/>
                        <a:latin typeface="Calibri"/>
                        <a:ea typeface="Calibri"/>
                        <a:cs typeface="Times New Roman"/>
                      </a:endParaRPr>
                    </a:p>
                  </a:txBody>
                  <a:tcPr marL="30859" marR="30859" marT="0" marB="0"/>
                </a:tc>
                <a:tc>
                  <a:txBody>
                    <a:bodyPr/>
                    <a:lstStyle/>
                    <a:p>
                      <a:pPr algn="r">
                        <a:lnSpc>
                          <a:spcPct val="200000"/>
                        </a:lnSpc>
                        <a:spcAft>
                          <a:spcPts val="0"/>
                        </a:spcAft>
                      </a:pPr>
                      <a:r>
                        <a:rPr lang="es-EC" sz="900" dirty="0">
                          <a:effectLst/>
                        </a:rPr>
                        <a:t>440.8</a:t>
                      </a:r>
                      <a:endParaRPr lang="es-EC" sz="900" dirty="0">
                        <a:effectLst/>
                        <a:latin typeface="Calibri"/>
                        <a:ea typeface="Calibri"/>
                        <a:cs typeface="Times New Roman"/>
                      </a:endParaRPr>
                    </a:p>
                  </a:txBody>
                  <a:tcPr marL="30859" marR="30859" marT="0" marB="0"/>
                </a:tc>
              </a:tr>
            </a:tbl>
          </a:graphicData>
        </a:graphic>
      </p:graphicFrame>
    </p:spTree>
    <p:extLst>
      <p:ext uri="{BB962C8B-B14F-4D97-AF65-F5344CB8AC3E}">
        <p14:creationId xmlns:p14="http://schemas.microsoft.com/office/powerpoint/2010/main" val="13203623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1028393"/>
              </p:ext>
            </p:extLst>
          </p:nvPr>
        </p:nvGraphicFramePr>
        <p:xfrm>
          <a:off x="478443" y="260648"/>
          <a:ext cx="8053997" cy="6264693"/>
        </p:xfrm>
        <a:graphic>
          <a:graphicData uri="http://schemas.openxmlformats.org/drawingml/2006/table">
            <a:tbl>
              <a:tblPr firstRow="1" firstCol="1" bandRow="1">
                <a:tableStyleId>{5C22544A-7EE6-4342-B048-85BDC9FD1C3A}</a:tableStyleId>
              </a:tblPr>
              <a:tblGrid>
                <a:gridCol w="1440161"/>
                <a:gridCol w="2005514"/>
                <a:gridCol w="287839"/>
                <a:gridCol w="1440161"/>
                <a:gridCol w="1440161"/>
                <a:gridCol w="1440161"/>
              </a:tblGrid>
              <a:tr h="313235">
                <a:tc>
                  <a:txBody>
                    <a:bodyPr/>
                    <a:lstStyle/>
                    <a:p>
                      <a:pPr algn="just">
                        <a:lnSpc>
                          <a:spcPct val="200000"/>
                        </a:lnSpc>
                        <a:spcAft>
                          <a:spcPts val="0"/>
                        </a:spcAft>
                        <a:tabLst>
                          <a:tab pos="1009650" algn="l"/>
                        </a:tabLst>
                      </a:pPr>
                      <a:r>
                        <a:rPr lang="es-EC" sz="1000" dirty="0">
                          <a:effectLst/>
                        </a:rPr>
                        <a:t>3</a:t>
                      </a:r>
                      <a:endParaRPr lang="es-EC" sz="1000" dirty="0">
                        <a:effectLst/>
                        <a:latin typeface="Calibri"/>
                        <a:ea typeface="Calibri"/>
                        <a:cs typeface="Times New Roman"/>
                      </a:endParaRPr>
                    </a:p>
                  </a:txBody>
                  <a:tcPr marL="46288" marR="46288" marT="0" marB="0"/>
                </a:tc>
                <a:tc gridSpan="5">
                  <a:txBody>
                    <a:bodyPr/>
                    <a:lstStyle/>
                    <a:p>
                      <a:pPr algn="ctr">
                        <a:lnSpc>
                          <a:spcPct val="200000"/>
                        </a:lnSpc>
                        <a:spcAft>
                          <a:spcPts val="0"/>
                        </a:spcAft>
                        <a:tabLst>
                          <a:tab pos="1009650" algn="l"/>
                        </a:tabLst>
                      </a:pPr>
                      <a:r>
                        <a:rPr lang="es-EC" sz="1000">
                          <a:effectLst/>
                        </a:rPr>
                        <a:t>Estructura</a:t>
                      </a:r>
                      <a:endParaRPr lang="es-EC" sz="1000">
                        <a:effectLst/>
                        <a:latin typeface="Calibri"/>
                        <a:ea typeface="Calibri"/>
                        <a:cs typeface="Times New Roman"/>
                      </a:endParaRPr>
                    </a:p>
                  </a:txBody>
                  <a:tcPr marL="46288" marR="462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6469">
                <a:tc>
                  <a:txBody>
                    <a:bodyPr/>
                    <a:lstStyle/>
                    <a:p>
                      <a:pPr algn="just">
                        <a:lnSpc>
                          <a:spcPct val="200000"/>
                        </a:lnSpc>
                        <a:spcAft>
                          <a:spcPts val="0"/>
                        </a:spcAft>
                        <a:tabLst>
                          <a:tab pos="1009650" algn="l"/>
                        </a:tabLst>
                      </a:pPr>
                      <a:r>
                        <a:rPr lang="es-EC" sz="1000">
                          <a:effectLst/>
                        </a:rPr>
                        <a:t>3.1</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Concreto columna de confinamiento</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ml</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74.8</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9.07</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678.44</a:t>
                      </a:r>
                      <a:endParaRPr lang="es-EC" sz="1000">
                        <a:effectLst/>
                        <a:latin typeface="Calibri"/>
                        <a:ea typeface="Calibri"/>
                        <a:cs typeface="Times New Roman"/>
                      </a:endParaRPr>
                    </a:p>
                  </a:txBody>
                  <a:tcPr marL="46288" marR="46288" marT="0" marB="0"/>
                </a:tc>
              </a:tr>
              <a:tr h="626469">
                <a:tc>
                  <a:txBody>
                    <a:bodyPr/>
                    <a:lstStyle/>
                    <a:p>
                      <a:pPr algn="just">
                        <a:lnSpc>
                          <a:spcPct val="200000"/>
                        </a:lnSpc>
                        <a:spcAft>
                          <a:spcPts val="0"/>
                        </a:spcAft>
                        <a:tabLst>
                          <a:tab pos="1009650" algn="l"/>
                        </a:tabLst>
                      </a:pPr>
                      <a:r>
                        <a:rPr lang="es-EC" sz="1000">
                          <a:effectLst/>
                        </a:rPr>
                        <a:t>3.2</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Viga área de concreto</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ml</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98.66</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9.07</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894.85</a:t>
                      </a:r>
                      <a:endParaRPr lang="es-EC" sz="1000">
                        <a:effectLst/>
                        <a:latin typeface="Calibri"/>
                        <a:ea typeface="Calibri"/>
                        <a:cs typeface="Times New Roman"/>
                      </a:endParaRPr>
                    </a:p>
                  </a:txBody>
                  <a:tcPr marL="46288" marR="46288" marT="0" marB="0"/>
                </a:tc>
              </a:tr>
              <a:tr h="626469">
                <a:tc>
                  <a:txBody>
                    <a:bodyPr/>
                    <a:lstStyle/>
                    <a:p>
                      <a:pPr algn="just">
                        <a:lnSpc>
                          <a:spcPct val="200000"/>
                        </a:lnSpc>
                        <a:spcAft>
                          <a:spcPts val="0"/>
                        </a:spcAft>
                        <a:tabLst>
                          <a:tab pos="1009650" algn="l"/>
                        </a:tabLst>
                      </a:pPr>
                      <a:r>
                        <a:rPr lang="es-EC" sz="1000">
                          <a:effectLst/>
                        </a:rPr>
                        <a:t>3.3</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Concreto soporte tanque elevado</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58.84</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58,84</a:t>
                      </a:r>
                      <a:endParaRPr lang="es-EC" sz="1000">
                        <a:effectLst/>
                        <a:latin typeface="Calibri"/>
                        <a:ea typeface="Calibri"/>
                        <a:cs typeface="Times New Roman"/>
                      </a:endParaRPr>
                    </a:p>
                  </a:txBody>
                  <a:tcPr marL="46288" marR="46288" marT="0" marB="0"/>
                </a:tc>
              </a:tr>
              <a:tr h="313235">
                <a:tc>
                  <a:txBody>
                    <a:bodyPr/>
                    <a:lstStyle/>
                    <a:p>
                      <a:pPr algn="just">
                        <a:lnSpc>
                          <a:spcPct val="200000"/>
                        </a:lnSpc>
                        <a:spcAft>
                          <a:spcPts val="0"/>
                        </a:spcAft>
                        <a:tabLst>
                          <a:tab pos="1009650" algn="l"/>
                        </a:tabLst>
                      </a:pPr>
                      <a:r>
                        <a:rPr lang="es-EC" sz="1000">
                          <a:effectLst/>
                        </a:rPr>
                        <a:t>3.4</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Concreto escaleras</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m3</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2.5</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185.09</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462.73</a:t>
                      </a:r>
                      <a:endParaRPr lang="es-EC" sz="1000">
                        <a:effectLst/>
                        <a:latin typeface="Calibri"/>
                        <a:ea typeface="Calibri"/>
                        <a:cs typeface="Times New Roman"/>
                      </a:endParaRPr>
                    </a:p>
                  </a:txBody>
                  <a:tcPr marL="46288" marR="46288" marT="0" marB="0"/>
                </a:tc>
              </a:tr>
              <a:tr h="626469">
                <a:tc>
                  <a:txBody>
                    <a:bodyPr/>
                    <a:lstStyle/>
                    <a:p>
                      <a:pPr algn="just">
                        <a:lnSpc>
                          <a:spcPct val="200000"/>
                        </a:lnSpc>
                        <a:spcAft>
                          <a:spcPts val="0"/>
                        </a:spcAft>
                        <a:tabLst>
                          <a:tab pos="1009650" algn="l"/>
                        </a:tabLst>
                      </a:pPr>
                      <a:r>
                        <a:rPr lang="es-EC" sz="1000">
                          <a:effectLst/>
                        </a:rPr>
                        <a:t>3.5</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dirty="0">
                          <a:effectLst/>
                        </a:rPr>
                        <a:t>Refuerzo </a:t>
                      </a:r>
                      <a:r>
                        <a:rPr lang="es-EC" sz="1000" dirty="0" smtClean="0">
                          <a:effectLst/>
                        </a:rPr>
                        <a:t>Acero </a:t>
                      </a:r>
                      <a:r>
                        <a:rPr lang="es-EC" sz="1000" dirty="0">
                          <a:effectLst/>
                        </a:rPr>
                        <a:t>de ¼” y 3/8” </a:t>
                      </a:r>
                      <a:endParaRPr lang="es-EC" sz="1000" dirty="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kg</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235</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1.52</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357.2</a:t>
                      </a:r>
                      <a:endParaRPr lang="es-EC" sz="1000">
                        <a:effectLst/>
                        <a:latin typeface="Calibri"/>
                        <a:ea typeface="Calibri"/>
                        <a:cs typeface="Times New Roman"/>
                      </a:endParaRPr>
                    </a:p>
                  </a:txBody>
                  <a:tcPr marL="46288" marR="46288" marT="0" marB="0"/>
                </a:tc>
              </a:tr>
              <a:tr h="313235">
                <a:tc>
                  <a:txBody>
                    <a:bodyPr/>
                    <a:lstStyle/>
                    <a:p>
                      <a:pPr algn="just">
                        <a:lnSpc>
                          <a:spcPct val="200000"/>
                        </a:lnSpc>
                        <a:spcAft>
                          <a:spcPts val="0"/>
                        </a:spcAft>
                        <a:tabLst>
                          <a:tab pos="1009650" algn="l"/>
                        </a:tabLst>
                      </a:pPr>
                      <a:r>
                        <a:rPr lang="es-EC" sz="1000">
                          <a:effectLst/>
                        </a:rPr>
                        <a:t>4</a:t>
                      </a:r>
                      <a:endParaRPr lang="es-EC" sz="1000">
                        <a:effectLst/>
                        <a:latin typeface="Calibri"/>
                        <a:ea typeface="Calibri"/>
                        <a:cs typeface="Times New Roman"/>
                      </a:endParaRPr>
                    </a:p>
                  </a:txBody>
                  <a:tcPr marL="46288" marR="46288" marT="0" marB="0"/>
                </a:tc>
                <a:tc gridSpan="5">
                  <a:txBody>
                    <a:bodyPr/>
                    <a:lstStyle/>
                    <a:p>
                      <a:pPr algn="ctr">
                        <a:lnSpc>
                          <a:spcPct val="200000"/>
                        </a:lnSpc>
                        <a:spcAft>
                          <a:spcPts val="0"/>
                        </a:spcAft>
                        <a:tabLst>
                          <a:tab pos="1009650" algn="l"/>
                        </a:tabLst>
                      </a:pPr>
                      <a:r>
                        <a:rPr lang="es-EC" sz="1000">
                          <a:effectLst/>
                        </a:rPr>
                        <a:t>Mampostería</a:t>
                      </a:r>
                      <a:endParaRPr lang="es-EC" sz="1000">
                        <a:effectLst/>
                        <a:latin typeface="Calibri"/>
                        <a:ea typeface="Calibri"/>
                        <a:cs typeface="Times New Roman"/>
                      </a:endParaRPr>
                    </a:p>
                  </a:txBody>
                  <a:tcPr marL="46288" marR="462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6469">
                <a:tc>
                  <a:txBody>
                    <a:bodyPr/>
                    <a:lstStyle/>
                    <a:p>
                      <a:pPr algn="just">
                        <a:lnSpc>
                          <a:spcPct val="200000"/>
                        </a:lnSpc>
                        <a:spcAft>
                          <a:spcPts val="0"/>
                        </a:spcAft>
                        <a:tabLst>
                          <a:tab pos="1009650" algn="l"/>
                        </a:tabLst>
                      </a:pPr>
                      <a:r>
                        <a:rPr lang="es-EC" sz="1000">
                          <a:effectLst/>
                        </a:rPr>
                        <a:t>4.1</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Mampostería con bloque E: 12cm</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m2</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124.04</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13.77</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1708.03</a:t>
                      </a:r>
                    </a:p>
                    <a:p>
                      <a:pPr algn="r">
                        <a:lnSpc>
                          <a:spcPct val="200000"/>
                        </a:lnSpc>
                        <a:spcAft>
                          <a:spcPts val="0"/>
                        </a:spcAft>
                        <a:tabLst>
                          <a:tab pos="1009650" algn="l"/>
                        </a:tabLst>
                      </a:pPr>
                      <a:r>
                        <a:rPr lang="es-EC" sz="1000">
                          <a:effectLst/>
                        </a:rPr>
                        <a:t> </a:t>
                      </a:r>
                      <a:endParaRPr lang="es-EC" sz="1000">
                        <a:effectLst/>
                        <a:latin typeface="Calibri"/>
                        <a:ea typeface="Calibri"/>
                        <a:cs typeface="Times New Roman"/>
                      </a:endParaRPr>
                    </a:p>
                  </a:txBody>
                  <a:tcPr marL="46288" marR="46288" marT="0" marB="0"/>
                </a:tc>
              </a:tr>
              <a:tr h="313235">
                <a:tc>
                  <a:txBody>
                    <a:bodyPr/>
                    <a:lstStyle/>
                    <a:p>
                      <a:pPr algn="just">
                        <a:lnSpc>
                          <a:spcPct val="200000"/>
                        </a:lnSpc>
                        <a:spcAft>
                          <a:spcPts val="0"/>
                        </a:spcAft>
                        <a:tabLst>
                          <a:tab pos="1009650" algn="l"/>
                        </a:tabLst>
                      </a:pPr>
                      <a:r>
                        <a:rPr lang="es-EC" sz="1000">
                          <a:effectLst/>
                        </a:rPr>
                        <a:t>4.2</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Mesón en concreto</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72.38</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72.38</a:t>
                      </a:r>
                      <a:endParaRPr lang="es-EC" sz="1000">
                        <a:effectLst/>
                        <a:latin typeface="Calibri"/>
                        <a:ea typeface="Calibri"/>
                        <a:cs typeface="Times New Roman"/>
                      </a:endParaRPr>
                    </a:p>
                  </a:txBody>
                  <a:tcPr marL="46288" marR="46288" marT="0" marB="0"/>
                </a:tc>
              </a:tr>
              <a:tr h="313235">
                <a:tc>
                  <a:txBody>
                    <a:bodyPr/>
                    <a:lstStyle/>
                    <a:p>
                      <a:pPr algn="just">
                        <a:lnSpc>
                          <a:spcPct val="200000"/>
                        </a:lnSpc>
                        <a:spcAft>
                          <a:spcPts val="0"/>
                        </a:spcAft>
                        <a:tabLst>
                          <a:tab pos="1009650" algn="l"/>
                        </a:tabLst>
                      </a:pPr>
                      <a:r>
                        <a:rPr lang="es-EC" sz="1000">
                          <a:effectLst/>
                        </a:rPr>
                        <a:t>5</a:t>
                      </a:r>
                      <a:endParaRPr lang="es-EC" sz="1000">
                        <a:effectLst/>
                        <a:latin typeface="Calibri"/>
                        <a:ea typeface="Calibri"/>
                        <a:cs typeface="Times New Roman"/>
                      </a:endParaRPr>
                    </a:p>
                  </a:txBody>
                  <a:tcPr marL="46288" marR="46288" marT="0" marB="0"/>
                </a:tc>
                <a:tc gridSpan="5">
                  <a:txBody>
                    <a:bodyPr/>
                    <a:lstStyle/>
                    <a:p>
                      <a:pPr algn="ctr">
                        <a:lnSpc>
                          <a:spcPct val="200000"/>
                        </a:lnSpc>
                        <a:spcAft>
                          <a:spcPts val="0"/>
                        </a:spcAft>
                        <a:tabLst>
                          <a:tab pos="1009650" algn="l"/>
                        </a:tabLst>
                      </a:pPr>
                      <a:r>
                        <a:rPr lang="es-EC" sz="1000">
                          <a:effectLst/>
                        </a:rPr>
                        <a:t>Cubierta</a:t>
                      </a:r>
                      <a:endParaRPr lang="es-EC" sz="1000">
                        <a:effectLst/>
                        <a:latin typeface="Calibri"/>
                        <a:ea typeface="Calibri"/>
                        <a:cs typeface="Times New Roman"/>
                      </a:endParaRPr>
                    </a:p>
                  </a:txBody>
                  <a:tcPr marL="46288" marR="462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6469">
                <a:tc>
                  <a:txBody>
                    <a:bodyPr/>
                    <a:lstStyle/>
                    <a:p>
                      <a:pPr algn="just">
                        <a:lnSpc>
                          <a:spcPct val="200000"/>
                        </a:lnSpc>
                        <a:spcAft>
                          <a:spcPts val="0"/>
                        </a:spcAft>
                        <a:tabLst>
                          <a:tab pos="1009650" algn="l"/>
                        </a:tabLst>
                      </a:pPr>
                      <a:r>
                        <a:rPr lang="es-EC" sz="1000">
                          <a:effectLst/>
                        </a:rPr>
                        <a:t>5.1</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Entramada en cercha metálica</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ml</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26.7</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10.30</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275.01</a:t>
                      </a:r>
                      <a:endParaRPr lang="es-EC" sz="1000">
                        <a:effectLst/>
                        <a:latin typeface="Calibri"/>
                        <a:ea typeface="Calibri"/>
                        <a:cs typeface="Times New Roman"/>
                      </a:endParaRPr>
                    </a:p>
                  </a:txBody>
                  <a:tcPr marL="46288" marR="46288" marT="0" marB="0"/>
                </a:tc>
              </a:tr>
              <a:tr h="626469">
                <a:tc>
                  <a:txBody>
                    <a:bodyPr/>
                    <a:lstStyle/>
                    <a:p>
                      <a:pPr algn="just">
                        <a:lnSpc>
                          <a:spcPct val="200000"/>
                        </a:lnSpc>
                        <a:spcAft>
                          <a:spcPts val="0"/>
                        </a:spcAft>
                        <a:tabLst>
                          <a:tab pos="1009650" algn="l"/>
                        </a:tabLst>
                      </a:pPr>
                      <a:r>
                        <a:rPr lang="es-EC" sz="1000">
                          <a:effectLst/>
                        </a:rPr>
                        <a:t>5.2</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Cubierta en teja de A.C y accesorios</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m2</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44.93</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12.44</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a:effectLst/>
                        </a:rPr>
                        <a:t>558,93</a:t>
                      </a:r>
                      <a:endParaRPr lang="es-EC" sz="1000">
                        <a:effectLst/>
                        <a:latin typeface="Calibri"/>
                        <a:ea typeface="Calibri"/>
                        <a:cs typeface="Times New Roman"/>
                      </a:endParaRPr>
                    </a:p>
                  </a:txBody>
                  <a:tcPr marL="46288" marR="46288" marT="0" marB="0"/>
                </a:tc>
              </a:tr>
              <a:tr h="313235">
                <a:tc>
                  <a:txBody>
                    <a:bodyPr/>
                    <a:lstStyle/>
                    <a:p>
                      <a:pPr algn="just">
                        <a:lnSpc>
                          <a:spcPct val="200000"/>
                        </a:lnSpc>
                        <a:spcAft>
                          <a:spcPts val="0"/>
                        </a:spcAft>
                        <a:tabLst>
                          <a:tab pos="1009650" algn="l"/>
                        </a:tabLst>
                      </a:pPr>
                      <a:r>
                        <a:rPr lang="es-EC" sz="1000">
                          <a:effectLst/>
                        </a:rPr>
                        <a:t>5.3</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Caballetes</a:t>
                      </a:r>
                      <a:endParaRPr lang="es-EC" sz="1000">
                        <a:effectLst/>
                        <a:latin typeface="Calibri"/>
                        <a:ea typeface="Calibri"/>
                        <a:cs typeface="Times New Roman"/>
                      </a:endParaRPr>
                    </a:p>
                  </a:txBody>
                  <a:tcPr marL="46288" marR="46288" marT="0" marB="0"/>
                </a:tc>
                <a:tc>
                  <a:txBody>
                    <a:bodyPr/>
                    <a:lstStyle/>
                    <a:p>
                      <a:pPr algn="just">
                        <a:lnSpc>
                          <a:spcPct val="200000"/>
                        </a:lnSpc>
                        <a:spcAft>
                          <a:spcPts val="0"/>
                        </a:spcAft>
                        <a:tabLst>
                          <a:tab pos="1009650" algn="l"/>
                        </a:tabLst>
                      </a:pPr>
                      <a:r>
                        <a:rPr lang="es-EC" sz="1000">
                          <a:effectLst/>
                        </a:rPr>
                        <a:t>ml</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6.14</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tabLst>
                          <a:tab pos="1009650" algn="l"/>
                        </a:tabLst>
                      </a:pPr>
                      <a:r>
                        <a:rPr lang="es-EC" sz="1000">
                          <a:effectLst/>
                        </a:rPr>
                        <a:t>12.56</a:t>
                      </a:r>
                      <a:endParaRPr lang="es-EC" sz="1000">
                        <a:effectLst/>
                        <a:latin typeface="Calibri"/>
                        <a:ea typeface="Calibri"/>
                        <a:cs typeface="Times New Roman"/>
                      </a:endParaRPr>
                    </a:p>
                  </a:txBody>
                  <a:tcPr marL="46288" marR="46288" marT="0" marB="0"/>
                </a:tc>
                <a:tc>
                  <a:txBody>
                    <a:bodyPr/>
                    <a:lstStyle/>
                    <a:p>
                      <a:pPr algn="r">
                        <a:lnSpc>
                          <a:spcPct val="200000"/>
                        </a:lnSpc>
                        <a:spcAft>
                          <a:spcPts val="0"/>
                        </a:spcAft>
                      </a:pPr>
                      <a:r>
                        <a:rPr lang="es-EC" sz="1000" dirty="0">
                          <a:effectLst/>
                        </a:rPr>
                        <a:t>77,12</a:t>
                      </a:r>
                      <a:endParaRPr lang="es-EC" sz="1000" dirty="0">
                        <a:effectLst/>
                        <a:latin typeface="Calibri"/>
                        <a:ea typeface="Calibri"/>
                        <a:cs typeface="Times New Roman"/>
                      </a:endParaRPr>
                    </a:p>
                  </a:txBody>
                  <a:tcPr marL="46288" marR="46288" marT="0" marB="0"/>
                </a:tc>
              </a:tr>
            </a:tbl>
          </a:graphicData>
        </a:graphic>
      </p:graphicFrame>
    </p:spTree>
    <p:extLst>
      <p:ext uri="{BB962C8B-B14F-4D97-AF65-F5344CB8AC3E}">
        <p14:creationId xmlns:p14="http://schemas.microsoft.com/office/powerpoint/2010/main" val="194180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b="1" i="1" u="sng" dirty="0" smtClean="0">
                <a:effectLst>
                  <a:outerShdw blurRad="38100" dist="38100" dir="2700000" algn="tl">
                    <a:srgbClr val="000000">
                      <a:alpha val="43137"/>
                    </a:srgbClr>
                  </a:outerShdw>
                </a:effectLst>
                <a:latin typeface="Arial" pitchFamily="34" charset="0"/>
                <a:cs typeface="Arial" pitchFamily="34" charset="0"/>
              </a:rPr>
              <a:t>CONTENIDO DE HUMEDAD</a:t>
            </a:r>
            <a:endParaRPr lang="es-ES" b="1" i="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67544" y="1052736"/>
            <a:ext cx="8229600" cy="5145435"/>
          </a:xfrm>
        </p:spPr>
        <p:txBody>
          <a:bodyPr>
            <a:normAutofit lnSpcReduction="10000"/>
          </a:bodyPr>
          <a:lstStyle/>
          <a:p>
            <a:pPr algn="just"/>
            <a:r>
              <a:rPr lang="es-ES" dirty="0" smtClean="0">
                <a:latin typeface="Arial" pitchFamily="34" charset="0"/>
                <a:cs typeface="Arial" pitchFamily="34" charset="0"/>
              </a:rPr>
              <a:t>Esta propiedad es fundamental ya que el comportamiento mecánico de la guadua depende de su grado de humedad. </a:t>
            </a:r>
          </a:p>
          <a:p>
            <a:pPr marL="137160" indent="0" algn="just">
              <a:buNone/>
            </a:pP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La humedad del tallo de Guadua disminuye con la altura y con la edad.</a:t>
            </a:r>
          </a:p>
          <a:p>
            <a:pPr marL="137160" indent="0" algn="just">
              <a:buNone/>
            </a:pP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La contracción del tallo en su longitud se puede pasar por alto, pero la contracción del diámetro puede ser del 5 hasta el 15 %, Es importante considerar cuando se trabaja con hormigón armado</a:t>
            </a:r>
            <a:endParaRPr lang="es-ES" dirty="0">
              <a:latin typeface="Arial" pitchFamily="34" charset="0"/>
              <a:cs typeface="Arial" pitchFamily="34" charset="0"/>
            </a:endParaRPr>
          </a:p>
        </p:txBody>
      </p:sp>
    </p:spTree>
    <p:extLst>
      <p:ext uri="{BB962C8B-B14F-4D97-AF65-F5344CB8AC3E}">
        <p14:creationId xmlns:p14="http://schemas.microsoft.com/office/powerpoint/2010/main" val="40180342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33815476"/>
              </p:ext>
            </p:extLst>
          </p:nvPr>
        </p:nvGraphicFramePr>
        <p:xfrm>
          <a:off x="251520" y="173743"/>
          <a:ext cx="8544155" cy="6511223"/>
        </p:xfrm>
        <a:graphic>
          <a:graphicData uri="http://schemas.openxmlformats.org/drawingml/2006/table">
            <a:tbl>
              <a:tblPr firstRow="1" firstCol="1" bandRow="1">
                <a:tableStyleId>{5C22544A-7EE6-4342-B048-85BDC9FD1C3A}</a:tableStyleId>
              </a:tblPr>
              <a:tblGrid>
                <a:gridCol w="1440160"/>
                <a:gridCol w="2510151"/>
                <a:gridCol w="273364"/>
                <a:gridCol w="1440160"/>
                <a:gridCol w="1440160"/>
                <a:gridCol w="1440160"/>
              </a:tblGrid>
              <a:tr h="226692">
                <a:tc>
                  <a:txBody>
                    <a:bodyPr/>
                    <a:lstStyle/>
                    <a:p>
                      <a:pPr algn="just">
                        <a:lnSpc>
                          <a:spcPct val="200000"/>
                        </a:lnSpc>
                        <a:spcAft>
                          <a:spcPts val="0"/>
                        </a:spcAft>
                        <a:tabLst>
                          <a:tab pos="1009650" algn="l"/>
                        </a:tabLst>
                      </a:pPr>
                      <a:r>
                        <a:rPr lang="es-EC" sz="1000">
                          <a:effectLst/>
                        </a:rPr>
                        <a:t>6</a:t>
                      </a:r>
                      <a:endParaRPr lang="es-EC" sz="1000">
                        <a:effectLst/>
                        <a:latin typeface="Calibri"/>
                        <a:ea typeface="Calibri"/>
                        <a:cs typeface="Times New Roman"/>
                      </a:endParaRPr>
                    </a:p>
                  </a:txBody>
                  <a:tcPr marL="34288" marR="34288" marT="0" marB="0"/>
                </a:tc>
                <a:tc gridSpan="5">
                  <a:txBody>
                    <a:bodyPr/>
                    <a:lstStyle/>
                    <a:p>
                      <a:pPr algn="ctr">
                        <a:lnSpc>
                          <a:spcPct val="200000"/>
                        </a:lnSpc>
                        <a:spcAft>
                          <a:spcPts val="0"/>
                        </a:spcAft>
                        <a:tabLst>
                          <a:tab pos="1009650" algn="l"/>
                        </a:tabLst>
                      </a:pPr>
                      <a:r>
                        <a:rPr lang="es-EC" sz="1000">
                          <a:effectLst/>
                        </a:rPr>
                        <a:t>Instalaciones Hidráulicas</a:t>
                      </a:r>
                      <a:endParaRPr lang="es-EC" sz="1000">
                        <a:effectLst/>
                        <a:latin typeface="Calibri"/>
                        <a:ea typeface="Calibri"/>
                        <a:cs typeface="Times New Roman"/>
                      </a:endParaRPr>
                    </a:p>
                  </a:txBody>
                  <a:tcPr marL="34288" marR="342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80077">
                <a:tc>
                  <a:txBody>
                    <a:bodyPr/>
                    <a:lstStyle/>
                    <a:p>
                      <a:pPr algn="just">
                        <a:lnSpc>
                          <a:spcPct val="200000"/>
                        </a:lnSpc>
                        <a:spcAft>
                          <a:spcPts val="0"/>
                        </a:spcAft>
                        <a:tabLst>
                          <a:tab pos="1009650" algn="l"/>
                        </a:tabLst>
                      </a:pPr>
                      <a:r>
                        <a:rPr lang="es-EC" sz="1000">
                          <a:effectLst/>
                        </a:rPr>
                        <a:t>6.1</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Punto hidráulico “muro” con accesorios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pto</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5</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11.77</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58.85</a:t>
                      </a:r>
                      <a:endParaRPr lang="es-EC" sz="1000">
                        <a:effectLst/>
                        <a:latin typeface="Calibri"/>
                        <a:ea typeface="Calibri"/>
                        <a:cs typeface="Times New Roman"/>
                      </a:endParaRPr>
                    </a:p>
                  </a:txBody>
                  <a:tcPr marL="34288" marR="34288" marT="0" marB="0"/>
                </a:tc>
              </a:tr>
              <a:tr h="453383">
                <a:tc>
                  <a:txBody>
                    <a:bodyPr/>
                    <a:lstStyle/>
                    <a:p>
                      <a:pPr algn="just">
                        <a:lnSpc>
                          <a:spcPct val="200000"/>
                        </a:lnSpc>
                        <a:spcAft>
                          <a:spcPts val="0"/>
                        </a:spcAft>
                        <a:tabLst>
                          <a:tab pos="1009650" algn="l"/>
                        </a:tabLst>
                      </a:pPr>
                      <a:r>
                        <a:rPr lang="es-EC" sz="1000">
                          <a:effectLst/>
                        </a:rPr>
                        <a:t>6.2</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Lavadero prefabricado</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75.67</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75.67</a:t>
                      </a:r>
                      <a:endParaRPr lang="es-EC" sz="1000">
                        <a:effectLst/>
                        <a:latin typeface="Calibri"/>
                        <a:ea typeface="Calibri"/>
                        <a:cs typeface="Times New Roman"/>
                      </a:endParaRPr>
                    </a:p>
                  </a:txBody>
                  <a:tcPr marL="34288" marR="34288" marT="0" marB="0"/>
                </a:tc>
              </a:tr>
              <a:tr h="680077">
                <a:tc>
                  <a:txBody>
                    <a:bodyPr/>
                    <a:lstStyle/>
                    <a:p>
                      <a:pPr algn="just">
                        <a:lnSpc>
                          <a:spcPct val="200000"/>
                        </a:lnSpc>
                        <a:spcAft>
                          <a:spcPts val="0"/>
                        </a:spcAft>
                        <a:tabLst>
                          <a:tab pos="1009650" algn="l"/>
                        </a:tabLst>
                      </a:pPr>
                      <a:r>
                        <a:rPr lang="es-EC" sz="1000">
                          <a:effectLst/>
                        </a:rPr>
                        <a:t>6.3</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Tanque de reserva de agua y accesorios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175.81</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175.81</a:t>
                      </a:r>
                      <a:endParaRPr lang="es-EC" sz="1000">
                        <a:effectLst/>
                        <a:latin typeface="Calibri"/>
                        <a:ea typeface="Calibri"/>
                        <a:cs typeface="Times New Roman"/>
                      </a:endParaRPr>
                    </a:p>
                  </a:txBody>
                  <a:tcPr marL="34288" marR="34288" marT="0" marB="0"/>
                </a:tc>
              </a:tr>
              <a:tr h="453383">
                <a:tc>
                  <a:txBody>
                    <a:bodyPr/>
                    <a:lstStyle/>
                    <a:p>
                      <a:pPr algn="just">
                        <a:lnSpc>
                          <a:spcPct val="200000"/>
                        </a:lnSpc>
                        <a:spcAft>
                          <a:spcPts val="0"/>
                        </a:spcAft>
                        <a:tabLst>
                          <a:tab pos="1009650" algn="l"/>
                        </a:tabLst>
                      </a:pPr>
                      <a:r>
                        <a:rPr lang="es-EC" sz="1000">
                          <a:effectLst/>
                        </a:rPr>
                        <a:t>6.4</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Lavaplatos con grifería</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42.06</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42.06</a:t>
                      </a:r>
                      <a:endParaRPr lang="es-EC" sz="1000">
                        <a:effectLst/>
                        <a:latin typeface="Calibri"/>
                        <a:ea typeface="Calibri"/>
                        <a:cs typeface="Times New Roman"/>
                      </a:endParaRPr>
                    </a:p>
                  </a:txBody>
                  <a:tcPr marL="34288" marR="34288" marT="0" marB="0"/>
                </a:tc>
              </a:tr>
              <a:tr h="226692">
                <a:tc>
                  <a:txBody>
                    <a:bodyPr/>
                    <a:lstStyle/>
                    <a:p>
                      <a:pPr algn="just">
                        <a:lnSpc>
                          <a:spcPct val="200000"/>
                        </a:lnSpc>
                        <a:spcAft>
                          <a:spcPts val="0"/>
                        </a:spcAft>
                        <a:tabLst>
                          <a:tab pos="1009650" algn="l"/>
                        </a:tabLst>
                      </a:pPr>
                      <a:r>
                        <a:rPr lang="es-EC" sz="1000">
                          <a:effectLst/>
                        </a:rPr>
                        <a:t>7</a:t>
                      </a:r>
                      <a:endParaRPr lang="es-EC" sz="1000">
                        <a:effectLst/>
                        <a:latin typeface="Calibri"/>
                        <a:ea typeface="Calibri"/>
                        <a:cs typeface="Times New Roman"/>
                      </a:endParaRPr>
                    </a:p>
                  </a:txBody>
                  <a:tcPr marL="34288" marR="34288" marT="0" marB="0"/>
                </a:tc>
                <a:tc gridSpan="5">
                  <a:txBody>
                    <a:bodyPr/>
                    <a:lstStyle/>
                    <a:p>
                      <a:pPr algn="ctr">
                        <a:lnSpc>
                          <a:spcPct val="200000"/>
                        </a:lnSpc>
                        <a:spcAft>
                          <a:spcPts val="0"/>
                        </a:spcAft>
                        <a:tabLst>
                          <a:tab pos="1009650" algn="l"/>
                        </a:tabLst>
                      </a:pPr>
                      <a:r>
                        <a:rPr lang="es-EC" sz="1000">
                          <a:effectLst/>
                        </a:rPr>
                        <a:t>Instalaciones Sanitarias</a:t>
                      </a:r>
                      <a:endParaRPr lang="es-EC" sz="1000">
                        <a:effectLst/>
                        <a:latin typeface="Calibri"/>
                        <a:ea typeface="Calibri"/>
                        <a:cs typeface="Times New Roman"/>
                      </a:endParaRPr>
                    </a:p>
                  </a:txBody>
                  <a:tcPr marL="34288" marR="342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3383">
                <a:tc>
                  <a:txBody>
                    <a:bodyPr/>
                    <a:lstStyle/>
                    <a:p>
                      <a:pPr algn="just">
                        <a:lnSpc>
                          <a:spcPct val="200000"/>
                        </a:lnSpc>
                        <a:spcAft>
                          <a:spcPts val="0"/>
                        </a:spcAft>
                        <a:tabLst>
                          <a:tab pos="1009650" algn="l"/>
                        </a:tabLst>
                      </a:pPr>
                      <a:r>
                        <a:rPr lang="es-EC" sz="1000">
                          <a:effectLst/>
                        </a:rPr>
                        <a:t>7.1</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Punto sanitario de 2” y accesorios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pto</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25.43</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50.86</a:t>
                      </a:r>
                      <a:endParaRPr lang="es-EC" sz="1000">
                        <a:effectLst/>
                        <a:latin typeface="Calibri"/>
                        <a:ea typeface="Calibri"/>
                        <a:cs typeface="Times New Roman"/>
                      </a:endParaRPr>
                    </a:p>
                  </a:txBody>
                  <a:tcPr marL="34288" marR="34288" marT="0" marB="0"/>
                </a:tc>
              </a:tr>
              <a:tr h="453383">
                <a:tc>
                  <a:txBody>
                    <a:bodyPr/>
                    <a:lstStyle/>
                    <a:p>
                      <a:pPr algn="just">
                        <a:lnSpc>
                          <a:spcPct val="200000"/>
                        </a:lnSpc>
                        <a:spcAft>
                          <a:spcPts val="0"/>
                        </a:spcAft>
                        <a:tabLst>
                          <a:tab pos="1009650" algn="l"/>
                        </a:tabLst>
                      </a:pPr>
                      <a:r>
                        <a:rPr lang="es-EC" sz="1000">
                          <a:effectLst/>
                        </a:rPr>
                        <a:t>7.2</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Punto sanitario de 3” y accesorios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pto</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3</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40.76</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122.28</a:t>
                      </a:r>
                      <a:endParaRPr lang="es-EC" sz="1000">
                        <a:effectLst/>
                        <a:latin typeface="Calibri"/>
                        <a:ea typeface="Calibri"/>
                        <a:cs typeface="Times New Roman"/>
                      </a:endParaRPr>
                    </a:p>
                  </a:txBody>
                  <a:tcPr marL="34288" marR="34288" marT="0" marB="0"/>
                </a:tc>
              </a:tr>
              <a:tr h="453383">
                <a:tc>
                  <a:txBody>
                    <a:bodyPr/>
                    <a:lstStyle/>
                    <a:p>
                      <a:pPr algn="just">
                        <a:lnSpc>
                          <a:spcPct val="200000"/>
                        </a:lnSpc>
                        <a:spcAft>
                          <a:spcPts val="0"/>
                        </a:spcAft>
                        <a:tabLst>
                          <a:tab pos="1009650" algn="l"/>
                        </a:tabLst>
                      </a:pPr>
                      <a:r>
                        <a:rPr lang="es-EC" sz="1000">
                          <a:effectLst/>
                        </a:rPr>
                        <a:t>7.3</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Punto sanitario de 4” y accesorios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pto</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7.88</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15.76</a:t>
                      </a:r>
                    </a:p>
                    <a:p>
                      <a:pPr algn="r">
                        <a:lnSpc>
                          <a:spcPct val="200000"/>
                        </a:lnSpc>
                        <a:spcAft>
                          <a:spcPts val="0"/>
                        </a:spcAft>
                        <a:tabLst>
                          <a:tab pos="1009650" algn="l"/>
                        </a:tabLst>
                      </a:pPr>
                      <a:r>
                        <a:rPr lang="es-EC" sz="1000">
                          <a:effectLst/>
                        </a:rPr>
                        <a:t> </a:t>
                      </a:r>
                      <a:endParaRPr lang="es-EC" sz="1000">
                        <a:effectLst/>
                        <a:latin typeface="Calibri"/>
                        <a:ea typeface="Calibri"/>
                        <a:cs typeface="Times New Roman"/>
                      </a:endParaRPr>
                    </a:p>
                  </a:txBody>
                  <a:tcPr marL="34288" marR="34288" marT="0" marB="0"/>
                </a:tc>
              </a:tr>
              <a:tr h="680077">
                <a:tc>
                  <a:txBody>
                    <a:bodyPr/>
                    <a:lstStyle/>
                    <a:p>
                      <a:pPr algn="just">
                        <a:lnSpc>
                          <a:spcPct val="200000"/>
                        </a:lnSpc>
                        <a:spcAft>
                          <a:spcPts val="0"/>
                        </a:spcAft>
                        <a:tabLst>
                          <a:tab pos="1009650" algn="l"/>
                        </a:tabLst>
                      </a:pPr>
                      <a:r>
                        <a:rPr lang="es-EC" sz="1000">
                          <a:effectLst/>
                        </a:rPr>
                        <a:t>7.4</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Caja de inspección de y tapa 60cm*60m*50cm</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53.49</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53.49</a:t>
                      </a:r>
                      <a:endParaRPr lang="es-EC" sz="1000">
                        <a:effectLst/>
                        <a:latin typeface="Calibri"/>
                        <a:ea typeface="Calibri"/>
                        <a:cs typeface="Times New Roman"/>
                      </a:endParaRPr>
                    </a:p>
                  </a:txBody>
                  <a:tcPr marL="34288" marR="34288" marT="0" marB="0"/>
                </a:tc>
              </a:tr>
              <a:tr h="226692">
                <a:tc>
                  <a:txBody>
                    <a:bodyPr/>
                    <a:lstStyle/>
                    <a:p>
                      <a:pPr algn="just">
                        <a:lnSpc>
                          <a:spcPct val="200000"/>
                        </a:lnSpc>
                        <a:spcAft>
                          <a:spcPts val="0"/>
                        </a:spcAft>
                        <a:tabLst>
                          <a:tab pos="1009650" algn="l"/>
                        </a:tabLst>
                      </a:pPr>
                      <a:r>
                        <a:rPr lang="es-EC" sz="1000">
                          <a:effectLst/>
                        </a:rPr>
                        <a:t>7.5</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Sanitario acuacer</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128.15</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256.3</a:t>
                      </a:r>
                      <a:endParaRPr lang="es-EC" sz="1000">
                        <a:effectLst/>
                        <a:latin typeface="Calibri"/>
                        <a:ea typeface="Calibri"/>
                        <a:cs typeface="Times New Roman"/>
                      </a:endParaRPr>
                    </a:p>
                  </a:txBody>
                  <a:tcPr marL="34288" marR="34288" marT="0" marB="0"/>
                </a:tc>
              </a:tr>
              <a:tr h="680077">
                <a:tc>
                  <a:txBody>
                    <a:bodyPr/>
                    <a:lstStyle/>
                    <a:p>
                      <a:pPr algn="just">
                        <a:lnSpc>
                          <a:spcPct val="200000"/>
                        </a:lnSpc>
                        <a:spcAft>
                          <a:spcPts val="0"/>
                        </a:spcAft>
                        <a:tabLst>
                          <a:tab pos="1009650" algn="l"/>
                        </a:tabLst>
                      </a:pPr>
                      <a:r>
                        <a:rPr lang="es-EC" sz="1000">
                          <a:effectLst/>
                        </a:rPr>
                        <a:t>7.6</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Lavamanos cerámica y accesorios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55.77</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a:effectLst/>
                        </a:rPr>
                        <a:t>111,54</a:t>
                      </a:r>
                      <a:endParaRPr lang="es-EC" sz="1000">
                        <a:effectLst/>
                        <a:latin typeface="Calibri"/>
                        <a:ea typeface="Calibri"/>
                        <a:cs typeface="Times New Roman"/>
                      </a:endParaRPr>
                    </a:p>
                  </a:txBody>
                  <a:tcPr marL="34288" marR="34288" marT="0" marB="0"/>
                </a:tc>
              </a:tr>
              <a:tr h="453383">
                <a:tc>
                  <a:txBody>
                    <a:bodyPr/>
                    <a:lstStyle/>
                    <a:p>
                      <a:pPr algn="just">
                        <a:lnSpc>
                          <a:spcPct val="200000"/>
                        </a:lnSpc>
                        <a:spcAft>
                          <a:spcPts val="0"/>
                        </a:spcAft>
                        <a:tabLst>
                          <a:tab pos="1009650" algn="l"/>
                        </a:tabLst>
                      </a:pPr>
                      <a:r>
                        <a:rPr lang="es-EC" sz="1000">
                          <a:effectLst/>
                        </a:rPr>
                        <a:t>7.7</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Juegos de incrustaciones</a:t>
                      </a:r>
                      <a:endParaRPr lang="es-EC" sz="1000">
                        <a:effectLst/>
                        <a:latin typeface="Calibri"/>
                        <a:ea typeface="Calibri"/>
                        <a:cs typeface="Times New Roman"/>
                      </a:endParaRPr>
                    </a:p>
                  </a:txBody>
                  <a:tcPr marL="34288" marR="34288" marT="0" marB="0"/>
                </a:tc>
                <a:tc>
                  <a:txBody>
                    <a:bodyPr/>
                    <a:lstStyle/>
                    <a:p>
                      <a:pPr algn="just">
                        <a:lnSpc>
                          <a:spcPct val="200000"/>
                        </a:lnSpc>
                        <a:spcAft>
                          <a:spcPts val="0"/>
                        </a:spcAft>
                        <a:tabLst>
                          <a:tab pos="1009650" algn="l"/>
                        </a:tabLst>
                      </a:pPr>
                      <a:r>
                        <a:rPr lang="es-EC" sz="1000">
                          <a:effectLst/>
                        </a:rPr>
                        <a:t>un</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tabLst>
                          <a:tab pos="1009650" algn="l"/>
                        </a:tabLst>
                      </a:pPr>
                      <a:r>
                        <a:rPr lang="es-EC" sz="1000">
                          <a:effectLst/>
                        </a:rPr>
                        <a:t>27.22</a:t>
                      </a:r>
                      <a:endParaRPr lang="es-EC" sz="1000">
                        <a:effectLst/>
                        <a:latin typeface="Calibri"/>
                        <a:ea typeface="Calibri"/>
                        <a:cs typeface="Times New Roman"/>
                      </a:endParaRPr>
                    </a:p>
                  </a:txBody>
                  <a:tcPr marL="34288" marR="34288" marT="0" marB="0"/>
                </a:tc>
                <a:tc>
                  <a:txBody>
                    <a:bodyPr/>
                    <a:lstStyle/>
                    <a:p>
                      <a:pPr algn="r">
                        <a:lnSpc>
                          <a:spcPct val="200000"/>
                        </a:lnSpc>
                        <a:spcAft>
                          <a:spcPts val="0"/>
                        </a:spcAft>
                      </a:pPr>
                      <a:r>
                        <a:rPr lang="es-EC" sz="1000" dirty="0">
                          <a:effectLst/>
                        </a:rPr>
                        <a:t>54,44</a:t>
                      </a:r>
                      <a:endParaRPr lang="es-EC" sz="1000" dirty="0">
                        <a:effectLst/>
                        <a:latin typeface="Calibri"/>
                        <a:ea typeface="Calibri"/>
                        <a:cs typeface="Times New Roman"/>
                      </a:endParaRPr>
                    </a:p>
                  </a:txBody>
                  <a:tcPr marL="34288" marR="34288" marT="0" marB="0"/>
                </a:tc>
              </a:tr>
            </a:tbl>
          </a:graphicData>
        </a:graphic>
      </p:graphicFrame>
    </p:spTree>
    <p:extLst>
      <p:ext uri="{BB962C8B-B14F-4D97-AF65-F5344CB8AC3E}">
        <p14:creationId xmlns:p14="http://schemas.microsoft.com/office/powerpoint/2010/main" val="4793375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17922056"/>
              </p:ext>
            </p:extLst>
          </p:nvPr>
        </p:nvGraphicFramePr>
        <p:xfrm>
          <a:off x="286706" y="1522502"/>
          <a:ext cx="8510906" cy="2560320"/>
        </p:xfrm>
        <a:graphic>
          <a:graphicData uri="http://schemas.openxmlformats.org/drawingml/2006/table">
            <a:tbl>
              <a:tblPr firstRow="1" firstCol="1" bandRow="1">
                <a:tableStyleId>{5C22544A-7EE6-4342-B048-85BDC9FD1C3A}</a:tableStyleId>
              </a:tblPr>
              <a:tblGrid>
                <a:gridCol w="1371600"/>
                <a:gridCol w="3220085"/>
                <a:gridCol w="360998"/>
                <a:gridCol w="1371600"/>
                <a:gridCol w="1371600"/>
                <a:gridCol w="815023"/>
              </a:tblGrid>
              <a:tr h="0">
                <a:tc>
                  <a:txBody>
                    <a:bodyPr/>
                    <a:lstStyle/>
                    <a:p>
                      <a:pPr algn="just">
                        <a:lnSpc>
                          <a:spcPct val="200000"/>
                        </a:lnSpc>
                        <a:spcAft>
                          <a:spcPts val="0"/>
                        </a:spcAft>
                        <a:tabLst>
                          <a:tab pos="1009650" algn="l"/>
                        </a:tabLst>
                      </a:pPr>
                      <a:r>
                        <a:rPr lang="es-EC" sz="1050">
                          <a:effectLst/>
                        </a:rPr>
                        <a:t>8</a:t>
                      </a:r>
                      <a:endParaRPr lang="es-EC" sz="1050">
                        <a:effectLst/>
                        <a:latin typeface="Calibri"/>
                        <a:ea typeface="Calibri"/>
                        <a:cs typeface="Times New Roman"/>
                      </a:endParaRPr>
                    </a:p>
                  </a:txBody>
                  <a:tcPr marL="68580" marR="68580" marT="0" marB="0"/>
                </a:tc>
                <a:tc gridSpan="5">
                  <a:txBody>
                    <a:bodyPr/>
                    <a:lstStyle/>
                    <a:p>
                      <a:pPr algn="ctr">
                        <a:lnSpc>
                          <a:spcPct val="200000"/>
                        </a:lnSpc>
                        <a:spcAft>
                          <a:spcPts val="0"/>
                        </a:spcAft>
                        <a:tabLst>
                          <a:tab pos="1009650" algn="l"/>
                        </a:tabLst>
                      </a:pPr>
                      <a:r>
                        <a:rPr lang="es-EC" sz="1050">
                          <a:effectLst/>
                        </a:rPr>
                        <a:t>Instalaciones eléctricas</a:t>
                      </a:r>
                      <a:endParaRPr lang="es-EC" sz="105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just">
                        <a:lnSpc>
                          <a:spcPct val="200000"/>
                        </a:lnSpc>
                        <a:spcAft>
                          <a:spcPts val="0"/>
                        </a:spcAft>
                        <a:tabLst>
                          <a:tab pos="1009650" algn="l"/>
                        </a:tabLst>
                      </a:pPr>
                      <a:r>
                        <a:rPr lang="es-EC" sz="1050">
                          <a:effectLst/>
                        </a:rPr>
                        <a:t>8.1</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Acometida parcial y accesorios</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ml</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42</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12.39</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pPr>
                      <a:r>
                        <a:rPr lang="es-EC" sz="1050">
                          <a:effectLst/>
                        </a:rPr>
                        <a:t>520.38</a:t>
                      </a:r>
                      <a:endParaRPr lang="es-EC" sz="1050">
                        <a:effectLst/>
                        <a:latin typeface="Calibri"/>
                        <a:ea typeface="Calibri"/>
                        <a:cs typeface="Times New Roman"/>
                      </a:endParaRPr>
                    </a:p>
                  </a:txBody>
                  <a:tcPr marL="68580" marR="68580" marT="0" marB="0"/>
                </a:tc>
              </a:tr>
              <a:tr h="0">
                <a:tc>
                  <a:txBody>
                    <a:bodyPr/>
                    <a:lstStyle/>
                    <a:p>
                      <a:pPr algn="just">
                        <a:lnSpc>
                          <a:spcPct val="200000"/>
                        </a:lnSpc>
                        <a:spcAft>
                          <a:spcPts val="0"/>
                        </a:spcAft>
                        <a:tabLst>
                          <a:tab pos="1009650" algn="l"/>
                        </a:tabLst>
                      </a:pPr>
                      <a:r>
                        <a:rPr lang="es-EC" sz="1050">
                          <a:effectLst/>
                        </a:rPr>
                        <a:t>8.2</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Puntos eléctricos y accesorios</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pto</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21</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20.27</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pPr>
                      <a:r>
                        <a:rPr lang="es-EC" sz="1050">
                          <a:effectLst/>
                        </a:rPr>
                        <a:t>425.67</a:t>
                      </a:r>
                      <a:endParaRPr lang="es-EC" sz="1050">
                        <a:effectLst/>
                        <a:latin typeface="Calibri"/>
                        <a:ea typeface="Calibri"/>
                        <a:cs typeface="Times New Roman"/>
                      </a:endParaRPr>
                    </a:p>
                  </a:txBody>
                  <a:tcPr marL="68580" marR="68580" marT="0" marB="0"/>
                </a:tc>
              </a:tr>
              <a:tr h="0">
                <a:tc>
                  <a:txBody>
                    <a:bodyPr/>
                    <a:lstStyle/>
                    <a:p>
                      <a:pPr algn="just">
                        <a:lnSpc>
                          <a:spcPct val="200000"/>
                        </a:lnSpc>
                        <a:spcAft>
                          <a:spcPts val="0"/>
                        </a:spcAft>
                        <a:tabLst>
                          <a:tab pos="1009650" algn="l"/>
                        </a:tabLst>
                      </a:pPr>
                      <a:r>
                        <a:rPr lang="es-EC" sz="1050">
                          <a:effectLst/>
                        </a:rPr>
                        <a:t>9</a:t>
                      </a:r>
                      <a:endParaRPr lang="es-EC" sz="1050">
                        <a:effectLst/>
                        <a:latin typeface="Calibri"/>
                        <a:ea typeface="Calibri"/>
                        <a:cs typeface="Times New Roman"/>
                      </a:endParaRPr>
                    </a:p>
                  </a:txBody>
                  <a:tcPr marL="68580" marR="68580" marT="0" marB="0"/>
                </a:tc>
                <a:tc gridSpan="5">
                  <a:txBody>
                    <a:bodyPr/>
                    <a:lstStyle/>
                    <a:p>
                      <a:pPr algn="ctr">
                        <a:lnSpc>
                          <a:spcPct val="200000"/>
                        </a:lnSpc>
                        <a:spcAft>
                          <a:spcPts val="0"/>
                        </a:spcAft>
                        <a:tabLst>
                          <a:tab pos="1009650" algn="l"/>
                        </a:tabLst>
                      </a:pPr>
                      <a:r>
                        <a:rPr lang="es-EC" sz="1050">
                          <a:effectLst/>
                        </a:rPr>
                        <a:t>Carpintería</a:t>
                      </a:r>
                      <a:endParaRPr lang="es-EC" sz="105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just">
                        <a:lnSpc>
                          <a:spcPct val="200000"/>
                        </a:lnSpc>
                        <a:spcAft>
                          <a:spcPts val="0"/>
                        </a:spcAft>
                        <a:tabLst>
                          <a:tab pos="1009650" algn="l"/>
                        </a:tabLst>
                      </a:pPr>
                      <a:r>
                        <a:rPr lang="es-EC" sz="1050">
                          <a:effectLst/>
                        </a:rPr>
                        <a:t>9.1</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Puerta y marcos metálicos “0.80*2” incluye cerradura</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un</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9</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125.22</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pPr>
                      <a:r>
                        <a:rPr lang="es-EC" sz="1050">
                          <a:effectLst/>
                        </a:rPr>
                        <a:t>1126.98</a:t>
                      </a:r>
                    </a:p>
                    <a:p>
                      <a:pPr algn="r">
                        <a:lnSpc>
                          <a:spcPct val="200000"/>
                        </a:lnSpc>
                        <a:spcAft>
                          <a:spcPts val="0"/>
                        </a:spcAft>
                        <a:tabLst>
                          <a:tab pos="1009650" algn="l"/>
                        </a:tabLst>
                      </a:pPr>
                      <a:r>
                        <a:rPr lang="es-EC" sz="1050">
                          <a:effectLst/>
                        </a:rPr>
                        <a:t> </a:t>
                      </a:r>
                      <a:endParaRPr lang="es-EC" sz="1050">
                        <a:effectLst/>
                        <a:latin typeface="Calibri"/>
                        <a:ea typeface="Calibri"/>
                        <a:cs typeface="Times New Roman"/>
                      </a:endParaRPr>
                    </a:p>
                  </a:txBody>
                  <a:tcPr marL="68580" marR="68580" marT="0" marB="0"/>
                </a:tc>
              </a:tr>
              <a:tr h="0">
                <a:tc>
                  <a:txBody>
                    <a:bodyPr/>
                    <a:lstStyle/>
                    <a:p>
                      <a:pPr algn="just">
                        <a:lnSpc>
                          <a:spcPct val="200000"/>
                        </a:lnSpc>
                        <a:spcAft>
                          <a:spcPts val="0"/>
                        </a:spcAft>
                        <a:tabLst>
                          <a:tab pos="1009650" algn="l"/>
                        </a:tabLst>
                      </a:pPr>
                      <a:r>
                        <a:rPr lang="es-EC" sz="1050">
                          <a:effectLst/>
                        </a:rPr>
                        <a:t>9.2</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Ventana metálica “0.80*1”</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un</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7</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43.33</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pPr>
                      <a:r>
                        <a:rPr lang="es-EC" sz="1050">
                          <a:effectLst/>
                        </a:rPr>
                        <a:t>303,31</a:t>
                      </a:r>
                      <a:endParaRPr lang="es-EC" sz="1050">
                        <a:effectLst/>
                        <a:latin typeface="Calibri"/>
                        <a:ea typeface="Calibri"/>
                        <a:cs typeface="Times New Roman"/>
                      </a:endParaRPr>
                    </a:p>
                  </a:txBody>
                  <a:tcPr marL="68580" marR="68580" marT="0" marB="0"/>
                </a:tc>
              </a:tr>
              <a:tr h="0">
                <a:tc>
                  <a:txBody>
                    <a:bodyPr/>
                    <a:lstStyle/>
                    <a:p>
                      <a:pPr algn="just">
                        <a:lnSpc>
                          <a:spcPct val="200000"/>
                        </a:lnSpc>
                        <a:spcAft>
                          <a:spcPts val="0"/>
                        </a:spcAft>
                        <a:tabLst>
                          <a:tab pos="1009650" algn="l"/>
                        </a:tabLst>
                      </a:pPr>
                      <a:r>
                        <a:rPr lang="es-EC" sz="1050">
                          <a:effectLst/>
                        </a:rPr>
                        <a:t> </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TOTAL</a:t>
                      </a:r>
                      <a:endParaRPr lang="es-EC" sz="1050">
                        <a:effectLst/>
                        <a:latin typeface="Calibri"/>
                        <a:ea typeface="Calibri"/>
                        <a:cs typeface="Times New Roman"/>
                      </a:endParaRPr>
                    </a:p>
                  </a:txBody>
                  <a:tcPr marL="68580" marR="68580" marT="0" marB="0"/>
                </a:tc>
                <a:tc>
                  <a:txBody>
                    <a:bodyPr/>
                    <a:lstStyle/>
                    <a:p>
                      <a:pPr algn="just">
                        <a:lnSpc>
                          <a:spcPct val="200000"/>
                        </a:lnSpc>
                        <a:spcAft>
                          <a:spcPts val="0"/>
                        </a:spcAft>
                        <a:tabLst>
                          <a:tab pos="1009650" algn="l"/>
                        </a:tabLst>
                      </a:pPr>
                      <a:r>
                        <a:rPr lang="es-EC" sz="1050">
                          <a:effectLst/>
                        </a:rPr>
                        <a:t> </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 </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tabLst>
                          <a:tab pos="1009650" algn="l"/>
                        </a:tabLst>
                      </a:pPr>
                      <a:r>
                        <a:rPr lang="es-EC" sz="1050">
                          <a:effectLst/>
                        </a:rPr>
                        <a:t> </a:t>
                      </a:r>
                      <a:endParaRPr lang="es-EC" sz="1050">
                        <a:effectLst/>
                        <a:latin typeface="Calibri"/>
                        <a:ea typeface="Calibri"/>
                        <a:cs typeface="Times New Roman"/>
                      </a:endParaRPr>
                    </a:p>
                  </a:txBody>
                  <a:tcPr marL="68580" marR="68580" marT="0" marB="0"/>
                </a:tc>
                <a:tc>
                  <a:txBody>
                    <a:bodyPr/>
                    <a:lstStyle/>
                    <a:p>
                      <a:pPr algn="r">
                        <a:lnSpc>
                          <a:spcPct val="200000"/>
                        </a:lnSpc>
                        <a:spcAft>
                          <a:spcPts val="0"/>
                        </a:spcAft>
                      </a:pPr>
                      <a:r>
                        <a:rPr lang="es-EC" sz="1050" dirty="0">
                          <a:effectLst/>
                        </a:rPr>
                        <a:t>21748,7551</a:t>
                      </a:r>
                      <a:endParaRPr lang="es-EC" sz="1050" dirty="0">
                        <a:effectLst/>
                        <a:latin typeface="Calibri"/>
                        <a:ea typeface="Calibri"/>
                        <a:cs typeface="Times New Roman"/>
                      </a:endParaRPr>
                    </a:p>
                  </a:txBody>
                  <a:tcPr marL="68580" marR="68580" marT="0" marB="0"/>
                </a:tc>
              </a:tr>
            </a:tbl>
          </a:graphicData>
        </a:graphic>
      </p:graphicFrame>
      <p:sp>
        <p:nvSpPr>
          <p:cNvPr id="3" name="2 Rectángulo"/>
          <p:cNvSpPr/>
          <p:nvPr/>
        </p:nvSpPr>
        <p:spPr>
          <a:xfrm>
            <a:off x="827584" y="4581128"/>
            <a:ext cx="7920880" cy="646331"/>
          </a:xfrm>
          <a:prstGeom prst="rect">
            <a:avLst/>
          </a:prstGeom>
        </p:spPr>
        <p:txBody>
          <a:bodyPr wrap="square">
            <a:spAutoFit/>
          </a:bodyPr>
          <a:lstStyle/>
          <a:p>
            <a:r>
              <a:rPr lang="es-ES" b="1" dirty="0"/>
              <a:t>Una vivienda tipo de dos plantas  en guadua de 83.63M2, tiene un costo de $</a:t>
            </a:r>
            <a:r>
              <a:rPr lang="es-ES" b="1" dirty="0" smtClean="0"/>
              <a:t>21.748,755</a:t>
            </a:r>
            <a:endParaRPr lang="es-EC" b="1" dirty="0"/>
          </a:p>
        </p:txBody>
      </p:sp>
    </p:spTree>
    <p:extLst>
      <p:ext uri="{BB962C8B-B14F-4D97-AF65-F5344CB8AC3E}">
        <p14:creationId xmlns:p14="http://schemas.microsoft.com/office/powerpoint/2010/main" val="2567229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6632"/>
            <a:ext cx="8640960" cy="1323439"/>
          </a:xfrm>
          <a:prstGeom prst="rect">
            <a:avLst/>
          </a:prstGeom>
        </p:spPr>
        <p:txBody>
          <a:bodyPr wrap="square">
            <a:spAutoFit/>
          </a:bodyPr>
          <a:lstStyle/>
          <a:p>
            <a:pPr algn="just">
              <a:spcBef>
                <a:spcPct val="0"/>
              </a:spcBef>
            </a:pPr>
            <a:r>
              <a:rPr lang="es-EC" sz="2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COMPARACIÓN DE COSTOS Y TÉCNICA DE CONSTRUCCIÓN, LA ALTERNATIVA DE VIVIENDA EN GUADUA, VERSUS OTROS SISTEMAS DE CONSTRUCCIÓN CONVENCIONALES “MUROS CONFINADOS”</a:t>
            </a:r>
          </a:p>
        </p:txBody>
      </p:sp>
      <p:sp>
        <p:nvSpPr>
          <p:cNvPr id="3" name="2 CuadroTexto"/>
          <p:cNvSpPr txBox="1"/>
          <p:nvPr/>
        </p:nvSpPr>
        <p:spPr>
          <a:xfrm>
            <a:off x="709856" y="1772816"/>
            <a:ext cx="7704856" cy="3416320"/>
          </a:xfrm>
          <a:prstGeom prst="rect">
            <a:avLst/>
          </a:prstGeom>
          <a:noFill/>
        </p:spPr>
        <p:txBody>
          <a:bodyPr wrap="square" rtlCol="0">
            <a:spAutoFit/>
          </a:bodyPr>
          <a:lstStyle/>
          <a:p>
            <a:pPr marL="285750" indent="-285750" algn="just">
              <a:buFont typeface="Arial" pitchFamily="34" charset="0"/>
              <a:buChar char="•"/>
            </a:pPr>
            <a:r>
              <a:rPr lang="es-ES" dirty="0"/>
              <a:t>De los dos sistemas constructivos mencionados en la investigación “sistema paneles en guadua”, “sistema muros confinados”. Hemos llegado a la conclusión que es viable técnica y económicamente, implementar el sistema constructivo de “paneles en guadua”. Cabe resaltar que este estudio es para un sitio con las características de Santo Domingo de los </a:t>
            </a:r>
            <a:r>
              <a:rPr lang="es-ES" dirty="0" err="1"/>
              <a:t>Tsáchilas</a:t>
            </a:r>
            <a:r>
              <a:rPr lang="es-ES" dirty="0"/>
              <a:t>. Es viable en otros climas y terrenos con las modificaciones en el tratamiento a la caña y a la cimentación pertinentes</a:t>
            </a:r>
            <a:r>
              <a:rPr lang="es-ES" dirty="0" smtClean="0"/>
              <a:t>.</a:t>
            </a:r>
          </a:p>
          <a:p>
            <a:pPr marL="285750" indent="-285750" algn="just">
              <a:buFont typeface="Arial" pitchFamily="34" charset="0"/>
              <a:buChar char="•"/>
            </a:pPr>
            <a:endParaRPr lang="es-ES" dirty="0"/>
          </a:p>
          <a:p>
            <a:pPr marL="285750" indent="-285750" algn="just">
              <a:buFont typeface="Arial" pitchFamily="34" charset="0"/>
              <a:buChar char="•"/>
            </a:pPr>
            <a:endParaRPr lang="es-EC" dirty="0"/>
          </a:p>
          <a:p>
            <a:pPr marL="285750" indent="-285750" algn="just">
              <a:buFont typeface="Arial" pitchFamily="34" charset="0"/>
              <a:buChar char="•"/>
            </a:pPr>
            <a:r>
              <a:rPr lang="es-ES" dirty="0"/>
              <a:t>De acuerdo al estudio realizado se puede determinar que el costo del sistema en guadua es aproximadamente un  30% a 35% más barato que en el sistema tradicional</a:t>
            </a:r>
            <a:r>
              <a:rPr lang="es-ES" dirty="0" smtClean="0"/>
              <a:t>.</a:t>
            </a:r>
            <a:endParaRPr lang="es-EC" dirty="0"/>
          </a:p>
        </p:txBody>
      </p:sp>
    </p:spTree>
    <p:extLst>
      <p:ext uri="{BB962C8B-B14F-4D97-AF65-F5344CB8AC3E}">
        <p14:creationId xmlns:p14="http://schemas.microsoft.com/office/powerpoint/2010/main" val="18679333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32656"/>
            <a:ext cx="4170565" cy="369332"/>
          </a:xfrm>
          <a:prstGeom prst="rect">
            <a:avLst/>
          </a:prstGeom>
          <a:noFill/>
        </p:spPr>
        <p:txBody>
          <a:bodyPr wrap="none" rtlCol="0">
            <a:spAutoFit/>
          </a:bodyPr>
          <a:lstStyle/>
          <a:p>
            <a:r>
              <a:rPr lang="es-EC" dirty="0" smtClean="0"/>
              <a:t>VENTAJAS DEL SISTEMA USANDO GUADUA</a:t>
            </a:r>
            <a:endParaRPr lang="es-EC" dirty="0"/>
          </a:p>
        </p:txBody>
      </p:sp>
      <p:sp>
        <p:nvSpPr>
          <p:cNvPr id="3" name="2 CuadroTexto"/>
          <p:cNvSpPr txBox="1"/>
          <p:nvPr/>
        </p:nvSpPr>
        <p:spPr>
          <a:xfrm>
            <a:off x="539552" y="692696"/>
            <a:ext cx="7920880" cy="5632311"/>
          </a:xfrm>
          <a:prstGeom prst="rect">
            <a:avLst/>
          </a:prstGeom>
          <a:noFill/>
        </p:spPr>
        <p:txBody>
          <a:bodyPr wrap="square" rtlCol="0">
            <a:spAutoFit/>
          </a:bodyPr>
          <a:lstStyle/>
          <a:p>
            <a:pPr marL="285750" lvl="0" indent="-285750" algn="just">
              <a:buFont typeface="Arial" pitchFamily="34" charset="0"/>
              <a:buChar char="•"/>
            </a:pPr>
            <a:r>
              <a:rPr lang="es-ES" dirty="0"/>
              <a:t>El bambú guadua está dotado de extraordinarias características físicas que permiten su empleo en todo tipo de miembros estructurales</a:t>
            </a:r>
            <a:r>
              <a:rPr lang="es-ES" dirty="0" smtClean="0"/>
              <a:t>.</a:t>
            </a:r>
          </a:p>
          <a:p>
            <a:pPr lvl="0" algn="just"/>
            <a:endParaRPr lang="es-EC" dirty="0"/>
          </a:p>
          <a:p>
            <a:pPr marL="285750" lvl="0" indent="-285750" algn="just">
              <a:buFont typeface="Arial" pitchFamily="34" charset="0"/>
              <a:buChar char="•"/>
            </a:pPr>
            <a:r>
              <a:rPr lang="es-ES" dirty="0"/>
              <a:t>Su forma circular y su sección hueca lo hacen un material liviano, fácil de transportar y de almacenar, lo que permite la construcción rápida de estructuras temporales o permanentes</a:t>
            </a:r>
            <a:r>
              <a:rPr lang="es-ES" dirty="0" smtClean="0"/>
              <a:t>.</a:t>
            </a:r>
          </a:p>
          <a:p>
            <a:pPr lvl="0" algn="just"/>
            <a:endParaRPr lang="es-EC" dirty="0"/>
          </a:p>
          <a:p>
            <a:pPr marL="285750" lvl="0" indent="-285750" algn="just">
              <a:buFont typeface="Arial" pitchFamily="34" charset="0"/>
              <a:buChar char="•"/>
            </a:pPr>
            <a:r>
              <a:rPr lang="es-ES" dirty="0"/>
              <a:t>En cada uno de los nudos del bambú hay un tabique o pared transversal que además de hacerlo más rígido y elástico evita su ruptura al curvarse; por esta característica es un material apropiado para construcciones anti-sísmicas</a:t>
            </a:r>
            <a:r>
              <a:rPr lang="es-ES" dirty="0" smtClean="0"/>
              <a:t>.</a:t>
            </a:r>
          </a:p>
          <a:p>
            <a:pPr lvl="0" algn="just"/>
            <a:endParaRPr lang="es-EC" dirty="0"/>
          </a:p>
          <a:p>
            <a:pPr marL="285750" lvl="0" indent="-285750" algn="just">
              <a:buFont typeface="Arial" pitchFamily="34" charset="0"/>
              <a:buChar char="•"/>
            </a:pPr>
            <a:r>
              <a:rPr lang="es-ES" dirty="0"/>
              <a:t>La constitución de las fibras de las paredes del bambú permite que pueda ser cortado transversal o longitudinalmente en piezas de cualquier longitud, empleando herramientas manuales sencillas como el machete</a:t>
            </a:r>
            <a:r>
              <a:rPr lang="es-ES" dirty="0" smtClean="0"/>
              <a:t>.</a:t>
            </a:r>
          </a:p>
          <a:p>
            <a:pPr lvl="0" algn="just"/>
            <a:endParaRPr lang="es-EC" dirty="0"/>
          </a:p>
          <a:p>
            <a:pPr marL="285750" lvl="0" indent="-285750" algn="just">
              <a:buFont typeface="Arial" pitchFamily="34" charset="0"/>
              <a:buChar char="•"/>
            </a:pPr>
            <a:r>
              <a:rPr lang="es-ES" dirty="0"/>
              <a:t>La superficie natural del bambú es lisa, limpia, de color atractivo y no requiere ser pintada, raspada o pulida</a:t>
            </a:r>
            <a:r>
              <a:rPr lang="es-ES" dirty="0" smtClean="0"/>
              <a:t>.</a:t>
            </a:r>
          </a:p>
          <a:p>
            <a:pPr lvl="0" algn="just"/>
            <a:endParaRPr lang="es-EC" dirty="0"/>
          </a:p>
          <a:p>
            <a:pPr marL="285750" lvl="0" indent="-285750" algn="just">
              <a:buFont typeface="Arial" pitchFamily="34" charset="0"/>
              <a:buChar char="•"/>
            </a:pPr>
            <a:r>
              <a:rPr lang="es-ES" dirty="0"/>
              <a:t>Los bambúes no tienen corteza o partes que puedan considerarse como </a:t>
            </a:r>
            <a:r>
              <a:rPr lang="es-ES" dirty="0" smtClean="0"/>
              <a:t>desperdicio.</a:t>
            </a:r>
          </a:p>
        </p:txBody>
      </p:sp>
    </p:spTree>
    <p:extLst>
      <p:ext uri="{BB962C8B-B14F-4D97-AF65-F5344CB8AC3E}">
        <p14:creationId xmlns:p14="http://schemas.microsoft.com/office/powerpoint/2010/main" val="26844073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308824"/>
            <a:ext cx="8496945" cy="3416320"/>
          </a:xfrm>
          <a:prstGeom prst="rect">
            <a:avLst/>
          </a:prstGeom>
          <a:noFill/>
        </p:spPr>
        <p:txBody>
          <a:bodyPr wrap="square" rtlCol="0">
            <a:spAutoFit/>
          </a:bodyPr>
          <a:lstStyle/>
          <a:p>
            <a:pPr marL="285750" lvl="0" indent="-285750" algn="just">
              <a:buFont typeface="Arial" pitchFamily="34" charset="0"/>
              <a:buChar char="•"/>
            </a:pPr>
            <a:r>
              <a:rPr lang="es-ES" dirty="0" smtClean="0"/>
              <a:t>Además de usarse como elemento estructural el bambú puede usarse para otras funciones en la construcción. Tales como tuberías para el transporte de agua y en pequeñas secciones para drenaje.</a:t>
            </a:r>
          </a:p>
          <a:p>
            <a:pPr lvl="0" algn="just"/>
            <a:endParaRPr lang="es-EC" dirty="0" smtClean="0"/>
          </a:p>
          <a:p>
            <a:pPr marL="285750" lvl="0" indent="-285750" algn="just">
              <a:buFont typeface="Arial" pitchFamily="34" charset="0"/>
              <a:buChar char="•"/>
            </a:pPr>
            <a:r>
              <a:rPr lang="es-ES" dirty="0" smtClean="0"/>
              <a:t>El bambú puede emplearse en combinación con todo tipo de materiales de construcción como elementos de refuerzo.</a:t>
            </a:r>
          </a:p>
          <a:p>
            <a:pPr lvl="0" algn="just"/>
            <a:endParaRPr lang="es-EC" dirty="0" smtClean="0"/>
          </a:p>
          <a:p>
            <a:pPr marL="285750" lvl="0" indent="-285750" algn="just">
              <a:buFont typeface="Arial" pitchFamily="34" charset="0"/>
              <a:buChar char="•"/>
            </a:pPr>
            <a:r>
              <a:rPr lang="es-ES" dirty="0" smtClean="0"/>
              <a:t>Del bambú pueden obtenerse diversos materiales para enchapes tales como esteras, paneles contrachapados, etc.</a:t>
            </a:r>
          </a:p>
          <a:p>
            <a:pPr lvl="0" algn="just"/>
            <a:endParaRPr lang="es-EC" dirty="0" smtClean="0"/>
          </a:p>
          <a:p>
            <a:pPr marL="285750" lvl="0" indent="-285750" algn="just">
              <a:buFont typeface="Arial" pitchFamily="34" charset="0"/>
              <a:buChar char="•"/>
            </a:pPr>
            <a:r>
              <a:rPr lang="es-ES" dirty="0" smtClean="0"/>
              <a:t>El bambú continúa siendo el material de construcción de más bajo precio.</a:t>
            </a:r>
            <a:endParaRPr lang="es-EC" dirty="0" smtClean="0"/>
          </a:p>
          <a:p>
            <a:endParaRPr lang="es-EC" dirty="0"/>
          </a:p>
        </p:txBody>
      </p:sp>
    </p:spTree>
    <p:extLst>
      <p:ext uri="{BB962C8B-B14F-4D97-AF65-F5344CB8AC3E}">
        <p14:creationId xmlns:p14="http://schemas.microsoft.com/office/powerpoint/2010/main" val="31649885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260648"/>
            <a:ext cx="1506503" cy="369332"/>
          </a:xfrm>
          <a:prstGeom prst="rect">
            <a:avLst/>
          </a:prstGeom>
          <a:noFill/>
        </p:spPr>
        <p:txBody>
          <a:bodyPr wrap="none" rtlCol="0">
            <a:spAutoFit/>
          </a:bodyPr>
          <a:lstStyle/>
          <a:p>
            <a:r>
              <a:rPr lang="es-EC" b="1" dirty="0" smtClean="0"/>
              <a:t>DESVENTAJAS</a:t>
            </a:r>
            <a:endParaRPr lang="es-EC" b="1" dirty="0"/>
          </a:p>
        </p:txBody>
      </p:sp>
      <p:sp>
        <p:nvSpPr>
          <p:cNvPr id="3" name="2 CuadroTexto"/>
          <p:cNvSpPr txBox="1"/>
          <p:nvPr/>
        </p:nvSpPr>
        <p:spPr>
          <a:xfrm>
            <a:off x="683568" y="620688"/>
            <a:ext cx="7848872" cy="6186309"/>
          </a:xfrm>
          <a:prstGeom prst="rect">
            <a:avLst/>
          </a:prstGeom>
          <a:noFill/>
        </p:spPr>
        <p:txBody>
          <a:bodyPr wrap="square" rtlCol="0">
            <a:spAutoFit/>
          </a:bodyPr>
          <a:lstStyle/>
          <a:p>
            <a:pPr marL="285750" lvl="0" indent="-285750" algn="just">
              <a:buFont typeface="Arial" pitchFamily="34" charset="0"/>
              <a:buChar char="•"/>
            </a:pPr>
            <a:r>
              <a:rPr lang="es-ES" dirty="0"/>
              <a:t>El bambú en contacto permanente con la humedad del suelo presenta pudrición y aumenta el ataque de termitas y otros insectos; por ello no deben utilizarse como cimiento por enterramiento a menos que se trate previamente</a:t>
            </a:r>
            <a:r>
              <a:rPr lang="es-ES" dirty="0" smtClean="0"/>
              <a:t>.</a:t>
            </a:r>
          </a:p>
          <a:p>
            <a:pPr lvl="0" algn="just"/>
            <a:endParaRPr lang="es-EC" dirty="0"/>
          </a:p>
          <a:p>
            <a:pPr marL="285750" lvl="0" indent="-285750" algn="just">
              <a:buFont typeface="Arial" pitchFamily="34" charset="0"/>
              <a:buChar char="•"/>
            </a:pPr>
            <a:r>
              <a:rPr lang="es-ES" dirty="0"/>
              <a:t>El bambú una vez cortado es atacado por insectos como </a:t>
            </a:r>
            <a:r>
              <a:rPr lang="es-ES" dirty="0" smtClean="0"/>
              <a:t>el escarabajo pulverizador del Bambú (</a:t>
            </a:r>
            <a:r>
              <a:rPr lang="es-ES" i="1" dirty="0" err="1" smtClean="0"/>
              <a:t>Dinoderus</a:t>
            </a:r>
            <a:r>
              <a:rPr lang="es-ES" i="1" dirty="0" smtClean="0"/>
              <a:t> </a:t>
            </a:r>
            <a:r>
              <a:rPr lang="es-ES" i="1" dirty="0" err="1" smtClean="0"/>
              <a:t>minutus</a:t>
            </a:r>
            <a:r>
              <a:rPr lang="es-ES" i="1" dirty="0" smtClean="0"/>
              <a:t>)</a:t>
            </a:r>
            <a:r>
              <a:rPr lang="es-ES" dirty="0" smtClean="0"/>
              <a:t> </a:t>
            </a:r>
            <a:r>
              <a:rPr lang="es-ES" dirty="0"/>
              <a:t>que construye grandes galerías en su pared debilitándolo. Por ello, una vez cortado debe someterse inmediatamente a tratamientos de curado y secado</a:t>
            </a:r>
            <a:r>
              <a:rPr lang="es-ES" dirty="0" smtClean="0"/>
              <a:t>.</a:t>
            </a:r>
          </a:p>
          <a:p>
            <a:pPr lvl="0" algn="just"/>
            <a:endParaRPr lang="es-EC" dirty="0"/>
          </a:p>
          <a:p>
            <a:pPr marL="285750" lvl="0" indent="-285750" algn="just">
              <a:buFont typeface="Arial" pitchFamily="34" charset="0"/>
              <a:buChar char="•"/>
            </a:pPr>
            <a:r>
              <a:rPr lang="es-ES" dirty="0"/>
              <a:t>El bambú es un </a:t>
            </a:r>
            <a:r>
              <a:rPr lang="es-ES" dirty="0" smtClean="0"/>
              <a:t>material </a:t>
            </a:r>
            <a:r>
              <a:rPr lang="es-ES" dirty="0"/>
              <a:t>combustible cuando está seco; por ello debe recubrirse con una sustancia o material a prueba de fuego</a:t>
            </a:r>
            <a:r>
              <a:rPr lang="es-ES" dirty="0" smtClean="0"/>
              <a:t>.</a:t>
            </a:r>
          </a:p>
          <a:p>
            <a:pPr lvl="0" algn="just"/>
            <a:endParaRPr lang="es-EC" dirty="0"/>
          </a:p>
          <a:p>
            <a:pPr marL="285750" lvl="0" indent="-285750" algn="just">
              <a:buFont typeface="Arial" pitchFamily="34" charset="0"/>
              <a:buChar char="•"/>
            </a:pPr>
            <a:r>
              <a:rPr lang="es-ES" dirty="0"/>
              <a:t>El bambú cuando envejece pierde su resistencia si no se trata apropiadamente</a:t>
            </a:r>
            <a:r>
              <a:rPr lang="es-ES" dirty="0" smtClean="0"/>
              <a:t>.</a:t>
            </a:r>
          </a:p>
          <a:p>
            <a:pPr lvl="0" algn="just"/>
            <a:endParaRPr lang="es-EC" dirty="0"/>
          </a:p>
          <a:p>
            <a:pPr marL="285750" lvl="0" indent="-285750" algn="just">
              <a:buFont typeface="Arial" pitchFamily="34" charset="0"/>
              <a:buChar char="•"/>
            </a:pPr>
            <a:r>
              <a:rPr lang="es-ES" dirty="0"/>
              <a:t>El bambú no tiene diámetro igual en toda su longitud, tampoco es constante el espesor de la pared por lo que algunas veces presentan dificultades en la construcción</a:t>
            </a:r>
            <a:r>
              <a:rPr lang="es-ES" dirty="0" smtClean="0"/>
              <a:t>.</a:t>
            </a:r>
          </a:p>
          <a:p>
            <a:pPr lvl="0" algn="just"/>
            <a:endParaRPr lang="es-EC" dirty="0"/>
          </a:p>
          <a:p>
            <a:pPr marL="285750" lvl="0" indent="-285750" algn="just">
              <a:buFont typeface="Arial" pitchFamily="34" charset="0"/>
              <a:buChar char="•"/>
            </a:pPr>
            <a:r>
              <a:rPr lang="es-ES" dirty="0"/>
              <a:t>El bambú al secarse se contrae y se reduce su diámetro; esto tiene implicaciones en la construcción</a:t>
            </a:r>
            <a:r>
              <a:rPr lang="es-ES" dirty="0" smtClean="0"/>
              <a:t>.</a:t>
            </a:r>
          </a:p>
        </p:txBody>
      </p:sp>
    </p:spTree>
    <p:extLst>
      <p:ext uri="{BB962C8B-B14F-4D97-AF65-F5344CB8AC3E}">
        <p14:creationId xmlns:p14="http://schemas.microsoft.com/office/powerpoint/2010/main" val="35834352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1246" y="1595368"/>
            <a:ext cx="8424936" cy="2862322"/>
          </a:xfrm>
          <a:prstGeom prst="rect">
            <a:avLst/>
          </a:prstGeom>
          <a:noFill/>
        </p:spPr>
        <p:txBody>
          <a:bodyPr wrap="square" rtlCol="0">
            <a:spAutoFit/>
          </a:bodyPr>
          <a:lstStyle/>
          <a:p>
            <a:pPr marL="285750" lvl="0" indent="-285750" algn="just">
              <a:buFont typeface="Arial" pitchFamily="34" charset="0"/>
              <a:buChar char="•"/>
            </a:pPr>
            <a:r>
              <a:rPr lang="es-ES" dirty="0" smtClean="0"/>
              <a:t>Las uniones de miembros estructurales no pueden hacerse a base de empalmes, como en la madera, lo que implica dificultades como material de construcción.</a:t>
            </a:r>
          </a:p>
          <a:p>
            <a:pPr lvl="0" algn="just"/>
            <a:endParaRPr lang="es-EC" dirty="0" smtClean="0"/>
          </a:p>
          <a:p>
            <a:pPr marL="285750" lvl="0" indent="-285750" algn="just">
              <a:buFont typeface="Arial" pitchFamily="34" charset="0"/>
              <a:buChar char="•"/>
            </a:pPr>
            <a:r>
              <a:rPr lang="es-ES" dirty="0" smtClean="0"/>
              <a:t>El bambú por su tendencia a rajarse no debe clavarse con puntillas o clavos que generalmente se emplean en la madera.</a:t>
            </a:r>
          </a:p>
          <a:p>
            <a:pPr lvl="0" algn="just"/>
            <a:endParaRPr lang="es-EC" dirty="0" smtClean="0"/>
          </a:p>
          <a:p>
            <a:pPr marL="285750" indent="-285750" algn="just">
              <a:buFont typeface="Arial" pitchFamily="34" charset="0"/>
              <a:buChar char="•"/>
            </a:pPr>
            <a:r>
              <a:rPr lang="es-ES" dirty="0" smtClean="0"/>
              <a:t> Muchas de las desventajas anotadas anteriormente pueden ser superadas con la aplicación de persevantes apropiados, con un diseño estructural apropiado y siguiendo las normas apropiadas para la preparación y combinación con otros materiales de construcción.</a:t>
            </a:r>
            <a:endParaRPr lang="es-EC" dirty="0"/>
          </a:p>
        </p:txBody>
      </p:sp>
    </p:spTree>
    <p:extLst>
      <p:ext uri="{BB962C8B-B14F-4D97-AF65-F5344CB8AC3E}">
        <p14:creationId xmlns:p14="http://schemas.microsoft.com/office/powerpoint/2010/main" val="13700222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03848" y="1064930"/>
            <a:ext cx="2857898" cy="707886"/>
          </a:xfrm>
          <a:prstGeom prst="rect">
            <a:avLst/>
          </a:prstGeom>
          <a:noFill/>
        </p:spPr>
        <p:txBody>
          <a:bodyPr wrap="none" rtlCol="0">
            <a:spAutoFit/>
          </a:bodyPr>
          <a:lstStyle/>
          <a:p>
            <a:r>
              <a:rPr lang="es-EC" sz="4000" b="1" i="1" dirty="0" smtClean="0"/>
              <a:t>CAPITULO VI</a:t>
            </a:r>
            <a:endParaRPr lang="es-EC" sz="4000" b="1" i="1" dirty="0"/>
          </a:p>
        </p:txBody>
      </p:sp>
      <p:sp>
        <p:nvSpPr>
          <p:cNvPr id="3" name="2 CuadroTexto"/>
          <p:cNvSpPr txBox="1"/>
          <p:nvPr/>
        </p:nvSpPr>
        <p:spPr>
          <a:xfrm>
            <a:off x="432564" y="3023242"/>
            <a:ext cx="8276625" cy="584775"/>
          </a:xfrm>
          <a:prstGeom prst="rect">
            <a:avLst/>
          </a:prstGeom>
          <a:noFill/>
        </p:spPr>
        <p:txBody>
          <a:bodyPr wrap="none" rtlCol="0">
            <a:spAutoFit/>
          </a:bodyPr>
          <a:lstStyle/>
          <a:p>
            <a:pPr algn="ctr"/>
            <a:r>
              <a:rPr lang="es-EC" sz="3200" b="1" i="1" dirty="0" smtClean="0">
                <a:effectLst>
                  <a:outerShdw blurRad="38100" dist="38100" dir="2700000" algn="tl">
                    <a:srgbClr val="000000">
                      <a:alpha val="43137"/>
                    </a:srgbClr>
                  </a:outerShdw>
                </a:effectLst>
              </a:rPr>
              <a:t>CONCLUSIONES Y RECOMENDACIONES</a:t>
            </a:r>
            <a:endParaRPr lang="es-EC"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93931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124744"/>
            <a:ext cx="8280920" cy="4524315"/>
          </a:xfrm>
          <a:prstGeom prst="rect">
            <a:avLst/>
          </a:prstGeom>
          <a:noFill/>
        </p:spPr>
        <p:txBody>
          <a:bodyPr wrap="square" rtlCol="0">
            <a:spAutoFit/>
          </a:bodyPr>
          <a:lstStyle/>
          <a:p>
            <a:pPr algn="just"/>
            <a:r>
              <a:rPr lang="es-EC" sz="2400" dirty="0"/>
              <a:t>Después de conocer las políticas existentes por parte del estado ecuatoriano y del sector privado, de estudiar la experiencia de nuestro país vecino en su iniciativa denominada “La cadena de la guadua en Colombia”, de estudiar los nuevos adelantos e investigaciones relacionadas con nuevas técnicas de cultivo de la guagua, sistemas de producción, consumo y comercialización de productos y servicios relacionados con la guadua tanto en Ecuador como en Colombia. Teniendo una visión mas profunda de la problemática en estudio, que nos permite tener claridad acerca de la realidad actual y proyección de futuro de la construcción y la arquitectura de la guadua en Ecuador, podemos afirmar lo siguiente: </a:t>
            </a:r>
          </a:p>
        </p:txBody>
      </p:sp>
      <p:sp>
        <p:nvSpPr>
          <p:cNvPr id="3" name="2 Rectángulo"/>
          <p:cNvSpPr/>
          <p:nvPr/>
        </p:nvSpPr>
        <p:spPr>
          <a:xfrm>
            <a:off x="409268" y="395372"/>
            <a:ext cx="4572000" cy="461665"/>
          </a:xfrm>
          <a:prstGeom prst="rect">
            <a:avLst/>
          </a:prstGeom>
        </p:spPr>
        <p:txBody>
          <a:bodyPr>
            <a:spAutoFit/>
          </a:bodyPr>
          <a:lstStyle/>
          <a:p>
            <a:pPr algn="just">
              <a:spcBef>
                <a:spcPct val="0"/>
              </a:spcBef>
            </a:pPr>
            <a:r>
              <a:rPr lang="es-EC" sz="2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CONCLUSIONES</a:t>
            </a:r>
            <a:endParaRPr lang="es-EC"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val="20311187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476672"/>
            <a:ext cx="7344816" cy="2031325"/>
          </a:xfrm>
          <a:prstGeom prst="rect">
            <a:avLst/>
          </a:prstGeom>
          <a:noFill/>
        </p:spPr>
        <p:txBody>
          <a:bodyPr wrap="square" rtlCol="0">
            <a:spAutoFit/>
          </a:bodyPr>
          <a:lstStyle/>
          <a:p>
            <a:pPr marL="285750" lvl="0" indent="-285750" algn="just">
              <a:buFont typeface="Arial" pitchFamily="34" charset="0"/>
              <a:buChar char="•"/>
            </a:pPr>
            <a:r>
              <a:rPr lang="es-EC" dirty="0" smtClean="0"/>
              <a:t>Todos </a:t>
            </a:r>
            <a:r>
              <a:rPr lang="es-EC" dirty="0"/>
              <a:t>los aspectos que hemos tratado anteriormente en la presente investigación, en relación con producción y comercialización de la “guadua angustifolia” para el Ecuador, deberán contar con un amplio respaldo académico de universidades e institutos de investigación, para que finalmente exista una verdadera “Cultura de la Guadua en Ecuador.” </a:t>
            </a:r>
          </a:p>
          <a:p>
            <a:pPr marL="285750" indent="-285750" algn="just">
              <a:buFont typeface="Arial" pitchFamily="34" charset="0"/>
              <a:buChar char="•"/>
            </a:pPr>
            <a:endParaRPr lang="es-EC" dirty="0"/>
          </a:p>
        </p:txBody>
      </p:sp>
    </p:spTree>
    <p:extLst>
      <p:ext uri="{BB962C8B-B14F-4D97-AF65-F5344CB8AC3E}">
        <p14:creationId xmlns:p14="http://schemas.microsoft.com/office/powerpoint/2010/main" val="329221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CALCULO DEL CONTENIDO DE HUMEDAD</a:t>
            </a:r>
            <a:endParaRPr lang="es-ES" b="1" dirty="0">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340768"/>
                <a:ext cx="8229600" cy="5145435"/>
              </a:xfrm>
            </p:spPr>
            <p:txBody>
              <a:bodyPr/>
              <a:lstStyle/>
              <a:p>
                <a:r>
                  <a:rPr lang="es-ES" dirty="0" smtClean="0">
                    <a:latin typeface="Arial" pitchFamily="34" charset="0"/>
                    <a:cs typeface="Arial" pitchFamily="34" charset="0"/>
                  </a:rPr>
                  <a:t>El contenido de humedad es calculado como la pérdida de masa, expresada como un porcentaje de la masa seca en el horno</a:t>
                </a:r>
              </a:p>
              <a:p>
                <a:endParaRPr lang="es-ES" dirty="0">
                  <a:latin typeface="Arial" pitchFamily="34" charset="0"/>
                  <a:cs typeface="Arial" pitchFamily="34" charset="0"/>
                </a:endParaRPr>
              </a:p>
              <a:p>
                <a:pPr marL="0" indent="0">
                  <a:buNone/>
                </a:pPr>
                <a14:m>
                  <m:oMathPara xmlns:m="http://schemas.openxmlformats.org/officeDocument/2006/math">
                    <m:oMathParaPr>
                      <m:jc m:val="centerGroup"/>
                    </m:oMathParaPr>
                    <m:oMath xmlns:m="http://schemas.openxmlformats.org/officeDocument/2006/math">
                      <m:r>
                        <a:rPr lang="es-EC" i="1">
                          <a:latin typeface="Cambria Math"/>
                        </a:rPr>
                        <m:t>𝐶𝐻</m:t>
                      </m:r>
                      <m:r>
                        <a:rPr lang="es-EC" i="1">
                          <a:latin typeface="Cambria Math"/>
                        </a:rPr>
                        <m:t>=</m:t>
                      </m:r>
                      <m:f>
                        <m:fPr>
                          <m:ctrlPr>
                            <a:rPr lang="es-ES" i="1">
                              <a:latin typeface="Cambria Math"/>
                            </a:rPr>
                          </m:ctrlPr>
                        </m:fPr>
                        <m:num>
                          <m:r>
                            <a:rPr lang="es-EC" i="1">
                              <a:latin typeface="Cambria Math"/>
                            </a:rPr>
                            <m:t>(</m:t>
                          </m:r>
                          <m:r>
                            <a:rPr lang="es-EC" i="1">
                              <a:latin typeface="Cambria Math"/>
                            </a:rPr>
                            <m:t>𝑃</m:t>
                          </m:r>
                          <m:r>
                            <a:rPr lang="es-EC" i="1">
                              <a:latin typeface="Cambria Math"/>
                            </a:rPr>
                            <m:t>1−</m:t>
                          </m:r>
                          <m:r>
                            <a:rPr lang="en-US" i="1">
                              <a:latin typeface="Cambria Math"/>
                            </a:rPr>
                            <m:t>𝑃</m:t>
                          </m:r>
                          <m:r>
                            <a:rPr lang="en-US" i="1">
                              <a:latin typeface="Cambria Math"/>
                            </a:rPr>
                            <m:t>2)</m:t>
                          </m:r>
                        </m:num>
                        <m:den>
                          <m:r>
                            <a:rPr lang="es-EC" i="1">
                              <a:latin typeface="Cambria Math"/>
                            </a:rPr>
                            <m:t>𝑃</m:t>
                          </m:r>
                          <m:r>
                            <a:rPr lang="es-EC" i="1">
                              <a:latin typeface="Cambria Math"/>
                            </a:rPr>
                            <m:t>2</m:t>
                          </m:r>
                        </m:den>
                      </m:f>
                      <m:r>
                        <a:rPr lang="es-EC" i="1">
                          <a:latin typeface="Cambria Math"/>
                        </a:rPr>
                        <m:t>∗100</m:t>
                      </m:r>
                    </m:oMath>
                  </m:oMathPara>
                </a14:m>
                <a:endParaRPr lang="es-ES" dirty="0">
                  <a:latin typeface="Arial" pitchFamily="34" charset="0"/>
                  <a:cs typeface="Arial" pitchFamily="34" charset="0"/>
                </a:endParaRPr>
              </a:p>
              <a:p>
                <a:pPr marL="0" indent="0">
                  <a:buNone/>
                </a:pPr>
                <a:r>
                  <a:rPr lang="es-ES" dirty="0" smtClean="0">
                    <a:latin typeface="Arial" pitchFamily="34" charset="0"/>
                    <a:cs typeface="Arial" pitchFamily="34" charset="0"/>
                  </a:rPr>
                  <a:t>P1= Peso de la muestra en estado natural</a:t>
                </a:r>
              </a:p>
              <a:p>
                <a:pPr marL="0" indent="0">
                  <a:buNone/>
                </a:pPr>
                <a:r>
                  <a:rPr lang="es-ES" dirty="0" smtClean="0">
                    <a:latin typeface="Arial" pitchFamily="34" charset="0"/>
                    <a:cs typeface="Arial" pitchFamily="34" charset="0"/>
                  </a:rPr>
                  <a:t>P2= peso de la muestra seca al horno</a:t>
                </a:r>
                <a:endParaRPr lang="es-ES" dirty="0">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340768"/>
                <a:ext cx="8229600" cy="5145435"/>
              </a:xfrm>
              <a:blipFill rotWithShape="1">
                <a:blip r:embed="rId2"/>
                <a:stretch>
                  <a:fillRect l="-1556" t="-1185" r="-2296"/>
                </a:stretch>
              </a:blipFill>
            </p:spPr>
            <p:txBody>
              <a:bodyPr/>
              <a:lstStyle/>
              <a:p>
                <a:r>
                  <a:rPr lang="es-ES">
                    <a:noFill/>
                  </a:rPr>
                  <a:t> </a:t>
                </a:r>
              </a:p>
            </p:txBody>
          </p:sp>
        </mc:Fallback>
      </mc:AlternateContent>
    </p:spTree>
    <p:extLst>
      <p:ext uri="{BB962C8B-B14F-4D97-AF65-F5344CB8AC3E}">
        <p14:creationId xmlns:p14="http://schemas.microsoft.com/office/powerpoint/2010/main" val="19257423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548680"/>
            <a:ext cx="6912768" cy="5909310"/>
          </a:xfrm>
          <a:prstGeom prst="rect">
            <a:avLst/>
          </a:prstGeom>
          <a:noFill/>
        </p:spPr>
        <p:txBody>
          <a:bodyPr wrap="square" rtlCol="0">
            <a:spAutoFit/>
          </a:bodyPr>
          <a:lstStyle/>
          <a:p>
            <a:pPr lvl="0" algn="just"/>
            <a:endParaRPr lang="es-EC" dirty="0"/>
          </a:p>
          <a:p>
            <a:pPr marL="285750" lvl="0" indent="-285750" algn="just">
              <a:buFont typeface="Arial" pitchFamily="34" charset="0"/>
              <a:buChar char="•"/>
            </a:pPr>
            <a:r>
              <a:rPr lang="es-EC" dirty="0"/>
              <a:t>Con respecto a este punto, como se vio en la investigación, el Ecuador cuenta con una guadua mejor calidad que la colombiana. Al comparar los resultados obtenidos en laboratorio, vemos que los límites de resistencias son similares a los obtenidos por nuestros vecinos, con la diferencia de que, las probetas usadas, al no existir el proceso de secado y curado de la guadua en el país, se las obtuvo de guadua prácticamente joven y verde, lo que significa que al industrializarla, mejoraremos sus niveles de resistencia</a:t>
            </a:r>
            <a:r>
              <a:rPr lang="es-EC" dirty="0" smtClean="0"/>
              <a:t>.</a:t>
            </a:r>
          </a:p>
          <a:p>
            <a:pPr marL="285750" lvl="0" indent="-285750" algn="just">
              <a:buFont typeface="Arial" pitchFamily="34" charset="0"/>
              <a:buChar char="•"/>
            </a:pPr>
            <a:endParaRPr lang="es-EC" dirty="0"/>
          </a:p>
          <a:p>
            <a:pPr marL="285750" indent="-285750" algn="just">
              <a:buFont typeface="Arial" pitchFamily="34" charset="0"/>
              <a:buChar char="•"/>
            </a:pPr>
            <a:r>
              <a:rPr lang="es-EC" dirty="0"/>
              <a:t>Con respecto a este punto, como se vio en la investigación, el Ecuador cuenta con una guadua mejor calidad que la colombiana. Al comparar los resultados obtenidos en laboratorio, vemos que los límites de resistencias son similares a los obtenidos por nuestros vecinos, con la diferencia de que, las probetas usadas, al no existir el proceso de secado y curado de la guadua en el país, se las obtuvo de guadua prácticamente joven y verde, lo que significa que al industrializarla, mejoraremos sus niveles de resistencia</a:t>
            </a:r>
            <a:r>
              <a:rPr lang="es-EC" dirty="0" smtClean="0"/>
              <a:t>.</a:t>
            </a:r>
            <a:endParaRPr lang="es-EC" dirty="0"/>
          </a:p>
          <a:p>
            <a:pPr algn="just"/>
            <a:endParaRPr lang="es-EC" dirty="0"/>
          </a:p>
        </p:txBody>
      </p:sp>
    </p:spTree>
    <p:extLst>
      <p:ext uri="{BB962C8B-B14F-4D97-AF65-F5344CB8AC3E}">
        <p14:creationId xmlns:p14="http://schemas.microsoft.com/office/powerpoint/2010/main" val="16596802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186874"/>
            <a:ext cx="7920880" cy="4524315"/>
          </a:xfrm>
          <a:prstGeom prst="rect">
            <a:avLst/>
          </a:prstGeom>
          <a:noFill/>
        </p:spPr>
        <p:txBody>
          <a:bodyPr wrap="square" rtlCol="0">
            <a:spAutoFit/>
          </a:bodyPr>
          <a:lstStyle/>
          <a:p>
            <a:pPr marL="285750" lvl="0" indent="-285750" algn="just">
              <a:buFont typeface="Arial" pitchFamily="34" charset="0"/>
              <a:buChar char="•"/>
            </a:pPr>
            <a:r>
              <a:rPr lang="es-EC" dirty="0"/>
              <a:t>Respecto al “Futuro de la construcción de guagua en el Ecuador”, además de todo lo expresado anteriormente, es necesario anotar, que el Ecuador tiene en “la guadua” un recurso natural excepcional, conociendo la situación actual que atraviesa el planeta desde el punto de vista ambiental. Este recurso desde ya se vislumbra como un potencial extraordinario, desde el punto de vista de sostenibilidad en arquitectura y económico. </a:t>
            </a:r>
          </a:p>
          <a:p>
            <a:pPr algn="just"/>
            <a:endParaRPr lang="es-EC" dirty="0"/>
          </a:p>
          <a:p>
            <a:pPr marL="285750" lvl="0" indent="-285750" algn="just">
              <a:buFont typeface="Arial" pitchFamily="34" charset="0"/>
              <a:buChar char="•"/>
            </a:pPr>
            <a:r>
              <a:rPr lang="es-EC" dirty="0"/>
              <a:t>Los técnicos debemos ser consientes de la importancia de iniciar –desde ya— el camino que nos conduzca hacia la “Sistematización e industrialización de los sistemas constructivos en guadua en el Ecuador”. Trabajo que debe de involucrar a todas las instituciones académicas y de investigación del país, para trazar las políticas y estrategias, que nos permitan desarrollar toda iniciativa encaminada a lograr esta meta estratégica. </a:t>
            </a:r>
          </a:p>
          <a:p>
            <a:endParaRPr lang="es-EC" dirty="0"/>
          </a:p>
        </p:txBody>
      </p:sp>
    </p:spTree>
    <p:extLst>
      <p:ext uri="{BB962C8B-B14F-4D97-AF65-F5344CB8AC3E}">
        <p14:creationId xmlns:p14="http://schemas.microsoft.com/office/powerpoint/2010/main" val="420565603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330890"/>
            <a:ext cx="7920880" cy="3416320"/>
          </a:xfrm>
          <a:prstGeom prst="rect">
            <a:avLst/>
          </a:prstGeom>
          <a:noFill/>
        </p:spPr>
        <p:txBody>
          <a:bodyPr wrap="square" rtlCol="0">
            <a:spAutoFit/>
          </a:bodyPr>
          <a:lstStyle/>
          <a:p>
            <a:pPr marL="285750" lvl="0" indent="-285750" algn="just">
              <a:buFont typeface="Arial" pitchFamily="34" charset="0"/>
              <a:buChar char="•"/>
            </a:pPr>
            <a:r>
              <a:rPr lang="es-EC" dirty="0"/>
              <a:t>Con respecto a la construcción con guadua, se ha planteado una vivienda tipo de dos plantas, que emplea una forma modular a fin de poder expandirse o contraerse dependiendo de las necesidades del usuario</a:t>
            </a:r>
            <a:r>
              <a:rPr lang="es-EC" dirty="0" smtClean="0"/>
              <a:t>.</a:t>
            </a:r>
          </a:p>
          <a:p>
            <a:pPr lvl="0" algn="just"/>
            <a:endParaRPr lang="es-EC" dirty="0"/>
          </a:p>
          <a:p>
            <a:pPr algn="just"/>
            <a:endParaRPr lang="es-EC" dirty="0"/>
          </a:p>
          <a:p>
            <a:pPr marL="285750" lvl="0" indent="-285750" algn="just">
              <a:buFont typeface="Arial" pitchFamily="34" charset="0"/>
              <a:buChar char="•"/>
            </a:pPr>
            <a:r>
              <a:rPr lang="es-EC" dirty="0"/>
              <a:t>Es conocido que el Ecuador es un país muy tradicionalista en lo que refiere a los sistemas constructivos, materiales, etc. Hoy en día, después de la experiencia de los terremotos de Haití y Chile en el 2010, los ojos de la sociedad ecuatoriana se han vuelto a sus códigos y normas de construcción, sin embargo no desea probar nuevos métodos o sistemas. Partiendo de esto, resulta muy difícil el introducir la cultura de la guadua en el Ecuador</a:t>
            </a:r>
            <a:r>
              <a:rPr lang="es-EC" dirty="0" smtClean="0"/>
              <a:t>.</a:t>
            </a:r>
            <a:endParaRPr lang="es-EC" dirty="0"/>
          </a:p>
        </p:txBody>
      </p:sp>
    </p:spTree>
    <p:extLst>
      <p:ext uri="{BB962C8B-B14F-4D97-AF65-F5344CB8AC3E}">
        <p14:creationId xmlns:p14="http://schemas.microsoft.com/office/powerpoint/2010/main" val="40805212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9532" y="1988840"/>
            <a:ext cx="8424936" cy="2862322"/>
          </a:xfrm>
          <a:prstGeom prst="rect">
            <a:avLst/>
          </a:prstGeom>
          <a:noFill/>
        </p:spPr>
        <p:txBody>
          <a:bodyPr wrap="square" rtlCol="0">
            <a:spAutoFit/>
          </a:bodyPr>
          <a:lstStyle/>
          <a:p>
            <a:pPr marL="285750" lvl="0" indent="-285750" algn="just">
              <a:buFont typeface="Arial" pitchFamily="34" charset="0"/>
              <a:buChar char="•"/>
            </a:pPr>
            <a:r>
              <a:rPr lang="es-EC" dirty="0"/>
              <a:t>Con respecto a nuestro diseño, se emplearon las normas colombianas, toda vez que estas se han probado y son las más avanzadas sobre este tema</a:t>
            </a:r>
            <a:r>
              <a:rPr lang="es-EC" dirty="0" smtClean="0"/>
              <a:t>.</a:t>
            </a:r>
          </a:p>
          <a:p>
            <a:pPr marL="285750" lvl="0" indent="-285750" algn="just">
              <a:buFont typeface="Arial" pitchFamily="34" charset="0"/>
              <a:buChar char="•"/>
            </a:pPr>
            <a:endParaRPr lang="es-EC" dirty="0"/>
          </a:p>
          <a:p>
            <a:pPr lvl="0" algn="just"/>
            <a:endParaRPr lang="es-EC" dirty="0"/>
          </a:p>
          <a:p>
            <a:pPr algn="just"/>
            <a:endParaRPr lang="es-EC" dirty="0"/>
          </a:p>
          <a:p>
            <a:pPr marL="285750" lvl="0" indent="-285750" algn="just">
              <a:buFont typeface="Arial" pitchFamily="34" charset="0"/>
              <a:buChar char="•"/>
            </a:pPr>
            <a:r>
              <a:rPr lang="es-EC" dirty="0"/>
              <a:t>Los límites del material son un promedio entre los resultados obtenidos en las pocas tesis desarrolladas en el país y los de la norma colombiana, todo esto porque las tesis usaron diferentes tipos de guaduas entre si, de varios lugares y aunque no difieren mayormente entre ellas no se vio conveniente el tomar uno solo como base</a:t>
            </a:r>
            <a:r>
              <a:rPr lang="es-EC" dirty="0" smtClean="0"/>
              <a:t>.</a:t>
            </a:r>
          </a:p>
        </p:txBody>
      </p:sp>
    </p:spTree>
    <p:extLst>
      <p:ext uri="{BB962C8B-B14F-4D97-AF65-F5344CB8AC3E}">
        <p14:creationId xmlns:p14="http://schemas.microsoft.com/office/powerpoint/2010/main" val="30084823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132856"/>
            <a:ext cx="7776864" cy="2554545"/>
          </a:xfrm>
          <a:prstGeom prst="rect">
            <a:avLst/>
          </a:prstGeom>
          <a:noFill/>
        </p:spPr>
        <p:txBody>
          <a:bodyPr wrap="square" rtlCol="0">
            <a:spAutoFit/>
          </a:bodyPr>
          <a:lstStyle/>
          <a:p>
            <a:pPr marL="285750" lvl="0" indent="-285750" algn="just">
              <a:buFont typeface="Arial" pitchFamily="34" charset="0"/>
              <a:buChar char="•"/>
            </a:pPr>
            <a:r>
              <a:rPr lang="es-EC" sz="2000" dirty="0" smtClean="0"/>
              <a:t>Se </a:t>
            </a:r>
            <a:r>
              <a:rPr lang="es-EC" sz="2000" dirty="0"/>
              <a:t>debe considerar a la vivienda de guadua como una alternativa de sistema estructural, ya que se ha demostrado su buen comportamiento ante eventos de naturaleza sísmica por estar construido con materiales de bajo peso que producen fuerzas inerciales menores; otro factor importante radica en que el costo final de la vivienda de este tipo es relativamente menor comparado con el de la vivienda construida con otros materiales, como mampostería</a:t>
            </a:r>
            <a:r>
              <a:rPr lang="es-EC" sz="2000" dirty="0" smtClean="0"/>
              <a:t>.</a:t>
            </a:r>
            <a:endParaRPr lang="es-EC" sz="2000" dirty="0"/>
          </a:p>
        </p:txBody>
      </p:sp>
    </p:spTree>
    <p:extLst>
      <p:ext uri="{BB962C8B-B14F-4D97-AF65-F5344CB8AC3E}">
        <p14:creationId xmlns:p14="http://schemas.microsoft.com/office/powerpoint/2010/main" val="17433154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988840"/>
            <a:ext cx="8280920" cy="2862322"/>
          </a:xfrm>
          <a:prstGeom prst="rect">
            <a:avLst/>
          </a:prstGeom>
          <a:noFill/>
        </p:spPr>
        <p:txBody>
          <a:bodyPr wrap="square" rtlCol="0">
            <a:spAutoFit/>
          </a:bodyPr>
          <a:lstStyle/>
          <a:p>
            <a:pPr marL="285750" lvl="0" indent="-285750" algn="just">
              <a:buFont typeface="Arial" pitchFamily="34" charset="0"/>
              <a:buChar char="•"/>
            </a:pPr>
            <a:r>
              <a:rPr lang="es-EC" dirty="0" smtClean="0"/>
              <a:t>La guadua es un material constructivo muy versátil, con excelentes propiedades físicas; bajo peso, fácil consecución en nuestro medio a precios favorables; todo esto hace de ella otro material estructural competente en la canasta de la construcción.</a:t>
            </a:r>
          </a:p>
          <a:p>
            <a:pPr algn="just"/>
            <a:endParaRPr lang="es-EC" dirty="0" smtClean="0"/>
          </a:p>
          <a:p>
            <a:pPr marL="285750" lvl="0" indent="-285750" algn="just">
              <a:buFont typeface="Arial" pitchFamily="34" charset="0"/>
              <a:buChar char="•"/>
            </a:pPr>
            <a:r>
              <a:rPr lang="es-EC" dirty="0" smtClean="0"/>
              <a:t>Como en todas las construcciones los materiales empleados para realizar viviendas de guadua en cemento deben ser de buena calidad; es importante realizar pruebas a estos para comprobar dicha calidad; con respecto a la guadua en este campo se han realizado pocas investigaciones en nuestro medio, razón por la cual se debe implementar una técnica adecuada.</a:t>
            </a:r>
            <a:endParaRPr lang="es-EC" dirty="0"/>
          </a:p>
        </p:txBody>
      </p:sp>
    </p:spTree>
    <p:extLst>
      <p:ext uri="{BB962C8B-B14F-4D97-AF65-F5344CB8AC3E}">
        <p14:creationId xmlns:p14="http://schemas.microsoft.com/office/powerpoint/2010/main" val="19382777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16632"/>
            <a:ext cx="8568952" cy="830997"/>
          </a:xfrm>
          <a:prstGeom prst="rect">
            <a:avLst/>
          </a:prstGeom>
          <a:noFill/>
        </p:spPr>
        <p:txBody>
          <a:bodyPr wrap="square" rtlCol="0">
            <a:spAutoFit/>
          </a:bodyPr>
          <a:lstStyle/>
          <a:p>
            <a:pPr algn="just">
              <a:spcBef>
                <a:spcPct val="0"/>
              </a:spcBef>
            </a:pPr>
            <a:r>
              <a:rPr lang="es-EC"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ESTADO ACTUAL DEL TEMA GUADUA EN EL ECUADOR</a:t>
            </a:r>
          </a:p>
        </p:txBody>
      </p:sp>
      <p:sp>
        <p:nvSpPr>
          <p:cNvPr id="3" name="2 CuadroTexto"/>
          <p:cNvSpPr txBox="1"/>
          <p:nvPr/>
        </p:nvSpPr>
        <p:spPr>
          <a:xfrm>
            <a:off x="251520" y="932522"/>
            <a:ext cx="8712968" cy="5016758"/>
          </a:xfrm>
          <a:prstGeom prst="rect">
            <a:avLst/>
          </a:prstGeom>
          <a:noFill/>
        </p:spPr>
        <p:txBody>
          <a:bodyPr wrap="square" rtlCol="0">
            <a:spAutoFit/>
          </a:bodyPr>
          <a:lstStyle/>
          <a:p>
            <a:pPr marL="285750" lvl="0" indent="-285750" algn="just">
              <a:buFont typeface="Arial" pitchFamily="34" charset="0"/>
              <a:buChar char="•"/>
            </a:pPr>
            <a:r>
              <a:rPr lang="es-EC" sz="1600" dirty="0"/>
              <a:t>Actualmente, el Ecuador no cuenta con la suficiente información técnica para iniciar con la construcción empleando guadua, a gran escala. A pesar de las investigaciones realizadas, y a pesar de la experiencia en los países vecinos, la información que consta en la edición 2011 de la actual NORMA ECUATORIANA DE LA CONSTRUCCIÓN (NEC-11), es sumamente escueta, incluso para lo concerniente a la construcción con madera. Apenas se nombra en el Capítulo 17 la construcción con guadua, y se la ha abarcado de una manera demasiado superficial, (Véase ANEXO B Cap. 17 “UTILIZACIÓN DE LA GUADUA ANGUSTIFOLIA KUNTH EN LA CONSTRUCCIÓN”; NORMA ECUATORIANA DE LA CONSTRUCCION - NEC-11). En apenas 47 hojas se sintetiza todo lo referente a este tema sin llegar a profundizar tanto como se desearía a fin de poder tomar en serio este nuevo tipo de construcción, mientras que nuestra contraparte colombiana tiene un capítulo de cerca de 150 paginas destinado al mismo tema (Véase ANEXO C NSR-10 ).</a:t>
            </a:r>
          </a:p>
          <a:p>
            <a:pPr algn="just"/>
            <a:endParaRPr lang="es-EC" sz="1600" dirty="0"/>
          </a:p>
          <a:p>
            <a:pPr marL="285750" lvl="0" indent="-285750" algn="just">
              <a:buFont typeface="Arial" pitchFamily="34" charset="0"/>
              <a:buChar char="•"/>
            </a:pPr>
            <a:r>
              <a:rPr lang="es-EC" sz="1600" dirty="0"/>
              <a:t>Sin embargo a todo esto, a raíz de las iniciativas como las planteadas en este proyecto de tesis, durante los últimos dos años, se han venido dando reuniones a fin de fortalecer la información sobre este tema a fin de poder plasmar todos estos conocimientos de una mejor manera en las posteriores NEC. En uno de los últimos talleres llevados a cabo sobre este tema, con la colaboración de todos los involucrados, como son Ministerio de Agricultura, Ministerio del ambiente, gobiernos provinciales, algunas organizaciones no gubernamentales y privadas, se bosquejó una matriz en la que se ve el estado actual y la proyección de la guadua en sus diferentes áreas de acción</a:t>
            </a:r>
            <a:r>
              <a:rPr lang="es-EC" sz="1600" dirty="0" smtClean="0"/>
              <a:t>.</a:t>
            </a:r>
            <a:endParaRPr lang="es-EC" sz="1600" dirty="0"/>
          </a:p>
        </p:txBody>
      </p:sp>
    </p:spTree>
    <p:extLst>
      <p:ext uri="{BB962C8B-B14F-4D97-AF65-F5344CB8AC3E}">
        <p14:creationId xmlns:p14="http://schemas.microsoft.com/office/powerpoint/2010/main" val="27536857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287643983"/>
              </p:ext>
            </p:extLst>
          </p:nvPr>
        </p:nvGraphicFramePr>
        <p:xfrm>
          <a:off x="107505" y="116632"/>
          <a:ext cx="8928990" cy="6643088"/>
        </p:xfrm>
        <a:graphic>
          <a:graphicData uri="http://schemas.openxmlformats.org/drawingml/2006/table">
            <a:tbl>
              <a:tblPr/>
              <a:tblGrid>
                <a:gridCol w="139892"/>
                <a:gridCol w="139892"/>
                <a:gridCol w="139892"/>
                <a:gridCol w="139892"/>
                <a:gridCol w="1066076"/>
                <a:gridCol w="168835"/>
                <a:gridCol w="675343"/>
                <a:gridCol w="1447162"/>
                <a:gridCol w="1048388"/>
                <a:gridCol w="1389277"/>
                <a:gridCol w="1403747"/>
                <a:gridCol w="1170594"/>
              </a:tblGrid>
              <a:tr h="307091">
                <a:tc gridSpan="12">
                  <a:txBody>
                    <a:bodyPr/>
                    <a:lstStyle/>
                    <a:p>
                      <a:pPr algn="l" fontAlgn="ctr"/>
                      <a:r>
                        <a:rPr lang="es-EC" sz="1100" b="1" i="0" u="none" strike="noStrike" dirty="0">
                          <a:solidFill>
                            <a:srgbClr val="000000"/>
                          </a:solidFill>
                          <a:effectLst/>
                          <a:latin typeface="Arial"/>
                        </a:rPr>
                        <a:t>Producción</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1096">
                <a:tc>
                  <a:txBody>
                    <a:bodyPr/>
                    <a:lstStyle/>
                    <a:p>
                      <a:pPr algn="l"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l"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gridSpan="2">
                  <a:txBody>
                    <a:bodyPr/>
                    <a:lstStyle/>
                    <a:p>
                      <a:pPr algn="ctr" fontAlgn="ctr"/>
                      <a:r>
                        <a:rPr lang="es-EC" sz="900" b="1" i="0" u="none" strike="noStrike" dirty="0">
                          <a:solidFill>
                            <a:srgbClr val="000000"/>
                          </a:solidFill>
                          <a:effectLst/>
                          <a:latin typeface="Arial"/>
                        </a:rPr>
                        <a:t>Actor</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ctr"/>
                      <a:r>
                        <a:rPr lang="es-EC" sz="900" b="1" i="0" u="none" strike="noStrike" dirty="0">
                          <a:solidFill>
                            <a:srgbClr val="000000"/>
                          </a:solidFill>
                          <a:effectLst/>
                          <a:latin typeface="Arial"/>
                        </a:rPr>
                        <a:t>Sitio de trabajo</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dirty="0">
                          <a:solidFill>
                            <a:srgbClr val="000000"/>
                          </a:solidFill>
                          <a:effectLst/>
                          <a:latin typeface="Arial"/>
                        </a:rPr>
                        <a:t>Debilidades  general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Estratégias  generales</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Limitaciones sectorial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Estrategias sectoriales</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Propuesta de soporte político / estado por sector</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788">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1"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1"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0">
                  <a:txBody>
                    <a:bodyPr/>
                    <a:lstStyle/>
                    <a:p>
                      <a:pPr algn="ctr" fontAlgn="ctr"/>
                      <a:r>
                        <a:rPr lang="es-EC" sz="900" b="0" i="0" u="none" strike="noStrike" dirty="0">
                          <a:solidFill>
                            <a:srgbClr val="000000"/>
                          </a:solidFill>
                          <a:effectLst/>
                          <a:latin typeface="Arial"/>
                        </a:rPr>
                        <a:t>_ Falta instancia unificadora-coordinadora</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Malas practicas</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Falta de sistematización y conocimiento</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Falta oferta académica y </a:t>
                      </a:r>
                      <a:r>
                        <a:rPr lang="es-EC" sz="900" b="0" i="0" u="none" strike="noStrike" dirty="0" err="1">
                          <a:solidFill>
                            <a:srgbClr val="000000"/>
                          </a:solidFill>
                          <a:effectLst/>
                          <a:latin typeface="Arial"/>
                        </a:rPr>
                        <a:t>capacitacion</a:t>
                      </a:r>
                      <a:endParaRPr lang="es-EC" sz="900" b="0" i="0" u="none" strike="noStrike" dirty="0">
                        <a:solidFill>
                          <a:srgbClr val="000000"/>
                        </a:solidFill>
                        <a:effectLst/>
                        <a:latin typeface="Arial"/>
                      </a:endParaRP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0">
                  <a:txBody>
                    <a:bodyPr/>
                    <a:lstStyle/>
                    <a:p>
                      <a:pPr algn="ctr" fontAlgn="ctr"/>
                      <a:r>
                        <a:rPr lang="es-EC" sz="900" b="0" i="0" u="none" strike="noStrike" dirty="0">
                          <a:solidFill>
                            <a:srgbClr val="000000"/>
                          </a:solidFill>
                          <a:effectLst/>
                          <a:latin typeface="Arial"/>
                        </a:rPr>
                        <a:t>_ </a:t>
                      </a:r>
                      <a:r>
                        <a:rPr lang="es-EC" sz="900" b="0" i="0" u="none" strike="noStrike" dirty="0" err="1">
                          <a:solidFill>
                            <a:srgbClr val="000000"/>
                          </a:solidFill>
                          <a:effectLst/>
                          <a:latin typeface="Arial"/>
                        </a:rPr>
                        <a:t>Capacitacion</a:t>
                      </a:r>
                      <a:r>
                        <a:rPr lang="es-EC" sz="900" b="0" i="0" u="none" strike="noStrike" dirty="0">
                          <a:solidFill>
                            <a:srgbClr val="000000"/>
                          </a:solidFill>
                          <a:effectLst/>
                          <a:latin typeface="Arial"/>
                        </a:rPr>
                        <a:t> a todos niveles</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Lineamientos / </a:t>
                      </a:r>
                      <a:r>
                        <a:rPr lang="es-EC" sz="900" b="0" i="0" u="none" strike="noStrike" dirty="0" err="1">
                          <a:solidFill>
                            <a:srgbClr val="000000"/>
                          </a:solidFill>
                          <a:effectLst/>
                          <a:latin typeface="Arial"/>
                        </a:rPr>
                        <a:t>guias</a:t>
                      </a:r>
                      <a:r>
                        <a:rPr lang="es-EC" sz="900" b="0" i="0" u="none" strike="noStrike" dirty="0">
                          <a:solidFill>
                            <a:srgbClr val="000000"/>
                          </a:solidFill>
                          <a:effectLst/>
                          <a:latin typeface="Arial"/>
                        </a:rPr>
                        <a:t> del manejo y uso</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Inventarios de </a:t>
                      </a:r>
                      <a:r>
                        <a:rPr lang="es-EC" sz="900" b="0" i="0" u="none" strike="noStrike" dirty="0" err="1">
                          <a:solidFill>
                            <a:srgbClr val="000000"/>
                          </a:solidFill>
                          <a:effectLst/>
                          <a:latin typeface="Arial"/>
                        </a:rPr>
                        <a:t>areas</a:t>
                      </a:r>
                      <a:r>
                        <a:rPr lang="es-EC" sz="900" b="0" i="0" u="none" strike="noStrike" dirty="0">
                          <a:solidFill>
                            <a:srgbClr val="000000"/>
                          </a:solidFill>
                          <a:effectLst/>
                          <a:latin typeface="Arial"/>
                        </a:rPr>
                        <a:t> existente y potencial</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Estudios del mercado</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_ Agenda </a:t>
                      </a:r>
                      <a:r>
                        <a:rPr lang="es-EC" sz="900" b="0" i="0" u="none" strike="noStrike" dirty="0" err="1">
                          <a:solidFill>
                            <a:srgbClr val="000000"/>
                          </a:solidFill>
                          <a:effectLst/>
                          <a:latin typeface="Arial"/>
                        </a:rPr>
                        <a:t>politica</a:t>
                      </a:r>
                      <a:r>
                        <a:rPr lang="es-EC" sz="900" b="0" i="0" u="none" strike="noStrike" dirty="0">
                          <a:solidFill>
                            <a:srgbClr val="000000"/>
                          </a:solidFill>
                          <a:effectLst/>
                          <a:latin typeface="Arial"/>
                        </a:rPr>
                        <a:t> para la promover uso</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0">
                  <a:txBody>
                    <a:bodyPr/>
                    <a:lstStyle/>
                    <a:p>
                      <a:pPr algn="ctr" fontAlgn="ctr"/>
                      <a:r>
                        <a:rPr lang="es-EC" sz="900" b="0" i="0" u="none" strike="noStrike">
                          <a:solidFill>
                            <a:srgbClr val="000000"/>
                          </a:solidFill>
                          <a:effectLst/>
                          <a:latin typeface="Arial"/>
                        </a:rPr>
                        <a:t>- Falta Información sobre existencia de Bambúes</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Falta de Incentivos para cultivar Bambú</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Visión negativa del material Bambú</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Desconocimiento sobre canales de comercialización &amp; nichos de mercado</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Falta Información sobre competencias (técnicos, ingenieros, etc.)</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La no definición de los roles ministeriales (competencias)</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0">
                  <a:txBody>
                    <a:bodyPr/>
                    <a:lstStyle/>
                    <a:p>
                      <a:pPr algn="ctr" fontAlgn="ctr"/>
                      <a:r>
                        <a:rPr lang="es-EC" sz="900" b="0" i="0" u="none" strike="noStrike">
                          <a:solidFill>
                            <a:srgbClr val="000000"/>
                          </a:solidFill>
                          <a:effectLst/>
                          <a:latin typeface="Arial"/>
                        </a:rPr>
                        <a:t>- Mapeo nacional de los guadales existente (cultivos y naturales)</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Incluir el bambú (especies adecuado) en el plan de reforestación de la subsecretaria de fomento forestal. (dentro de las 6 especies que apoyen la conservación). Entraría al bambú en una categoría especial, devolución del 75 pc de lo prendido. Hablar con Pablo Noboa para su inclusión. </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Realización de base de datos de competencias</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Estudio de mercado por especias &amp; usos principales y difusión</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Buena educación y comunicación alrededor del bambú</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Division de competencias entre MAE/MAGAP</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Normalizar en el pais las diferentes del cultivo y aprovechamiento de La materia prima</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0">
                  <a:txBody>
                    <a:bodyPr/>
                    <a:lstStyle/>
                    <a:p>
                      <a:pPr algn="ctr" fontAlgn="ctr"/>
                      <a:r>
                        <a:rPr lang="es-EC" sz="900" b="0" i="0" u="none" strike="noStrike">
                          <a:solidFill>
                            <a:srgbClr val="000000"/>
                          </a:solidFill>
                          <a:effectLst/>
                          <a:latin typeface="Arial"/>
                        </a:rPr>
                        <a:t>- Creación  del Instituto nacional del bambú y definición de competencias</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96">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Gobierno Provincial Pichincha</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g</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Prov. Pichincha</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5383">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MAGAP Guayaquil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g</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Guayas</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5383">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MAGAP / Subs. Forestal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g</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Nacional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5383">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INBAR</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ig</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Costa, Sierra</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l" fontAlgn="ctr"/>
                      <a:r>
                        <a:rPr lang="es-EC" sz="900" b="0" i="0" u="none" strike="noStrike">
                          <a:solidFill>
                            <a:srgbClr val="000000"/>
                          </a:solidFill>
                          <a:effectLst/>
                          <a:latin typeface="Arial"/>
                        </a:rPr>
                        <a:t>Mundo Pigual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Amazonia</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BAMBUMACHE</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5383">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APPACBAMBU</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ong</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MAE / DNF</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Nacional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75383">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Pro Ecuador / MRECI</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Nacional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1788">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879792">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500" b="1" i="0" u="none" strike="noStrike">
                          <a:solidFill>
                            <a:srgbClr val="FFFFFF"/>
                          </a:solidFill>
                          <a:effectLst/>
                          <a:latin typeface="Arial"/>
                        </a:rPr>
                        <a:t> </a:t>
                      </a:r>
                    </a:p>
                  </a:txBody>
                  <a:tcPr marL="4444" marR="4444" marT="44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l" fontAlgn="ctr"/>
                      <a:r>
                        <a:rPr lang="es-EC" sz="900" b="0" i="0" u="none" strike="noStrike">
                          <a:solidFill>
                            <a:srgbClr val="000000"/>
                          </a:solidFill>
                          <a:effectLst/>
                          <a:latin typeface="Arial"/>
                        </a:rPr>
                        <a:t>Universidad Central</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444" marR="4444" marT="44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4400">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ctr"/>
                      <a:r>
                        <a:rPr lang="pt-BR" sz="500" b="0" i="0" u="none" strike="noStrike">
                          <a:solidFill>
                            <a:srgbClr val="000000"/>
                          </a:solidFill>
                          <a:effectLst/>
                          <a:latin typeface="Arial"/>
                        </a:rPr>
                        <a:t>*Anja Robel, arquitecta MINTUR ATP's</a:t>
                      </a:r>
                    </a:p>
                  </a:txBody>
                  <a:tcPr marL="4444" marR="4444" marT="444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r>
              <a:tr h="124400">
                <a:tc gridSpan="2">
                  <a:txBody>
                    <a:bodyPr/>
                    <a:lstStyle/>
                    <a:p>
                      <a:pPr algn="l" fontAlgn="ctr"/>
                      <a:r>
                        <a:rPr lang="es-EC" sz="500" b="1" i="0" u="none" strike="noStrike">
                          <a:solidFill>
                            <a:srgbClr val="000000"/>
                          </a:solidFill>
                          <a:effectLst/>
                          <a:latin typeface="Arial"/>
                        </a:rPr>
                        <a:t>g_</a:t>
                      </a:r>
                    </a:p>
                  </a:txBody>
                  <a:tcPr marL="4444" marR="4444" marT="4444" marB="0" anchor="ctr">
                    <a:lnL>
                      <a:noFill/>
                    </a:lnL>
                    <a:lnR>
                      <a:noFill/>
                    </a:lnR>
                    <a:lnT>
                      <a:noFill/>
                    </a:lnT>
                    <a:lnB>
                      <a:noFill/>
                    </a:lnB>
                  </a:tcPr>
                </a:tc>
                <a:tc hMerge="1">
                  <a:txBody>
                    <a:bodyPr/>
                    <a:lstStyle/>
                    <a:p>
                      <a:endParaRPr lang="es-EC"/>
                    </a:p>
                  </a:txBody>
                  <a:tcPr/>
                </a:tc>
                <a:tc gridSpan="3">
                  <a:txBody>
                    <a:bodyPr/>
                    <a:lstStyle/>
                    <a:p>
                      <a:pPr algn="l" fontAlgn="b"/>
                      <a:r>
                        <a:rPr lang="es-EC" sz="500" b="0" i="0" u="none" strike="noStrike">
                          <a:solidFill>
                            <a:srgbClr val="000000"/>
                          </a:solidFill>
                          <a:effectLst/>
                          <a:latin typeface="Arial"/>
                        </a:rPr>
                        <a:t>gobierno</a:t>
                      </a:r>
                    </a:p>
                  </a:txBody>
                  <a:tcPr marL="4444" marR="4444" marT="444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ctr" fontAlgn="b"/>
                      <a:r>
                        <a:rPr lang="es-EC" sz="500" b="0" i="0" u="none" strike="noStrike">
                          <a:solidFill>
                            <a:srgbClr val="000000"/>
                          </a:solidFill>
                          <a:effectLst/>
                          <a:latin typeface="Arial"/>
                        </a:rPr>
                        <a:t> </a:t>
                      </a:r>
                    </a:p>
                  </a:txBody>
                  <a:tcPr marL="4444" marR="4444" marT="4444" marB="0" anchor="b">
                    <a:lnL>
                      <a:noFill/>
                    </a:lnL>
                    <a:lnR>
                      <a:noFill/>
                    </a:lnR>
                    <a:lnT>
                      <a:noFill/>
                    </a:lnT>
                    <a:lnB>
                      <a:noFill/>
                    </a:lnB>
                    <a:solidFill>
                      <a:srgbClr val="99CC00"/>
                    </a:solidFill>
                  </a:tcPr>
                </a:tc>
                <a:tc>
                  <a:txBody>
                    <a:bodyPr/>
                    <a:lstStyle/>
                    <a:p>
                      <a:pPr algn="l" fontAlgn="ctr"/>
                      <a:r>
                        <a:rPr lang="es-EC" sz="500" b="0" i="0" u="none" strike="noStrike">
                          <a:solidFill>
                            <a:srgbClr val="000000"/>
                          </a:solidFill>
                          <a:effectLst/>
                          <a:latin typeface="Arial"/>
                        </a:rPr>
                        <a:t>PRODUCCION</a:t>
                      </a: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r>
              <a:tr h="247902">
                <a:tc gridSpan="2">
                  <a:txBody>
                    <a:bodyPr/>
                    <a:lstStyle/>
                    <a:p>
                      <a:pPr algn="l" fontAlgn="ctr"/>
                      <a:r>
                        <a:rPr lang="es-EC" sz="500" b="1" i="0" u="none" strike="noStrike">
                          <a:solidFill>
                            <a:srgbClr val="000000"/>
                          </a:solidFill>
                          <a:effectLst/>
                          <a:latin typeface="Arial"/>
                        </a:rPr>
                        <a:t>ong_</a:t>
                      </a:r>
                    </a:p>
                  </a:txBody>
                  <a:tcPr marL="4444" marR="4444" marT="4444" marB="0" anchor="ctr">
                    <a:lnL>
                      <a:noFill/>
                    </a:lnL>
                    <a:lnR>
                      <a:noFill/>
                    </a:lnR>
                    <a:lnT>
                      <a:noFill/>
                    </a:lnT>
                    <a:lnB>
                      <a:noFill/>
                    </a:lnB>
                  </a:tcPr>
                </a:tc>
                <a:tc hMerge="1">
                  <a:txBody>
                    <a:bodyPr/>
                    <a:lstStyle/>
                    <a:p>
                      <a:endParaRPr lang="es-EC"/>
                    </a:p>
                  </a:txBody>
                  <a:tcPr/>
                </a:tc>
                <a:tc gridSpan="3">
                  <a:txBody>
                    <a:bodyPr/>
                    <a:lstStyle/>
                    <a:p>
                      <a:pPr algn="l" fontAlgn="b"/>
                      <a:r>
                        <a:rPr lang="es-EC" sz="500" b="0" i="0" u="none" strike="noStrike">
                          <a:solidFill>
                            <a:srgbClr val="000000"/>
                          </a:solidFill>
                          <a:effectLst/>
                          <a:latin typeface="Arial"/>
                        </a:rPr>
                        <a:t>organización no gubernamental, sin fines de lucro</a:t>
                      </a:r>
                    </a:p>
                  </a:txBody>
                  <a:tcPr marL="4444" marR="4444" marT="444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ctr" fontAlgn="b"/>
                      <a:r>
                        <a:rPr lang="es-EC" sz="500" b="0" i="0" u="none" strike="noStrike">
                          <a:solidFill>
                            <a:srgbClr val="000000"/>
                          </a:solidFill>
                          <a:effectLst/>
                          <a:latin typeface="Arial"/>
                        </a:rPr>
                        <a:t> </a:t>
                      </a:r>
                    </a:p>
                  </a:txBody>
                  <a:tcPr marL="4444" marR="4444" marT="4444" marB="0" anchor="b">
                    <a:lnL>
                      <a:noFill/>
                    </a:lnL>
                    <a:lnR>
                      <a:noFill/>
                    </a:lnR>
                    <a:lnT>
                      <a:noFill/>
                    </a:lnT>
                    <a:lnB>
                      <a:noFill/>
                    </a:lnB>
                    <a:solidFill>
                      <a:srgbClr val="0000FF"/>
                    </a:solidFill>
                  </a:tcPr>
                </a:tc>
                <a:tc>
                  <a:txBody>
                    <a:bodyPr/>
                    <a:lstStyle/>
                    <a:p>
                      <a:pPr algn="l" fontAlgn="ctr"/>
                      <a:r>
                        <a:rPr lang="es-EC" sz="500" b="0" i="0" u="none" strike="noStrike">
                          <a:solidFill>
                            <a:srgbClr val="000000"/>
                          </a:solidFill>
                          <a:effectLst/>
                          <a:latin typeface="Arial"/>
                        </a:rPr>
                        <a:t>INDUSTRIALIZACION</a:t>
                      </a: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r>
              <a:tr h="124400">
                <a:tc gridSpan="2">
                  <a:txBody>
                    <a:bodyPr/>
                    <a:lstStyle/>
                    <a:p>
                      <a:pPr algn="l" fontAlgn="ctr"/>
                      <a:r>
                        <a:rPr lang="es-EC" sz="500" b="1" i="0" u="none" strike="noStrike">
                          <a:solidFill>
                            <a:srgbClr val="000000"/>
                          </a:solidFill>
                          <a:effectLst/>
                          <a:latin typeface="Arial"/>
                        </a:rPr>
                        <a:t>ig_</a:t>
                      </a:r>
                    </a:p>
                  </a:txBody>
                  <a:tcPr marL="4444" marR="4444" marT="4444" marB="0" anchor="ctr">
                    <a:lnL>
                      <a:noFill/>
                    </a:lnL>
                    <a:lnR>
                      <a:noFill/>
                    </a:lnR>
                    <a:lnT>
                      <a:noFill/>
                    </a:lnT>
                    <a:lnB>
                      <a:noFill/>
                    </a:lnB>
                  </a:tcPr>
                </a:tc>
                <a:tc hMerge="1">
                  <a:txBody>
                    <a:bodyPr/>
                    <a:lstStyle/>
                    <a:p>
                      <a:endParaRPr lang="es-EC"/>
                    </a:p>
                  </a:txBody>
                  <a:tcPr/>
                </a:tc>
                <a:tc gridSpan="3">
                  <a:txBody>
                    <a:bodyPr/>
                    <a:lstStyle/>
                    <a:p>
                      <a:pPr algn="l" fontAlgn="b"/>
                      <a:r>
                        <a:rPr lang="es-EC" sz="500" b="0" i="0" u="none" strike="noStrike">
                          <a:solidFill>
                            <a:srgbClr val="000000"/>
                          </a:solidFill>
                          <a:effectLst/>
                          <a:latin typeface="Arial"/>
                        </a:rPr>
                        <a:t>organización intergubernamental</a:t>
                      </a:r>
                    </a:p>
                  </a:txBody>
                  <a:tcPr marL="4444" marR="4444" marT="444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ctr" fontAlgn="b"/>
                      <a:r>
                        <a:rPr lang="es-EC" sz="500" b="0" i="0" u="none" strike="noStrike">
                          <a:solidFill>
                            <a:srgbClr val="000000"/>
                          </a:solidFill>
                          <a:effectLst/>
                          <a:latin typeface="Arial"/>
                        </a:rPr>
                        <a:t> </a:t>
                      </a:r>
                    </a:p>
                  </a:txBody>
                  <a:tcPr marL="4444" marR="4444" marT="4444" marB="0" anchor="b">
                    <a:lnL>
                      <a:noFill/>
                    </a:lnL>
                    <a:lnR>
                      <a:noFill/>
                    </a:lnR>
                    <a:lnT>
                      <a:noFill/>
                    </a:lnT>
                    <a:lnB>
                      <a:noFill/>
                    </a:lnB>
                    <a:solidFill>
                      <a:srgbClr val="FF6600"/>
                    </a:solidFill>
                  </a:tcPr>
                </a:tc>
                <a:tc>
                  <a:txBody>
                    <a:bodyPr/>
                    <a:lstStyle/>
                    <a:p>
                      <a:pPr algn="l" fontAlgn="ctr"/>
                      <a:r>
                        <a:rPr lang="es-EC" sz="500" b="0" i="0" u="none" strike="noStrike">
                          <a:solidFill>
                            <a:srgbClr val="000000"/>
                          </a:solidFill>
                          <a:effectLst/>
                          <a:latin typeface="Arial"/>
                        </a:rPr>
                        <a:t>CONSTRUCCION</a:t>
                      </a: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r>
              <a:tr h="124400">
                <a:tc gridSpan="2">
                  <a:txBody>
                    <a:bodyPr/>
                    <a:lstStyle/>
                    <a:p>
                      <a:pPr algn="l" fontAlgn="ctr"/>
                      <a:r>
                        <a:rPr lang="es-EC" sz="500" b="1" i="0" u="none" strike="noStrike">
                          <a:solidFill>
                            <a:srgbClr val="000000"/>
                          </a:solidFill>
                          <a:effectLst/>
                          <a:latin typeface="Arial"/>
                        </a:rPr>
                        <a:t>p_</a:t>
                      </a:r>
                    </a:p>
                  </a:txBody>
                  <a:tcPr marL="4444" marR="4444" marT="4444" marB="0" anchor="ctr">
                    <a:lnL>
                      <a:noFill/>
                    </a:lnL>
                    <a:lnR>
                      <a:noFill/>
                    </a:lnR>
                    <a:lnT>
                      <a:noFill/>
                    </a:lnT>
                    <a:lnB>
                      <a:noFill/>
                    </a:lnB>
                  </a:tcPr>
                </a:tc>
                <a:tc hMerge="1">
                  <a:txBody>
                    <a:bodyPr/>
                    <a:lstStyle/>
                    <a:p>
                      <a:endParaRPr lang="es-EC"/>
                    </a:p>
                  </a:txBody>
                  <a:tcPr/>
                </a:tc>
                <a:tc gridSpan="3">
                  <a:txBody>
                    <a:bodyPr/>
                    <a:lstStyle/>
                    <a:p>
                      <a:pPr algn="l" fontAlgn="b"/>
                      <a:r>
                        <a:rPr lang="es-EC" sz="500" b="0" i="0" u="none" strike="noStrike">
                          <a:solidFill>
                            <a:srgbClr val="000000"/>
                          </a:solidFill>
                          <a:effectLst/>
                          <a:latin typeface="Arial"/>
                        </a:rPr>
                        <a:t>privada</a:t>
                      </a:r>
                    </a:p>
                  </a:txBody>
                  <a:tcPr marL="4444" marR="4444" marT="444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ctr" fontAlgn="b"/>
                      <a:r>
                        <a:rPr lang="es-EC" sz="500" b="0" i="0" u="none" strike="noStrike">
                          <a:solidFill>
                            <a:srgbClr val="000000"/>
                          </a:solidFill>
                          <a:effectLst/>
                          <a:latin typeface="Arial"/>
                        </a:rPr>
                        <a:t> </a:t>
                      </a:r>
                    </a:p>
                  </a:txBody>
                  <a:tcPr marL="4444" marR="4444" marT="4444" marB="0" anchor="b">
                    <a:lnL>
                      <a:noFill/>
                    </a:lnL>
                    <a:lnR>
                      <a:noFill/>
                    </a:lnR>
                    <a:lnT>
                      <a:noFill/>
                    </a:lnT>
                    <a:lnB>
                      <a:noFill/>
                    </a:lnB>
                    <a:solidFill>
                      <a:srgbClr val="FF0066"/>
                    </a:solidFill>
                  </a:tcPr>
                </a:tc>
                <a:tc>
                  <a:txBody>
                    <a:bodyPr/>
                    <a:lstStyle/>
                    <a:p>
                      <a:pPr algn="l" fontAlgn="ctr"/>
                      <a:r>
                        <a:rPr lang="es-EC" sz="500" b="0" i="0" u="none" strike="noStrike">
                          <a:solidFill>
                            <a:srgbClr val="000000"/>
                          </a:solidFill>
                          <a:effectLst/>
                          <a:latin typeface="Arial"/>
                        </a:rPr>
                        <a:t>TURISMO</a:t>
                      </a: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a:solidFill>
                          <a:srgbClr val="000000"/>
                        </a:solidFill>
                        <a:effectLst/>
                        <a:latin typeface="Arial"/>
                      </a:endParaRPr>
                    </a:p>
                  </a:txBody>
                  <a:tcPr marL="4444" marR="4444" marT="4444" marB="0" anchor="ctr">
                    <a:lnL>
                      <a:noFill/>
                    </a:lnL>
                    <a:lnR>
                      <a:noFill/>
                    </a:lnR>
                    <a:lnT>
                      <a:noFill/>
                    </a:lnT>
                    <a:lnB>
                      <a:noFill/>
                    </a:lnB>
                  </a:tcPr>
                </a:tc>
                <a:tc>
                  <a:txBody>
                    <a:bodyPr/>
                    <a:lstStyle/>
                    <a:p>
                      <a:pPr algn="l" fontAlgn="ctr"/>
                      <a:endParaRPr lang="es-EC" sz="500" b="0" i="0" u="none" strike="noStrike" dirty="0">
                        <a:solidFill>
                          <a:srgbClr val="000000"/>
                        </a:solidFill>
                        <a:effectLst/>
                        <a:latin typeface="Arial"/>
                      </a:endParaRPr>
                    </a:p>
                  </a:txBody>
                  <a:tcPr marL="4444" marR="4444" marT="4444" marB="0" anchor="ctr">
                    <a:lnL>
                      <a:noFill/>
                    </a:lnL>
                    <a:lnR>
                      <a:noFill/>
                    </a:lnR>
                    <a:lnT>
                      <a:noFill/>
                    </a:lnT>
                    <a:lnB>
                      <a:noFill/>
                    </a:lnB>
                  </a:tcPr>
                </a:tc>
              </a:tr>
            </a:tbl>
          </a:graphicData>
        </a:graphic>
      </p:graphicFrame>
    </p:spTree>
    <p:extLst>
      <p:ext uri="{BB962C8B-B14F-4D97-AF65-F5344CB8AC3E}">
        <p14:creationId xmlns:p14="http://schemas.microsoft.com/office/powerpoint/2010/main" val="8469910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70663790"/>
              </p:ext>
            </p:extLst>
          </p:nvPr>
        </p:nvGraphicFramePr>
        <p:xfrm>
          <a:off x="107505" y="188640"/>
          <a:ext cx="8928990" cy="6552872"/>
        </p:xfrm>
        <a:graphic>
          <a:graphicData uri="http://schemas.openxmlformats.org/drawingml/2006/table">
            <a:tbl>
              <a:tblPr/>
              <a:tblGrid>
                <a:gridCol w="152918"/>
                <a:gridCol w="152918"/>
                <a:gridCol w="152918"/>
                <a:gridCol w="152918"/>
                <a:gridCol w="1175884"/>
                <a:gridCol w="94914"/>
                <a:gridCol w="648582"/>
                <a:gridCol w="984298"/>
                <a:gridCol w="949144"/>
                <a:gridCol w="1680338"/>
                <a:gridCol w="1645184"/>
                <a:gridCol w="1138974"/>
              </a:tblGrid>
              <a:tr h="527838">
                <a:tc gridSpan="12">
                  <a:txBody>
                    <a:bodyPr/>
                    <a:lstStyle/>
                    <a:p>
                      <a:pPr algn="l" fontAlgn="ctr"/>
                      <a:r>
                        <a:rPr lang="es-EC" sz="1100" b="1" i="0" u="none" strike="noStrike" dirty="0">
                          <a:solidFill>
                            <a:srgbClr val="000000"/>
                          </a:solidFill>
                          <a:effectLst/>
                          <a:latin typeface="Arial"/>
                        </a:rPr>
                        <a:t>Industrialización</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6192">
                <a:tc>
                  <a:txBody>
                    <a:bodyPr/>
                    <a:lstStyle/>
                    <a:p>
                      <a:pPr algn="l"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l"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gridSpan="2">
                  <a:txBody>
                    <a:bodyPr/>
                    <a:lstStyle/>
                    <a:p>
                      <a:pPr algn="ctr" fontAlgn="ctr"/>
                      <a:r>
                        <a:rPr lang="es-EC" sz="900" b="1" i="0" u="none" strike="noStrike" dirty="0">
                          <a:solidFill>
                            <a:srgbClr val="000000"/>
                          </a:solidFill>
                          <a:effectLst/>
                          <a:latin typeface="Arial"/>
                        </a:rPr>
                        <a:t>Actor</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ctr"/>
                      <a:r>
                        <a:rPr lang="es-EC" sz="900" b="1" i="0" u="none" strike="noStrike">
                          <a:solidFill>
                            <a:srgbClr val="000000"/>
                          </a:solidFill>
                          <a:effectLst/>
                          <a:latin typeface="Arial"/>
                        </a:rPr>
                        <a:t>Sitio de trabajo</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dirty="0">
                          <a:solidFill>
                            <a:srgbClr val="000000"/>
                          </a:solidFill>
                          <a:effectLst/>
                          <a:latin typeface="Arial"/>
                        </a:rPr>
                        <a:t>Debilidades  general</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dirty="0" smtClean="0">
                          <a:solidFill>
                            <a:srgbClr val="000000"/>
                          </a:solidFill>
                          <a:effectLst/>
                          <a:latin typeface="Arial"/>
                        </a:rPr>
                        <a:t>Estrategias </a:t>
                      </a:r>
                      <a:r>
                        <a:rPr lang="es-EC" sz="900" b="1" i="0" u="none" strike="noStrike" dirty="0">
                          <a:solidFill>
                            <a:srgbClr val="000000"/>
                          </a:solidFill>
                          <a:effectLst/>
                          <a:latin typeface="Arial"/>
                        </a:rPr>
                        <a:t>generales</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Limitaciones sectorial</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Estrategias sectoriales</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Arial"/>
                        </a:rPr>
                        <a:t>Propuesta de soporte político / estado por sector</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838">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1"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1"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s-EC" sz="900" b="0" i="0" u="none" strike="noStrike">
                          <a:solidFill>
                            <a:srgbClr val="000000"/>
                          </a:solidFill>
                          <a:effectLst/>
                          <a:latin typeface="Arial"/>
                        </a:rPr>
                        <a:t>_ Falta instancia unificadora-coordinadora</a:t>
                      </a:r>
                      <a:br>
                        <a:rPr lang="es-EC" sz="900" b="0" i="0" u="none" strike="noStrike">
                          <a:solidFill>
                            <a:srgbClr val="000000"/>
                          </a:solidFill>
                          <a:effectLst/>
                          <a:latin typeface="Arial"/>
                        </a:rPr>
                      </a:br>
                      <a:r>
                        <a:rPr lang="es-EC" sz="900" b="0" i="0" u="none" strike="noStrike">
                          <a:solidFill>
                            <a:srgbClr val="000000"/>
                          </a:solidFill>
                          <a:effectLst/>
                          <a:latin typeface="Arial"/>
                        </a:rPr>
                        <a:t> </a:t>
                      </a:r>
                      <a:br>
                        <a:rPr lang="es-EC" sz="900" b="0" i="0" u="none" strike="noStrike">
                          <a:solidFill>
                            <a:srgbClr val="000000"/>
                          </a:solidFill>
                          <a:effectLst/>
                          <a:latin typeface="Arial"/>
                        </a:rPr>
                      </a:br>
                      <a:r>
                        <a:rPr lang="es-EC" sz="900" b="0" i="0" u="none" strike="noStrike">
                          <a:solidFill>
                            <a:srgbClr val="000000"/>
                          </a:solidFill>
                          <a:effectLst/>
                          <a:latin typeface="Arial"/>
                        </a:rPr>
                        <a:t>_ Malas practicas</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_ Falta de sistematización y conocimiento</a:t>
                      </a:r>
                      <a:br>
                        <a:rPr lang="es-EC" sz="900" b="0" i="0" u="none" strike="noStrike">
                          <a:solidFill>
                            <a:srgbClr val="000000"/>
                          </a:solidFill>
                          <a:effectLst/>
                          <a:latin typeface="Arial"/>
                        </a:rPr>
                      </a:br>
                      <a:r>
                        <a:rPr lang="es-EC" sz="900" b="0" i="0" u="none" strike="noStrike">
                          <a:solidFill>
                            <a:srgbClr val="000000"/>
                          </a:solidFill>
                          <a:effectLst/>
                          <a:latin typeface="Arial"/>
                        </a:rPr>
                        <a:t> </a:t>
                      </a:r>
                      <a:br>
                        <a:rPr lang="es-EC" sz="900" b="0" i="0" u="none" strike="noStrike">
                          <a:solidFill>
                            <a:srgbClr val="000000"/>
                          </a:solidFill>
                          <a:effectLst/>
                          <a:latin typeface="Arial"/>
                        </a:rPr>
                      </a:br>
                      <a:r>
                        <a:rPr lang="es-EC" sz="900" b="0" i="0" u="none" strike="noStrike">
                          <a:solidFill>
                            <a:srgbClr val="000000"/>
                          </a:solidFill>
                          <a:effectLst/>
                          <a:latin typeface="Arial"/>
                        </a:rPr>
                        <a:t>_ Falta oferta académica y capacitacion</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s-EC" sz="900" b="0" i="0" u="none" strike="noStrike">
                          <a:solidFill>
                            <a:srgbClr val="000000"/>
                          </a:solidFill>
                          <a:effectLst/>
                          <a:latin typeface="Arial"/>
                        </a:rPr>
                        <a:t>_ Capacitacion a todos niveles</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_ Lineamientos / guias del manejo y uso</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_ Inventarios de areas existente y potencial</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_ Estudios del mercado</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_ Agenda politica para la promover uso</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s-EC" sz="900" b="0" i="0" u="none" strike="noStrike" dirty="0">
                          <a:solidFill>
                            <a:srgbClr val="000000"/>
                          </a:solidFill>
                          <a:effectLst/>
                          <a:latin typeface="Arial"/>
                        </a:rPr>
                        <a:t>- Falta de promoción del </a:t>
                      </a:r>
                      <a:r>
                        <a:rPr lang="es-EC" sz="900" b="0" i="0" u="none" strike="noStrike" dirty="0" smtClean="0">
                          <a:solidFill>
                            <a:srgbClr val="000000"/>
                          </a:solidFill>
                          <a:effectLst/>
                          <a:latin typeface="Arial"/>
                        </a:rPr>
                        <a:t>bambú</a:t>
                      </a: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Limitada y descontextualizada información</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Calidad de la materia prima</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Apoyo descontentado por parte del estado</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Desconocimiento sobre el manejo técnico del bambú</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Desconocimiento generalizado del valor agregado del bambú</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Falta la Norma </a:t>
                      </a:r>
                      <a:r>
                        <a:rPr lang="es-EC" sz="900" b="0" i="0" u="none" strike="noStrike" dirty="0" smtClean="0">
                          <a:solidFill>
                            <a:srgbClr val="000000"/>
                          </a:solidFill>
                          <a:effectLst/>
                          <a:latin typeface="Arial"/>
                        </a:rPr>
                        <a:t>técnica </a:t>
                      </a:r>
                      <a:r>
                        <a:rPr lang="es-EC" sz="900" b="0" i="0" u="none" strike="noStrike" dirty="0">
                          <a:solidFill>
                            <a:srgbClr val="000000"/>
                          </a:solidFill>
                          <a:effectLst/>
                          <a:latin typeface="Arial"/>
                        </a:rPr>
                        <a:t>de construcción</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Falta de investigación científica / no existe información publica</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Informalidad del sector</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t"/>
                      <a:r>
                        <a:rPr lang="es-EC" sz="900" b="0" i="0" u="none" strike="noStrike" dirty="0">
                          <a:solidFill>
                            <a:srgbClr val="000000"/>
                          </a:solidFill>
                          <a:effectLst/>
                          <a:latin typeface="Arial"/>
                        </a:rPr>
                        <a:t>- Levantamiento de información de la situación del comercio de bambú</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t>
                      </a:r>
                      <a:r>
                        <a:rPr lang="es-EC" sz="900" b="0" i="0" u="none" strike="noStrike" dirty="0" smtClean="0">
                          <a:solidFill>
                            <a:srgbClr val="000000"/>
                          </a:solidFill>
                          <a:effectLst/>
                          <a:latin typeface="Arial"/>
                        </a:rPr>
                        <a:t>Reunión </a:t>
                      </a:r>
                      <a:r>
                        <a:rPr lang="es-EC" sz="900" b="0" i="0" u="none" strike="noStrike" dirty="0">
                          <a:solidFill>
                            <a:srgbClr val="000000"/>
                          </a:solidFill>
                          <a:effectLst/>
                          <a:latin typeface="Arial"/>
                        </a:rPr>
                        <a:t>de coordinación de temas a tratar con la mesa forestal</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t>
                      </a:r>
                      <a:r>
                        <a:rPr lang="es-EC" sz="900" b="0" i="0" u="none" strike="noStrike" dirty="0" smtClean="0">
                          <a:solidFill>
                            <a:srgbClr val="000000"/>
                          </a:solidFill>
                          <a:effectLst/>
                          <a:latin typeface="Arial"/>
                        </a:rPr>
                        <a:t>Reunión </a:t>
                      </a:r>
                      <a:r>
                        <a:rPr lang="es-EC" sz="900" b="0" i="0" u="none" strike="noStrike" dirty="0">
                          <a:solidFill>
                            <a:srgbClr val="000000"/>
                          </a:solidFill>
                          <a:effectLst/>
                          <a:latin typeface="Arial"/>
                        </a:rPr>
                        <a:t>con mesa forestal para presentar al sector de </a:t>
                      </a:r>
                      <a:r>
                        <a:rPr lang="es-EC" sz="900" b="0" i="0" u="none" strike="noStrike" dirty="0" smtClean="0">
                          <a:solidFill>
                            <a:srgbClr val="000000"/>
                          </a:solidFill>
                          <a:effectLst/>
                          <a:latin typeface="Arial"/>
                        </a:rPr>
                        <a:t>bambú </a:t>
                      </a:r>
                      <a:r>
                        <a:rPr lang="es-EC" sz="900" b="0" i="0" u="none" strike="noStrike" dirty="0">
                          <a:solidFill>
                            <a:srgbClr val="000000"/>
                          </a:solidFill>
                          <a:effectLst/>
                          <a:latin typeface="Arial"/>
                        </a:rPr>
                        <a:t>y elaborar hoja de ruta</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Capacitación a diferentes niveles: organización de 4 eventos sobre aspectos técnicos</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Aprobación de norma </a:t>
                      </a:r>
                      <a:r>
                        <a:rPr lang="es-EC" sz="900" b="0" i="0" u="none" strike="noStrike" dirty="0" smtClean="0">
                          <a:solidFill>
                            <a:srgbClr val="000000"/>
                          </a:solidFill>
                          <a:effectLst/>
                          <a:latin typeface="Arial"/>
                        </a:rPr>
                        <a:t>técnica </a:t>
                      </a:r>
                      <a:r>
                        <a:rPr lang="es-EC" sz="900" b="0" i="0" u="none" strike="noStrike" dirty="0">
                          <a:solidFill>
                            <a:srgbClr val="000000"/>
                          </a:solidFill>
                          <a:effectLst/>
                          <a:latin typeface="Arial"/>
                        </a:rPr>
                        <a:t>constructiva del bambú</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Verificación de calidad de productos que ingresan al país</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Investigación científica y propuesta de concurso de diseño</a:t>
                      </a:r>
                      <a:br>
                        <a:rPr lang="es-EC" sz="900" b="0" i="0" u="none" strike="noStrike" dirty="0">
                          <a:solidFill>
                            <a:srgbClr val="000000"/>
                          </a:solidFill>
                          <a:effectLst/>
                          <a:latin typeface="Arial"/>
                        </a:rPr>
                      </a:br>
                      <a:r>
                        <a:rPr lang="es-EC" sz="900" b="0" i="0" u="none" strike="noStrike" dirty="0">
                          <a:solidFill>
                            <a:srgbClr val="000000"/>
                          </a:solidFill>
                          <a:effectLst/>
                          <a:latin typeface="Arial"/>
                        </a:rPr>
                        <a:t/>
                      </a:r>
                      <a:br>
                        <a:rPr lang="es-EC" sz="900" b="0" i="0" u="none" strike="noStrike" dirty="0">
                          <a:solidFill>
                            <a:srgbClr val="000000"/>
                          </a:solidFill>
                          <a:effectLst/>
                          <a:latin typeface="Arial"/>
                        </a:rPr>
                      </a:br>
                      <a:endParaRPr lang="es-EC" sz="900" b="0" i="0" u="none" strike="noStrike" dirty="0">
                        <a:solidFill>
                          <a:srgbClr val="000000"/>
                        </a:solidFill>
                        <a:effectLst/>
                        <a:latin typeface="Arial"/>
                      </a:endParaRPr>
                    </a:p>
                  </a:txBody>
                  <a:tcPr marL="4856" marR="4856" marT="48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s-EC" sz="900" b="0" i="0" u="none" strike="noStrike">
                          <a:solidFill>
                            <a:srgbClr val="000000"/>
                          </a:solidFill>
                          <a:effectLst/>
                          <a:latin typeface="Arial"/>
                        </a:rPr>
                        <a:t>- Participación en al menos 2 eventos internacionales de la de la situación comercial de bambú, publico y provado</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Reunion con MAE y MAGAP para armar un mapa y definir acciones</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Proecuador convoca un evento para promocionar el sector del bambu en la mesa forestal</a:t>
                      </a:r>
                      <a:br>
                        <a:rPr lang="es-EC" sz="900" b="0" i="0" u="none" strike="noStrike">
                          <a:solidFill>
                            <a:srgbClr val="000000"/>
                          </a:solidFill>
                          <a:effectLst/>
                          <a:latin typeface="Arial"/>
                        </a:rPr>
                      </a:br>
                      <a:r>
                        <a:rPr lang="es-EC" sz="900" b="0" i="0" u="none" strike="noStrike">
                          <a:solidFill>
                            <a:srgbClr val="000000"/>
                          </a:solidFill>
                          <a:effectLst/>
                          <a:latin typeface="Arial"/>
                        </a:rPr>
                        <a:t/>
                      </a:r>
                      <a:br>
                        <a:rPr lang="es-EC" sz="900" b="0" i="0" u="none" strike="noStrike">
                          <a:solidFill>
                            <a:srgbClr val="000000"/>
                          </a:solidFill>
                          <a:effectLst/>
                          <a:latin typeface="Arial"/>
                        </a:rPr>
                      </a:br>
                      <a:r>
                        <a:rPr lang="es-EC" sz="900" b="0" i="0" u="none" strike="noStrike">
                          <a:solidFill>
                            <a:srgbClr val="000000"/>
                          </a:solidFill>
                          <a:effectLst/>
                          <a:latin typeface="Arial"/>
                        </a:rPr>
                        <a:t>- Autoridad ambiental deje dar o tema de calidad del bambú que se moviliza</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838">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BigBamboo</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Nacional</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27838">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27838">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Madel / Indubambú</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Nacional</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27838">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27838">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Booframe</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Nacional</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527838">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691012">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ctr" fontAlgn="ctr"/>
                      <a:r>
                        <a:rPr lang="es-EC" sz="600" b="1" i="0" u="none" strike="noStrike">
                          <a:solidFill>
                            <a:srgbClr val="FFFFFF"/>
                          </a:solidFill>
                          <a:effectLst/>
                          <a:latin typeface="Arial"/>
                        </a:rPr>
                        <a:t> </a:t>
                      </a:r>
                    </a:p>
                  </a:txBody>
                  <a:tcPr marL="4856" marR="4856" marT="48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a:rPr>
                        <a:t>EcoadorBambu</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p</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4856" marR="4856" marT="48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08098">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r" fontAlgn="ctr"/>
                      <a:r>
                        <a:rPr lang="pt-BR" sz="600" b="0" i="0" u="none" strike="noStrike" dirty="0">
                          <a:solidFill>
                            <a:srgbClr val="000000"/>
                          </a:solidFill>
                          <a:effectLst/>
                          <a:latin typeface="Arial"/>
                        </a:rPr>
                        <a:t>*Anja </a:t>
                      </a:r>
                      <a:r>
                        <a:rPr lang="pt-BR" sz="600" b="0" i="0" u="none" strike="noStrike" dirty="0" err="1">
                          <a:solidFill>
                            <a:srgbClr val="000000"/>
                          </a:solidFill>
                          <a:effectLst/>
                          <a:latin typeface="Arial"/>
                        </a:rPr>
                        <a:t>Robel</a:t>
                      </a:r>
                      <a:r>
                        <a:rPr lang="pt-BR" sz="600" b="0" i="0" u="none" strike="noStrike" dirty="0">
                          <a:solidFill>
                            <a:srgbClr val="000000"/>
                          </a:solidFill>
                          <a:effectLst/>
                          <a:latin typeface="Arial"/>
                        </a:rPr>
                        <a:t>, </a:t>
                      </a:r>
                      <a:r>
                        <a:rPr lang="pt-BR" sz="600" b="0" i="0" u="none" strike="noStrike" dirty="0" err="1">
                          <a:solidFill>
                            <a:srgbClr val="000000"/>
                          </a:solidFill>
                          <a:effectLst/>
                          <a:latin typeface="Arial"/>
                        </a:rPr>
                        <a:t>arquitecta</a:t>
                      </a:r>
                      <a:r>
                        <a:rPr lang="pt-BR" sz="600" b="0" i="0" u="none" strike="noStrike" dirty="0">
                          <a:solidFill>
                            <a:srgbClr val="000000"/>
                          </a:solidFill>
                          <a:effectLst/>
                          <a:latin typeface="Arial"/>
                        </a:rPr>
                        <a:t> MINTUR </a:t>
                      </a:r>
                      <a:r>
                        <a:rPr lang="pt-BR" sz="600" b="0" i="0" u="none" strike="noStrike" dirty="0" err="1">
                          <a:solidFill>
                            <a:srgbClr val="000000"/>
                          </a:solidFill>
                          <a:effectLst/>
                          <a:latin typeface="Arial"/>
                        </a:rPr>
                        <a:t>ATP's</a:t>
                      </a:r>
                      <a:endParaRPr lang="pt-BR" sz="600" b="0" i="0" u="none" strike="noStrike" dirty="0">
                        <a:solidFill>
                          <a:srgbClr val="000000"/>
                        </a:solidFill>
                        <a:effectLst/>
                        <a:latin typeface="Arial"/>
                      </a:endParaRPr>
                    </a:p>
                  </a:txBody>
                  <a:tcPr marL="4856" marR="4856" marT="485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r>
              <a:tr h="208098">
                <a:tc gridSpan="2">
                  <a:txBody>
                    <a:bodyPr/>
                    <a:lstStyle/>
                    <a:p>
                      <a:pPr algn="l" fontAlgn="ctr"/>
                      <a:r>
                        <a:rPr lang="es-EC" sz="600" b="1" i="0" u="none" strike="noStrike">
                          <a:solidFill>
                            <a:srgbClr val="000000"/>
                          </a:solidFill>
                          <a:effectLst/>
                          <a:latin typeface="Arial"/>
                        </a:rPr>
                        <a:t>g_</a:t>
                      </a:r>
                    </a:p>
                  </a:txBody>
                  <a:tcPr marL="4856" marR="4856" marT="4856"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gobierno</a:t>
                      </a:r>
                    </a:p>
                  </a:txBody>
                  <a:tcPr marL="4856" marR="4856" marT="4856"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856" marR="4856" marT="4856"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856" marR="4856" marT="4856" marB="0" anchor="b">
                    <a:lnL>
                      <a:noFill/>
                    </a:lnL>
                    <a:lnR>
                      <a:noFill/>
                    </a:lnR>
                    <a:lnT>
                      <a:noFill/>
                    </a:lnT>
                    <a:lnB>
                      <a:noFill/>
                    </a:lnB>
                    <a:solidFill>
                      <a:srgbClr val="99CC00"/>
                    </a:solidFill>
                  </a:tcPr>
                </a:tc>
                <a:tc>
                  <a:txBody>
                    <a:bodyPr/>
                    <a:lstStyle/>
                    <a:p>
                      <a:pPr algn="ctr" fontAlgn="ctr"/>
                      <a:r>
                        <a:rPr lang="es-EC" sz="600" b="0" i="0" u="none" strike="noStrike">
                          <a:solidFill>
                            <a:srgbClr val="000000"/>
                          </a:solidFill>
                          <a:effectLst/>
                          <a:latin typeface="Arial"/>
                        </a:rPr>
                        <a:t>PRODUCCIÓN</a:t>
                      </a: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r>
              <a:tr h="390428">
                <a:tc gridSpan="2">
                  <a:txBody>
                    <a:bodyPr/>
                    <a:lstStyle/>
                    <a:p>
                      <a:pPr algn="l" fontAlgn="ctr"/>
                      <a:r>
                        <a:rPr lang="es-EC" sz="600" b="1" i="0" u="none" strike="noStrike">
                          <a:solidFill>
                            <a:srgbClr val="000000"/>
                          </a:solidFill>
                          <a:effectLst/>
                          <a:latin typeface="Arial"/>
                        </a:rPr>
                        <a:t>ong_</a:t>
                      </a:r>
                    </a:p>
                  </a:txBody>
                  <a:tcPr marL="4856" marR="4856" marT="4856"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organización no gubernamental, sin fines de lucro</a:t>
                      </a:r>
                    </a:p>
                  </a:txBody>
                  <a:tcPr marL="4856" marR="4856" marT="4856"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856" marR="4856" marT="4856"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856" marR="4856" marT="4856" marB="0" anchor="b">
                    <a:lnL>
                      <a:noFill/>
                    </a:lnL>
                    <a:lnR>
                      <a:noFill/>
                    </a:lnR>
                    <a:lnT>
                      <a:noFill/>
                    </a:lnT>
                    <a:lnB>
                      <a:noFill/>
                    </a:lnB>
                    <a:solidFill>
                      <a:srgbClr val="0000FF"/>
                    </a:solidFill>
                  </a:tcPr>
                </a:tc>
                <a:tc>
                  <a:txBody>
                    <a:bodyPr/>
                    <a:lstStyle/>
                    <a:p>
                      <a:pPr algn="ctr" fontAlgn="ctr"/>
                      <a:r>
                        <a:rPr lang="es-EC" sz="600" b="0" i="0" u="none" strike="noStrike">
                          <a:solidFill>
                            <a:srgbClr val="000000"/>
                          </a:solidFill>
                          <a:effectLst/>
                          <a:latin typeface="Arial"/>
                        </a:rPr>
                        <a:t>INDUSTRIALIZACIÓN</a:t>
                      </a: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r>
              <a:tr h="208098">
                <a:tc gridSpan="2">
                  <a:txBody>
                    <a:bodyPr/>
                    <a:lstStyle/>
                    <a:p>
                      <a:pPr algn="l" fontAlgn="ctr"/>
                      <a:r>
                        <a:rPr lang="es-EC" sz="600" b="1" i="0" u="none" strike="noStrike">
                          <a:solidFill>
                            <a:srgbClr val="000000"/>
                          </a:solidFill>
                          <a:effectLst/>
                          <a:latin typeface="Arial"/>
                        </a:rPr>
                        <a:t>ig_</a:t>
                      </a:r>
                    </a:p>
                  </a:txBody>
                  <a:tcPr marL="4856" marR="4856" marT="4856"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organización intergubernamental</a:t>
                      </a:r>
                    </a:p>
                  </a:txBody>
                  <a:tcPr marL="4856" marR="4856" marT="4856"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856" marR="4856" marT="4856"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856" marR="4856" marT="4856" marB="0" anchor="b">
                    <a:lnL>
                      <a:noFill/>
                    </a:lnL>
                    <a:lnR>
                      <a:noFill/>
                    </a:lnR>
                    <a:lnT>
                      <a:noFill/>
                    </a:lnT>
                    <a:lnB>
                      <a:noFill/>
                    </a:lnB>
                    <a:solidFill>
                      <a:srgbClr val="FF6600"/>
                    </a:solidFill>
                  </a:tcPr>
                </a:tc>
                <a:tc>
                  <a:txBody>
                    <a:bodyPr/>
                    <a:lstStyle/>
                    <a:p>
                      <a:pPr algn="ctr" fontAlgn="ctr"/>
                      <a:r>
                        <a:rPr lang="es-EC" sz="600" b="0" i="0" u="none" strike="noStrike">
                          <a:solidFill>
                            <a:srgbClr val="000000"/>
                          </a:solidFill>
                          <a:effectLst/>
                          <a:latin typeface="Arial"/>
                        </a:rPr>
                        <a:t>CONSTRUCCIÓN</a:t>
                      </a: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r>
              <a:tr h="208098">
                <a:tc gridSpan="2">
                  <a:txBody>
                    <a:bodyPr/>
                    <a:lstStyle/>
                    <a:p>
                      <a:pPr algn="l" fontAlgn="ctr"/>
                      <a:r>
                        <a:rPr lang="es-EC" sz="600" b="1" i="0" u="none" strike="noStrike">
                          <a:solidFill>
                            <a:srgbClr val="000000"/>
                          </a:solidFill>
                          <a:effectLst/>
                          <a:latin typeface="Arial"/>
                        </a:rPr>
                        <a:t>p_</a:t>
                      </a:r>
                    </a:p>
                  </a:txBody>
                  <a:tcPr marL="4856" marR="4856" marT="4856"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privada</a:t>
                      </a:r>
                    </a:p>
                  </a:txBody>
                  <a:tcPr marL="4856" marR="4856" marT="4856"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856" marR="4856" marT="4856"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856" marR="4856" marT="4856" marB="0" anchor="b">
                    <a:lnL>
                      <a:noFill/>
                    </a:lnL>
                    <a:lnR>
                      <a:noFill/>
                    </a:lnR>
                    <a:lnT>
                      <a:noFill/>
                    </a:lnT>
                    <a:lnB>
                      <a:noFill/>
                    </a:lnB>
                    <a:solidFill>
                      <a:srgbClr val="FF0066"/>
                    </a:solidFill>
                  </a:tcPr>
                </a:tc>
                <a:tc>
                  <a:txBody>
                    <a:bodyPr/>
                    <a:lstStyle/>
                    <a:p>
                      <a:pPr algn="ctr" fontAlgn="ctr"/>
                      <a:r>
                        <a:rPr lang="es-EC" sz="600" b="0" i="0" u="none" strike="noStrike">
                          <a:solidFill>
                            <a:srgbClr val="000000"/>
                          </a:solidFill>
                          <a:effectLst/>
                          <a:latin typeface="Arial"/>
                        </a:rPr>
                        <a:t>TURISMO</a:t>
                      </a: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a:solidFill>
                          <a:srgbClr val="000000"/>
                        </a:solidFill>
                        <a:effectLst/>
                        <a:latin typeface="Calibri"/>
                      </a:endParaRPr>
                    </a:p>
                  </a:txBody>
                  <a:tcPr marL="4856" marR="4856" marT="4856" marB="0" anchor="ctr">
                    <a:lnL>
                      <a:noFill/>
                    </a:lnL>
                    <a:lnR>
                      <a:noFill/>
                    </a:lnR>
                    <a:lnT>
                      <a:noFill/>
                    </a:lnT>
                    <a:lnB>
                      <a:noFill/>
                    </a:lnB>
                  </a:tcPr>
                </a:tc>
                <a:tc>
                  <a:txBody>
                    <a:bodyPr/>
                    <a:lstStyle/>
                    <a:p>
                      <a:pPr algn="l" fontAlgn="ctr"/>
                      <a:endParaRPr lang="es-EC" sz="600" b="0" i="0" u="none" strike="noStrike" dirty="0">
                        <a:solidFill>
                          <a:srgbClr val="000000"/>
                        </a:solidFill>
                        <a:effectLst/>
                        <a:latin typeface="Calibri"/>
                      </a:endParaRPr>
                    </a:p>
                  </a:txBody>
                  <a:tcPr marL="4856" marR="4856" marT="4856" marB="0" anchor="ctr">
                    <a:lnL>
                      <a:noFill/>
                    </a:lnL>
                    <a:lnR>
                      <a:noFill/>
                    </a:lnR>
                    <a:lnT>
                      <a:noFill/>
                    </a:lnT>
                    <a:lnB>
                      <a:noFill/>
                    </a:lnB>
                  </a:tcPr>
                </a:tc>
              </a:tr>
            </a:tbl>
          </a:graphicData>
        </a:graphic>
      </p:graphicFrame>
    </p:spTree>
    <p:extLst>
      <p:ext uri="{BB962C8B-B14F-4D97-AF65-F5344CB8AC3E}">
        <p14:creationId xmlns:p14="http://schemas.microsoft.com/office/powerpoint/2010/main" val="35061359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69762329"/>
              </p:ext>
            </p:extLst>
          </p:nvPr>
        </p:nvGraphicFramePr>
        <p:xfrm>
          <a:off x="107507" y="188643"/>
          <a:ext cx="8928986" cy="6559211"/>
        </p:xfrm>
        <a:graphic>
          <a:graphicData uri="http://schemas.openxmlformats.org/drawingml/2006/table">
            <a:tbl>
              <a:tblPr/>
              <a:tblGrid>
                <a:gridCol w="150197"/>
                <a:gridCol w="150197"/>
                <a:gridCol w="150197"/>
                <a:gridCol w="150197"/>
                <a:gridCol w="2107947"/>
                <a:gridCol w="181272"/>
                <a:gridCol w="637045"/>
                <a:gridCol w="980600"/>
                <a:gridCol w="980600"/>
                <a:gridCol w="1208486"/>
                <a:gridCol w="1092817"/>
                <a:gridCol w="1139431"/>
              </a:tblGrid>
              <a:tr h="250505">
                <a:tc gridSpan="12">
                  <a:txBody>
                    <a:bodyPr/>
                    <a:lstStyle/>
                    <a:p>
                      <a:pPr algn="l" fontAlgn="b"/>
                      <a:r>
                        <a:rPr lang="es-EC" sz="1100" b="1" i="0" u="none" strike="noStrike" dirty="0">
                          <a:solidFill>
                            <a:srgbClr val="000000"/>
                          </a:solidFill>
                          <a:effectLst/>
                          <a:latin typeface="Arial"/>
                        </a:rPr>
                        <a:t>Construcción</a:t>
                      </a:r>
                    </a:p>
                  </a:txBody>
                  <a:tcPr marL="4774" marR="4774" marT="477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9675">
                <a:tc>
                  <a:txBody>
                    <a:bodyPr/>
                    <a:lstStyle/>
                    <a:p>
                      <a:pPr algn="l" fontAlgn="ctr"/>
                      <a:r>
                        <a:rPr lang="es-EC" sz="600" b="1" i="0" u="none" strike="noStrike">
                          <a:solidFill>
                            <a:srgbClr val="FFFFFF"/>
                          </a:solidFill>
                          <a:effectLst/>
                          <a:latin typeface="Arial"/>
                        </a:rPr>
                        <a:t> </a:t>
                      </a:r>
                    </a:p>
                  </a:txBody>
                  <a:tcPr marL="4774" marR="4774" marT="47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ctr"/>
                      <a:r>
                        <a:rPr lang="es-EC" sz="600" b="1" i="0" u="none" strike="noStrike">
                          <a:solidFill>
                            <a:srgbClr val="FFFFFF"/>
                          </a:solidFill>
                          <a:effectLst/>
                          <a:latin typeface="Arial"/>
                        </a:rPr>
                        <a:t> </a:t>
                      </a:r>
                    </a:p>
                  </a:txBody>
                  <a:tcPr marL="4774" marR="4774" marT="47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l" fontAlgn="ctr"/>
                      <a:r>
                        <a:rPr lang="es-EC" sz="600" b="1" i="0" u="none" strike="noStrike">
                          <a:solidFill>
                            <a:srgbClr val="FFFFFF"/>
                          </a:solidFill>
                          <a:effectLst/>
                          <a:latin typeface="Arial"/>
                        </a:rPr>
                        <a:t> </a:t>
                      </a:r>
                    </a:p>
                  </a:txBody>
                  <a:tcPr marL="4774" marR="4774" marT="47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ctr"/>
                      <a:r>
                        <a:rPr lang="es-EC" sz="600" b="1" i="0" u="none" strike="noStrike">
                          <a:solidFill>
                            <a:srgbClr val="FFFFFF"/>
                          </a:solidFill>
                          <a:effectLst/>
                          <a:latin typeface="Arial"/>
                        </a:rPr>
                        <a:t> </a:t>
                      </a:r>
                    </a:p>
                  </a:txBody>
                  <a:tcPr marL="4774" marR="4774" marT="477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gridSpan="2">
                  <a:txBody>
                    <a:bodyPr/>
                    <a:lstStyle/>
                    <a:p>
                      <a:pPr algn="ctr" fontAlgn="ctr"/>
                      <a:r>
                        <a:rPr lang="es-EC" sz="800" b="1" i="0" u="none" strike="noStrike" dirty="0">
                          <a:solidFill>
                            <a:srgbClr val="000000"/>
                          </a:solidFill>
                          <a:effectLst/>
                          <a:latin typeface="Arial"/>
                        </a:rPr>
                        <a:t>Actor</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ctr"/>
                      <a:r>
                        <a:rPr lang="es-EC" sz="800" b="1" i="0" u="none" strike="noStrike" dirty="0">
                          <a:solidFill>
                            <a:srgbClr val="000000"/>
                          </a:solidFill>
                          <a:effectLst/>
                          <a:latin typeface="Arial"/>
                        </a:rPr>
                        <a:t>Sitio de trabajo</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dirty="0">
                          <a:solidFill>
                            <a:srgbClr val="000000"/>
                          </a:solidFill>
                          <a:effectLst/>
                          <a:latin typeface="Arial"/>
                        </a:rPr>
                        <a:t>Debilidades  generales</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dirty="0" smtClean="0">
                          <a:solidFill>
                            <a:srgbClr val="000000"/>
                          </a:solidFill>
                          <a:effectLst/>
                          <a:latin typeface="Arial"/>
                        </a:rPr>
                        <a:t>Estrategias </a:t>
                      </a:r>
                      <a:r>
                        <a:rPr lang="es-EC" sz="800" b="1" i="0" u="none" strike="noStrike" dirty="0">
                          <a:solidFill>
                            <a:srgbClr val="000000"/>
                          </a:solidFill>
                          <a:effectLst/>
                          <a:latin typeface="Arial"/>
                        </a:rPr>
                        <a:t>generales</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dirty="0">
                          <a:solidFill>
                            <a:srgbClr val="000000"/>
                          </a:solidFill>
                          <a:effectLst/>
                          <a:latin typeface="Arial"/>
                        </a:rPr>
                        <a:t>Limitaciones sectorial</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dirty="0">
                          <a:solidFill>
                            <a:srgbClr val="000000"/>
                          </a:solidFill>
                          <a:effectLst/>
                          <a:latin typeface="Arial"/>
                        </a:rPr>
                        <a:t>Estrategias sectoriales</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dirty="0">
                          <a:solidFill>
                            <a:srgbClr val="000000"/>
                          </a:solidFill>
                          <a:effectLst/>
                          <a:latin typeface="Arial"/>
                        </a:rPr>
                        <a:t>Propuesta de soporte político / estado por sector</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6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6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es-EC" sz="1000" b="0" i="0" u="none" strike="noStrike">
                          <a:solidFill>
                            <a:srgbClr val="000000"/>
                          </a:solidFill>
                          <a:effectLst/>
                          <a:latin typeface="Arial"/>
                        </a:rPr>
                        <a:t>_ Falta instancia unificadora-coordinadora</a:t>
                      </a:r>
                      <a:br>
                        <a:rPr lang="es-EC" sz="1000" b="0" i="0" u="none" strike="noStrike">
                          <a:solidFill>
                            <a:srgbClr val="000000"/>
                          </a:solidFill>
                          <a:effectLst/>
                          <a:latin typeface="Arial"/>
                        </a:rPr>
                      </a:br>
                      <a:r>
                        <a:rPr lang="es-EC" sz="1000" b="0" i="0" u="none" strike="noStrike">
                          <a:solidFill>
                            <a:srgbClr val="000000"/>
                          </a:solidFill>
                          <a:effectLst/>
                          <a:latin typeface="Arial"/>
                        </a:rPr>
                        <a:t> </a:t>
                      </a:r>
                      <a:br>
                        <a:rPr lang="es-EC" sz="1000" b="0" i="0" u="none" strike="noStrike">
                          <a:solidFill>
                            <a:srgbClr val="000000"/>
                          </a:solidFill>
                          <a:effectLst/>
                          <a:latin typeface="Arial"/>
                        </a:rPr>
                      </a:br>
                      <a:r>
                        <a:rPr lang="es-EC" sz="1000" b="0" i="0" u="none" strike="noStrike">
                          <a:solidFill>
                            <a:srgbClr val="000000"/>
                          </a:solidFill>
                          <a:effectLst/>
                          <a:latin typeface="Arial"/>
                        </a:rPr>
                        <a:t>_ Malas practicas</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_ Falta de sistematización y conocimiento</a:t>
                      </a:r>
                      <a:br>
                        <a:rPr lang="es-EC" sz="1000" b="0" i="0" u="none" strike="noStrike">
                          <a:solidFill>
                            <a:srgbClr val="000000"/>
                          </a:solidFill>
                          <a:effectLst/>
                          <a:latin typeface="Arial"/>
                        </a:rPr>
                      </a:br>
                      <a:r>
                        <a:rPr lang="es-EC" sz="1000" b="0" i="0" u="none" strike="noStrike">
                          <a:solidFill>
                            <a:srgbClr val="000000"/>
                          </a:solidFill>
                          <a:effectLst/>
                          <a:latin typeface="Arial"/>
                        </a:rPr>
                        <a:t> </a:t>
                      </a:r>
                      <a:br>
                        <a:rPr lang="es-EC" sz="1000" b="0" i="0" u="none" strike="noStrike">
                          <a:solidFill>
                            <a:srgbClr val="000000"/>
                          </a:solidFill>
                          <a:effectLst/>
                          <a:latin typeface="Arial"/>
                        </a:rPr>
                      </a:br>
                      <a:r>
                        <a:rPr lang="es-EC" sz="1000" b="0" i="0" u="none" strike="noStrike">
                          <a:solidFill>
                            <a:srgbClr val="000000"/>
                          </a:solidFill>
                          <a:effectLst/>
                          <a:latin typeface="Arial"/>
                        </a:rPr>
                        <a:t>_ Falta oferta académica y capacitacion</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es-EC" sz="1000" b="0" i="0" u="none" strike="noStrike" dirty="0">
                          <a:solidFill>
                            <a:srgbClr val="000000"/>
                          </a:solidFill>
                          <a:effectLst/>
                          <a:latin typeface="Arial"/>
                        </a:rPr>
                        <a:t>_ </a:t>
                      </a:r>
                      <a:r>
                        <a:rPr lang="es-EC" sz="1000" b="0" i="0" u="none" strike="noStrike" dirty="0" smtClean="0">
                          <a:solidFill>
                            <a:srgbClr val="000000"/>
                          </a:solidFill>
                          <a:effectLst/>
                          <a:latin typeface="Arial"/>
                        </a:rPr>
                        <a:t>Capacitación </a:t>
                      </a:r>
                      <a:r>
                        <a:rPr lang="es-EC" sz="1000" b="0" i="0" u="none" strike="noStrike" dirty="0">
                          <a:solidFill>
                            <a:srgbClr val="000000"/>
                          </a:solidFill>
                          <a:effectLst/>
                          <a:latin typeface="Arial"/>
                        </a:rPr>
                        <a:t>a todos niveles</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Lineamientos / </a:t>
                      </a:r>
                      <a:r>
                        <a:rPr lang="es-EC" sz="1000" b="0" i="0" u="none" strike="noStrike" dirty="0" smtClean="0">
                          <a:solidFill>
                            <a:srgbClr val="000000"/>
                          </a:solidFill>
                          <a:effectLst/>
                          <a:latin typeface="Arial"/>
                        </a:rPr>
                        <a:t>guías </a:t>
                      </a:r>
                      <a:r>
                        <a:rPr lang="es-EC" sz="1000" b="0" i="0" u="none" strike="noStrike" dirty="0">
                          <a:solidFill>
                            <a:srgbClr val="000000"/>
                          </a:solidFill>
                          <a:effectLst/>
                          <a:latin typeface="Arial"/>
                        </a:rPr>
                        <a:t>del manejo y uso</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Inventarios de </a:t>
                      </a:r>
                      <a:r>
                        <a:rPr lang="es-EC" sz="1000" b="0" i="0" u="none" strike="noStrike" dirty="0" smtClean="0">
                          <a:solidFill>
                            <a:srgbClr val="000000"/>
                          </a:solidFill>
                          <a:effectLst/>
                          <a:latin typeface="Arial"/>
                        </a:rPr>
                        <a:t>áreas </a:t>
                      </a:r>
                      <a:r>
                        <a:rPr lang="es-EC" sz="1000" b="0" i="0" u="none" strike="noStrike" dirty="0">
                          <a:solidFill>
                            <a:srgbClr val="000000"/>
                          </a:solidFill>
                          <a:effectLst/>
                          <a:latin typeface="Arial"/>
                        </a:rPr>
                        <a:t>existente y potencial</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Estudios del mercado</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Agenda </a:t>
                      </a:r>
                      <a:r>
                        <a:rPr lang="es-EC" sz="1000" b="0" i="0" u="none" strike="noStrike" dirty="0" smtClean="0">
                          <a:solidFill>
                            <a:srgbClr val="000000"/>
                          </a:solidFill>
                          <a:effectLst/>
                          <a:latin typeface="Arial"/>
                        </a:rPr>
                        <a:t>política </a:t>
                      </a:r>
                      <a:r>
                        <a:rPr lang="es-EC" sz="1000" b="0" i="0" u="none" strike="noStrike" dirty="0">
                          <a:solidFill>
                            <a:srgbClr val="000000"/>
                          </a:solidFill>
                          <a:effectLst/>
                          <a:latin typeface="Arial"/>
                        </a:rPr>
                        <a:t>para la promover uso</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es-EC" sz="1000" b="0" i="0" u="none" strike="noStrike">
                          <a:solidFill>
                            <a:srgbClr val="000000"/>
                          </a:solidFill>
                          <a:effectLst/>
                          <a:latin typeface="Arial"/>
                        </a:rPr>
                        <a:t>- Poco conocimiento / difusión académico</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No están articulada la cadena de valor de la guadùa</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No se canalizan o aprovechan los conocimientos ancestrales</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Normativa de construcción</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Difusion de normativos de construcción de bambú</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Forma de manejo de control actual (permisos y guias)</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es-EC" sz="1000" b="0" i="0" u="none" strike="noStrike">
                          <a:solidFill>
                            <a:srgbClr val="000000"/>
                          </a:solidFill>
                          <a:effectLst/>
                          <a:latin typeface="Arial"/>
                        </a:rPr>
                        <a:t>- Generar políticas publicas con respecto al uso y manejo del bambú</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Declarar / dar importancia al uso y manejo del bambú</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es-EC" sz="1000" b="0" i="0" u="none" strike="noStrike">
                          <a:solidFill>
                            <a:srgbClr val="000000"/>
                          </a:solidFill>
                          <a:effectLst/>
                          <a:latin typeface="Arial"/>
                        </a:rPr>
                        <a:t>- Que existe un organismo que certifique el material</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Promover centros de acopio certificados</a:t>
                      </a:r>
                      <a:br>
                        <a:rPr lang="es-EC" sz="1000" b="0" i="0" u="none" strike="noStrike">
                          <a:solidFill>
                            <a:srgbClr val="000000"/>
                          </a:solidFill>
                          <a:effectLst/>
                          <a:latin typeface="Arial"/>
                        </a:rPr>
                      </a:br>
                      <a:r>
                        <a:rPr lang="es-EC" sz="1000" b="0" i="0" u="none" strike="noStrike">
                          <a:solidFill>
                            <a:srgbClr val="000000"/>
                          </a:solidFill>
                          <a:effectLst/>
                          <a:latin typeface="Arial"/>
                        </a:rPr>
                        <a:t/>
                      </a:r>
                      <a:br>
                        <a:rPr lang="es-EC" sz="1000" b="0" i="0" u="none" strike="noStrike">
                          <a:solidFill>
                            <a:srgbClr val="000000"/>
                          </a:solidFill>
                          <a:effectLst/>
                          <a:latin typeface="Arial"/>
                        </a:rPr>
                      </a:br>
                      <a:r>
                        <a:rPr lang="es-EC" sz="1000" b="0" i="0" u="none" strike="noStrike">
                          <a:solidFill>
                            <a:srgbClr val="000000"/>
                          </a:solidFill>
                          <a:effectLst/>
                          <a:latin typeface="Arial"/>
                        </a:rPr>
                        <a:t>- Vinculo entre diseño y conocimiento del trabajo en guadúa</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47">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dirty="0">
                          <a:solidFill>
                            <a:srgbClr val="000000"/>
                          </a:solidFill>
                          <a:effectLst/>
                          <a:latin typeface="Arial"/>
                        </a:rPr>
                        <a:t>MIPRO / </a:t>
                      </a:r>
                      <a:r>
                        <a:rPr lang="es-EC" sz="1000" b="0" i="0" u="none" strike="noStrike" dirty="0" err="1">
                          <a:solidFill>
                            <a:srgbClr val="000000"/>
                          </a:solidFill>
                          <a:effectLst/>
                          <a:latin typeface="Arial"/>
                        </a:rPr>
                        <a:t>Subs</a:t>
                      </a:r>
                      <a:r>
                        <a:rPr lang="es-EC" sz="1000" b="0" i="0" u="none" strike="noStrike" dirty="0">
                          <a:solidFill>
                            <a:srgbClr val="000000"/>
                          </a:solidFill>
                          <a:effectLst/>
                          <a:latin typeface="Arial"/>
                        </a:rPr>
                        <a:t>. </a:t>
                      </a:r>
                      <a:r>
                        <a:rPr lang="es-EC" sz="1000" b="0" i="0" u="none" strike="noStrike" dirty="0" err="1">
                          <a:solidFill>
                            <a:srgbClr val="000000"/>
                          </a:solidFill>
                          <a:effectLst/>
                          <a:latin typeface="Arial"/>
                        </a:rPr>
                        <a:t>Mypimes</a:t>
                      </a:r>
                      <a:r>
                        <a:rPr lang="es-EC" sz="1000" b="0" i="0" u="none" strike="noStrike" dirty="0">
                          <a:solidFill>
                            <a:srgbClr val="000000"/>
                          </a:solidFill>
                          <a:effectLst/>
                          <a:latin typeface="Arial"/>
                        </a:rPr>
                        <a:t> y Artesanías</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g</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Nacional</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l" fontAlgn="b"/>
                      <a:r>
                        <a:rPr lang="es-EC" sz="1000" b="0" i="0" u="none" strike="noStrike" dirty="0">
                          <a:solidFill>
                            <a:srgbClr val="000000"/>
                          </a:solidFill>
                          <a:effectLst/>
                          <a:latin typeface="Arial"/>
                        </a:rPr>
                        <a:t>Fundación Latinoamericana del Hábitat Humano FLAHU</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ong</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Nacional</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Animamundi</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ong</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Nacional</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l" fontAlgn="b"/>
                      <a:r>
                        <a:rPr lang="es-EC" sz="1000" b="0" i="0" u="none" strike="noStrike">
                          <a:solidFill>
                            <a:srgbClr val="000000"/>
                          </a:solidFill>
                          <a:effectLst/>
                          <a:latin typeface="Arial"/>
                        </a:rPr>
                        <a:t>Hogar de Cristo</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ong</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Costa</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Orchestra Instrumentos Andinas de Ecuador</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Sierra</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Universidad Católica, Prof. Jorge Morán, Guayaquil</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p</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FUNHABIT</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ong</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Nacional</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08647">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600" b="1" i="0" u="none" strike="noStrike">
                          <a:solidFill>
                            <a:srgbClr val="FFFFFF"/>
                          </a:solidFill>
                          <a:effectLst/>
                          <a:latin typeface="Arial"/>
                        </a:rPr>
                        <a:t> </a:t>
                      </a:r>
                    </a:p>
                  </a:txBody>
                  <a:tcPr marL="4774" marR="4774" marT="4774"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EC" sz="600" b="1" i="0" u="none" strike="noStrike">
                          <a:solidFill>
                            <a:srgbClr val="FFFFFF"/>
                          </a:solidFill>
                          <a:effectLst/>
                          <a:latin typeface="Arial"/>
                        </a:rPr>
                        <a:t> </a:t>
                      </a:r>
                    </a:p>
                  </a:txBody>
                  <a:tcPr marL="4774" marR="4774" marT="4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00" b="0" i="0" u="none" strike="noStrike" dirty="0" err="1">
                          <a:solidFill>
                            <a:srgbClr val="000000"/>
                          </a:solidFill>
                          <a:effectLst/>
                          <a:latin typeface="Arial"/>
                        </a:rPr>
                        <a:t>Hermosarquitectos</a:t>
                      </a:r>
                      <a:endParaRPr lang="es-EC" sz="1000" b="0" i="0" u="none" strike="noStrike" dirty="0">
                        <a:solidFill>
                          <a:srgbClr val="000000"/>
                        </a:solidFill>
                        <a:effectLst/>
                        <a:latin typeface="Arial"/>
                      </a:endParaRP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600" b="0" i="0" u="none" strike="noStrike">
                          <a:solidFill>
                            <a:srgbClr val="000000"/>
                          </a:solidFill>
                          <a:effectLst/>
                          <a:latin typeface="Arial"/>
                        </a:rPr>
                        <a:t>p</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600" b="0" i="0" u="none" strike="noStrike">
                          <a:solidFill>
                            <a:srgbClr val="000000"/>
                          </a:solidFill>
                          <a:effectLst/>
                          <a:latin typeface="Arial"/>
                        </a:rPr>
                        <a:t> </a:t>
                      </a:r>
                    </a:p>
                  </a:txBody>
                  <a:tcPr marL="4774" marR="4774" marT="4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94838">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ctr"/>
                      <a:r>
                        <a:rPr lang="pt-BR" sz="600" b="0" i="0" u="none" strike="noStrike">
                          <a:solidFill>
                            <a:srgbClr val="000000"/>
                          </a:solidFill>
                          <a:effectLst/>
                          <a:latin typeface="Arial"/>
                        </a:rPr>
                        <a:t>*Anja Robel, arquitecta MINTUR ATP's</a:t>
                      </a:r>
                    </a:p>
                  </a:txBody>
                  <a:tcPr marL="4774" marR="4774" marT="477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r>
              <a:tr h="194838">
                <a:tc gridSpan="2">
                  <a:txBody>
                    <a:bodyPr/>
                    <a:lstStyle/>
                    <a:p>
                      <a:pPr algn="l" fontAlgn="ctr"/>
                      <a:r>
                        <a:rPr lang="es-EC" sz="600" b="1" i="0" u="none" strike="noStrike">
                          <a:solidFill>
                            <a:srgbClr val="000000"/>
                          </a:solidFill>
                          <a:effectLst/>
                          <a:latin typeface="Arial"/>
                        </a:rPr>
                        <a:t>g_</a:t>
                      </a:r>
                    </a:p>
                  </a:txBody>
                  <a:tcPr marL="4774" marR="4774" marT="4774"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gobierno</a:t>
                      </a:r>
                    </a:p>
                  </a:txBody>
                  <a:tcPr marL="4774" marR="4774" marT="477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774" marR="4774" marT="4774"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774" marR="4774" marT="4774" marB="0" anchor="b">
                    <a:lnL>
                      <a:noFill/>
                    </a:lnL>
                    <a:lnR>
                      <a:noFill/>
                    </a:lnR>
                    <a:lnT>
                      <a:noFill/>
                    </a:lnT>
                    <a:lnB>
                      <a:noFill/>
                    </a:lnB>
                    <a:solidFill>
                      <a:srgbClr val="99CC00"/>
                    </a:solidFill>
                  </a:tcPr>
                </a:tc>
                <a:tc>
                  <a:txBody>
                    <a:bodyPr/>
                    <a:lstStyle/>
                    <a:p>
                      <a:pPr algn="l" fontAlgn="b"/>
                      <a:r>
                        <a:rPr lang="es-EC" sz="600" b="0" i="0" u="none" strike="noStrike">
                          <a:solidFill>
                            <a:srgbClr val="000000"/>
                          </a:solidFill>
                          <a:effectLst/>
                          <a:latin typeface="Arial"/>
                        </a:rPr>
                        <a:t>PRODUCCION</a:t>
                      </a: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r>
              <a:tr h="194838">
                <a:tc gridSpan="2">
                  <a:txBody>
                    <a:bodyPr/>
                    <a:lstStyle/>
                    <a:p>
                      <a:pPr algn="l" fontAlgn="ctr"/>
                      <a:r>
                        <a:rPr lang="es-EC" sz="600" b="1" i="0" u="none" strike="noStrike">
                          <a:solidFill>
                            <a:srgbClr val="000000"/>
                          </a:solidFill>
                          <a:effectLst/>
                          <a:latin typeface="Arial"/>
                        </a:rPr>
                        <a:t>ong_</a:t>
                      </a:r>
                    </a:p>
                  </a:txBody>
                  <a:tcPr marL="4774" marR="4774" marT="4774"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organización no gubernamental, sin fines de lucro</a:t>
                      </a:r>
                    </a:p>
                  </a:txBody>
                  <a:tcPr marL="4774" marR="4774" marT="477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774" marR="4774" marT="4774"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774" marR="4774" marT="4774" marB="0" anchor="b">
                    <a:lnL>
                      <a:noFill/>
                    </a:lnL>
                    <a:lnR>
                      <a:noFill/>
                    </a:lnR>
                    <a:lnT>
                      <a:noFill/>
                    </a:lnT>
                    <a:lnB>
                      <a:noFill/>
                    </a:lnB>
                    <a:solidFill>
                      <a:srgbClr val="0000FF"/>
                    </a:solidFill>
                  </a:tcPr>
                </a:tc>
                <a:tc>
                  <a:txBody>
                    <a:bodyPr/>
                    <a:lstStyle/>
                    <a:p>
                      <a:pPr algn="l" fontAlgn="b"/>
                      <a:r>
                        <a:rPr lang="es-EC" sz="600" b="0" i="0" u="none" strike="noStrike">
                          <a:solidFill>
                            <a:srgbClr val="000000"/>
                          </a:solidFill>
                          <a:effectLst/>
                          <a:latin typeface="Arial"/>
                        </a:rPr>
                        <a:t>INDUSTRIALIZACION</a:t>
                      </a: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r>
              <a:tr h="194838">
                <a:tc gridSpan="2">
                  <a:txBody>
                    <a:bodyPr/>
                    <a:lstStyle/>
                    <a:p>
                      <a:pPr algn="l" fontAlgn="ctr"/>
                      <a:r>
                        <a:rPr lang="es-EC" sz="600" b="1" i="0" u="none" strike="noStrike">
                          <a:solidFill>
                            <a:srgbClr val="000000"/>
                          </a:solidFill>
                          <a:effectLst/>
                          <a:latin typeface="Arial"/>
                        </a:rPr>
                        <a:t>ig_</a:t>
                      </a:r>
                    </a:p>
                  </a:txBody>
                  <a:tcPr marL="4774" marR="4774" marT="4774"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organización intergubernamental</a:t>
                      </a:r>
                    </a:p>
                  </a:txBody>
                  <a:tcPr marL="4774" marR="4774" marT="477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774" marR="4774" marT="4774"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774" marR="4774" marT="4774" marB="0" anchor="b">
                    <a:lnL>
                      <a:noFill/>
                    </a:lnL>
                    <a:lnR>
                      <a:noFill/>
                    </a:lnR>
                    <a:lnT>
                      <a:noFill/>
                    </a:lnT>
                    <a:lnB>
                      <a:noFill/>
                    </a:lnB>
                    <a:solidFill>
                      <a:srgbClr val="FF6600"/>
                    </a:solidFill>
                  </a:tcPr>
                </a:tc>
                <a:tc>
                  <a:txBody>
                    <a:bodyPr/>
                    <a:lstStyle/>
                    <a:p>
                      <a:pPr algn="l" fontAlgn="b"/>
                      <a:r>
                        <a:rPr lang="es-EC" sz="600" b="0" i="0" u="none" strike="noStrike">
                          <a:solidFill>
                            <a:srgbClr val="000000"/>
                          </a:solidFill>
                          <a:effectLst/>
                          <a:latin typeface="Arial"/>
                        </a:rPr>
                        <a:t>CONSTRUCCION</a:t>
                      </a: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r>
              <a:tr h="194838">
                <a:tc gridSpan="2">
                  <a:txBody>
                    <a:bodyPr/>
                    <a:lstStyle/>
                    <a:p>
                      <a:pPr algn="l" fontAlgn="ctr"/>
                      <a:r>
                        <a:rPr lang="es-EC" sz="600" b="1" i="0" u="none" strike="noStrike">
                          <a:solidFill>
                            <a:srgbClr val="000000"/>
                          </a:solidFill>
                          <a:effectLst/>
                          <a:latin typeface="Arial"/>
                        </a:rPr>
                        <a:t>p_</a:t>
                      </a:r>
                    </a:p>
                  </a:txBody>
                  <a:tcPr marL="4774" marR="4774" marT="4774" marB="0" anchor="ctr">
                    <a:lnL>
                      <a:noFill/>
                    </a:lnL>
                    <a:lnR>
                      <a:noFill/>
                    </a:lnR>
                    <a:lnT>
                      <a:noFill/>
                    </a:lnT>
                    <a:lnB>
                      <a:noFill/>
                    </a:lnB>
                  </a:tcPr>
                </a:tc>
                <a:tc hMerge="1">
                  <a:txBody>
                    <a:bodyPr/>
                    <a:lstStyle/>
                    <a:p>
                      <a:endParaRPr lang="es-EC"/>
                    </a:p>
                  </a:txBody>
                  <a:tcPr/>
                </a:tc>
                <a:tc gridSpan="3">
                  <a:txBody>
                    <a:bodyPr/>
                    <a:lstStyle/>
                    <a:p>
                      <a:pPr algn="l" fontAlgn="b"/>
                      <a:r>
                        <a:rPr lang="es-EC" sz="600" b="0" i="0" u="none" strike="noStrike">
                          <a:solidFill>
                            <a:srgbClr val="000000"/>
                          </a:solidFill>
                          <a:effectLst/>
                          <a:latin typeface="Arial"/>
                        </a:rPr>
                        <a:t>privada</a:t>
                      </a:r>
                    </a:p>
                  </a:txBody>
                  <a:tcPr marL="4774" marR="4774" marT="4774"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ctr"/>
                      <a:endParaRPr lang="es-EC" sz="600" b="0" i="0" u="none" strike="noStrike">
                        <a:solidFill>
                          <a:srgbClr val="000000"/>
                        </a:solidFill>
                        <a:effectLst/>
                        <a:latin typeface="Arial"/>
                      </a:endParaRPr>
                    </a:p>
                  </a:txBody>
                  <a:tcPr marL="4774" marR="4774" marT="4774" marB="0" anchor="ctr">
                    <a:lnL>
                      <a:noFill/>
                    </a:lnL>
                    <a:lnR>
                      <a:noFill/>
                    </a:lnR>
                    <a:lnT>
                      <a:noFill/>
                    </a:lnT>
                    <a:lnB>
                      <a:noFill/>
                    </a:lnB>
                  </a:tcPr>
                </a:tc>
                <a:tc>
                  <a:txBody>
                    <a:bodyPr/>
                    <a:lstStyle/>
                    <a:p>
                      <a:pPr algn="ctr" fontAlgn="b"/>
                      <a:r>
                        <a:rPr lang="es-EC" sz="600" b="0" i="0" u="none" strike="noStrike">
                          <a:solidFill>
                            <a:srgbClr val="000000"/>
                          </a:solidFill>
                          <a:effectLst/>
                          <a:latin typeface="Arial"/>
                        </a:rPr>
                        <a:t> </a:t>
                      </a:r>
                    </a:p>
                  </a:txBody>
                  <a:tcPr marL="4774" marR="4774" marT="4774" marB="0" anchor="b">
                    <a:lnL>
                      <a:noFill/>
                    </a:lnL>
                    <a:lnR>
                      <a:noFill/>
                    </a:lnR>
                    <a:lnT>
                      <a:noFill/>
                    </a:lnT>
                    <a:lnB>
                      <a:noFill/>
                    </a:lnB>
                    <a:solidFill>
                      <a:srgbClr val="FF0066"/>
                    </a:solidFill>
                  </a:tcPr>
                </a:tc>
                <a:tc>
                  <a:txBody>
                    <a:bodyPr/>
                    <a:lstStyle/>
                    <a:p>
                      <a:pPr algn="l" fontAlgn="b"/>
                      <a:r>
                        <a:rPr lang="es-EC" sz="600" b="0" i="0" u="none" strike="noStrike">
                          <a:solidFill>
                            <a:srgbClr val="000000"/>
                          </a:solidFill>
                          <a:effectLst/>
                          <a:latin typeface="Arial"/>
                        </a:rPr>
                        <a:t>TURISMO</a:t>
                      </a: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a:solidFill>
                          <a:srgbClr val="000000"/>
                        </a:solidFill>
                        <a:effectLst/>
                        <a:latin typeface="Calibri"/>
                      </a:endParaRPr>
                    </a:p>
                  </a:txBody>
                  <a:tcPr marL="4774" marR="4774" marT="4774" marB="0" anchor="b">
                    <a:lnL>
                      <a:noFill/>
                    </a:lnL>
                    <a:lnR>
                      <a:noFill/>
                    </a:lnR>
                    <a:lnT>
                      <a:noFill/>
                    </a:lnT>
                    <a:lnB>
                      <a:noFill/>
                    </a:lnB>
                  </a:tcPr>
                </a:tc>
                <a:tc>
                  <a:txBody>
                    <a:bodyPr/>
                    <a:lstStyle/>
                    <a:p>
                      <a:pPr algn="l" fontAlgn="b"/>
                      <a:endParaRPr lang="es-EC" sz="600" b="0" i="0" u="none" strike="noStrike" dirty="0">
                        <a:solidFill>
                          <a:srgbClr val="000000"/>
                        </a:solidFill>
                        <a:effectLst/>
                        <a:latin typeface="Calibri"/>
                      </a:endParaRPr>
                    </a:p>
                  </a:txBody>
                  <a:tcPr marL="4774" marR="4774" marT="4774" marB="0" anchor="b">
                    <a:lnL>
                      <a:noFill/>
                    </a:lnL>
                    <a:lnR>
                      <a:noFill/>
                    </a:lnR>
                    <a:lnT>
                      <a:noFill/>
                    </a:lnT>
                    <a:lnB>
                      <a:noFill/>
                    </a:lnB>
                  </a:tcPr>
                </a:tc>
              </a:tr>
            </a:tbl>
          </a:graphicData>
        </a:graphic>
      </p:graphicFrame>
    </p:spTree>
    <p:extLst>
      <p:ext uri="{BB962C8B-B14F-4D97-AF65-F5344CB8AC3E}">
        <p14:creationId xmlns:p14="http://schemas.microsoft.com/office/powerpoint/2010/main" val="3720654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76502385"/>
              </p:ext>
            </p:extLst>
          </p:nvPr>
        </p:nvGraphicFramePr>
        <p:xfrm>
          <a:off x="0" y="2637"/>
          <a:ext cx="9143998" cy="5946641"/>
        </p:xfrm>
        <a:graphic>
          <a:graphicData uri="http://schemas.openxmlformats.org/drawingml/2006/table">
            <a:tbl>
              <a:tblPr firstRow="1" firstCol="1" bandRow="1">
                <a:tableStyleId>{5C22544A-7EE6-4342-B048-85BDC9FD1C3A}</a:tableStyleId>
              </a:tblPr>
              <a:tblGrid>
                <a:gridCol w="1774326"/>
                <a:gridCol w="614788"/>
                <a:gridCol w="614788"/>
                <a:gridCol w="614788"/>
                <a:gridCol w="614788"/>
                <a:gridCol w="613815"/>
                <a:gridCol w="613815"/>
                <a:gridCol w="613815"/>
                <a:gridCol w="613815"/>
                <a:gridCol w="613815"/>
                <a:gridCol w="613815"/>
                <a:gridCol w="613815"/>
                <a:gridCol w="613815"/>
              </a:tblGrid>
              <a:tr h="377564">
                <a:tc gridSpan="13">
                  <a:txBody>
                    <a:bodyPr/>
                    <a:lstStyle/>
                    <a:p>
                      <a:pPr algn="ctr">
                        <a:lnSpc>
                          <a:spcPct val="115000"/>
                        </a:lnSpc>
                        <a:spcAft>
                          <a:spcPts val="0"/>
                        </a:spcAft>
                      </a:pPr>
                      <a:r>
                        <a:rPr lang="es-ES" sz="1000" dirty="0">
                          <a:effectLst/>
                        </a:rPr>
                        <a:t>CONTENIDO DE HUMEDAD</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7564">
                <a:tc>
                  <a:txBody>
                    <a:bodyPr/>
                    <a:lstStyle/>
                    <a:p>
                      <a:pPr algn="ctr">
                        <a:lnSpc>
                          <a:spcPct val="115000"/>
                        </a:lnSpc>
                        <a:spcAft>
                          <a:spcPts val="0"/>
                        </a:spcAft>
                      </a:pPr>
                      <a:r>
                        <a:rPr lang="es-ES" sz="1000" dirty="0">
                          <a:effectLst/>
                        </a:rPr>
                        <a:t>MUESTRA</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dirty="0">
                          <a:effectLst/>
                        </a:rPr>
                        <a:t>1</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9</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r>
              <a:tr h="377564">
                <a:tc>
                  <a:txBody>
                    <a:bodyPr/>
                    <a:lstStyle/>
                    <a:p>
                      <a:pPr>
                        <a:lnSpc>
                          <a:spcPct val="115000"/>
                        </a:lnSpc>
                        <a:spcAft>
                          <a:spcPts val="0"/>
                        </a:spcAft>
                      </a:pPr>
                      <a:r>
                        <a:rPr lang="es-ES" sz="1000">
                          <a:effectLst/>
                        </a:rPr>
                        <a:t>Peso de Tara (g)</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37.90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12.70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13.90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38.10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37.80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12.60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12.80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14.10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14.20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38.30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37.00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12.90</a:t>
                      </a:r>
                      <a:endParaRPr lang="es-ES" sz="1100">
                        <a:effectLst/>
                        <a:latin typeface="Calibri"/>
                        <a:ea typeface="Calibri"/>
                        <a:cs typeface="Times New Roman"/>
                      </a:endParaRPr>
                    </a:p>
                  </a:txBody>
                  <a:tcPr marL="44450" marR="44450" marT="0" marB="0" anchor="b"/>
                </a:tc>
              </a:tr>
              <a:tr h="1038304">
                <a:tc>
                  <a:txBody>
                    <a:bodyPr/>
                    <a:lstStyle/>
                    <a:p>
                      <a:pPr>
                        <a:lnSpc>
                          <a:spcPct val="115000"/>
                        </a:lnSpc>
                        <a:spcAft>
                          <a:spcPts val="0"/>
                        </a:spcAft>
                      </a:pPr>
                      <a:r>
                        <a:rPr lang="es-ES" sz="1000">
                          <a:effectLst/>
                        </a:rPr>
                        <a:t>Peso de Tara+Guadúa humeda(g)</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43.00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18.80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18.40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43.00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43.10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18.80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18.90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18.60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18.80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43.20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42.00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19.00</a:t>
                      </a:r>
                      <a:endParaRPr lang="es-ES" sz="1100">
                        <a:effectLst/>
                        <a:latin typeface="Calibri"/>
                        <a:ea typeface="Calibri"/>
                        <a:cs typeface="Times New Roman"/>
                      </a:endParaRPr>
                    </a:p>
                  </a:txBody>
                  <a:tcPr marL="44450" marR="44450" marT="0" marB="0" anchor="b"/>
                </a:tc>
              </a:tr>
              <a:tr h="1132694">
                <a:tc>
                  <a:txBody>
                    <a:bodyPr/>
                    <a:lstStyle/>
                    <a:p>
                      <a:pPr>
                        <a:lnSpc>
                          <a:spcPct val="115000"/>
                        </a:lnSpc>
                        <a:spcAft>
                          <a:spcPts val="0"/>
                        </a:spcAft>
                      </a:pPr>
                      <a:r>
                        <a:rPr lang="es-ES" sz="1000">
                          <a:effectLst/>
                        </a:rPr>
                        <a:t>Peso de Tara+Guadúa seca(g)</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41.80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17.30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17.30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42.00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41.70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17.20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17.40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17.60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17.80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42.20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41.00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17.60</a:t>
                      </a:r>
                      <a:endParaRPr lang="es-ES" sz="1100">
                        <a:effectLst/>
                        <a:latin typeface="Calibri"/>
                        <a:ea typeface="Calibri"/>
                        <a:cs typeface="Times New Roman"/>
                      </a:endParaRPr>
                    </a:p>
                  </a:txBody>
                  <a:tcPr marL="44450" marR="44450" marT="0" marB="0" anchor="b"/>
                </a:tc>
              </a:tr>
              <a:tr h="755129">
                <a:tc>
                  <a:txBody>
                    <a:bodyPr/>
                    <a:lstStyle/>
                    <a:p>
                      <a:pPr>
                        <a:lnSpc>
                          <a:spcPct val="115000"/>
                        </a:lnSpc>
                        <a:spcAft>
                          <a:spcPts val="0"/>
                        </a:spcAft>
                      </a:pPr>
                      <a:r>
                        <a:rPr lang="es-ES" sz="1000">
                          <a:effectLst/>
                        </a:rPr>
                        <a:t>Peso de la Guadúa (g)</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5.10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6.10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4.50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4.90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5.30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6.20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6.10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4.50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4.90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5.00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6.10</a:t>
                      </a:r>
                      <a:endParaRPr lang="es-ES" sz="1100">
                        <a:effectLst/>
                        <a:latin typeface="Calibri"/>
                        <a:ea typeface="Calibri"/>
                        <a:cs typeface="Times New Roman"/>
                      </a:endParaRPr>
                    </a:p>
                  </a:txBody>
                  <a:tcPr marL="44450" marR="44450" marT="0" marB="0" anchor="b"/>
                </a:tc>
              </a:tr>
              <a:tr h="755129">
                <a:tc>
                  <a:txBody>
                    <a:bodyPr/>
                    <a:lstStyle/>
                    <a:p>
                      <a:pPr>
                        <a:lnSpc>
                          <a:spcPct val="115000"/>
                        </a:lnSpc>
                        <a:spcAft>
                          <a:spcPts val="0"/>
                        </a:spcAft>
                      </a:pPr>
                      <a:r>
                        <a:rPr lang="es-ES" sz="1000">
                          <a:effectLst/>
                        </a:rPr>
                        <a:t>Peso de la Guadúa seca(g)</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3.90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3.40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3.90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3.90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4.60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3.50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3.60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3.90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4.70</a:t>
                      </a:r>
                      <a:endParaRPr lang="es-ES" sz="1100">
                        <a:effectLst/>
                        <a:latin typeface="Calibri"/>
                        <a:ea typeface="Calibri"/>
                        <a:cs typeface="Times New Roman"/>
                      </a:endParaRPr>
                    </a:p>
                  </a:txBody>
                  <a:tcPr marL="44450" marR="44450" marT="0" marB="0" anchor="b"/>
                </a:tc>
              </a:tr>
              <a:tr h="755129">
                <a:tc>
                  <a:txBody>
                    <a:bodyPr/>
                    <a:lstStyle/>
                    <a:p>
                      <a:pPr>
                        <a:lnSpc>
                          <a:spcPct val="115000"/>
                        </a:lnSpc>
                        <a:spcAft>
                          <a:spcPts val="0"/>
                        </a:spcAft>
                      </a:pPr>
                      <a:r>
                        <a:rPr lang="es-ES" sz="1000">
                          <a:effectLst/>
                        </a:rPr>
                        <a:t>Contenido de Humedad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30.77</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32.61</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32.35</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25.64</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35.90</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34.78</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32.61</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28.57</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27.78</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25.64</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25.00</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29.79</a:t>
                      </a:r>
                      <a:endParaRPr lang="es-ES" sz="1100">
                        <a:effectLst/>
                        <a:latin typeface="Calibri"/>
                        <a:ea typeface="Calibri"/>
                        <a:cs typeface="Times New Roman"/>
                      </a:endParaRPr>
                    </a:p>
                  </a:txBody>
                  <a:tcPr marL="44450" marR="44450" marT="0" marB="0" anchor="b"/>
                </a:tc>
              </a:tr>
              <a:tr h="377564">
                <a:tc>
                  <a:txBody>
                    <a:bodyPr/>
                    <a:lstStyle/>
                    <a:p>
                      <a:pPr>
                        <a:lnSpc>
                          <a:spcPct val="115000"/>
                        </a:lnSpc>
                        <a:spcAft>
                          <a:spcPts val="0"/>
                        </a:spcAft>
                      </a:pPr>
                      <a:r>
                        <a:rPr lang="es-ES" sz="1000">
                          <a:effectLst/>
                        </a:rPr>
                        <a:t>CH Pomedio (%)</a:t>
                      </a:r>
                      <a:endParaRPr lang="es-ES" sz="1100">
                        <a:effectLst/>
                        <a:latin typeface="Calibri"/>
                        <a:ea typeface="Calibri"/>
                        <a:cs typeface="Times New Roman"/>
                      </a:endParaRPr>
                    </a:p>
                  </a:txBody>
                  <a:tcPr marL="44450" marR="44450" marT="0" marB="0" anchor="b"/>
                </a:tc>
                <a:tc gridSpan="12">
                  <a:txBody>
                    <a:bodyPr/>
                    <a:lstStyle/>
                    <a:p>
                      <a:pPr algn="ctr">
                        <a:lnSpc>
                          <a:spcPct val="115000"/>
                        </a:lnSpc>
                        <a:spcAft>
                          <a:spcPts val="0"/>
                        </a:spcAft>
                      </a:pPr>
                      <a:r>
                        <a:rPr lang="es-ES" sz="1000" dirty="0">
                          <a:effectLst/>
                        </a:rPr>
                        <a:t>30.12</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 name="1 CuadroTexto"/>
          <p:cNvSpPr txBox="1"/>
          <p:nvPr/>
        </p:nvSpPr>
        <p:spPr>
          <a:xfrm>
            <a:off x="681245" y="6093296"/>
            <a:ext cx="7757252" cy="369332"/>
          </a:xfrm>
          <a:prstGeom prst="rect">
            <a:avLst/>
          </a:prstGeom>
          <a:noFill/>
        </p:spPr>
        <p:txBody>
          <a:bodyPr wrap="none" rtlCol="0">
            <a:spAutoFit/>
          </a:bodyPr>
          <a:lstStyle/>
          <a:p>
            <a:pPr algn="ctr"/>
            <a:r>
              <a:rPr lang="es-ES" b="1" dirty="0" smtClean="0">
                <a:solidFill>
                  <a:srgbClr val="FFC000"/>
                </a:solidFill>
              </a:rPr>
              <a:t>Resultados </a:t>
            </a:r>
            <a:r>
              <a:rPr lang="es-ES" b="1" dirty="0">
                <a:solidFill>
                  <a:srgbClr val="FFC000"/>
                </a:solidFill>
              </a:rPr>
              <a:t>de Contenido de Humedad (Fuente Cobos, León ESPE, 2007</a:t>
            </a:r>
            <a:r>
              <a:rPr lang="es-ES" b="1" dirty="0" smtClean="0">
                <a:solidFill>
                  <a:srgbClr val="FFC000"/>
                </a:solidFill>
              </a:rPr>
              <a:t>)</a:t>
            </a:r>
            <a:endParaRPr lang="es-EC" b="1" dirty="0">
              <a:solidFill>
                <a:srgbClr val="FFC000"/>
              </a:solidFill>
            </a:endParaRPr>
          </a:p>
        </p:txBody>
      </p:sp>
    </p:spTree>
    <p:extLst>
      <p:ext uri="{BB962C8B-B14F-4D97-AF65-F5344CB8AC3E}">
        <p14:creationId xmlns:p14="http://schemas.microsoft.com/office/powerpoint/2010/main" val="28442516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3790485"/>
              </p:ext>
            </p:extLst>
          </p:nvPr>
        </p:nvGraphicFramePr>
        <p:xfrm>
          <a:off x="107500" y="116632"/>
          <a:ext cx="8929000" cy="6624735"/>
        </p:xfrm>
        <a:graphic>
          <a:graphicData uri="http://schemas.openxmlformats.org/drawingml/2006/table">
            <a:tbl>
              <a:tblPr/>
              <a:tblGrid>
                <a:gridCol w="191951"/>
                <a:gridCol w="191951"/>
                <a:gridCol w="191951"/>
                <a:gridCol w="191951"/>
                <a:gridCol w="542757"/>
                <a:gridCol w="132380"/>
                <a:gridCol w="814134"/>
                <a:gridCol w="1191415"/>
                <a:gridCol w="1164939"/>
                <a:gridCol w="1226716"/>
                <a:gridCol w="1650331"/>
                <a:gridCol w="1438524"/>
              </a:tblGrid>
              <a:tr h="432937">
                <a:tc gridSpan="12">
                  <a:txBody>
                    <a:bodyPr/>
                    <a:lstStyle/>
                    <a:p>
                      <a:pPr algn="l" fontAlgn="b"/>
                      <a:r>
                        <a:rPr lang="es-EC" sz="1050" b="1" i="0" u="none" strike="noStrike" dirty="0">
                          <a:solidFill>
                            <a:srgbClr val="000000"/>
                          </a:solidFill>
                          <a:effectLst/>
                          <a:latin typeface="Arial"/>
                        </a:rPr>
                        <a:t>Turismo</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73457">
                <a:tc>
                  <a:txBody>
                    <a:bodyPr/>
                    <a:lstStyle/>
                    <a:p>
                      <a:pPr algn="l" fontAlgn="ctr"/>
                      <a:r>
                        <a:rPr lang="es-EC" sz="800" b="1" i="0" u="none" strike="noStrike">
                          <a:solidFill>
                            <a:srgbClr val="FFFFFF"/>
                          </a:solidFill>
                          <a:effectLst/>
                          <a:latin typeface="Arial"/>
                        </a:rPr>
                        <a:t> </a:t>
                      </a:r>
                    </a:p>
                  </a:txBody>
                  <a:tcPr marL="6093" marR="6093" marT="60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ctr"/>
                      <a:r>
                        <a:rPr lang="es-EC" sz="800" b="1" i="0" u="none" strike="noStrike">
                          <a:solidFill>
                            <a:srgbClr val="FFFFFF"/>
                          </a:solidFill>
                          <a:effectLst/>
                          <a:latin typeface="Arial"/>
                        </a:rPr>
                        <a:t> </a:t>
                      </a:r>
                    </a:p>
                  </a:txBody>
                  <a:tcPr marL="6093" marR="6093" marT="60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l" fontAlgn="ctr"/>
                      <a:r>
                        <a:rPr lang="es-EC" sz="800" b="1" i="0" u="none" strike="noStrike">
                          <a:solidFill>
                            <a:srgbClr val="FFFFFF"/>
                          </a:solidFill>
                          <a:effectLst/>
                          <a:latin typeface="Arial"/>
                        </a:rPr>
                        <a:t> </a:t>
                      </a:r>
                    </a:p>
                  </a:txBody>
                  <a:tcPr marL="6093" marR="6093" marT="60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ctr"/>
                      <a:r>
                        <a:rPr lang="es-EC" sz="800" b="1" i="0" u="none" strike="noStrike">
                          <a:solidFill>
                            <a:srgbClr val="FFFFFF"/>
                          </a:solidFill>
                          <a:effectLst/>
                          <a:latin typeface="Arial"/>
                        </a:rPr>
                        <a:t> </a:t>
                      </a:r>
                    </a:p>
                  </a:txBody>
                  <a:tcPr marL="6093" marR="6093" marT="60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gridSpan="2">
                  <a:txBody>
                    <a:bodyPr/>
                    <a:lstStyle/>
                    <a:p>
                      <a:pPr algn="ctr" fontAlgn="ctr"/>
                      <a:r>
                        <a:rPr lang="es-EC" sz="1000" b="1" i="0" u="none" strike="noStrike" dirty="0">
                          <a:solidFill>
                            <a:srgbClr val="000000"/>
                          </a:solidFill>
                          <a:effectLst/>
                          <a:latin typeface="Arial"/>
                        </a:rPr>
                        <a:t>Actor</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ctr"/>
                      <a:r>
                        <a:rPr lang="es-EC" sz="1000" b="1" i="0" u="none" strike="noStrike">
                          <a:solidFill>
                            <a:srgbClr val="000000"/>
                          </a:solidFill>
                          <a:effectLst/>
                          <a:latin typeface="Arial"/>
                        </a:rPr>
                        <a:t>Sitio de trabajo</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1" i="0" u="none" strike="noStrike" dirty="0">
                          <a:solidFill>
                            <a:srgbClr val="000000"/>
                          </a:solidFill>
                          <a:effectLst/>
                          <a:latin typeface="Arial"/>
                        </a:rPr>
                        <a:t>Debilidades generales</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1" i="0" u="none" strike="noStrike" dirty="0" smtClean="0">
                          <a:solidFill>
                            <a:srgbClr val="000000"/>
                          </a:solidFill>
                          <a:effectLst/>
                          <a:latin typeface="Arial"/>
                        </a:rPr>
                        <a:t>Estrategias </a:t>
                      </a:r>
                      <a:r>
                        <a:rPr lang="es-EC" sz="1000" b="1" i="0" u="none" strike="noStrike" dirty="0">
                          <a:solidFill>
                            <a:srgbClr val="000000"/>
                          </a:solidFill>
                          <a:effectLst/>
                          <a:latin typeface="Arial"/>
                        </a:rPr>
                        <a:t>generales</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1" i="0" u="none" strike="noStrike" dirty="0">
                          <a:solidFill>
                            <a:srgbClr val="000000"/>
                          </a:solidFill>
                          <a:effectLst/>
                          <a:latin typeface="Arial"/>
                        </a:rPr>
                        <a:t>Limitaciones sectorial</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1" i="0" u="none" strike="noStrike" dirty="0">
                          <a:solidFill>
                            <a:srgbClr val="000000"/>
                          </a:solidFill>
                          <a:effectLst/>
                          <a:latin typeface="Arial"/>
                        </a:rPr>
                        <a:t>Estrategias sectoriales</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1" i="0" u="none" strike="noStrike" dirty="0">
                          <a:solidFill>
                            <a:srgbClr val="000000"/>
                          </a:solidFill>
                          <a:effectLst/>
                          <a:latin typeface="Arial"/>
                        </a:rPr>
                        <a:t>Propuesta de soporte político / estado por sector</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7942">
                <a:tc>
                  <a:txBody>
                    <a:bodyPr/>
                    <a:lstStyle/>
                    <a:p>
                      <a:pPr algn="ctr" fontAlgn="ctr"/>
                      <a:r>
                        <a:rPr lang="es-EC" sz="800" b="1" i="0" u="none" strike="noStrike">
                          <a:solidFill>
                            <a:srgbClr val="FFFFFF"/>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a:solidFill>
                            <a:srgbClr val="FFFFFF"/>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a:solidFill>
                            <a:srgbClr val="FFFFFF"/>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a:solidFill>
                            <a:srgbClr val="FFFFFF"/>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dirty="0">
                          <a:solidFill>
                            <a:srgbClr val="000000"/>
                          </a:solidFill>
                          <a:effectLst/>
                          <a:latin typeface="Arial"/>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00" b="0" i="0" u="none" strike="noStrike" dirty="0">
                          <a:solidFill>
                            <a:srgbClr val="000000"/>
                          </a:solidFill>
                          <a:effectLst/>
                          <a:latin typeface="Arial"/>
                        </a:rPr>
                        <a:t>_ Falta instancia unificadora-coordinadora</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Malas practicas</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Falta de sistematización y conocimiento</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Falta oferta académica y </a:t>
                      </a:r>
                      <a:r>
                        <a:rPr lang="es-EC" sz="1000" b="0" i="0" u="none" strike="noStrike" dirty="0" smtClean="0">
                          <a:solidFill>
                            <a:srgbClr val="000000"/>
                          </a:solidFill>
                          <a:effectLst/>
                          <a:latin typeface="Arial"/>
                        </a:rPr>
                        <a:t>capacitación</a:t>
                      </a:r>
                      <a:endParaRPr lang="es-EC" sz="1000" b="0" i="0" u="none" strike="noStrike" dirty="0">
                        <a:solidFill>
                          <a:srgbClr val="000000"/>
                        </a:solidFill>
                        <a:effectLst/>
                        <a:latin typeface="Arial"/>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00" b="0" i="0" u="none" strike="noStrike" dirty="0">
                          <a:solidFill>
                            <a:srgbClr val="000000"/>
                          </a:solidFill>
                          <a:effectLst/>
                          <a:latin typeface="Arial"/>
                        </a:rPr>
                        <a:t>_ </a:t>
                      </a:r>
                      <a:r>
                        <a:rPr lang="es-EC" sz="1000" b="0" i="0" u="none" strike="noStrike" dirty="0" smtClean="0">
                          <a:solidFill>
                            <a:srgbClr val="000000"/>
                          </a:solidFill>
                          <a:effectLst/>
                          <a:latin typeface="Arial"/>
                        </a:rPr>
                        <a:t>Capacitación </a:t>
                      </a:r>
                      <a:r>
                        <a:rPr lang="es-EC" sz="1000" b="0" i="0" u="none" strike="noStrike" dirty="0">
                          <a:solidFill>
                            <a:srgbClr val="000000"/>
                          </a:solidFill>
                          <a:effectLst/>
                          <a:latin typeface="Arial"/>
                        </a:rPr>
                        <a:t>a todos niveles</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Lineamientos / </a:t>
                      </a:r>
                      <a:r>
                        <a:rPr lang="es-EC" sz="1000" b="0" i="0" u="none" strike="noStrike" dirty="0" smtClean="0">
                          <a:solidFill>
                            <a:srgbClr val="000000"/>
                          </a:solidFill>
                          <a:effectLst/>
                          <a:latin typeface="Arial"/>
                        </a:rPr>
                        <a:t>guías </a:t>
                      </a:r>
                      <a:r>
                        <a:rPr lang="es-EC" sz="1000" b="0" i="0" u="none" strike="noStrike" dirty="0">
                          <a:solidFill>
                            <a:srgbClr val="000000"/>
                          </a:solidFill>
                          <a:effectLst/>
                          <a:latin typeface="Arial"/>
                        </a:rPr>
                        <a:t>del manejo y uso</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Inventarios de </a:t>
                      </a:r>
                      <a:r>
                        <a:rPr lang="es-EC" sz="1000" b="0" i="0" u="none" strike="noStrike" dirty="0" smtClean="0">
                          <a:solidFill>
                            <a:srgbClr val="000000"/>
                          </a:solidFill>
                          <a:effectLst/>
                          <a:latin typeface="Arial"/>
                        </a:rPr>
                        <a:t>áreas </a:t>
                      </a:r>
                      <a:r>
                        <a:rPr lang="es-EC" sz="1000" b="0" i="0" u="none" strike="noStrike" dirty="0">
                          <a:solidFill>
                            <a:srgbClr val="000000"/>
                          </a:solidFill>
                          <a:effectLst/>
                          <a:latin typeface="Arial"/>
                        </a:rPr>
                        <a:t>existente y potencial</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Estudios del mercado</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Agenda </a:t>
                      </a:r>
                      <a:r>
                        <a:rPr lang="es-EC" sz="1000" b="0" i="0" u="none" strike="noStrike" dirty="0" smtClean="0">
                          <a:solidFill>
                            <a:srgbClr val="000000"/>
                          </a:solidFill>
                          <a:effectLst/>
                          <a:latin typeface="Arial"/>
                        </a:rPr>
                        <a:t>política </a:t>
                      </a:r>
                      <a:r>
                        <a:rPr lang="es-EC" sz="1000" b="0" i="0" u="none" strike="noStrike" dirty="0">
                          <a:solidFill>
                            <a:srgbClr val="000000"/>
                          </a:solidFill>
                          <a:effectLst/>
                          <a:latin typeface="Arial"/>
                        </a:rPr>
                        <a:t>para la promover uso</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00" b="0" i="0" u="none" strike="noStrike" dirty="0">
                          <a:solidFill>
                            <a:srgbClr val="000000"/>
                          </a:solidFill>
                          <a:effectLst/>
                          <a:latin typeface="Arial"/>
                        </a:rPr>
                        <a:t>_ Falta base de oferte de productos a nivel nacional para el uso </a:t>
                      </a:r>
                      <a:r>
                        <a:rPr lang="es-EC" sz="1000" b="0" i="0" u="none" strike="noStrike" dirty="0" smtClean="0">
                          <a:solidFill>
                            <a:srgbClr val="000000"/>
                          </a:solidFill>
                          <a:effectLst/>
                          <a:latin typeface="Arial"/>
                        </a:rPr>
                        <a:t>fácilmente </a:t>
                      </a:r>
                      <a:r>
                        <a:rPr lang="es-EC" sz="1000" b="0" i="0" u="none" strike="noStrike" dirty="0">
                          <a:solidFill>
                            <a:srgbClr val="000000"/>
                          </a:solidFill>
                          <a:effectLst/>
                          <a:latin typeface="Arial"/>
                        </a:rPr>
                        <a:t>de </a:t>
                      </a:r>
                      <a:r>
                        <a:rPr lang="es-EC" sz="1000" b="0" i="0" u="none" strike="noStrike" dirty="0" smtClean="0">
                          <a:solidFill>
                            <a:srgbClr val="000000"/>
                          </a:solidFill>
                          <a:effectLst/>
                          <a:latin typeface="Arial"/>
                        </a:rPr>
                        <a:t>bambú </a:t>
                      </a: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_ Falta conocimiento y </a:t>
                      </a:r>
                      <a:r>
                        <a:rPr lang="es-EC" sz="1000" b="0" i="0" u="none" strike="noStrike" dirty="0" smtClean="0">
                          <a:solidFill>
                            <a:srgbClr val="000000"/>
                          </a:solidFill>
                          <a:effectLst/>
                          <a:latin typeface="Arial"/>
                        </a:rPr>
                        <a:t>guías </a:t>
                      </a:r>
                      <a:r>
                        <a:rPr lang="es-EC" sz="1000" b="0" i="0" u="none" strike="noStrike" dirty="0">
                          <a:solidFill>
                            <a:srgbClr val="000000"/>
                          </a:solidFill>
                          <a:effectLst/>
                          <a:latin typeface="Arial"/>
                        </a:rPr>
                        <a:t>interno del uso adecuado de bambú</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00" b="0" i="0" u="none" strike="noStrike" dirty="0">
                          <a:solidFill>
                            <a:srgbClr val="000000"/>
                          </a:solidFill>
                          <a:effectLst/>
                          <a:latin typeface="Arial"/>
                        </a:rPr>
                        <a:t>- Organizar reuniones interno sobre el </a:t>
                      </a:r>
                      <a:r>
                        <a:rPr lang="es-EC" sz="1000" b="0" i="0" u="none" strike="noStrike" dirty="0" smtClean="0">
                          <a:solidFill>
                            <a:srgbClr val="000000"/>
                          </a:solidFill>
                          <a:effectLst/>
                          <a:latin typeface="Arial"/>
                        </a:rPr>
                        <a:t>aprovechamiento </a:t>
                      </a:r>
                      <a:r>
                        <a:rPr lang="es-EC" sz="1000" b="0" i="0" u="none" strike="noStrike" dirty="0">
                          <a:solidFill>
                            <a:srgbClr val="000000"/>
                          </a:solidFill>
                          <a:effectLst/>
                          <a:latin typeface="Arial"/>
                        </a:rPr>
                        <a:t>de </a:t>
                      </a:r>
                      <a:r>
                        <a:rPr lang="es-EC" sz="1000" b="0" i="0" u="none" strike="noStrike" dirty="0" smtClean="0">
                          <a:solidFill>
                            <a:srgbClr val="000000"/>
                          </a:solidFill>
                          <a:effectLst/>
                          <a:latin typeface="Arial"/>
                        </a:rPr>
                        <a:t>bambú </a:t>
                      </a:r>
                      <a:r>
                        <a:rPr lang="es-EC" sz="1000" b="0" i="0" u="none" strike="noStrike" dirty="0">
                          <a:solidFill>
                            <a:srgbClr val="000000"/>
                          </a:solidFill>
                          <a:effectLst/>
                          <a:latin typeface="Arial"/>
                        </a:rPr>
                        <a:t>en el sector </a:t>
                      </a:r>
                      <a:r>
                        <a:rPr lang="es-EC" sz="1000" b="0" i="0" u="none" strike="noStrike" dirty="0" smtClean="0">
                          <a:solidFill>
                            <a:srgbClr val="000000"/>
                          </a:solidFill>
                          <a:effectLst/>
                          <a:latin typeface="Arial"/>
                        </a:rPr>
                        <a:t>turístico</a:t>
                      </a: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Elaborar </a:t>
                      </a:r>
                      <a:r>
                        <a:rPr lang="es-EC" sz="1000" b="0" i="0" u="none" strike="noStrike" dirty="0" smtClean="0">
                          <a:solidFill>
                            <a:srgbClr val="000000"/>
                          </a:solidFill>
                          <a:effectLst/>
                          <a:latin typeface="Arial"/>
                        </a:rPr>
                        <a:t>lineamientos </a:t>
                      </a:r>
                      <a:r>
                        <a:rPr lang="es-EC" sz="1000" b="0" i="0" u="none" strike="noStrike" dirty="0">
                          <a:solidFill>
                            <a:srgbClr val="000000"/>
                          </a:solidFill>
                          <a:effectLst/>
                          <a:latin typeface="Arial"/>
                        </a:rPr>
                        <a:t>sobre el uso de </a:t>
                      </a:r>
                      <a:r>
                        <a:rPr lang="es-EC" sz="1000" b="0" i="0" u="none" strike="noStrike" dirty="0" smtClean="0">
                          <a:solidFill>
                            <a:srgbClr val="000000"/>
                          </a:solidFill>
                          <a:effectLst/>
                          <a:latin typeface="Arial"/>
                        </a:rPr>
                        <a:t>bambú </a:t>
                      </a:r>
                      <a:r>
                        <a:rPr lang="es-EC" sz="1000" b="0" i="0" u="none" strike="noStrike" dirty="0">
                          <a:solidFill>
                            <a:srgbClr val="000000"/>
                          </a:solidFill>
                          <a:effectLst/>
                          <a:latin typeface="Arial"/>
                        </a:rPr>
                        <a:t>en proyectos </a:t>
                      </a:r>
                      <a:r>
                        <a:rPr lang="es-EC" sz="1000" b="0" i="0" u="none" strike="noStrike" dirty="0" smtClean="0">
                          <a:solidFill>
                            <a:srgbClr val="000000"/>
                          </a:solidFill>
                          <a:effectLst/>
                          <a:latin typeface="Arial"/>
                        </a:rPr>
                        <a:t>turísticos</a:t>
                      </a:r>
                      <a:endParaRPr lang="es-EC" sz="1000" b="0" i="0" u="none" strike="noStrike" dirty="0">
                        <a:solidFill>
                          <a:srgbClr val="000000"/>
                        </a:solidFill>
                        <a:effectLst/>
                        <a:latin typeface="Arial"/>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00" b="0" i="0" u="none" strike="noStrike" dirty="0">
                          <a:solidFill>
                            <a:srgbClr val="000000"/>
                          </a:solidFill>
                          <a:effectLst/>
                          <a:latin typeface="Arial"/>
                        </a:rPr>
                        <a:t>- Promover el uso de </a:t>
                      </a:r>
                      <a:r>
                        <a:rPr lang="es-EC" sz="1000" b="0" i="0" u="none" strike="noStrike" dirty="0" smtClean="0">
                          <a:solidFill>
                            <a:srgbClr val="000000"/>
                          </a:solidFill>
                          <a:effectLst/>
                          <a:latin typeface="Arial"/>
                        </a:rPr>
                        <a:t>bambú atreves </a:t>
                      </a:r>
                      <a:r>
                        <a:rPr lang="es-EC" sz="1000" b="0" i="0" u="none" strike="noStrike" dirty="0">
                          <a:solidFill>
                            <a:srgbClr val="000000"/>
                          </a:solidFill>
                          <a:effectLst/>
                          <a:latin typeface="Arial"/>
                        </a:rPr>
                        <a:t>proyectos </a:t>
                      </a:r>
                      <a:r>
                        <a:rPr lang="es-EC" sz="1000" b="0" i="0" u="none" strike="noStrike" dirty="0" smtClean="0">
                          <a:solidFill>
                            <a:srgbClr val="000000"/>
                          </a:solidFill>
                          <a:effectLst/>
                          <a:latin typeface="Arial"/>
                        </a:rPr>
                        <a:t>turísticos</a:t>
                      </a: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a:r>
                      <a:br>
                        <a:rPr lang="es-EC" sz="1000" b="0" i="0" u="none" strike="noStrike" dirty="0">
                          <a:solidFill>
                            <a:srgbClr val="000000"/>
                          </a:solidFill>
                          <a:effectLst/>
                          <a:latin typeface="Arial"/>
                        </a:rPr>
                      </a:br>
                      <a:r>
                        <a:rPr lang="es-EC" sz="1000" b="0" i="0" u="none" strike="noStrike" dirty="0">
                          <a:solidFill>
                            <a:srgbClr val="000000"/>
                          </a:solidFill>
                          <a:effectLst/>
                          <a:latin typeface="Arial"/>
                        </a:rPr>
                        <a:t> - Elaborar un concepto del circuito de </a:t>
                      </a:r>
                      <a:r>
                        <a:rPr lang="es-EC" sz="1000" b="0" i="0" u="none" strike="noStrike" dirty="0" smtClean="0">
                          <a:solidFill>
                            <a:srgbClr val="000000"/>
                          </a:solidFill>
                          <a:effectLst/>
                          <a:latin typeface="Arial"/>
                        </a:rPr>
                        <a:t>bambú</a:t>
                      </a:r>
                      <a:endParaRPr lang="es-EC" sz="1000" b="0" i="0" u="none" strike="noStrike" dirty="0">
                        <a:solidFill>
                          <a:srgbClr val="000000"/>
                        </a:solidFill>
                        <a:effectLst/>
                        <a:latin typeface="Arial"/>
                      </a:endParaRP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992">
                <a:tc>
                  <a:txBody>
                    <a:bodyPr/>
                    <a:lstStyle/>
                    <a:p>
                      <a:pPr algn="ctr" fontAlgn="ctr"/>
                      <a:r>
                        <a:rPr lang="es-EC" sz="900" b="0" i="0" u="none" strike="noStrike">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effectLst/>
                          <a:latin typeface="Calibri"/>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a:solidFill>
                            <a:srgbClr val="FFFFFF"/>
                          </a:solidFill>
                          <a:effectLst/>
                          <a:latin typeface="Arial"/>
                        </a:rPr>
                        <a:t> </a:t>
                      </a:r>
                    </a:p>
                  </a:txBody>
                  <a:tcPr marL="6093" marR="6093" marT="60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a:txBody>
                    <a:bodyPr/>
                    <a:lstStyle/>
                    <a:p>
                      <a:pPr algn="ctr" fontAlgn="ctr"/>
                      <a:r>
                        <a:rPr lang="es-EC" sz="1000" b="0" i="0" u="none" strike="noStrike" dirty="0">
                          <a:solidFill>
                            <a:srgbClr val="000000"/>
                          </a:solidFill>
                          <a:effectLst/>
                          <a:latin typeface="Arial"/>
                        </a:rPr>
                        <a:t>MINTUR</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0" i="0" u="none" strike="noStrike" dirty="0">
                          <a:solidFill>
                            <a:srgbClr val="000000"/>
                          </a:solidFill>
                          <a:effectLst/>
                          <a:latin typeface="Arial"/>
                        </a:rPr>
                        <a:t>g</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00" b="0" i="0" u="none" strike="noStrike" dirty="0">
                          <a:solidFill>
                            <a:srgbClr val="000000"/>
                          </a:solidFill>
                          <a:effectLst/>
                          <a:latin typeface="Arial"/>
                        </a:rPr>
                        <a:t>Nacional</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078093">
                <a:tc>
                  <a:txBody>
                    <a:bodyPr/>
                    <a:lstStyle/>
                    <a:p>
                      <a:pPr algn="ctr" fontAlgn="ctr"/>
                      <a:r>
                        <a:rPr lang="es-EC" sz="900" b="0" i="0" u="none" strike="noStrike">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effectLst/>
                          <a:latin typeface="Calibri"/>
                        </a:rPr>
                        <a:t> </a:t>
                      </a:r>
                    </a:p>
                  </a:txBody>
                  <a:tcPr marL="6093" marR="6093" marT="60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800" b="1" i="0" u="none" strike="noStrike" dirty="0">
                          <a:solidFill>
                            <a:srgbClr val="FFFFFF"/>
                          </a:solidFill>
                          <a:effectLst/>
                          <a:latin typeface="Arial"/>
                        </a:rPr>
                        <a:t> </a:t>
                      </a:r>
                    </a:p>
                  </a:txBody>
                  <a:tcPr marL="6093" marR="6093" marT="60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EC" sz="900" b="0" i="0" u="none" strike="noStrike" dirty="0">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a:rPr>
                        <a:t> </a:t>
                      </a:r>
                    </a:p>
                  </a:txBody>
                  <a:tcPr marL="6093" marR="6093" marT="6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36886">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r" fontAlgn="ctr"/>
                      <a:r>
                        <a:rPr lang="pt-BR" sz="800" b="0" i="0" u="none" strike="noStrike">
                          <a:solidFill>
                            <a:srgbClr val="000000"/>
                          </a:solidFill>
                          <a:effectLst/>
                          <a:latin typeface="Arial"/>
                        </a:rPr>
                        <a:t>*Anja Robel, arquitecta MINTUR ATP's</a:t>
                      </a:r>
                    </a:p>
                  </a:txBody>
                  <a:tcPr marL="6093" marR="6093" marT="609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r>
              <a:tr h="481041">
                <a:tc gridSpan="2">
                  <a:txBody>
                    <a:bodyPr/>
                    <a:lstStyle/>
                    <a:p>
                      <a:pPr algn="l" fontAlgn="ctr"/>
                      <a:r>
                        <a:rPr lang="es-EC" sz="800" b="1" i="0" u="none" strike="noStrike">
                          <a:solidFill>
                            <a:srgbClr val="000000"/>
                          </a:solidFill>
                          <a:effectLst/>
                          <a:latin typeface="Arial"/>
                        </a:rPr>
                        <a:t>g_</a:t>
                      </a:r>
                    </a:p>
                  </a:txBody>
                  <a:tcPr marL="6093" marR="6093" marT="6093" marB="0" anchor="ctr">
                    <a:lnL>
                      <a:noFill/>
                    </a:lnL>
                    <a:lnR>
                      <a:noFill/>
                    </a:lnR>
                    <a:lnT>
                      <a:noFill/>
                    </a:lnT>
                    <a:lnB>
                      <a:noFill/>
                    </a:lnB>
                  </a:tcPr>
                </a:tc>
                <a:tc hMerge="1">
                  <a:txBody>
                    <a:bodyPr/>
                    <a:lstStyle/>
                    <a:p>
                      <a:endParaRPr lang="es-EC"/>
                    </a:p>
                  </a:txBody>
                  <a:tcPr/>
                </a:tc>
                <a:tc gridSpan="5">
                  <a:txBody>
                    <a:bodyPr/>
                    <a:lstStyle/>
                    <a:p>
                      <a:pPr algn="l" fontAlgn="b"/>
                      <a:r>
                        <a:rPr lang="es-EC" sz="800" b="0" i="0" u="none" strike="noStrike" dirty="0">
                          <a:solidFill>
                            <a:srgbClr val="000000"/>
                          </a:solidFill>
                          <a:effectLst/>
                          <a:latin typeface="Arial"/>
                        </a:rPr>
                        <a:t>gobierno</a:t>
                      </a:r>
                    </a:p>
                  </a:txBody>
                  <a:tcPr marL="6093" marR="6093" marT="6093"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ctr" fontAlgn="b"/>
                      <a:r>
                        <a:rPr lang="es-EC" sz="800" b="0" i="0" u="none" strike="noStrike">
                          <a:solidFill>
                            <a:srgbClr val="000000"/>
                          </a:solidFill>
                          <a:effectLst/>
                          <a:latin typeface="Arial"/>
                        </a:rPr>
                        <a:t> </a:t>
                      </a:r>
                    </a:p>
                  </a:txBody>
                  <a:tcPr marL="6093" marR="6093" marT="6093" marB="0" anchor="b">
                    <a:lnL>
                      <a:noFill/>
                    </a:lnL>
                    <a:lnR>
                      <a:noFill/>
                    </a:lnR>
                    <a:lnT>
                      <a:noFill/>
                    </a:lnT>
                    <a:lnB>
                      <a:noFill/>
                    </a:lnB>
                    <a:solidFill>
                      <a:srgbClr val="99CC00"/>
                    </a:solidFill>
                  </a:tcPr>
                </a:tc>
                <a:tc>
                  <a:txBody>
                    <a:bodyPr/>
                    <a:lstStyle/>
                    <a:p>
                      <a:pPr algn="l" fontAlgn="b"/>
                      <a:r>
                        <a:rPr lang="es-EC" sz="800" b="0" i="0" u="none" strike="noStrike" dirty="0">
                          <a:solidFill>
                            <a:srgbClr val="000000"/>
                          </a:solidFill>
                          <a:effectLst/>
                          <a:latin typeface="Arial"/>
                        </a:rPr>
                        <a:t>PRODUCCION</a:t>
                      </a:r>
                    </a:p>
                  </a:txBody>
                  <a:tcPr marL="6093" marR="6093" marT="6093" marB="0" anchor="b">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r>
              <a:tr h="657738">
                <a:tc gridSpan="2">
                  <a:txBody>
                    <a:bodyPr/>
                    <a:lstStyle/>
                    <a:p>
                      <a:pPr algn="l" fontAlgn="ctr"/>
                      <a:r>
                        <a:rPr lang="es-EC" sz="800" b="1" i="0" u="none" strike="noStrike">
                          <a:solidFill>
                            <a:srgbClr val="000000"/>
                          </a:solidFill>
                          <a:effectLst/>
                          <a:latin typeface="Arial"/>
                        </a:rPr>
                        <a:t>ong_</a:t>
                      </a:r>
                    </a:p>
                  </a:txBody>
                  <a:tcPr marL="6093" marR="6093" marT="6093" marB="0" anchor="ctr">
                    <a:lnL>
                      <a:noFill/>
                    </a:lnL>
                    <a:lnR>
                      <a:noFill/>
                    </a:lnR>
                    <a:lnT>
                      <a:noFill/>
                    </a:lnT>
                    <a:lnB>
                      <a:noFill/>
                    </a:lnB>
                  </a:tcPr>
                </a:tc>
                <a:tc hMerge="1">
                  <a:txBody>
                    <a:bodyPr/>
                    <a:lstStyle/>
                    <a:p>
                      <a:endParaRPr lang="es-EC"/>
                    </a:p>
                  </a:txBody>
                  <a:tcPr/>
                </a:tc>
                <a:tc gridSpan="5">
                  <a:txBody>
                    <a:bodyPr/>
                    <a:lstStyle/>
                    <a:p>
                      <a:pPr algn="l" fontAlgn="ctr"/>
                      <a:r>
                        <a:rPr lang="es-EC" sz="800" b="0" i="0" u="none" strike="noStrike">
                          <a:solidFill>
                            <a:srgbClr val="000000"/>
                          </a:solidFill>
                          <a:effectLst/>
                          <a:latin typeface="Arial"/>
                        </a:rPr>
                        <a:t>organización no gubernamental, sin fines de lucro</a:t>
                      </a:r>
                    </a:p>
                  </a:txBody>
                  <a:tcPr marL="6093" marR="6093" marT="6093"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ctr" fontAlgn="b"/>
                      <a:r>
                        <a:rPr lang="es-EC" sz="800" b="0" i="0" u="none" strike="noStrike">
                          <a:solidFill>
                            <a:srgbClr val="000000"/>
                          </a:solidFill>
                          <a:effectLst/>
                          <a:latin typeface="Arial"/>
                        </a:rPr>
                        <a:t> </a:t>
                      </a:r>
                    </a:p>
                  </a:txBody>
                  <a:tcPr marL="6093" marR="6093" marT="6093" marB="0" anchor="b">
                    <a:lnL>
                      <a:noFill/>
                    </a:lnL>
                    <a:lnR>
                      <a:noFill/>
                    </a:lnR>
                    <a:lnT>
                      <a:noFill/>
                    </a:lnT>
                    <a:lnB>
                      <a:noFill/>
                    </a:lnB>
                    <a:solidFill>
                      <a:srgbClr val="0000FF"/>
                    </a:solidFill>
                  </a:tcPr>
                </a:tc>
                <a:tc>
                  <a:txBody>
                    <a:bodyPr/>
                    <a:lstStyle/>
                    <a:p>
                      <a:pPr algn="l" fontAlgn="ctr"/>
                      <a:r>
                        <a:rPr lang="es-EC" sz="800" b="0" i="0" u="none" strike="noStrike">
                          <a:solidFill>
                            <a:srgbClr val="000000"/>
                          </a:solidFill>
                          <a:effectLst/>
                          <a:latin typeface="Arial"/>
                        </a:rPr>
                        <a:t>INDUSTRIALIZACION</a:t>
                      </a:r>
                    </a:p>
                  </a:txBody>
                  <a:tcPr marL="6093" marR="6093" marT="6093" marB="0" anchor="ctr">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r>
              <a:tr h="336886">
                <a:tc gridSpan="2">
                  <a:txBody>
                    <a:bodyPr/>
                    <a:lstStyle/>
                    <a:p>
                      <a:pPr algn="l" fontAlgn="ctr"/>
                      <a:r>
                        <a:rPr lang="es-EC" sz="800" b="1" i="0" u="none" strike="noStrike">
                          <a:solidFill>
                            <a:srgbClr val="000000"/>
                          </a:solidFill>
                          <a:effectLst/>
                          <a:latin typeface="Arial"/>
                        </a:rPr>
                        <a:t>ig_</a:t>
                      </a:r>
                    </a:p>
                  </a:txBody>
                  <a:tcPr marL="6093" marR="6093" marT="6093" marB="0" anchor="ctr">
                    <a:lnL>
                      <a:noFill/>
                    </a:lnL>
                    <a:lnR>
                      <a:noFill/>
                    </a:lnR>
                    <a:lnT>
                      <a:noFill/>
                    </a:lnT>
                    <a:lnB>
                      <a:noFill/>
                    </a:lnB>
                  </a:tcPr>
                </a:tc>
                <a:tc hMerge="1">
                  <a:txBody>
                    <a:bodyPr/>
                    <a:lstStyle/>
                    <a:p>
                      <a:endParaRPr lang="es-EC"/>
                    </a:p>
                  </a:txBody>
                  <a:tcPr/>
                </a:tc>
                <a:tc gridSpan="5">
                  <a:txBody>
                    <a:bodyPr/>
                    <a:lstStyle/>
                    <a:p>
                      <a:pPr algn="l" fontAlgn="b"/>
                      <a:r>
                        <a:rPr lang="es-EC" sz="800" b="0" i="0" u="none" strike="noStrike">
                          <a:solidFill>
                            <a:srgbClr val="000000"/>
                          </a:solidFill>
                          <a:effectLst/>
                          <a:latin typeface="Arial"/>
                        </a:rPr>
                        <a:t>organización intergubernamental</a:t>
                      </a:r>
                    </a:p>
                  </a:txBody>
                  <a:tcPr marL="6093" marR="6093" marT="6093"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ctr" fontAlgn="b"/>
                      <a:r>
                        <a:rPr lang="es-EC" sz="800" b="0" i="0" u="none" strike="noStrike">
                          <a:solidFill>
                            <a:srgbClr val="000000"/>
                          </a:solidFill>
                          <a:effectLst/>
                          <a:latin typeface="Arial"/>
                        </a:rPr>
                        <a:t> </a:t>
                      </a:r>
                    </a:p>
                  </a:txBody>
                  <a:tcPr marL="6093" marR="6093" marT="6093" marB="0" anchor="b">
                    <a:lnL>
                      <a:noFill/>
                    </a:lnL>
                    <a:lnR>
                      <a:noFill/>
                    </a:lnR>
                    <a:lnT>
                      <a:noFill/>
                    </a:lnT>
                    <a:lnB>
                      <a:noFill/>
                    </a:lnB>
                    <a:solidFill>
                      <a:srgbClr val="FF6600"/>
                    </a:solidFill>
                  </a:tcPr>
                </a:tc>
                <a:tc>
                  <a:txBody>
                    <a:bodyPr/>
                    <a:lstStyle/>
                    <a:p>
                      <a:pPr algn="l" fontAlgn="b"/>
                      <a:r>
                        <a:rPr lang="es-EC" sz="800" b="0" i="0" u="none" strike="noStrike">
                          <a:solidFill>
                            <a:srgbClr val="000000"/>
                          </a:solidFill>
                          <a:effectLst/>
                          <a:latin typeface="Arial"/>
                        </a:rPr>
                        <a:t>CONSTRUCCION</a:t>
                      </a:r>
                    </a:p>
                  </a:txBody>
                  <a:tcPr marL="6093" marR="6093" marT="6093" marB="0" anchor="b">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r>
              <a:tr h="352763">
                <a:tc gridSpan="2">
                  <a:txBody>
                    <a:bodyPr/>
                    <a:lstStyle/>
                    <a:p>
                      <a:pPr algn="l" fontAlgn="ctr"/>
                      <a:r>
                        <a:rPr lang="es-EC" sz="800" b="1" i="0" u="none" strike="noStrike">
                          <a:solidFill>
                            <a:srgbClr val="000000"/>
                          </a:solidFill>
                          <a:effectLst/>
                          <a:latin typeface="Arial"/>
                        </a:rPr>
                        <a:t>p_</a:t>
                      </a:r>
                    </a:p>
                  </a:txBody>
                  <a:tcPr marL="6093" marR="6093" marT="6093" marB="0" anchor="ctr">
                    <a:lnL>
                      <a:noFill/>
                    </a:lnL>
                    <a:lnR>
                      <a:noFill/>
                    </a:lnR>
                    <a:lnT>
                      <a:noFill/>
                    </a:lnT>
                    <a:lnB>
                      <a:noFill/>
                    </a:lnB>
                  </a:tcPr>
                </a:tc>
                <a:tc hMerge="1">
                  <a:txBody>
                    <a:bodyPr/>
                    <a:lstStyle/>
                    <a:p>
                      <a:endParaRPr lang="es-EC"/>
                    </a:p>
                  </a:txBody>
                  <a:tcPr/>
                </a:tc>
                <a:tc gridSpan="5">
                  <a:txBody>
                    <a:bodyPr/>
                    <a:lstStyle/>
                    <a:p>
                      <a:pPr algn="l" fontAlgn="b"/>
                      <a:r>
                        <a:rPr lang="es-EC" sz="800" b="0" i="0" u="none" strike="noStrike">
                          <a:solidFill>
                            <a:srgbClr val="000000"/>
                          </a:solidFill>
                          <a:effectLst/>
                          <a:latin typeface="Arial"/>
                        </a:rPr>
                        <a:t>privada</a:t>
                      </a:r>
                    </a:p>
                  </a:txBody>
                  <a:tcPr marL="6093" marR="6093" marT="6093"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ctr" fontAlgn="b"/>
                      <a:r>
                        <a:rPr lang="es-EC" sz="800" b="0" i="0" u="none" strike="noStrike">
                          <a:solidFill>
                            <a:srgbClr val="000000"/>
                          </a:solidFill>
                          <a:effectLst/>
                          <a:latin typeface="Arial"/>
                        </a:rPr>
                        <a:t> </a:t>
                      </a:r>
                    </a:p>
                  </a:txBody>
                  <a:tcPr marL="6093" marR="6093" marT="6093" marB="0" anchor="b">
                    <a:lnL>
                      <a:noFill/>
                    </a:lnL>
                    <a:lnR>
                      <a:noFill/>
                    </a:lnR>
                    <a:lnT>
                      <a:noFill/>
                    </a:lnT>
                    <a:lnB>
                      <a:noFill/>
                    </a:lnB>
                    <a:solidFill>
                      <a:srgbClr val="FF0066"/>
                    </a:solidFill>
                  </a:tcPr>
                </a:tc>
                <a:tc>
                  <a:txBody>
                    <a:bodyPr/>
                    <a:lstStyle/>
                    <a:p>
                      <a:pPr algn="l" fontAlgn="b"/>
                      <a:r>
                        <a:rPr lang="es-EC" sz="800" b="0" i="0" u="none" strike="noStrike">
                          <a:solidFill>
                            <a:srgbClr val="000000"/>
                          </a:solidFill>
                          <a:effectLst/>
                          <a:latin typeface="Arial"/>
                        </a:rPr>
                        <a:t>TURISMO</a:t>
                      </a:r>
                    </a:p>
                  </a:txBody>
                  <a:tcPr marL="6093" marR="6093" marT="6093" marB="0" anchor="b">
                    <a:lnL>
                      <a:noFill/>
                    </a:lnL>
                    <a:lnR>
                      <a:noFill/>
                    </a:lnR>
                    <a:lnT>
                      <a:noFill/>
                    </a:lnT>
                    <a:lnB>
                      <a:noFill/>
                    </a:lnB>
                  </a:tcPr>
                </a:tc>
                <a:tc>
                  <a:txBody>
                    <a:bodyPr/>
                    <a:lstStyle/>
                    <a:p>
                      <a:pPr algn="l" fontAlgn="b"/>
                      <a:endParaRPr lang="es-EC" sz="800" b="0" i="0" u="none" strike="noStrike">
                        <a:solidFill>
                          <a:srgbClr val="000000"/>
                        </a:solidFill>
                        <a:effectLst/>
                        <a:latin typeface="Calibri"/>
                      </a:endParaRPr>
                    </a:p>
                  </a:txBody>
                  <a:tcPr marL="6093" marR="6093" marT="6093" marB="0" anchor="b">
                    <a:lnL>
                      <a:noFill/>
                    </a:lnL>
                    <a:lnR>
                      <a:noFill/>
                    </a:lnR>
                    <a:lnT>
                      <a:noFill/>
                    </a:lnT>
                    <a:lnB>
                      <a:noFill/>
                    </a:lnB>
                  </a:tcPr>
                </a:tc>
                <a:tc>
                  <a:txBody>
                    <a:bodyPr/>
                    <a:lstStyle/>
                    <a:p>
                      <a:pPr algn="l" fontAlgn="b"/>
                      <a:endParaRPr lang="es-EC" sz="800" b="0" i="0" u="none" strike="noStrike" dirty="0">
                        <a:solidFill>
                          <a:srgbClr val="000000"/>
                        </a:solidFill>
                        <a:effectLst/>
                        <a:latin typeface="Calibri"/>
                      </a:endParaRPr>
                    </a:p>
                  </a:txBody>
                  <a:tcPr marL="6093" marR="6093" marT="6093" marB="0" anchor="b">
                    <a:lnL>
                      <a:noFill/>
                    </a:lnL>
                    <a:lnR>
                      <a:noFill/>
                    </a:lnR>
                    <a:lnT>
                      <a:noFill/>
                    </a:lnT>
                    <a:lnB>
                      <a:noFill/>
                    </a:lnB>
                  </a:tcPr>
                </a:tc>
              </a:tr>
            </a:tbl>
          </a:graphicData>
        </a:graphic>
      </p:graphicFrame>
    </p:spTree>
    <p:extLst>
      <p:ext uri="{BB962C8B-B14F-4D97-AF65-F5344CB8AC3E}">
        <p14:creationId xmlns:p14="http://schemas.microsoft.com/office/powerpoint/2010/main" val="37206546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6844" y="303039"/>
            <a:ext cx="3397084" cy="461665"/>
          </a:xfrm>
          <a:prstGeom prst="rect">
            <a:avLst/>
          </a:prstGeom>
          <a:noFill/>
        </p:spPr>
        <p:txBody>
          <a:bodyPr wrap="none" rtlCol="0">
            <a:spAutoFit/>
          </a:bodyPr>
          <a:lstStyle/>
          <a:p>
            <a:pPr algn="just">
              <a:spcBef>
                <a:spcPct val="0"/>
              </a:spcBef>
            </a:pPr>
            <a:r>
              <a:rPr lang="es-EC"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RECOMENDACIONES</a:t>
            </a:r>
          </a:p>
        </p:txBody>
      </p:sp>
      <p:sp>
        <p:nvSpPr>
          <p:cNvPr id="3" name="2 CuadroTexto"/>
          <p:cNvSpPr txBox="1"/>
          <p:nvPr/>
        </p:nvSpPr>
        <p:spPr>
          <a:xfrm>
            <a:off x="467544" y="1124744"/>
            <a:ext cx="8352928" cy="4524315"/>
          </a:xfrm>
          <a:prstGeom prst="rect">
            <a:avLst/>
          </a:prstGeom>
          <a:noFill/>
        </p:spPr>
        <p:txBody>
          <a:bodyPr wrap="square" rtlCol="0">
            <a:spAutoFit/>
          </a:bodyPr>
          <a:lstStyle/>
          <a:p>
            <a:pPr marL="285750" lvl="0" indent="-285750" algn="just">
              <a:buFont typeface="Arial" pitchFamily="34" charset="0"/>
              <a:buChar char="•"/>
            </a:pPr>
            <a:r>
              <a:rPr lang="es-EC" dirty="0"/>
              <a:t>Si bien es cierto, es notable la preocupación que existe actualmente sobre el tema de la utilización de la guadua, hay que tomar en cuenta que este tema no es nuevo, y por tanto queda la duda de porque hemos tardado tanto tiempo en su desarrollo, a pesar de que a nuestro alrededor el tema tiene mas tiempo de trabajado. </a:t>
            </a:r>
          </a:p>
          <a:p>
            <a:pPr algn="just"/>
            <a:endParaRPr lang="es-EC" dirty="0"/>
          </a:p>
          <a:p>
            <a:pPr marL="285750" lvl="0" indent="-285750" algn="just">
              <a:buFont typeface="Arial" pitchFamily="34" charset="0"/>
              <a:buChar char="•"/>
            </a:pPr>
            <a:r>
              <a:rPr lang="es-EC" dirty="0"/>
              <a:t>La principal recomendación es la de continuar con los trabajos iniciados, pero apoyándose aun mas en las universidades y politécnicas. Como hemos visto a lo largo del desarrollo de esta tesis, son numerosos los proyectos que han investigado sobre la guadua, sea sobre sus características o sobre métodos de construcción.</a:t>
            </a:r>
          </a:p>
          <a:p>
            <a:pPr algn="just"/>
            <a:endParaRPr lang="es-EC" dirty="0"/>
          </a:p>
          <a:p>
            <a:pPr marL="285750" lvl="0" indent="-285750" algn="just">
              <a:buFont typeface="Arial" pitchFamily="34" charset="0"/>
              <a:buChar char="•"/>
            </a:pPr>
            <a:r>
              <a:rPr lang="es-EC" dirty="0"/>
              <a:t>Insistir en que no se deben abandonar las iniciativas como las citadas en este proyecto, a fin de mantener al día la situación sobre estado y uso de la Guadua en el Ecuador. Hay que tomar en cuenta que el área de la construcción es apenas una parte del gran universo que encierra la Guadua, en tal virtud, su producción, uso y comercialización será de enorme beneficio a un gran número de ecuatorianos.</a:t>
            </a:r>
          </a:p>
          <a:p>
            <a:endParaRPr lang="es-EC" dirty="0"/>
          </a:p>
        </p:txBody>
      </p:sp>
    </p:spTree>
    <p:extLst>
      <p:ext uri="{BB962C8B-B14F-4D97-AF65-F5344CB8AC3E}">
        <p14:creationId xmlns:p14="http://schemas.microsoft.com/office/powerpoint/2010/main" val="39557830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l="10339" r="10136"/>
          <a:stretch/>
        </p:blipFill>
        <p:spPr>
          <a:xfrm>
            <a:off x="251520" y="548680"/>
            <a:ext cx="8640960" cy="5760640"/>
          </a:xfrm>
          <a:prstGeom prst="rect">
            <a:avLst/>
          </a:prstGeom>
        </p:spPr>
      </p:pic>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37906"/>
            <a:ext cx="3718646" cy="51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19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7304961"/>
              </p:ext>
            </p:extLst>
          </p:nvPr>
        </p:nvGraphicFramePr>
        <p:xfrm>
          <a:off x="1" y="-5"/>
          <a:ext cx="9143998" cy="5733262"/>
        </p:xfrm>
        <a:graphic>
          <a:graphicData uri="http://schemas.openxmlformats.org/drawingml/2006/table">
            <a:tbl>
              <a:tblPr firstRow="1" firstCol="1" bandRow="1">
                <a:tableStyleId>{69C7853C-536D-4A76-A0AE-DD22124D55A5}</a:tableStyleId>
              </a:tblPr>
              <a:tblGrid>
                <a:gridCol w="4675966"/>
                <a:gridCol w="744672"/>
                <a:gridCol w="744672"/>
                <a:gridCol w="744672"/>
                <a:gridCol w="744672"/>
                <a:gridCol w="744672"/>
                <a:gridCol w="744672"/>
              </a:tblGrid>
              <a:tr h="475812">
                <a:tc gridSpan="7">
                  <a:txBody>
                    <a:bodyPr/>
                    <a:lstStyle/>
                    <a:p>
                      <a:pPr algn="ctr">
                        <a:lnSpc>
                          <a:spcPct val="115000"/>
                        </a:lnSpc>
                        <a:spcAft>
                          <a:spcPts val="0"/>
                        </a:spcAft>
                      </a:pPr>
                      <a:r>
                        <a:rPr lang="es-ES" sz="1000" dirty="0">
                          <a:effectLst/>
                        </a:rPr>
                        <a:t>DETERMINACION DENSIDAD</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75812">
                <a:tc>
                  <a:txBody>
                    <a:bodyPr/>
                    <a:lstStyle/>
                    <a:p>
                      <a:pPr>
                        <a:lnSpc>
                          <a:spcPct val="115000"/>
                        </a:lnSpc>
                        <a:spcAft>
                          <a:spcPts val="0"/>
                        </a:spcAft>
                      </a:pPr>
                      <a:r>
                        <a:rPr lang="es-ES" sz="900">
                          <a:effectLst/>
                        </a:rPr>
                        <a:t>MUESTRAS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CAJA PETRI+MERCURIO (gramos)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754.40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770.70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774.50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762.00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750.40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755.00</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CAJA PETRI+MERCURIO DERRAAMADO(gramos)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692.80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691.00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664.60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680.00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670.00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692.60</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PESO MERCURIO DERRAMADO ( gramos)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61.60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79.70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109.90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82.00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80.40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62.40</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MASA DE MERCURIO (gramos)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61.60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79.70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109.90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82.00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80.40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62.40</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DENSIDAD DEL MERCURIO (g/cm3)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13.50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13.50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13.50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13.50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13.50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13.50</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dirty="0">
                          <a:effectLst/>
                        </a:rPr>
                        <a:t>VOLUMEN DE LA GUAGÚA (cm3)</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4.56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5.90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6.07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5.96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4.62</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MASA DE LA GUADÚA (gramos)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2.90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4.80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4.60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3.00</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DENSIDAD DE LA GUADÚA (g/cm3)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0.64.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0.81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0.61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0.74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0.77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0.65</a:t>
                      </a:r>
                      <a:endParaRPr lang="es-ES" sz="1100">
                        <a:effectLst/>
                        <a:latin typeface="Calibri"/>
                        <a:ea typeface="Calibri"/>
                        <a:cs typeface="Times New Roman"/>
                      </a:endParaRPr>
                    </a:p>
                  </a:txBody>
                  <a:tcPr marL="44450" marR="44450" marT="0" marB="0" anchor="b"/>
                </a:tc>
              </a:tr>
              <a:tr h="475812">
                <a:tc>
                  <a:txBody>
                    <a:bodyPr/>
                    <a:lstStyle/>
                    <a:p>
                      <a:pPr>
                        <a:lnSpc>
                          <a:spcPct val="115000"/>
                        </a:lnSpc>
                        <a:spcAft>
                          <a:spcPts val="0"/>
                        </a:spcAft>
                      </a:pPr>
                      <a:r>
                        <a:rPr lang="es-ES" sz="900">
                          <a:effectLst/>
                        </a:rPr>
                        <a:t>DENSIDAD DE LA GUADÚA (Kg/m3)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635.55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813.05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614.19</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740.85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772,39</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649.04</a:t>
                      </a:r>
                      <a:endParaRPr lang="es-ES" sz="1100">
                        <a:effectLst/>
                        <a:latin typeface="Calibri"/>
                        <a:ea typeface="Calibri"/>
                        <a:cs typeface="Times New Roman"/>
                      </a:endParaRPr>
                    </a:p>
                  </a:txBody>
                  <a:tcPr marL="44450" marR="44450" marT="0" marB="0" anchor="b"/>
                </a:tc>
              </a:tr>
              <a:tr h="499330">
                <a:tc>
                  <a:txBody>
                    <a:bodyPr/>
                    <a:lstStyle/>
                    <a:p>
                      <a:pPr>
                        <a:lnSpc>
                          <a:spcPct val="115000"/>
                        </a:lnSpc>
                        <a:spcAft>
                          <a:spcPts val="0"/>
                        </a:spcAft>
                      </a:pPr>
                      <a:r>
                        <a:rPr lang="es-ES" sz="900">
                          <a:effectLst/>
                        </a:rPr>
                        <a:t>DENSIDAD PROMEDIO ( Kg/m3)</a:t>
                      </a:r>
                      <a:endParaRPr lang="es-ES" sz="1100">
                        <a:effectLst/>
                        <a:latin typeface="Calibri"/>
                        <a:ea typeface="Calibri"/>
                        <a:cs typeface="Times New Roman"/>
                      </a:endParaRPr>
                    </a:p>
                  </a:txBody>
                  <a:tcPr marL="44450" marR="44450" marT="0" marB="0" anchor="b"/>
                </a:tc>
                <a:tc gridSpan="6">
                  <a:txBody>
                    <a:bodyPr/>
                    <a:lstStyle/>
                    <a:p>
                      <a:pPr algn="ctr">
                        <a:lnSpc>
                          <a:spcPct val="115000"/>
                        </a:lnSpc>
                        <a:spcAft>
                          <a:spcPts val="0"/>
                        </a:spcAft>
                      </a:pPr>
                      <a:r>
                        <a:rPr lang="es-ES" sz="1000" dirty="0">
                          <a:effectLst/>
                        </a:rPr>
                        <a:t>704.18</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 name="1 CuadroTexto"/>
          <p:cNvSpPr txBox="1"/>
          <p:nvPr/>
        </p:nvSpPr>
        <p:spPr>
          <a:xfrm>
            <a:off x="1521376" y="6021288"/>
            <a:ext cx="6244017" cy="369332"/>
          </a:xfrm>
          <a:prstGeom prst="rect">
            <a:avLst/>
          </a:prstGeom>
          <a:noFill/>
        </p:spPr>
        <p:txBody>
          <a:bodyPr wrap="none" rtlCol="0">
            <a:spAutoFit/>
          </a:bodyPr>
          <a:lstStyle/>
          <a:p>
            <a:r>
              <a:rPr lang="es-ES" b="1" dirty="0"/>
              <a:t>Resultados de Densidad (Fuente Cobos, León ESPE, 2007</a:t>
            </a:r>
            <a:r>
              <a:rPr lang="es-ES" b="1" dirty="0" smtClean="0"/>
              <a:t>)</a:t>
            </a:r>
            <a:endParaRPr lang="es-EC" b="1" dirty="0"/>
          </a:p>
        </p:txBody>
      </p:sp>
    </p:spTree>
    <p:extLst>
      <p:ext uri="{BB962C8B-B14F-4D97-AF65-F5344CB8AC3E}">
        <p14:creationId xmlns:p14="http://schemas.microsoft.com/office/powerpoint/2010/main" val="2371285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PESO ESPECIFICO</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08720"/>
                <a:ext cx="8229600" cy="5217443"/>
              </a:xfrm>
            </p:spPr>
            <p:txBody>
              <a:bodyPr/>
              <a:lstStyle/>
              <a:p>
                <a:r>
                  <a:rPr lang="es-ES" dirty="0" smtClean="0">
                    <a:latin typeface="Arial" pitchFamily="34" charset="0"/>
                    <a:cs typeface="Arial" pitchFamily="34" charset="0"/>
                  </a:rPr>
                  <a:t>Para </a:t>
                </a:r>
                <a:r>
                  <a:rPr lang="es-ES" dirty="0">
                    <a:latin typeface="Arial" pitchFamily="34" charset="0"/>
                    <a:cs typeface="Arial" pitchFamily="34" charset="0"/>
                  </a:rPr>
                  <a:t>determinar el volumen de la muestra de </a:t>
                </a:r>
                <a:r>
                  <a:rPr lang="es-ES" dirty="0" smtClean="0">
                    <a:latin typeface="Arial" pitchFamily="34" charset="0"/>
                    <a:cs typeface="Arial" pitchFamily="34" charset="0"/>
                  </a:rPr>
                  <a:t>guadua </a:t>
                </a:r>
                <a:r>
                  <a:rPr lang="es-ES" dirty="0">
                    <a:latin typeface="Arial" pitchFamily="34" charset="0"/>
                    <a:cs typeface="Arial" pitchFamily="34" charset="0"/>
                  </a:rPr>
                  <a:t>se debe sumergirlas en mercurio para tener mayor precisión en el ensayo.</a:t>
                </a:r>
              </a:p>
              <a:p>
                <a:pPr marL="0" indent="0">
                  <a:buNone/>
                </a:pPr>
                <a14:m>
                  <m:oMathPara xmlns:m="http://schemas.openxmlformats.org/officeDocument/2006/math">
                    <m:oMathParaPr>
                      <m:jc m:val="centerGroup"/>
                    </m:oMathParaPr>
                    <m:oMath xmlns:m="http://schemas.openxmlformats.org/officeDocument/2006/math">
                      <m:r>
                        <a:rPr lang="es-ES" sz="2800" i="1">
                          <a:latin typeface="Cambria Math"/>
                        </a:rPr>
                        <m:t>𝑃𝑒</m:t>
                      </m:r>
                      <m:r>
                        <a:rPr lang="es-ES" sz="2800" i="1">
                          <a:latin typeface="Cambria Math"/>
                        </a:rPr>
                        <m:t>=</m:t>
                      </m:r>
                      <m:f>
                        <m:fPr>
                          <m:ctrlPr>
                            <a:rPr lang="es-ES" sz="2800" i="1">
                              <a:latin typeface="Cambria Math"/>
                            </a:rPr>
                          </m:ctrlPr>
                        </m:fPr>
                        <m:num>
                          <m:r>
                            <a:rPr lang="es-ES" sz="2800" i="1">
                              <a:latin typeface="Cambria Math"/>
                            </a:rPr>
                            <m:t>𝑃𝑡</m:t>
                          </m:r>
                        </m:num>
                        <m:den>
                          <m:r>
                            <a:rPr lang="es-ES" sz="2800" i="1">
                              <a:latin typeface="Cambria Math"/>
                            </a:rPr>
                            <m:t>𝑉𝑡</m:t>
                          </m:r>
                        </m:den>
                      </m:f>
                    </m:oMath>
                  </m:oMathPara>
                </a14:m>
                <a:endParaRPr lang="es-ES" sz="2800" dirty="0">
                  <a:latin typeface="Arial" pitchFamily="34" charset="0"/>
                  <a:cs typeface="Arial" pitchFamily="34" charset="0"/>
                </a:endParaRPr>
              </a:p>
              <a:p>
                <a:pPr marL="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08720"/>
                <a:ext cx="8229600" cy="5217443"/>
              </a:xfrm>
              <a:blipFill rotWithShape="1">
                <a:blip r:embed="rId2"/>
                <a:stretch>
                  <a:fillRect t="-1168" r="-222"/>
                </a:stretch>
              </a:blipFill>
            </p:spPr>
            <p:txBody>
              <a:bodyPr/>
              <a:lstStyle/>
              <a:p>
                <a:r>
                  <a:rPr lang="es-ES">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211897086"/>
              </p:ext>
            </p:extLst>
          </p:nvPr>
        </p:nvGraphicFramePr>
        <p:xfrm>
          <a:off x="683568" y="3212976"/>
          <a:ext cx="8136904" cy="3096346"/>
        </p:xfrm>
        <a:graphic>
          <a:graphicData uri="http://schemas.openxmlformats.org/drawingml/2006/table">
            <a:tbl>
              <a:tblPr firstRow="1" firstCol="1" bandRow="1">
                <a:tableStyleId>{5C22544A-7EE6-4342-B048-85BDC9FD1C3A}</a:tableStyleId>
              </a:tblPr>
              <a:tblGrid>
                <a:gridCol w="4700602"/>
                <a:gridCol w="572717"/>
                <a:gridCol w="572717"/>
                <a:gridCol w="572717"/>
                <a:gridCol w="572717"/>
                <a:gridCol w="572717"/>
                <a:gridCol w="572717"/>
              </a:tblGrid>
              <a:tr h="511793">
                <a:tc gridSpan="7">
                  <a:txBody>
                    <a:bodyPr/>
                    <a:lstStyle/>
                    <a:p>
                      <a:pPr algn="ctr">
                        <a:lnSpc>
                          <a:spcPct val="115000"/>
                        </a:lnSpc>
                        <a:spcAft>
                          <a:spcPts val="0"/>
                        </a:spcAft>
                      </a:pPr>
                      <a:r>
                        <a:rPr lang="es-ES" sz="1000" dirty="0">
                          <a:effectLst/>
                        </a:rPr>
                        <a:t>PESO ESPECIFICO</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1793">
                <a:tc>
                  <a:txBody>
                    <a:bodyPr/>
                    <a:lstStyle/>
                    <a:p>
                      <a:pPr>
                        <a:lnSpc>
                          <a:spcPct val="115000"/>
                        </a:lnSpc>
                        <a:spcAft>
                          <a:spcPts val="0"/>
                        </a:spcAft>
                      </a:pPr>
                      <a:r>
                        <a:rPr lang="es-ES" sz="1000">
                          <a:effectLst/>
                        </a:rPr>
                        <a:t>MUESTRAS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a:t>
                      </a:r>
                      <a:endParaRPr lang="es-ES" sz="1100">
                        <a:effectLst/>
                        <a:latin typeface="Calibri"/>
                        <a:ea typeface="Calibri"/>
                        <a:cs typeface="Times New Roman"/>
                      </a:endParaRPr>
                    </a:p>
                  </a:txBody>
                  <a:tcPr marL="44450" marR="44450" marT="0" marB="0" anchor="b"/>
                </a:tc>
              </a:tr>
              <a:tr h="511793">
                <a:tc>
                  <a:txBody>
                    <a:bodyPr/>
                    <a:lstStyle/>
                    <a:p>
                      <a:pPr>
                        <a:lnSpc>
                          <a:spcPct val="115000"/>
                        </a:lnSpc>
                        <a:spcAft>
                          <a:spcPts val="0"/>
                        </a:spcAft>
                      </a:pPr>
                      <a:r>
                        <a:rPr lang="es-ES" sz="1000" dirty="0">
                          <a:effectLst/>
                        </a:rPr>
                        <a:t>VOLUMEN DE LA GUADÚA ( cm3)</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4,56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5,90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6,07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5,96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4,62</a:t>
                      </a:r>
                      <a:endParaRPr lang="es-ES" sz="1100">
                        <a:effectLst/>
                        <a:latin typeface="Calibri"/>
                        <a:ea typeface="Calibri"/>
                        <a:cs typeface="Times New Roman"/>
                      </a:endParaRPr>
                    </a:p>
                  </a:txBody>
                  <a:tcPr marL="44450" marR="44450" marT="0" marB="0" anchor="b"/>
                </a:tc>
              </a:tr>
              <a:tr h="511793">
                <a:tc>
                  <a:txBody>
                    <a:bodyPr/>
                    <a:lstStyle/>
                    <a:p>
                      <a:pPr>
                        <a:lnSpc>
                          <a:spcPct val="115000"/>
                        </a:lnSpc>
                        <a:spcAft>
                          <a:spcPts val="0"/>
                        </a:spcAft>
                      </a:pPr>
                      <a:r>
                        <a:rPr lang="es-ES" sz="1000">
                          <a:effectLst/>
                        </a:rPr>
                        <a:t>PESO DE LA GUADÚA (gramos)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2,90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4,80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5,00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4,50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4,60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3,00</a:t>
                      </a:r>
                      <a:endParaRPr lang="es-ES" sz="1100">
                        <a:effectLst/>
                        <a:latin typeface="Calibri"/>
                        <a:ea typeface="Calibri"/>
                        <a:cs typeface="Times New Roman"/>
                      </a:endParaRPr>
                    </a:p>
                  </a:txBody>
                  <a:tcPr marL="44450" marR="44450" marT="0" marB="0" anchor="b"/>
                </a:tc>
              </a:tr>
              <a:tr h="511793">
                <a:tc>
                  <a:txBody>
                    <a:bodyPr/>
                    <a:lstStyle/>
                    <a:p>
                      <a:pPr>
                        <a:lnSpc>
                          <a:spcPct val="115000"/>
                        </a:lnSpc>
                        <a:spcAft>
                          <a:spcPts val="0"/>
                        </a:spcAft>
                      </a:pPr>
                      <a:r>
                        <a:rPr lang="es-ES" sz="1000">
                          <a:effectLst/>
                        </a:rPr>
                        <a:t>PESO ESPECIFICO (g/cm3)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0,64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0,81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0,61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0,74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0,77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0,65</a:t>
                      </a:r>
                      <a:endParaRPr lang="es-ES" sz="1100">
                        <a:effectLst/>
                        <a:latin typeface="Calibri"/>
                        <a:ea typeface="Calibri"/>
                        <a:cs typeface="Times New Roman"/>
                      </a:endParaRPr>
                    </a:p>
                  </a:txBody>
                  <a:tcPr marL="44450" marR="44450" marT="0" marB="0" anchor="b"/>
                </a:tc>
              </a:tr>
              <a:tr h="537381">
                <a:tc>
                  <a:txBody>
                    <a:bodyPr/>
                    <a:lstStyle/>
                    <a:p>
                      <a:pPr>
                        <a:lnSpc>
                          <a:spcPct val="115000"/>
                        </a:lnSpc>
                        <a:spcAft>
                          <a:spcPts val="0"/>
                        </a:spcAft>
                      </a:pPr>
                      <a:r>
                        <a:rPr lang="es-ES" sz="1000" dirty="0">
                          <a:effectLst/>
                        </a:rPr>
                        <a:t>PESO ESPECIFICO PROMEDIO (g/cm3)</a:t>
                      </a:r>
                      <a:endParaRPr lang="es-ES" sz="1100" dirty="0">
                        <a:effectLst/>
                        <a:latin typeface="Calibri"/>
                        <a:ea typeface="Calibri"/>
                        <a:cs typeface="Times New Roman"/>
                      </a:endParaRPr>
                    </a:p>
                  </a:txBody>
                  <a:tcPr marL="44450" marR="44450" marT="0" marB="0" anchor="b"/>
                </a:tc>
                <a:tc gridSpan="6">
                  <a:txBody>
                    <a:bodyPr/>
                    <a:lstStyle/>
                    <a:p>
                      <a:pPr algn="ctr">
                        <a:lnSpc>
                          <a:spcPct val="115000"/>
                        </a:lnSpc>
                        <a:spcAft>
                          <a:spcPts val="0"/>
                        </a:spcAft>
                      </a:pPr>
                      <a:r>
                        <a:rPr lang="es-ES" sz="1000" dirty="0">
                          <a:effectLst/>
                        </a:rPr>
                        <a:t>0,70</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5" name="4 CuadroTexto"/>
          <p:cNvSpPr txBox="1"/>
          <p:nvPr/>
        </p:nvSpPr>
        <p:spPr>
          <a:xfrm>
            <a:off x="1911585" y="6419046"/>
            <a:ext cx="5301452" cy="646331"/>
          </a:xfrm>
          <a:prstGeom prst="rect">
            <a:avLst/>
          </a:prstGeom>
          <a:noFill/>
        </p:spPr>
        <p:txBody>
          <a:bodyPr wrap="none" rtlCol="0">
            <a:spAutoFit/>
          </a:bodyPr>
          <a:lstStyle/>
          <a:p>
            <a:pPr algn="ctr"/>
            <a:r>
              <a:rPr lang="es-ES" b="1" dirty="0">
                <a:solidFill>
                  <a:srgbClr val="FFC000"/>
                </a:solidFill>
              </a:rPr>
              <a:t>Peso Específico (Fuente Cobos, León ESPE, 2007)</a:t>
            </a:r>
            <a:endParaRPr lang="es-EC" b="1" dirty="0">
              <a:solidFill>
                <a:srgbClr val="FFC000"/>
              </a:solidFill>
            </a:endParaRPr>
          </a:p>
          <a:p>
            <a:pPr algn="ctr"/>
            <a:endParaRPr lang="es-EC" b="1" dirty="0">
              <a:solidFill>
                <a:srgbClr val="FFC000"/>
              </a:solidFill>
            </a:endParaRPr>
          </a:p>
        </p:txBody>
      </p:sp>
    </p:spTree>
    <p:extLst>
      <p:ext uri="{BB962C8B-B14F-4D97-AF65-F5344CB8AC3E}">
        <p14:creationId xmlns:p14="http://schemas.microsoft.com/office/powerpoint/2010/main" val="3463987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TRACCIÓN</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052736"/>
                <a:ext cx="8229600" cy="5256624"/>
              </a:xfrm>
            </p:spPr>
            <p:txBody>
              <a:bodyPr>
                <a:normAutofit fontScale="25000" lnSpcReduction="20000"/>
              </a:bodyPr>
              <a:lstStyle/>
              <a:p>
                <a:pPr algn="just"/>
                <a:endParaRPr lang="es-ES" sz="8600" b="1" i="1" dirty="0" smtClean="0">
                  <a:latin typeface="Arial" pitchFamily="34" charset="0"/>
                  <a:cs typeface="Arial" pitchFamily="34" charset="0"/>
                </a:endParaRPr>
              </a:p>
              <a:p>
                <a:pPr marL="137160" indent="0" algn="just">
                  <a:buNone/>
                </a:pPr>
                <a:r>
                  <a:rPr lang="es-ES" sz="8600" dirty="0" smtClean="0">
                    <a:latin typeface="Arial" pitchFamily="34" charset="0"/>
                    <a:cs typeface="Arial" pitchFamily="34" charset="0"/>
                  </a:rPr>
                  <a:t>Es la </a:t>
                </a:r>
                <a:r>
                  <a:rPr lang="es-ES" sz="8600" dirty="0">
                    <a:latin typeface="Arial" pitchFamily="34" charset="0"/>
                    <a:cs typeface="Arial" pitchFamily="34" charset="0"/>
                  </a:rPr>
                  <a:t>determinación del esfuerzo último de tensión paralela a la fibra por la aplicación de aumento gradual de carga al tronco de prueba de la Guadua</a:t>
                </a:r>
                <a:r>
                  <a:rPr lang="es-ES" sz="8600" dirty="0" smtClean="0">
                    <a:latin typeface="Arial" pitchFamily="34" charset="0"/>
                    <a:cs typeface="Arial" pitchFamily="34" charset="0"/>
                  </a:rPr>
                  <a:t>.</a:t>
                </a:r>
              </a:p>
              <a:p>
                <a:pPr marL="137160" indent="0" algn="just">
                  <a:buNone/>
                </a:pPr>
                <a:endParaRPr lang="es-ES" sz="8600" dirty="0">
                  <a:latin typeface="Arial" pitchFamily="34" charset="0"/>
                  <a:cs typeface="Arial" pitchFamily="34" charset="0"/>
                </a:endParaRPr>
              </a:p>
              <a:p>
                <a:pPr marL="137160" indent="0" algn="just">
                  <a:buNone/>
                </a:pPr>
                <a:endParaRPr lang="es-ES" sz="8600" dirty="0">
                  <a:latin typeface="Arial" pitchFamily="34" charset="0"/>
                  <a:cs typeface="Arial" pitchFamily="34" charset="0"/>
                </a:endParaRPr>
              </a:p>
              <a:p>
                <a:pPr algn="just"/>
                <a:r>
                  <a:rPr lang="es-ES" sz="8600" dirty="0" smtClean="0">
                    <a:latin typeface="Arial" pitchFamily="34" charset="0"/>
                    <a:cs typeface="Arial" pitchFamily="34" charset="0"/>
                  </a:rPr>
                  <a:t>Calculo y expresión de resultados</a:t>
                </a:r>
              </a:p>
              <a:p>
                <a:pPr marL="137160" indent="0" algn="just">
                  <a:buNone/>
                </a:pPr>
                <a:endParaRPr lang="es-ES" sz="8600" dirty="0" smtClean="0">
                  <a:latin typeface="Arial" pitchFamily="34" charset="0"/>
                  <a:cs typeface="Arial" pitchFamily="34" charset="0"/>
                </a:endParaRPr>
              </a:p>
              <a:p>
                <a:pPr marL="0" indent="0" algn="ctr">
                  <a:buNone/>
                </a:pPr>
                <a:r>
                  <a:rPr lang="es-ES" sz="8600" b="1" dirty="0" smtClean="0">
                    <a:effectLst>
                      <a:outerShdw blurRad="38100" dist="38100" dir="2700000" algn="tl">
                        <a:srgbClr val="000000">
                          <a:alpha val="43137"/>
                        </a:srgbClr>
                      </a:outerShdw>
                    </a:effectLst>
                    <a:latin typeface="Arial" pitchFamily="34" charset="0"/>
                    <a:cs typeface="Arial" pitchFamily="34" charset="0"/>
                  </a:rPr>
                  <a:t> </a:t>
                </a:r>
                <a:endParaRPr lang="es-ES" sz="8600" b="1" dirty="0">
                  <a:effectLst>
                    <a:outerShdw blurRad="38100" dist="38100" dir="2700000" algn="tl">
                      <a:srgbClr val="000000">
                        <a:alpha val="43137"/>
                      </a:srgbClr>
                    </a:outerShdw>
                  </a:effectLst>
                  <a:latin typeface="Arial" pitchFamily="34" charset="0"/>
                  <a:cs typeface="Arial"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s-ES" sz="8600" i="1">
                              <a:latin typeface="Cambria Math"/>
                            </a:rPr>
                          </m:ctrlPr>
                        </m:sSubPr>
                        <m:e>
                          <m:r>
                            <a:rPr lang="es-ES" sz="8600" i="1">
                              <a:latin typeface="Cambria Math"/>
                            </a:rPr>
                            <m:t>𝜎</m:t>
                          </m:r>
                        </m:e>
                        <m:sub>
                          <m:r>
                            <a:rPr lang="es-ES" sz="8600" i="1">
                              <a:latin typeface="Cambria Math"/>
                            </a:rPr>
                            <m:t>𝑢𝑙𝑡</m:t>
                          </m:r>
                        </m:sub>
                      </m:sSub>
                      <m:r>
                        <a:rPr lang="es-ES" sz="8600" i="1">
                          <a:latin typeface="Cambria Math"/>
                        </a:rPr>
                        <m:t>=</m:t>
                      </m:r>
                      <m:f>
                        <m:fPr>
                          <m:ctrlPr>
                            <a:rPr lang="es-ES" sz="8600" i="1">
                              <a:latin typeface="Cambria Math"/>
                            </a:rPr>
                          </m:ctrlPr>
                        </m:fPr>
                        <m:num>
                          <m:sSub>
                            <m:sSubPr>
                              <m:ctrlPr>
                                <a:rPr lang="es-ES" sz="8600" i="1">
                                  <a:latin typeface="Cambria Math"/>
                                </a:rPr>
                              </m:ctrlPr>
                            </m:sSubPr>
                            <m:e>
                              <m:r>
                                <a:rPr lang="es-ES" sz="8600" i="1">
                                  <a:latin typeface="Cambria Math"/>
                                </a:rPr>
                                <m:t>𝐹</m:t>
                              </m:r>
                            </m:e>
                            <m:sub>
                              <m:r>
                                <a:rPr lang="es-ES" sz="8600" i="1">
                                  <a:latin typeface="Cambria Math"/>
                                </a:rPr>
                                <m:t>𝑢𝑙𝑡</m:t>
                              </m:r>
                            </m:sub>
                          </m:sSub>
                        </m:num>
                        <m:den>
                          <m:r>
                            <a:rPr lang="es-ES" sz="8600" i="1">
                              <a:latin typeface="Cambria Math"/>
                            </a:rPr>
                            <m:t>𝐴</m:t>
                          </m:r>
                        </m:den>
                      </m:f>
                    </m:oMath>
                  </m:oMathPara>
                </a14:m>
                <a:endParaRPr lang="es-ES" sz="8600" dirty="0" smtClean="0">
                  <a:latin typeface="Arial" pitchFamily="34" charset="0"/>
                  <a:cs typeface="Arial" pitchFamily="34" charset="0"/>
                </a:endParaRPr>
              </a:p>
              <a:p>
                <a:pPr marL="0" indent="0">
                  <a:buNone/>
                </a:pPr>
                <a:endParaRPr lang="es-ES" sz="8600" dirty="0">
                  <a:latin typeface="Arial" pitchFamily="34" charset="0"/>
                  <a:cs typeface="Arial" pitchFamily="34" charset="0"/>
                </a:endParaRPr>
              </a:p>
              <a:p>
                <a:pPr marL="0" indent="0">
                  <a:buNone/>
                </a:pPr>
                <a:r>
                  <a:rPr lang="es-ES" sz="8600" b="1" dirty="0">
                    <a:latin typeface="Arial" pitchFamily="34" charset="0"/>
                    <a:cs typeface="Arial" pitchFamily="34" charset="0"/>
                  </a:rPr>
                  <a:t> </a:t>
                </a:r>
                <a14:m>
                  <m:oMath xmlns:m="http://schemas.openxmlformats.org/officeDocument/2006/math">
                    <m:sSub>
                      <m:sSubPr>
                        <m:ctrlPr>
                          <a:rPr lang="es-ES" sz="8600" i="1">
                            <a:latin typeface="Cambria Math"/>
                          </a:rPr>
                        </m:ctrlPr>
                      </m:sSubPr>
                      <m:e>
                        <m:r>
                          <a:rPr lang="es-ES" sz="8600" i="1">
                            <a:latin typeface="Cambria Math"/>
                          </a:rPr>
                          <m:t>𝜎</m:t>
                        </m:r>
                      </m:e>
                      <m:sub>
                        <m:r>
                          <a:rPr lang="es-ES" sz="8600" i="1">
                            <a:latin typeface="Cambria Math"/>
                          </a:rPr>
                          <m:t>𝑢𝑙𝑡</m:t>
                        </m:r>
                      </m:sub>
                    </m:sSub>
                  </m:oMath>
                </a14:m>
                <a:r>
                  <a:rPr lang="es-ES" sz="8600" dirty="0">
                    <a:latin typeface="Arial" pitchFamily="34" charset="0"/>
                    <a:cs typeface="Arial" pitchFamily="34" charset="0"/>
                  </a:rPr>
                  <a:t>= Esfuerzo ultimo de tensión  en </a:t>
                </a:r>
                <a:r>
                  <a:rPr lang="es-ES" sz="8600" dirty="0" err="1">
                    <a:latin typeface="Arial" pitchFamily="34" charset="0"/>
                    <a:cs typeface="Arial" pitchFamily="34" charset="0"/>
                  </a:rPr>
                  <a:t>Mpa</a:t>
                </a:r>
                <a:endParaRPr lang="es-ES" sz="8600" dirty="0">
                  <a:latin typeface="Arial" pitchFamily="34" charset="0"/>
                  <a:cs typeface="Arial" pitchFamily="34" charset="0"/>
                </a:endParaRPr>
              </a:p>
              <a:p>
                <a:pPr marL="0" indent="0">
                  <a:buNone/>
                </a:pPr>
                <a14:m>
                  <m:oMath xmlns:m="http://schemas.openxmlformats.org/officeDocument/2006/math">
                    <m:sSub>
                      <m:sSubPr>
                        <m:ctrlPr>
                          <a:rPr lang="es-ES" sz="8600" i="1">
                            <a:latin typeface="Cambria Math"/>
                          </a:rPr>
                        </m:ctrlPr>
                      </m:sSubPr>
                      <m:e>
                        <m:r>
                          <a:rPr lang="es-ES" sz="8600" i="1">
                            <a:latin typeface="Cambria Math"/>
                          </a:rPr>
                          <m:t>𝐹</m:t>
                        </m:r>
                      </m:e>
                      <m:sub>
                        <m:r>
                          <a:rPr lang="es-ES" sz="8600" i="1">
                            <a:latin typeface="Cambria Math"/>
                          </a:rPr>
                          <m:t>𝑢𝑙𝑡</m:t>
                        </m:r>
                      </m:sub>
                    </m:sSub>
                  </m:oMath>
                </a14:m>
                <a:r>
                  <a:rPr lang="es-ES" sz="8600" dirty="0">
                    <a:latin typeface="Arial" pitchFamily="34" charset="0"/>
                    <a:cs typeface="Arial" pitchFamily="34" charset="0"/>
                  </a:rPr>
                  <a:t> = Carga máxima en N</a:t>
                </a:r>
              </a:p>
              <a:p>
                <a:pPr marL="0" indent="0">
                  <a:buNone/>
                </a:pPr>
                <a:r>
                  <a:rPr lang="es-ES" sz="8600" dirty="0">
                    <a:latin typeface="Arial" pitchFamily="34" charset="0"/>
                    <a:cs typeface="Arial" pitchFamily="34" charset="0"/>
                  </a:rPr>
                  <a:t>A= promedio del área transversal medida en mm</a:t>
                </a:r>
                <a:r>
                  <a:rPr lang="es-ES" sz="8600" baseline="30000" dirty="0">
                    <a:latin typeface="Arial" pitchFamily="34" charset="0"/>
                    <a:cs typeface="Arial" pitchFamily="34" charset="0"/>
                  </a:rPr>
                  <a:t>2</a:t>
                </a:r>
                <a:endParaRPr lang="es-ES" sz="8600" dirty="0">
                  <a:latin typeface="Arial" pitchFamily="34" charset="0"/>
                  <a:cs typeface="Arial" pitchFamily="34" charset="0"/>
                </a:endParaRPr>
              </a:p>
              <a:p>
                <a:pPr marL="137160" indent="0">
                  <a:buNone/>
                </a:pPr>
                <a:endParaRPr lang="es-ES" sz="4800" dirty="0" smtClean="0"/>
              </a:p>
              <a:p>
                <a:endParaRPr lang="es-ES" sz="4800" dirty="0"/>
              </a:p>
              <a:p>
                <a:endParaRPr lang="es-ES" dirty="0" smtClean="0"/>
              </a:p>
              <a:p>
                <a:pPr marL="0" indent="0">
                  <a:buNone/>
                </a:pPr>
                <a:r>
                  <a:rPr lang="es-ES" dirty="0" smtClean="0"/>
                  <a:t> </a:t>
                </a: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052736"/>
                <a:ext cx="8229600" cy="5256624"/>
              </a:xfrm>
              <a:blipFill rotWithShape="1">
                <a:blip r:embed="rId2"/>
                <a:stretch>
                  <a:fillRect l="-889" r="-963"/>
                </a:stretch>
              </a:blipFill>
            </p:spPr>
            <p:txBody>
              <a:bodyPr/>
              <a:lstStyle/>
              <a:p>
                <a:r>
                  <a:rPr lang="es-ES">
                    <a:noFill/>
                  </a:rPr>
                  <a:t> </a:t>
                </a:r>
              </a:p>
            </p:txBody>
          </p:sp>
        </mc:Fallback>
      </mc:AlternateContent>
    </p:spTree>
    <p:extLst>
      <p:ext uri="{BB962C8B-B14F-4D97-AF65-F5344CB8AC3E}">
        <p14:creationId xmlns:p14="http://schemas.microsoft.com/office/powerpoint/2010/main" val="2294488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34839599"/>
              </p:ext>
            </p:extLst>
          </p:nvPr>
        </p:nvGraphicFramePr>
        <p:xfrm>
          <a:off x="2" y="1"/>
          <a:ext cx="9143999" cy="6021285"/>
        </p:xfrm>
        <a:graphic>
          <a:graphicData uri="http://schemas.openxmlformats.org/drawingml/2006/table">
            <a:tbl>
              <a:tblPr firstRow="1" firstCol="1" bandRow="1">
                <a:tableStyleId>{00A15C55-8517-42AA-B614-E9B94910E393}</a:tableStyleId>
              </a:tblPr>
              <a:tblGrid>
                <a:gridCol w="1364603"/>
                <a:gridCol w="648283"/>
                <a:gridCol w="648283"/>
                <a:gridCol w="648283"/>
                <a:gridCol w="648283"/>
                <a:gridCol w="648283"/>
                <a:gridCol w="648283"/>
                <a:gridCol w="648283"/>
                <a:gridCol w="648283"/>
                <a:gridCol w="648283"/>
                <a:gridCol w="648283"/>
                <a:gridCol w="648283"/>
                <a:gridCol w="648283"/>
              </a:tblGrid>
              <a:tr h="598957">
                <a:tc gridSpan="13">
                  <a:txBody>
                    <a:bodyPr/>
                    <a:lstStyle/>
                    <a:p>
                      <a:pPr algn="ctr">
                        <a:lnSpc>
                          <a:spcPct val="115000"/>
                        </a:lnSpc>
                        <a:spcAft>
                          <a:spcPts val="0"/>
                        </a:spcAft>
                      </a:pPr>
                      <a:r>
                        <a:rPr lang="es-ES" sz="1000">
                          <a:effectLst/>
                        </a:rPr>
                        <a:t>RESULTADOS OBTENIDOS EN LOS EN SAYOS DE TRACCIÓN</a:t>
                      </a:r>
                      <a:endParaRPr lang="es-ES" sz="1000">
                        <a:effectLst/>
                        <a:latin typeface="Calibri"/>
                        <a:ea typeface="Calibri"/>
                        <a:cs typeface="Times New Roman"/>
                      </a:endParaRPr>
                    </a:p>
                  </a:txBody>
                  <a:tcPr marL="40437" marR="40437"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199778">
                <a:tc>
                  <a:txBody>
                    <a:bodyPr/>
                    <a:lstStyle/>
                    <a:p>
                      <a:pPr algn="ctr">
                        <a:lnSpc>
                          <a:spcPct val="115000"/>
                        </a:lnSpc>
                        <a:spcAft>
                          <a:spcPts val="0"/>
                        </a:spcAft>
                      </a:pPr>
                      <a:r>
                        <a:rPr lang="es-ES" sz="1000">
                          <a:effectLst/>
                        </a:rPr>
                        <a:t>UBICACIÓN</a:t>
                      </a:r>
                      <a:endParaRPr lang="es-ES" sz="1000">
                        <a:effectLst/>
                        <a:latin typeface="Calibri"/>
                        <a:ea typeface="Calibri"/>
                        <a:cs typeface="Times New Roman"/>
                      </a:endParaRPr>
                    </a:p>
                  </a:txBody>
                  <a:tcPr marL="40437" marR="40437" marT="0" marB="0" anchor="ctr"/>
                </a:tc>
                <a:tc gridSpan="2">
                  <a:txBody>
                    <a:bodyPr/>
                    <a:lstStyle/>
                    <a:p>
                      <a:pPr algn="ctr">
                        <a:lnSpc>
                          <a:spcPct val="115000"/>
                        </a:lnSpc>
                        <a:spcAft>
                          <a:spcPts val="0"/>
                        </a:spcAft>
                      </a:pPr>
                      <a:r>
                        <a:rPr lang="es-ES" sz="1000" dirty="0">
                          <a:effectLst/>
                        </a:rPr>
                        <a:t>SIN NUDO APICE</a:t>
                      </a:r>
                      <a:endParaRPr lang="es-ES" sz="1000" dirty="0">
                        <a:effectLst/>
                        <a:latin typeface="Calibri"/>
                        <a:ea typeface="Calibri"/>
                        <a:cs typeface="Times New Roman"/>
                      </a:endParaRPr>
                    </a:p>
                  </a:txBody>
                  <a:tcPr marL="40437" marR="40437" marT="0" marB="0" anchor="ctr"/>
                </a:tc>
                <a:tc hMerge="1">
                  <a:txBody>
                    <a:bodyPr/>
                    <a:lstStyle/>
                    <a:p>
                      <a:endParaRPr lang="es-ES"/>
                    </a:p>
                  </a:txBody>
                  <a:tcPr/>
                </a:tc>
                <a:tc gridSpan="2">
                  <a:txBody>
                    <a:bodyPr/>
                    <a:lstStyle/>
                    <a:p>
                      <a:pPr algn="ctr">
                        <a:lnSpc>
                          <a:spcPct val="115000"/>
                        </a:lnSpc>
                        <a:spcAft>
                          <a:spcPts val="0"/>
                        </a:spcAft>
                      </a:pPr>
                      <a:r>
                        <a:rPr lang="es-ES" sz="1000">
                          <a:effectLst/>
                        </a:rPr>
                        <a:t>SIN NUDO MEDIA</a:t>
                      </a:r>
                      <a:endParaRPr lang="es-ES" sz="1000">
                        <a:effectLst/>
                        <a:latin typeface="Calibri"/>
                        <a:ea typeface="Calibri"/>
                        <a:cs typeface="Times New Roman"/>
                      </a:endParaRPr>
                    </a:p>
                  </a:txBody>
                  <a:tcPr marL="40437" marR="40437" marT="0" marB="0" anchor="ctr"/>
                </a:tc>
                <a:tc hMerge="1">
                  <a:txBody>
                    <a:bodyPr/>
                    <a:lstStyle/>
                    <a:p>
                      <a:endParaRPr lang="es-ES"/>
                    </a:p>
                  </a:txBody>
                  <a:tcPr/>
                </a:tc>
                <a:tc gridSpan="2">
                  <a:txBody>
                    <a:bodyPr/>
                    <a:lstStyle/>
                    <a:p>
                      <a:pPr algn="ctr">
                        <a:lnSpc>
                          <a:spcPct val="115000"/>
                        </a:lnSpc>
                        <a:spcAft>
                          <a:spcPts val="0"/>
                        </a:spcAft>
                      </a:pPr>
                      <a:r>
                        <a:rPr lang="es-ES" sz="1000">
                          <a:effectLst/>
                        </a:rPr>
                        <a:t>SIN NUDO BASAL</a:t>
                      </a:r>
                      <a:endParaRPr lang="es-ES" sz="1000">
                        <a:effectLst/>
                        <a:latin typeface="Calibri"/>
                        <a:ea typeface="Calibri"/>
                        <a:cs typeface="Times New Roman"/>
                      </a:endParaRPr>
                    </a:p>
                  </a:txBody>
                  <a:tcPr marL="40437" marR="40437" marT="0" marB="0" anchor="ctr"/>
                </a:tc>
                <a:tc hMerge="1">
                  <a:txBody>
                    <a:bodyPr/>
                    <a:lstStyle/>
                    <a:p>
                      <a:endParaRPr lang="es-ES"/>
                    </a:p>
                  </a:txBody>
                  <a:tcPr/>
                </a:tc>
                <a:tc gridSpan="2">
                  <a:txBody>
                    <a:bodyPr/>
                    <a:lstStyle/>
                    <a:p>
                      <a:pPr algn="ctr">
                        <a:lnSpc>
                          <a:spcPct val="115000"/>
                        </a:lnSpc>
                        <a:spcAft>
                          <a:spcPts val="0"/>
                        </a:spcAft>
                      </a:pPr>
                      <a:r>
                        <a:rPr lang="es-ES" sz="1000">
                          <a:effectLst/>
                        </a:rPr>
                        <a:t>CON NUDO APICE</a:t>
                      </a:r>
                      <a:endParaRPr lang="es-ES" sz="1000">
                        <a:effectLst/>
                        <a:latin typeface="Calibri"/>
                        <a:ea typeface="Calibri"/>
                        <a:cs typeface="Times New Roman"/>
                      </a:endParaRPr>
                    </a:p>
                  </a:txBody>
                  <a:tcPr marL="40437" marR="40437" marT="0" marB="0" anchor="ctr"/>
                </a:tc>
                <a:tc hMerge="1">
                  <a:txBody>
                    <a:bodyPr/>
                    <a:lstStyle/>
                    <a:p>
                      <a:endParaRPr lang="es-ES"/>
                    </a:p>
                  </a:txBody>
                  <a:tcPr/>
                </a:tc>
                <a:tc gridSpan="2">
                  <a:txBody>
                    <a:bodyPr/>
                    <a:lstStyle/>
                    <a:p>
                      <a:pPr algn="ctr">
                        <a:lnSpc>
                          <a:spcPct val="115000"/>
                        </a:lnSpc>
                        <a:spcAft>
                          <a:spcPts val="0"/>
                        </a:spcAft>
                      </a:pPr>
                      <a:r>
                        <a:rPr lang="es-ES" sz="1000">
                          <a:effectLst/>
                        </a:rPr>
                        <a:t>CON NUDO MEDIA</a:t>
                      </a:r>
                      <a:endParaRPr lang="es-ES" sz="1000">
                        <a:effectLst/>
                        <a:latin typeface="Calibri"/>
                        <a:ea typeface="Calibri"/>
                        <a:cs typeface="Times New Roman"/>
                      </a:endParaRPr>
                    </a:p>
                  </a:txBody>
                  <a:tcPr marL="40437" marR="40437" marT="0" marB="0" anchor="ctr"/>
                </a:tc>
                <a:tc hMerge="1">
                  <a:txBody>
                    <a:bodyPr/>
                    <a:lstStyle/>
                    <a:p>
                      <a:endParaRPr lang="es-ES"/>
                    </a:p>
                  </a:txBody>
                  <a:tcPr/>
                </a:tc>
                <a:tc gridSpan="2">
                  <a:txBody>
                    <a:bodyPr/>
                    <a:lstStyle/>
                    <a:p>
                      <a:pPr algn="ctr">
                        <a:lnSpc>
                          <a:spcPct val="115000"/>
                        </a:lnSpc>
                        <a:spcAft>
                          <a:spcPts val="0"/>
                        </a:spcAft>
                      </a:pPr>
                      <a:r>
                        <a:rPr lang="es-ES" sz="1000">
                          <a:effectLst/>
                        </a:rPr>
                        <a:t>CON NUDO BASAL</a:t>
                      </a:r>
                      <a:endParaRPr lang="es-ES" sz="1000">
                        <a:effectLst/>
                        <a:latin typeface="Calibri"/>
                        <a:ea typeface="Calibri"/>
                        <a:cs typeface="Times New Roman"/>
                      </a:endParaRPr>
                    </a:p>
                  </a:txBody>
                  <a:tcPr marL="40437" marR="40437" marT="0" marB="0" anchor="ctr"/>
                </a:tc>
                <a:tc hMerge="1">
                  <a:txBody>
                    <a:bodyPr/>
                    <a:lstStyle/>
                    <a:p>
                      <a:endParaRPr lang="es-ES"/>
                    </a:p>
                  </a:txBody>
                  <a:tcPr/>
                </a:tc>
              </a:tr>
              <a:tr h="598957">
                <a:tc>
                  <a:txBody>
                    <a:bodyPr/>
                    <a:lstStyle/>
                    <a:p>
                      <a:pPr algn="ctr">
                        <a:lnSpc>
                          <a:spcPct val="115000"/>
                        </a:lnSpc>
                        <a:spcAft>
                          <a:spcPts val="0"/>
                        </a:spcAft>
                      </a:pPr>
                      <a:r>
                        <a:rPr lang="es-ES" sz="1000">
                          <a:effectLst/>
                        </a:rPr>
                        <a:t>MUESTRA</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5</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8</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9</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12</a:t>
                      </a:r>
                      <a:endParaRPr lang="es-ES" sz="1000">
                        <a:effectLst/>
                        <a:latin typeface="Calibri"/>
                        <a:ea typeface="Calibri"/>
                        <a:cs typeface="Times New Roman"/>
                      </a:endParaRPr>
                    </a:p>
                  </a:txBody>
                  <a:tcPr marL="40437" marR="40437" marT="0" marB="0" anchor="b"/>
                </a:tc>
              </a:tr>
              <a:tr h="598957">
                <a:tc>
                  <a:txBody>
                    <a:bodyPr/>
                    <a:lstStyle/>
                    <a:p>
                      <a:pPr>
                        <a:lnSpc>
                          <a:spcPct val="115000"/>
                        </a:lnSpc>
                        <a:spcAft>
                          <a:spcPts val="0"/>
                        </a:spcAft>
                      </a:pPr>
                      <a:r>
                        <a:rPr lang="es-ES" sz="1000">
                          <a:effectLst/>
                        </a:rPr>
                        <a:t>ANCHO (mm)</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6,14</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5,60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5,00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7,48</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6,51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6,50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7,72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7,55</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6,44</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7,71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7,95</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6,75</a:t>
                      </a:r>
                      <a:endParaRPr lang="es-ES" sz="1000">
                        <a:effectLst/>
                        <a:latin typeface="Calibri"/>
                        <a:ea typeface="Calibri"/>
                        <a:cs typeface="Times New Roman"/>
                      </a:endParaRPr>
                    </a:p>
                  </a:txBody>
                  <a:tcPr marL="40437" marR="40437" marT="0" marB="0" anchor="b"/>
                </a:tc>
              </a:tr>
              <a:tr h="598957">
                <a:tc>
                  <a:txBody>
                    <a:bodyPr/>
                    <a:lstStyle/>
                    <a:p>
                      <a:pPr>
                        <a:lnSpc>
                          <a:spcPct val="115000"/>
                        </a:lnSpc>
                        <a:spcAft>
                          <a:spcPts val="0"/>
                        </a:spcAft>
                      </a:pPr>
                      <a:r>
                        <a:rPr lang="es-ES" sz="1000">
                          <a:effectLst/>
                        </a:rPr>
                        <a:t>ESPESOR(mm)</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2,76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3,04</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3,16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4,77</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4,50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4,40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5,39</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4,62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4,76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4,56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3,75</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4,80</a:t>
                      </a:r>
                      <a:endParaRPr lang="es-ES" sz="1000">
                        <a:effectLst/>
                        <a:latin typeface="Calibri"/>
                        <a:ea typeface="Calibri"/>
                        <a:cs typeface="Times New Roman"/>
                      </a:endParaRPr>
                    </a:p>
                  </a:txBody>
                  <a:tcPr marL="40437" marR="40437" marT="0" marB="0" anchor="b"/>
                </a:tc>
              </a:tr>
              <a:tr h="598957">
                <a:tc>
                  <a:txBody>
                    <a:bodyPr/>
                    <a:lstStyle/>
                    <a:p>
                      <a:pPr>
                        <a:lnSpc>
                          <a:spcPct val="115000"/>
                        </a:lnSpc>
                        <a:spcAft>
                          <a:spcPts val="0"/>
                        </a:spcAft>
                      </a:pPr>
                      <a:r>
                        <a:rPr lang="es-ES" sz="1000">
                          <a:effectLst/>
                        </a:rPr>
                        <a:t>ÁREA(mm2)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16.95</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17.02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15,80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35,68</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29,30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28,60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41,61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34,88</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30,65</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35,16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29,81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32,40</a:t>
                      </a:r>
                      <a:endParaRPr lang="es-ES" sz="1000">
                        <a:effectLst/>
                        <a:latin typeface="Calibri"/>
                        <a:ea typeface="Calibri"/>
                        <a:cs typeface="Times New Roman"/>
                      </a:endParaRPr>
                    </a:p>
                  </a:txBody>
                  <a:tcPr marL="40437" marR="40437" marT="0" marB="0" anchor="b"/>
                </a:tc>
              </a:tr>
              <a:tr h="598957">
                <a:tc>
                  <a:txBody>
                    <a:bodyPr/>
                    <a:lstStyle/>
                    <a:p>
                      <a:pPr>
                        <a:lnSpc>
                          <a:spcPct val="115000"/>
                        </a:lnSpc>
                        <a:spcAft>
                          <a:spcPts val="0"/>
                        </a:spcAft>
                      </a:pPr>
                      <a:r>
                        <a:rPr lang="es-ES" sz="1000">
                          <a:effectLst/>
                        </a:rPr>
                        <a:t>FUERZA (N)</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4361,00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4256,00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4478,60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7418,60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6183,80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7000,00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3831,80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1715,00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2499,00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2773,40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1675,80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2557,80</a:t>
                      </a:r>
                      <a:endParaRPr lang="es-ES" sz="1000">
                        <a:effectLst/>
                        <a:latin typeface="Calibri"/>
                        <a:ea typeface="Calibri"/>
                        <a:cs typeface="Times New Roman"/>
                      </a:endParaRPr>
                    </a:p>
                  </a:txBody>
                  <a:tcPr marL="40437" marR="40437" marT="0" marB="0" anchor="b"/>
                </a:tc>
              </a:tr>
              <a:tr h="598957">
                <a:tc>
                  <a:txBody>
                    <a:bodyPr/>
                    <a:lstStyle/>
                    <a:p>
                      <a:pPr>
                        <a:lnSpc>
                          <a:spcPct val="115000"/>
                        </a:lnSpc>
                        <a:spcAft>
                          <a:spcPts val="0"/>
                        </a:spcAft>
                      </a:pPr>
                      <a:r>
                        <a:rPr lang="es-ES" sz="1000">
                          <a:effectLst/>
                        </a:rPr>
                        <a:t>ESFUERZO (Mpa)</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257,34</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250,00</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283,46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207,92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211,09</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244,76</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92,09</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49,17</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81,52</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78,88</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56,21</a:t>
                      </a:r>
                      <a:endParaRPr lang="es-ES" sz="1000">
                        <a:effectLst/>
                        <a:latin typeface="Calibri"/>
                        <a:ea typeface="Calibri"/>
                        <a:cs typeface="Times New Roman"/>
                      </a:endParaRPr>
                    </a:p>
                  </a:txBody>
                  <a:tcPr marL="40437" marR="40437" marT="0" marB="0" anchor="b"/>
                </a:tc>
                <a:tc>
                  <a:txBody>
                    <a:bodyPr/>
                    <a:lstStyle/>
                    <a:p>
                      <a:pPr algn="ctr">
                        <a:lnSpc>
                          <a:spcPct val="115000"/>
                        </a:lnSpc>
                        <a:spcAft>
                          <a:spcPts val="0"/>
                        </a:spcAft>
                      </a:pPr>
                      <a:r>
                        <a:rPr lang="es-ES" sz="1000">
                          <a:effectLst/>
                        </a:rPr>
                        <a:t>78,94</a:t>
                      </a:r>
                      <a:endParaRPr lang="es-ES" sz="1000">
                        <a:effectLst/>
                        <a:latin typeface="Calibri"/>
                        <a:ea typeface="Calibri"/>
                        <a:cs typeface="Times New Roman"/>
                      </a:endParaRPr>
                    </a:p>
                  </a:txBody>
                  <a:tcPr marL="40437" marR="40437" marT="0" marB="0" anchor="b"/>
                </a:tc>
              </a:tr>
              <a:tr h="628808">
                <a:tc>
                  <a:txBody>
                    <a:bodyPr/>
                    <a:lstStyle/>
                    <a:p>
                      <a:pPr>
                        <a:lnSpc>
                          <a:spcPct val="115000"/>
                        </a:lnSpc>
                        <a:spcAft>
                          <a:spcPts val="0"/>
                        </a:spcAft>
                      </a:pPr>
                      <a:r>
                        <a:rPr lang="es-ES" sz="1000">
                          <a:effectLst/>
                        </a:rPr>
                        <a:t>ESF. MEDIO (Mpa)</a:t>
                      </a:r>
                      <a:endParaRPr lang="es-ES" sz="1000">
                        <a:effectLst/>
                        <a:latin typeface="Calibri"/>
                        <a:ea typeface="Calibri"/>
                        <a:cs typeface="Times New Roman"/>
                      </a:endParaRPr>
                    </a:p>
                  </a:txBody>
                  <a:tcPr marL="40437" marR="40437" marT="0" marB="0" anchor="b"/>
                </a:tc>
                <a:tc gridSpan="6">
                  <a:txBody>
                    <a:bodyPr/>
                    <a:lstStyle/>
                    <a:p>
                      <a:pPr algn="ctr">
                        <a:lnSpc>
                          <a:spcPct val="115000"/>
                        </a:lnSpc>
                        <a:spcAft>
                          <a:spcPts val="0"/>
                        </a:spcAft>
                      </a:pPr>
                      <a:r>
                        <a:rPr lang="es-ES" sz="1000">
                          <a:effectLst/>
                        </a:rPr>
                        <a:t>242,43</a:t>
                      </a:r>
                      <a:endParaRPr lang="es-ES" sz="1000">
                        <a:effectLst/>
                        <a:latin typeface="Calibri"/>
                        <a:ea typeface="Calibri"/>
                        <a:cs typeface="Times New Roman"/>
                      </a:endParaRPr>
                    </a:p>
                  </a:txBody>
                  <a:tcPr marL="40437" marR="40437"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a:lnSpc>
                          <a:spcPct val="115000"/>
                        </a:lnSpc>
                        <a:spcAft>
                          <a:spcPts val="0"/>
                        </a:spcAft>
                      </a:pPr>
                      <a:r>
                        <a:rPr lang="es-ES" sz="1000" dirty="0">
                          <a:effectLst/>
                        </a:rPr>
                        <a:t>72,80</a:t>
                      </a:r>
                      <a:endParaRPr lang="es-ES" sz="1000" dirty="0">
                        <a:effectLst/>
                        <a:latin typeface="Calibri"/>
                        <a:ea typeface="Calibri"/>
                        <a:cs typeface="Times New Roman"/>
                      </a:endParaRPr>
                    </a:p>
                  </a:txBody>
                  <a:tcPr marL="40437" marR="40437"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 name="1 CuadroTexto"/>
          <p:cNvSpPr txBox="1"/>
          <p:nvPr/>
        </p:nvSpPr>
        <p:spPr>
          <a:xfrm>
            <a:off x="952572" y="6203022"/>
            <a:ext cx="7417415" cy="369332"/>
          </a:xfrm>
          <a:prstGeom prst="rect">
            <a:avLst/>
          </a:prstGeom>
          <a:noFill/>
        </p:spPr>
        <p:txBody>
          <a:bodyPr wrap="none" rtlCol="0">
            <a:spAutoFit/>
          </a:bodyPr>
          <a:lstStyle/>
          <a:p>
            <a:r>
              <a:rPr lang="es-ES" b="1" dirty="0"/>
              <a:t>Resultados de Ensayos de Tracción (Fuente Cobos, León ESPE, 2007) </a:t>
            </a:r>
            <a:endParaRPr lang="es-EC" b="1" dirty="0"/>
          </a:p>
        </p:txBody>
      </p:sp>
    </p:spTree>
    <p:extLst>
      <p:ext uri="{BB962C8B-B14F-4D97-AF65-F5344CB8AC3E}">
        <p14:creationId xmlns:p14="http://schemas.microsoft.com/office/powerpoint/2010/main" val="224331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COMPRESIÓN</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1052736"/>
                <a:ext cx="8229600" cy="5616624"/>
              </a:xfrm>
            </p:spPr>
            <p:txBody>
              <a:bodyPr>
                <a:normAutofit/>
              </a:bodyPr>
              <a:lstStyle/>
              <a:p>
                <a:pPr marL="137160" indent="0" algn="just">
                  <a:buNone/>
                </a:pPr>
                <a:r>
                  <a:rPr lang="es-ES" sz="2600" dirty="0" smtClean="0">
                    <a:latin typeface="Arial" pitchFamily="34" charset="0"/>
                    <a:cs typeface="Arial" pitchFamily="34" charset="0"/>
                  </a:rPr>
                  <a:t>Es la determinación de esfuerzo último de compresión y </a:t>
                </a:r>
                <a:r>
                  <a:rPr lang="es-ES" sz="2600" dirty="0">
                    <a:latin typeface="Arial" pitchFamily="34" charset="0"/>
                    <a:cs typeface="Arial" pitchFamily="34" charset="0"/>
                  </a:rPr>
                  <a:t>El módulo de elasticidad </a:t>
                </a:r>
                <a:r>
                  <a:rPr lang="es-ES" sz="2600" dirty="0" smtClean="0">
                    <a:latin typeface="Arial" pitchFamily="34" charset="0"/>
                    <a:cs typeface="Arial" pitchFamily="34" charset="0"/>
                  </a:rPr>
                  <a:t>nominal.</a:t>
                </a:r>
              </a:p>
              <a:p>
                <a:pPr algn="just"/>
                <a:r>
                  <a:rPr lang="es-ES" sz="2600" dirty="0" smtClean="0">
                    <a:latin typeface="Arial" pitchFamily="34" charset="0"/>
                    <a:cs typeface="Arial" pitchFamily="34" charset="0"/>
                  </a:rPr>
                  <a:t>Cálculos de resultados</a:t>
                </a:r>
              </a:p>
              <a:p>
                <a:pPr marL="0" indent="0">
                  <a:buNone/>
                </a:pPr>
                <a14:m>
                  <m:oMathPara xmlns:m="http://schemas.openxmlformats.org/officeDocument/2006/math">
                    <m:oMathParaPr>
                      <m:jc m:val="centerGroup"/>
                    </m:oMathParaPr>
                    <m:oMath xmlns:m="http://schemas.openxmlformats.org/officeDocument/2006/math">
                      <m:sSub>
                        <m:sSubPr>
                          <m:ctrlPr>
                            <a:rPr lang="es-ES" sz="2400" i="1">
                              <a:latin typeface="Cambria Math"/>
                            </a:rPr>
                          </m:ctrlPr>
                        </m:sSubPr>
                        <m:e>
                          <m:r>
                            <a:rPr lang="es-ES" sz="2400" i="1">
                              <a:latin typeface="Cambria Math"/>
                            </a:rPr>
                            <m:t>𝜎</m:t>
                          </m:r>
                        </m:e>
                        <m:sub>
                          <m:r>
                            <a:rPr lang="es-ES" sz="2400" i="1">
                              <a:latin typeface="Cambria Math"/>
                            </a:rPr>
                            <m:t>𝑢𝑙𝑡</m:t>
                          </m:r>
                        </m:sub>
                      </m:sSub>
                      <m:r>
                        <a:rPr lang="es-ES" sz="2400" i="1">
                          <a:latin typeface="Cambria Math"/>
                        </a:rPr>
                        <m:t>=</m:t>
                      </m:r>
                      <m:f>
                        <m:fPr>
                          <m:ctrlPr>
                            <a:rPr lang="es-ES" sz="2400" i="1">
                              <a:latin typeface="Cambria Math"/>
                            </a:rPr>
                          </m:ctrlPr>
                        </m:fPr>
                        <m:num>
                          <m:sSub>
                            <m:sSubPr>
                              <m:ctrlPr>
                                <a:rPr lang="es-ES" sz="2400" i="1">
                                  <a:latin typeface="Cambria Math"/>
                                </a:rPr>
                              </m:ctrlPr>
                            </m:sSubPr>
                            <m:e>
                              <m:r>
                                <a:rPr lang="es-ES" sz="2400" i="1">
                                  <a:latin typeface="Cambria Math"/>
                                </a:rPr>
                                <m:t>𝐹</m:t>
                              </m:r>
                            </m:e>
                            <m:sub>
                              <m:r>
                                <a:rPr lang="es-ES" sz="2400" i="1">
                                  <a:latin typeface="Cambria Math"/>
                                </a:rPr>
                                <m:t>𝑢𝑙𝑡</m:t>
                              </m:r>
                            </m:sub>
                          </m:sSub>
                        </m:num>
                        <m:den>
                          <m:r>
                            <a:rPr lang="es-ES" sz="2400" i="1">
                              <a:latin typeface="Cambria Math"/>
                            </a:rPr>
                            <m:t>𝐴</m:t>
                          </m:r>
                        </m:den>
                      </m:f>
                    </m:oMath>
                  </m:oMathPara>
                </a14:m>
                <a:endParaRPr lang="es-ES" sz="2400" dirty="0">
                  <a:latin typeface="Arial" pitchFamily="34" charset="0"/>
                  <a:cs typeface="Arial" pitchFamily="34" charset="0"/>
                </a:endParaRPr>
              </a:p>
              <a:p>
                <a:pPr marL="0" indent="0">
                  <a:buNone/>
                </a:pPr>
                <a14:m>
                  <m:oMath xmlns:m="http://schemas.openxmlformats.org/officeDocument/2006/math">
                    <m:sSub>
                      <m:sSubPr>
                        <m:ctrlPr>
                          <a:rPr lang="es-ES" sz="2400" i="1">
                            <a:latin typeface="Cambria Math"/>
                          </a:rPr>
                        </m:ctrlPr>
                      </m:sSubPr>
                      <m:e>
                        <m:r>
                          <a:rPr lang="es-ES" sz="2400" i="1">
                            <a:latin typeface="Cambria Math"/>
                          </a:rPr>
                          <m:t>𝜎</m:t>
                        </m:r>
                      </m:e>
                      <m:sub>
                        <m:r>
                          <a:rPr lang="es-ES" sz="2400" i="1">
                            <a:latin typeface="Cambria Math"/>
                          </a:rPr>
                          <m:t>𝑢𝑙𝑡</m:t>
                        </m:r>
                      </m:sub>
                    </m:sSub>
                  </m:oMath>
                </a14:m>
                <a:r>
                  <a:rPr lang="es-ES" sz="2400" dirty="0">
                    <a:latin typeface="Arial" pitchFamily="34" charset="0"/>
                    <a:cs typeface="Arial" pitchFamily="34" charset="0"/>
                  </a:rPr>
                  <a:t>= Esfuerzo último de compresión en </a:t>
                </a:r>
                <a:r>
                  <a:rPr lang="es-ES" sz="2400" dirty="0" err="1">
                    <a:latin typeface="Arial" pitchFamily="34" charset="0"/>
                    <a:cs typeface="Arial" pitchFamily="34" charset="0"/>
                  </a:rPr>
                  <a:t>Mpa</a:t>
                </a:r>
                <a:endParaRPr lang="es-ES" sz="2400" dirty="0">
                  <a:latin typeface="Arial" pitchFamily="34" charset="0"/>
                  <a:cs typeface="Arial" pitchFamily="34" charset="0"/>
                </a:endParaRPr>
              </a:p>
              <a:p>
                <a:pPr marL="0" indent="0">
                  <a:buNone/>
                </a:pPr>
                <a14:m>
                  <m:oMath xmlns:m="http://schemas.openxmlformats.org/officeDocument/2006/math">
                    <m:sSub>
                      <m:sSubPr>
                        <m:ctrlPr>
                          <a:rPr lang="es-ES" sz="2400" i="1">
                            <a:latin typeface="Cambria Math"/>
                          </a:rPr>
                        </m:ctrlPr>
                      </m:sSubPr>
                      <m:e>
                        <m:r>
                          <a:rPr lang="es-ES" sz="2400" i="1">
                            <a:latin typeface="Cambria Math"/>
                          </a:rPr>
                          <m:t>𝐹</m:t>
                        </m:r>
                      </m:e>
                      <m:sub>
                        <m:r>
                          <a:rPr lang="es-ES" sz="2400" i="1">
                            <a:latin typeface="Cambria Math"/>
                          </a:rPr>
                          <m:t>𝑢𝑙𝑡</m:t>
                        </m:r>
                      </m:sub>
                    </m:sSub>
                  </m:oMath>
                </a14:m>
                <a:r>
                  <a:rPr lang="es-ES" sz="2400" dirty="0">
                    <a:latin typeface="Arial" pitchFamily="34" charset="0"/>
                    <a:cs typeface="Arial" pitchFamily="34" charset="0"/>
                  </a:rPr>
                  <a:t> = Carga máxima en N</a:t>
                </a:r>
              </a:p>
              <a:p>
                <a:pPr marL="0" indent="0">
                  <a:buNone/>
                </a:pPr>
                <a:r>
                  <a:rPr lang="es-ES" sz="2400" dirty="0">
                    <a:latin typeface="Arial" pitchFamily="34" charset="0"/>
                    <a:cs typeface="Arial" pitchFamily="34" charset="0"/>
                  </a:rPr>
                  <a:t>A= promedio del área transversal medida en mm</a:t>
                </a:r>
                <a:r>
                  <a:rPr lang="es-ES" sz="2400" baseline="30000" dirty="0">
                    <a:latin typeface="Arial" pitchFamily="34" charset="0"/>
                    <a:cs typeface="Arial" pitchFamily="34" charset="0"/>
                  </a:rPr>
                  <a:t>2</a:t>
                </a:r>
                <a:endParaRPr lang="es-ES" sz="2400" dirty="0">
                  <a:latin typeface="Arial" pitchFamily="34" charset="0"/>
                  <a:cs typeface="Arial" pitchFamily="34" charset="0"/>
                </a:endParaRPr>
              </a:p>
              <a:p>
                <a:pPr marL="0" indent="0" algn="just">
                  <a:buNone/>
                </a:pPr>
                <a:endParaRPr lang="es-ES" sz="2400" dirty="0">
                  <a:latin typeface="Arial" pitchFamily="34" charset="0"/>
                  <a:cs typeface="Arial" pitchFamily="34" charset="0"/>
                </a:endParaRPr>
              </a:p>
              <a:p>
                <a:pPr marL="0" indent="0" algn="just">
                  <a:buNone/>
                </a:pPr>
                <a:r>
                  <a:rPr lang="es-ES" sz="2400" dirty="0">
                    <a:latin typeface="Arial" pitchFamily="34" charset="0"/>
                    <a:cs typeface="Arial" pitchFamily="34" charset="0"/>
                  </a:rPr>
                  <a:t>El módulo de elasticidad E debe ser calculado del promedio de lecturas del </a:t>
                </a:r>
                <a:r>
                  <a:rPr lang="es-ES" sz="2400" dirty="0" err="1">
                    <a:latin typeface="Arial" pitchFamily="34" charset="0"/>
                    <a:cs typeface="Arial" pitchFamily="34" charset="0"/>
                  </a:rPr>
                  <a:t>deformímetro</a:t>
                </a:r>
                <a:r>
                  <a:rPr lang="es-ES" sz="2400" dirty="0">
                    <a:latin typeface="Arial" pitchFamily="34" charset="0"/>
                    <a:cs typeface="Arial" pitchFamily="34" charset="0"/>
                  </a:rPr>
                  <a:t> como una relación lineal entre el esfuerzo de compresión y la deformación al 20 y 80% de la carga máxima.</a:t>
                </a:r>
              </a:p>
              <a:p>
                <a:pPr marL="137160" indent="0" algn="just">
                  <a:buNone/>
                </a:pPr>
                <a:endParaRPr lang="es-ES" sz="2600" dirty="0" smtClean="0">
                  <a:latin typeface="Arial" pitchFamily="34" charset="0"/>
                  <a:cs typeface="Arial" pitchFamily="34" charset="0"/>
                </a:endParaRPr>
              </a:p>
              <a:p>
                <a:pPr marL="137160" indent="0" algn="just">
                  <a:buNone/>
                </a:pPr>
                <a:endParaRPr lang="es-ES" sz="2600" dirty="0" smtClean="0">
                  <a:latin typeface="Arial" pitchFamily="34" charset="0"/>
                  <a:cs typeface="Arial"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1052736"/>
                <a:ext cx="8229600" cy="5616624"/>
              </a:xfrm>
              <a:blipFill rotWithShape="1">
                <a:blip r:embed="rId2"/>
                <a:stretch>
                  <a:fillRect l="-1185" t="-977" r="-1333"/>
                </a:stretch>
              </a:blipFill>
            </p:spPr>
            <p:txBody>
              <a:bodyPr/>
              <a:lstStyle/>
              <a:p>
                <a:r>
                  <a:rPr lang="es-ES">
                    <a:noFill/>
                  </a:rPr>
                  <a:t> </a:t>
                </a:r>
              </a:p>
            </p:txBody>
          </p:sp>
        </mc:Fallback>
      </mc:AlternateContent>
    </p:spTree>
    <p:extLst>
      <p:ext uri="{BB962C8B-B14F-4D97-AF65-F5344CB8AC3E}">
        <p14:creationId xmlns:p14="http://schemas.microsoft.com/office/powerpoint/2010/main" val="3719410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16194548"/>
              </p:ext>
            </p:extLst>
          </p:nvPr>
        </p:nvGraphicFramePr>
        <p:xfrm>
          <a:off x="3" y="2"/>
          <a:ext cx="9143994" cy="5733251"/>
        </p:xfrm>
        <a:graphic>
          <a:graphicData uri="http://schemas.openxmlformats.org/drawingml/2006/table">
            <a:tbl>
              <a:tblPr firstRow="1" firstCol="1" bandRow="1">
                <a:tableStyleId>{5C22544A-7EE6-4342-B048-85BDC9FD1C3A}</a:tableStyleId>
              </a:tblPr>
              <a:tblGrid>
                <a:gridCol w="1962470"/>
                <a:gridCol w="625107"/>
                <a:gridCol w="545167"/>
                <a:gridCol w="625107"/>
                <a:gridCol w="625107"/>
                <a:gridCol w="625107"/>
                <a:gridCol w="625107"/>
                <a:gridCol w="625107"/>
                <a:gridCol w="545167"/>
                <a:gridCol w="625107"/>
                <a:gridCol w="625107"/>
                <a:gridCol w="545167"/>
                <a:gridCol w="545167"/>
              </a:tblGrid>
              <a:tr h="570467">
                <a:tc gridSpan="13">
                  <a:txBody>
                    <a:bodyPr/>
                    <a:lstStyle/>
                    <a:p>
                      <a:pPr algn="ctr">
                        <a:lnSpc>
                          <a:spcPct val="115000"/>
                        </a:lnSpc>
                        <a:spcAft>
                          <a:spcPts val="0"/>
                        </a:spcAft>
                      </a:pPr>
                      <a:r>
                        <a:rPr lang="es-ES" sz="1000">
                          <a:effectLst/>
                        </a:rPr>
                        <a:t>COMPRESION PARALELA A LA FIBRA</a:t>
                      </a:r>
                      <a:endParaRPr lang="es-ES" sz="100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70467">
                <a:tc>
                  <a:txBody>
                    <a:bodyPr/>
                    <a:lstStyle/>
                    <a:p>
                      <a:pPr algn="ctr">
                        <a:lnSpc>
                          <a:spcPct val="115000"/>
                        </a:lnSpc>
                        <a:spcAft>
                          <a:spcPts val="0"/>
                        </a:spcAft>
                      </a:pPr>
                      <a:r>
                        <a:rPr lang="es-ES" sz="1000">
                          <a:effectLst/>
                        </a:rPr>
                        <a:t>UBICACIÓN</a:t>
                      </a:r>
                      <a:endParaRPr lang="es-ES" sz="1000">
                        <a:effectLst/>
                        <a:latin typeface="Calibri"/>
                        <a:ea typeface="Calibri"/>
                        <a:cs typeface="Times New Roman"/>
                      </a:endParaRPr>
                    </a:p>
                  </a:txBody>
                  <a:tcPr marL="41272" marR="41272" marT="0" marB="0" anchor="b"/>
                </a:tc>
                <a:tc gridSpan="4">
                  <a:txBody>
                    <a:bodyPr/>
                    <a:lstStyle/>
                    <a:p>
                      <a:pPr algn="ctr">
                        <a:lnSpc>
                          <a:spcPct val="115000"/>
                        </a:lnSpc>
                        <a:spcAft>
                          <a:spcPts val="0"/>
                        </a:spcAft>
                      </a:pPr>
                      <a:r>
                        <a:rPr lang="es-ES" sz="1000">
                          <a:effectLst/>
                        </a:rPr>
                        <a:t>BASAL</a:t>
                      </a:r>
                      <a:endParaRPr lang="es-ES" sz="100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000">
                          <a:effectLst/>
                        </a:rPr>
                        <a:t>MEDIO</a:t>
                      </a:r>
                      <a:endParaRPr lang="es-ES" sz="100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000">
                          <a:effectLst/>
                        </a:rPr>
                        <a:t>APICAL</a:t>
                      </a:r>
                      <a:endParaRPr lang="es-ES" sz="100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570467">
                <a:tc>
                  <a:txBody>
                    <a:bodyPr/>
                    <a:lstStyle/>
                    <a:p>
                      <a:pPr algn="ctr">
                        <a:lnSpc>
                          <a:spcPct val="115000"/>
                        </a:lnSpc>
                        <a:spcAft>
                          <a:spcPts val="0"/>
                        </a:spcAft>
                      </a:pPr>
                      <a:r>
                        <a:rPr lang="es-ES" sz="1000">
                          <a:effectLst/>
                        </a:rPr>
                        <a:t>MUESTRA</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1</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2</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7</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9</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11</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12</a:t>
                      </a:r>
                      <a:endParaRPr lang="es-ES" sz="1000">
                        <a:effectLst/>
                        <a:latin typeface="Calibri"/>
                        <a:ea typeface="Calibri"/>
                        <a:cs typeface="Times New Roman"/>
                      </a:endParaRPr>
                    </a:p>
                  </a:txBody>
                  <a:tcPr marL="41272" marR="41272" marT="0" marB="0" anchor="b"/>
                </a:tc>
              </a:tr>
              <a:tr h="570467">
                <a:tc>
                  <a:txBody>
                    <a:bodyPr/>
                    <a:lstStyle/>
                    <a:p>
                      <a:pPr algn="ctr">
                        <a:lnSpc>
                          <a:spcPct val="115000"/>
                        </a:lnSpc>
                        <a:spcAft>
                          <a:spcPts val="0"/>
                        </a:spcAft>
                      </a:pPr>
                      <a:r>
                        <a:rPr lang="es-ES" sz="1000">
                          <a:effectLst/>
                        </a:rPr>
                        <a:t>DIAMETRO EXTERIOR (D) </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65,14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58,94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64,59</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63,88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64,54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65,56</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64,12</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58,49</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64,28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65,93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61,00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61,00</a:t>
                      </a:r>
                      <a:endParaRPr lang="es-ES" sz="1000">
                        <a:effectLst/>
                        <a:latin typeface="Calibri"/>
                        <a:ea typeface="Calibri"/>
                        <a:cs typeface="Times New Roman"/>
                      </a:endParaRPr>
                    </a:p>
                  </a:txBody>
                  <a:tcPr marL="41272" marR="41272" marT="0" marB="0" anchor="b"/>
                </a:tc>
              </a:tr>
              <a:tr h="570467">
                <a:tc>
                  <a:txBody>
                    <a:bodyPr/>
                    <a:lstStyle/>
                    <a:p>
                      <a:pPr algn="ctr">
                        <a:lnSpc>
                          <a:spcPct val="115000"/>
                        </a:lnSpc>
                        <a:spcAft>
                          <a:spcPts val="0"/>
                        </a:spcAft>
                      </a:pPr>
                      <a:r>
                        <a:rPr lang="es-ES" sz="1000">
                          <a:effectLst/>
                        </a:rPr>
                        <a:t>DIAMETRO INTERIOR (d) </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52,07</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49,43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50,73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48,81</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50,70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51,75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50,80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47,15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51,24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52,14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52,00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49,56</a:t>
                      </a:r>
                      <a:endParaRPr lang="es-ES" sz="1000">
                        <a:effectLst/>
                        <a:latin typeface="Calibri"/>
                        <a:ea typeface="Calibri"/>
                        <a:cs typeface="Times New Roman"/>
                      </a:endParaRPr>
                    </a:p>
                  </a:txBody>
                  <a:tcPr marL="41272" marR="41272" marT="0" marB="0" anchor="b"/>
                </a:tc>
              </a:tr>
              <a:tr h="570467">
                <a:tc>
                  <a:txBody>
                    <a:bodyPr/>
                    <a:lstStyle/>
                    <a:p>
                      <a:pPr algn="ctr">
                        <a:lnSpc>
                          <a:spcPct val="115000"/>
                        </a:lnSpc>
                        <a:spcAft>
                          <a:spcPts val="0"/>
                        </a:spcAft>
                      </a:pPr>
                      <a:r>
                        <a:rPr lang="es-ES" sz="1000">
                          <a:effectLst/>
                        </a:rPr>
                        <a:t>ÁREA (mm2)</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1203,08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809,36</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1254,83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1334,18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1252,54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1272,28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1202,64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941,25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1183,11</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1278,78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798,75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993,38</a:t>
                      </a:r>
                      <a:endParaRPr lang="es-ES" sz="1000">
                        <a:effectLst/>
                        <a:latin typeface="Calibri"/>
                        <a:ea typeface="Calibri"/>
                        <a:cs typeface="Times New Roman"/>
                      </a:endParaRPr>
                    </a:p>
                  </a:txBody>
                  <a:tcPr marL="41272" marR="41272" marT="0" marB="0" anchor="b"/>
                </a:tc>
              </a:tr>
              <a:tr h="570467">
                <a:tc>
                  <a:txBody>
                    <a:bodyPr/>
                    <a:lstStyle/>
                    <a:p>
                      <a:pPr algn="ctr">
                        <a:lnSpc>
                          <a:spcPct val="115000"/>
                        </a:lnSpc>
                        <a:spcAft>
                          <a:spcPts val="0"/>
                        </a:spcAft>
                      </a:pPr>
                      <a:r>
                        <a:rPr lang="es-ES" sz="1000">
                          <a:effectLst/>
                        </a:rPr>
                        <a:t>LONGITUD (mm)</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132.72</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136,38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131,48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133,07</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132,41</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132,29</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136,96</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131,40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132,07</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131,23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135,54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130,06</a:t>
                      </a:r>
                      <a:endParaRPr lang="es-ES" sz="1000">
                        <a:effectLst/>
                        <a:latin typeface="Calibri"/>
                        <a:ea typeface="Calibri"/>
                        <a:cs typeface="Times New Roman"/>
                      </a:endParaRPr>
                    </a:p>
                  </a:txBody>
                  <a:tcPr marL="41272" marR="41272" marT="0" marB="0" anchor="b"/>
                </a:tc>
              </a:tr>
              <a:tr h="570467">
                <a:tc>
                  <a:txBody>
                    <a:bodyPr/>
                    <a:lstStyle/>
                    <a:p>
                      <a:pPr algn="ctr">
                        <a:lnSpc>
                          <a:spcPct val="115000"/>
                        </a:lnSpc>
                        <a:spcAft>
                          <a:spcPts val="0"/>
                        </a:spcAft>
                      </a:pPr>
                      <a:r>
                        <a:rPr lang="es-ES" sz="1000">
                          <a:effectLst/>
                        </a:rPr>
                        <a:t>FUERZA (N)</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54488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55860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53802</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58800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55174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54880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56546</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55664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54145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54488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43000</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43512</a:t>
                      </a:r>
                      <a:endParaRPr lang="es-ES" sz="1000">
                        <a:effectLst/>
                        <a:latin typeface="Calibri"/>
                        <a:ea typeface="Calibri"/>
                        <a:cs typeface="Times New Roman"/>
                      </a:endParaRPr>
                    </a:p>
                  </a:txBody>
                  <a:tcPr marL="41272" marR="41272" marT="0" marB="0" anchor="b"/>
                </a:tc>
              </a:tr>
              <a:tr h="570467">
                <a:tc>
                  <a:txBody>
                    <a:bodyPr/>
                    <a:lstStyle/>
                    <a:p>
                      <a:pPr algn="ctr">
                        <a:lnSpc>
                          <a:spcPct val="115000"/>
                        </a:lnSpc>
                        <a:spcAft>
                          <a:spcPts val="0"/>
                        </a:spcAft>
                      </a:pPr>
                      <a:r>
                        <a:rPr lang="es-ES" sz="1000">
                          <a:effectLst/>
                        </a:rPr>
                        <a:t>ESFUERZO MAXIMO (Mpa)</a:t>
                      </a:r>
                      <a:endParaRPr lang="es-ES" sz="1000">
                        <a:effectLst/>
                        <a:latin typeface="Calibri"/>
                        <a:ea typeface="Calibri"/>
                        <a:cs typeface="Times New Roman"/>
                      </a:endParaRPr>
                    </a:p>
                  </a:txBody>
                  <a:tcPr marL="41272" marR="41272" marT="0" marB="0"/>
                </a:tc>
                <a:tc>
                  <a:txBody>
                    <a:bodyPr/>
                    <a:lstStyle/>
                    <a:p>
                      <a:pPr algn="ctr">
                        <a:lnSpc>
                          <a:spcPct val="115000"/>
                        </a:lnSpc>
                        <a:spcAft>
                          <a:spcPts val="0"/>
                        </a:spcAft>
                      </a:pPr>
                      <a:r>
                        <a:rPr lang="es-ES" sz="1000">
                          <a:effectLst/>
                        </a:rPr>
                        <a:t>45,29</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69,02</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42,88</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44,07</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44,05</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43,14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47,02</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59,14</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45,76</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42,61</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53,83</a:t>
                      </a:r>
                      <a:endParaRPr lang="es-ES" sz="1000">
                        <a:effectLst/>
                        <a:latin typeface="Calibri"/>
                        <a:ea typeface="Calibri"/>
                        <a:cs typeface="Times New Roman"/>
                      </a:endParaRPr>
                    </a:p>
                  </a:txBody>
                  <a:tcPr marL="41272" marR="41272" marT="0" marB="0" anchor="b"/>
                </a:tc>
                <a:tc>
                  <a:txBody>
                    <a:bodyPr/>
                    <a:lstStyle/>
                    <a:p>
                      <a:pPr algn="ctr">
                        <a:lnSpc>
                          <a:spcPct val="115000"/>
                        </a:lnSpc>
                        <a:spcAft>
                          <a:spcPts val="0"/>
                        </a:spcAft>
                      </a:pPr>
                      <a:r>
                        <a:rPr lang="es-ES" sz="1000">
                          <a:effectLst/>
                        </a:rPr>
                        <a:t>43,80</a:t>
                      </a:r>
                      <a:endParaRPr lang="es-ES" sz="1000">
                        <a:effectLst/>
                        <a:latin typeface="Calibri"/>
                        <a:ea typeface="Calibri"/>
                        <a:cs typeface="Times New Roman"/>
                      </a:endParaRPr>
                    </a:p>
                  </a:txBody>
                  <a:tcPr marL="41272" marR="41272" marT="0" marB="0" anchor="b"/>
                </a:tc>
              </a:tr>
              <a:tr h="599048">
                <a:tc>
                  <a:txBody>
                    <a:bodyPr/>
                    <a:lstStyle/>
                    <a:p>
                      <a:pPr algn="ctr">
                        <a:lnSpc>
                          <a:spcPct val="115000"/>
                        </a:lnSpc>
                        <a:spcAft>
                          <a:spcPts val="0"/>
                        </a:spcAft>
                      </a:pPr>
                      <a:r>
                        <a:rPr lang="es-ES" sz="1000">
                          <a:effectLst/>
                        </a:rPr>
                        <a:t>ESFU. PROMEDIO (Mpa)</a:t>
                      </a:r>
                      <a:endParaRPr lang="es-ES" sz="1000">
                        <a:effectLst/>
                        <a:latin typeface="Calibri"/>
                        <a:ea typeface="Calibri"/>
                        <a:cs typeface="Times New Roman"/>
                      </a:endParaRPr>
                    </a:p>
                  </a:txBody>
                  <a:tcPr marL="41272" marR="41272" marT="0" marB="0"/>
                </a:tc>
                <a:tc gridSpan="4">
                  <a:txBody>
                    <a:bodyPr/>
                    <a:lstStyle/>
                    <a:p>
                      <a:pPr algn="ctr">
                        <a:lnSpc>
                          <a:spcPct val="115000"/>
                        </a:lnSpc>
                        <a:spcAft>
                          <a:spcPts val="0"/>
                        </a:spcAft>
                      </a:pPr>
                      <a:r>
                        <a:rPr lang="es-ES" sz="1000">
                          <a:effectLst/>
                        </a:rPr>
                        <a:t>50,31</a:t>
                      </a:r>
                      <a:endParaRPr lang="es-ES" sz="100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000">
                          <a:effectLst/>
                        </a:rPr>
                        <a:t>48,34</a:t>
                      </a:r>
                      <a:endParaRPr lang="es-ES" sz="100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000" dirty="0">
                          <a:effectLst/>
                        </a:rPr>
                        <a:t>46,50</a:t>
                      </a:r>
                      <a:endParaRPr lang="es-ES" sz="1000" dirty="0">
                        <a:effectLst/>
                        <a:latin typeface="Calibri"/>
                        <a:ea typeface="Calibri"/>
                        <a:cs typeface="Times New Roman"/>
                      </a:endParaRPr>
                    </a:p>
                  </a:txBody>
                  <a:tcPr marL="41272" marR="41272"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 name="1 CuadroTexto"/>
          <p:cNvSpPr txBox="1"/>
          <p:nvPr/>
        </p:nvSpPr>
        <p:spPr>
          <a:xfrm>
            <a:off x="899592" y="5939988"/>
            <a:ext cx="7313220" cy="369332"/>
          </a:xfrm>
          <a:prstGeom prst="rect">
            <a:avLst/>
          </a:prstGeom>
          <a:noFill/>
        </p:spPr>
        <p:txBody>
          <a:bodyPr wrap="none" rtlCol="0">
            <a:spAutoFit/>
          </a:bodyPr>
          <a:lstStyle/>
          <a:p>
            <a:r>
              <a:rPr lang="es-ES" dirty="0"/>
              <a:t>Resultados Ensayos de Compresión (Fuente Cobos, León ESPE, 2007) </a:t>
            </a:r>
            <a:endParaRPr lang="es-EC" dirty="0"/>
          </a:p>
        </p:txBody>
      </p:sp>
    </p:spTree>
    <p:extLst>
      <p:ext uri="{BB962C8B-B14F-4D97-AF65-F5344CB8AC3E}">
        <p14:creationId xmlns:p14="http://schemas.microsoft.com/office/powerpoint/2010/main" val="200972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0849"/>
            <a:ext cx="8229600" cy="2722314"/>
          </a:xfrm>
        </p:spPr>
        <p:txBody>
          <a:bodyPr>
            <a:noAutofit/>
          </a:bodyPr>
          <a:lstStyle/>
          <a:p>
            <a:r>
              <a:rPr lang="es-EC" sz="3600" b="1" i="1" dirty="0" smtClean="0">
                <a:solidFill>
                  <a:schemeClr val="tx1">
                    <a:lumMod val="95000"/>
                    <a:lumOff val="5000"/>
                  </a:schemeClr>
                </a:solidFill>
              </a:rPr>
              <a:t>PROCESO </a:t>
            </a:r>
            <a:r>
              <a:rPr lang="es-EC" sz="3600" b="1" i="1" dirty="0">
                <a:solidFill>
                  <a:schemeClr val="tx1">
                    <a:lumMod val="95000"/>
                    <a:lumOff val="5000"/>
                  </a:schemeClr>
                </a:solidFill>
              </a:rPr>
              <a:t>DE INDUSTRIALIZACION DE LA CAÑA GUADUA COMO MATERIAL ALTERNATIVO PARA LA CONSTRUCCIÓN Y DISEÑO DE VIVIENDA TIPO DE UNA Y DOS PLANTAS, EMPLEANDO CAÑA GUADUA EN SUS ELEMENTOS </a:t>
            </a:r>
            <a:r>
              <a:rPr lang="es-EC" sz="3600" b="1" i="1" dirty="0" smtClean="0">
                <a:solidFill>
                  <a:schemeClr val="tx1">
                    <a:lumMod val="95000"/>
                    <a:lumOff val="5000"/>
                  </a:schemeClr>
                </a:solidFill>
              </a:rPr>
              <a:t>ESTRUCTURALES</a:t>
            </a:r>
            <a:endParaRPr lang="es-EC" sz="3600" i="1" dirty="0">
              <a:solidFill>
                <a:schemeClr val="tx1">
                  <a:lumMod val="95000"/>
                  <a:lumOff val="5000"/>
                </a:schemeClr>
              </a:solidFill>
            </a:endParaRPr>
          </a:p>
        </p:txBody>
      </p:sp>
    </p:spTree>
    <p:extLst>
      <p:ext uri="{BB962C8B-B14F-4D97-AF65-F5344CB8AC3E}">
        <p14:creationId xmlns:p14="http://schemas.microsoft.com/office/powerpoint/2010/main" val="77722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842" y="0"/>
            <a:ext cx="8851506" cy="3152327"/>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29005" y="3140968"/>
            <a:ext cx="8491467" cy="3096344"/>
          </a:xfrm>
          <a:prstGeom prst="rect">
            <a:avLst/>
          </a:prstGeom>
          <a:noFill/>
          <a:ln>
            <a:noFill/>
          </a:ln>
        </p:spPr>
      </p:pic>
      <p:sp>
        <p:nvSpPr>
          <p:cNvPr id="2" name="1 CuadroTexto"/>
          <p:cNvSpPr txBox="1"/>
          <p:nvPr/>
        </p:nvSpPr>
        <p:spPr>
          <a:xfrm>
            <a:off x="5419928" y="6381328"/>
            <a:ext cx="3544560" cy="369332"/>
          </a:xfrm>
          <a:prstGeom prst="rect">
            <a:avLst/>
          </a:prstGeom>
          <a:noFill/>
        </p:spPr>
        <p:txBody>
          <a:bodyPr wrap="none" rtlCol="0">
            <a:spAutoFit/>
          </a:bodyPr>
          <a:lstStyle/>
          <a:p>
            <a:r>
              <a:rPr lang="es-ES" dirty="0" smtClean="0"/>
              <a:t>(Fuente </a:t>
            </a:r>
            <a:r>
              <a:rPr lang="es-ES" dirty="0"/>
              <a:t>Cobos, León ESPE, 2007)</a:t>
            </a:r>
            <a:endParaRPr lang="es-EC" dirty="0"/>
          </a:p>
        </p:txBody>
      </p:sp>
    </p:spTree>
    <p:extLst>
      <p:ext uri="{BB962C8B-B14F-4D97-AF65-F5344CB8AC3E}">
        <p14:creationId xmlns:p14="http://schemas.microsoft.com/office/powerpoint/2010/main" val="154632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FLEXIÓN</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908720"/>
                <a:ext cx="8219256" cy="5760640"/>
              </a:xfrm>
            </p:spPr>
            <p:txBody>
              <a:bodyPr>
                <a:normAutofit fontScale="77500" lnSpcReduction="20000"/>
              </a:bodyPr>
              <a:lstStyle/>
              <a:p>
                <a:pPr marL="137160" indent="0" algn="just">
                  <a:buNone/>
                </a:pPr>
                <a:r>
                  <a:rPr lang="es-ES" dirty="0" smtClean="0">
                    <a:latin typeface="Arial" pitchFamily="34" charset="0"/>
                    <a:cs typeface="Arial" pitchFamily="34" charset="0"/>
                  </a:rPr>
                  <a:t>Es la determinación de el esfuerzo de flexión en tronco de Guadua con dos puntos de carga, la determinación de la curva esfuerzo deformación, el modulo de elasticidad del tronco de Guadua.</a:t>
                </a:r>
              </a:p>
              <a:p>
                <a:pPr marL="137160" indent="0" algn="just">
                  <a:buNone/>
                </a:pPr>
                <a:endParaRPr lang="es-ES" dirty="0"/>
              </a:p>
              <a:p>
                <a:pPr algn="just"/>
                <a:r>
                  <a:rPr lang="es-ES" dirty="0" smtClean="0">
                    <a:latin typeface="Arial" pitchFamily="34" charset="0"/>
                    <a:cs typeface="Arial" pitchFamily="34" charset="0"/>
                  </a:rPr>
                  <a:t>Calculo de resultados</a:t>
                </a:r>
              </a:p>
              <a:p>
                <a:pPr marL="137160" indent="0" algn="just">
                  <a:buNone/>
                </a:pPr>
                <a:r>
                  <a:rPr lang="es-ES" dirty="0" smtClean="0">
                    <a:latin typeface="Arial" pitchFamily="34" charset="0"/>
                    <a:cs typeface="Arial" pitchFamily="34" charset="0"/>
                  </a:rPr>
                  <a:t>El </a:t>
                </a:r>
                <a:r>
                  <a:rPr lang="es-ES" dirty="0">
                    <a:latin typeface="Arial" pitchFamily="34" charset="0"/>
                    <a:cs typeface="Arial" pitchFamily="34" charset="0"/>
                  </a:rPr>
                  <a:t>valor de medio de D diámetro externo de la guadua y el espesor de las paredes d diámetro interno para encontrar el valor del momento de inercia</a:t>
                </a:r>
                <a:r>
                  <a:rPr lang="es-ES" dirty="0" smtClean="0">
                    <a:latin typeface="Arial" pitchFamily="34" charset="0"/>
                    <a:cs typeface="Arial" pitchFamily="34" charset="0"/>
                  </a:rPr>
                  <a:t>.</a:t>
                </a:r>
              </a:p>
              <a:p>
                <a:pPr marL="137160" indent="0" algn="just">
                  <a:buNone/>
                </a:pPr>
                <a:endParaRPr lang="es-ES" dirty="0">
                  <a:latin typeface="Arial" pitchFamily="34" charset="0"/>
                  <a:cs typeface="Arial" pitchFamily="34" charset="0"/>
                </a:endParaRPr>
              </a:p>
              <a:p>
                <a:pPr marL="0" indent="0" algn="just">
                  <a:buNone/>
                </a:pPr>
                <a14:m>
                  <m:oMathPara xmlns:m="http://schemas.openxmlformats.org/officeDocument/2006/math">
                    <m:oMathParaPr>
                      <m:jc m:val="centerGroup"/>
                    </m:oMathParaPr>
                    <m:oMath xmlns:m="http://schemas.openxmlformats.org/officeDocument/2006/math">
                      <m:r>
                        <a:rPr lang="es-ES" i="1">
                          <a:latin typeface="Cambria Math"/>
                        </a:rPr>
                        <m:t>𝐼</m:t>
                      </m:r>
                      <m:r>
                        <a:rPr lang="es-ES" i="1">
                          <a:latin typeface="Cambria Math"/>
                        </a:rPr>
                        <m:t>=</m:t>
                      </m:r>
                      <m:d>
                        <m:dPr>
                          <m:ctrlPr>
                            <a:rPr lang="es-ES" i="1">
                              <a:latin typeface="Cambria Math"/>
                            </a:rPr>
                          </m:ctrlPr>
                        </m:dPr>
                        <m:e>
                          <m:f>
                            <m:fPr>
                              <m:ctrlPr>
                                <a:rPr lang="es-ES" i="1">
                                  <a:latin typeface="Cambria Math"/>
                                </a:rPr>
                              </m:ctrlPr>
                            </m:fPr>
                            <m:num>
                              <m:r>
                                <a:rPr lang="es-ES" i="1">
                                  <a:latin typeface="Cambria Math"/>
                                </a:rPr>
                                <m:t>𝛱</m:t>
                              </m:r>
                            </m:num>
                            <m:den>
                              <m:r>
                                <a:rPr lang="es-ES" i="1">
                                  <a:latin typeface="Cambria Math"/>
                                </a:rPr>
                                <m:t>64</m:t>
                              </m:r>
                            </m:den>
                          </m:f>
                        </m:e>
                      </m:d>
                      <m:r>
                        <a:rPr lang="es-ES" i="1">
                          <a:latin typeface="Cambria Math"/>
                        </a:rPr>
                        <m:t>∗(</m:t>
                      </m:r>
                      <m:sSup>
                        <m:sSupPr>
                          <m:ctrlPr>
                            <a:rPr lang="es-ES" i="1">
                              <a:latin typeface="Cambria Math"/>
                            </a:rPr>
                          </m:ctrlPr>
                        </m:sSupPr>
                        <m:e>
                          <m:r>
                            <a:rPr lang="es-ES" i="1">
                              <a:latin typeface="Cambria Math"/>
                            </a:rPr>
                            <m:t>𝐷</m:t>
                          </m:r>
                        </m:e>
                        <m:sup>
                          <m:r>
                            <a:rPr lang="es-ES" i="1">
                              <a:latin typeface="Cambria Math"/>
                            </a:rPr>
                            <m:t>4</m:t>
                          </m:r>
                        </m:sup>
                      </m:sSup>
                      <m:r>
                        <a:rPr lang="es-ES">
                          <a:latin typeface="Cambria Math"/>
                        </a:rPr>
                        <m:t>– (</m:t>
                      </m:r>
                      <m:r>
                        <m:rPr>
                          <m:sty m:val="p"/>
                        </m:rPr>
                        <a:rPr lang="es-ES">
                          <a:latin typeface="Cambria Math"/>
                        </a:rPr>
                        <m:t>D</m:t>
                      </m:r>
                      <m:r>
                        <a:rPr lang="es-ES">
                          <a:latin typeface="Cambria Math"/>
                        </a:rPr>
                        <m:t> – 2 </m:t>
                      </m:r>
                      <m:r>
                        <m:rPr>
                          <m:sty m:val="p"/>
                        </m:rPr>
                        <a:rPr lang="es-ES">
                          <a:latin typeface="Cambria Math"/>
                        </a:rPr>
                        <m:t>t</m:t>
                      </m:r>
                      <m:r>
                        <a:rPr lang="es-ES">
                          <a:latin typeface="Cambria Math"/>
                        </a:rPr>
                        <m:t> )4 )</m:t>
                      </m:r>
                    </m:oMath>
                  </m:oMathPara>
                </a14:m>
                <a:endParaRPr lang="es-ES" dirty="0">
                  <a:latin typeface="Arial" pitchFamily="34" charset="0"/>
                  <a:cs typeface="Arial" pitchFamily="34" charset="0"/>
                </a:endParaRPr>
              </a:p>
              <a:p>
                <a:pPr marL="137160" indent="0">
                  <a:buNone/>
                </a:pPr>
                <a:endParaRPr lang="es-ES" dirty="0" smtClean="0">
                  <a:latin typeface="Arial" pitchFamily="34" charset="0"/>
                  <a:cs typeface="Arial" pitchFamily="34" charset="0"/>
                </a:endParaRPr>
              </a:p>
              <a:p>
                <a:pPr marL="137160" indent="0">
                  <a:buNone/>
                </a:pPr>
                <a:r>
                  <a:rPr lang="es-ES" dirty="0" smtClean="0">
                    <a:latin typeface="Arial" pitchFamily="34" charset="0"/>
                    <a:cs typeface="Arial" pitchFamily="34" charset="0"/>
                  </a:rPr>
                  <a:t>I </a:t>
                </a:r>
                <a:r>
                  <a:rPr lang="es-ES" dirty="0">
                    <a:latin typeface="Arial" pitchFamily="34" charset="0"/>
                    <a:cs typeface="Arial" pitchFamily="34" charset="0"/>
                  </a:rPr>
                  <a:t>= Momento de inercia en mm</a:t>
                </a:r>
                <a:r>
                  <a:rPr lang="es-ES" baseline="30000" dirty="0">
                    <a:latin typeface="Arial" pitchFamily="34" charset="0"/>
                    <a:cs typeface="Arial" pitchFamily="34" charset="0"/>
                  </a:rPr>
                  <a:t>4</a:t>
                </a:r>
                <a:endParaRPr lang="es-ES" dirty="0">
                  <a:latin typeface="Arial" pitchFamily="34" charset="0"/>
                  <a:cs typeface="Arial" pitchFamily="34" charset="0"/>
                </a:endParaRPr>
              </a:p>
              <a:p>
                <a:pPr marL="137160" indent="0">
                  <a:buNone/>
                </a:pPr>
                <a:r>
                  <a:rPr lang="es-ES" dirty="0">
                    <a:latin typeface="Arial" pitchFamily="34" charset="0"/>
                    <a:cs typeface="Arial" pitchFamily="34" charset="0"/>
                  </a:rPr>
                  <a:t>𝛱 = 3.1416</a:t>
                </a:r>
              </a:p>
              <a:p>
                <a:pPr marL="137160" indent="0">
                  <a:buNone/>
                </a:pPr>
                <a:r>
                  <a:rPr lang="es-ES" dirty="0">
                    <a:latin typeface="Arial" pitchFamily="34" charset="0"/>
                    <a:cs typeface="Arial" pitchFamily="34" charset="0"/>
                  </a:rPr>
                  <a:t>D = Diámetro externo de la </a:t>
                </a:r>
                <a:r>
                  <a:rPr lang="es-ES" dirty="0" err="1">
                    <a:latin typeface="Arial" pitchFamily="34" charset="0"/>
                    <a:cs typeface="Arial" pitchFamily="34" charset="0"/>
                  </a:rPr>
                  <a:t>guadúa</a:t>
                </a:r>
                <a:r>
                  <a:rPr lang="es-ES" dirty="0">
                    <a:latin typeface="Arial" pitchFamily="34" charset="0"/>
                    <a:cs typeface="Arial" pitchFamily="34" charset="0"/>
                  </a:rPr>
                  <a:t> </a:t>
                </a:r>
              </a:p>
              <a:p>
                <a:pPr marL="137160" indent="0">
                  <a:buNone/>
                </a:pPr>
                <a:r>
                  <a:rPr lang="es-ES" dirty="0">
                    <a:latin typeface="Arial" pitchFamily="34" charset="0"/>
                    <a:cs typeface="Arial" pitchFamily="34" charset="0"/>
                  </a:rPr>
                  <a:t>d = Diámetro interior de la </a:t>
                </a:r>
                <a:r>
                  <a:rPr lang="es-ES" dirty="0" err="1">
                    <a:latin typeface="Arial" pitchFamily="34" charset="0"/>
                    <a:cs typeface="Arial" pitchFamily="34" charset="0"/>
                  </a:rPr>
                  <a:t>guadúa</a:t>
                </a:r>
                <a:endParaRPr lang="es-ES" dirty="0">
                  <a:latin typeface="Arial" pitchFamily="34" charset="0"/>
                  <a:cs typeface="Arial" pitchFamily="34" charset="0"/>
                </a:endParaRPr>
              </a:p>
              <a:p>
                <a:pPr marL="137160" indent="0">
                  <a:buNone/>
                </a:pPr>
                <a:r>
                  <a:rPr lang="es-ES" dirty="0">
                    <a:latin typeface="Arial" pitchFamily="34" charset="0"/>
                    <a:cs typeface="Arial" pitchFamily="34" charset="0"/>
                  </a:rPr>
                  <a:t>t = Espesor de la </a:t>
                </a:r>
                <a:r>
                  <a:rPr lang="es-ES" dirty="0" err="1">
                    <a:latin typeface="Arial" pitchFamily="34" charset="0"/>
                    <a:cs typeface="Arial" pitchFamily="34" charset="0"/>
                  </a:rPr>
                  <a:t>guadúa</a:t>
                </a:r>
                <a:r>
                  <a:rPr lang="es-ES" dirty="0">
                    <a:latin typeface="Arial" pitchFamily="34" charset="0"/>
                    <a:cs typeface="Arial" pitchFamily="34" charset="0"/>
                  </a:rPr>
                  <a:t> D-d</a:t>
                </a:r>
              </a:p>
              <a:p>
                <a:pPr marL="137160" indent="0" algn="just">
                  <a:buNone/>
                </a:pPr>
                <a:endParaRPr lang="es-ES" dirty="0" smtClean="0"/>
              </a:p>
              <a:p>
                <a:pPr algn="just"/>
                <a:endParaRPr lang="es-ES" dirty="0"/>
              </a:p>
              <a:p>
                <a:pPr algn="just"/>
                <a:endParaRPr lang="es-ES" dirty="0" smtClean="0"/>
              </a:p>
              <a:p>
                <a:pPr algn="just"/>
                <a:endParaRPr lang="es-ES" dirty="0"/>
              </a:p>
              <a:p>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908720"/>
                <a:ext cx="8219256" cy="5760640"/>
              </a:xfrm>
              <a:blipFill rotWithShape="1">
                <a:blip r:embed="rId2"/>
                <a:stretch>
                  <a:fillRect t="-1693" r="-964" b="-952"/>
                </a:stretch>
              </a:blipFill>
            </p:spPr>
            <p:txBody>
              <a:bodyPr/>
              <a:lstStyle/>
              <a:p>
                <a:r>
                  <a:rPr lang="es-ES">
                    <a:noFill/>
                  </a:rPr>
                  <a:t> </a:t>
                </a:r>
              </a:p>
            </p:txBody>
          </p:sp>
        </mc:Fallback>
      </mc:AlternateContent>
    </p:spTree>
    <p:extLst>
      <p:ext uri="{BB962C8B-B14F-4D97-AF65-F5344CB8AC3E}">
        <p14:creationId xmlns:p14="http://schemas.microsoft.com/office/powerpoint/2010/main" val="3003711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418058"/>
          </a:xfrm>
        </p:spPr>
        <p:txBody>
          <a:bodyPr>
            <a:noAutofit/>
          </a:bodyPr>
          <a:lstStyle/>
          <a:p>
            <a:r>
              <a:rPr lang="es-ES" sz="3000" b="1" dirty="0">
                <a:effectLst>
                  <a:outerShdw blurRad="38100" dist="38100" dir="2700000" algn="tl">
                    <a:srgbClr val="000000">
                      <a:alpha val="43137"/>
                    </a:srgbClr>
                  </a:outerShdw>
                </a:effectLst>
                <a:latin typeface="Arial" pitchFamily="34" charset="0"/>
                <a:cs typeface="Arial" pitchFamily="34" charset="0"/>
              </a:rPr>
              <a:t>CALCULO DE RESULTADOS</a:t>
            </a:r>
            <a:endParaRPr lang="es-ES" sz="3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620688"/>
                <a:ext cx="8229600" cy="6120680"/>
              </a:xfrm>
            </p:spPr>
            <p:txBody>
              <a:bodyPr>
                <a:normAutofit fontScale="47500" lnSpcReduction="20000"/>
              </a:bodyPr>
              <a:lstStyle/>
              <a:p>
                <a:r>
                  <a:rPr lang="es-ES" dirty="0" smtClean="0">
                    <a:latin typeface="Arial" pitchFamily="34" charset="0"/>
                    <a:cs typeface="Arial" pitchFamily="34" charset="0"/>
                  </a:rPr>
                  <a:t>El esfuerzo último de flexión estático</a:t>
                </a:r>
              </a:p>
              <a:p>
                <a:pPr marL="0" indent="0">
                  <a:buNone/>
                </a:pPr>
                <a:endParaRPr lang="es-E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s-ES" i="1">
                          <a:latin typeface="Cambria Math"/>
                        </a:rPr>
                        <m:t>𝜎</m:t>
                      </m:r>
                      <m:r>
                        <a:rPr lang="es-ES" i="1">
                          <a:latin typeface="Cambria Math"/>
                        </a:rPr>
                        <m:t>𝑢𝑙𝑡</m:t>
                      </m:r>
                      <m:r>
                        <a:rPr lang="es-ES" i="1">
                          <a:latin typeface="Cambria Math"/>
                        </a:rPr>
                        <m:t>=</m:t>
                      </m:r>
                      <m:f>
                        <m:fPr>
                          <m:ctrlPr>
                            <a:rPr lang="es-ES" i="1">
                              <a:latin typeface="Cambria Math"/>
                            </a:rPr>
                          </m:ctrlPr>
                        </m:fPr>
                        <m:num>
                          <m:r>
                            <a:rPr lang="es-ES" i="1">
                              <a:latin typeface="Cambria Math"/>
                            </a:rPr>
                            <m:t>𝑀𝑢𝑙𝑡</m:t>
                          </m:r>
                          <m:r>
                            <a:rPr lang="es-ES" i="1">
                              <a:latin typeface="Cambria Math"/>
                            </a:rPr>
                            <m:t>∗</m:t>
                          </m:r>
                          <m:r>
                            <a:rPr lang="es-ES" i="1">
                              <a:latin typeface="Cambria Math"/>
                            </a:rPr>
                            <m:t>𝑐</m:t>
                          </m:r>
                        </m:num>
                        <m:den>
                          <m:r>
                            <a:rPr lang="es-ES" i="1">
                              <a:latin typeface="Cambria Math"/>
                            </a:rPr>
                            <m:t>𝐼</m:t>
                          </m:r>
                        </m:den>
                      </m:f>
                    </m:oMath>
                  </m:oMathPara>
                </a14:m>
                <a:endParaRPr lang="es-ES" dirty="0">
                  <a:latin typeface="Arial" pitchFamily="34" charset="0"/>
                  <a:cs typeface="Arial" pitchFamily="34" charset="0"/>
                </a:endParaRPr>
              </a:p>
              <a:p>
                <a:pPr marL="0" indent="0">
                  <a:buNone/>
                </a:pPr>
                <a:endParaRPr lang="es-ES" i="1" dirty="0" smtClean="0">
                  <a:latin typeface="Cambria Math"/>
                </a:endParaRPr>
              </a:p>
              <a:p>
                <a:pPr marL="0" indent="0">
                  <a:buNone/>
                </a:pPr>
                <a14:m>
                  <m:oMath xmlns:m="http://schemas.openxmlformats.org/officeDocument/2006/math">
                    <m:r>
                      <a:rPr lang="es-ES" i="1">
                        <a:latin typeface="Cambria Math"/>
                      </a:rPr>
                      <m:t>𝜎</m:t>
                    </m:r>
                    <m:r>
                      <a:rPr lang="es-ES" i="1">
                        <a:latin typeface="Cambria Math"/>
                      </a:rPr>
                      <m:t>𝑢𝑙𝑡</m:t>
                    </m:r>
                  </m:oMath>
                </a14:m>
                <a:r>
                  <a:rPr lang="es-ES" dirty="0">
                    <a:latin typeface="Arial" pitchFamily="34" charset="0"/>
                    <a:cs typeface="Arial" pitchFamily="34" charset="0"/>
                  </a:rPr>
                  <a:t> = Esfuerzo Máximo de flexión en </a:t>
                </a:r>
                <a:r>
                  <a:rPr lang="es-ES" dirty="0" err="1">
                    <a:latin typeface="Arial" pitchFamily="34" charset="0"/>
                    <a:cs typeface="Arial" pitchFamily="34" charset="0"/>
                  </a:rPr>
                  <a:t>MPa</a:t>
                </a:r>
                <a:endParaRPr lang="es-ES" dirty="0">
                  <a:latin typeface="Arial" pitchFamily="34" charset="0"/>
                  <a:cs typeface="Arial" pitchFamily="34" charset="0"/>
                </a:endParaRPr>
              </a:p>
              <a:p>
                <a:pPr marL="0" indent="0">
                  <a:buNone/>
                </a:pPr>
                <a:r>
                  <a:rPr lang="es-ES" dirty="0">
                    <a:latin typeface="Arial" pitchFamily="34" charset="0"/>
                    <a:cs typeface="Arial" pitchFamily="34" charset="0"/>
                  </a:rPr>
                  <a:t>C = Centro de Gravedad que esta a D/2 mm</a:t>
                </a:r>
              </a:p>
              <a:p>
                <a:pPr marL="0" indent="0">
                  <a:buNone/>
                </a:pPr>
                <a:r>
                  <a:rPr lang="es-ES" dirty="0">
                    <a:latin typeface="Arial" pitchFamily="34" charset="0"/>
                    <a:cs typeface="Arial" pitchFamily="34" charset="0"/>
                  </a:rPr>
                  <a:t>I = Momento de inercia en mm</a:t>
                </a:r>
                <a:r>
                  <a:rPr lang="es-ES" baseline="30000" dirty="0">
                    <a:latin typeface="Arial" pitchFamily="34" charset="0"/>
                    <a:cs typeface="Arial" pitchFamily="34" charset="0"/>
                  </a:rPr>
                  <a:t>4</a:t>
                </a:r>
                <a:endParaRPr lang="es-ES" dirty="0">
                  <a:latin typeface="Arial" pitchFamily="34" charset="0"/>
                  <a:cs typeface="Arial" pitchFamily="34" charset="0"/>
                </a:endParaRPr>
              </a:p>
              <a:p>
                <a:pPr marL="0" indent="0">
                  <a:buNone/>
                </a:pPr>
                <a14:m>
                  <m:oMath xmlns:m="http://schemas.openxmlformats.org/officeDocument/2006/math">
                    <m:r>
                      <a:rPr lang="es-ES" i="1">
                        <a:latin typeface="Cambria Math"/>
                      </a:rPr>
                      <m:t>𝑀𝑢𝑙𝑡</m:t>
                    </m:r>
                  </m:oMath>
                </a14:m>
                <a:r>
                  <a:rPr lang="es-ES" dirty="0">
                    <a:latin typeface="Arial" pitchFamily="34" charset="0"/>
                    <a:cs typeface="Arial" pitchFamily="34" charset="0"/>
                  </a:rPr>
                  <a:t> = Momento ultimo de flexión en N * </a:t>
                </a:r>
                <a:r>
                  <a:rPr lang="es-ES" dirty="0" smtClean="0">
                    <a:latin typeface="Arial" pitchFamily="34" charset="0"/>
                    <a:cs typeface="Arial" pitchFamily="34" charset="0"/>
                  </a:rPr>
                  <a:t>mm</a:t>
                </a:r>
              </a:p>
              <a:p>
                <a:pPr marL="0" indent="0">
                  <a:buNone/>
                </a:pPr>
                <a14:m>
                  <m:oMathPara xmlns:m="http://schemas.openxmlformats.org/officeDocument/2006/math">
                    <m:oMathParaPr>
                      <m:jc m:val="centerGroup"/>
                    </m:oMathParaPr>
                    <m:oMath xmlns:m="http://schemas.openxmlformats.org/officeDocument/2006/math">
                      <m:r>
                        <a:rPr lang="es-ES" i="1">
                          <a:latin typeface="Cambria Math"/>
                        </a:rPr>
                        <m:t>𝑀𝑢𝑙𝑡</m:t>
                      </m:r>
                      <m:r>
                        <a:rPr lang="es-ES" i="1">
                          <a:latin typeface="Cambria Math"/>
                        </a:rPr>
                        <m:t>=0.5 </m:t>
                      </m:r>
                      <m:r>
                        <a:rPr lang="es-ES" i="1">
                          <a:latin typeface="Cambria Math"/>
                        </a:rPr>
                        <m:t>𝐹𝑢𝑙𝑡</m:t>
                      </m:r>
                      <m:r>
                        <a:rPr lang="es-ES" i="1">
                          <a:latin typeface="Cambria Math"/>
                        </a:rPr>
                        <m:t>∗</m:t>
                      </m:r>
                      <m:r>
                        <a:rPr lang="es-ES" i="1">
                          <a:latin typeface="Cambria Math"/>
                        </a:rPr>
                        <m:t>𝑥</m:t>
                      </m:r>
                    </m:oMath>
                  </m:oMathPara>
                </a14:m>
                <a:endParaRPr lang="es-ES" dirty="0">
                  <a:latin typeface="Arial" pitchFamily="34" charset="0"/>
                  <a:cs typeface="Arial" pitchFamily="34" charset="0"/>
                </a:endParaRPr>
              </a:p>
              <a:p>
                <a:pPr marL="0" indent="0">
                  <a:buNone/>
                </a:pPr>
                <a:r>
                  <a:rPr lang="es-ES" dirty="0">
                    <a:latin typeface="Arial" pitchFamily="34" charset="0"/>
                    <a:cs typeface="Arial" pitchFamily="34" charset="0"/>
                  </a:rPr>
                  <a:t>X = Distancia del apoyo a la primera carga en mm</a:t>
                </a:r>
              </a:p>
              <a:p>
                <a:pPr marL="0" indent="0">
                  <a:buNone/>
                </a:pPr>
                <a14:m>
                  <m:oMath xmlns:m="http://schemas.openxmlformats.org/officeDocument/2006/math">
                    <m:r>
                      <a:rPr lang="es-ES" i="1">
                        <a:latin typeface="Cambria Math"/>
                      </a:rPr>
                      <m:t>𝐹𝑢𝑙𝑡</m:t>
                    </m:r>
                  </m:oMath>
                </a14:m>
                <a:r>
                  <a:rPr lang="es-ES" dirty="0">
                    <a:latin typeface="Arial" pitchFamily="34" charset="0"/>
                    <a:cs typeface="Arial" pitchFamily="34" charset="0"/>
                  </a:rPr>
                  <a:t> = Fuerza ultima aplicada en N</a:t>
                </a:r>
              </a:p>
              <a:p>
                <a:pPr marL="0" indent="0">
                  <a:buNone/>
                </a:pPr>
                <a14:m>
                  <m:oMathPara xmlns:m="http://schemas.openxmlformats.org/officeDocument/2006/math">
                    <m:oMathParaPr>
                      <m:jc m:val="centerGroup"/>
                    </m:oMathParaPr>
                    <m:oMath xmlns:m="http://schemas.openxmlformats.org/officeDocument/2006/math">
                      <m:r>
                        <a:rPr lang="es-ES" i="1">
                          <a:latin typeface="Cambria Math"/>
                        </a:rPr>
                        <m:t>𝐼</m:t>
                      </m:r>
                      <m:r>
                        <a:rPr lang="es-ES" i="1">
                          <a:latin typeface="Cambria Math"/>
                        </a:rPr>
                        <m:t>=</m:t>
                      </m:r>
                      <m:d>
                        <m:dPr>
                          <m:ctrlPr>
                            <a:rPr lang="es-ES" i="1">
                              <a:latin typeface="Cambria Math"/>
                            </a:rPr>
                          </m:ctrlPr>
                        </m:dPr>
                        <m:e>
                          <m:f>
                            <m:fPr>
                              <m:ctrlPr>
                                <a:rPr lang="es-ES" i="1">
                                  <a:latin typeface="Cambria Math"/>
                                </a:rPr>
                              </m:ctrlPr>
                            </m:fPr>
                            <m:num>
                              <m:r>
                                <a:rPr lang="es-ES" i="1">
                                  <a:latin typeface="Cambria Math"/>
                                </a:rPr>
                                <m:t>𝛱</m:t>
                              </m:r>
                            </m:num>
                            <m:den>
                              <m:r>
                                <a:rPr lang="es-ES" i="1">
                                  <a:latin typeface="Cambria Math"/>
                                </a:rPr>
                                <m:t>64</m:t>
                              </m:r>
                            </m:den>
                          </m:f>
                        </m:e>
                      </m:d>
                      <m:r>
                        <a:rPr lang="es-ES" i="1">
                          <a:latin typeface="Cambria Math"/>
                        </a:rPr>
                        <m:t>∗( </m:t>
                      </m:r>
                      <m:sSup>
                        <m:sSupPr>
                          <m:ctrlPr>
                            <a:rPr lang="es-ES" i="1">
                              <a:latin typeface="Cambria Math"/>
                            </a:rPr>
                          </m:ctrlPr>
                        </m:sSupPr>
                        <m:e>
                          <m:r>
                            <a:rPr lang="es-ES" i="1">
                              <a:latin typeface="Cambria Math"/>
                            </a:rPr>
                            <m:t>𝐷</m:t>
                          </m:r>
                        </m:e>
                        <m:sup>
                          <m:r>
                            <a:rPr lang="es-ES" i="1">
                              <a:latin typeface="Cambria Math"/>
                            </a:rPr>
                            <m:t>4</m:t>
                          </m:r>
                        </m:sup>
                      </m:sSup>
                      <m:r>
                        <a:rPr lang="es-ES" i="1">
                          <a:latin typeface="Cambria Math"/>
                        </a:rPr>
                        <m:t>−( </m:t>
                      </m:r>
                      <m:r>
                        <a:rPr lang="es-ES" i="1">
                          <a:latin typeface="Cambria Math"/>
                        </a:rPr>
                        <m:t>𝐷</m:t>
                      </m:r>
                      <m:r>
                        <a:rPr lang="es-ES" i="1">
                          <a:latin typeface="Cambria Math"/>
                        </a:rPr>
                        <m:t>−2 </m:t>
                      </m:r>
                      <m:r>
                        <a:rPr lang="es-ES" i="1">
                          <a:latin typeface="Cambria Math"/>
                        </a:rPr>
                        <m:t>𝑡</m:t>
                      </m:r>
                      <m:r>
                        <a:rPr lang="es-ES" i="1">
                          <a:latin typeface="Cambria Math"/>
                        </a:rPr>
                        <m:t> </m:t>
                      </m:r>
                      <m:sSup>
                        <m:sSupPr>
                          <m:ctrlPr>
                            <a:rPr lang="es-ES" i="1">
                              <a:latin typeface="Cambria Math"/>
                            </a:rPr>
                          </m:ctrlPr>
                        </m:sSupPr>
                        <m:e>
                          <m:r>
                            <a:rPr lang="es-ES" i="1">
                              <a:latin typeface="Cambria Math"/>
                            </a:rPr>
                            <m:t>)</m:t>
                          </m:r>
                        </m:e>
                        <m:sup>
                          <m:r>
                            <a:rPr lang="es-ES" i="1">
                              <a:latin typeface="Cambria Math"/>
                            </a:rPr>
                            <m:t>4</m:t>
                          </m:r>
                        </m:sup>
                      </m:sSup>
                      <m:r>
                        <a:rPr lang="es-ES" i="1">
                          <a:latin typeface="Cambria Math"/>
                        </a:rPr>
                        <m:t>)</m:t>
                      </m:r>
                    </m:oMath>
                  </m:oMathPara>
                </a14:m>
                <a:endParaRPr lang="es-ES" dirty="0" smtClean="0">
                  <a:latin typeface="Arial" pitchFamily="34" charset="0"/>
                  <a:cs typeface="Arial" pitchFamily="34" charset="0"/>
                </a:endParaRPr>
              </a:p>
              <a:p>
                <a:pPr marL="0" indent="0">
                  <a:buNone/>
                </a:pPr>
                <a:endParaRPr lang="es-ES" dirty="0">
                  <a:latin typeface="Arial" pitchFamily="34" charset="0"/>
                  <a:cs typeface="Arial" pitchFamily="34" charset="0"/>
                </a:endParaRPr>
              </a:p>
              <a:p>
                <a:pPr marL="0" indent="0" algn="just">
                  <a:buNone/>
                </a:pPr>
                <a:r>
                  <a:rPr lang="es-ES" dirty="0">
                    <a:latin typeface="Arial" pitchFamily="34" charset="0"/>
                    <a:cs typeface="Arial" pitchFamily="34" charset="0"/>
                  </a:rPr>
                  <a:t>Para el módulo de elasticidad  o módulo de Young es dado por la parte lineal del diagrama de esfuerzos deformación el módulo de elasticidad E.</a:t>
                </a:r>
              </a:p>
              <a:p>
                <a:pPr marL="0" indent="0" algn="just">
                  <a:buNone/>
                </a:pPr>
                <a:r>
                  <a:rPr lang="es-ES" dirty="0">
                    <a:latin typeface="Arial" pitchFamily="34" charset="0"/>
                    <a:cs typeface="Arial" pitchFamily="34" charset="0"/>
                  </a:rPr>
                  <a:t>Formula de la deflexión en el centro de la </a:t>
                </a:r>
                <a:r>
                  <a:rPr lang="es-ES" dirty="0" smtClean="0">
                    <a:latin typeface="Arial" pitchFamily="34" charset="0"/>
                    <a:cs typeface="Arial" pitchFamily="34" charset="0"/>
                  </a:rPr>
                  <a:t>viga</a:t>
                </a:r>
              </a:p>
              <a:p>
                <a:pPr marL="0" indent="0" algn="just">
                  <a:buNone/>
                </a:pPr>
                <a:endParaRPr lang="es-ES" dirty="0">
                  <a:latin typeface="Arial" pitchFamily="34" charset="0"/>
                  <a:cs typeface="Arial" pitchFamily="34" charset="0"/>
                </a:endParaRPr>
              </a:p>
              <a:p>
                <a:pPr marL="0" indent="0" algn="just">
                  <a:buNone/>
                </a:pPr>
                <a14:m>
                  <m:oMathPara xmlns:m="http://schemas.openxmlformats.org/officeDocument/2006/math">
                    <m:oMathParaPr>
                      <m:jc m:val="centerGroup"/>
                    </m:oMathParaPr>
                    <m:oMath xmlns:m="http://schemas.openxmlformats.org/officeDocument/2006/math">
                      <m:r>
                        <a:rPr lang="es-ES" i="1">
                          <a:latin typeface="Cambria Math"/>
                        </a:rPr>
                        <m:t>𝛿</m:t>
                      </m:r>
                      <m:func>
                        <m:funcPr>
                          <m:ctrlPr>
                            <a:rPr lang="es-ES" i="1">
                              <a:latin typeface="Cambria Math"/>
                            </a:rPr>
                          </m:ctrlPr>
                        </m:funcPr>
                        <m:fName>
                          <m:r>
                            <m:rPr>
                              <m:sty m:val="p"/>
                            </m:rPr>
                            <a:rPr lang="es-ES">
                              <a:latin typeface="Cambria Math"/>
                            </a:rPr>
                            <m:t>max</m:t>
                          </m:r>
                        </m:fName>
                        <m:e>
                          <m:r>
                            <a:rPr lang="es-ES" i="1">
                              <a:latin typeface="Cambria Math"/>
                            </a:rPr>
                            <m:t>= </m:t>
                          </m:r>
                          <m:f>
                            <m:fPr>
                              <m:ctrlPr>
                                <a:rPr lang="es-ES" i="1">
                                  <a:latin typeface="Cambria Math"/>
                                </a:rPr>
                              </m:ctrlPr>
                            </m:fPr>
                            <m:num>
                              <m:r>
                                <a:rPr lang="es-ES" i="1">
                                  <a:latin typeface="Cambria Math"/>
                                </a:rPr>
                                <m:t>0.5 </m:t>
                              </m:r>
                              <m:r>
                                <a:rPr lang="es-ES" i="1">
                                  <a:latin typeface="Cambria Math"/>
                                </a:rPr>
                                <m:t>𝐹</m:t>
                              </m:r>
                              <m:r>
                                <a:rPr lang="es-ES" i="1">
                                  <a:latin typeface="Cambria Math"/>
                                </a:rPr>
                                <m:t>∗</m:t>
                              </m:r>
                              <m:r>
                                <a:rPr lang="es-ES" i="1">
                                  <a:latin typeface="Cambria Math"/>
                                </a:rPr>
                                <m:t>𝑥</m:t>
                              </m:r>
                            </m:num>
                            <m:den>
                              <m:r>
                                <a:rPr lang="es-ES" i="1">
                                  <a:latin typeface="Cambria Math"/>
                                </a:rPr>
                                <m:t>24 </m:t>
                              </m:r>
                              <m:r>
                                <a:rPr lang="es-ES" i="1">
                                  <a:latin typeface="Cambria Math"/>
                                </a:rPr>
                                <m:t>𝐸𝐼</m:t>
                              </m:r>
                            </m:den>
                          </m:f>
                          <m:r>
                            <a:rPr lang="es-ES" i="1">
                              <a:latin typeface="Cambria Math"/>
                            </a:rPr>
                            <m:t>∗( 3</m:t>
                          </m:r>
                          <m:sSup>
                            <m:sSupPr>
                              <m:ctrlPr>
                                <a:rPr lang="es-ES" i="1">
                                  <a:latin typeface="Cambria Math"/>
                                </a:rPr>
                              </m:ctrlPr>
                            </m:sSupPr>
                            <m:e>
                              <m:r>
                                <a:rPr lang="es-ES" i="1">
                                  <a:latin typeface="Cambria Math"/>
                                </a:rPr>
                                <m:t>𝐿</m:t>
                              </m:r>
                            </m:e>
                            <m:sup>
                              <m:r>
                                <a:rPr lang="es-ES" i="1">
                                  <a:latin typeface="Cambria Math"/>
                                </a:rPr>
                                <m:t>2</m:t>
                              </m:r>
                            </m:sup>
                          </m:sSup>
                        </m:e>
                      </m:func>
                      <m:r>
                        <a:rPr lang="es-ES" i="1">
                          <a:latin typeface="Cambria Math"/>
                        </a:rPr>
                        <m:t>−4</m:t>
                      </m:r>
                      <m:sSup>
                        <m:sSupPr>
                          <m:ctrlPr>
                            <a:rPr lang="es-ES" i="1">
                              <a:latin typeface="Cambria Math"/>
                            </a:rPr>
                          </m:ctrlPr>
                        </m:sSupPr>
                        <m:e>
                          <m:r>
                            <a:rPr lang="es-ES" i="1">
                              <a:latin typeface="Cambria Math"/>
                            </a:rPr>
                            <m:t>𝑥</m:t>
                          </m:r>
                        </m:e>
                        <m:sup>
                          <m:r>
                            <a:rPr lang="es-ES" i="1">
                              <a:latin typeface="Cambria Math"/>
                            </a:rPr>
                            <m:t>2 )</m:t>
                          </m:r>
                        </m:sup>
                      </m:sSup>
                    </m:oMath>
                  </m:oMathPara>
                </a14:m>
                <a:endParaRPr lang="es-ES" dirty="0" smtClean="0">
                  <a:latin typeface="Arial" pitchFamily="34" charset="0"/>
                  <a:cs typeface="Arial" pitchFamily="34" charset="0"/>
                </a:endParaRPr>
              </a:p>
              <a:p>
                <a:pPr marL="0" indent="0" algn="just">
                  <a:buNone/>
                </a:pPr>
                <a:endParaRPr lang="es-ES" dirty="0">
                  <a:latin typeface="Arial" pitchFamily="34" charset="0"/>
                  <a:cs typeface="Arial" pitchFamily="34" charset="0"/>
                </a:endParaRPr>
              </a:p>
              <a:p>
                <a:pPr marL="0" indent="0">
                  <a:buNone/>
                </a:pPr>
                <a:r>
                  <a:rPr lang="es-ES" dirty="0">
                    <a:latin typeface="Arial" pitchFamily="34" charset="0"/>
                    <a:cs typeface="Arial" pitchFamily="34" charset="0"/>
                  </a:rPr>
                  <a:t>E = Modulo de elasticidad en </a:t>
                </a:r>
                <a:r>
                  <a:rPr lang="es-ES" dirty="0" err="1">
                    <a:latin typeface="Arial" pitchFamily="34" charset="0"/>
                    <a:cs typeface="Arial" pitchFamily="34" charset="0"/>
                  </a:rPr>
                  <a:t>MPa</a:t>
                </a:r>
                <a:endParaRPr lang="es-ES" dirty="0">
                  <a:latin typeface="Arial" pitchFamily="34" charset="0"/>
                  <a:cs typeface="Arial" pitchFamily="34" charset="0"/>
                </a:endParaRPr>
              </a:p>
              <a:p>
                <a:pPr marL="0" indent="0">
                  <a:buNone/>
                </a:pPr>
                <a:r>
                  <a:rPr lang="es-ES" dirty="0">
                    <a:latin typeface="Arial" pitchFamily="34" charset="0"/>
                    <a:cs typeface="Arial" pitchFamily="34" charset="0"/>
                  </a:rPr>
                  <a:t>F = Fuerza máxima en N</a:t>
                </a:r>
              </a:p>
              <a:p>
                <a:pPr marL="0" indent="0">
                  <a:buNone/>
                </a:pPr>
                <a:r>
                  <a:rPr lang="es-ES" dirty="0">
                    <a:latin typeface="Arial" pitchFamily="34" charset="0"/>
                    <a:cs typeface="Arial" pitchFamily="34" charset="0"/>
                  </a:rPr>
                  <a:t>X = Distancia a la primera carga en mm</a:t>
                </a:r>
              </a:p>
              <a:p>
                <a:pPr marL="0" indent="0">
                  <a:buNone/>
                </a:pPr>
                <a:r>
                  <a:rPr lang="es-ES" dirty="0">
                    <a:latin typeface="Arial" pitchFamily="34" charset="0"/>
                    <a:cs typeface="Arial" pitchFamily="34" charset="0"/>
                  </a:rPr>
                  <a:t>L = Distancia libre entre apoyos en mm</a:t>
                </a:r>
              </a:p>
              <a:p>
                <a:pPr marL="0" indent="0">
                  <a:buNone/>
                </a:pPr>
                <a:r>
                  <a:rPr lang="es-ES" dirty="0">
                    <a:latin typeface="Arial" pitchFamily="34" charset="0"/>
                    <a:cs typeface="Arial" pitchFamily="34" charset="0"/>
                  </a:rPr>
                  <a:t>I= Momento de inercia en mm</a:t>
                </a:r>
                <a:r>
                  <a:rPr lang="es-ES" baseline="30000" dirty="0">
                    <a:latin typeface="Arial" pitchFamily="34" charset="0"/>
                    <a:cs typeface="Arial" pitchFamily="34" charset="0"/>
                  </a:rPr>
                  <a:t>4</a:t>
                </a:r>
                <a:endParaRPr lang="es-ES" dirty="0">
                  <a:latin typeface="Arial" pitchFamily="34" charset="0"/>
                  <a:cs typeface="Arial" pitchFamily="34" charset="0"/>
                </a:endParaRPr>
              </a:p>
              <a:p>
                <a:pPr marL="0" indent="0">
                  <a:buNone/>
                </a:pPr>
                <a14:m>
                  <m:oMath xmlns:m="http://schemas.openxmlformats.org/officeDocument/2006/math">
                    <m:r>
                      <a:rPr lang="es-ES" i="1">
                        <a:latin typeface="Cambria Math"/>
                      </a:rPr>
                      <m:t>𝛿</m:t>
                    </m:r>
                    <m:r>
                      <a:rPr lang="es-ES" i="1">
                        <a:latin typeface="Cambria Math"/>
                      </a:rPr>
                      <m:t> </m:t>
                    </m:r>
                    <m:r>
                      <a:rPr lang="es-ES" i="1">
                        <a:latin typeface="Cambria Math"/>
                      </a:rPr>
                      <m:t>𝑚𝑎𝑥</m:t>
                    </m:r>
                  </m:oMath>
                </a14:m>
                <a:r>
                  <a:rPr lang="es-ES" dirty="0">
                    <a:latin typeface="Arial" pitchFamily="34" charset="0"/>
                    <a:cs typeface="Arial" pitchFamily="34" charset="0"/>
                  </a:rPr>
                  <a:t> = Deformación máxima en mm</a:t>
                </a:r>
              </a:p>
              <a:p>
                <a:pPr marL="0" indent="0">
                  <a:buNone/>
                </a:pPr>
                <a:endParaRPr lang="es-ES" dirty="0" smtClean="0">
                  <a:latin typeface="Arial" pitchFamily="34" charset="0"/>
                  <a:cs typeface="Arial" pitchFamily="34" charset="0"/>
                </a:endParaRPr>
              </a:p>
              <a:p>
                <a:pPr marL="0" indent="0">
                  <a:buNone/>
                </a:pPr>
                <a:endParaRPr lang="es-ES" dirty="0">
                  <a:latin typeface="Arial" pitchFamily="34" charset="0"/>
                  <a:cs typeface="Arial" pitchFamily="34" charset="0"/>
                </a:endParaRPr>
              </a:p>
              <a:p>
                <a:pPr marL="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620688"/>
                <a:ext cx="8229600" cy="6120680"/>
              </a:xfrm>
              <a:blipFill rotWithShape="1">
                <a:blip r:embed="rId2"/>
                <a:stretch>
                  <a:fillRect l="-74" t="-697" r="-74"/>
                </a:stretch>
              </a:blipFill>
            </p:spPr>
            <p:txBody>
              <a:bodyPr/>
              <a:lstStyle/>
              <a:p>
                <a:r>
                  <a:rPr lang="es-ES">
                    <a:noFill/>
                  </a:rPr>
                  <a:t> </a:t>
                </a:r>
              </a:p>
            </p:txBody>
          </p:sp>
        </mc:Fallback>
      </mc:AlternateContent>
    </p:spTree>
    <p:extLst>
      <p:ext uri="{BB962C8B-B14F-4D97-AF65-F5344CB8AC3E}">
        <p14:creationId xmlns:p14="http://schemas.microsoft.com/office/powerpoint/2010/main" val="344121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51341635"/>
              </p:ext>
            </p:extLst>
          </p:nvPr>
        </p:nvGraphicFramePr>
        <p:xfrm>
          <a:off x="539552" y="980728"/>
          <a:ext cx="8136904" cy="2952326"/>
        </p:xfrm>
        <a:graphic>
          <a:graphicData uri="http://schemas.openxmlformats.org/drawingml/2006/table">
            <a:tbl>
              <a:tblPr firstRow="1" firstCol="1" bandRow="1">
                <a:tableStyleId>{5C22544A-7EE6-4342-B048-85BDC9FD1C3A}</a:tableStyleId>
              </a:tblPr>
              <a:tblGrid>
                <a:gridCol w="1195349"/>
                <a:gridCol w="2259929"/>
                <a:gridCol w="1187600"/>
                <a:gridCol w="973523"/>
                <a:gridCol w="2520503"/>
              </a:tblGrid>
              <a:tr h="584619">
                <a:tc gridSpan="5">
                  <a:txBody>
                    <a:bodyPr/>
                    <a:lstStyle/>
                    <a:p>
                      <a:pPr algn="ctr">
                        <a:lnSpc>
                          <a:spcPct val="115000"/>
                        </a:lnSpc>
                        <a:spcAft>
                          <a:spcPts val="0"/>
                        </a:spcAft>
                      </a:pPr>
                      <a:r>
                        <a:rPr lang="es-ES" sz="1100" dirty="0">
                          <a:effectLst/>
                        </a:rPr>
                        <a:t>RESUMEN DE RESULTADOS FLEXIÓN</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84619">
                <a:tc>
                  <a:txBody>
                    <a:bodyPr/>
                    <a:lstStyle/>
                    <a:p>
                      <a:pPr>
                        <a:lnSpc>
                          <a:spcPct val="115000"/>
                        </a:lnSpc>
                        <a:spcAft>
                          <a:spcPts val="0"/>
                        </a:spcAft>
                      </a:pPr>
                      <a:r>
                        <a:rPr lang="es-ES" sz="1100" dirty="0">
                          <a:effectLst/>
                        </a:rPr>
                        <a:t>PROBETA</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ESFUERZOS (MPa)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dirty="0">
                          <a:effectLst/>
                        </a:rPr>
                        <a:t>E ( </a:t>
                      </a:r>
                      <a:r>
                        <a:rPr lang="es-ES" sz="1100" dirty="0" err="1">
                          <a:effectLst/>
                        </a:rPr>
                        <a:t>MPa</a:t>
                      </a:r>
                      <a:r>
                        <a:rPr lang="es-ES" sz="1100" dirty="0">
                          <a:effectLst/>
                        </a:rPr>
                        <a:t>)</a:t>
                      </a:r>
                      <a:endParaRPr lang="es-ES"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O prom</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E ( PROMEDIO) MPa </a:t>
                      </a:r>
                      <a:endParaRPr lang="es-ES" sz="1100">
                        <a:effectLst/>
                        <a:latin typeface="Calibri"/>
                        <a:ea typeface="Calibri"/>
                        <a:cs typeface="Times New Roman"/>
                      </a:endParaRPr>
                    </a:p>
                  </a:txBody>
                  <a:tcPr marL="44450" marR="44450" marT="0" marB="0" anchor="b"/>
                </a:tc>
              </a:tr>
              <a:tr h="584619">
                <a:tc>
                  <a:txBody>
                    <a:bodyPr/>
                    <a:lstStyle/>
                    <a:p>
                      <a:pPr algn="ctr">
                        <a:lnSpc>
                          <a:spcPct val="115000"/>
                        </a:lnSpc>
                        <a:spcAft>
                          <a:spcPts val="0"/>
                        </a:spcAft>
                      </a:pPr>
                      <a:r>
                        <a:rPr lang="es-ES" sz="11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46,66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11022,57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34,98</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10362,12</a:t>
                      </a:r>
                      <a:endParaRPr lang="es-ES" sz="1100">
                        <a:effectLst/>
                        <a:latin typeface="Calibri"/>
                        <a:ea typeface="Calibri"/>
                        <a:cs typeface="Times New Roman"/>
                      </a:endParaRPr>
                    </a:p>
                  </a:txBody>
                  <a:tcPr marL="44450" marR="44450" marT="0" marB="0" anchor="b"/>
                </a:tc>
              </a:tr>
              <a:tr h="584619">
                <a:tc>
                  <a:txBody>
                    <a:bodyPr/>
                    <a:lstStyle/>
                    <a:p>
                      <a:pPr algn="ctr">
                        <a:lnSpc>
                          <a:spcPct val="115000"/>
                        </a:lnSpc>
                        <a:spcAft>
                          <a:spcPts val="0"/>
                        </a:spcAft>
                      </a:pPr>
                      <a:r>
                        <a:rPr lang="es-ES" sz="1100">
                          <a:effectLst/>
                        </a:rPr>
                        <a:t>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33,10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10578,48</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r>
              <a:tr h="613850">
                <a:tc>
                  <a:txBody>
                    <a:bodyPr/>
                    <a:lstStyle/>
                    <a:p>
                      <a:pPr algn="ctr">
                        <a:lnSpc>
                          <a:spcPct val="115000"/>
                        </a:lnSpc>
                        <a:spcAft>
                          <a:spcPts val="0"/>
                        </a:spcAft>
                      </a:pPr>
                      <a:r>
                        <a:rPr lang="es-ES" sz="1100">
                          <a:effectLst/>
                        </a:rPr>
                        <a:t>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25,17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9485,31</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dirty="0">
                        <a:effectLst/>
                        <a:latin typeface="Calibri"/>
                      </a:endParaRPr>
                    </a:p>
                  </a:txBody>
                  <a:tcPr marL="44450" marR="44450" marT="0" marB="0" anchor="b"/>
                </a:tc>
              </a:tr>
            </a:tbl>
          </a:graphicData>
        </a:graphic>
      </p:graphicFrame>
      <p:sp>
        <p:nvSpPr>
          <p:cNvPr id="2" name="1 CuadroTexto"/>
          <p:cNvSpPr txBox="1"/>
          <p:nvPr/>
        </p:nvSpPr>
        <p:spPr>
          <a:xfrm>
            <a:off x="614470" y="4365104"/>
            <a:ext cx="7895110" cy="369332"/>
          </a:xfrm>
          <a:prstGeom prst="rect">
            <a:avLst/>
          </a:prstGeom>
          <a:noFill/>
        </p:spPr>
        <p:txBody>
          <a:bodyPr wrap="none" rtlCol="0">
            <a:spAutoFit/>
          </a:bodyPr>
          <a:lstStyle/>
          <a:p>
            <a:r>
              <a:rPr lang="es-ES" dirty="0" smtClean="0"/>
              <a:t>RESUMEN RESULTADOS POR FLEXION(Fuente </a:t>
            </a:r>
            <a:r>
              <a:rPr lang="es-ES" dirty="0"/>
              <a:t>Cobos, León ESPE, 2007)</a:t>
            </a:r>
            <a:endParaRPr lang="es-EC" dirty="0"/>
          </a:p>
        </p:txBody>
      </p:sp>
    </p:spTree>
    <p:extLst>
      <p:ext uri="{BB962C8B-B14F-4D97-AF65-F5344CB8AC3E}">
        <p14:creationId xmlns:p14="http://schemas.microsoft.com/office/powerpoint/2010/main" val="1368083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ESFUERZO ADMISIBLE</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395536" y="980728"/>
            <a:ext cx="8229600" cy="5174035"/>
          </a:xfrm>
        </p:spPr>
        <p:txBody>
          <a:bodyPr/>
          <a:lstStyle/>
          <a:p>
            <a:pPr algn="just"/>
            <a:r>
              <a:rPr lang="es-ES" dirty="0" smtClean="0">
                <a:latin typeface="Arial" pitchFamily="34" charset="0"/>
                <a:cs typeface="Arial" pitchFamily="34" charset="0"/>
              </a:rPr>
              <a:t>Con base a los resultados obtenidos los siguiente esfuerzos admisibles </a:t>
            </a:r>
            <a:r>
              <a:rPr lang="es-ES" dirty="0">
                <a:latin typeface="Arial" pitchFamily="34" charset="0"/>
                <a:cs typeface="Arial" pitchFamily="34" charset="0"/>
              </a:rPr>
              <a:t>que son aplicables a estructuras que son analizadas por procedimientos convencionales de análisis lineal y elástico. La determinación de los efectos de las cargas (deformaciones, fuerzas, momentos, etc.) en los elementos de las estructuras debe analizar con hipótesis consistentes y con los métodos aceptados en la ingeniería.</a:t>
            </a:r>
          </a:p>
        </p:txBody>
      </p:sp>
    </p:spTree>
    <p:extLst>
      <p:ext uri="{BB962C8B-B14F-4D97-AF65-F5344CB8AC3E}">
        <p14:creationId xmlns:p14="http://schemas.microsoft.com/office/powerpoint/2010/main" val="3457221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2800" b="1" dirty="0" smtClean="0">
                <a:latin typeface="Arial" pitchFamily="34" charset="0"/>
                <a:cs typeface="Arial" pitchFamily="34" charset="0"/>
              </a:rPr>
              <a:t>VALORES DE DISEÑO POR ESFUERZO ADMISIBLE A TRACCIÓN</a:t>
            </a:r>
            <a:endParaRPr lang="es-ES" sz="2800" b="1" dirty="0">
              <a:latin typeface="Arial" pitchFamily="34" charset="0"/>
              <a:cs typeface="Arial" pitchFamily="34" charset="0"/>
            </a:endParaRPr>
          </a:p>
        </p:txBody>
      </p:sp>
      <p:sp>
        <p:nvSpPr>
          <p:cNvPr id="3" name="2 Marcador de contenido"/>
          <p:cNvSpPr>
            <a:spLocks noGrp="1"/>
          </p:cNvSpPr>
          <p:nvPr>
            <p:ph idx="1"/>
          </p:nvPr>
        </p:nvSpPr>
        <p:spPr>
          <a:xfrm>
            <a:off x="457200" y="1340768"/>
            <a:ext cx="8229600" cy="5400600"/>
          </a:xfrm>
        </p:spPr>
        <p:txBody>
          <a:bodyPr>
            <a:normAutofit fontScale="92500" lnSpcReduction="10000"/>
          </a:bodyPr>
          <a:lstStyle/>
          <a:p>
            <a:pPr algn="just"/>
            <a:r>
              <a:rPr lang="es-ES" dirty="0">
                <a:latin typeface="Arial" pitchFamily="34" charset="0"/>
                <a:cs typeface="Arial" pitchFamily="34" charset="0"/>
              </a:rPr>
              <a:t>El esfuerzo resistente en condiciones ultimas es el que corresponde al límite de exclusión del  5% es decir se espera que de toda la población de la </a:t>
            </a:r>
            <a:r>
              <a:rPr lang="es-ES" dirty="0" smtClean="0">
                <a:latin typeface="Arial" pitchFamily="34" charset="0"/>
                <a:cs typeface="Arial" pitchFamily="34" charset="0"/>
              </a:rPr>
              <a:t>guadua </a:t>
            </a:r>
            <a:r>
              <a:rPr lang="es-ES" dirty="0">
                <a:latin typeface="Arial" pitchFamily="34" charset="0"/>
                <a:cs typeface="Arial" pitchFamily="34" charset="0"/>
              </a:rPr>
              <a:t>existente solamente el 5% tenga una </a:t>
            </a:r>
            <a:r>
              <a:rPr lang="es-ES" dirty="0" smtClean="0">
                <a:latin typeface="Arial" pitchFamily="34" charset="0"/>
                <a:cs typeface="Arial" pitchFamily="34" charset="0"/>
              </a:rPr>
              <a:t>resistencia</a:t>
            </a:r>
            <a:r>
              <a:rPr lang="es-ES" dirty="0">
                <a:latin typeface="Arial" pitchFamily="34" charset="0"/>
                <a:cs typeface="Arial" pitchFamily="34" charset="0"/>
              </a:rPr>
              <a:t> menos. </a:t>
            </a:r>
          </a:p>
          <a:p>
            <a:pPr marL="0" indent="0" algn="just">
              <a:buNone/>
            </a:pPr>
            <a:endParaRPr lang="es-ES" dirty="0" smtClean="0">
              <a:latin typeface="Arial" pitchFamily="34" charset="0"/>
              <a:cs typeface="Arial" pitchFamily="34" charset="0"/>
            </a:endParaRPr>
          </a:p>
          <a:p>
            <a:pPr marL="0" indent="0">
              <a:buNone/>
            </a:pPr>
            <a:r>
              <a:rPr lang="es-ES" dirty="0">
                <a:latin typeface="Arial" pitchFamily="34" charset="0"/>
                <a:cs typeface="Arial" pitchFamily="34" charset="0"/>
              </a:rPr>
              <a:t>Límite de exclusión = 0.05 *12 = 0,6 = 1</a:t>
            </a:r>
          </a:p>
          <a:p>
            <a:pPr marL="0" indent="0">
              <a:buNone/>
            </a:pPr>
            <a:r>
              <a:rPr lang="es-ES" dirty="0" smtClean="0">
                <a:latin typeface="Arial" pitchFamily="34" charset="0"/>
                <a:cs typeface="Arial" pitchFamily="34" charset="0"/>
              </a:rPr>
              <a:t>El </a:t>
            </a:r>
            <a:r>
              <a:rPr lang="es-ES" dirty="0">
                <a:latin typeface="Arial" pitchFamily="34" charset="0"/>
                <a:cs typeface="Arial" pitchFamily="34" charset="0"/>
              </a:rPr>
              <a:t>esfuerzo último corresponde al valor más bajo registrado en los ensayos</a:t>
            </a:r>
          </a:p>
          <a:p>
            <a:pPr marL="0" indent="0">
              <a:buNone/>
            </a:pPr>
            <a:r>
              <a:rPr lang="es-ES" dirty="0">
                <a:latin typeface="Arial" pitchFamily="34" charset="0"/>
                <a:cs typeface="Arial" pitchFamily="34" charset="0"/>
              </a:rPr>
              <a:t>U= 49.17 </a:t>
            </a:r>
            <a:r>
              <a:rPr lang="es-ES" dirty="0" err="1" smtClean="0">
                <a:latin typeface="Arial" pitchFamily="34" charset="0"/>
                <a:cs typeface="Arial" pitchFamily="34" charset="0"/>
              </a:rPr>
              <a:t>Mpa</a:t>
            </a:r>
            <a:endParaRPr lang="es-ES" dirty="0" smtClean="0">
              <a:latin typeface="Arial" pitchFamily="34" charset="0"/>
              <a:cs typeface="Arial" pitchFamily="34" charset="0"/>
            </a:endParaRPr>
          </a:p>
          <a:p>
            <a:pPr marL="0" indent="0" algn="just">
              <a:buNone/>
            </a:pPr>
            <a:r>
              <a:rPr lang="es-ES" dirty="0">
                <a:latin typeface="Arial" pitchFamily="34" charset="0"/>
                <a:cs typeface="Arial" pitchFamily="34" charset="0"/>
              </a:rPr>
              <a:t>Para determinar el esfuerzo admisible se debe reducir el esfuerzo último con varios factores de seguridad, en el caso de </a:t>
            </a:r>
            <a:r>
              <a:rPr lang="es-ES" dirty="0" smtClean="0">
                <a:latin typeface="Arial" pitchFamily="34" charset="0"/>
                <a:cs typeface="Arial" pitchFamily="34" charset="0"/>
              </a:rPr>
              <a:t>tracción.</a:t>
            </a:r>
            <a:endParaRPr lang="es-ES" dirty="0">
              <a:latin typeface="Arial" pitchFamily="34" charset="0"/>
              <a:cs typeface="Arial" pitchFamily="34" charset="0"/>
            </a:endParaRPr>
          </a:p>
          <a:p>
            <a:pPr marL="0" indent="0">
              <a:buNone/>
            </a:pPr>
            <a:endParaRPr lang="es-ES" dirty="0"/>
          </a:p>
        </p:txBody>
      </p:sp>
    </p:spTree>
    <p:extLst>
      <p:ext uri="{BB962C8B-B14F-4D97-AF65-F5344CB8AC3E}">
        <p14:creationId xmlns:p14="http://schemas.microsoft.com/office/powerpoint/2010/main" val="1624141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836713"/>
            <a:ext cx="7920879" cy="5112568"/>
          </a:xfrm>
          <a:prstGeom prst="rect">
            <a:avLst/>
          </a:prstGeom>
          <a:noFill/>
          <a:ln>
            <a:noFill/>
          </a:ln>
        </p:spPr>
      </p:pic>
      <p:sp>
        <p:nvSpPr>
          <p:cNvPr id="2" name="1 CuadroTexto"/>
          <p:cNvSpPr txBox="1"/>
          <p:nvPr/>
        </p:nvSpPr>
        <p:spPr>
          <a:xfrm>
            <a:off x="434343" y="6108154"/>
            <a:ext cx="8279831" cy="369332"/>
          </a:xfrm>
          <a:prstGeom prst="rect">
            <a:avLst/>
          </a:prstGeom>
          <a:noFill/>
        </p:spPr>
        <p:txBody>
          <a:bodyPr wrap="none" rtlCol="0">
            <a:spAutoFit/>
          </a:bodyPr>
          <a:lstStyle/>
          <a:p>
            <a:pPr algn="ctr"/>
            <a:r>
              <a:rPr lang="es-ES" dirty="0"/>
              <a:t>Esfuerzo Ultimo Menor en Probetas de Latilla (Fuente Cobos, León ESPE, 2007</a:t>
            </a:r>
            <a:r>
              <a:rPr lang="es-ES" dirty="0" smtClean="0"/>
              <a:t>)</a:t>
            </a:r>
            <a:endParaRPr lang="es-EC" dirty="0"/>
          </a:p>
        </p:txBody>
      </p:sp>
    </p:spTree>
    <p:extLst>
      <p:ext uri="{BB962C8B-B14F-4D97-AF65-F5344CB8AC3E}">
        <p14:creationId xmlns:p14="http://schemas.microsoft.com/office/powerpoint/2010/main" val="651240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332656"/>
                <a:ext cx="8229600" cy="6336704"/>
              </a:xfrm>
            </p:spPr>
            <p:txBody>
              <a:bodyPr>
                <a:normAutofit fontScale="92500"/>
              </a:bodyPr>
              <a:lstStyle/>
              <a:p>
                <a:pPr marL="137160" indent="0" algn="just">
                  <a:buNone/>
                </a:pPr>
                <a:r>
                  <a:rPr lang="es-ES" dirty="0" smtClean="0">
                    <a:latin typeface="Arial" pitchFamily="34" charset="0"/>
                    <a:cs typeface="Arial" pitchFamily="34" charset="0"/>
                  </a:rPr>
                  <a:t>Para determinar el esfuerzo se debe reducir el esfuerzo último con factores de seguridad</a:t>
                </a:r>
              </a:p>
              <a:p>
                <a:pPr lvl="0" algn="just"/>
                <a:r>
                  <a:rPr lang="es-EC" b="1" dirty="0">
                    <a:latin typeface="Arial" pitchFamily="34" charset="0"/>
                    <a:cs typeface="Arial" pitchFamily="34" charset="0"/>
                  </a:rPr>
                  <a:t>FS </a:t>
                </a:r>
                <a:r>
                  <a:rPr lang="es-EC" dirty="0">
                    <a:latin typeface="Arial" pitchFamily="34" charset="0"/>
                    <a:cs typeface="Arial" pitchFamily="34" charset="0"/>
                  </a:rPr>
                  <a:t>Factor de servicio y seguridad, mediante el cual se busca exigir el material por debajo del límite de proporcionalidad, </a:t>
                </a:r>
                <a:r>
                  <a:rPr lang="es-EC" dirty="0" err="1">
                    <a:latin typeface="Arial" pitchFamily="34" charset="0"/>
                    <a:cs typeface="Arial" pitchFamily="34" charset="0"/>
                  </a:rPr>
                  <a:t>Fs</a:t>
                </a:r>
                <a:r>
                  <a:rPr lang="es-EC" dirty="0">
                    <a:latin typeface="Arial" pitchFamily="34" charset="0"/>
                    <a:cs typeface="Arial" pitchFamily="34" charset="0"/>
                  </a:rPr>
                  <a:t> = 1.6 tomando de la tabla 7.3 del Manual de Diseño para Maderas del Grupo  Andino</a:t>
                </a:r>
                <a:r>
                  <a:rPr lang="es-EC" dirty="0" smtClean="0">
                    <a:latin typeface="Arial" pitchFamily="34" charset="0"/>
                    <a:cs typeface="Arial" pitchFamily="34" charset="0"/>
                  </a:rPr>
                  <a:t>.</a:t>
                </a:r>
                <a:endParaRPr lang="es-ES" dirty="0">
                  <a:latin typeface="Arial" pitchFamily="34" charset="0"/>
                  <a:cs typeface="Arial" pitchFamily="34" charset="0"/>
                </a:endParaRPr>
              </a:p>
              <a:p>
                <a:pPr lvl="0" algn="just"/>
                <a:r>
                  <a:rPr lang="es-EC" b="1" dirty="0">
                    <a:latin typeface="Arial" pitchFamily="34" charset="0"/>
                    <a:cs typeface="Arial" pitchFamily="34" charset="0"/>
                  </a:rPr>
                  <a:t>FDC </a:t>
                </a:r>
                <a:r>
                  <a:rPr lang="es-EC" dirty="0">
                    <a:latin typeface="Arial" pitchFamily="34" charset="0"/>
                    <a:cs typeface="Arial" pitchFamily="34" charset="0"/>
                  </a:rPr>
                  <a:t>Factor de Duración de la Carga, FDC = </a:t>
                </a:r>
                <a:r>
                  <a:rPr lang="es-EC" dirty="0" smtClean="0">
                    <a:latin typeface="Arial" pitchFamily="34" charset="0"/>
                    <a:cs typeface="Arial" pitchFamily="34" charset="0"/>
                  </a:rPr>
                  <a:t>1.25</a:t>
                </a:r>
              </a:p>
              <a:p>
                <a:pPr marL="137160" indent="0" algn="just">
                  <a:buNone/>
                </a:pPr>
                <a14:m>
                  <m:oMathPara xmlns:m="http://schemas.openxmlformats.org/officeDocument/2006/math">
                    <m:oMathParaPr>
                      <m:jc m:val="centerGroup"/>
                    </m:oMathParaPr>
                    <m:oMath xmlns:m="http://schemas.openxmlformats.org/officeDocument/2006/math">
                      <m:r>
                        <a:rPr lang="es-ES" i="1">
                          <a:latin typeface="Cambria Math"/>
                        </a:rPr>
                        <m:t>𝜎</m:t>
                      </m:r>
                      <m:r>
                        <a:rPr lang="es-ES" i="1">
                          <a:latin typeface="Cambria Math"/>
                        </a:rPr>
                        <m:t>𝑎𝑑𝑚</m:t>
                      </m:r>
                      <m:r>
                        <a:rPr lang="es-ES" i="1">
                          <a:latin typeface="Cambria Math"/>
                        </a:rPr>
                        <m:t>=</m:t>
                      </m:r>
                      <m:f>
                        <m:fPr>
                          <m:ctrlPr>
                            <a:rPr lang="es-ES" i="1">
                              <a:latin typeface="Cambria Math"/>
                            </a:rPr>
                          </m:ctrlPr>
                        </m:fPr>
                        <m:num>
                          <m:r>
                            <a:rPr lang="es-ES" i="1">
                              <a:latin typeface="Cambria Math"/>
                            </a:rPr>
                            <m:t>1</m:t>
                          </m:r>
                        </m:num>
                        <m:den>
                          <m:r>
                            <a:rPr lang="es-ES" i="1">
                              <a:latin typeface="Cambria Math"/>
                            </a:rPr>
                            <m:t>𝐹𝑆</m:t>
                          </m:r>
                          <m:r>
                            <a:rPr lang="es-ES" i="1">
                              <a:latin typeface="Cambria Math"/>
                            </a:rPr>
                            <m:t>∗</m:t>
                          </m:r>
                          <m:r>
                            <a:rPr lang="es-ES" i="1">
                              <a:latin typeface="Cambria Math"/>
                            </a:rPr>
                            <m:t>𝐹𝐷𝐶</m:t>
                          </m:r>
                        </m:den>
                      </m:f>
                      <m:r>
                        <a:rPr lang="es-ES" i="1">
                          <a:latin typeface="Cambria Math"/>
                        </a:rPr>
                        <m:t>∗</m:t>
                      </m:r>
                      <m:r>
                        <a:rPr lang="es-EC" b="0" i="1" smtClean="0">
                          <a:latin typeface="Cambria Math"/>
                        </a:rPr>
                        <m:t>𝑈</m:t>
                      </m:r>
                    </m:oMath>
                  </m:oMathPara>
                </a14:m>
                <a:endParaRPr lang="es-ES" i="1" dirty="0" smtClean="0">
                  <a:latin typeface="Cambria Math"/>
                </a:endParaRPr>
              </a:p>
              <a:p>
                <a:pPr marL="137160" indent="0">
                  <a:buNone/>
                </a:pPr>
                <a14:m>
                  <m:oMath xmlns:m="http://schemas.openxmlformats.org/officeDocument/2006/math">
                    <m:r>
                      <a:rPr lang="es-ES" i="1">
                        <a:latin typeface="Cambria Math"/>
                      </a:rPr>
                      <m:t>𝜎</m:t>
                    </m:r>
                    <m:r>
                      <a:rPr lang="es-ES" i="1">
                        <a:latin typeface="Cambria Math"/>
                      </a:rPr>
                      <m:t>𝑎𝑑𝑚</m:t>
                    </m:r>
                    <m:r>
                      <a:rPr lang="es-ES" i="1">
                        <a:latin typeface="Cambria Math"/>
                      </a:rPr>
                      <m:t> </m:t>
                    </m:r>
                  </m:oMath>
                </a14:m>
                <a:r>
                  <a:rPr lang="es-ES" dirty="0">
                    <a:latin typeface="Arial" pitchFamily="34" charset="0"/>
                    <a:cs typeface="Arial" pitchFamily="34" charset="0"/>
                  </a:rPr>
                  <a:t> = Esfuerzo Admisible por Compresión en </a:t>
                </a:r>
                <a:r>
                  <a:rPr lang="es-ES" dirty="0" err="1">
                    <a:latin typeface="Arial" pitchFamily="34" charset="0"/>
                    <a:cs typeface="Arial" pitchFamily="34" charset="0"/>
                  </a:rPr>
                  <a:t>MPa</a:t>
                </a:r>
                <a:r>
                  <a:rPr lang="es-ES" dirty="0">
                    <a:latin typeface="Arial" pitchFamily="34" charset="0"/>
                    <a:cs typeface="Arial" pitchFamily="34" charset="0"/>
                  </a:rPr>
                  <a:t>.</a:t>
                </a:r>
              </a:p>
              <a:p>
                <a:pPr marL="137160" indent="0">
                  <a:buNone/>
                </a:pPr>
                <a:r>
                  <a:rPr lang="es-ES" dirty="0" err="1">
                    <a:latin typeface="Arial" pitchFamily="34" charset="0"/>
                    <a:cs typeface="Arial" pitchFamily="34" charset="0"/>
                  </a:rPr>
                  <a:t>Fs</a:t>
                </a:r>
                <a:r>
                  <a:rPr lang="es-ES" dirty="0">
                    <a:latin typeface="Arial" pitchFamily="34" charset="0"/>
                    <a:cs typeface="Arial" pitchFamily="34" charset="0"/>
                  </a:rPr>
                  <a:t> = Factor de servicio y seguridad</a:t>
                </a:r>
              </a:p>
              <a:p>
                <a:pPr marL="137160" indent="0">
                  <a:buNone/>
                </a:pPr>
                <a:r>
                  <a:rPr lang="es-ES" dirty="0">
                    <a:latin typeface="Arial" pitchFamily="34" charset="0"/>
                    <a:cs typeface="Arial" pitchFamily="34" charset="0"/>
                  </a:rPr>
                  <a:t>FDC = Factor de Duración de la Carga</a:t>
                </a:r>
              </a:p>
              <a:p>
                <a:pPr marL="137160" indent="0">
                  <a:buNone/>
                </a:pPr>
                <a:r>
                  <a:rPr lang="es-ES" dirty="0">
                    <a:latin typeface="Arial" pitchFamily="34" charset="0"/>
                    <a:cs typeface="Arial" pitchFamily="34" charset="0"/>
                  </a:rPr>
                  <a:t>U = Esfuerzo último de Compresión </a:t>
                </a:r>
                <a:r>
                  <a:rPr lang="es-ES" dirty="0" err="1">
                    <a:latin typeface="Arial" pitchFamily="34" charset="0"/>
                    <a:cs typeface="Arial" pitchFamily="34" charset="0"/>
                  </a:rPr>
                  <a:t>MPa</a:t>
                </a:r>
                <a:r>
                  <a:rPr lang="es-ES" dirty="0">
                    <a:latin typeface="Arial" pitchFamily="34" charset="0"/>
                    <a:cs typeface="Arial" pitchFamily="34" charset="0"/>
                  </a:rPr>
                  <a:t> al 5% </a:t>
                </a:r>
              </a:p>
              <a:p>
                <a:pPr marL="137160" lvl="0" indent="0" algn="just">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332656"/>
                <a:ext cx="8229600" cy="6336704"/>
              </a:xfrm>
              <a:blipFill rotWithShape="1">
                <a:blip r:embed="rId2"/>
                <a:stretch>
                  <a:fillRect t="-866" r="-1333"/>
                </a:stretch>
              </a:blipFill>
            </p:spPr>
            <p:txBody>
              <a:bodyPr/>
              <a:lstStyle/>
              <a:p>
                <a:r>
                  <a:rPr lang="es-EC">
                    <a:noFill/>
                  </a:rPr>
                  <a:t> </a:t>
                </a:r>
              </a:p>
            </p:txBody>
          </p:sp>
        </mc:Fallback>
      </mc:AlternateContent>
    </p:spTree>
    <p:extLst>
      <p:ext uri="{BB962C8B-B14F-4D97-AF65-F5344CB8AC3E}">
        <p14:creationId xmlns:p14="http://schemas.microsoft.com/office/powerpoint/2010/main" val="271576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a:effectLst>
                  <a:outerShdw blurRad="38100" dist="38100" dir="2700000" algn="tl">
                    <a:srgbClr val="000000">
                      <a:alpha val="43137"/>
                    </a:srgbClr>
                  </a:outerShdw>
                </a:effectLst>
                <a:latin typeface="Arial" pitchFamily="34" charset="0"/>
                <a:cs typeface="Arial" pitchFamily="34" charset="0"/>
              </a:rPr>
              <a:t>CALCULO DE RESULTADOS</a:t>
            </a:r>
            <a:endParaRPr lang="es-ES"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80728"/>
                <a:ext cx="8229600" cy="5328632"/>
              </a:xfrm>
            </p:spPr>
            <p:txBody>
              <a:bodyPr/>
              <a:lstStyle/>
              <a:p>
                <a:pPr marL="137160" indent="0">
                  <a:buNone/>
                </a:pPr>
                <a14:m>
                  <m:oMathPara xmlns:m="http://schemas.openxmlformats.org/officeDocument/2006/math">
                    <m:oMathParaPr>
                      <m:jc m:val="centerGroup"/>
                    </m:oMathParaPr>
                    <m:oMath xmlns:m="http://schemas.openxmlformats.org/officeDocument/2006/math">
                      <m:r>
                        <a:rPr lang="es-ES" i="1">
                          <a:latin typeface="Cambria Math"/>
                        </a:rPr>
                        <m:t>𝜎</m:t>
                      </m:r>
                      <m:r>
                        <a:rPr lang="es-ES" i="1">
                          <a:latin typeface="Cambria Math"/>
                        </a:rPr>
                        <m:t>𝑎𝑑𝑚</m:t>
                      </m:r>
                      <m:r>
                        <a:rPr lang="es-ES" i="1">
                          <a:latin typeface="Cambria Math"/>
                        </a:rPr>
                        <m:t>=</m:t>
                      </m:r>
                      <m:f>
                        <m:fPr>
                          <m:ctrlPr>
                            <a:rPr lang="es-ES" i="1">
                              <a:latin typeface="Cambria Math"/>
                            </a:rPr>
                          </m:ctrlPr>
                        </m:fPr>
                        <m:num>
                          <m:r>
                            <a:rPr lang="es-ES" i="1">
                              <a:latin typeface="Cambria Math"/>
                            </a:rPr>
                            <m:t>1</m:t>
                          </m:r>
                        </m:num>
                        <m:den>
                          <m:r>
                            <a:rPr lang="es-ES" i="1">
                              <a:latin typeface="Cambria Math"/>
                            </a:rPr>
                            <m:t>1.6∗1.25</m:t>
                          </m:r>
                        </m:den>
                      </m:f>
                      <m:r>
                        <a:rPr lang="es-ES" i="1">
                          <a:latin typeface="Cambria Math"/>
                        </a:rPr>
                        <m:t>∗25.56</m:t>
                      </m:r>
                    </m:oMath>
                  </m:oMathPara>
                </a14:m>
                <a:endParaRPr lang="es-ES" dirty="0">
                  <a:latin typeface="Arial" pitchFamily="34" charset="0"/>
                  <a:cs typeface="Arial" pitchFamily="34" charset="0"/>
                </a:endParaRPr>
              </a:p>
              <a:p>
                <a:pPr marL="137160" indent="0">
                  <a:buNone/>
                </a:pPr>
                <a:endParaRPr lang="es-ES" dirty="0" smtClean="0">
                  <a:latin typeface="Arial" pitchFamily="34" charset="0"/>
                  <a:cs typeface="Arial" pitchFamily="34" charset="0"/>
                </a:endParaRPr>
              </a:p>
              <a:p>
                <a:pPr marL="137160" indent="0">
                  <a:buNone/>
                </a:pPr>
                <a14:m>
                  <m:oMathPara xmlns:m="http://schemas.openxmlformats.org/officeDocument/2006/math">
                    <m:oMathParaPr>
                      <m:jc m:val="centerGroup"/>
                    </m:oMathParaPr>
                    <m:oMath xmlns:m="http://schemas.openxmlformats.org/officeDocument/2006/math">
                      <m:r>
                        <a:rPr lang="es-ES" i="1">
                          <a:latin typeface="Cambria Math"/>
                        </a:rPr>
                        <m:t>𝜎</m:t>
                      </m:r>
                      <m:r>
                        <a:rPr lang="es-ES" i="1">
                          <a:latin typeface="Cambria Math"/>
                        </a:rPr>
                        <m:t>𝑎𝑑𝑚</m:t>
                      </m:r>
                      <m:r>
                        <a:rPr lang="es-ES" i="1">
                          <a:latin typeface="Cambria Math"/>
                        </a:rPr>
                        <m:t>=13 </m:t>
                      </m:r>
                      <m:r>
                        <a:rPr lang="es-ES" i="1">
                          <a:latin typeface="Cambria Math"/>
                        </a:rPr>
                        <m:t>𝑀𝑃𝑎</m:t>
                      </m:r>
                      <m:r>
                        <a:rPr lang="es-ES" i="1">
                          <a:latin typeface="Cambria Math"/>
                        </a:rPr>
                        <m:t>             </m:t>
                      </m:r>
                      <m:r>
                        <a:rPr lang="es-ES" i="1">
                          <a:latin typeface="Cambria Math"/>
                        </a:rPr>
                        <m:t>𝜎</m:t>
                      </m:r>
                      <m:r>
                        <a:rPr lang="es-ES" i="1">
                          <a:latin typeface="Cambria Math"/>
                        </a:rPr>
                        <m:t>𝑎𝑑𝑚</m:t>
                      </m:r>
                      <m:r>
                        <a:rPr lang="es-ES" i="1">
                          <a:latin typeface="Cambria Math"/>
                        </a:rPr>
                        <m:t>=132.68</m:t>
                      </m:r>
                      <m:f>
                        <m:fPr>
                          <m:ctrlPr>
                            <a:rPr lang="es-ES" i="1">
                              <a:latin typeface="Cambria Math"/>
                            </a:rPr>
                          </m:ctrlPr>
                        </m:fPr>
                        <m:num>
                          <m:r>
                            <a:rPr lang="es-ES" i="1">
                              <a:latin typeface="Cambria Math"/>
                            </a:rPr>
                            <m:t>𝐾𝑔</m:t>
                          </m:r>
                        </m:num>
                        <m:den>
                          <m:sSup>
                            <m:sSupPr>
                              <m:ctrlPr>
                                <a:rPr lang="es-ES" i="1">
                                  <a:latin typeface="Cambria Math"/>
                                </a:rPr>
                              </m:ctrlPr>
                            </m:sSupPr>
                            <m:e>
                              <m:r>
                                <a:rPr lang="es-ES" i="1">
                                  <a:latin typeface="Cambria Math"/>
                                </a:rPr>
                                <m:t>𝑐𝑚</m:t>
                              </m:r>
                            </m:e>
                            <m:sup>
                              <m:r>
                                <a:rPr lang="es-ES" i="1">
                                  <a:latin typeface="Cambria Math"/>
                                </a:rPr>
                                <m:t>2</m:t>
                              </m:r>
                            </m:sup>
                          </m:sSup>
                        </m:den>
                      </m:f>
                    </m:oMath>
                  </m:oMathPara>
                </a14:m>
                <a:endParaRPr lang="es-ES" dirty="0">
                  <a:latin typeface="Arial" pitchFamily="34" charset="0"/>
                  <a:cs typeface="Arial" pitchFamily="34" charset="0"/>
                </a:endParaRPr>
              </a:p>
              <a:p>
                <a:pPr marL="137160" indent="0">
                  <a:buNone/>
                </a:pPr>
                <a:endParaRPr lang="es-ES" dirty="0" smtClean="0">
                  <a:latin typeface="Arial" pitchFamily="34" charset="0"/>
                  <a:cs typeface="Arial" pitchFamily="34" charset="0"/>
                </a:endParaRPr>
              </a:p>
              <a:p>
                <a:pPr marL="137160" indent="0" algn="just">
                  <a:buNone/>
                </a:pPr>
                <a:r>
                  <a:rPr lang="es-ES" dirty="0">
                    <a:latin typeface="Arial" pitchFamily="34" charset="0"/>
                    <a:cs typeface="Arial" pitchFamily="34" charset="0"/>
                  </a:rPr>
                  <a:t>Este valor de esfuerzo admisible a compresión aplicable a probetas de altura de dos veces el diámetro </a:t>
                </a:r>
                <a:r>
                  <a:rPr lang="es-ES" dirty="0" smtClean="0">
                    <a:latin typeface="Arial" pitchFamily="34" charset="0"/>
                    <a:cs typeface="Arial" pitchFamily="34" charset="0"/>
                  </a:rPr>
                  <a:t>externo.</a:t>
                </a:r>
                <a:endParaRPr lang="es-ES" dirty="0">
                  <a:latin typeface="Arial" pitchFamily="34" charset="0"/>
                  <a:cs typeface="Arial" pitchFamily="34" charset="0"/>
                </a:endParaRPr>
              </a:p>
              <a:p>
                <a:pPr marL="13716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80728"/>
                <a:ext cx="8229600" cy="5328632"/>
              </a:xfrm>
              <a:blipFill rotWithShape="1">
                <a:blip r:embed="rId2"/>
                <a:stretch>
                  <a:fillRect r="-1481"/>
                </a:stretch>
              </a:blipFill>
            </p:spPr>
            <p:txBody>
              <a:bodyPr/>
              <a:lstStyle/>
              <a:p>
                <a:r>
                  <a:rPr lang="es-ES">
                    <a:noFill/>
                  </a:rPr>
                  <a:t> </a:t>
                </a:r>
              </a:p>
            </p:txBody>
          </p:sp>
        </mc:Fallback>
      </mc:AlternateContent>
    </p:spTree>
    <p:extLst>
      <p:ext uri="{BB962C8B-B14F-4D97-AF65-F5344CB8AC3E}">
        <p14:creationId xmlns:p14="http://schemas.microsoft.com/office/powerpoint/2010/main" val="54005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ES" sz="2800" dirty="0">
                <a:latin typeface="Arial" pitchFamily="34" charset="0"/>
                <a:cs typeface="Arial" pitchFamily="34" charset="0"/>
              </a:rPr>
              <a:t>VALORES DE DISEÑO POR </a:t>
            </a:r>
            <a:r>
              <a:rPr lang="es-ES" sz="2800" dirty="0" smtClean="0">
                <a:latin typeface="Arial" pitchFamily="34" charset="0"/>
                <a:cs typeface="Arial" pitchFamily="34" charset="0"/>
              </a:rPr>
              <a:t>ESFUERZO ADMISIBLES A ESFUERZO CORTANTE</a:t>
            </a:r>
            <a:r>
              <a:rPr lang="es-ES" sz="2800" dirty="0" smtClean="0"/>
              <a:t/>
            </a:r>
            <a:br>
              <a:rPr lang="es-ES" sz="2800" dirty="0" smtClean="0"/>
            </a:br>
            <a:endParaRPr lang="es-ES" sz="2800" dirty="0"/>
          </a:p>
        </p:txBody>
      </p:sp>
      <p:sp>
        <p:nvSpPr>
          <p:cNvPr id="3" name="2 Marcador de contenido"/>
          <p:cNvSpPr>
            <a:spLocks noGrp="1"/>
          </p:cNvSpPr>
          <p:nvPr>
            <p:ph idx="1"/>
          </p:nvPr>
        </p:nvSpPr>
        <p:spPr>
          <a:xfrm>
            <a:off x="457200" y="980728"/>
            <a:ext cx="8229600" cy="5328632"/>
          </a:xfrm>
        </p:spPr>
        <p:txBody>
          <a:bodyPr/>
          <a:lstStyle/>
          <a:p>
            <a:pPr marL="137160" indent="0" algn="just">
              <a:buNone/>
            </a:pPr>
            <a:r>
              <a:rPr lang="es-ES" dirty="0">
                <a:latin typeface="Arial" pitchFamily="34" charset="0"/>
                <a:cs typeface="Arial" pitchFamily="34" charset="0"/>
              </a:rPr>
              <a:t>E</a:t>
            </a:r>
            <a:r>
              <a:rPr lang="es-ES" dirty="0" smtClean="0">
                <a:latin typeface="Arial" pitchFamily="34" charset="0"/>
                <a:cs typeface="Arial" pitchFamily="34" charset="0"/>
              </a:rPr>
              <a:t>l </a:t>
            </a:r>
            <a:r>
              <a:rPr lang="es-ES" dirty="0">
                <a:latin typeface="Arial" pitchFamily="34" charset="0"/>
                <a:cs typeface="Arial" pitchFamily="34" charset="0"/>
              </a:rPr>
              <a:t>esfuerzo resistente en condiciones ultimas es el que corresponde al límite de exclusión del 5%</a:t>
            </a:r>
          </a:p>
          <a:p>
            <a:pPr marL="137160" indent="0" algn="just">
              <a:buNone/>
            </a:pPr>
            <a:r>
              <a:rPr lang="es-ES" dirty="0">
                <a:latin typeface="Arial" pitchFamily="34" charset="0"/>
                <a:cs typeface="Arial" pitchFamily="34" charset="0"/>
              </a:rPr>
              <a:t>Límite de exclusión = 0.05 * 12 = 0.6 =1</a:t>
            </a:r>
          </a:p>
          <a:p>
            <a:pPr marL="137160" indent="0">
              <a:buNone/>
            </a:pP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05890" y="2492896"/>
            <a:ext cx="7128791" cy="3024336"/>
          </a:xfrm>
          <a:prstGeom prst="rect">
            <a:avLst/>
          </a:prstGeom>
          <a:noFill/>
          <a:ln>
            <a:noFill/>
          </a:ln>
        </p:spPr>
      </p:pic>
      <p:sp>
        <p:nvSpPr>
          <p:cNvPr id="5" name="4 CuadroTexto"/>
          <p:cNvSpPr txBox="1"/>
          <p:nvPr/>
        </p:nvSpPr>
        <p:spPr>
          <a:xfrm>
            <a:off x="622990" y="5661248"/>
            <a:ext cx="7886590" cy="369332"/>
          </a:xfrm>
          <a:prstGeom prst="rect">
            <a:avLst/>
          </a:prstGeom>
          <a:noFill/>
        </p:spPr>
        <p:txBody>
          <a:bodyPr wrap="square" rtlCol="0">
            <a:spAutoFit/>
          </a:bodyPr>
          <a:lstStyle/>
          <a:p>
            <a:pPr algn="ctr"/>
            <a:r>
              <a:rPr lang="es-ES" dirty="0"/>
              <a:t>Corte Paralelo a la Fibra en el Menor Lado (Fuente Cobos, León ESPE, 2007</a:t>
            </a:r>
            <a:r>
              <a:rPr lang="es-ES" dirty="0" smtClean="0"/>
              <a:t>)</a:t>
            </a:r>
            <a:endParaRPr lang="es-EC" dirty="0"/>
          </a:p>
        </p:txBody>
      </p:sp>
    </p:spTree>
    <p:extLst>
      <p:ext uri="{BB962C8B-B14F-4D97-AF65-F5344CB8AC3E}">
        <p14:creationId xmlns:p14="http://schemas.microsoft.com/office/powerpoint/2010/main" val="30366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20629" y="1064930"/>
            <a:ext cx="3288080" cy="707886"/>
          </a:xfrm>
          <a:prstGeom prst="rect">
            <a:avLst/>
          </a:prstGeom>
          <a:noFill/>
        </p:spPr>
        <p:txBody>
          <a:bodyPr wrap="none" rtlCol="0">
            <a:spAutoFit/>
          </a:bodyPr>
          <a:lstStyle/>
          <a:p>
            <a:pPr algn="ctr"/>
            <a:r>
              <a:rPr lang="es-EC" sz="4000" b="1" i="1" dirty="0" smtClean="0"/>
              <a:t>CAPITULO I</a:t>
            </a:r>
            <a:endParaRPr lang="es-EC" sz="4000" b="1" i="1" dirty="0"/>
          </a:p>
        </p:txBody>
      </p:sp>
      <p:sp>
        <p:nvSpPr>
          <p:cNvPr id="5" name="4 CuadroTexto"/>
          <p:cNvSpPr txBox="1"/>
          <p:nvPr/>
        </p:nvSpPr>
        <p:spPr>
          <a:xfrm>
            <a:off x="1810407" y="3023242"/>
            <a:ext cx="5522667" cy="830997"/>
          </a:xfrm>
          <a:prstGeom prst="rect">
            <a:avLst/>
          </a:prstGeom>
          <a:noFill/>
        </p:spPr>
        <p:txBody>
          <a:bodyPr wrap="none" rtlCol="0">
            <a:spAutoFit/>
          </a:bodyPr>
          <a:lstStyle/>
          <a:p>
            <a:pPr algn="ctr"/>
            <a:r>
              <a:rPr lang="es-EC" sz="4800" b="1" i="1" dirty="0" smtClean="0">
                <a:effectLst>
                  <a:outerShdw blurRad="38100" dist="38100" dir="2700000" algn="tl">
                    <a:srgbClr val="000000">
                      <a:alpha val="43137"/>
                    </a:srgbClr>
                  </a:outerShdw>
                </a:effectLst>
              </a:rPr>
              <a:t>GENERALIDADES</a:t>
            </a:r>
            <a:endParaRPr lang="es-EC"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022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332656"/>
                <a:ext cx="8229600" cy="5976704"/>
              </a:xfrm>
            </p:spPr>
            <p:txBody>
              <a:bodyPr>
                <a:normAutofit lnSpcReduction="10000"/>
              </a:bodyPr>
              <a:lstStyle/>
              <a:p>
                <a:pPr marL="137160" indent="0" algn="just">
                  <a:buNone/>
                </a:pPr>
                <a:r>
                  <a:rPr lang="es-ES" dirty="0" smtClean="0">
                    <a:latin typeface="Arial" pitchFamily="34" charset="0"/>
                    <a:cs typeface="Arial" pitchFamily="34" charset="0"/>
                  </a:rPr>
                  <a:t>Es decir, el esfuerzo último corresponde al valor más bajo registrado en los ensayos u = 5,20 </a:t>
                </a:r>
                <a:r>
                  <a:rPr lang="es-ES" dirty="0" err="1">
                    <a:latin typeface="Arial" pitchFamily="34" charset="0"/>
                    <a:cs typeface="Arial" pitchFamily="34" charset="0"/>
                  </a:rPr>
                  <a:t>MPa</a:t>
                </a:r>
                <a:endParaRPr lang="es-ES" dirty="0">
                  <a:latin typeface="Arial" pitchFamily="34" charset="0"/>
                  <a:cs typeface="Arial" pitchFamily="34" charset="0"/>
                </a:endParaRPr>
              </a:p>
              <a:p>
                <a:pPr marL="137160" indent="0" algn="just">
                  <a:buNone/>
                </a:pPr>
                <a:r>
                  <a:rPr lang="es-ES" dirty="0">
                    <a:latin typeface="Arial" pitchFamily="34" charset="0"/>
                    <a:cs typeface="Arial" pitchFamily="34" charset="0"/>
                  </a:rPr>
                  <a:t>Para determinar el esfuerzo admisible a </a:t>
                </a:r>
                <a:r>
                  <a:rPr lang="es-ES" dirty="0" smtClean="0">
                    <a:latin typeface="Arial" pitchFamily="34" charset="0"/>
                    <a:cs typeface="Arial" pitchFamily="34" charset="0"/>
                  </a:rPr>
                  <a:t>corte </a:t>
                </a:r>
                <a:r>
                  <a:rPr lang="es-ES" dirty="0">
                    <a:latin typeface="Arial" pitchFamily="34" charset="0"/>
                    <a:cs typeface="Arial" pitchFamily="34" charset="0"/>
                  </a:rPr>
                  <a:t>se debe reducir el esfuerzo ultimo con un factor de seguridad y servicio FS = </a:t>
                </a:r>
                <a:r>
                  <a:rPr lang="es-ES" dirty="0" smtClean="0">
                    <a:latin typeface="Arial" pitchFamily="34" charset="0"/>
                    <a:cs typeface="Arial" pitchFamily="34" charset="0"/>
                  </a:rPr>
                  <a:t>4</a:t>
                </a:r>
              </a:p>
              <a:p>
                <a:pPr marL="137160" indent="0" algn="ctr">
                  <a:buNone/>
                </a:pPr>
                <a14:m>
                  <m:oMathPara xmlns:m="http://schemas.openxmlformats.org/officeDocument/2006/math">
                    <m:oMathParaPr>
                      <m:jc m:val="centerGroup"/>
                    </m:oMathParaPr>
                    <m:oMath xmlns:m="http://schemas.openxmlformats.org/officeDocument/2006/math">
                      <m:r>
                        <a:rPr lang="es-ES" i="1">
                          <a:latin typeface="Cambria Math"/>
                        </a:rPr>
                        <m:t>𝜏</m:t>
                      </m:r>
                      <m:r>
                        <a:rPr lang="es-ES" i="1">
                          <a:latin typeface="Cambria Math"/>
                        </a:rPr>
                        <m:t> </m:t>
                      </m:r>
                      <m:r>
                        <a:rPr lang="es-ES" i="1">
                          <a:latin typeface="Cambria Math"/>
                        </a:rPr>
                        <m:t>𝑎𝑑𝑚</m:t>
                      </m:r>
                      <m:r>
                        <a:rPr lang="es-ES" i="1">
                          <a:latin typeface="Cambria Math"/>
                        </a:rPr>
                        <m:t>=</m:t>
                      </m:r>
                      <m:f>
                        <m:fPr>
                          <m:ctrlPr>
                            <a:rPr lang="es-ES" i="1">
                              <a:latin typeface="Cambria Math"/>
                            </a:rPr>
                          </m:ctrlPr>
                        </m:fPr>
                        <m:num>
                          <m:r>
                            <a:rPr lang="es-ES" i="1">
                              <a:latin typeface="Cambria Math"/>
                            </a:rPr>
                            <m:t>1</m:t>
                          </m:r>
                        </m:num>
                        <m:den>
                          <m:r>
                            <a:rPr lang="es-ES" i="1">
                              <a:latin typeface="Cambria Math"/>
                            </a:rPr>
                            <m:t>𝐹𝑆</m:t>
                          </m:r>
                        </m:den>
                      </m:f>
                      <m:r>
                        <a:rPr lang="es-ES" i="1">
                          <a:latin typeface="Cambria Math"/>
                        </a:rPr>
                        <m:t>∗</m:t>
                      </m:r>
                      <m:r>
                        <m:rPr>
                          <m:sty m:val="p"/>
                        </m:rPr>
                        <a:rPr lang="es-EC" b="0" i="0" smtClean="0">
                          <a:latin typeface="Cambria Math"/>
                        </a:rPr>
                        <m:t>u</m:t>
                      </m:r>
                    </m:oMath>
                  </m:oMathPara>
                </a14:m>
                <a:endParaRPr lang="es-ES" dirty="0">
                  <a:latin typeface="Arial" pitchFamily="34" charset="0"/>
                  <a:cs typeface="Arial" pitchFamily="34" charset="0"/>
                </a:endParaRPr>
              </a:p>
              <a:p>
                <a:pPr marL="137160" indent="0">
                  <a:buNone/>
                </a:pPr>
                <a14:m>
                  <m:oMath xmlns:m="http://schemas.openxmlformats.org/officeDocument/2006/math">
                    <m:r>
                      <a:rPr lang="es-ES" i="1">
                        <a:latin typeface="Cambria Math"/>
                      </a:rPr>
                      <m:t>𝜏</m:t>
                    </m:r>
                    <m:r>
                      <a:rPr lang="es-ES" i="1">
                        <a:latin typeface="Cambria Math"/>
                      </a:rPr>
                      <m:t> </m:t>
                    </m:r>
                    <m:r>
                      <a:rPr lang="es-ES" i="1">
                        <a:latin typeface="Cambria Math"/>
                      </a:rPr>
                      <m:t>𝑎𝑚𝑑</m:t>
                    </m:r>
                    <m:r>
                      <a:rPr lang="es-ES" i="1">
                        <a:latin typeface="Cambria Math"/>
                      </a:rPr>
                      <m:t> </m:t>
                    </m:r>
                  </m:oMath>
                </a14:m>
                <a:r>
                  <a:rPr lang="es-ES" dirty="0">
                    <a:latin typeface="Arial" pitchFamily="34" charset="0"/>
                    <a:cs typeface="Arial" pitchFamily="34" charset="0"/>
                  </a:rPr>
                  <a:t> = Esfuerzo Admisible por Corte en </a:t>
                </a:r>
                <a:r>
                  <a:rPr lang="es-ES" dirty="0" err="1">
                    <a:latin typeface="Arial" pitchFamily="34" charset="0"/>
                    <a:cs typeface="Arial" pitchFamily="34" charset="0"/>
                  </a:rPr>
                  <a:t>MPa</a:t>
                </a:r>
                <a:r>
                  <a:rPr lang="es-ES" dirty="0">
                    <a:latin typeface="Arial" pitchFamily="34" charset="0"/>
                    <a:cs typeface="Arial" pitchFamily="34" charset="0"/>
                  </a:rPr>
                  <a:t>.</a:t>
                </a:r>
              </a:p>
              <a:p>
                <a:pPr marL="137160" indent="0">
                  <a:buNone/>
                </a:pPr>
                <a:r>
                  <a:rPr lang="es-ES" dirty="0" err="1">
                    <a:latin typeface="Arial" pitchFamily="34" charset="0"/>
                    <a:cs typeface="Arial" pitchFamily="34" charset="0"/>
                  </a:rPr>
                  <a:t>Fs</a:t>
                </a:r>
                <a:r>
                  <a:rPr lang="es-ES" dirty="0">
                    <a:latin typeface="Arial" pitchFamily="34" charset="0"/>
                    <a:cs typeface="Arial" pitchFamily="34" charset="0"/>
                  </a:rPr>
                  <a:t> = Factor de servicio y seguridad</a:t>
                </a:r>
              </a:p>
              <a:p>
                <a:pPr marL="137160" indent="0">
                  <a:buNone/>
                </a:pPr>
                <a:r>
                  <a:rPr lang="es-ES" dirty="0">
                    <a:latin typeface="Arial" pitchFamily="34" charset="0"/>
                    <a:cs typeface="Arial" pitchFamily="34" charset="0"/>
                  </a:rPr>
                  <a:t>u</a:t>
                </a:r>
                <a:r>
                  <a:rPr lang="es-ES" dirty="0" smtClean="0">
                    <a:latin typeface="Arial" pitchFamily="34" charset="0"/>
                    <a:cs typeface="Arial" pitchFamily="34" charset="0"/>
                  </a:rPr>
                  <a:t> </a:t>
                </a:r>
                <a:r>
                  <a:rPr lang="es-ES" dirty="0">
                    <a:latin typeface="Arial" pitchFamily="34" charset="0"/>
                    <a:cs typeface="Arial" pitchFamily="34" charset="0"/>
                  </a:rPr>
                  <a:t>= Esfuerzo último de Corte </a:t>
                </a:r>
                <a:r>
                  <a:rPr lang="es-ES" dirty="0" err="1">
                    <a:latin typeface="Arial" pitchFamily="34" charset="0"/>
                    <a:cs typeface="Arial" pitchFamily="34" charset="0"/>
                  </a:rPr>
                  <a:t>MPa</a:t>
                </a:r>
                <a:r>
                  <a:rPr lang="es-ES" dirty="0">
                    <a:latin typeface="Arial" pitchFamily="34" charset="0"/>
                    <a:cs typeface="Arial" pitchFamily="34" charset="0"/>
                  </a:rPr>
                  <a:t> al 5% </a:t>
                </a:r>
              </a:p>
              <a:p>
                <a:pPr marL="137160" indent="0">
                  <a:buNone/>
                </a:pPr>
                <a14:m>
                  <m:oMathPara xmlns:m="http://schemas.openxmlformats.org/officeDocument/2006/math">
                    <m:oMathParaPr>
                      <m:jc m:val="centerGroup"/>
                    </m:oMathParaPr>
                    <m:oMath xmlns:m="http://schemas.openxmlformats.org/officeDocument/2006/math">
                      <m:r>
                        <a:rPr lang="es-ES" i="1">
                          <a:latin typeface="Cambria Math"/>
                        </a:rPr>
                        <m:t>𝜏</m:t>
                      </m:r>
                      <m:r>
                        <a:rPr lang="es-ES" i="1">
                          <a:latin typeface="Cambria Math"/>
                        </a:rPr>
                        <m:t> </m:t>
                      </m:r>
                      <m:r>
                        <a:rPr lang="es-ES" i="1">
                          <a:latin typeface="Cambria Math"/>
                        </a:rPr>
                        <m:t>𝑎𝑑𝑚</m:t>
                      </m:r>
                      <m:r>
                        <a:rPr lang="es-ES" i="1">
                          <a:latin typeface="Cambria Math"/>
                        </a:rPr>
                        <m:t>=</m:t>
                      </m:r>
                      <m:f>
                        <m:fPr>
                          <m:ctrlPr>
                            <a:rPr lang="es-ES" i="1">
                              <a:latin typeface="Cambria Math"/>
                            </a:rPr>
                          </m:ctrlPr>
                        </m:fPr>
                        <m:num>
                          <m:r>
                            <a:rPr lang="es-ES" i="1">
                              <a:latin typeface="Cambria Math"/>
                            </a:rPr>
                            <m:t>1</m:t>
                          </m:r>
                        </m:num>
                        <m:den>
                          <m:r>
                            <a:rPr lang="es-ES" i="1">
                              <a:latin typeface="Cambria Math"/>
                            </a:rPr>
                            <m:t>4</m:t>
                          </m:r>
                        </m:den>
                      </m:f>
                      <m:r>
                        <a:rPr lang="es-ES" i="1">
                          <a:latin typeface="Cambria Math"/>
                        </a:rPr>
                        <m:t>∗5.20</m:t>
                      </m:r>
                    </m:oMath>
                  </m:oMathPara>
                </a14:m>
                <a:endParaRPr lang="es-ES" dirty="0" smtClean="0">
                  <a:latin typeface="Arial" pitchFamily="34" charset="0"/>
                  <a:cs typeface="Arial" pitchFamily="34" charset="0"/>
                </a:endParaRPr>
              </a:p>
              <a:p>
                <a:pPr marL="137160" indent="0">
                  <a:buNone/>
                </a:pPr>
                <a14:m>
                  <m:oMathPara xmlns:m="http://schemas.openxmlformats.org/officeDocument/2006/math">
                    <m:oMathParaPr>
                      <m:jc m:val="centerGroup"/>
                    </m:oMathParaPr>
                    <m:oMath xmlns:m="http://schemas.openxmlformats.org/officeDocument/2006/math">
                      <m:r>
                        <a:rPr lang="es-ES" i="1">
                          <a:latin typeface="Cambria Math"/>
                        </a:rPr>
                        <m:t>𝜏</m:t>
                      </m:r>
                      <m:r>
                        <a:rPr lang="es-ES" i="1">
                          <a:latin typeface="Cambria Math"/>
                        </a:rPr>
                        <m:t> </m:t>
                      </m:r>
                      <m:r>
                        <a:rPr lang="es-ES" i="1">
                          <a:latin typeface="Cambria Math"/>
                        </a:rPr>
                        <m:t>𝑎𝑑𝑚</m:t>
                      </m:r>
                      <m:r>
                        <a:rPr lang="es-ES" i="1">
                          <a:latin typeface="Cambria Math"/>
                        </a:rPr>
                        <m:t>=1.3 </m:t>
                      </m:r>
                      <m:r>
                        <a:rPr lang="es-ES" i="1">
                          <a:latin typeface="Cambria Math"/>
                        </a:rPr>
                        <m:t>𝑀𝑃𝑎</m:t>
                      </m:r>
                      <m:r>
                        <a:rPr lang="es-ES" i="1">
                          <a:latin typeface="Cambria Math"/>
                        </a:rPr>
                        <m:t>             </m:t>
                      </m:r>
                      <m:r>
                        <a:rPr lang="es-ES" i="1">
                          <a:latin typeface="Cambria Math"/>
                        </a:rPr>
                        <m:t>𝜏</m:t>
                      </m:r>
                      <m:r>
                        <a:rPr lang="es-ES" i="1">
                          <a:latin typeface="Cambria Math"/>
                        </a:rPr>
                        <m:t> </m:t>
                      </m:r>
                      <m:r>
                        <a:rPr lang="es-ES" i="1">
                          <a:latin typeface="Cambria Math"/>
                        </a:rPr>
                        <m:t>𝑎𝑑𝑚</m:t>
                      </m:r>
                      <m:r>
                        <a:rPr lang="es-ES" i="1">
                          <a:latin typeface="Cambria Math"/>
                        </a:rPr>
                        <m:t>=13.26 </m:t>
                      </m:r>
                      <m:f>
                        <m:fPr>
                          <m:ctrlPr>
                            <a:rPr lang="es-ES" i="1">
                              <a:latin typeface="Cambria Math"/>
                            </a:rPr>
                          </m:ctrlPr>
                        </m:fPr>
                        <m:num>
                          <m:r>
                            <a:rPr lang="es-ES" i="1">
                              <a:latin typeface="Cambria Math"/>
                            </a:rPr>
                            <m:t>𝐾𝑔</m:t>
                          </m:r>
                        </m:num>
                        <m:den>
                          <m:sSup>
                            <m:sSupPr>
                              <m:ctrlPr>
                                <a:rPr lang="es-ES" i="1">
                                  <a:latin typeface="Cambria Math"/>
                                </a:rPr>
                              </m:ctrlPr>
                            </m:sSupPr>
                            <m:e>
                              <m:r>
                                <a:rPr lang="es-ES" i="1">
                                  <a:latin typeface="Cambria Math"/>
                                </a:rPr>
                                <m:t>𝑐𝑚</m:t>
                              </m:r>
                            </m:e>
                            <m:sup>
                              <m:r>
                                <a:rPr lang="es-ES" i="1">
                                  <a:latin typeface="Cambria Math"/>
                                </a:rPr>
                                <m:t>2</m:t>
                              </m:r>
                            </m:sup>
                          </m:sSup>
                        </m:den>
                      </m:f>
                    </m:oMath>
                  </m:oMathPara>
                </a14:m>
                <a:endParaRPr lang="es-ES" dirty="0">
                  <a:latin typeface="Arial" pitchFamily="34" charset="0"/>
                  <a:cs typeface="Arial" pitchFamily="34" charset="0"/>
                </a:endParaRPr>
              </a:p>
              <a:p>
                <a:pPr marL="137160" indent="0">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332656"/>
                <a:ext cx="8229600" cy="5976704"/>
              </a:xfrm>
              <a:blipFill rotWithShape="1">
                <a:blip r:embed="rId2"/>
                <a:stretch>
                  <a:fillRect t="-1735" r="-1481"/>
                </a:stretch>
              </a:blipFill>
            </p:spPr>
            <p:txBody>
              <a:bodyPr/>
              <a:lstStyle/>
              <a:p>
                <a:r>
                  <a:rPr lang="es-EC">
                    <a:noFill/>
                  </a:rPr>
                  <a:t> </a:t>
                </a:r>
              </a:p>
            </p:txBody>
          </p:sp>
        </mc:Fallback>
      </mc:AlternateContent>
    </p:spTree>
    <p:extLst>
      <p:ext uri="{BB962C8B-B14F-4D97-AF65-F5344CB8AC3E}">
        <p14:creationId xmlns:p14="http://schemas.microsoft.com/office/powerpoint/2010/main" val="283526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2800" dirty="0">
                <a:latin typeface="Arial" pitchFamily="34" charset="0"/>
                <a:cs typeface="Arial" pitchFamily="34" charset="0"/>
              </a:rPr>
              <a:t>VALOR DE DISEÑO ADMISIBLE ESFUERZO DE FLEXIÓN</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80728"/>
                <a:ext cx="8229600" cy="5328632"/>
              </a:xfrm>
            </p:spPr>
            <p:txBody>
              <a:bodyPr>
                <a:normAutofit fontScale="92500" lnSpcReduction="10000"/>
              </a:bodyPr>
              <a:lstStyle/>
              <a:p>
                <a:pPr marL="137160" indent="0" algn="ctr">
                  <a:buNone/>
                </a:pPr>
                <a14:m>
                  <m:oMath xmlns:m="http://schemas.openxmlformats.org/officeDocument/2006/math">
                    <m:r>
                      <a:rPr lang="es-ES" i="1">
                        <a:latin typeface="Cambria Math"/>
                      </a:rPr>
                      <m:t>𝜎</m:t>
                    </m:r>
                    <m:r>
                      <a:rPr lang="es-ES" i="1">
                        <a:latin typeface="Cambria Math"/>
                      </a:rPr>
                      <m:t>𝑎𝑑𝑚</m:t>
                    </m:r>
                    <m:r>
                      <a:rPr lang="es-ES" i="1">
                        <a:latin typeface="Cambria Math"/>
                      </a:rPr>
                      <m:t>=</m:t>
                    </m:r>
                    <m:f>
                      <m:fPr>
                        <m:ctrlPr>
                          <a:rPr lang="es-ES" i="1">
                            <a:latin typeface="Cambria Math"/>
                          </a:rPr>
                        </m:ctrlPr>
                      </m:fPr>
                      <m:num>
                        <m:r>
                          <a:rPr lang="es-ES" i="1">
                            <a:latin typeface="Cambria Math"/>
                          </a:rPr>
                          <m:t>1</m:t>
                        </m:r>
                      </m:num>
                      <m:den>
                        <m:r>
                          <a:rPr lang="es-ES" i="1">
                            <a:latin typeface="Cambria Math"/>
                          </a:rPr>
                          <m:t>𝐹𝑆</m:t>
                        </m:r>
                        <m:r>
                          <a:rPr lang="es-ES" i="1">
                            <a:latin typeface="Cambria Math"/>
                          </a:rPr>
                          <m:t>∗</m:t>
                        </m:r>
                        <m:r>
                          <a:rPr lang="es-ES" i="1">
                            <a:latin typeface="Cambria Math"/>
                          </a:rPr>
                          <m:t>𝐹𝐷𝐶</m:t>
                        </m:r>
                      </m:den>
                    </m:f>
                    <m:r>
                      <a:rPr lang="es-ES" i="1">
                        <a:latin typeface="Cambria Math"/>
                      </a:rPr>
                      <m:t>∗</m:t>
                    </m:r>
                  </m:oMath>
                </a14:m>
                <a:r>
                  <a:rPr lang="es-ES" dirty="0" smtClean="0">
                    <a:latin typeface="Arial" pitchFamily="34" charset="0"/>
                    <a:cs typeface="Arial" pitchFamily="34" charset="0"/>
                  </a:rPr>
                  <a:t>U</a:t>
                </a:r>
              </a:p>
              <a:p>
                <a:pPr marL="137160" indent="0">
                  <a:buNone/>
                </a:pPr>
                <a:endParaRPr lang="es-ES" dirty="0">
                  <a:latin typeface="Arial" pitchFamily="34" charset="0"/>
                  <a:cs typeface="Arial" pitchFamily="34" charset="0"/>
                </a:endParaRPr>
              </a:p>
              <a:p>
                <a:pPr marL="137160" indent="0">
                  <a:buNone/>
                </a:pPr>
                <a14:m>
                  <m:oMath xmlns:m="http://schemas.openxmlformats.org/officeDocument/2006/math">
                    <m:r>
                      <a:rPr lang="es-ES" i="1">
                        <a:latin typeface="Cambria Math"/>
                      </a:rPr>
                      <m:t>𝜎</m:t>
                    </m:r>
                    <m:r>
                      <a:rPr lang="es-ES" i="1">
                        <a:latin typeface="Cambria Math"/>
                      </a:rPr>
                      <m:t>𝑎𝑑𝑚</m:t>
                    </m:r>
                    <m:r>
                      <a:rPr lang="es-ES" i="1">
                        <a:latin typeface="Cambria Math"/>
                      </a:rPr>
                      <m:t> </m:t>
                    </m:r>
                  </m:oMath>
                </a14:m>
                <a:r>
                  <a:rPr lang="es-ES" dirty="0">
                    <a:latin typeface="Arial" pitchFamily="34" charset="0"/>
                    <a:cs typeface="Arial" pitchFamily="34" charset="0"/>
                  </a:rPr>
                  <a:t> = Esfuerzo Admisible por Flexión en </a:t>
                </a:r>
                <a:r>
                  <a:rPr lang="es-ES" dirty="0" err="1">
                    <a:latin typeface="Arial" pitchFamily="34" charset="0"/>
                    <a:cs typeface="Arial" pitchFamily="34" charset="0"/>
                  </a:rPr>
                  <a:t>MPa</a:t>
                </a:r>
                <a:r>
                  <a:rPr lang="es-ES" dirty="0">
                    <a:latin typeface="Arial" pitchFamily="34" charset="0"/>
                    <a:cs typeface="Arial" pitchFamily="34" charset="0"/>
                  </a:rPr>
                  <a:t>.</a:t>
                </a:r>
              </a:p>
              <a:p>
                <a:pPr marL="137160" indent="0">
                  <a:buNone/>
                </a:pPr>
                <a:r>
                  <a:rPr lang="es-ES" dirty="0" err="1">
                    <a:latin typeface="Arial" pitchFamily="34" charset="0"/>
                    <a:cs typeface="Arial" pitchFamily="34" charset="0"/>
                  </a:rPr>
                  <a:t>Fs</a:t>
                </a:r>
                <a:r>
                  <a:rPr lang="es-ES" dirty="0">
                    <a:latin typeface="Arial" pitchFamily="34" charset="0"/>
                    <a:cs typeface="Arial" pitchFamily="34" charset="0"/>
                  </a:rPr>
                  <a:t> = Factor de servicio y seguridad</a:t>
                </a:r>
              </a:p>
              <a:p>
                <a:pPr marL="137160" indent="0">
                  <a:buNone/>
                </a:pPr>
                <a:r>
                  <a:rPr lang="es-ES" dirty="0">
                    <a:latin typeface="Arial" pitchFamily="34" charset="0"/>
                    <a:cs typeface="Arial" pitchFamily="34" charset="0"/>
                  </a:rPr>
                  <a:t>FDC = Factor de Duración de la Carga</a:t>
                </a:r>
              </a:p>
              <a:p>
                <a:pPr marL="137160" indent="0">
                  <a:buNone/>
                </a:pPr>
                <a:r>
                  <a:rPr lang="es-ES" dirty="0">
                    <a:latin typeface="Arial" pitchFamily="34" charset="0"/>
                    <a:cs typeface="Arial" pitchFamily="34" charset="0"/>
                  </a:rPr>
                  <a:t>U = Esfuerzo último de Flexión </a:t>
                </a:r>
                <a:r>
                  <a:rPr lang="es-ES" dirty="0" err="1">
                    <a:latin typeface="Arial" pitchFamily="34" charset="0"/>
                    <a:cs typeface="Arial" pitchFamily="34" charset="0"/>
                  </a:rPr>
                  <a:t>MPa</a:t>
                </a:r>
                <a:r>
                  <a:rPr lang="es-ES" dirty="0">
                    <a:latin typeface="Arial" pitchFamily="34" charset="0"/>
                    <a:cs typeface="Arial" pitchFamily="34" charset="0"/>
                  </a:rPr>
                  <a:t> al 5% </a:t>
                </a:r>
                <a:endParaRPr lang="es-ES" dirty="0" smtClean="0">
                  <a:latin typeface="Arial" pitchFamily="34" charset="0"/>
                  <a:cs typeface="Arial" pitchFamily="34" charset="0"/>
                </a:endParaRPr>
              </a:p>
              <a:p>
                <a:endParaRPr lang="es-ES" dirty="0">
                  <a:latin typeface="Arial" pitchFamily="34" charset="0"/>
                  <a:cs typeface="Arial" pitchFamily="34" charset="0"/>
                </a:endParaRPr>
              </a:p>
              <a:p>
                <a:pPr marL="137160" indent="0">
                  <a:buNone/>
                </a:pPr>
                <a14:m>
                  <m:oMathPara xmlns:m="http://schemas.openxmlformats.org/officeDocument/2006/math">
                    <m:oMathParaPr>
                      <m:jc m:val="centerGroup"/>
                    </m:oMathParaPr>
                    <m:oMath xmlns:m="http://schemas.openxmlformats.org/officeDocument/2006/math">
                      <m:r>
                        <a:rPr lang="es-ES" i="1">
                          <a:latin typeface="Cambria Math"/>
                        </a:rPr>
                        <m:t>𝜎</m:t>
                      </m:r>
                      <m:r>
                        <a:rPr lang="es-ES" i="1">
                          <a:latin typeface="Cambria Math"/>
                        </a:rPr>
                        <m:t>𝑎𝑑𝑚</m:t>
                      </m:r>
                      <m:r>
                        <a:rPr lang="es-ES" i="1">
                          <a:latin typeface="Cambria Math"/>
                        </a:rPr>
                        <m:t>=</m:t>
                      </m:r>
                      <m:f>
                        <m:fPr>
                          <m:ctrlPr>
                            <a:rPr lang="es-ES" i="1">
                              <a:latin typeface="Cambria Math"/>
                            </a:rPr>
                          </m:ctrlPr>
                        </m:fPr>
                        <m:num>
                          <m:r>
                            <a:rPr lang="es-ES" i="1">
                              <a:latin typeface="Cambria Math"/>
                            </a:rPr>
                            <m:t>1</m:t>
                          </m:r>
                        </m:num>
                        <m:den>
                          <m:r>
                            <a:rPr lang="es-ES" i="1">
                              <a:latin typeface="Cambria Math"/>
                            </a:rPr>
                            <m:t>2∗1.15</m:t>
                          </m:r>
                        </m:den>
                      </m:f>
                      <m:r>
                        <a:rPr lang="es-ES" i="1">
                          <a:latin typeface="Cambria Math"/>
                        </a:rPr>
                        <m:t>∗25.17</m:t>
                      </m:r>
                    </m:oMath>
                  </m:oMathPara>
                </a14:m>
                <a:endParaRPr lang="es-ES" dirty="0">
                  <a:latin typeface="Arial" pitchFamily="34" charset="0"/>
                  <a:cs typeface="Arial" pitchFamily="34" charset="0"/>
                </a:endParaRPr>
              </a:p>
              <a:p>
                <a:pPr marL="137160" indent="0">
                  <a:buNone/>
                </a:pPr>
                <a:endParaRPr lang="es-ES" dirty="0" smtClean="0">
                  <a:latin typeface="Arial" pitchFamily="34" charset="0"/>
                  <a:cs typeface="Arial" pitchFamily="34" charset="0"/>
                </a:endParaRPr>
              </a:p>
              <a:p>
                <a:pPr marL="137160" indent="0">
                  <a:buNone/>
                </a:pPr>
                <a14:m>
                  <m:oMathPara xmlns:m="http://schemas.openxmlformats.org/officeDocument/2006/math">
                    <m:oMathParaPr>
                      <m:jc m:val="centerGroup"/>
                    </m:oMathParaPr>
                    <m:oMath xmlns:m="http://schemas.openxmlformats.org/officeDocument/2006/math">
                      <m:r>
                        <a:rPr lang="es-ES" i="1">
                          <a:latin typeface="Cambria Math"/>
                        </a:rPr>
                        <m:t>𝜎</m:t>
                      </m:r>
                      <m:r>
                        <a:rPr lang="es-ES" i="1">
                          <a:latin typeface="Cambria Math"/>
                        </a:rPr>
                        <m:t>𝑎𝑑𝑚</m:t>
                      </m:r>
                      <m:r>
                        <a:rPr lang="es-ES" i="1">
                          <a:latin typeface="Cambria Math"/>
                        </a:rPr>
                        <m:t>=11 </m:t>
                      </m:r>
                      <m:r>
                        <a:rPr lang="es-ES" i="1">
                          <a:latin typeface="Cambria Math"/>
                        </a:rPr>
                        <m:t>𝑀𝑃𝑎</m:t>
                      </m:r>
                      <m:r>
                        <a:rPr lang="es-ES" i="1">
                          <a:latin typeface="Cambria Math"/>
                        </a:rPr>
                        <m:t>             </m:t>
                      </m:r>
                      <m:r>
                        <a:rPr lang="es-ES" i="1">
                          <a:latin typeface="Cambria Math"/>
                        </a:rPr>
                        <m:t>𝜎</m:t>
                      </m:r>
                      <m:r>
                        <a:rPr lang="es-ES" i="1">
                          <a:latin typeface="Cambria Math"/>
                        </a:rPr>
                        <m:t>𝑎𝑑𝑚</m:t>
                      </m:r>
                      <m:r>
                        <a:rPr lang="es-ES" i="1">
                          <a:latin typeface="Cambria Math"/>
                        </a:rPr>
                        <m:t>=111.67</m:t>
                      </m:r>
                      <m:f>
                        <m:fPr>
                          <m:ctrlPr>
                            <a:rPr lang="es-ES" i="1">
                              <a:latin typeface="Cambria Math"/>
                            </a:rPr>
                          </m:ctrlPr>
                        </m:fPr>
                        <m:num>
                          <m:r>
                            <a:rPr lang="es-ES" i="1">
                              <a:latin typeface="Cambria Math"/>
                            </a:rPr>
                            <m:t>𝐾𝑔</m:t>
                          </m:r>
                        </m:num>
                        <m:den>
                          <m:sSup>
                            <m:sSupPr>
                              <m:ctrlPr>
                                <a:rPr lang="es-ES" i="1">
                                  <a:latin typeface="Cambria Math"/>
                                </a:rPr>
                              </m:ctrlPr>
                            </m:sSupPr>
                            <m:e>
                              <m:r>
                                <a:rPr lang="es-ES" i="1">
                                  <a:latin typeface="Cambria Math"/>
                                </a:rPr>
                                <m:t>𝑐𝑚</m:t>
                              </m:r>
                            </m:e>
                            <m:sup>
                              <m:r>
                                <a:rPr lang="es-ES" i="1">
                                  <a:latin typeface="Cambria Math"/>
                                </a:rPr>
                                <m:t>2</m:t>
                              </m:r>
                            </m:sup>
                          </m:sSup>
                        </m:den>
                      </m:f>
                    </m:oMath>
                  </m:oMathPara>
                </a14:m>
                <a:endParaRPr lang="es-ES" dirty="0">
                  <a:latin typeface="Arial" pitchFamily="34" charset="0"/>
                  <a:cs typeface="Arial" pitchFamily="34" charset="0"/>
                </a:endParaRPr>
              </a:p>
              <a:p>
                <a:pPr marL="13716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80728"/>
                <a:ext cx="8229600" cy="5328632"/>
              </a:xfrm>
              <a:blipFill rotWithShape="1">
                <a:blip r:embed="rId2"/>
                <a:stretch>
                  <a:fillRect t="-458"/>
                </a:stretch>
              </a:blipFill>
            </p:spPr>
            <p:txBody>
              <a:bodyPr/>
              <a:lstStyle/>
              <a:p>
                <a:r>
                  <a:rPr lang="es-EC">
                    <a:noFill/>
                  </a:rPr>
                  <a:t> </a:t>
                </a:r>
              </a:p>
            </p:txBody>
          </p:sp>
        </mc:Fallback>
      </mc:AlternateContent>
    </p:spTree>
    <p:extLst>
      <p:ext uri="{BB962C8B-B14F-4D97-AF65-F5344CB8AC3E}">
        <p14:creationId xmlns:p14="http://schemas.microsoft.com/office/powerpoint/2010/main" val="2331922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ES" b="1" dirty="0"/>
              <a:t> </a:t>
            </a:r>
            <a:r>
              <a:rPr lang="es-ES" dirty="0"/>
              <a:t/>
            </a:r>
            <a:br>
              <a:rPr lang="es-ES" dirty="0"/>
            </a:br>
            <a:r>
              <a:rPr lang="es-ES" sz="3100" b="1" dirty="0"/>
              <a:t>RESUMEN DE ESFUERZOS ADMISIBLES EN LA GUADÚA ANGUSTIFOLIA KUNTH</a:t>
            </a:r>
            <a:r>
              <a:rPr lang="es-ES" dirty="0"/>
              <a:t/>
            </a:r>
            <a:br>
              <a:rPr lang="es-ES" dirty="0"/>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12098354"/>
              </p:ext>
            </p:extLst>
          </p:nvPr>
        </p:nvGraphicFramePr>
        <p:xfrm>
          <a:off x="1403648" y="1484786"/>
          <a:ext cx="5904657" cy="4176461"/>
        </p:xfrm>
        <a:graphic>
          <a:graphicData uri="http://schemas.openxmlformats.org/drawingml/2006/table">
            <a:tbl>
              <a:tblPr firstRow="1" firstCol="1" bandRow="1">
                <a:tableStyleId>{5C22544A-7EE6-4342-B048-85BDC9FD1C3A}</a:tableStyleId>
              </a:tblPr>
              <a:tblGrid>
                <a:gridCol w="2872102"/>
                <a:gridCol w="962716"/>
                <a:gridCol w="962716"/>
                <a:gridCol w="1107123"/>
              </a:tblGrid>
              <a:tr h="518815">
                <a:tc gridSpan="4">
                  <a:txBody>
                    <a:bodyPr/>
                    <a:lstStyle/>
                    <a:p>
                      <a:pPr algn="ctr">
                        <a:lnSpc>
                          <a:spcPct val="115000"/>
                        </a:lnSpc>
                        <a:spcAft>
                          <a:spcPts val="0"/>
                        </a:spcAft>
                      </a:pPr>
                      <a:r>
                        <a:rPr lang="es-ES" sz="1100">
                          <a:effectLst/>
                        </a:rPr>
                        <a:t>ESFUERZOS ADMISUBLES ( Mpa)</a:t>
                      </a:r>
                      <a:endParaRPr lang="es-ES" sz="11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037630">
                <a:tc>
                  <a:txBody>
                    <a:bodyPr/>
                    <a:lstStyle/>
                    <a:p>
                      <a:pPr algn="ctr">
                        <a:lnSpc>
                          <a:spcPct val="115000"/>
                        </a:lnSpc>
                        <a:spcAft>
                          <a:spcPts val="0"/>
                        </a:spcAft>
                      </a:pPr>
                      <a:r>
                        <a:rPr lang="es-ES" sz="1100">
                          <a:effectLst/>
                        </a:rPr>
                        <a:t>GRUPO</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FLEXIÓN</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100">
                          <a:effectLst/>
                        </a:rPr>
                        <a:t>TRACCIÓN PARALELA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100">
                          <a:effectLst/>
                        </a:rPr>
                        <a:t>COMPRESIÓN PARALELA</a:t>
                      </a:r>
                      <a:endParaRPr lang="es-ES" sz="1100">
                        <a:effectLst/>
                        <a:latin typeface="Calibri"/>
                        <a:ea typeface="Calibri"/>
                        <a:cs typeface="Times New Roman"/>
                      </a:endParaRPr>
                    </a:p>
                  </a:txBody>
                  <a:tcPr marL="44450" marR="44450" marT="0" marB="0" anchor="b"/>
                </a:tc>
              </a:tr>
              <a:tr h="518815">
                <a:tc>
                  <a:txBody>
                    <a:bodyPr/>
                    <a:lstStyle/>
                    <a:p>
                      <a:pPr algn="ctr">
                        <a:lnSpc>
                          <a:spcPct val="115000"/>
                        </a:lnSpc>
                        <a:spcAft>
                          <a:spcPts val="0"/>
                        </a:spcAft>
                      </a:pPr>
                      <a:r>
                        <a:rPr lang="es-ES" sz="1100">
                          <a:effectLst/>
                        </a:rPr>
                        <a:t>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21,00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14,50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14,50</a:t>
                      </a:r>
                      <a:endParaRPr lang="es-ES" sz="1100">
                        <a:effectLst/>
                        <a:latin typeface="Calibri"/>
                        <a:ea typeface="Calibri"/>
                        <a:cs typeface="Times New Roman"/>
                      </a:endParaRPr>
                    </a:p>
                  </a:txBody>
                  <a:tcPr marL="44450" marR="44450" marT="0" marB="0" anchor="ctr"/>
                </a:tc>
              </a:tr>
              <a:tr h="518815">
                <a:tc>
                  <a:txBody>
                    <a:bodyPr/>
                    <a:lstStyle/>
                    <a:p>
                      <a:pPr algn="ctr">
                        <a:lnSpc>
                          <a:spcPct val="115000"/>
                        </a:lnSpc>
                        <a:spcAft>
                          <a:spcPts val="0"/>
                        </a:spcAft>
                      </a:pPr>
                      <a:r>
                        <a:rPr lang="es-ES" sz="1100">
                          <a:effectLst/>
                        </a:rPr>
                        <a:t>B</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15,00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10,50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11,00</a:t>
                      </a:r>
                      <a:endParaRPr lang="es-ES" sz="1100">
                        <a:effectLst/>
                        <a:latin typeface="Calibri"/>
                        <a:ea typeface="Calibri"/>
                        <a:cs typeface="Times New Roman"/>
                      </a:endParaRPr>
                    </a:p>
                  </a:txBody>
                  <a:tcPr marL="44450" marR="44450" marT="0" marB="0" anchor="ctr"/>
                </a:tc>
              </a:tr>
              <a:tr h="518815">
                <a:tc>
                  <a:txBody>
                    <a:bodyPr/>
                    <a:lstStyle/>
                    <a:p>
                      <a:pPr algn="ctr">
                        <a:lnSpc>
                          <a:spcPct val="115000"/>
                        </a:lnSpc>
                        <a:spcAft>
                          <a:spcPts val="0"/>
                        </a:spcAft>
                      </a:pPr>
                      <a:r>
                        <a:rPr lang="es-ES" sz="1100">
                          <a:effectLst/>
                        </a:rPr>
                        <a:t>C</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10,00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7,50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8,00</a:t>
                      </a:r>
                      <a:endParaRPr lang="es-ES" sz="1100">
                        <a:effectLst/>
                        <a:latin typeface="Calibri"/>
                        <a:ea typeface="Calibri"/>
                        <a:cs typeface="Times New Roman"/>
                      </a:endParaRPr>
                    </a:p>
                  </a:txBody>
                  <a:tcPr marL="44450" marR="44450" marT="0" marB="0" anchor="ctr"/>
                </a:tc>
              </a:tr>
              <a:tr h="518815">
                <a:tc>
                  <a:txBody>
                    <a:bodyPr/>
                    <a:lstStyle/>
                    <a:p>
                      <a:pPr algn="ctr">
                        <a:lnSpc>
                          <a:spcPct val="115000"/>
                        </a:lnSpc>
                        <a:spcAft>
                          <a:spcPts val="0"/>
                        </a:spcAft>
                      </a:pPr>
                      <a:r>
                        <a:rPr lang="es-ES" sz="1100">
                          <a:effectLst/>
                        </a:rPr>
                        <a:t>Guadúa angustifolia Kunth</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11,00</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35,63</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13,00</a:t>
                      </a:r>
                      <a:endParaRPr lang="es-ES" sz="1100">
                        <a:effectLst/>
                        <a:latin typeface="Calibri"/>
                        <a:ea typeface="Calibri"/>
                        <a:cs typeface="Times New Roman"/>
                      </a:endParaRPr>
                    </a:p>
                  </a:txBody>
                  <a:tcPr marL="44450" marR="44450" marT="0" marB="0" anchor="ctr"/>
                </a:tc>
              </a:tr>
              <a:tr h="544756">
                <a:tc>
                  <a:txBody>
                    <a:bodyPr/>
                    <a:lstStyle/>
                    <a:p>
                      <a:pPr algn="ctr">
                        <a:lnSpc>
                          <a:spcPct val="115000"/>
                        </a:lnSpc>
                        <a:spcAft>
                          <a:spcPts val="0"/>
                        </a:spcAft>
                      </a:pPr>
                      <a:r>
                        <a:rPr lang="es-ES" sz="1100">
                          <a:effectLst/>
                        </a:rPr>
                        <a:t>Guadúa angustifolia Kunth ( Kg/ cm2)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112,25</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363,57</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dirty="0">
                          <a:effectLst/>
                        </a:rPr>
                        <a:t>132,65</a:t>
                      </a:r>
                      <a:endParaRPr lang="es-ES" sz="1100" dirty="0">
                        <a:effectLst/>
                        <a:latin typeface="Calibri"/>
                        <a:ea typeface="Calibri"/>
                        <a:cs typeface="Times New Roman"/>
                      </a:endParaRPr>
                    </a:p>
                  </a:txBody>
                  <a:tcPr marL="44450" marR="44450" marT="0" marB="0" anchor="ctr"/>
                </a:tc>
              </a:tr>
            </a:tbl>
          </a:graphicData>
        </a:graphic>
      </p:graphicFrame>
      <p:sp>
        <p:nvSpPr>
          <p:cNvPr id="3" name="2 CuadroTexto"/>
          <p:cNvSpPr txBox="1"/>
          <p:nvPr/>
        </p:nvSpPr>
        <p:spPr>
          <a:xfrm>
            <a:off x="1331640" y="5949280"/>
            <a:ext cx="6192688" cy="646331"/>
          </a:xfrm>
          <a:prstGeom prst="rect">
            <a:avLst/>
          </a:prstGeom>
          <a:noFill/>
        </p:spPr>
        <p:txBody>
          <a:bodyPr wrap="square" rtlCol="0">
            <a:spAutoFit/>
          </a:bodyPr>
          <a:lstStyle/>
          <a:p>
            <a:pPr algn="ctr"/>
            <a:r>
              <a:rPr lang="es-ES" dirty="0"/>
              <a:t>Esfuerzo Admisible Guadua A. en Comparación con el Grupo de Maderas  (Fuente Cobos, León ESPE, 2007</a:t>
            </a:r>
            <a:r>
              <a:rPr lang="es-ES" dirty="0" smtClean="0"/>
              <a:t>)</a:t>
            </a:r>
            <a:endParaRPr lang="es-EC" dirty="0"/>
          </a:p>
        </p:txBody>
      </p:sp>
    </p:spTree>
    <p:extLst>
      <p:ext uri="{BB962C8B-B14F-4D97-AF65-F5344CB8AC3E}">
        <p14:creationId xmlns:p14="http://schemas.microsoft.com/office/powerpoint/2010/main" val="2257752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72643122"/>
              </p:ext>
            </p:extLst>
          </p:nvPr>
        </p:nvGraphicFramePr>
        <p:xfrm>
          <a:off x="899592" y="1124744"/>
          <a:ext cx="7200801" cy="4248472"/>
        </p:xfrm>
        <a:graphic>
          <a:graphicData uri="http://schemas.openxmlformats.org/drawingml/2006/table">
            <a:tbl>
              <a:tblPr firstRow="1" firstCol="1" bandRow="1">
                <a:tableStyleId>{5C22544A-7EE6-4342-B048-85BDC9FD1C3A}</a:tableStyleId>
              </a:tblPr>
              <a:tblGrid>
                <a:gridCol w="4768631"/>
                <a:gridCol w="969040"/>
                <a:gridCol w="1463130"/>
              </a:tblGrid>
              <a:tr h="533415">
                <a:tc gridSpan="3">
                  <a:txBody>
                    <a:bodyPr/>
                    <a:lstStyle/>
                    <a:p>
                      <a:pPr algn="ctr">
                        <a:lnSpc>
                          <a:spcPct val="115000"/>
                        </a:lnSpc>
                        <a:spcAft>
                          <a:spcPts val="0"/>
                        </a:spcAft>
                      </a:pPr>
                      <a:r>
                        <a:rPr lang="es-ES" sz="1100" dirty="0">
                          <a:effectLst/>
                        </a:rPr>
                        <a:t>MODULOS DE ELASTICIDAD (</a:t>
                      </a:r>
                      <a:r>
                        <a:rPr lang="es-ES" sz="1100" dirty="0" err="1">
                          <a:effectLst/>
                        </a:rPr>
                        <a:t>Mpa</a:t>
                      </a:r>
                      <a:r>
                        <a:rPr lang="es-ES" sz="1100" dirty="0">
                          <a:effectLst/>
                        </a:rPr>
                        <a:t>)</a:t>
                      </a:r>
                      <a:endParaRPr lang="es-ES" sz="1100" dirty="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r>
              <a:tr h="533415">
                <a:tc>
                  <a:txBody>
                    <a:bodyPr/>
                    <a:lstStyle/>
                    <a:p>
                      <a:pPr algn="ctr">
                        <a:lnSpc>
                          <a:spcPct val="115000"/>
                        </a:lnSpc>
                        <a:spcAft>
                          <a:spcPts val="0"/>
                        </a:spcAft>
                      </a:pPr>
                      <a:r>
                        <a:rPr lang="es-ES" sz="1100">
                          <a:effectLst/>
                        </a:rPr>
                        <a:t>GRUPO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100">
                          <a:effectLst/>
                        </a:rPr>
                        <a:t> E min</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E promedio</a:t>
                      </a:r>
                      <a:endParaRPr lang="es-ES" sz="1100">
                        <a:effectLst/>
                        <a:latin typeface="Calibri"/>
                        <a:ea typeface="Calibri"/>
                        <a:cs typeface="Times New Roman"/>
                      </a:endParaRPr>
                    </a:p>
                  </a:txBody>
                  <a:tcPr marL="44450" marR="44450" marT="0" marB="0" anchor="b"/>
                </a:tc>
              </a:tr>
              <a:tr h="533415">
                <a:tc>
                  <a:txBody>
                    <a:bodyPr/>
                    <a:lstStyle/>
                    <a:p>
                      <a:pPr algn="ctr">
                        <a:lnSpc>
                          <a:spcPct val="115000"/>
                        </a:lnSpc>
                        <a:spcAft>
                          <a:spcPts val="0"/>
                        </a:spcAft>
                      </a:pPr>
                      <a:r>
                        <a:rPr lang="es-ES" sz="1100">
                          <a:effectLst/>
                        </a:rPr>
                        <a:t>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9500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13000</a:t>
                      </a:r>
                      <a:endParaRPr lang="es-ES" sz="1100">
                        <a:effectLst/>
                        <a:latin typeface="Calibri"/>
                        <a:ea typeface="Calibri"/>
                        <a:cs typeface="Times New Roman"/>
                      </a:endParaRPr>
                    </a:p>
                  </a:txBody>
                  <a:tcPr marL="44450" marR="44450" marT="0" marB="0" anchor="b"/>
                </a:tc>
              </a:tr>
              <a:tr h="533415">
                <a:tc>
                  <a:txBody>
                    <a:bodyPr/>
                    <a:lstStyle/>
                    <a:p>
                      <a:pPr algn="ctr">
                        <a:lnSpc>
                          <a:spcPct val="115000"/>
                        </a:lnSpc>
                        <a:spcAft>
                          <a:spcPts val="0"/>
                        </a:spcAft>
                      </a:pPr>
                      <a:r>
                        <a:rPr lang="es-ES" sz="1100">
                          <a:effectLst/>
                        </a:rPr>
                        <a:t>B</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7500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10000</a:t>
                      </a:r>
                      <a:endParaRPr lang="es-ES" sz="1100">
                        <a:effectLst/>
                        <a:latin typeface="Calibri"/>
                        <a:ea typeface="Calibri"/>
                        <a:cs typeface="Times New Roman"/>
                      </a:endParaRPr>
                    </a:p>
                  </a:txBody>
                  <a:tcPr marL="44450" marR="44450" marT="0" marB="0" anchor="b"/>
                </a:tc>
              </a:tr>
              <a:tr h="533415">
                <a:tc>
                  <a:txBody>
                    <a:bodyPr/>
                    <a:lstStyle/>
                    <a:p>
                      <a:pPr algn="ctr">
                        <a:lnSpc>
                          <a:spcPct val="115000"/>
                        </a:lnSpc>
                        <a:spcAft>
                          <a:spcPts val="0"/>
                        </a:spcAft>
                      </a:pPr>
                      <a:r>
                        <a:rPr lang="es-ES" sz="1100" dirty="0">
                          <a:effectLst/>
                        </a:rPr>
                        <a:t>C</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5500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9000</a:t>
                      </a:r>
                      <a:endParaRPr lang="es-ES" sz="1100">
                        <a:effectLst/>
                        <a:latin typeface="Calibri"/>
                        <a:ea typeface="Calibri"/>
                        <a:cs typeface="Times New Roman"/>
                      </a:endParaRPr>
                    </a:p>
                  </a:txBody>
                  <a:tcPr marL="44450" marR="44450" marT="0" marB="0" anchor="b"/>
                </a:tc>
              </a:tr>
              <a:tr h="533415">
                <a:tc>
                  <a:txBody>
                    <a:bodyPr/>
                    <a:lstStyle/>
                    <a:p>
                      <a:pPr algn="ctr">
                        <a:lnSpc>
                          <a:spcPct val="115000"/>
                        </a:lnSpc>
                        <a:spcAft>
                          <a:spcPts val="0"/>
                        </a:spcAft>
                      </a:pPr>
                      <a:r>
                        <a:rPr lang="es-ES" sz="1100">
                          <a:effectLst/>
                        </a:rPr>
                        <a:t>Guadúa angustifolia Kunth</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9900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11900</a:t>
                      </a:r>
                      <a:endParaRPr lang="es-ES" sz="1100">
                        <a:effectLst/>
                        <a:latin typeface="Calibri"/>
                        <a:ea typeface="Calibri"/>
                        <a:cs typeface="Times New Roman"/>
                      </a:endParaRPr>
                    </a:p>
                  </a:txBody>
                  <a:tcPr marL="44450" marR="44450" marT="0" marB="0" anchor="b"/>
                </a:tc>
              </a:tr>
              <a:tr h="1047982">
                <a:tc>
                  <a:txBody>
                    <a:bodyPr/>
                    <a:lstStyle/>
                    <a:p>
                      <a:pPr algn="ctr">
                        <a:lnSpc>
                          <a:spcPct val="115000"/>
                        </a:lnSpc>
                        <a:spcAft>
                          <a:spcPts val="0"/>
                        </a:spcAft>
                      </a:pPr>
                      <a:r>
                        <a:rPr lang="es-ES" sz="1100">
                          <a:effectLst/>
                        </a:rPr>
                        <a:t>Guadúa angustifolia Kunth ( Kg/ cm2)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101020</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121429</a:t>
                      </a:r>
                      <a:endParaRPr lang="es-ES" sz="1100" dirty="0">
                        <a:effectLst/>
                        <a:latin typeface="Calibri"/>
                        <a:ea typeface="Calibri"/>
                        <a:cs typeface="Times New Roman"/>
                      </a:endParaRPr>
                    </a:p>
                  </a:txBody>
                  <a:tcPr marL="44450" marR="44450" marT="0" marB="0" anchor="b"/>
                </a:tc>
              </a:tr>
            </a:tbl>
          </a:graphicData>
        </a:graphic>
      </p:graphicFrame>
      <p:sp>
        <p:nvSpPr>
          <p:cNvPr id="2" name="1 Rectángulo"/>
          <p:cNvSpPr/>
          <p:nvPr/>
        </p:nvSpPr>
        <p:spPr>
          <a:xfrm>
            <a:off x="956742" y="5517232"/>
            <a:ext cx="7200800" cy="646331"/>
          </a:xfrm>
          <a:prstGeom prst="rect">
            <a:avLst/>
          </a:prstGeom>
        </p:spPr>
        <p:txBody>
          <a:bodyPr wrap="square">
            <a:spAutoFit/>
          </a:bodyPr>
          <a:lstStyle/>
          <a:p>
            <a:pPr algn="ctr"/>
            <a:r>
              <a:rPr lang="es-ES" dirty="0"/>
              <a:t>Modulo de Elasticidad en Comparación con el Grupo de Maderas  (Fuente Cobos, León ESPE, 2007)</a:t>
            </a:r>
            <a:endParaRPr lang="es-EC" b="1" dirty="0"/>
          </a:p>
        </p:txBody>
      </p:sp>
    </p:spTree>
    <p:extLst>
      <p:ext uri="{BB962C8B-B14F-4D97-AF65-F5344CB8AC3E}">
        <p14:creationId xmlns:p14="http://schemas.microsoft.com/office/powerpoint/2010/main" val="1898600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49909" y="1064930"/>
            <a:ext cx="3629520" cy="707886"/>
          </a:xfrm>
          <a:prstGeom prst="rect">
            <a:avLst/>
          </a:prstGeom>
          <a:noFill/>
        </p:spPr>
        <p:txBody>
          <a:bodyPr wrap="none" rtlCol="0">
            <a:spAutoFit/>
          </a:bodyPr>
          <a:lstStyle/>
          <a:p>
            <a:pPr algn="ctr"/>
            <a:r>
              <a:rPr lang="es-EC" sz="4000" b="1" i="1" dirty="0" smtClean="0"/>
              <a:t>CAPITULO III</a:t>
            </a:r>
            <a:endParaRPr lang="es-EC" sz="4000" b="1" i="1" dirty="0"/>
          </a:p>
        </p:txBody>
      </p:sp>
      <p:sp>
        <p:nvSpPr>
          <p:cNvPr id="3" name="2 CuadroTexto"/>
          <p:cNvSpPr txBox="1"/>
          <p:nvPr/>
        </p:nvSpPr>
        <p:spPr>
          <a:xfrm>
            <a:off x="827584" y="2492896"/>
            <a:ext cx="7488832" cy="3046988"/>
          </a:xfrm>
          <a:prstGeom prst="rect">
            <a:avLst/>
          </a:prstGeom>
          <a:noFill/>
        </p:spPr>
        <p:txBody>
          <a:bodyPr wrap="square" rtlCol="0">
            <a:spAutoFit/>
          </a:bodyPr>
          <a:lstStyle/>
          <a:p>
            <a:pPr algn="ctr"/>
            <a:r>
              <a:rPr lang="es-EC" sz="4800" b="1" i="1" dirty="0" smtClean="0">
                <a:effectLst>
                  <a:outerShdw blurRad="38100" dist="38100" dir="2700000" algn="tl">
                    <a:srgbClr val="000000">
                      <a:alpha val="43137"/>
                    </a:srgbClr>
                  </a:outerShdw>
                </a:effectLst>
              </a:rPr>
              <a:t>PRODUCTOS DERIVADOS DE LA GUADUA APLICABLES EN CONSTRUCCION</a:t>
            </a:r>
            <a:endParaRPr lang="es-EC"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8160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4709160"/>
          </a:xfrm>
        </p:spPr>
        <p:txBody>
          <a:bodyPr>
            <a:normAutofit lnSpcReduction="10000"/>
          </a:bodyPr>
          <a:lstStyle/>
          <a:p>
            <a:pPr algn="just"/>
            <a:r>
              <a:rPr lang="es-ES" dirty="0" smtClean="0"/>
              <a:t>Es indispensable secar e inmunizar la guadua de acuerdo con las exigencias internacionales del mercado para garantizar la calidad del producto y asegurar la demanda.</a:t>
            </a:r>
          </a:p>
          <a:p>
            <a:pPr algn="just"/>
            <a:r>
              <a:rPr lang="es-ES" dirty="0" smtClean="0"/>
              <a:t>En nuestro país no contamos con parámetros que influyen en el proceso de fabricación de productos derivados de la guadua. Sin embargo esta caracterizado a nivel mundial como recurso ecológico, renovable, rentable, accesible, versátil, liviano y resistente a esfuerzos físicos y mecánicos.</a:t>
            </a:r>
          </a:p>
          <a:p>
            <a:pPr marL="137160" indent="0">
              <a:buNone/>
            </a:pPr>
            <a:endParaRPr lang="es-ES" dirty="0" smtClean="0"/>
          </a:p>
          <a:p>
            <a:endParaRPr lang="es-ES" dirty="0" smtClean="0"/>
          </a:p>
          <a:p>
            <a:endParaRPr lang="es-ES" dirty="0"/>
          </a:p>
        </p:txBody>
      </p:sp>
    </p:spTree>
    <p:extLst>
      <p:ext uri="{BB962C8B-B14F-4D97-AF65-F5344CB8AC3E}">
        <p14:creationId xmlns:p14="http://schemas.microsoft.com/office/powerpoint/2010/main" val="3396300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3300" dirty="0" smtClean="0"/>
              <a:t>APLICACIONES DE LA CAÑA GUADUA</a:t>
            </a:r>
            <a:endParaRPr lang="es-ES" sz="3300" dirty="0"/>
          </a:p>
        </p:txBody>
      </p:sp>
      <p:sp>
        <p:nvSpPr>
          <p:cNvPr id="3" name="2 Marcador de contenido"/>
          <p:cNvSpPr>
            <a:spLocks noGrp="1"/>
          </p:cNvSpPr>
          <p:nvPr>
            <p:ph idx="1"/>
          </p:nvPr>
        </p:nvSpPr>
        <p:spPr>
          <a:xfrm>
            <a:off x="457200" y="980728"/>
            <a:ext cx="8229600" cy="5328632"/>
          </a:xfrm>
        </p:spPr>
        <p:txBody>
          <a:bodyPr/>
          <a:lstStyle/>
          <a:p>
            <a:pPr algn="just"/>
            <a:r>
              <a:rPr lang="es-ES" dirty="0" smtClean="0"/>
              <a:t>Bambú diseñado para piso, estos paneles presentan la textura del mármol y la elegancia de la madera, además son fuertes, suaves, limpios, antideslizantes y resistentes a la humedad</a:t>
            </a:r>
          </a:p>
          <a:p>
            <a:pPr algn="just"/>
            <a:r>
              <a:rPr lang="es-ES" dirty="0" smtClean="0"/>
              <a:t>En América, la producción de Bambú laminado representa altos costos, ya sea por consumo d energía y la generación de desperdicios</a:t>
            </a:r>
          </a:p>
          <a:p>
            <a:pPr marL="137160" indent="0">
              <a:buNone/>
            </a:pPr>
            <a:endParaRPr lang="es-ES"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135585" y="5157192"/>
            <a:ext cx="1988820" cy="1329690"/>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157192"/>
            <a:ext cx="2013585" cy="1329690"/>
          </a:xfrm>
          <a:prstGeom prst="rect">
            <a:avLst/>
          </a:prstGeom>
          <a:noFill/>
          <a:ln>
            <a:noFill/>
          </a:ln>
        </p:spPr>
      </p:pic>
    </p:spTree>
    <p:extLst>
      <p:ext uri="{BB962C8B-B14F-4D97-AF65-F5344CB8AC3E}">
        <p14:creationId xmlns:p14="http://schemas.microsoft.com/office/powerpoint/2010/main" val="648883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062" name="Picture 14"/>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0681"/>
          <a:stretch/>
        </p:blipFill>
        <p:spPr bwMode="auto">
          <a:xfrm>
            <a:off x="1907704" y="288033"/>
            <a:ext cx="5472607" cy="602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99592" y="6430476"/>
            <a:ext cx="7319632" cy="369332"/>
          </a:xfrm>
          <a:prstGeom prst="rect">
            <a:avLst/>
          </a:prstGeom>
          <a:noFill/>
        </p:spPr>
        <p:txBody>
          <a:bodyPr wrap="none" rtlCol="0">
            <a:spAutoFit/>
          </a:bodyPr>
          <a:lstStyle/>
          <a:p>
            <a:pPr algn="ctr"/>
            <a:r>
              <a:rPr lang="es-ES" dirty="0">
                <a:solidFill>
                  <a:schemeClr val="bg1"/>
                </a:solidFill>
              </a:rPr>
              <a:t>Diagrama de Flujo del Proceso Actual ( Fuente Morales, ESPOL, 2010</a:t>
            </a:r>
            <a:r>
              <a:rPr lang="es-ES" dirty="0" smtClean="0">
                <a:solidFill>
                  <a:schemeClr val="bg1"/>
                </a:solidFill>
              </a:rPr>
              <a:t>)</a:t>
            </a:r>
            <a:endParaRPr lang="es-EC" dirty="0">
              <a:solidFill>
                <a:schemeClr val="bg1"/>
              </a:solidFill>
            </a:endParaRPr>
          </a:p>
        </p:txBody>
      </p:sp>
    </p:spTree>
    <p:extLst>
      <p:ext uri="{BB962C8B-B14F-4D97-AF65-F5344CB8AC3E}">
        <p14:creationId xmlns:p14="http://schemas.microsoft.com/office/powerpoint/2010/main" val="3887735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sz="3300" dirty="0" smtClean="0"/>
              <a:t>LÍNEA DE PRODUCTOS ESTRUCTURALES</a:t>
            </a:r>
            <a:endParaRPr lang="es-ES" sz="3300" dirty="0"/>
          </a:p>
        </p:txBody>
      </p:sp>
      <p:sp>
        <p:nvSpPr>
          <p:cNvPr id="3" name="2 Marcador de contenido"/>
          <p:cNvSpPr>
            <a:spLocks noGrp="1"/>
          </p:cNvSpPr>
          <p:nvPr>
            <p:ph idx="1"/>
          </p:nvPr>
        </p:nvSpPr>
        <p:spPr>
          <a:xfrm>
            <a:off x="457200" y="980728"/>
            <a:ext cx="8229600" cy="5328632"/>
          </a:xfrm>
        </p:spPr>
        <p:txBody>
          <a:bodyPr>
            <a:normAutofit/>
          </a:bodyPr>
          <a:lstStyle/>
          <a:p>
            <a:pPr algn="just"/>
            <a:r>
              <a:rPr lang="es-ES" sz="2500" dirty="0" smtClean="0"/>
              <a:t>La capacidad para absorber energía y admitir una mayor flexión, hace que este bambú.</a:t>
            </a:r>
          </a:p>
          <a:p>
            <a:pPr algn="just"/>
            <a:r>
              <a:rPr lang="es-ES" sz="2500" dirty="0" smtClean="0"/>
              <a:t>Un ahorro del 45% del costo de construir con materiales convencionales.  Adicional es un material natural, renovable, de rápido crecimiento y fácil manejo, se presta para varias expresiones arquitectónicas</a:t>
            </a:r>
          </a:p>
        </p:txBody>
      </p:sp>
      <p:graphicFrame>
        <p:nvGraphicFramePr>
          <p:cNvPr id="5" name="4 Objeto"/>
          <p:cNvGraphicFramePr>
            <a:graphicFrameLocks noChangeAspect="1"/>
          </p:cNvGraphicFramePr>
          <p:nvPr>
            <p:extLst>
              <p:ext uri="{D42A27DB-BD31-4B8C-83A1-F6EECF244321}">
                <p14:modId xmlns:p14="http://schemas.microsoft.com/office/powerpoint/2010/main" val="1219515569"/>
              </p:ext>
            </p:extLst>
          </p:nvPr>
        </p:nvGraphicFramePr>
        <p:xfrm>
          <a:off x="755576" y="3861048"/>
          <a:ext cx="7632848" cy="3240360"/>
        </p:xfrm>
        <a:graphic>
          <a:graphicData uri="http://schemas.openxmlformats.org/presentationml/2006/ole">
            <mc:AlternateContent xmlns:mc="http://schemas.openxmlformats.org/markup-compatibility/2006">
              <mc:Choice xmlns:v="urn:schemas-microsoft-com:vml" Requires="v">
                <p:oleObj spid="_x0000_s19480" name="Documento" r:id="rId3" imgW="5491362" imgH="2522088" progId="Word.Document.12">
                  <p:embed/>
                </p:oleObj>
              </mc:Choice>
              <mc:Fallback>
                <p:oleObj name="Documento" r:id="rId3" imgW="5491362" imgH="2522088" progId="Word.Document.12">
                  <p:embed/>
                  <p:pic>
                    <p:nvPicPr>
                      <p:cNvPr id="0" name=""/>
                      <p:cNvPicPr/>
                      <p:nvPr/>
                    </p:nvPicPr>
                    <p:blipFill>
                      <a:blip r:embed="rId4"/>
                      <a:stretch>
                        <a:fillRect/>
                      </a:stretch>
                    </p:blipFill>
                    <p:spPr>
                      <a:xfrm>
                        <a:off x="755576" y="3861048"/>
                        <a:ext cx="7632848" cy="3240360"/>
                      </a:xfrm>
                      <a:prstGeom prst="rect">
                        <a:avLst/>
                      </a:prstGeom>
                    </p:spPr>
                  </p:pic>
                </p:oleObj>
              </mc:Fallback>
            </mc:AlternateContent>
          </a:graphicData>
        </a:graphic>
      </p:graphicFrame>
      <p:sp>
        <p:nvSpPr>
          <p:cNvPr id="4" name="3 CuadroTexto"/>
          <p:cNvSpPr txBox="1"/>
          <p:nvPr/>
        </p:nvSpPr>
        <p:spPr>
          <a:xfrm>
            <a:off x="2002572" y="6525344"/>
            <a:ext cx="5115503" cy="369332"/>
          </a:xfrm>
          <a:prstGeom prst="rect">
            <a:avLst/>
          </a:prstGeom>
          <a:noFill/>
        </p:spPr>
        <p:txBody>
          <a:bodyPr wrap="none" rtlCol="0">
            <a:spAutoFit/>
          </a:bodyPr>
          <a:lstStyle/>
          <a:p>
            <a:r>
              <a:rPr lang="es-EC" dirty="0" smtClean="0"/>
              <a:t>Fuente Carranza, Taco 2011 y Cobos, León 2007)</a:t>
            </a:r>
            <a:endParaRPr lang="es-EC" dirty="0"/>
          </a:p>
        </p:txBody>
      </p:sp>
    </p:spTree>
    <p:extLst>
      <p:ext uri="{BB962C8B-B14F-4D97-AF65-F5344CB8AC3E}">
        <p14:creationId xmlns:p14="http://schemas.microsoft.com/office/powerpoint/2010/main" val="2736873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fontScale="90000"/>
          </a:bodyPr>
          <a:lstStyle/>
          <a:p>
            <a:r>
              <a:rPr lang="es-ES" sz="3300" dirty="0" smtClean="0"/>
              <a:t>EXPERIENCIA DE PRODUCCION DE BAMBÚ EN EL ECUADOR</a:t>
            </a:r>
            <a:endParaRPr lang="es-ES" sz="3300" dirty="0"/>
          </a:p>
        </p:txBody>
      </p:sp>
      <p:sp>
        <p:nvSpPr>
          <p:cNvPr id="3" name="2 Marcador de contenido"/>
          <p:cNvSpPr>
            <a:spLocks noGrp="1"/>
          </p:cNvSpPr>
          <p:nvPr>
            <p:ph idx="1"/>
          </p:nvPr>
        </p:nvSpPr>
        <p:spPr>
          <a:xfrm>
            <a:off x="457200" y="1196752"/>
            <a:ext cx="8363272" cy="5112608"/>
          </a:xfrm>
        </p:spPr>
        <p:txBody>
          <a:bodyPr>
            <a:normAutofit lnSpcReduction="10000"/>
          </a:bodyPr>
          <a:lstStyle/>
          <a:p>
            <a:pPr algn="just"/>
            <a:r>
              <a:rPr lang="es-ES" dirty="0" smtClean="0"/>
              <a:t>La caña en el Ecuador es un Bambú leñoso muy resistente y de rápido crecimiento, la cosecha ha sido transmitido por conocimientos ancestrales.</a:t>
            </a:r>
          </a:p>
          <a:p>
            <a:pPr algn="just"/>
            <a:r>
              <a:rPr lang="es-ES" dirty="0" smtClean="0"/>
              <a:t>la incorporación de nuevos materiales que se impusieron en la edad moderna, dejo relegados a la madera y guadua y se convirtieron en materiales de vivienda popular. Esto se da mas en los sectores donde existe asentamientos de invasiones sobre bazos de mar, construyendo barros enteros de palafitos de caña y es desde allí que se ha visto a la caña sinónimo de miseria, marginalidad.</a:t>
            </a:r>
            <a:endParaRPr lang="es-ES" dirty="0"/>
          </a:p>
        </p:txBody>
      </p:sp>
    </p:spTree>
    <p:extLst>
      <p:ext uri="{BB962C8B-B14F-4D97-AF65-F5344CB8AC3E}">
        <p14:creationId xmlns:p14="http://schemas.microsoft.com/office/powerpoint/2010/main" val="158367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1196752"/>
            <a:ext cx="8136904" cy="5328592"/>
          </a:xfrm>
        </p:spPr>
        <p:txBody>
          <a:bodyPr>
            <a:normAutofit lnSpcReduction="10000"/>
          </a:bodyPr>
          <a:lstStyle/>
          <a:p>
            <a:pPr algn="just"/>
            <a:r>
              <a:rPr lang="es-ES" dirty="0" smtClean="0"/>
              <a:t>OBJETIVO GENERAL</a:t>
            </a:r>
          </a:p>
          <a:p>
            <a:pPr marL="457200" indent="-457200" algn="just">
              <a:buFont typeface="Arial" pitchFamily="34" charset="0"/>
              <a:buChar char="•"/>
            </a:pPr>
            <a:r>
              <a:rPr lang="es-ES" dirty="0" smtClean="0"/>
              <a:t>Realizar </a:t>
            </a:r>
            <a:r>
              <a:rPr lang="es-ES" dirty="0"/>
              <a:t>un análisis estructural de la caña guadua que permita utilizarla como material alternativo en la construcción de </a:t>
            </a:r>
            <a:r>
              <a:rPr lang="es-ES" dirty="0" smtClean="0"/>
              <a:t>vivienda popular.</a:t>
            </a:r>
          </a:p>
          <a:p>
            <a:pPr algn="just"/>
            <a:r>
              <a:rPr lang="es-ES" dirty="0" smtClean="0"/>
              <a:t>LA CAÑA GUADUA</a:t>
            </a:r>
          </a:p>
          <a:p>
            <a:pPr marL="457200" indent="-457200" algn="just">
              <a:buFont typeface="Arial" pitchFamily="34" charset="0"/>
              <a:buChar char="•"/>
            </a:pPr>
            <a:r>
              <a:rPr lang="es-EC" dirty="0"/>
              <a:t>La Guadua reúne 30 </a:t>
            </a:r>
            <a:r>
              <a:rPr lang="es-EC" dirty="0" smtClean="0"/>
              <a:t>desde México </a:t>
            </a:r>
            <a:r>
              <a:rPr lang="es-EC" dirty="0"/>
              <a:t>hasta Uruguay y norte de Argentina, exceptuando Chile y las islas del Caribe</a:t>
            </a:r>
            <a:r>
              <a:rPr lang="es-EC" dirty="0" smtClean="0"/>
              <a:t>.</a:t>
            </a:r>
          </a:p>
          <a:p>
            <a:pPr marL="457200" indent="-457200" algn="just">
              <a:buFont typeface="Arial" pitchFamily="34" charset="0"/>
              <a:buChar char="•"/>
            </a:pPr>
            <a:r>
              <a:rPr lang="es-EC" dirty="0" smtClean="0"/>
              <a:t>En Ecuador: Región Oriental </a:t>
            </a:r>
            <a:r>
              <a:rPr lang="es-EC" dirty="0"/>
              <a:t>,</a:t>
            </a:r>
            <a:r>
              <a:rPr lang="es-EC" dirty="0" smtClean="0"/>
              <a:t> Costa y Sierra; las propiedades físicas y mecánicas son similares.</a:t>
            </a:r>
            <a:endParaRPr lang="es-ES" dirty="0"/>
          </a:p>
          <a:p>
            <a:pPr marL="457200" indent="-457200" algn="l">
              <a:buFont typeface="Arial" pitchFamily="34" charset="0"/>
              <a:buChar char="•"/>
            </a:pPr>
            <a:endParaRPr lang="es-ES" dirty="0"/>
          </a:p>
        </p:txBody>
      </p:sp>
    </p:spTree>
    <p:extLst>
      <p:ext uri="{BB962C8B-B14F-4D97-AF65-F5344CB8AC3E}">
        <p14:creationId xmlns:p14="http://schemas.microsoft.com/office/powerpoint/2010/main" val="1431694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9564" y="1064930"/>
            <a:ext cx="3570209" cy="707886"/>
          </a:xfrm>
          <a:prstGeom prst="rect">
            <a:avLst/>
          </a:prstGeom>
          <a:noFill/>
        </p:spPr>
        <p:txBody>
          <a:bodyPr wrap="none" rtlCol="0">
            <a:spAutoFit/>
          </a:bodyPr>
          <a:lstStyle/>
          <a:p>
            <a:pPr algn="ctr"/>
            <a:r>
              <a:rPr lang="es-EC" sz="4000" b="1" i="1" dirty="0" smtClean="0"/>
              <a:t>CAPITULO IV</a:t>
            </a:r>
            <a:endParaRPr lang="es-EC" sz="4000" b="1" i="1" dirty="0"/>
          </a:p>
        </p:txBody>
      </p:sp>
      <p:sp>
        <p:nvSpPr>
          <p:cNvPr id="3" name="2 CuadroTexto"/>
          <p:cNvSpPr txBox="1"/>
          <p:nvPr/>
        </p:nvSpPr>
        <p:spPr>
          <a:xfrm>
            <a:off x="827584" y="2492896"/>
            <a:ext cx="7488832" cy="2308324"/>
          </a:xfrm>
          <a:prstGeom prst="rect">
            <a:avLst/>
          </a:prstGeom>
          <a:noFill/>
        </p:spPr>
        <p:txBody>
          <a:bodyPr wrap="square" rtlCol="0">
            <a:spAutoFit/>
          </a:bodyPr>
          <a:lstStyle/>
          <a:p>
            <a:pPr algn="ctr"/>
            <a:r>
              <a:rPr lang="es-EC" sz="4800" b="1" i="1" dirty="0" smtClean="0">
                <a:effectLst>
                  <a:outerShdw blurRad="38100" dist="38100" dir="2700000" algn="tl">
                    <a:srgbClr val="000000">
                      <a:alpha val="43137"/>
                    </a:srgbClr>
                  </a:outerShdw>
                </a:effectLst>
              </a:rPr>
              <a:t>PROCESO DE INDUSTRIALIZACION DE LA GUADUA</a:t>
            </a:r>
            <a:endParaRPr lang="es-EC"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3007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S" sz="3300" dirty="0" smtClean="0"/>
              <a:t>ANTECEDENTES</a:t>
            </a:r>
            <a:endParaRPr lang="es-ES" sz="3300" dirty="0"/>
          </a:p>
        </p:txBody>
      </p:sp>
      <p:sp>
        <p:nvSpPr>
          <p:cNvPr id="3" name="2 Marcador de contenido"/>
          <p:cNvSpPr>
            <a:spLocks noGrp="1"/>
          </p:cNvSpPr>
          <p:nvPr>
            <p:ph idx="1"/>
          </p:nvPr>
        </p:nvSpPr>
        <p:spPr>
          <a:xfrm>
            <a:off x="457200" y="1268760"/>
            <a:ext cx="8229600" cy="5040600"/>
          </a:xfrm>
        </p:spPr>
        <p:txBody>
          <a:bodyPr/>
          <a:lstStyle/>
          <a:p>
            <a:pPr algn="just"/>
            <a:r>
              <a:rPr lang="es-ES" dirty="0" smtClean="0"/>
              <a:t>Recurso natural renovable de excelencia </a:t>
            </a:r>
          </a:p>
          <a:p>
            <a:pPr algn="just"/>
            <a:endParaRPr lang="es-ES" dirty="0"/>
          </a:p>
          <a:p>
            <a:pPr algn="just"/>
            <a:r>
              <a:rPr lang="es-ES" dirty="0" smtClean="0"/>
              <a:t>Bien utilizado, permite la creación de espacios de gran estética y sobrios acabados y que además brindan elevados niveles de confort con una significativa reducción de costos con respecto a otros sistemas de construcción convencionales.</a:t>
            </a:r>
            <a:endParaRPr lang="es-ES" dirty="0"/>
          </a:p>
        </p:txBody>
      </p:sp>
    </p:spTree>
    <p:extLst>
      <p:ext uri="{BB962C8B-B14F-4D97-AF65-F5344CB8AC3E}">
        <p14:creationId xmlns:p14="http://schemas.microsoft.com/office/powerpoint/2010/main" val="3927374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424936" cy="6192688"/>
          </a:xfrm>
        </p:spPr>
        <p:txBody>
          <a:bodyPr>
            <a:normAutofit fontScale="92500" lnSpcReduction="20000"/>
          </a:bodyPr>
          <a:lstStyle/>
          <a:p>
            <a:r>
              <a:rPr lang="es-ES" b="1" dirty="0" smtClean="0"/>
              <a:t>Conservacionista</a:t>
            </a:r>
            <a:r>
              <a:rPr lang="es-ES" dirty="0" smtClean="0"/>
              <a:t>: </a:t>
            </a:r>
            <a:r>
              <a:rPr lang="es-ES" dirty="0"/>
              <a:t>E</a:t>
            </a:r>
            <a:r>
              <a:rPr lang="es-ES" dirty="0" smtClean="0"/>
              <a:t>fectos protectores sobre los recursos y las aguas de las cuencas hidrográficas.</a:t>
            </a:r>
          </a:p>
          <a:p>
            <a:endParaRPr lang="es-ES" b="1" dirty="0" smtClean="0"/>
          </a:p>
          <a:p>
            <a:r>
              <a:rPr lang="es-ES" b="1" dirty="0" smtClean="0"/>
              <a:t>Ecológica</a:t>
            </a:r>
            <a:r>
              <a:rPr lang="es-ES" dirty="0" smtClean="0"/>
              <a:t>: son captadores de dióxido de carbono y grandes productores de oxigeno.</a:t>
            </a:r>
          </a:p>
          <a:p>
            <a:pPr marL="137160" indent="0">
              <a:buNone/>
            </a:pPr>
            <a:endParaRPr lang="es-ES" dirty="0" smtClean="0"/>
          </a:p>
          <a:p>
            <a:r>
              <a:rPr lang="es-ES" b="1" dirty="0" smtClean="0"/>
              <a:t>Económica: </a:t>
            </a:r>
            <a:r>
              <a:rPr lang="es-ES" dirty="0"/>
              <a:t>A</a:t>
            </a:r>
            <a:r>
              <a:rPr lang="es-ES" dirty="0" smtClean="0"/>
              <a:t>lto rendimiento por hectáreas, rápido crecimiento, tiempos cortos de aprovechamiento y diversidad de usos, solución ante la demanda de especies maderables.</a:t>
            </a:r>
          </a:p>
          <a:p>
            <a:endParaRPr lang="es-ES" dirty="0" smtClean="0"/>
          </a:p>
          <a:p>
            <a:r>
              <a:rPr lang="es-ES" b="1" dirty="0" smtClean="0"/>
              <a:t>Cultural</a:t>
            </a:r>
            <a:r>
              <a:rPr lang="es-ES" dirty="0" smtClean="0"/>
              <a:t>: Cualidades físicas, disponibilidad y bajos costos, conocida, usada desde época </a:t>
            </a:r>
            <a:r>
              <a:rPr lang="es-ES" dirty="0" err="1" smtClean="0"/>
              <a:t>precolombiana</a:t>
            </a:r>
            <a:r>
              <a:rPr lang="es-ES" dirty="0" smtClean="0"/>
              <a:t>.</a:t>
            </a:r>
          </a:p>
          <a:p>
            <a:pPr marL="137160" indent="0">
              <a:buNone/>
            </a:pPr>
            <a:endParaRPr lang="es-ES" dirty="0" smtClean="0"/>
          </a:p>
          <a:p>
            <a:r>
              <a:rPr lang="es-ES" b="1" dirty="0" smtClean="0"/>
              <a:t>Arquitectónica: </a:t>
            </a:r>
            <a:r>
              <a:rPr lang="es-ES" dirty="0" smtClean="0"/>
              <a:t>Material idóneo para estructuras sismo resistentes y como auxiliar en las construcción de cemento.</a:t>
            </a:r>
            <a:endParaRPr lang="es-ES" b="1" dirty="0" smtClean="0"/>
          </a:p>
          <a:p>
            <a:endParaRPr lang="es-ES" dirty="0" smtClean="0"/>
          </a:p>
          <a:p>
            <a:endParaRPr lang="es-ES" dirty="0"/>
          </a:p>
        </p:txBody>
      </p:sp>
    </p:spTree>
    <p:extLst>
      <p:ext uri="{BB962C8B-B14F-4D97-AF65-F5344CB8AC3E}">
        <p14:creationId xmlns:p14="http://schemas.microsoft.com/office/powerpoint/2010/main" val="439076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640960" cy="6048712"/>
          </a:xfrm>
        </p:spPr>
        <p:txBody>
          <a:bodyPr/>
          <a:lstStyle/>
          <a:p>
            <a:pPr algn="just"/>
            <a:r>
              <a:rPr lang="es-ES" b="1" dirty="0" smtClean="0">
                <a:solidFill>
                  <a:srgbClr val="D4D153"/>
                </a:solidFill>
              </a:rPr>
              <a:t>Curado de la Guadua</a:t>
            </a:r>
          </a:p>
          <a:p>
            <a:pPr marL="137160" indent="0" algn="just">
              <a:buNone/>
            </a:pPr>
            <a:r>
              <a:rPr lang="es-ES" dirty="0" smtClean="0"/>
              <a:t>Curado sinónimo de preservado, significa prevenir es escape o pérdida de los líquidos contenidos en aquellos, logrando impermeables, lo que significa dejar el recipiente con agua o aguardiente durante algunos días.</a:t>
            </a:r>
          </a:p>
          <a:p>
            <a:pPr marL="137160" indent="0" algn="just">
              <a:buNone/>
            </a:pPr>
            <a:endParaRPr lang="es-ES" dirty="0" smtClean="0"/>
          </a:p>
          <a:p>
            <a:pPr algn="just"/>
            <a:r>
              <a:rPr lang="es-ES" b="1" dirty="0" smtClean="0">
                <a:solidFill>
                  <a:srgbClr val="BFBF33"/>
                </a:solidFill>
              </a:rPr>
              <a:t>Proceso de Preservado</a:t>
            </a:r>
          </a:p>
          <a:p>
            <a:pPr marL="137160" indent="0" algn="just">
              <a:buNone/>
            </a:pPr>
            <a:r>
              <a:rPr lang="es-ES" dirty="0" smtClean="0"/>
              <a:t>La guadua contiene humedad, la cual es indispensable extraer, para obtener su mayor resistencias y controlar hongos</a:t>
            </a:r>
          </a:p>
          <a:p>
            <a:pPr marL="137160" indent="0">
              <a:buNone/>
            </a:pPr>
            <a:endParaRPr lang="es-ES" dirty="0"/>
          </a:p>
        </p:txBody>
      </p:sp>
    </p:spTree>
    <p:extLst>
      <p:ext uri="{BB962C8B-B14F-4D97-AF65-F5344CB8AC3E}">
        <p14:creationId xmlns:p14="http://schemas.microsoft.com/office/powerpoint/2010/main" val="3026394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sz="3400" dirty="0" smtClean="0"/>
              <a:t>PRESERVADO POR INMERSIÓN EN AGUA</a:t>
            </a:r>
            <a:endParaRPr lang="es-ES" sz="3400" dirty="0"/>
          </a:p>
        </p:txBody>
      </p:sp>
      <p:pic>
        <p:nvPicPr>
          <p:cNvPr id="4" name="Picture 2" descr="C:\Documents and Settings\Administrator\My Documents\19 PRESERV Y SECADO\PRESERV,\01 Tanques\Tanque 03.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4176464" cy="5040560"/>
          </a:xfrm>
          <a:prstGeom prst="rect">
            <a:avLst/>
          </a:prstGeom>
          <a:noFill/>
          <a:ln>
            <a:noFill/>
          </a:ln>
          <a:extLst/>
        </p:spPr>
      </p:pic>
      <p:pic>
        <p:nvPicPr>
          <p:cNvPr id="5" name="Picture 2" descr="C:\Documents and Settings\Administrator\My Documents\19 PRESERV Y SECADO\PRESERV,\01 Tanques\Tanque 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268760"/>
            <a:ext cx="4056003" cy="5040560"/>
          </a:xfrm>
          <a:prstGeom prst="rect">
            <a:avLst/>
          </a:prstGeom>
          <a:noFill/>
          <a:ln>
            <a:noFill/>
          </a:ln>
          <a:extLst/>
        </p:spPr>
      </p:pic>
    </p:spTree>
    <p:extLst>
      <p:ext uri="{BB962C8B-B14F-4D97-AF65-F5344CB8AC3E}">
        <p14:creationId xmlns:p14="http://schemas.microsoft.com/office/powerpoint/2010/main" val="4007045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3500" dirty="0" smtClean="0"/>
              <a:t>PRESERVADO MEDIANTE HUMO</a:t>
            </a:r>
            <a:endParaRPr lang="es-ES" sz="3500" dirty="0"/>
          </a:p>
        </p:txBody>
      </p:sp>
      <p:pic>
        <p:nvPicPr>
          <p:cNvPr id="5" name="Picture 7" descr="C:\Documents and Settings\Administrator\My Documents\19 PRESERV Y SECADO\PRESERV,\01 Tanques\lam.inn 01.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24744"/>
            <a:ext cx="5112568" cy="5491567"/>
          </a:xfrm>
          <a:prstGeom prst="rect">
            <a:avLst/>
          </a:prstGeom>
          <a:noFill/>
          <a:ln>
            <a:noFill/>
          </a:ln>
          <a:extLst/>
        </p:spPr>
      </p:pic>
    </p:spTree>
    <p:extLst>
      <p:ext uri="{BB962C8B-B14F-4D97-AF65-F5344CB8AC3E}">
        <p14:creationId xmlns:p14="http://schemas.microsoft.com/office/powerpoint/2010/main" val="1833233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Administrator\My Documents\scanner\esquema camara de humos.BMP"/>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87655"/>
            <a:ext cx="6048671" cy="6309697"/>
          </a:xfrm>
          <a:prstGeom prst="rect">
            <a:avLst/>
          </a:prstGeom>
          <a:noFill/>
          <a:ln>
            <a:noFill/>
          </a:ln>
          <a:extLst/>
        </p:spPr>
      </p:pic>
      <p:pic>
        <p:nvPicPr>
          <p:cNvPr id="5" name="Picture 2" descr="C:\Documents and Settings\Administrator\My Documents\19 PRESERV Y SECADO\PRESERV,\04 Preser HUMO\Pre humo 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2664296" cy="3168352"/>
          </a:xfrm>
          <a:prstGeom prst="rect">
            <a:avLst/>
          </a:prstGeom>
          <a:noFill/>
          <a:ln>
            <a:noFill/>
          </a:ln>
          <a:extLst/>
        </p:spPr>
      </p:pic>
    </p:spTree>
    <p:extLst>
      <p:ext uri="{BB962C8B-B14F-4D97-AF65-F5344CB8AC3E}">
        <p14:creationId xmlns:p14="http://schemas.microsoft.com/office/powerpoint/2010/main" val="1993660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850106"/>
          </a:xfrm>
        </p:spPr>
        <p:txBody>
          <a:bodyPr>
            <a:noAutofit/>
          </a:bodyPr>
          <a:lstStyle/>
          <a:p>
            <a:r>
              <a:rPr lang="es-ES" sz="3000" dirty="0" smtClean="0"/>
              <a:t>PRESERVACIÓN MEDIANTE RECUBRIMIENTO</a:t>
            </a:r>
            <a:endParaRPr lang="es-ES" sz="3000" dirty="0"/>
          </a:p>
        </p:txBody>
      </p:sp>
      <p:sp>
        <p:nvSpPr>
          <p:cNvPr id="3" name="2 Marcador de contenido"/>
          <p:cNvSpPr>
            <a:spLocks noGrp="1"/>
          </p:cNvSpPr>
          <p:nvPr>
            <p:ph idx="1"/>
          </p:nvPr>
        </p:nvSpPr>
        <p:spPr>
          <a:xfrm>
            <a:off x="457200" y="1196752"/>
            <a:ext cx="8229600" cy="5112608"/>
          </a:xfrm>
        </p:spPr>
        <p:txBody>
          <a:bodyPr/>
          <a:lstStyle/>
          <a:p>
            <a:pPr algn="just"/>
            <a:r>
              <a:rPr lang="es-ES" dirty="0" smtClean="0"/>
              <a:t>Utilizamos hidróxido de calcio Ca(OH)2, este se obtiene de la hidratación del óxido de calcio, </a:t>
            </a:r>
            <a:r>
              <a:rPr lang="es-ES" dirty="0" err="1" smtClean="0"/>
              <a:t>CaO</a:t>
            </a:r>
            <a:r>
              <a:rPr lang="es-ES" dirty="0" smtClean="0"/>
              <a:t> (cal viva), minas de caliza.</a:t>
            </a:r>
          </a:p>
          <a:p>
            <a:pPr algn="just"/>
            <a:r>
              <a:rPr lang="es-ES" dirty="0" smtClean="0"/>
              <a:t>Este sistema de blanqueo con lechada de cal, es para guaduas abiertas o cañas picadas.</a:t>
            </a:r>
          </a:p>
          <a:p>
            <a:pPr algn="just"/>
            <a:r>
              <a:rPr lang="es-ES" dirty="0" smtClean="0"/>
              <a:t>Aplicación que se esta realizando en países americanos, así como de resultados restringidos solo a las paredes o cielos rasos formados por la parte interior de los </a:t>
            </a:r>
            <a:r>
              <a:rPr lang="es-ES" dirty="0" err="1" smtClean="0"/>
              <a:t>culmos</a:t>
            </a:r>
            <a:endParaRPr lang="es-ES" dirty="0" smtClean="0"/>
          </a:p>
          <a:p>
            <a:endParaRPr lang="es-ES" dirty="0"/>
          </a:p>
        </p:txBody>
      </p:sp>
    </p:spTree>
    <p:extLst>
      <p:ext uri="{BB962C8B-B14F-4D97-AF65-F5344CB8AC3E}">
        <p14:creationId xmlns:p14="http://schemas.microsoft.com/office/powerpoint/2010/main" val="2204673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200" dirty="0" smtClean="0"/>
              <a:t>PRESERVACION METODO BOUCHERIE</a:t>
            </a:r>
            <a:endParaRPr lang="es-ES" sz="3200" dirty="0"/>
          </a:p>
        </p:txBody>
      </p:sp>
      <p:pic>
        <p:nvPicPr>
          <p:cNvPr id="4" name="Picture 4" descr="C:\Documents and Settings\Administrator\My Documents\19 PRESERV Y SECADO\PRESERV,\02 Preser BOUCH\bouch0002.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3960440" cy="5472608"/>
          </a:xfrm>
          <a:prstGeom prst="rect">
            <a:avLst/>
          </a:prstGeom>
          <a:noFill/>
          <a:ln>
            <a:noFill/>
          </a:ln>
          <a:extLst/>
        </p:spPr>
      </p:pic>
      <p:pic>
        <p:nvPicPr>
          <p:cNvPr id="5" name="Picture 4" descr="C:\Documents and Settings\Administrator\My Documents\19 PRESERV Y SECADO\PRESERV,\02 Preser BOUCH\bouch0001.jpg"/>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3960440" cy="5472608"/>
          </a:xfrm>
          <a:prstGeom prst="rect">
            <a:avLst/>
          </a:prstGeom>
          <a:noFill/>
          <a:ln>
            <a:noFill/>
          </a:ln>
          <a:extLst/>
        </p:spPr>
      </p:pic>
    </p:spTree>
    <p:extLst>
      <p:ext uri="{BB962C8B-B14F-4D97-AF65-F5344CB8AC3E}">
        <p14:creationId xmlns:p14="http://schemas.microsoft.com/office/powerpoint/2010/main" val="3291748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Autofit/>
          </a:bodyPr>
          <a:lstStyle/>
          <a:p>
            <a:r>
              <a:rPr lang="es-ES" sz="3000" dirty="0" smtClean="0"/>
              <a:t>PRESERVACIÓN MÉTODO BOUCHERIE MODIFICADO</a:t>
            </a:r>
            <a:endParaRPr lang="es-ES" sz="3000" dirty="0"/>
          </a:p>
        </p:txBody>
      </p:sp>
      <p:pic>
        <p:nvPicPr>
          <p:cNvPr id="4" name="Picture 2" descr="C:\Documents and Settings\Administrator\My Documents\19 PRESERV Y SECADO\PRESERV,\02 Preser BOUCH\Bouch 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3672408" cy="5328250"/>
          </a:xfrm>
          <a:prstGeom prst="rect">
            <a:avLst/>
          </a:prstGeom>
          <a:noFill/>
          <a:ln>
            <a:noFill/>
          </a:ln>
          <a:extLst/>
        </p:spPr>
      </p:pic>
      <p:pic>
        <p:nvPicPr>
          <p:cNvPr id="5" name="Picture 2" descr="C:\Documents and Settings\Administrator\My Documents\19 PRESERV Y SECADO\PRESERV,\02 Preser BOUCH\Bouch 02.JPG"/>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1"/>
            <a:ext cx="3816424" cy="5342880"/>
          </a:xfrm>
          <a:prstGeom prst="rect">
            <a:avLst/>
          </a:prstGeom>
          <a:noFill/>
          <a:ln>
            <a:noFill/>
          </a:ln>
          <a:extLst/>
        </p:spPr>
      </p:pic>
    </p:spTree>
    <p:extLst>
      <p:ext uri="{BB962C8B-B14F-4D97-AF65-F5344CB8AC3E}">
        <p14:creationId xmlns:p14="http://schemas.microsoft.com/office/powerpoint/2010/main" val="123444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850106"/>
          </a:xfrm>
        </p:spPr>
        <p:txBody>
          <a:bodyPr>
            <a:normAutofit/>
          </a:bodyPr>
          <a:lstStyle/>
          <a:p>
            <a:r>
              <a:rPr lang="es-ES" sz="3000" dirty="0" smtClean="0"/>
              <a:t>GUADUA ANGUSTIFOLIA</a:t>
            </a:r>
            <a:endParaRPr lang="es-ES" sz="3000" dirty="0"/>
          </a:p>
        </p:txBody>
      </p:sp>
      <p:sp>
        <p:nvSpPr>
          <p:cNvPr id="5" name="4 Marcador de contenido"/>
          <p:cNvSpPr>
            <a:spLocks noGrp="1"/>
          </p:cNvSpPr>
          <p:nvPr>
            <p:ph idx="1"/>
          </p:nvPr>
        </p:nvSpPr>
        <p:spPr>
          <a:xfrm>
            <a:off x="395536" y="1052736"/>
            <a:ext cx="8301608" cy="5616624"/>
          </a:xfrm>
        </p:spPr>
        <p:txBody>
          <a:bodyPr>
            <a:normAutofit fontScale="85000" lnSpcReduction="20000"/>
          </a:bodyPr>
          <a:lstStyle/>
          <a:p>
            <a:r>
              <a:rPr lang="es-ES" dirty="0" smtClean="0"/>
              <a:t>Forman colonias dominantes conocidas como GUADUALES (0-2000 msnm)</a:t>
            </a:r>
          </a:p>
          <a:p>
            <a:r>
              <a:rPr lang="es-ES" dirty="0" smtClean="0"/>
              <a:t>Ecuador se desarrollan región central de los Andes 500-1500m , T 17</a:t>
            </a:r>
            <a:r>
              <a:rPr lang="es-ES" dirty="0" smtClean="0">
                <a:latin typeface="Cambria Math"/>
                <a:ea typeface="Cambria Math"/>
              </a:rPr>
              <a:t>°</a:t>
            </a:r>
            <a:r>
              <a:rPr lang="es-ES" dirty="0" smtClean="0"/>
              <a:t> y 26</a:t>
            </a:r>
            <a:r>
              <a:rPr lang="es-ES" dirty="0" smtClean="0">
                <a:latin typeface="Cambria Math"/>
                <a:ea typeface="Cambria Math"/>
              </a:rPr>
              <a:t>°C, precipitación 1200-2500 mm/año, humedad relativa 80-90%.</a:t>
            </a:r>
          </a:p>
          <a:p>
            <a:r>
              <a:rPr lang="es-ES" dirty="0" smtClean="0">
                <a:latin typeface="Cambria Math"/>
                <a:ea typeface="Cambria Math"/>
              </a:rPr>
              <a:t>El diámetro máximo reportado 25cm y el promedio 9-13 cm.</a:t>
            </a:r>
          </a:p>
          <a:p>
            <a:r>
              <a:rPr lang="es-ES" dirty="0" smtClean="0">
                <a:latin typeface="Cambria Math"/>
                <a:ea typeface="Cambria Math"/>
              </a:rPr>
              <a:t>Incrementos de altura 21cm por día, altura máxima 15-30m, en los primeros 6 meses y su madurez entre los 5 y 6 años.</a:t>
            </a:r>
          </a:p>
          <a:p>
            <a:r>
              <a:rPr lang="es-ES" dirty="0" smtClean="0"/>
              <a:t>La </a:t>
            </a:r>
            <a:r>
              <a:rPr lang="es-ES" dirty="0"/>
              <a:t>productividad por hectárea de esta especie </a:t>
            </a:r>
            <a:r>
              <a:rPr lang="es-ES" dirty="0" smtClean="0"/>
              <a:t> </a:t>
            </a:r>
            <a:r>
              <a:rPr lang="es-ES" dirty="0"/>
              <a:t>1200 – 1350 culmos/ ha/ año</a:t>
            </a:r>
            <a:r>
              <a:rPr lang="es-ES" dirty="0" smtClean="0"/>
              <a:t>.</a:t>
            </a:r>
          </a:p>
          <a:p>
            <a:r>
              <a:rPr lang="es-ES" dirty="0" smtClean="0"/>
              <a:t>Fijador de dióxido de </a:t>
            </a:r>
            <a:r>
              <a:rPr lang="es-ES" dirty="0" err="1" smtClean="0"/>
              <a:t>carbano</a:t>
            </a:r>
            <a:r>
              <a:rPr lang="es-ES" dirty="0" smtClean="0"/>
              <a:t> (CO2) 17 ton </a:t>
            </a:r>
            <a:r>
              <a:rPr lang="es-ES" dirty="0" err="1" smtClean="0"/>
              <a:t>metricas</a:t>
            </a:r>
            <a:r>
              <a:rPr lang="es-ES" dirty="0" smtClean="0"/>
              <a:t> /hectárea/año.</a:t>
            </a:r>
          </a:p>
          <a:p>
            <a:r>
              <a:rPr lang="es-ES" dirty="0" smtClean="0"/>
              <a:t>la </a:t>
            </a:r>
            <a:r>
              <a:rPr lang="es-ES" dirty="0"/>
              <a:t>producción de oxígeno y captación de carbono tiene un aporte de biomasa de 35 toneladas métricas / hectárea / año,</a:t>
            </a:r>
          </a:p>
        </p:txBody>
      </p:sp>
    </p:spTree>
    <p:extLst>
      <p:ext uri="{BB962C8B-B14F-4D97-AF65-F5344CB8AC3E}">
        <p14:creationId xmlns:p14="http://schemas.microsoft.com/office/powerpoint/2010/main" val="324949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116736" y="3429000"/>
            <a:ext cx="4095224" cy="3312368"/>
          </a:xfrm>
          <a:prstGeom prst="rect">
            <a:avLst/>
          </a:prstGeom>
        </p:spPr>
      </p:pic>
      <p:pic>
        <p:nvPicPr>
          <p:cNvPr id="9" name="Picture 2" descr="C:\Documents and Settings\Administrator\My Documents\19 PRESERV Y SECADO\PRESERV,\02 Preser BOUCH\Bouch 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826" y="214928"/>
            <a:ext cx="3134062" cy="3214072"/>
          </a:xfrm>
          <a:prstGeom prst="rect">
            <a:avLst/>
          </a:prstGeom>
          <a:noFill/>
          <a:ln>
            <a:noFill/>
          </a:ln>
          <a:extLst/>
        </p:spPr>
      </p:pic>
      <p:pic>
        <p:nvPicPr>
          <p:cNvPr id="10" name="9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429000"/>
            <a:ext cx="4032448" cy="3312368"/>
          </a:xfrm>
          <a:prstGeom prst="rect">
            <a:avLst/>
          </a:prstGeom>
          <a:noFill/>
          <a:ln>
            <a:noFill/>
          </a:ln>
        </p:spPr>
      </p:pic>
    </p:spTree>
    <p:extLst>
      <p:ext uri="{BB962C8B-B14F-4D97-AF65-F5344CB8AC3E}">
        <p14:creationId xmlns:p14="http://schemas.microsoft.com/office/powerpoint/2010/main" val="4167178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12968" cy="922114"/>
          </a:xfrm>
        </p:spPr>
        <p:txBody>
          <a:bodyPr>
            <a:normAutofit fontScale="90000"/>
          </a:bodyPr>
          <a:lstStyle/>
          <a:p>
            <a:r>
              <a:rPr lang="es-ES" sz="3000" dirty="0" smtClean="0"/>
              <a:t>PRESERVANTES Y MEZCLAS SON RECOMENDADOS </a:t>
            </a:r>
            <a:endParaRPr lang="es-ES" sz="3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30464784"/>
              </p:ext>
            </p:extLst>
          </p:nvPr>
        </p:nvGraphicFramePr>
        <p:xfrm>
          <a:off x="899591" y="1240633"/>
          <a:ext cx="7272809" cy="4994647"/>
        </p:xfrm>
        <a:graphic>
          <a:graphicData uri="http://schemas.openxmlformats.org/drawingml/2006/table">
            <a:tbl>
              <a:tblPr firstRow="1" firstCol="1" bandRow="1">
                <a:tableStyleId>{5C22544A-7EE6-4342-B048-85BDC9FD1C3A}</a:tableStyleId>
              </a:tblPr>
              <a:tblGrid>
                <a:gridCol w="765482"/>
                <a:gridCol w="5339344"/>
                <a:gridCol w="1167983"/>
              </a:tblGrid>
              <a:tr h="341184">
                <a:tc>
                  <a:txBody>
                    <a:bodyPr/>
                    <a:lstStyle/>
                    <a:p>
                      <a:pPr algn="just">
                        <a:lnSpc>
                          <a:spcPct val="150000"/>
                        </a:lnSpc>
                        <a:spcAft>
                          <a:spcPts val="1000"/>
                        </a:spcAft>
                      </a:pPr>
                      <a:r>
                        <a:rPr lang="es-EC" sz="1200">
                          <a:effectLst/>
                        </a:rPr>
                        <a:t>Mezcla</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Composición</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Proporción</a:t>
                      </a:r>
                      <a:endParaRPr lang="es-ES" sz="1200">
                        <a:effectLst/>
                        <a:latin typeface="Arial"/>
                        <a:ea typeface="Calibri"/>
                        <a:cs typeface="Times New Roman"/>
                      </a:endParaRPr>
                    </a:p>
                  </a:txBody>
                  <a:tcPr marL="38100" marR="38100" marT="38100" marB="38100"/>
                </a:tc>
              </a:tr>
              <a:tr h="633086">
                <a:tc>
                  <a:txBody>
                    <a:bodyPr/>
                    <a:lstStyle/>
                    <a:p>
                      <a:pPr algn="just">
                        <a:lnSpc>
                          <a:spcPct val="150000"/>
                        </a:lnSpc>
                        <a:spcAft>
                          <a:spcPts val="1000"/>
                        </a:spcAft>
                      </a:pPr>
                      <a:r>
                        <a:rPr lang="es-EC" sz="1200">
                          <a:effectLst/>
                        </a:rPr>
                        <a:t>A</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pentóxido de arsénico + sulfato de cobre cristalino + dicromato de sodio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1:3:4</a:t>
                      </a:r>
                      <a:endParaRPr lang="es-ES" sz="1200">
                        <a:effectLst/>
                        <a:latin typeface="Arial"/>
                        <a:ea typeface="Calibri"/>
                        <a:cs typeface="Times New Roman"/>
                      </a:endParaRPr>
                    </a:p>
                  </a:txBody>
                  <a:tcPr marL="38100" marR="38100" marT="38100" marB="38100"/>
                </a:tc>
              </a:tr>
              <a:tr h="341857">
                <a:tc>
                  <a:txBody>
                    <a:bodyPr/>
                    <a:lstStyle/>
                    <a:p>
                      <a:pPr algn="just">
                        <a:lnSpc>
                          <a:spcPct val="150000"/>
                        </a:lnSpc>
                        <a:spcAft>
                          <a:spcPts val="1000"/>
                        </a:spcAft>
                      </a:pPr>
                      <a:r>
                        <a:rPr lang="es-EC" sz="1200">
                          <a:effectLst/>
                        </a:rPr>
                        <a:t>B</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sales de Bolinden</a:t>
                      </a:r>
                      <a:endParaRPr lang="es-ES" sz="1200">
                        <a:effectLst/>
                        <a:latin typeface="Arial"/>
                        <a:ea typeface="Calibri"/>
                        <a:cs typeface="Times New Roman"/>
                      </a:endParaRPr>
                    </a:p>
                  </a:txBody>
                  <a:tcPr marL="38100" marR="38100" marT="38100" marB="38100"/>
                </a:tc>
                <a:tc>
                  <a:txBody>
                    <a:bodyPr/>
                    <a:lstStyle/>
                    <a:p>
                      <a:pPr>
                        <a:lnSpc>
                          <a:spcPct val="115000"/>
                        </a:lnSpc>
                      </a:pPr>
                      <a:endParaRPr lang="es-ES" sz="1100">
                        <a:effectLst/>
                        <a:latin typeface="Calibri"/>
                      </a:endParaRPr>
                    </a:p>
                  </a:txBody>
                  <a:tcPr marL="38100" marR="38100" marT="38100" marB="38100"/>
                </a:tc>
              </a:tr>
              <a:tr h="341857">
                <a:tc>
                  <a:txBody>
                    <a:bodyPr/>
                    <a:lstStyle/>
                    <a:p>
                      <a:pPr algn="just">
                        <a:lnSpc>
                          <a:spcPct val="150000"/>
                        </a:lnSpc>
                        <a:spcAft>
                          <a:spcPts val="1000"/>
                        </a:spcAft>
                      </a:pPr>
                      <a:r>
                        <a:rPr lang="es-EC" sz="1200">
                          <a:effectLst/>
                        </a:rPr>
                        <a:t>C</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sulfato de cobre + dicromato de sodio + ácido acético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5,6:5,6:0,25</a:t>
                      </a:r>
                      <a:endParaRPr lang="es-ES" sz="1200">
                        <a:effectLst/>
                        <a:latin typeface="Arial"/>
                        <a:ea typeface="Calibri"/>
                        <a:cs typeface="Times New Roman"/>
                      </a:endParaRPr>
                    </a:p>
                  </a:txBody>
                  <a:tcPr marL="38100" marR="38100" marT="38100" marB="38100"/>
                </a:tc>
              </a:tr>
              <a:tr h="633086">
                <a:tc>
                  <a:txBody>
                    <a:bodyPr/>
                    <a:lstStyle/>
                    <a:p>
                      <a:pPr algn="just">
                        <a:lnSpc>
                          <a:spcPct val="150000"/>
                        </a:lnSpc>
                        <a:spcAft>
                          <a:spcPts val="1000"/>
                        </a:spcAft>
                      </a:pPr>
                      <a:r>
                        <a:rPr lang="es-EC" sz="1200">
                          <a:effectLst/>
                        </a:rPr>
                        <a:t>D</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ácido bórico + sulfato de cobre cristalizado + dicromato de sodio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1,5:3:4</a:t>
                      </a:r>
                      <a:endParaRPr lang="es-ES" sz="1200">
                        <a:effectLst/>
                        <a:latin typeface="Arial"/>
                        <a:ea typeface="Calibri"/>
                        <a:cs typeface="Times New Roman"/>
                      </a:endParaRPr>
                    </a:p>
                  </a:txBody>
                  <a:tcPr marL="38100" marR="38100" marT="38100" marB="38100"/>
                </a:tc>
              </a:tr>
              <a:tr h="341857">
                <a:tc>
                  <a:txBody>
                    <a:bodyPr/>
                    <a:lstStyle/>
                    <a:p>
                      <a:pPr algn="just">
                        <a:lnSpc>
                          <a:spcPct val="150000"/>
                        </a:lnSpc>
                        <a:spcAft>
                          <a:spcPts val="1000"/>
                        </a:spcAft>
                      </a:pPr>
                      <a:r>
                        <a:rPr lang="es-EC" sz="1200">
                          <a:effectLst/>
                        </a:rPr>
                        <a:t>E</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cloruro de zinc + dicromato de sodio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1:1</a:t>
                      </a:r>
                      <a:endParaRPr lang="es-ES" sz="1200">
                        <a:effectLst/>
                        <a:latin typeface="Arial"/>
                        <a:ea typeface="Calibri"/>
                        <a:cs typeface="Times New Roman"/>
                      </a:endParaRPr>
                    </a:p>
                  </a:txBody>
                  <a:tcPr marL="38100" marR="38100" marT="38100" marB="38100"/>
                </a:tc>
              </a:tr>
              <a:tr h="341857">
                <a:tc>
                  <a:txBody>
                    <a:bodyPr/>
                    <a:lstStyle/>
                    <a:p>
                      <a:pPr algn="just">
                        <a:lnSpc>
                          <a:spcPct val="150000"/>
                        </a:lnSpc>
                        <a:spcAft>
                          <a:spcPts val="1000"/>
                        </a:spcAft>
                      </a:pPr>
                      <a:r>
                        <a:rPr lang="es-EC" sz="1200">
                          <a:effectLst/>
                        </a:rPr>
                        <a:t>F</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cloruro de zinc + dicromato de sodio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5:1,5</a:t>
                      </a:r>
                      <a:endParaRPr lang="es-ES" sz="1200">
                        <a:effectLst/>
                        <a:latin typeface="Arial"/>
                        <a:ea typeface="Calibri"/>
                        <a:cs typeface="Times New Roman"/>
                      </a:endParaRPr>
                    </a:p>
                  </a:txBody>
                  <a:tcPr marL="38100" marR="38100" marT="38100" marB="38100"/>
                </a:tc>
              </a:tr>
              <a:tr h="341857">
                <a:tc>
                  <a:txBody>
                    <a:bodyPr/>
                    <a:lstStyle/>
                    <a:p>
                      <a:pPr algn="just">
                        <a:lnSpc>
                          <a:spcPct val="150000"/>
                        </a:lnSpc>
                        <a:spcAft>
                          <a:spcPts val="1000"/>
                        </a:spcAft>
                      </a:pPr>
                      <a:r>
                        <a:rPr lang="es-EC" sz="1200">
                          <a:effectLst/>
                        </a:rPr>
                        <a:t>G</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ácido bórico + borax + dicromato de sodio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2:2:0,5</a:t>
                      </a:r>
                      <a:endParaRPr lang="es-ES" sz="1200">
                        <a:effectLst/>
                        <a:latin typeface="Arial"/>
                        <a:ea typeface="Calibri"/>
                        <a:cs typeface="Times New Roman"/>
                      </a:endParaRPr>
                    </a:p>
                  </a:txBody>
                  <a:tcPr marL="38100" marR="38100" marT="38100" marB="38100"/>
                </a:tc>
              </a:tr>
              <a:tr h="341857">
                <a:tc>
                  <a:txBody>
                    <a:bodyPr/>
                    <a:lstStyle/>
                    <a:p>
                      <a:pPr algn="just">
                        <a:lnSpc>
                          <a:spcPct val="150000"/>
                        </a:lnSpc>
                        <a:spcAft>
                          <a:spcPts val="1000"/>
                        </a:spcAft>
                      </a:pPr>
                      <a:r>
                        <a:rPr lang="es-EC" sz="1200">
                          <a:effectLst/>
                        </a:rPr>
                        <a:t>H</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ácido bórico + bórax</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1:1</a:t>
                      </a:r>
                      <a:endParaRPr lang="es-ES" sz="1200">
                        <a:effectLst/>
                        <a:latin typeface="Arial"/>
                        <a:ea typeface="Calibri"/>
                        <a:cs typeface="Times New Roman"/>
                      </a:endParaRPr>
                    </a:p>
                  </a:txBody>
                  <a:tcPr marL="38100" marR="38100" marT="38100" marB="38100"/>
                </a:tc>
              </a:tr>
              <a:tr h="341857">
                <a:tc>
                  <a:txBody>
                    <a:bodyPr/>
                    <a:lstStyle/>
                    <a:p>
                      <a:pPr algn="just">
                        <a:lnSpc>
                          <a:spcPct val="150000"/>
                        </a:lnSpc>
                        <a:spcAft>
                          <a:spcPts val="1000"/>
                        </a:spcAft>
                      </a:pPr>
                      <a:r>
                        <a:rPr lang="es-EC" sz="1200">
                          <a:effectLst/>
                        </a:rPr>
                        <a:t>I</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pentaclorofenato de sodio</a:t>
                      </a:r>
                      <a:endParaRPr lang="es-ES" sz="1200">
                        <a:effectLst/>
                        <a:latin typeface="Arial"/>
                        <a:ea typeface="Calibri"/>
                        <a:cs typeface="Times New Roman"/>
                      </a:endParaRPr>
                    </a:p>
                  </a:txBody>
                  <a:tcPr marL="38100" marR="38100" marT="38100" marB="38100"/>
                </a:tc>
                <a:tc>
                  <a:txBody>
                    <a:bodyPr/>
                    <a:lstStyle/>
                    <a:p>
                      <a:pPr>
                        <a:lnSpc>
                          <a:spcPct val="115000"/>
                        </a:lnSpc>
                      </a:pPr>
                      <a:endParaRPr lang="es-ES" sz="1100">
                        <a:effectLst/>
                        <a:latin typeface="Calibri"/>
                      </a:endParaRPr>
                    </a:p>
                  </a:txBody>
                  <a:tcPr marL="38100" marR="38100" marT="38100" marB="38100"/>
                </a:tc>
              </a:tr>
              <a:tr h="924315">
                <a:tc>
                  <a:txBody>
                    <a:bodyPr/>
                    <a:lstStyle/>
                    <a:p>
                      <a:pPr algn="just">
                        <a:lnSpc>
                          <a:spcPct val="150000"/>
                        </a:lnSpc>
                        <a:spcAft>
                          <a:spcPts val="1000"/>
                        </a:spcAft>
                      </a:pPr>
                      <a:r>
                        <a:rPr lang="es-EC" sz="1200">
                          <a:effectLst/>
                        </a:rPr>
                        <a:t>J</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a:effectLst/>
                        </a:rPr>
                        <a:t>Composición antiséptica a prueba de fuego: ácido bórico + sulfato de cobre cristalizado + cloruro de zinc + dicromato de sodio</a:t>
                      </a:r>
                      <a:endParaRPr lang="es-ES" sz="1200">
                        <a:effectLst/>
                        <a:latin typeface="Arial"/>
                        <a:ea typeface="Calibri"/>
                        <a:cs typeface="Times New Roman"/>
                      </a:endParaRPr>
                    </a:p>
                  </a:txBody>
                  <a:tcPr marL="38100" marR="38100" marT="38100" marB="38100"/>
                </a:tc>
                <a:tc>
                  <a:txBody>
                    <a:bodyPr/>
                    <a:lstStyle/>
                    <a:p>
                      <a:pPr algn="just">
                        <a:lnSpc>
                          <a:spcPct val="150000"/>
                        </a:lnSpc>
                        <a:spcAft>
                          <a:spcPts val="1000"/>
                        </a:spcAft>
                      </a:pPr>
                      <a:r>
                        <a:rPr lang="es-EC" sz="1200" dirty="0">
                          <a:effectLst/>
                        </a:rPr>
                        <a:t>3:1:5:6</a:t>
                      </a:r>
                      <a:endParaRPr lang="es-ES" sz="1200" dirty="0">
                        <a:effectLst/>
                        <a:latin typeface="Arial"/>
                        <a:ea typeface="Calibri"/>
                        <a:cs typeface="Times New Roman"/>
                      </a:endParaRPr>
                    </a:p>
                  </a:txBody>
                  <a:tcPr marL="38100" marR="38100" marT="38100" marB="38100"/>
                </a:tc>
              </a:tr>
            </a:tbl>
          </a:graphicData>
        </a:graphic>
      </p:graphicFrame>
    </p:spTree>
    <p:extLst>
      <p:ext uri="{BB962C8B-B14F-4D97-AF65-F5344CB8AC3E}">
        <p14:creationId xmlns:p14="http://schemas.microsoft.com/office/powerpoint/2010/main" val="1616764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S" sz="3300" dirty="0" smtClean="0"/>
              <a:t>PROCESO DE SECADO</a:t>
            </a:r>
            <a:endParaRPr lang="es-ES" sz="3300" dirty="0"/>
          </a:p>
        </p:txBody>
      </p:sp>
      <p:sp>
        <p:nvSpPr>
          <p:cNvPr id="3" name="2 Marcador de contenido"/>
          <p:cNvSpPr>
            <a:spLocks noGrp="1"/>
          </p:cNvSpPr>
          <p:nvPr>
            <p:ph idx="1"/>
          </p:nvPr>
        </p:nvSpPr>
        <p:spPr>
          <a:xfrm>
            <a:off x="457200" y="836712"/>
            <a:ext cx="8435280" cy="5472648"/>
          </a:xfrm>
        </p:spPr>
        <p:txBody>
          <a:bodyPr/>
          <a:lstStyle/>
          <a:p>
            <a:r>
              <a:rPr lang="es-ES" b="1" dirty="0" smtClean="0"/>
              <a:t>Secado al Calor:</a:t>
            </a:r>
          </a:p>
          <a:p>
            <a:pPr marL="137160" indent="0">
              <a:buNone/>
            </a:pPr>
            <a:endParaRPr lang="es-ES" dirty="0" smtClean="0"/>
          </a:p>
          <a:p>
            <a:pPr marL="137160" indent="0">
              <a:buNone/>
            </a:pPr>
            <a:endParaRPr lang="es-ES" dirty="0"/>
          </a:p>
        </p:txBody>
      </p:sp>
      <p:pic>
        <p:nvPicPr>
          <p:cNvPr id="4" name="Picture 5" descr="curad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78" y="1556792"/>
            <a:ext cx="5934050" cy="5040560"/>
          </a:xfrm>
          <a:prstGeom prst="rect">
            <a:avLst/>
          </a:prstGeom>
          <a:noFill/>
          <a:ln>
            <a:noFill/>
          </a:ln>
          <a:extLst/>
        </p:spPr>
      </p:pic>
    </p:spTree>
    <p:extLst>
      <p:ext uri="{BB962C8B-B14F-4D97-AF65-F5344CB8AC3E}">
        <p14:creationId xmlns:p14="http://schemas.microsoft.com/office/powerpoint/2010/main" val="2276857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048712"/>
          </a:xfrm>
        </p:spPr>
        <p:txBody>
          <a:bodyPr/>
          <a:lstStyle/>
          <a:p>
            <a:pPr algn="just"/>
            <a:r>
              <a:rPr lang="es-ES" b="1" dirty="0" smtClean="0"/>
              <a:t>Secado al Aire:</a:t>
            </a:r>
          </a:p>
          <a:p>
            <a:pPr marL="137160" indent="0">
              <a:buNone/>
            </a:pPr>
            <a:endParaRPr lang="es-ES" dirty="0"/>
          </a:p>
        </p:txBody>
      </p:sp>
      <p:pic>
        <p:nvPicPr>
          <p:cNvPr id="4" name="Picture 2" descr="C:\Documents and Settings\Administrator\My Documents\19 PRESERV Y SECADO\SECADO\sec 0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4032448" cy="5688632"/>
          </a:xfrm>
          <a:prstGeom prst="rect">
            <a:avLst/>
          </a:prstGeom>
          <a:noFill/>
          <a:ln>
            <a:noFill/>
          </a:ln>
          <a:extLst/>
        </p:spPr>
      </p:pic>
      <p:pic>
        <p:nvPicPr>
          <p:cNvPr id="5" name="Picture 2" descr="C:\Documents and Settings\Administrator\My Documents\19 PRESERV Y SECADO\SECADO\sec 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722" y="908720"/>
            <a:ext cx="4095734" cy="5688631"/>
          </a:xfrm>
          <a:prstGeom prst="rect">
            <a:avLst/>
          </a:prstGeom>
          <a:noFill/>
          <a:ln>
            <a:noFill/>
          </a:ln>
          <a:extLst/>
        </p:spPr>
      </p:pic>
    </p:spTree>
    <p:extLst>
      <p:ext uri="{BB962C8B-B14F-4D97-AF65-F5344CB8AC3E}">
        <p14:creationId xmlns:p14="http://schemas.microsoft.com/office/powerpoint/2010/main" val="313732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8640"/>
            <a:ext cx="8568952" cy="6408712"/>
          </a:xfrm>
        </p:spPr>
        <p:txBody>
          <a:bodyPr/>
          <a:lstStyle/>
          <a:p>
            <a:r>
              <a:rPr lang="es-ES" b="1" dirty="0" smtClean="0"/>
              <a:t>Curado en la Mata</a:t>
            </a:r>
          </a:p>
          <a:p>
            <a:pPr marL="137160" indent="0" algn="just">
              <a:buNone/>
            </a:pPr>
            <a:endParaRPr lang="es-ES" dirty="0"/>
          </a:p>
        </p:txBody>
      </p:sp>
      <p:pic>
        <p:nvPicPr>
          <p:cNvPr id="4" name="Picture 4" descr="C:\Archivos de programa\Ulead Systems\Ulead Photo Express 3.0 SE\Photo\Libro india\curadoenmata.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3960440" cy="5882964"/>
          </a:xfrm>
          <a:prstGeom prst="rect">
            <a:avLst/>
          </a:prstGeom>
          <a:noFill/>
          <a:ln>
            <a:noFill/>
          </a:ln>
          <a:extLst/>
        </p:spPr>
      </p:pic>
      <p:pic>
        <p:nvPicPr>
          <p:cNvPr id="5" name="Picture 5" descr="imagen05"/>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176464" cy="5882965"/>
          </a:xfrm>
          <a:prstGeom prst="rect">
            <a:avLst/>
          </a:prstGeom>
          <a:noFill/>
          <a:ln>
            <a:noFill/>
          </a:ln>
          <a:extLst/>
        </p:spPr>
      </p:pic>
    </p:spTree>
    <p:extLst>
      <p:ext uri="{BB962C8B-B14F-4D97-AF65-F5344CB8AC3E}">
        <p14:creationId xmlns:p14="http://schemas.microsoft.com/office/powerpoint/2010/main" val="4240332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3400" dirty="0" smtClean="0"/>
              <a:t>EFECTOS DEL SECADO</a:t>
            </a:r>
            <a:endParaRPr lang="es-ES" sz="3400" dirty="0"/>
          </a:p>
        </p:txBody>
      </p:sp>
      <p:pic>
        <p:nvPicPr>
          <p:cNvPr id="5" name="Picture 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09318" y="1268760"/>
            <a:ext cx="7128792" cy="5112568"/>
          </a:xfrm>
          <a:prstGeom prst="rect">
            <a:avLst/>
          </a:prstGeom>
          <a:noFill/>
          <a:extLst/>
        </p:spPr>
      </p:pic>
    </p:spTree>
    <p:extLst>
      <p:ext uri="{BB962C8B-B14F-4D97-AF65-F5344CB8AC3E}">
        <p14:creationId xmlns:p14="http://schemas.microsoft.com/office/powerpoint/2010/main" val="2380876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300" dirty="0" smtClean="0"/>
              <a:t>AMENAZA A LA MADERA</a:t>
            </a:r>
            <a:endParaRPr lang="es-ES" sz="3300" dirty="0"/>
          </a:p>
        </p:txBody>
      </p:sp>
      <p:sp>
        <p:nvSpPr>
          <p:cNvPr id="3" name="2 Marcador de contenido"/>
          <p:cNvSpPr>
            <a:spLocks noGrp="1"/>
          </p:cNvSpPr>
          <p:nvPr>
            <p:ph idx="1"/>
          </p:nvPr>
        </p:nvSpPr>
        <p:spPr>
          <a:xfrm>
            <a:off x="457200" y="908720"/>
            <a:ext cx="8229600" cy="5400640"/>
          </a:xfrm>
        </p:spPr>
        <p:txBody>
          <a:bodyPr>
            <a:normAutofit lnSpcReduction="10000"/>
          </a:bodyPr>
          <a:lstStyle/>
          <a:p>
            <a:pPr algn="just"/>
            <a:r>
              <a:rPr lang="es-EC" dirty="0" smtClean="0"/>
              <a:t>Hongo de la pudrición</a:t>
            </a:r>
          </a:p>
          <a:p>
            <a:pPr marL="137160" indent="0" algn="just">
              <a:buNone/>
            </a:pPr>
            <a:r>
              <a:rPr lang="es-EC" b="1" dirty="0" smtClean="0">
                <a:solidFill>
                  <a:schemeClr val="bg1"/>
                </a:solidFill>
              </a:rPr>
              <a:t>Pudrición parda</a:t>
            </a:r>
            <a:r>
              <a:rPr lang="es-EC" dirty="0" smtClean="0"/>
              <a:t>, color parduzco, es frágil, líneas cruzadas, aspecto quemado</a:t>
            </a:r>
          </a:p>
          <a:p>
            <a:pPr marL="137160" indent="0" algn="just">
              <a:buNone/>
            </a:pPr>
            <a:r>
              <a:rPr lang="es-EC" b="1" dirty="0" smtClean="0">
                <a:solidFill>
                  <a:schemeClr val="bg1"/>
                </a:solidFill>
              </a:rPr>
              <a:t>Pudrición Blanca</a:t>
            </a:r>
            <a:r>
              <a:rPr lang="es-EC" dirty="0" smtClean="0"/>
              <a:t>, color blanquecino, rayas oscuras, madera suave, fibras se desprenden</a:t>
            </a:r>
          </a:p>
          <a:p>
            <a:pPr marL="137160" indent="0" algn="just">
              <a:buNone/>
            </a:pPr>
            <a:r>
              <a:rPr lang="es-EC" b="1" dirty="0" smtClean="0">
                <a:solidFill>
                  <a:schemeClr val="bg1"/>
                </a:solidFill>
              </a:rPr>
              <a:t>Pudrición Suave</a:t>
            </a:r>
            <a:r>
              <a:rPr lang="es-EC" dirty="0" smtClean="0"/>
              <a:t>, tiene su ataque a la superficie externa, estado húmedo, poco oxigeno </a:t>
            </a:r>
          </a:p>
          <a:p>
            <a:pPr marL="137160" indent="0" algn="just">
              <a:buNone/>
            </a:pPr>
            <a:endParaRPr lang="es-EC" dirty="0" smtClean="0"/>
          </a:p>
          <a:p>
            <a:pPr algn="just"/>
            <a:r>
              <a:rPr lang="es-EC" dirty="0" smtClean="0"/>
              <a:t>El Moho y el Hongo de la Mancha</a:t>
            </a:r>
          </a:p>
          <a:p>
            <a:pPr marL="137160" indent="0" algn="just">
              <a:buNone/>
            </a:pPr>
            <a:r>
              <a:rPr lang="es-EC" dirty="0" smtClean="0"/>
              <a:t>Colonizan muy rápido, una vez que esta se corta y continua su crecimiento mientras el contenido de humedad sigue siendo óptimo.</a:t>
            </a:r>
          </a:p>
          <a:p>
            <a:pPr marL="137160" indent="0">
              <a:buNone/>
            </a:pPr>
            <a:endParaRPr lang="es-ES" dirty="0" smtClean="0"/>
          </a:p>
          <a:p>
            <a:pPr marL="137160" indent="0">
              <a:buNone/>
            </a:pPr>
            <a:endParaRPr lang="es-ES" dirty="0"/>
          </a:p>
        </p:txBody>
      </p:sp>
    </p:spTree>
    <p:extLst>
      <p:ext uri="{BB962C8B-B14F-4D97-AF65-F5344CB8AC3E}">
        <p14:creationId xmlns:p14="http://schemas.microsoft.com/office/powerpoint/2010/main" val="685975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04696"/>
          </a:xfrm>
        </p:spPr>
        <p:txBody>
          <a:bodyPr>
            <a:normAutofit lnSpcReduction="10000"/>
          </a:bodyPr>
          <a:lstStyle/>
          <a:p>
            <a:pPr marL="137160" indent="0" algn="just">
              <a:buNone/>
            </a:pPr>
            <a:r>
              <a:rPr lang="es-EC" dirty="0"/>
              <a:t>El moho infecta la superficie de la madera, se puede quitar cepillando</a:t>
            </a:r>
            <a:r>
              <a:rPr lang="es-EC" dirty="0" smtClean="0"/>
              <a:t>.</a:t>
            </a:r>
          </a:p>
          <a:p>
            <a:pPr marL="137160" indent="0" algn="just">
              <a:buNone/>
            </a:pPr>
            <a:endParaRPr lang="es-EC" dirty="0"/>
          </a:p>
          <a:p>
            <a:pPr marL="137160" indent="0" algn="just">
              <a:buNone/>
            </a:pPr>
            <a:r>
              <a:rPr lang="es-EC" dirty="0"/>
              <a:t>El Hongo de la Mancha azul penetra profundamente y descoloran la madera, disminución de dureza y aumento de permeabilidad estructural.</a:t>
            </a:r>
          </a:p>
          <a:p>
            <a:pPr marL="137160" indent="0" algn="just">
              <a:buNone/>
            </a:pPr>
            <a:endParaRPr lang="es-EC" dirty="0" smtClean="0"/>
          </a:p>
          <a:p>
            <a:pPr marL="137160" indent="0" algn="just">
              <a:buNone/>
            </a:pPr>
            <a:r>
              <a:rPr lang="es-EC" dirty="0" smtClean="0"/>
              <a:t>El </a:t>
            </a:r>
            <a:r>
              <a:rPr lang="es-EC" dirty="0"/>
              <a:t>moho y el hongo de la mancha utilizan el contenido de la célula de la madera para el alimento, y no degrada la pared celular. Pero su presencia puede indicar condiciones favorables para el desarrollo de otros hongos.</a:t>
            </a:r>
            <a:endParaRPr lang="es-ES" dirty="0"/>
          </a:p>
          <a:p>
            <a:pPr marL="137160" indent="0">
              <a:buNone/>
            </a:pPr>
            <a:endParaRPr lang="es-ES" dirty="0"/>
          </a:p>
        </p:txBody>
      </p:sp>
    </p:spTree>
    <p:extLst>
      <p:ext uri="{BB962C8B-B14F-4D97-AF65-F5344CB8AC3E}">
        <p14:creationId xmlns:p14="http://schemas.microsoft.com/office/powerpoint/2010/main" val="2666678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0629" y="1064930"/>
            <a:ext cx="3288080" cy="707886"/>
          </a:xfrm>
          <a:prstGeom prst="rect">
            <a:avLst/>
          </a:prstGeom>
          <a:noFill/>
        </p:spPr>
        <p:txBody>
          <a:bodyPr wrap="none" rtlCol="0">
            <a:spAutoFit/>
          </a:bodyPr>
          <a:lstStyle/>
          <a:p>
            <a:pPr algn="ctr"/>
            <a:r>
              <a:rPr lang="es-EC" sz="4000" b="1" i="1" dirty="0" smtClean="0"/>
              <a:t>CAPITULO V</a:t>
            </a:r>
            <a:endParaRPr lang="es-EC" sz="4000" b="1" i="1" dirty="0"/>
          </a:p>
        </p:txBody>
      </p:sp>
      <p:sp>
        <p:nvSpPr>
          <p:cNvPr id="3" name="2 CuadroTexto"/>
          <p:cNvSpPr txBox="1"/>
          <p:nvPr/>
        </p:nvSpPr>
        <p:spPr>
          <a:xfrm>
            <a:off x="96986" y="3023242"/>
            <a:ext cx="8949501" cy="830997"/>
          </a:xfrm>
          <a:prstGeom prst="rect">
            <a:avLst/>
          </a:prstGeom>
          <a:noFill/>
        </p:spPr>
        <p:txBody>
          <a:bodyPr wrap="none" rtlCol="0">
            <a:spAutoFit/>
          </a:bodyPr>
          <a:lstStyle/>
          <a:p>
            <a:pPr algn="ctr"/>
            <a:r>
              <a:rPr lang="es-EC" sz="4800" b="1" i="1" dirty="0" smtClean="0">
                <a:effectLst>
                  <a:outerShdw blurRad="38100" dist="38100" dir="2700000" algn="tl">
                    <a:srgbClr val="000000">
                      <a:alpha val="43137"/>
                    </a:srgbClr>
                  </a:outerShdw>
                </a:effectLst>
              </a:rPr>
              <a:t>DISEÑO DE LA ESTRUCTURA</a:t>
            </a:r>
            <a:endParaRPr lang="es-EC"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862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7544" y="764705"/>
            <a:ext cx="8424936" cy="5632311"/>
          </a:xfrm>
          <a:prstGeom prst="rect">
            <a:avLst/>
          </a:prstGeom>
          <a:noFill/>
        </p:spPr>
        <p:txBody>
          <a:bodyPr wrap="square" rtlCol="0">
            <a:spAutoFit/>
          </a:bodyPr>
          <a:lstStyle/>
          <a:p>
            <a:pPr marL="285750" indent="-285750" algn="just">
              <a:buFont typeface="Arial" pitchFamily="34" charset="0"/>
              <a:buChar char="•"/>
            </a:pPr>
            <a:r>
              <a:rPr lang="es-EC" dirty="0" smtClean="0"/>
              <a:t>Sismo de ARMENIA – COLOMBIA 1999</a:t>
            </a:r>
          </a:p>
          <a:p>
            <a:pPr algn="just"/>
            <a:endParaRPr lang="es-EC" dirty="0" smtClean="0"/>
          </a:p>
          <a:p>
            <a:pPr marL="285750" indent="-285750" algn="just">
              <a:buFont typeface="Arial" pitchFamily="34" charset="0"/>
              <a:buChar char="•"/>
            </a:pPr>
            <a:r>
              <a:rPr lang="es-EC" dirty="0" smtClean="0"/>
              <a:t>NSR-98  y CEC 2001 No toman en cuenta sistemas constructivos con materiales no tradicionales (Madera, Guadua.)</a:t>
            </a:r>
          </a:p>
          <a:p>
            <a:pPr marL="285750" indent="-285750" algn="just">
              <a:buFont typeface="Arial" pitchFamily="34" charset="0"/>
              <a:buChar char="•"/>
            </a:pPr>
            <a:endParaRPr lang="es-EC" dirty="0"/>
          </a:p>
          <a:p>
            <a:pPr marL="285750" indent="-285750" algn="just">
              <a:buFont typeface="Arial" pitchFamily="34" charset="0"/>
              <a:buChar char="•"/>
            </a:pPr>
            <a:r>
              <a:rPr lang="es-EC" dirty="0" smtClean="0"/>
              <a:t>ING. FABIAN LAMUS (Colombia) </a:t>
            </a:r>
            <a:r>
              <a:rPr lang="es-EC" dirty="0"/>
              <a:t>diseñó y estudió el comportamiento estructural ante cargas horizontales del pórtico tipo utilizado en esta investigación. </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r>
              <a:rPr lang="es-EC" dirty="0" smtClean="0"/>
              <a:t>LAMUS </a:t>
            </a:r>
            <a:r>
              <a:rPr lang="es-EC" dirty="0"/>
              <a:t>encontró que la unión viga - columna propuesta para el pórtico tenía un comportamiento de unión semirrígida con una constante de 60 KN-m/rad. Como se esperaba, se halló en dicha investigación que las deflexiones del pórtico tipo ante cargas horizontales eran grandes</a:t>
            </a:r>
            <a:r>
              <a:rPr lang="es-EC" dirty="0" smtClean="0"/>
              <a:t>.</a:t>
            </a:r>
          </a:p>
          <a:p>
            <a:pPr marL="285750" indent="-285750" algn="just">
              <a:buFont typeface="Arial" pitchFamily="34" charset="0"/>
              <a:buChar char="•"/>
            </a:pPr>
            <a:endParaRPr lang="es-EC" dirty="0"/>
          </a:p>
          <a:p>
            <a:pPr marL="285750" indent="-285750" algn="just">
              <a:buFont typeface="Arial" pitchFamily="34" charset="0"/>
              <a:buChar char="•"/>
            </a:pPr>
            <a:r>
              <a:rPr lang="es-EC" dirty="0"/>
              <a:t>Para controlar las deflexiones excesivas del sistema de pórticos en guadua se realizó </a:t>
            </a:r>
            <a:r>
              <a:rPr lang="es-EC" dirty="0" smtClean="0"/>
              <a:t>una </a:t>
            </a:r>
            <a:r>
              <a:rPr lang="es-EC" dirty="0"/>
              <a:t>investigación en donde se adicionaron al pórtico paneles estructurales en bahareque de dos tipos: </a:t>
            </a:r>
            <a:r>
              <a:rPr lang="es-EC" dirty="0" err="1"/>
              <a:t>encementados</a:t>
            </a:r>
            <a:r>
              <a:rPr lang="es-EC" dirty="0"/>
              <a:t> y de tiras en guadua. El objetivo general de esta investigación fue determinar el comportamiento estructural del sistema combinado de paneles en bahareque y pórticos en guadua y cuantificar el aporte a la rigidez que los paneles daban al sistema, con el fin de implementar este sistema combinado en la construcción de viviendas modulares</a:t>
            </a:r>
            <a:r>
              <a:rPr lang="es-EC" dirty="0" smtClean="0"/>
              <a:t>.</a:t>
            </a:r>
            <a:endParaRPr lang="es-EC" dirty="0"/>
          </a:p>
        </p:txBody>
      </p:sp>
      <p:sp>
        <p:nvSpPr>
          <p:cNvPr id="5" name="1 Título"/>
          <p:cNvSpPr txBox="1">
            <a:spLocks/>
          </p:cNvSpPr>
          <p:nvPr/>
        </p:nvSpPr>
        <p:spPr>
          <a:xfrm>
            <a:off x="446856" y="44624"/>
            <a:ext cx="8229600" cy="706090"/>
          </a:xfrm>
          <a:prstGeom prst="rect">
            <a:avLst/>
          </a:prstGeom>
        </p:spPr>
        <p:txBody>
          <a:bodyPr>
            <a:norm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S" sz="3400" dirty="0" smtClean="0"/>
              <a:t>ANTECEDENTES</a:t>
            </a:r>
            <a:endParaRPr lang="es-ES" sz="3400" dirty="0"/>
          </a:p>
        </p:txBody>
      </p:sp>
    </p:spTree>
    <p:extLst>
      <p:ext uri="{BB962C8B-B14F-4D97-AF65-F5344CB8AC3E}">
        <p14:creationId xmlns:p14="http://schemas.microsoft.com/office/powerpoint/2010/main" val="386110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Archivos de programa\Ulead Systems\Ulead Photo Express 3.0 SE\Photo\Libro india\cortedeldia.BMP"/>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8640"/>
            <a:ext cx="4104456" cy="2880320"/>
          </a:xfrm>
          <a:prstGeom prst="rect">
            <a:avLst/>
          </a:prstGeom>
          <a:noFill/>
          <a:ln>
            <a:noFill/>
          </a:ln>
          <a:extLst/>
        </p:spPr>
      </p:pic>
      <p:sp>
        <p:nvSpPr>
          <p:cNvPr id="2" name="1 CuadroTexto"/>
          <p:cNvSpPr txBox="1"/>
          <p:nvPr/>
        </p:nvSpPr>
        <p:spPr>
          <a:xfrm>
            <a:off x="4776594" y="3068960"/>
            <a:ext cx="4176464" cy="369332"/>
          </a:xfrm>
          <a:prstGeom prst="rect">
            <a:avLst/>
          </a:prstGeom>
          <a:noFill/>
        </p:spPr>
        <p:txBody>
          <a:bodyPr wrap="square" rtlCol="0">
            <a:spAutoFit/>
          </a:bodyPr>
          <a:lstStyle/>
          <a:p>
            <a:pPr algn="ctr"/>
            <a:r>
              <a:rPr lang="es-ES" b="1" dirty="0"/>
              <a:t>LA HORA DEL </a:t>
            </a:r>
            <a:r>
              <a:rPr lang="es-ES" b="1" dirty="0" smtClean="0"/>
              <a:t>CORTE (04:00 – 06:00)</a:t>
            </a:r>
            <a:endParaRPr lang="es-EC" dirty="0"/>
          </a:p>
        </p:txBody>
      </p:sp>
      <p:pic>
        <p:nvPicPr>
          <p:cNvPr id="5" name="Picture 5" descr="C:\Archivos de programa\Ulead Systems\Ulead Photo Express 3.0 SE\Photo\Libro india\cortelunar.BMP"/>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4104456" cy="2952328"/>
          </a:xfrm>
          <a:prstGeom prst="rect">
            <a:avLst/>
          </a:prstGeom>
          <a:noFill/>
          <a:ln>
            <a:noFill/>
          </a:ln>
          <a:extLst/>
        </p:spPr>
      </p:pic>
      <p:sp>
        <p:nvSpPr>
          <p:cNvPr id="6" name="5 CuadroTexto"/>
          <p:cNvSpPr txBox="1"/>
          <p:nvPr/>
        </p:nvSpPr>
        <p:spPr>
          <a:xfrm>
            <a:off x="251520" y="3068960"/>
            <a:ext cx="4176464" cy="369332"/>
          </a:xfrm>
          <a:prstGeom prst="rect">
            <a:avLst/>
          </a:prstGeom>
          <a:noFill/>
        </p:spPr>
        <p:txBody>
          <a:bodyPr wrap="square" rtlCol="0">
            <a:spAutoFit/>
          </a:bodyPr>
          <a:lstStyle/>
          <a:p>
            <a:pPr algn="ctr"/>
            <a:r>
              <a:rPr lang="es-ES" b="1" dirty="0" smtClean="0"/>
              <a:t>CORTE EN CUARTO MENGUANTE</a:t>
            </a:r>
            <a:endParaRPr lang="es-EC" dirty="0"/>
          </a:p>
        </p:txBody>
      </p:sp>
      <p:pic>
        <p:nvPicPr>
          <p:cNvPr id="7" name="Picture 5" descr="C:\Archivos de programa\Ulead Systems\Ulead Photo Express 3.0 SE\Photo\Libro india\elniveldemarea.BMP"/>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28" y="3573016"/>
            <a:ext cx="4118148" cy="2664296"/>
          </a:xfrm>
          <a:prstGeom prst="rect">
            <a:avLst/>
          </a:prstGeom>
          <a:noFill/>
          <a:ln>
            <a:noFill/>
          </a:ln>
          <a:extLst/>
        </p:spPr>
      </p:pic>
      <p:sp>
        <p:nvSpPr>
          <p:cNvPr id="8" name="7 CuadroTexto"/>
          <p:cNvSpPr txBox="1"/>
          <p:nvPr/>
        </p:nvSpPr>
        <p:spPr>
          <a:xfrm>
            <a:off x="403920" y="6228020"/>
            <a:ext cx="4176464" cy="369332"/>
          </a:xfrm>
          <a:prstGeom prst="rect">
            <a:avLst/>
          </a:prstGeom>
          <a:noFill/>
        </p:spPr>
        <p:txBody>
          <a:bodyPr wrap="square" rtlCol="0">
            <a:spAutoFit/>
          </a:bodyPr>
          <a:lstStyle/>
          <a:p>
            <a:pPr algn="ctr"/>
            <a:r>
              <a:rPr lang="es-ES" b="1" dirty="0" smtClean="0"/>
              <a:t>MAREA BAJA</a:t>
            </a:r>
            <a:endParaRPr lang="es-EC" dirty="0"/>
          </a:p>
        </p:txBody>
      </p:sp>
      <p:pic>
        <p:nvPicPr>
          <p:cNvPr id="11" name="Picture 5" descr="C:\Archivos de programa\Ulead Systems\Ulead Photo Express 3.0 SE\Photo\Libro india\epocadelaño.BMP"/>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5164" y="3573016"/>
            <a:ext cx="4187894" cy="2664296"/>
          </a:xfrm>
          <a:prstGeom prst="rect">
            <a:avLst/>
          </a:prstGeom>
          <a:noFill/>
          <a:ln>
            <a:noFill/>
          </a:ln>
          <a:extLst/>
        </p:spPr>
      </p:pic>
      <p:sp>
        <p:nvSpPr>
          <p:cNvPr id="12" name="11 CuadroTexto"/>
          <p:cNvSpPr txBox="1"/>
          <p:nvPr/>
        </p:nvSpPr>
        <p:spPr>
          <a:xfrm>
            <a:off x="4788024" y="6237312"/>
            <a:ext cx="4176464" cy="369332"/>
          </a:xfrm>
          <a:prstGeom prst="rect">
            <a:avLst/>
          </a:prstGeom>
          <a:noFill/>
        </p:spPr>
        <p:txBody>
          <a:bodyPr wrap="square" rtlCol="0">
            <a:spAutoFit/>
          </a:bodyPr>
          <a:lstStyle/>
          <a:p>
            <a:pPr algn="ctr"/>
            <a:r>
              <a:rPr lang="es-ES" b="1" dirty="0" smtClean="0"/>
              <a:t>ESTACION SECA</a:t>
            </a:r>
            <a:endParaRPr lang="es-EC" dirty="0"/>
          </a:p>
        </p:txBody>
      </p:sp>
    </p:spTree>
    <p:extLst>
      <p:ext uri="{BB962C8B-B14F-4D97-AF65-F5344CB8AC3E}">
        <p14:creationId xmlns:p14="http://schemas.microsoft.com/office/powerpoint/2010/main" val="3360652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7859175"/>
              </p:ext>
            </p:extLst>
          </p:nvPr>
        </p:nvGraphicFramePr>
        <p:xfrm>
          <a:off x="827581" y="1340768"/>
          <a:ext cx="7488835" cy="2736304"/>
        </p:xfrm>
        <a:graphic>
          <a:graphicData uri="http://schemas.openxmlformats.org/drawingml/2006/table">
            <a:tbl>
              <a:tblPr firstRow="1" firstCol="1" bandRow="1">
                <a:tableStyleId>{5C22544A-7EE6-4342-B048-85BDC9FD1C3A}</a:tableStyleId>
              </a:tblPr>
              <a:tblGrid>
                <a:gridCol w="2672727"/>
                <a:gridCol w="1596705"/>
                <a:gridCol w="1841887"/>
                <a:gridCol w="1377516"/>
              </a:tblGrid>
              <a:tr h="639652">
                <a:tc>
                  <a:txBody>
                    <a:bodyPr/>
                    <a:lstStyle/>
                    <a:p>
                      <a:pPr algn="ctr">
                        <a:spcAft>
                          <a:spcPts val="0"/>
                        </a:spcAft>
                      </a:pPr>
                      <a:r>
                        <a:rPr lang="es-EC" sz="1200" dirty="0">
                          <a:effectLst/>
                        </a:rPr>
                        <a:t>FACTOR</a:t>
                      </a:r>
                      <a:endParaRPr lang="es-EC" sz="1200" dirty="0">
                        <a:solidFill>
                          <a:srgbClr val="000000"/>
                        </a:solidFill>
                        <a:effectLst/>
                        <a:latin typeface="Times New Roman"/>
                        <a:ea typeface="Calibri"/>
                        <a:cs typeface="Times New Roman"/>
                      </a:endParaRPr>
                    </a:p>
                  </a:txBody>
                  <a:tcPr marL="68580" marR="68580" marT="0" marB="0" anchor="ctr"/>
                </a:tc>
                <a:tc>
                  <a:txBody>
                    <a:bodyPr/>
                    <a:lstStyle/>
                    <a:p>
                      <a:pPr algn="ctr">
                        <a:spcAft>
                          <a:spcPts val="0"/>
                        </a:spcAft>
                      </a:pPr>
                      <a:r>
                        <a:rPr lang="es-EC" sz="1200">
                          <a:effectLst/>
                        </a:rPr>
                        <a:t>DATOS COLOMBIA*</a:t>
                      </a:r>
                      <a:endParaRPr lang="es-EC" sz="1200">
                        <a:solidFill>
                          <a:srgbClr val="000000"/>
                        </a:solidFill>
                        <a:effectLst/>
                        <a:latin typeface="Times New Roman"/>
                        <a:ea typeface="Calibri"/>
                        <a:cs typeface="Times New Roman"/>
                      </a:endParaRPr>
                    </a:p>
                  </a:txBody>
                  <a:tcPr marL="68580" marR="68580" marT="0" marB="0" anchor="ctr"/>
                </a:tc>
                <a:tc>
                  <a:txBody>
                    <a:bodyPr/>
                    <a:lstStyle/>
                    <a:p>
                      <a:pPr algn="ctr">
                        <a:spcAft>
                          <a:spcPts val="0"/>
                        </a:spcAft>
                      </a:pPr>
                      <a:r>
                        <a:rPr lang="es-EC" sz="1200">
                          <a:effectLst/>
                        </a:rPr>
                        <a:t>INVESTIGACION ESPE</a:t>
                      </a:r>
                      <a:endParaRPr lang="es-EC" sz="1200">
                        <a:solidFill>
                          <a:srgbClr val="000000"/>
                        </a:solidFill>
                        <a:effectLst/>
                        <a:latin typeface="Times New Roman"/>
                        <a:ea typeface="Calibri"/>
                        <a:cs typeface="Times New Roman"/>
                      </a:endParaRPr>
                    </a:p>
                  </a:txBody>
                  <a:tcPr marL="68580" marR="68580" marT="0" marB="0" anchor="ctr"/>
                </a:tc>
                <a:tc>
                  <a:txBody>
                    <a:bodyPr/>
                    <a:lstStyle/>
                    <a:p>
                      <a:pPr algn="ctr">
                        <a:spcAft>
                          <a:spcPts val="0"/>
                        </a:spcAft>
                      </a:pPr>
                      <a:r>
                        <a:rPr lang="es-EC" sz="1200">
                          <a:effectLst/>
                        </a:rPr>
                        <a:t>UNIDADES</a:t>
                      </a:r>
                      <a:endParaRPr lang="es-EC" sz="1200">
                        <a:solidFill>
                          <a:srgbClr val="000000"/>
                        </a:solidFill>
                        <a:effectLst/>
                        <a:latin typeface="Times New Roman"/>
                        <a:ea typeface="Calibri"/>
                        <a:cs typeface="Times New Roman"/>
                      </a:endParaRPr>
                    </a:p>
                  </a:txBody>
                  <a:tcPr marL="68580" marR="68580" marT="0" marB="0" anchor="ctr"/>
                </a:tc>
              </a:tr>
              <a:tr h="512476">
                <a:tc>
                  <a:txBody>
                    <a:bodyPr/>
                    <a:lstStyle/>
                    <a:p>
                      <a:pPr algn="just">
                        <a:lnSpc>
                          <a:spcPct val="200000"/>
                        </a:lnSpc>
                        <a:spcAft>
                          <a:spcPts val="0"/>
                        </a:spcAft>
                      </a:pPr>
                      <a:r>
                        <a:rPr lang="es-EC" sz="1200" dirty="0">
                          <a:effectLst/>
                        </a:rPr>
                        <a:t>Esfuerzo admisibles a compresión</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200000"/>
                        </a:lnSpc>
                        <a:spcAft>
                          <a:spcPts val="0"/>
                        </a:spcAft>
                      </a:pPr>
                      <a:r>
                        <a:rPr lang="es-EC" sz="1600" dirty="0">
                          <a:effectLst/>
                          <a:latin typeface="Arial" pitchFamily="34" charset="0"/>
                          <a:cs typeface="Arial" pitchFamily="34" charset="0"/>
                        </a:rPr>
                        <a:t>86.00</a:t>
                      </a:r>
                      <a:endParaRPr lang="es-EC" sz="1600" dirty="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600" dirty="0">
                          <a:effectLst/>
                          <a:latin typeface="Arial" pitchFamily="34" charset="0"/>
                          <a:cs typeface="Arial" pitchFamily="34" charset="0"/>
                        </a:rPr>
                        <a:t>99.41</a:t>
                      </a:r>
                      <a:endParaRPr lang="es-EC" sz="1600" dirty="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600">
                          <a:effectLst/>
                          <a:latin typeface="Arial" pitchFamily="34" charset="0"/>
                          <a:cs typeface="Arial" pitchFamily="34" charset="0"/>
                        </a:rPr>
                        <a:t>MPa</a:t>
                      </a:r>
                      <a:endParaRPr lang="es-EC" sz="1600">
                        <a:solidFill>
                          <a:srgbClr val="000000"/>
                        </a:solidFill>
                        <a:effectLst/>
                        <a:latin typeface="Arial" pitchFamily="34" charset="0"/>
                        <a:ea typeface="Calibri"/>
                        <a:cs typeface="Arial" pitchFamily="34" charset="0"/>
                      </a:endParaRPr>
                    </a:p>
                  </a:txBody>
                  <a:tcPr marL="68580" marR="68580" marT="0" marB="0" anchor="ctr"/>
                </a:tc>
              </a:tr>
              <a:tr h="504056">
                <a:tc>
                  <a:txBody>
                    <a:bodyPr/>
                    <a:lstStyle/>
                    <a:p>
                      <a:pPr algn="just">
                        <a:lnSpc>
                          <a:spcPct val="200000"/>
                        </a:lnSpc>
                        <a:spcAft>
                          <a:spcPts val="0"/>
                        </a:spcAft>
                      </a:pPr>
                      <a:r>
                        <a:rPr lang="es-EC" sz="1200" dirty="0">
                          <a:effectLst/>
                        </a:rPr>
                        <a:t>Módulo de elasticidad a compresión</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200000"/>
                        </a:lnSpc>
                        <a:spcAft>
                          <a:spcPts val="0"/>
                        </a:spcAft>
                      </a:pPr>
                      <a:r>
                        <a:rPr lang="es-EC" sz="1600" dirty="0">
                          <a:effectLst/>
                          <a:latin typeface="Arial" pitchFamily="34" charset="0"/>
                          <a:cs typeface="Arial" pitchFamily="34" charset="0"/>
                        </a:rPr>
                        <a:t>17093.50</a:t>
                      </a:r>
                      <a:endParaRPr lang="es-EC" sz="1600" dirty="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600" dirty="0">
                          <a:effectLst/>
                          <a:latin typeface="Arial" pitchFamily="34" charset="0"/>
                          <a:cs typeface="Arial" pitchFamily="34" charset="0"/>
                        </a:rPr>
                        <a:t>18327.51</a:t>
                      </a:r>
                      <a:endParaRPr lang="es-EC" sz="1600" dirty="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400">
                          <a:effectLst/>
                          <a:latin typeface="Arial" pitchFamily="34" charset="0"/>
                          <a:cs typeface="Arial" pitchFamily="34" charset="0"/>
                        </a:rPr>
                        <a:t>MPa</a:t>
                      </a:r>
                      <a:endParaRPr lang="es-EC" sz="1400">
                        <a:effectLst/>
                        <a:latin typeface="Arial" pitchFamily="34" charset="0"/>
                        <a:ea typeface="Calibri"/>
                        <a:cs typeface="Arial" pitchFamily="34" charset="0"/>
                      </a:endParaRPr>
                    </a:p>
                  </a:txBody>
                  <a:tcPr marL="68580" marR="68580" marT="0" marB="0" anchor="ctr"/>
                </a:tc>
              </a:tr>
              <a:tr h="531640">
                <a:tc>
                  <a:txBody>
                    <a:bodyPr/>
                    <a:lstStyle/>
                    <a:p>
                      <a:pPr algn="just">
                        <a:lnSpc>
                          <a:spcPct val="200000"/>
                        </a:lnSpc>
                        <a:spcAft>
                          <a:spcPts val="0"/>
                        </a:spcAft>
                      </a:pPr>
                      <a:r>
                        <a:rPr lang="es-EC" sz="1200">
                          <a:effectLst/>
                        </a:rPr>
                        <a:t>Esfuerzo admisible a flexión</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200000"/>
                        </a:lnSpc>
                        <a:spcAft>
                          <a:spcPts val="0"/>
                        </a:spcAft>
                      </a:pPr>
                      <a:r>
                        <a:rPr lang="es-EC" sz="1600">
                          <a:effectLst/>
                          <a:latin typeface="Arial" pitchFamily="34" charset="0"/>
                          <a:cs typeface="Arial" pitchFamily="34" charset="0"/>
                        </a:rPr>
                        <a:t>76.00</a:t>
                      </a:r>
                      <a:endParaRPr lang="es-EC" sz="160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600" dirty="0">
                          <a:effectLst/>
                          <a:latin typeface="Arial" pitchFamily="34" charset="0"/>
                          <a:cs typeface="Arial" pitchFamily="34" charset="0"/>
                        </a:rPr>
                        <a:t>46.69</a:t>
                      </a:r>
                      <a:endParaRPr lang="es-EC" sz="1600" dirty="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400">
                          <a:effectLst/>
                          <a:latin typeface="Arial" pitchFamily="34" charset="0"/>
                          <a:cs typeface="Arial" pitchFamily="34" charset="0"/>
                        </a:rPr>
                        <a:t>MPa</a:t>
                      </a:r>
                      <a:endParaRPr lang="es-EC" sz="1400">
                        <a:effectLst/>
                        <a:latin typeface="Arial" pitchFamily="34" charset="0"/>
                        <a:ea typeface="Calibri"/>
                        <a:cs typeface="Arial" pitchFamily="34" charset="0"/>
                      </a:endParaRPr>
                    </a:p>
                  </a:txBody>
                  <a:tcPr marL="68580" marR="68580" marT="0" marB="0" anchor="ctr"/>
                </a:tc>
              </a:tr>
              <a:tr h="548480">
                <a:tc>
                  <a:txBody>
                    <a:bodyPr/>
                    <a:lstStyle/>
                    <a:p>
                      <a:pPr algn="just">
                        <a:lnSpc>
                          <a:spcPct val="200000"/>
                        </a:lnSpc>
                        <a:spcAft>
                          <a:spcPts val="0"/>
                        </a:spcAft>
                      </a:pPr>
                      <a:r>
                        <a:rPr lang="es-EC" sz="1200">
                          <a:effectLst/>
                        </a:rPr>
                        <a:t>Módulo de elasticidad a flexión</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200000"/>
                        </a:lnSpc>
                        <a:spcAft>
                          <a:spcPts val="0"/>
                        </a:spcAft>
                      </a:pPr>
                      <a:r>
                        <a:rPr lang="es-EC" sz="1600">
                          <a:effectLst/>
                          <a:latin typeface="Arial" pitchFamily="34" charset="0"/>
                          <a:cs typeface="Arial" pitchFamily="34" charset="0"/>
                        </a:rPr>
                        <a:t>10547.00</a:t>
                      </a:r>
                      <a:endParaRPr lang="es-EC" sz="160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600" dirty="0">
                          <a:effectLst/>
                          <a:latin typeface="Arial" pitchFamily="34" charset="0"/>
                          <a:cs typeface="Arial" pitchFamily="34" charset="0"/>
                        </a:rPr>
                        <a:t>11030.05</a:t>
                      </a:r>
                      <a:endParaRPr lang="es-EC" sz="1600" dirty="0">
                        <a:solidFill>
                          <a:srgbClr val="000000"/>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C" sz="1400" dirty="0" err="1">
                          <a:effectLst/>
                          <a:latin typeface="Arial" pitchFamily="34" charset="0"/>
                          <a:cs typeface="Arial" pitchFamily="34" charset="0"/>
                        </a:rPr>
                        <a:t>MPa</a:t>
                      </a:r>
                      <a:endParaRPr lang="es-EC" sz="1400" dirty="0">
                        <a:effectLst/>
                        <a:latin typeface="Arial" pitchFamily="34" charset="0"/>
                        <a:ea typeface="Calibri"/>
                        <a:cs typeface="Arial" pitchFamily="34" charset="0"/>
                      </a:endParaRPr>
                    </a:p>
                  </a:txBody>
                  <a:tcPr marL="68580" marR="68580" marT="0" marB="0" anchor="ctr"/>
                </a:tc>
              </a:tr>
            </a:tbl>
          </a:graphicData>
        </a:graphic>
      </p:graphicFrame>
      <p:sp>
        <p:nvSpPr>
          <p:cNvPr id="3" name="2 Rectángulo"/>
          <p:cNvSpPr/>
          <p:nvPr/>
        </p:nvSpPr>
        <p:spPr>
          <a:xfrm>
            <a:off x="251520" y="188640"/>
            <a:ext cx="8640960" cy="923330"/>
          </a:xfrm>
          <a:prstGeom prst="rect">
            <a:avLst/>
          </a:prstGeom>
        </p:spPr>
        <p:txBody>
          <a:bodyPr wrap="square">
            <a:spAutoFit/>
          </a:bodyPr>
          <a:lstStyle/>
          <a:p>
            <a:pPr algn="ctr"/>
            <a:r>
              <a:rPr lang="es-EC" b="1" dirty="0"/>
              <a:t>Comparación de datos entre Investigación colombiana e investigación ESPE</a:t>
            </a:r>
            <a:endParaRPr lang="es-EC" dirty="0"/>
          </a:p>
          <a:p>
            <a:pPr algn="ctr"/>
            <a:r>
              <a:rPr lang="es-ES" dirty="0"/>
              <a:t>Los datos provenientes de la investigación colombiana son promedio entre máximo y mínimo, los datos de la investigación de la ESPE, son absolutos.</a:t>
            </a:r>
            <a:endParaRPr lang="es-EC" dirty="0"/>
          </a:p>
        </p:txBody>
      </p:sp>
      <p:sp>
        <p:nvSpPr>
          <p:cNvPr id="4" name="3 CuadroTexto"/>
          <p:cNvSpPr txBox="1"/>
          <p:nvPr/>
        </p:nvSpPr>
        <p:spPr>
          <a:xfrm>
            <a:off x="1398133" y="4167366"/>
            <a:ext cx="6319359" cy="369332"/>
          </a:xfrm>
          <a:prstGeom prst="rect">
            <a:avLst/>
          </a:prstGeom>
          <a:noFill/>
        </p:spPr>
        <p:txBody>
          <a:bodyPr wrap="none" rtlCol="0">
            <a:spAutoFit/>
          </a:bodyPr>
          <a:lstStyle/>
          <a:p>
            <a:r>
              <a:rPr lang="es-EC" dirty="0" smtClean="0"/>
              <a:t>Fuente </a:t>
            </a:r>
            <a:r>
              <a:rPr lang="es-EC" dirty="0" err="1" smtClean="0"/>
              <a:t>Lamus</a:t>
            </a:r>
            <a:r>
              <a:rPr lang="es-EC" dirty="0" smtClean="0"/>
              <a:t> 2002, Cobos, León 2007, </a:t>
            </a:r>
            <a:r>
              <a:rPr lang="es-EC" dirty="0"/>
              <a:t>Carranza, Taco 2011</a:t>
            </a:r>
            <a:r>
              <a:rPr lang="es-EC" dirty="0" smtClean="0"/>
              <a:t>)</a:t>
            </a:r>
            <a:endParaRPr lang="es-EC" dirty="0"/>
          </a:p>
        </p:txBody>
      </p:sp>
    </p:spTree>
    <p:extLst>
      <p:ext uri="{BB962C8B-B14F-4D97-AF65-F5344CB8AC3E}">
        <p14:creationId xmlns:p14="http://schemas.microsoft.com/office/powerpoint/2010/main" val="38089096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135"/>
            <a:ext cx="4982454" cy="615553"/>
          </a:xfrm>
          <a:prstGeom prst="rect">
            <a:avLst/>
          </a:prstGeom>
          <a:noFill/>
        </p:spPr>
        <p:txBody>
          <a:bodyPr wrap="none" rtlCol="0">
            <a:spAutoFit/>
          </a:bodyPr>
          <a:lstStyle/>
          <a:p>
            <a:pPr algn="ctr">
              <a:spcBef>
                <a:spcPct val="0"/>
              </a:spcBef>
            </a:pPr>
            <a:r>
              <a:rPr lang="es-EC" sz="3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ESTADOS DE CARGA: </a:t>
            </a:r>
          </a:p>
        </p:txBody>
      </p:sp>
      <p:sp>
        <p:nvSpPr>
          <p:cNvPr id="3" name="2 CuadroTexto"/>
          <p:cNvSpPr txBox="1"/>
          <p:nvPr/>
        </p:nvSpPr>
        <p:spPr>
          <a:xfrm>
            <a:off x="467544" y="692696"/>
            <a:ext cx="1445204" cy="369332"/>
          </a:xfrm>
          <a:prstGeom prst="rect">
            <a:avLst/>
          </a:prstGeom>
          <a:noFill/>
        </p:spPr>
        <p:txBody>
          <a:bodyPr wrap="none" rtlCol="0">
            <a:spAutoFit/>
          </a:bodyPr>
          <a:lstStyle/>
          <a:p>
            <a:r>
              <a:rPr lang="es-EC" b="1" dirty="0" smtClean="0"/>
              <a:t>MATERIALES:</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3388571638"/>
              </p:ext>
            </p:extLst>
          </p:nvPr>
        </p:nvGraphicFramePr>
        <p:xfrm>
          <a:off x="755576" y="1995520"/>
          <a:ext cx="7560840" cy="4921592"/>
        </p:xfrm>
        <a:graphic>
          <a:graphicData uri="http://schemas.openxmlformats.org/drawingml/2006/table">
            <a:tbl>
              <a:tblPr firstRow="1" firstCol="1" bandRow="1">
                <a:tableStyleId>{5C22544A-7EE6-4342-B048-85BDC9FD1C3A}</a:tableStyleId>
              </a:tblPr>
              <a:tblGrid>
                <a:gridCol w="6185183"/>
                <a:gridCol w="1375657"/>
              </a:tblGrid>
              <a:tr h="508814">
                <a:tc>
                  <a:txBody>
                    <a:bodyPr/>
                    <a:lstStyle/>
                    <a:p>
                      <a:pPr algn="ctr">
                        <a:lnSpc>
                          <a:spcPct val="200000"/>
                        </a:lnSpc>
                        <a:spcAft>
                          <a:spcPts val="0"/>
                        </a:spcAft>
                      </a:pPr>
                      <a:r>
                        <a:rPr lang="es-EC" sz="1200" dirty="0">
                          <a:effectLst/>
                        </a:rPr>
                        <a:t>Propiedades físicas y mecánicas de la guadua Valor</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Valor</a:t>
                      </a:r>
                      <a:endParaRPr lang="es-EC" sz="1100">
                        <a:effectLst/>
                        <a:latin typeface="Calibri"/>
                        <a:ea typeface="Calibri"/>
                        <a:cs typeface="Times New Roman"/>
                      </a:endParaRPr>
                    </a:p>
                  </a:txBody>
                  <a:tcPr marL="68580" marR="68580" marT="0" marB="0" anchor="ctr"/>
                </a:tc>
              </a:tr>
              <a:tr h="518791">
                <a:tc>
                  <a:txBody>
                    <a:bodyPr/>
                    <a:lstStyle/>
                    <a:p>
                      <a:pPr algn="ctr">
                        <a:lnSpc>
                          <a:spcPct val="200000"/>
                        </a:lnSpc>
                        <a:spcAft>
                          <a:spcPts val="0"/>
                        </a:spcAft>
                      </a:pPr>
                      <a:r>
                        <a:rPr lang="es-EC" sz="1200" dirty="0">
                          <a:effectLst/>
                        </a:rPr>
                        <a:t>Densidad básica al aire ( </a:t>
                      </a:r>
                      <a:r>
                        <a:rPr lang="es-EC" sz="1200" dirty="0" err="1">
                          <a:effectLst/>
                        </a:rPr>
                        <a:t>ρo</a:t>
                      </a:r>
                      <a:r>
                        <a:rPr lang="es-EC" sz="1200" dirty="0">
                          <a:effectLst/>
                        </a:rPr>
                        <a:t>)</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5.81 kN/m3</a:t>
                      </a:r>
                      <a:endParaRPr lang="es-EC" sz="1100">
                        <a:effectLst/>
                        <a:latin typeface="Calibri"/>
                        <a:ea typeface="Calibri"/>
                        <a:cs typeface="Times New Roman"/>
                      </a:endParaRPr>
                    </a:p>
                  </a:txBody>
                  <a:tcPr marL="68580" marR="68580" marT="0" marB="0" anchor="ctr"/>
                </a:tc>
              </a:tr>
              <a:tr h="518791">
                <a:tc>
                  <a:txBody>
                    <a:bodyPr/>
                    <a:lstStyle/>
                    <a:p>
                      <a:pPr algn="ctr">
                        <a:lnSpc>
                          <a:spcPct val="200000"/>
                        </a:lnSpc>
                        <a:spcAft>
                          <a:spcPts val="0"/>
                        </a:spcAft>
                      </a:pPr>
                      <a:r>
                        <a:rPr lang="es-EC" sz="1200">
                          <a:effectLst/>
                        </a:rPr>
                        <a:t>Densidad seca al aire (ρ)</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5.22 kN/m3</a:t>
                      </a:r>
                      <a:endParaRPr lang="es-EC" sz="1100">
                        <a:effectLst/>
                        <a:latin typeface="Calibri"/>
                        <a:ea typeface="Calibri"/>
                        <a:cs typeface="Times New Roman"/>
                      </a:endParaRPr>
                    </a:p>
                  </a:txBody>
                  <a:tcPr marL="68580" marR="68580" marT="0" marB="0" anchor="ctr"/>
                </a:tc>
              </a:tr>
              <a:tr h="287406">
                <a:tc>
                  <a:txBody>
                    <a:bodyPr/>
                    <a:lstStyle/>
                    <a:p>
                      <a:pPr algn="ctr">
                        <a:lnSpc>
                          <a:spcPct val="200000"/>
                        </a:lnSpc>
                        <a:spcAft>
                          <a:spcPts val="0"/>
                        </a:spcAft>
                      </a:pPr>
                      <a:r>
                        <a:rPr lang="es-EC" sz="1200" dirty="0">
                          <a:effectLst/>
                        </a:rPr>
                        <a:t>Humedad</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11.03 %</a:t>
                      </a:r>
                      <a:endParaRPr lang="es-EC" sz="1100">
                        <a:effectLst/>
                        <a:latin typeface="Calibri"/>
                        <a:ea typeface="Calibri"/>
                        <a:cs typeface="Times New Roman"/>
                      </a:endParaRPr>
                    </a:p>
                  </a:txBody>
                  <a:tcPr marL="68580" marR="68580" marT="0" marB="0" anchor="ctr"/>
                </a:tc>
              </a:tr>
              <a:tr h="508814">
                <a:tc>
                  <a:txBody>
                    <a:bodyPr/>
                    <a:lstStyle/>
                    <a:p>
                      <a:pPr algn="ctr">
                        <a:lnSpc>
                          <a:spcPct val="200000"/>
                        </a:lnSpc>
                        <a:spcAft>
                          <a:spcPts val="0"/>
                        </a:spcAft>
                      </a:pPr>
                      <a:r>
                        <a:rPr lang="es-EC" sz="1200">
                          <a:effectLst/>
                        </a:rPr>
                        <a:t>Compresión paralela de la fibra ( σc)</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41.08 Mpa</a:t>
                      </a:r>
                      <a:endParaRPr lang="es-EC" sz="1100">
                        <a:effectLst/>
                        <a:latin typeface="Calibri"/>
                        <a:ea typeface="Calibri"/>
                        <a:cs typeface="Times New Roman"/>
                      </a:endParaRPr>
                    </a:p>
                  </a:txBody>
                  <a:tcPr marL="68580" marR="68580" marT="0" marB="0" anchor="ctr"/>
                </a:tc>
              </a:tr>
              <a:tr h="518791">
                <a:tc>
                  <a:txBody>
                    <a:bodyPr/>
                    <a:lstStyle/>
                    <a:p>
                      <a:pPr algn="ctr">
                        <a:lnSpc>
                          <a:spcPct val="200000"/>
                        </a:lnSpc>
                        <a:spcAft>
                          <a:spcPts val="0"/>
                        </a:spcAft>
                      </a:pPr>
                      <a:r>
                        <a:rPr lang="es-EC" sz="1200" dirty="0">
                          <a:effectLst/>
                        </a:rPr>
                        <a:t>Módulo de elasticidad paralelo a la fibra – </a:t>
                      </a:r>
                      <a:r>
                        <a:rPr lang="es-EC" sz="1200" dirty="0" err="1">
                          <a:effectLst/>
                        </a:rPr>
                        <a:t>Def</a:t>
                      </a:r>
                      <a:r>
                        <a:rPr lang="es-EC" sz="1200" dirty="0">
                          <a:effectLst/>
                        </a:rPr>
                        <a:t>. mecánico (ECDE)</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6.73 Gpa</a:t>
                      </a:r>
                      <a:endParaRPr lang="es-EC" sz="1100">
                        <a:effectLst/>
                        <a:latin typeface="Calibri"/>
                        <a:ea typeface="Calibri"/>
                        <a:cs typeface="Times New Roman"/>
                      </a:endParaRPr>
                    </a:p>
                  </a:txBody>
                  <a:tcPr marL="68580" marR="68580" marT="0" marB="0" anchor="ctr"/>
                </a:tc>
              </a:tr>
              <a:tr h="518791">
                <a:tc>
                  <a:txBody>
                    <a:bodyPr/>
                    <a:lstStyle/>
                    <a:p>
                      <a:pPr algn="ctr">
                        <a:lnSpc>
                          <a:spcPct val="200000"/>
                        </a:lnSpc>
                        <a:spcAft>
                          <a:spcPts val="0"/>
                        </a:spcAft>
                      </a:pPr>
                      <a:r>
                        <a:rPr lang="es-EC" sz="1200">
                          <a:effectLst/>
                        </a:rPr>
                        <a:t>Módulo de elasticidad paralelo a la fibra – Def. eléctrico (ECDM)</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10.78 Gpa</a:t>
                      </a:r>
                      <a:endParaRPr lang="es-EC" sz="1100">
                        <a:effectLst/>
                        <a:latin typeface="Calibri"/>
                        <a:ea typeface="Calibri"/>
                        <a:cs typeface="Times New Roman"/>
                      </a:endParaRPr>
                    </a:p>
                  </a:txBody>
                  <a:tcPr marL="68580" marR="68580" marT="0" marB="0" anchor="ctr"/>
                </a:tc>
              </a:tr>
              <a:tr h="287406">
                <a:tc>
                  <a:txBody>
                    <a:bodyPr/>
                    <a:lstStyle/>
                    <a:p>
                      <a:pPr algn="ctr">
                        <a:lnSpc>
                          <a:spcPct val="200000"/>
                        </a:lnSpc>
                        <a:spcAft>
                          <a:spcPts val="0"/>
                        </a:spcAft>
                      </a:pPr>
                      <a:r>
                        <a:rPr lang="es-EC" sz="1200" dirty="0">
                          <a:effectLst/>
                        </a:rPr>
                        <a:t>Módulo de </a:t>
                      </a:r>
                      <a:r>
                        <a:rPr lang="es-EC" sz="1200" dirty="0" err="1">
                          <a:effectLst/>
                        </a:rPr>
                        <a:t>resiliencia</a:t>
                      </a:r>
                      <a:r>
                        <a:rPr lang="es-EC" sz="1200" dirty="0">
                          <a:effectLst/>
                        </a:rPr>
                        <a:t> – </a:t>
                      </a:r>
                      <a:r>
                        <a:rPr lang="es-EC" sz="1200" dirty="0" err="1">
                          <a:effectLst/>
                        </a:rPr>
                        <a:t>Def</a:t>
                      </a:r>
                      <a:r>
                        <a:rPr lang="es-EC" sz="1200" dirty="0">
                          <a:effectLst/>
                        </a:rPr>
                        <a:t>. mecánico ( </a:t>
                      </a:r>
                      <a:r>
                        <a:rPr lang="es-EC" sz="1200" dirty="0" err="1">
                          <a:effectLst/>
                        </a:rPr>
                        <a:t>μrDM</a:t>
                      </a:r>
                      <a:r>
                        <a:rPr lang="es-EC" sz="1200" dirty="0">
                          <a:effectLst/>
                        </a:rPr>
                        <a:t>)</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32.11 kJ</a:t>
                      </a:r>
                      <a:endParaRPr lang="es-EC" sz="1100">
                        <a:effectLst/>
                        <a:latin typeface="Calibri"/>
                        <a:ea typeface="Calibri"/>
                        <a:cs typeface="Times New Roman"/>
                      </a:endParaRPr>
                    </a:p>
                  </a:txBody>
                  <a:tcPr marL="68580" marR="68580" marT="0" marB="0" anchor="ctr"/>
                </a:tc>
              </a:tr>
              <a:tr h="287406">
                <a:tc>
                  <a:txBody>
                    <a:bodyPr/>
                    <a:lstStyle/>
                    <a:p>
                      <a:pPr algn="ctr">
                        <a:lnSpc>
                          <a:spcPct val="200000"/>
                        </a:lnSpc>
                        <a:spcAft>
                          <a:spcPts val="0"/>
                        </a:spcAft>
                      </a:pPr>
                      <a:r>
                        <a:rPr lang="es-EC" sz="1200">
                          <a:effectLst/>
                        </a:rPr>
                        <a:t>Módulo de resiliencia – Def. eléctrico ( μrDE)</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33.65 kJ</a:t>
                      </a:r>
                      <a:endParaRPr lang="es-EC" sz="1100">
                        <a:effectLst/>
                        <a:latin typeface="Calibri"/>
                        <a:ea typeface="Calibri"/>
                        <a:cs typeface="Times New Roman"/>
                      </a:endParaRPr>
                    </a:p>
                  </a:txBody>
                  <a:tcPr marL="68580" marR="68580" marT="0" marB="0" anchor="ctr"/>
                </a:tc>
              </a:tr>
              <a:tr h="287406">
                <a:tc>
                  <a:txBody>
                    <a:bodyPr/>
                    <a:lstStyle/>
                    <a:p>
                      <a:pPr algn="ctr">
                        <a:lnSpc>
                          <a:spcPct val="200000"/>
                        </a:lnSpc>
                        <a:spcAft>
                          <a:spcPts val="0"/>
                        </a:spcAft>
                      </a:pPr>
                      <a:r>
                        <a:rPr lang="es-EC" sz="1200">
                          <a:effectLst/>
                        </a:rPr>
                        <a:t>Módulo de tenacidad – Def. mecánico ( μTDM)</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73.54 kJ</a:t>
                      </a:r>
                      <a:endParaRPr lang="es-EC" sz="1100">
                        <a:effectLst/>
                        <a:latin typeface="Calibri"/>
                        <a:ea typeface="Calibri"/>
                        <a:cs typeface="Times New Roman"/>
                      </a:endParaRPr>
                    </a:p>
                  </a:txBody>
                  <a:tcPr marL="68580" marR="68580" marT="0" marB="0" anchor="ctr"/>
                </a:tc>
              </a:tr>
              <a:tr h="287406">
                <a:tc>
                  <a:txBody>
                    <a:bodyPr/>
                    <a:lstStyle/>
                    <a:p>
                      <a:pPr algn="ctr">
                        <a:lnSpc>
                          <a:spcPct val="200000"/>
                        </a:lnSpc>
                        <a:spcAft>
                          <a:spcPts val="0"/>
                        </a:spcAft>
                      </a:pPr>
                      <a:r>
                        <a:rPr lang="es-EC" sz="1200">
                          <a:effectLst/>
                        </a:rPr>
                        <a:t>Módulo de tenacidad – Def. eléctrico ( μTDE)</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dirty="0">
                          <a:effectLst/>
                        </a:rPr>
                        <a:t>48.07 kJ</a:t>
                      </a:r>
                      <a:endParaRPr lang="es-EC" sz="1100" dirty="0">
                        <a:effectLst/>
                        <a:latin typeface="Calibri"/>
                        <a:ea typeface="Calibri"/>
                        <a:cs typeface="Times New Roman"/>
                      </a:endParaRPr>
                    </a:p>
                  </a:txBody>
                  <a:tcPr marL="68580" marR="68580" marT="0" marB="0" anchor="ctr"/>
                </a:tc>
              </a:tr>
            </a:tbl>
          </a:graphicData>
        </a:graphic>
      </p:graphicFrame>
      <p:sp>
        <p:nvSpPr>
          <p:cNvPr id="5" name="4 Rectángulo"/>
          <p:cNvSpPr/>
          <p:nvPr/>
        </p:nvSpPr>
        <p:spPr>
          <a:xfrm>
            <a:off x="467544" y="1124746"/>
            <a:ext cx="8496944" cy="830997"/>
          </a:xfrm>
          <a:prstGeom prst="rect">
            <a:avLst/>
          </a:prstGeom>
        </p:spPr>
        <p:txBody>
          <a:bodyPr wrap="square">
            <a:spAutoFit/>
          </a:bodyPr>
          <a:lstStyle/>
          <a:p>
            <a:pPr algn="just"/>
            <a:r>
              <a:rPr lang="es-EC" sz="1600" b="1" dirty="0" smtClean="0"/>
              <a:t>Resultados </a:t>
            </a:r>
            <a:r>
              <a:rPr lang="es-EC" sz="1600" b="1" dirty="0"/>
              <a:t>para la guadua</a:t>
            </a:r>
            <a:endParaRPr lang="es-EC" sz="1600" dirty="0"/>
          </a:p>
          <a:p>
            <a:pPr algn="just"/>
            <a:r>
              <a:rPr lang="es-EC" sz="1600" dirty="0"/>
              <a:t>Estos datos son promedio de varias investigaciones de origen colombiano y las dos de la ESPE que son referencia para este proyecto.</a:t>
            </a:r>
          </a:p>
        </p:txBody>
      </p:sp>
    </p:spTree>
    <p:extLst>
      <p:ext uri="{BB962C8B-B14F-4D97-AF65-F5344CB8AC3E}">
        <p14:creationId xmlns:p14="http://schemas.microsoft.com/office/powerpoint/2010/main" val="17093178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57743974"/>
              </p:ext>
            </p:extLst>
          </p:nvPr>
        </p:nvGraphicFramePr>
        <p:xfrm>
          <a:off x="611560" y="1628801"/>
          <a:ext cx="7920880" cy="4824533"/>
        </p:xfrm>
        <a:graphic>
          <a:graphicData uri="http://schemas.openxmlformats.org/drawingml/2006/table">
            <a:tbl>
              <a:tblPr firstRow="1" firstCol="1" bandRow="1">
                <a:tableStyleId>{5C22544A-7EE6-4342-B048-85BDC9FD1C3A}</a:tableStyleId>
              </a:tblPr>
              <a:tblGrid>
                <a:gridCol w="6479715"/>
                <a:gridCol w="1441165"/>
              </a:tblGrid>
              <a:tr h="413269">
                <a:tc>
                  <a:txBody>
                    <a:bodyPr/>
                    <a:lstStyle/>
                    <a:p>
                      <a:pPr algn="ctr">
                        <a:lnSpc>
                          <a:spcPct val="200000"/>
                        </a:lnSpc>
                        <a:spcAft>
                          <a:spcPts val="0"/>
                        </a:spcAft>
                      </a:pPr>
                      <a:r>
                        <a:rPr lang="es-EC" sz="1200" dirty="0">
                          <a:effectLst/>
                        </a:rPr>
                        <a:t>Propiedades físicas y mecánicas de la guadua Valor</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Valor</a:t>
                      </a:r>
                      <a:endParaRPr lang="es-EC" sz="1100">
                        <a:effectLst/>
                        <a:latin typeface="Calibri"/>
                        <a:ea typeface="Calibri"/>
                        <a:cs typeface="Times New Roman"/>
                      </a:endParaRPr>
                    </a:p>
                  </a:txBody>
                  <a:tcPr marL="68580" marR="68580" marT="0" marB="0" anchor="ctr"/>
                </a:tc>
              </a:tr>
              <a:tr h="639702">
                <a:tc>
                  <a:txBody>
                    <a:bodyPr/>
                    <a:lstStyle/>
                    <a:p>
                      <a:pPr algn="ctr">
                        <a:lnSpc>
                          <a:spcPct val="200000"/>
                        </a:lnSpc>
                        <a:spcAft>
                          <a:spcPts val="0"/>
                        </a:spcAft>
                      </a:pPr>
                      <a:r>
                        <a:rPr lang="es-EC" sz="1200" dirty="0">
                          <a:effectLst/>
                        </a:rPr>
                        <a:t>Densidad básica al aire (</a:t>
                      </a:r>
                      <a:r>
                        <a:rPr lang="es-EC" sz="1200" dirty="0" err="1">
                          <a:effectLst/>
                        </a:rPr>
                        <a:t>ñoM</a:t>
                      </a:r>
                      <a:r>
                        <a:rPr lang="es-EC" sz="1200" dirty="0">
                          <a:effectLst/>
                        </a:rPr>
                        <a:t>)</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4.03 kN/m3</a:t>
                      </a:r>
                      <a:endParaRPr lang="es-EC" sz="1100">
                        <a:effectLst/>
                        <a:latin typeface="Calibri"/>
                        <a:ea typeface="Calibri"/>
                        <a:cs typeface="Times New Roman"/>
                      </a:endParaRPr>
                    </a:p>
                  </a:txBody>
                  <a:tcPr marL="68580" marR="68580" marT="0" marB="0" anchor="ctr"/>
                </a:tc>
              </a:tr>
              <a:tr h="639702">
                <a:tc>
                  <a:txBody>
                    <a:bodyPr/>
                    <a:lstStyle/>
                    <a:p>
                      <a:pPr algn="ctr">
                        <a:lnSpc>
                          <a:spcPct val="200000"/>
                        </a:lnSpc>
                        <a:spcAft>
                          <a:spcPts val="0"/>
                        </a:spcAft>
                      </a:pPr>
                      <a:r>
                        <a:rPr lang="es-EC" sz="1200">
                          <a:effectLst/>
                        </a:rPr>
                        <a:t>Densidad seca al aire (ñM)</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3.37 kN/m3</a:t>
                      </a:r>
                      <a:endParaRPr lang="es-EC" sz="1100">
                        <a:effectLst/>
                        <a:latin typeface="Calibri"/>
                        <a:ea typeface="Calibri"/>
                        <a:cs typeface="Times New Roman"/>
                      </a:endParaRPr>
                    </a:p>
                  </a:txBody>
                  <a:tcPr marL="68580" marR="68580" marT="0" marB="0" anchor="ctr"/>
                </a:tc>
              </a:tr>
              <a:tr h="413269">
                <a:tc>
                  <a:txBody>
                    <a:bodyPr/>
                    <a:lstStyle/>
                    <a:p>
                      <a:pPr algn="ctr">
                        <a:lnSpc>
                          <a:spcPct val="200000"/>
                        </a:lnSpc>
                        <a:spcAft>
                          <a:spcPts val="0"/>
                        </a:spcAft>
                      </a:pPr>
                      <a:r>
                        <a:rPr lang="es-EC" sz="1200">
                          <a:effectLst/>
                        </a:rPr>
                        <a:t>Humedad (HM)</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16.89 %</a:t>
                      </a:r>
                      <a:endParaRPr lang="es-EC" sz="1100">
                        <a:effectLst/>
                        <a:latin typeface="Calibri"/>
                        <a:ea typeface="Calibri"/>
                        <a:cs typeface="Times New Roman"/>
                      </a:endParaRPr>
                    </a:p>
                  </a:txBody>
                  <a:tcPr marL="68580" marR="68580" marT="0" marB="0" anchor="ctr"/>
                </a:tc>
              </a:tr>
              <a:tr h="413269">
                <a:tc>
                  <a:txBody>
                    <a:bodyPr/>
                    <a:lstStyle/>
                    <a:p>
                      <a:pPr algn="ctr">
                        <a:lnSpc>
                          <a:spcPct val="200000"/>
                        </a:lnSpc>
                        <a:spcAft>
                          <a:spcPts val="0"/>
                        </a:spcAft>
                      </a:pPr>
                      <a:r>
                        <a:rPr lang="es-EC" sz="1200">
                          <a:effectLst/>
                        </a:rPr>
                        <a:t>Compresión paralela de la fibra (óCP)</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27.05 Mpa</a:t>
                      </a:r>
                      <a:endParaRPr lang="es-EC" sz="1100">
                        <a:effectLst/>
                        <a:latin typeface="Calibri"/>
                        <a:ea typeface="Calibri"/>
                        <a:cs typeface="Times New Roman"/>
                      </a:endParaRPr>
                    </a:p>
                  </a:txBody>
                  <a:tcPr marL="68580" marR="68580" marT="0" marB="0" anchor="ctr"/>
                </a:tc>
              </a:tr>
              <a:tr h="413269">
                <a:tc>
                  <a:txBody>
                    <a:bodyPr/>
                    <a:lstStyle/>
                    <a:p>
                      <a:pPr algn="ctr">
                        <a:lnSpc>
                          <a:spcPct val="200000"/>
                        </a:lnSpc>
                        <a:spcAft>
                          <a:spcPts val="0"/>
                        </a:spcAft>
                      </a:pPr>
                      <a:r>
                        <a:rPr lang="es-EC" sz="1200">
                          <a:effectLst/>
                        </a:rPr>
                        <a:t>Módulo de elasticidad paralelo a la fibra  (ET)</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8.22 Gpa</a:t>
                      </a:r>
                      <a:endParaRPr lang="es-EC" sz="1100">
                        <a:effectLst/>
                        <a:latin typeface="Calibri"/>
                        <a:ea typeface="Calibri"/>
                        <a:cs typeface="Times New Roman"/>
                      </a:endParaRPr>
                    </a:p>
                  </a:txBody>
                  <a:tcPr marL="68580" marR="68580" marT="0" marB="0" anchor="ctr"/>
                </a:tc>
              </a:tr>
              <a:tr h="413269">
                <a:tc>
                  <a:txBody>
                    <a:bodyPr/>
                    <a:lstStyle/>
                    <a:p>
                      <a:pPr algn="ctr">
                        <a:lnSpc>
                          <a:spcPct val="200000"/>
                        </a:lnSpc>
                        <a:spcAft>
                          <a:spcPts val="0"/>
                        </a:spcAft>
                      </a:pPr>
                      <a:r>
                        <a:rPr lang="es-EC" sz="1200">
                          <a:effectLst/>
                        </a:rPr>
                        <a:t>Compresión perpendicular a la fibra ( óPF)</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5.32 Mpa</a:t>
                      </a:r>
                      <a:endParaRPr lang="es-EC" sz="1100">
                        <a:effectLst/>
                        <a:latin typeface="Calibri"/>
                        <a:ea typeface="Calibri"/>
                        <a:cs typeface="Times New Roman"/>
                      </a:endParaRPr>
                    </a:p>
                  </a:txBody>
                  <a:tcPr marL="68580" marR="68580" marT="0" marB="0" anchor="ctr"/>
                </a:tc>
              </a:tr>
              <a:tr h="652246">
                <a:tc>
                  <a:txBody>
                    <a:bodyPr/>
                    <a:lstStyle/>
                    <a:p>
                      <a:pPr algn="ctr">
                        <a:lnSpc>
                          <a:spcPct val="200000"/>
                        </a:lnSpc>
                        <a:spcAft>
                          <a:spcPts val="0"/>
                        </a:spcAft>
                      </a:pPr>
                      <a:r>
                        <a:rPr lang="es-EC" sz="1200">
                          <a:effectLst/>
                        </a:rPr>
                        <a:t>Módulo de elasticidad perpendicular a la fibra (EPT)</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157.19 Mpa</a:t>
                      </a:r>
                      <a:endParaRPr lang="es-EC" sz="1100">
                        <a:effectLst/>
                        <a:latin typeface="Calibri"/>
                        <a:ea typeface="Calibri"/>
                        <a:cs typeface="Times New Roman"/>
                      </a:endParaRPr>
                    </a:p>
                  </a:txBody>
                  <a:tcPr marL="68580" marR="68580" marT="0" marB="0" anchor="ctr"/>
                </a:tc>
              </a:tr>
              <a:tr h="413269">
                <a:tc>
                  <a:txBody>
                    <a:bodyPr/>
                    <a:lstStyle/>
                    <a:p>
                      <a:pPr algn="ctr">
                        <a:lnSpc>
                          <a:spcPct val="200000"/>
                        </a:lnSpc>
                        <a:spcAft>
                          <a:spcPts val="0"/>
                        </a:spcAft>
                      </a:pPr>
                      <a:r>
                        <a:rPr lang="es-EC" sz="1200">
                          <a:effectLst/>
                        </a:rPr>
                        <a:t>Módulo de rigidez (G)</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0.84 Gpa</a:t>
                      </a:r>
                      <a:endParaRPr lang="es-EC" sz="1100">
                        <a:effectLst/>
                        <a:latin typeface="Calibri"/>
                        <a:ea typeface="Calibri"/>
                        <a:cs typeface="Times New Roman"/>
                      </a:endParaRPr>
                    </a:p>
                  </a:txBody>
                  <a:tcPr marL="68580" marR="68580" marT="0" marB="0" anchor="ctr"/>
                </a:tc>
              </a:tr>
              <a:tr h="413269">
                <a:tc>
                  <a:txBody>
                    <a:bodyPr/>
                    <a:lstStyle/>
                    <a:p>
                      <a:pPr algn="ctr">
                        <a:lnSpc>
                          <a:spcPct val="200000"/>
                        </a:lnSpc>
                        <a:spcAft>
                          <a:spcPts val="0"/>
                        </a:spcAft>
                      </a:pPr>
                      <a:r>
                        <a:rPr lang="es-EC" sz="1200" dirty="0">
                          <a:effectLst/>
                        </a:rPr>
                        <a:t>Relación de </a:t>
                      </a:r>
                      <a:r>
                        <a:rPr lang="es-EC" sz="1200" dirty="0" err="1">
                          <a:effectLst/>
                        </a:rPr>
                        <a:t>Poisson</a:t>
                      </a:r>
                      <a:endParaRPr lang="es-EC" sz="11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dirty="0">
                          <a:effectLst/>
                        </a:rPr>
                        <a:t>0.25</a:t>
                      </a:r>
                      <a:endParaRPr lang="es-EC" sz="1100" dirty="0">
                        <a:effectLst/>
                        <a:latin typeface="Calibri"/>
                        <a:ea typeface="Calibri"/>
                        <a:cs typeface="Times New Roman"/>
                      </a:endParaRPr>
                    </a:p>
                  </a:txBody>
                  <a:tcPr marL="68580" marR="68580" marT="0" marB="0" anchor="ctr"/>
                </a:tc>
              </a:tr>
            </a:tbl>
          </a:graphicData>
        </a:graphic>
      </p:graphicFrame>
      <p:sp>
        <p:nvSpPr>
          <p:cNvPr id="3" name="2 Rectángulo"/>
          <p:cNvSpPr/>
          <p:nvPr/>
        </p:nvSpPr>
        <p:spPr>
          <a:xfrm>
            <a:off x="683568" y="548681"/>
            <a:ext cx="7920880" cy="830997"/>
          </a:xfrm>
          <a:prstGeom prst="rect">
            <a:avLst/>
          </a:prstGeom>
        </p:spPr>
        <p:txBody>
          <a:bodyPr wrap="square">
            <a:spAutoFit/>
          </a:bodyPr>
          <a:lstStyle/>
          <a:p>
            <a:pPr algn="just"/>
            <a:r>
              <a:rPr lang="es-EC" sz="1600" b="1" dirty="0" smtClean="0"/>
              <a:t>Resultados </a:t>
            </a:r>
            <a:r>
              <a:rPr lang="es-EC" sz="1600" b="1" dirty="0"/>
              <a:t>para la madera</a:t>
            </a:r>
            <a:endParaRPr lang="es-EC" sz="1600" dirty="0"/>
          </a:p>
          <a:p>
            <a:pPr algn="just"/>
            <a:r>
              <a:rPr lang="es-EC" sz="1600" dirty="0"/>
              <a:t>Estos datos son promedio de varias investigaciones de origen colombiano y las dos de la ESPE que son referencia para este proyecto</a:t>
            </a:r>
            <a:r>
              <a:rPr lang="es-EC" sz="1600" dirty="0" smtClean="0"/>
              <a:t>.</a:t>
            </a:r>
            <a:endParaRPr lang="es-EC" sz="1600" dirty="0"/>
          </a:p>
        </p:txBody>
      </p:sp>
    </p:spTree>
    <p:extLst>
      <p:ext uri="{BB962C8B-B14F-4D97-AF65-F5344CB8AC3E}">
        <p14:creationId xmlns:p14="http://schemas.microsoft.com/office/powerpoint/2010/main" val="4217140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65000812"/>
              </p:ext>
            </p:extLst>
          </p:nvPr>
        </p:nvGraphicFramePr>
        <p:xfrm>
          <a:off x="841871" y="1844828"/>
          <a:ext cx="7407114" cy="3312365"/>
        </p:xfrm>
        <a:graphic>
          <a:graphicData uri="http://schemas.openxmlformats.org/drawingml/2006/table">
            <a:tbl>
              <a:tblPr firstRow="1" firstCol="1" bandRow="1">
                <a:tableStyleId>{5C22544A-7EE6-4342-B048-85BDC9FD1C3A}</a:tableStyleId>
              </a:tblPr>
              <a:tblGrid>
                <a:gridCol w="5576571"/>
                <a:gridCol w="1830543"/>
              </a:tblGrid>
              <a:tr h="662473">
                <a:tc>
                  <a:txBody>
                    <a:bodyPr/>
                    <a:lstStyle/>
                    <a:p>
                      <a:pPr algn="ctr">
                        <a:lnSpc>
                          <a:spcPct val="200000"/>
                        </a:lnSpc>
                        <a:spcAft>
                          <a:spcPts val="0"/>
                        </a:spcAft>
                      </a:pPr>
                      <a:r>
                        <a:rPr lang="es-EC" sz="1200">
                          <a:effectLst/>
                        </a:rPr>
                        <a:t>Propiedades físicas y mecánicas del mortero</a:t>
                      </a:r>
                      <a:endParaRPr lang="es-EC" sz="11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200">
                          <a:effectLst/>
                        </a:rPr>
                        <a:t>Valor</a:t>
                      </a:r>
                      <a:endParaRPr lang="es-EC" sz="1100">
                        <a:effectLst/>
                        <a:latin typeface="Calibri"/>
                        <a:ea typeface="Calibri"/>
                        <a:cs typeface="Times New Roman"/>
                      </a:endParaRPr>
                    </a:p>
                  </a:txBody>
                  <a:tcPr marL="68580" marR="68580" marT="0" marB="0"/>
                </a:tc>
              </a:tr>
              <a:tr h="662473">
                <a:tc>
                  <a:txBody>
                    <a:bodyPr/>
                    <a:lstStyle/>
                    <a:p>
                      <a:pPr algn="ctr">
                        <a:lnSpc>
                          <a:spcPct val="200000"/>
                        </a:lnSpc>
                        <a:spcAft>
                          <a:spcPts val="0"/>
                        </a:spcAft>
                      </a:pPr>
                      <a:r>
                        <a:rPr lang="es-EC" sz="1200">
                          <a:effectLst/>
                        </a:rPr>
                        <a:t>Densidad básica al aire ( ρ P)</a:t>
                      </a:r>
                      <a:endParaRPr lang="es-EC" sz="11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200">
                          <a:effectLst/>
                        </a:rPr>
                        <a:t>16.22 kN/m3</a:t>
                      </a:r>
                      <a:endParaRPr lang="es-EC" sz="1100">
                        <a:effectLst/>
                        <a:latin typeface="Calibri"/>
                        <a:ea typeface="Calibri"/>
                        <a:cs typeface="Times New Roman"/>
                      </a:endParaRPr>
                    </a:p>
                  </a:txBody>
                  <a:tcPr marL="68580" marR="68580" marT="0" marB="0"/>
                </a:tc>
              </a:tr>
              <a:tr h="662473">
                <a:tc>
                  <a:txBody>
                    <a:bodyPr/>
                    <a:lstStyle/>
                    <a:p>
                      <a:pPr algn="ctr">
                        <a:lnSpc>
                          <a:spcPct val="200000"/>
                        </a:lnSpc>
                        <a:spcAft>
                          <a:spcPts val="0"/>
                        </a:spcAft>
                      </a:pPr>
                      <a:r>
                        <a:rPr lang="es-EC" sz="1200">
                          <a:effectLst/>
                        </a:rPr>
                        <a:t>Compresión (σM)</a:t>
                      </a:r>
                      <a:endParaRPr lang="es-EC" sz="11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200">
                          <a:effectLst/>
                        </a:rPr>
                        <a:t>6.00 Mpa</a:t>
                      </a:r>
                      <a:endParaRPr lang="es-EC" sz="1100">
                        <a:effectLst/>
                        <a:latin typeface="Calibri"/>
                        <a:ea typeface="Calibri"/>
                        <a:cs typeface="Times New Roman"/>
                      </a:endParaRPr>
                    </a:p>
                  </a:txBody>
                  <a:tcPr marL="68580" marR="68580" marT="0" marB="0"/>
                </a:tc>
              </a:tr>
              <a:tr h="662473">
                <a:tc>
                  <a:txBody>
                    <a:bodyPr/>
                    <a:lstStyle/>
                    <a:p>
                      <a:pPr algn="ctr">
                        <a:lnSpc>
                          <a:spcPct val="200000"/>
                        </a:lnSpc>
                        <a:spcAft>
                          <a:spcPts val="0"/>
                        </a:spcAft>
                      </a:pPr>
                      <a:r>
                        <a:rPr lang="es-EC" sz="1200">
                          <a:effectLst/>
                        </a:rPr>
                        <a:t>Módulo de elasticidad (EPF)</a:t>
                      </a:r>
                      <a:endParaRPr lang="es-EC" sz="11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200">
                          <a:effectLst/>
                        </a:rPr>
                        <a:t>4.50 Gpa</a:t>
                      </a:r>
                      <a:endParaRPr lang="es-EC" sz="1100">
                        <a:effectLst/>
                        <a:latin typeface="Calibri"/>
                        <a:ea typeface="Calibri"/>
                        <a:cs typeface="Times New Roman"/>
                      </a:endParaRPr>
                    </a:p>
                  </a:txBody>
                  <a:tcPr marL="68580" marR="68580" marT="0" marB="0"/>
                </a:tc>
              </a:tr>
              <a:tr h="662473">
                <a:tc>
                  <a:txBody>
                    <a:bodyPr/>
                    <a:lstStyle/>
                    <a:p>
                      <a:pPr algn="ctr">
                        <a:lnSpc>
                          <a:spcPct val="200000"/>
                        </a:lnSpc>
                        <a:spcAft>
                          <a:spcPts val="0"/>
                        </a:spcAft>
                      </a:pPr>
                      <a:r>
                        <a:rPr lang="es-EC" sz="1200">
                          <a:effectLst/>
                        </a:rPr>
                        <a:t>Relación de Poisson</a:t>
                      </a:r>
                      <a:endParaRPr lang="es-EC" sz="1100">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200" dirty="0">
                          <a:effectLst/>
                        </a:rPr>
                        <a:t>0.25</a:t>
                      </a:r>
                      <a:endParaRPr lang="es-EC" sz="1100" dirty="0">
                        <a:effectLst/>
                        <a:latin typeface="Calibri"/>
                        <a:ea typeface="Calibri"/>
                        <a:cs typeface="Times New Roman"/>
                      </a:endParaRPr>
                    </a:p>
                  </a:txBody>
                  <a:tcPr marL="68580" marR="68580" marT="0" marB="0"/>
                </a:tc>
              </a:tr>
            </a:tbl>
          </a:graphicData>
        </a:graphic>
      </p:graphicFrame>
      <p:sp>
        <p:nvSpPr>
          <p:cNvPr id="3" name="2 Rectángulo"/>
          <p:cNvSpPr/>
          <p:nvPr/>
        </p:nvSpPr>
        <p:spPr>
          <a:xfrm>
            <a:off x="549264" y="908720"/>
            <a:ext cx="2681824" cy="369332"/>
          </a:xfrm>
          <a:prstGeom prst="rect">
            <a:avLst/>
          </a:prstGeom>
        </p:spPr>
        <p:txBody>
          <a:bodyPr wrap="none">
            <a:spAutoFit/>
          </a:bodyPr>
          <a:lstStyle/>
          <a:p>
            <a:r>
              <a:rPr lang="es-ES" b="1" dirty="0"/>
              <a:t>Resultado para el mortero</a:t>
            </a:r>
            <a:endParaRPr lang="es-EC" dirty="0"/>
          </a:p>
        </p:txBody>
      </p:sp>
    </p:spTree>
    <p:extLst>
      <p:ext uri="{BB962C8B-B14F-4D97-AF65-F5344CB8AC3E}">
        <p14:creationId xmlns:p14="http://schemas.microsoft.com/office/powerpoint/2010/main" val="2165020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44624"/>
            <a:ext cx="4402167" cy="461665"/>
          </a:xfrm>
          <a:prstGeom prst="rect">
            <a:avLst/>
          </a:prstGeom>
          <a:noFill/>
        </p:spPr>
        <p:txBody>
          <a:bodyPr wrap="none" rtlCol="0">
            <a:spAutoFit/>
          </a:bodyPr>
          <a:lstStyle>
            <a:defPPr>
              <a:defRPr lang="es-EC"/>
            </a:defPPr>
            <a:lvl1pPr algn="ctr">
              <a:spcBef>
                <a:spcPct val="0"/>
              </a:spcBef>
              <a:defRPr sz="34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2400" dirty="0"/>
              <a:t>TOPOLOGÍA DEL PORTICO:</a:t>
            </a:r>
          </a:p>
        </p:txBody>
      </p:sp>
      <p:graphicFrame>
        <p:nvGraphicFramePr>
          <p:cNvPr id="4" name="3 Tabla"/>
          <p:cNvGraphicFramePr>
            <a:graphicFrameLocks noGrp="1"/>
          </p:cNvGraphicFramePr>
          <p:nvPr>
            <p:extLst>
              <p:ext uri="{D42A27DB-BD31-4B8C-83A1-F6EECF244321}">
                <p14:modId xmlns:p14="http://schemas.microsoft.com/office/powerpoint/2010/main" val="2528807302"/>
              </p:ext>
            </p:extLst>
          </p:nvPr>
        </p:nvGraphicFramePr>
        <p:xfrm>
          <a:off x="539552" y="668021"/>
          <a:ext cx="8352929" cy="6046583"/>
        </p:xfrm>
        <a:graphic>
          <a:graphicData uri="http://schemas.openxmlformats.org/drawingml/2006/table">
            <a:tbl>
              <a:tblPr firstRow="1" bandRow="1">
                <a:tableStyleId>{5C22544A-7EE6-4342-B048-85BDC9FD1C3A}</a:tableStyleId>
              </a:tblPr>
              <a:tblGrid>
                <a:gridCol w="2614672"/>
                <a:gridCol w="800419"/>
                <a:gridCol w="741299"/>
                <a:gridCol w="4196539"/>
              </a:tblGrid>
              <a:tr h="411955">
                <a:tc>
                  <a:txBody>
                    <a:bodyPr/>
                    <a:lstStyle/>
                    <a:p>
                      <a:pPr algn="ctr"/>
                      <a:r>
                        <a:rPr lang="es-EC" sz="1200" dirty="0" smtClean="0"/>
                        <a:t>DATO</a:t>
                      </a:r>
                      <a:endParaRPr lang="es-EC" sz="1200" dirty="0"/>
                    </a:p>
                  </a:txBody>
                  <a:tcPr/>
                </a:tc>
                <a:tc>
                  <a:txBody>
                    <a:bodyPr/>
                    <a:lstStyle/>
                    <a:p>
                      <a:pPr algn="ctr"/>
                      <a:r>
                        <a:rPr lang="es-EC" sz="1200" dirty="0" smtClean="0"/>
                        <a:t>VALOR</a:t>
                      </a:r>
                      <a:endParaRPr lang="es-EC" sz="1200" dirty="0"/>
                    </a:p>
                  </a:txBody>
                  <a:tcPr/>
                </a:tc>
                <a:tc>
                  <a:txBody>
                    <a:bodyPr/>
                    <a:lstStyle/>
                    <a:p>
                      <a:pPr algn="ctr"/>
                      <a:r>
                        <a:rPr lang="es-EC" sz="1200" dirty="0" smtClean="0"/>
                        <a:t>UNIDAD</a:t>
                      </a:r>
                      <a:endParaRPr lang="es-EC" sz="1200" dirty="0"/>
                    </a:p>
                  </a:txBody>
                  <a:tcPr/>
                </a:tc>
                <a:tc>
                  <a:txBody>
                    <a:bodyPr/>
                    <a:lstStyle/>
                    <a:p>
                      <a:pPr algn="ctr"/>
                      <a:r>
                        <a:rPr lang="es-EC" sz="1200" dirty="0" smtClean="0"/>
                        <a:t>OBSERVACIONES</a:t>
                      </a:r>
                      <a:endParaRPr lang="es-EC" sz="1200" dirty="0"/>
                    </a:p>
                  </a:txBody>
                  <a:tcPr/>
                </a:tc>
              </a:tr>
              <a:tr h="334141">
                <a:tc>
                  <a:txBody>
                    <a:bodyPr/>
                    <a:lstStyle/>
                    <a:p>
                      <a:pPr algn="ctr"/>
                      <a:r>
                        <a:rPr lang="es-EC" sz="1200" dirty="0" smtClean="0"/>
                        <a:t>ALTURA</a:t>
                      </a:r>
                      <a:endParaRPr lang="es-EC" sz="1200" dirty="0"/>
                    </a:p>
                  </a:txBody>
                  <a:tcPr/>
                </a:tc>
                <a:tc>
                  <a:txBody>
                    <a:bodyPr/>
                    <a:lstStyle/>
                    <a:p>
                      <a:pPr algn="ctr"/>
                      <a:r>
                        <a:rPr lang="es-EC" sz="1200" dirty="0" smtClean="0"/>
                        <a:t>4,70</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334141">
                <a:tc>
                  <a:txBody>
                    <a:bodyPr/>
                    <a:lstStyle/>
                    <a:p>
                      <a:pPr algn="ctr"/>
                      <a:r>
                        <a:rPr lang="es-EC" sz="1200" dirty="0" smtClean="0"/>
                        <a:t>Ancho exterior</a:t>
                      </a:r>
                      <a:endParaRPr lang="es-EC" sz="1200" dirty="0"/>
                    </a:p>
                  </a:txBody>
                  <a:tcPr/>
                </a:tc>
                <a:tc>
                  <a:txBody>
                    <a:bodyPr/>
                    <a:lstStyle/>
                    <a:p>
                      <a:pPr algn="ctr"/>
                      <a:r>
                        <a:rPr lang="es-EC" sz="1200" dirty="0" smtClean="0"/>
                        <a:t>4,00</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411955">
                <a:tc>
                  <a:txBody>
                    <a:bodyPr/>
                    <a:lstStyle/>
                    <a:p>
                      <a:pPr algn="ctr"/>
                      <a:r>
                        <a:rPr lang="es-EC" sz="1200" dirty="0" smtClean="0"/>
                        <a:t>Luz</a:t>
                      </a:r>
                      <a:r>
                        <a:rPr lang="es-EC" sz="1200" baseline="0" dirty="0" smtClean="0"/>
                        <a:t> libre entre columnas</a:t>
                      </a:r>
                      <a:endParaRPr lang="es-EC" sz="1200" dirty="0"/>
                    </a:p>
                  </a:txBody>
                  <a:tcPr/>
                </a:tc>
                <a:tc>
                  <a:txBody>
                    <a:bodyPr/>
                    <a:lstStyle/>
                    <a:p>
                      <a:pPr algn="ctr"/>
                      <a:r>
                        <a:rPr lang="es-EC" sz="1200" dirty="0" smtClean="0"/>
                        <a:t>3,70</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411955">
                <a:tc>
                  <a:txBody>
                    <a:bodyPr/>
                    <a:lstStyle/>
                    <a:p>
                      <a:pPr algn="ctr"/>
                      <a:r>
                        <a:rPr lang="es-EC" sz="1200" dirty="0" smtClean="0"/>
                        <a:t>Diámetro</a:t>
                      </a:r>
                      <a:r>
                        <a:rPr lang="es-EC" sz="1200" baseline="0" dirty="0" smtClean="0"/>
                        <a:t> de la caña</a:t>
                      </a:r>
                      <a:endParaRPr lang="es-EC" sz="1200" dirty="0"/>
                    </a:p>
                  </a:txBody>
                  <a:tcPr/>
                </a:tc>
                <a:tc>
                  <a:txBody>
                    <a:bodyPr/>
                    <a:lstStyle/>
                    <a:p>
                      <a:pPr algn="ctr"/>
                      <a:r>
                        <a:rPr lang="es-EC" sz="1200" dirty="0" smtClean="0"/>
                        <a:t>100 -</a:t>
                      </a:r>
                      <a:r>
                        <a:rPr lang="es-EC" sz="1200" baseline="0" dirty="0" smtClean="0"/>
                        <a:t> 110</a:t>
                      </a:r>
                      <a:endParaRPr lang="es-EC" sz="1200" dirty="0"/>
                    </a:p>
                  </a:txBody>
                  <a:tcPr/>
                </a:tc>
                <a:tc>
                  <a:txBody>
                    <a:bodyPr/>
                    <a:lstStyle/>
                    <a:p>
                      <a:pPr algn="ctr"/>
                      <a:r>
                        <a:rPr lang="es-EC" sz="1200" dirty="0" smtClean="0"/>
                        <a:t>mm</a:t>
                      </a:r>
                      <a:endParaRPr lang="es-EC" sz="1200" dirty="0"/>
                    </a:p>
                  </a:txBody>
                  <a:tcPr/>
                </a:tc>
                <a:tc>
                  <a:txBody>
                    <a:bodyPr/>
                    <a:lstStyle/>
                    <a:p>
                      <a:pPr algn="just"/>
                      <a:endParaRPr lang="es-EC" sz="1000" dirty="0"/>
                    </a:p>
                  </a:txBody>
                  <a:tcPr/>
                </a:tc>
              </a:tr>
              <a:tr h="411955">
                <a:tc>
                  <a:txBody>
                    <a:bodyPr/>
                    <a:lstStyle/>
                    <a:p>
                      <a:pPr algn="ctr"/>
                      <a:r>
                        <a:rPr lang="es-EC" sz="1200" dirty="0" smtClean="0"/>
                        <a:t>Espesor de la caña</a:t>
                      </a:r>
                      <a:endParaRPr lang="es-EC" sz="1200" dirty="0"/>
                    </a:p>
                  </a:txBody>
                  <a:tcPr/>
                </a:tc>
                <a:tc>
                  <a:txBody>
                    <a:bodyPr/>
                    <a:lstStyle/>
                    <a:p>
                      <a:pPr algn="ctr"/>
                      <a:r>
                        <a:rPr lang="es-EC" sz="1200" dirty="0" smtClean="0"/>
                        <a:t>10 - 16</a:t>
                      </a:r>
                      <a:endParaRPr lang="es-EC" sz="1200" dirty="0"/>
                    </a:p>
                  </a:txBody>
                  <a:tcPr/>
                </a:tc>
                <a:tc>
                  <a:txBody>
                    <a:bodyPr/>
                    <a:lstStyle/>
                    <a:p>
                      <a:pPr algn="ctr"/>
                      <a:r>
                        <a:rPr lang="es-EC" sz="1200" dirty="0" smtClean="0"/>
                        <a:t>mm</a:t>
                      </a:r>
                      <a:endParaRPr lang="es-EC" sz="1200" dirty="0"/>
                    </a:p>
                  </a:txBody>
                  <a:tcPr/>
                </a:tc>
                <a:tc>
                  <a:txBody>
                    <a:bodyPr/>
                    <a:lstStyle/>
                    <a:p>
                      <a:pPr algn="just"/>
                      <a:endParaRPr lang="es-EC" sz="1000" dirty="0"/>
                    </a:p>
                  </a:txBody>
                  <a:tcPr/>
                </a:tc>
              </a:tr>
              <a:tr h="405617">
                <a:tc>
                  <a:txBody>
                    <a:bodyPr/>
                    <a:lstStyle/>
                    <a:p>
                      <a:pPr algn="ctr"/>
                      <a:r>
                        <a:rPr lang="es-EC" sz="1200" dirty="0" smtClean="0"/>
                        <a:t>Longitudes columnas</a:t>
                      </a:r>
                      <a:endParaRPr lang="es-EC" sz="1200" dirty="0"/>
                    </a:p>
                  </a:txBody>
                  <a:tcPr/>
                </a:tc>
                <a:tc>
                  <a:txBody>
                    <a:bodyPr/>
                    <a:lstStyle/>
                    <a:p>
                      <a:pPr algn="ctr"/>
                      <a:r>
                        <a:rPr lang="es-EC" sz="1200" dirty="0" smtClean="0"/>
                        <a:t>4,70</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334141">
                <a:tc>
                  <a:txBody>
                    <a:bodyPr/>
                    <a:lstStyle/>
                    <a:p>
                      <a:pPr algn="ctr"/>
                      <a:r>
                        <a:rPr lang="es-EC" sz="1200" dirty="0" smtClean="0"/>
                        <a:t>Longitudes vigas</a:t>
                      </a:r>
                      <a:endParaRPr lang="es-EC" sz="1200" dirty="0"/>
                    </a:p>
                  </a:txBody>
                  <a:tcPr/>
                </a:tc>
                <a:tc>
                  <a:txBody>
                    <a:bodyPr/>
                    <a:lstStyle/>
                    <a:p>
                      <a:pPr algn="ctr"/>
                      <a:r>
                        <a:rPr lang="es-EC" sz="1200" dirty="0" smtClean="0"/>
                        <a:t>4,00</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411955">
                <a:tc>
                  <a:txBody>
                    <a:bodyPr/>
                    <a:lstStyle/>
                    <a:p>
                      <a:pPr algn="ctr"/>
                      <a:r>
                        <a:rPr lang="es-EC" sz="1200" dirty="0" smtClean="0"/>
                        <a:t>Separadores</a:t>
                      </a:r>
                      <a:r>
                        <a:rPr lang="es-EC" sz="1200" baseline="0" dirty="0" smtClean="0"/>
                        <a:t> entre vigas</a:t>
                      </a:r>
                      <a:endParaRPr lang="es-EC" sz="1200" dirty="0"/>
                    </a:p>
                  </a:txBody>
                  <a:tcPr/>
                </a:tc>
                <a:tc>
                  <a:txBody>
                    <a:bodyPr/>
                    <a:lstStyle/>
                    <a:p>
                      <a:pPr algn="ctr"/>
                      <a:r>
                        <a:rPr lang="es-EC" sz="1200" dirty="0" smtClean="0"/>
                        <a:t>0,50</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411955">
                <a:tc>
                  <a:txBody>
                    <a:bodyPr/>
                    <a:lstStyle/>
                    <a:p>
                      <a:pPr algn="ctr"/>
                      <a:r>
                        <a:rPr lang="es-EC" sz="1200" dirty="0" smtClean="0"/>
                        <a:t>Separadores en columnas</a:t>
                      </a:r>
                      <a:endParaRPr lang="es-EC" sz="1200" dirty="0"/>
                    </a:p>
                  </a:txBody>
                  <a:tcPr/>
                </a:tc>
                <a:tc>
                  <a:txBody>
                    <a:bodyPr/>
                    <a:lstStyle/>
                    <a:p>
                      <a:pPr algn="ctr"/>
                      <a:r>
                        <a:rPr lang="es-EC" sz="1200" dirty="0" smtClean="0"/>
                        <a:t>0,35</a:t>
                      </a:r>
                      <a:endParaRPr lang="es-EC" sz="1200" dirty="0"/>
                    </a:p>
                  </a:txBody>
                  <a:tcPr/>
                </a:tc>
                <a:tc>
                  <a:txBody>
                    <a:bodyPr/>
                    <a:lstStyle/>
                    <a:p>
                      <a:pPr algn="ctr"/>
                      <a:r>
                        <a:rPr lang="es-EC" sz="1200" dirty="0" smtClean="0"/>
                        <a:t>m</a:t>
                      </a:r>
                      <a:endParaRPr lang="es-EC" sz="1200" dirty="0"/>
                    </a:p>
                  </a:txBody>
                  <a:tcPr/>
                </a:tc>
                <a:tc>
                  <a:txBody>
                    <a:bodyPr/>
                    <a:lstStyle/>
                    <a:p>
                      <a:pPr algn="just"/>
                      <a:endParaRPr lang="es-EC" sz="1000" dirty="0"/>
                    </a:p>
                  </a:txBody>
                  <a:tcPr/>
                </a:tc>
              </a:tr>
              <a:tr h="411955">
                <a:tc>
                  <a:txBody>
                    <a:bodyPr/>
                    <a:lstStyle/>
                    <a:p>
                      <a:pPr algn="ctr"/>
                      <a:r>
                        <a:rPr lang="es-EC" sz="1200" dirty="0" smtClean="0"/>
                        <a:t>Número de cañas por columnas</a:t>
                      </a:r>
                      <a:endParaRPr lang="es-EC" sz="1200" dirty="0"/>
                    </a:p>
                  </a:txBody>
                  <a:tcPr/>
                </a:tc>
                <a:tc>
                  <a:txBody>
                    <a:bodyPr/>
                    <a:lstStyle/>
                    <a:p>
                      <a:pPr algn="ctr"/>
                      <a:r>
                        <a:rPr lang="es-EC" sz="1200" dirty="0" smtClean="0"/>
                        <a:t>4</a:t>
                      </a:r>
                      <a:endParaRPr lang="es-EC" sz="1200" dirty="0"/>
                    </a:p>
                  </a:txBody>
                  <a:tcPr/>
                </a:tc>
                <a:tc>
                  <a:txBody>
                    <a:bodyPr/>
                    <a:lstStyle/>
                    <a:p>
                      <a:pPr algn="ctr"/>
                      <a:r>
                        <a:rPr lang="es-EC" sz="1200" dirty="0" smtClean="0"/>
                        <a:t>u</a:t>
                      </a:r>
                      <a:endParaRPr lang="es-EC" sz="1200" dirty="0"/>
                    </a:p>
                  </a:txBody>
                  <a:tcPr/>
                </a:tc>
                <a:tc>
                  <a:txBody>
                    <a:bodyPr/>
                    <a:lstStyle/>
                    <a:p>
                      <a:pPr algn="just"/>
                      <a:endParaRPr lang="es-EC" sz="1000" dirty="0"/>
                    </a:p>
                  </a:txBody>
                  <a:tcPr/>
                </a:tc>
              </a:tr>
              <a:tr h="885703">
                <a:tc>
                  <a:txBody>
                    <a:bodyPr/>
                    <a:lstStyle/>
                    <a:p>
                      <a:pPr algn="ctr"/>
                      <a:r>
                        <a:rPr lang="es-EC" sz="1200" dirty="0" smtClean="0"/>
                        <a:t>Número de separadores por columnas</a:t>
                      </a:r>
                      <a:endParaRPr lang="es-EC" sz="1200" dirty="0"/>
                    </a:p>
                  </a:txBody>
                  <a:tcPr/>
                </a:tc>
                <a:tc>
                  <a:txBody>
                    <a:bodyPr/>
                    <a:lstStyle/>
                    <a:p>
                      <a:pPr algn="ctr"/>
                      <a:r>
                        <a:rPr lang="es-EC" sz="1200" dirty="0" smtClean="0"/>
                        <a:t>8</a:t>
                      </a:r>
                      <a:endParaRPr lang="es-EC" sz="1200" dirty="0"/>
                    </a:p>
                  </a:txBody>
                  <a:tcPr/>
                </a:tc>
                <a:tc>
                  <a:txBody>
                    <a:bodyPr/>
                    <a:lstStyle/>
                    <a:p>
                      <a:pPr algn="ctr"/>
                      <a:r>
                        <a:rPr lang="es-EC" sz="1200" dirty="0" smtClean="0"/>
                        <a:t>u</a:t>
                      </a:r>
                      <a:endParaRPr lang="es-EC" sz="1200" dirty="0"/>
                    </a:p>
                  </a:txBody>
                  <a:tcPr/>
                </a:tc>
                <a:tc>
                  <a:txBody>
                    <a:bodyPr/>
                    <a:lstStyle/>
                    <a:p>
                      <a:pPr algn="just"/>
                      <a:r>
                        <a:rPr lang="es-ES" sz="1000" kern="1200" dirty="0" smtClean="0">
                          <a:solidFill>
                            <a:schemeClr val="dk1"/>
                          </a:solidFill>
                          <a:effectLst/>
                          <a:latin typeface="+mn-lt"/>
                          <a:ea typeface="+mn-ea"/>
                          <a:cs typeface="+mn-cs"/>
                        </a:rPr>
                        <a:t>2 localizados en la mitad de la altura del primer piso, 2 en la mitad de la altura del segundo piso, formando una cruz para ambos casos, y los otros 4 se localizan en la parte superior e inferior de cada viga que conforma el nudo</a:t>
                      </a:r>
                      <a:endParaRPr lang="es-EC" sz="700" dirty="0"/>
                    </a:p>
                  </a:txBody>
                  <a:tcPr/>
                </a:tc>
              </a:tr>
              <a:tr h="41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smtClean="0"/>
                        <a:t>Número de cañas por viga</a:t>
                      </a:r>
                      <a:endParaRPr lang="es-EC" sz="1200" dirty="0"/>
                    </a:p>
                  </a:txBody>
                  <a:tcPr/>
                </a:tc>
                <a:tc>
                  <a:txBody>
                    <a:bodyPr/>
                    <a:lstStyle/>
                    <a:p>
                      <a:pPr algn="ctr"/>
                      <a:r>
                        <a:rPr lang="es-EC" sz="1200" dirty="0" smtClean="0"/>
                        <a:t>2</a:t>
                      </a:r>
                      <a:endParaRPr lang="es-EC" sz="1200" dirty="0"/>
                    </a:p>
                  </a:txBody>
                  <a:tcPr/>
                </a:tc>
                <a:tc>
                  <a:txBody>
                    <a:bodyPr/>
                    <a:lstStyle/>
                    <a:p>
                      <a:pPr algn="ctr"/>
                      <a:r>
                        <a:rPr lang="es-EC" sz="1200" dirty="0" smtClean="0"/>
                        <a:t>u</a:t>
                      </a:r>
                      <a:endParaRPr lang="es-EC" sz="1200" dirty="0"/>
                    </a:p>
                  </a:txBody>
                  <a:tcPr/>
                </a:tc>
                <a:tc>
                  <a:txBody>
                    <a:bodyPr/>
                    <a:lstStyle/>
                    <a:p>
                      <a:pPr algn="just"/>
                      <a:endParaRPr lang="es-EC" sz="1000" dirty="0"/>
                    </a:p>
                  </a:txBody>
                  <a:tcPr/>
                </a:tc>
              </a:tr>
              <a:tr h="41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smtClean="0"/>
                        <a:t>Número de</a:t>
                      </a:r>
                      <a:r>
                        <a:rPr lang="es-EC" sz="1200" baseline="0" dirty="0" smtClean="0"/>
                        <a:t> separadores por viga</a:t>
                      </a:r>
                      <a:endParaRPr lang="es-EC" sz="1200" dirty="0"/>
                    </a:p>
                  </a:txBody>
                  <a:tcPr/>
                </a:tc>
                <a:tc>
                  <a:txBody>
                    <a:bodyPr/>
                    <a:lstStyle/>
                    <a:p>
                      <a:pPr algn="ctr"/>
                      <a:r>
                        <a:rPr lang="es-EC" sz="1200" dirty="0" smtClean="0"/>
                        <a:t>4</a:t>
                      </a:r>
                      <a:endParaRPr lang="es-EC" sz="1200" dirty="0"/>
                    </a:p>
                  </a:txBody>
                  <a:tcPr/>
                </a:tc>
                <a:tc>
                  <a:txBody>
                    <a:bodyPr/>
                    <a:lstStyle/>
                    <a:p>
                      <a:pPr algn="ctr"/>
                      <a:r>
                        <a:rPr lang="es-EC" sz="1200" dirty="0" smtClean="0"/>
                        <a:t>u</a:t>
                      </a:r>
                      <a:endParaRPr lang="es-EC" sz="1200" dirty="0"/>
                    </a:p>
                  </a:txBody>
                  <a:tcPr/>
                </a:tc>
                <a:tc>
                  <a:txBody>
                    <a:bodyPr/>
                    <a:lstStyle/>
                    <a:p>
                      <a:pPr algn="just"/>
                      <a:r>
                        <a:rPr lang="es-ES" sz="1000" kern="1200" dirty="0" smtClean="0">
                          <a:solidFill>
                            <a:schemeClr val="dk1"/>
                          </a:solidFill>
                          <a:effectLst/>
                          <a:latin typeface="+mn-lt"/>
                          <a:ea typeface="+mn-ea"/>
                          <a:cs typeface="+mn-cs"/>
                        </a:rPr>
                        <a:t>distribuidos a longitudes equidistantes cada 0,72 m</a:t>
                      </a:r>
                      <a:endParaRPr lang="es-EC" sz="500" dirty="0"/>
                    </a:p>
                  </a:txBody>
                  <a:tcPr/>
                </a:tc>
              </a:tr>
            </a:tbl>
          </a:graphicData>
        </a:graphic>
      </p:graphicFrame>
    </p:spTree>
    <p:extLst>
      <p:ext uri="{BB962C8B-B14F-4D97-AF65-F5344CB8AC3E}">
        <p14:creationId xmlns:p14="http://schemas.microsoft.com/office/powerpoint/2010/main" val="1728349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4"/>
            <a:ext cx="8856984" cy="6624736"/>
          </a:xfrm>
          <a:prstGeom prst="rect">
            <a:avLst/>
          </a:prstGeom>
          <a:noFill/>
          <a:ln>
            <a:noFill/>
          </a:ln>
        </p:spPr>
      </p:pic>
    </p:spTree>
    <p:extLst>
      <p:ext uri="{BB962C8B-B14F-4D97-AF65-F5344CB8AC3E}">
        <p14:creationId xmlns:p14="http://schemas.microsoft.com/office/powerpoint/2010/main" val="41729592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3"/>
            <a:ext cx="7992888" cy="5688631"/>
          </a:xfrm>
          <a:prstGeom prst="rect">
            <a:avLst/>
          </a:prstGeom>
          <a:noFill/>
          <a:ln>
            <a:noFill/>
          </a:ln>
        </p:spPr>
      </p:pic>
      <p:sp>
        <p:nvSpPr>
          <p:cNvPr id="3" name="2 CuadroTexto"/>
          <p:cNvSpPr txBox="1"/>
          <p:nvPr/>
        </p:nvSpPr>
        <p:spPr>
          <a:xfrm>
            <a:off x="611564" y="332656"/>
            <a:ext cx="3030253" cy="369332"/>
          </a:xfrm>
          <a:prstGeom prst="rect">
            <a:avLst/>
          </a:prstGeom>
          <a:noFill/>
        </p:spPr>
        <p:txBody>
          <a:bodyPr wrap="none" rtlCol="0">
            <a:spAutoFit/>
          </a:bodyPr>
          <a:lstStyle/>
          <a:p>
            <a:r>
              <a:rPr lang="es-EC" b="1" dirty="0" smtClean="0"/>
              <a:t>ESTRUCTURA DEL PANEL TIPO</a:t>
            </a:r>
            <a:endParaRPr lang="es-EC" b="1" dirty="0"/>
          </a:p>
        </p:txBody>
      </p:sp>
    </p:spTree>
    <p:extLst>
      <p:ext uri="{BB962C8B-B14F-4D97-AF65-F5344CB8AC3E}">
        <p14:creationId xmlns:p14="http://schemas.microsoft.com/office/powerpoint/2010/main" val="39910399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967867" y="694056"/>
            <a:ext cx="5208271" cy="5469890"/>
          </a:xfrm>
          <a:prstGeom prst="rect">
            <a:avLst/>
          </a:prstGeom>
          <a:noFill/>
          <a:ln>
            <a:noFill/>
          </a:ln>
        </p:spPr>
      </p:pic>
      <p:sp>
        <p:nvSpPr>
          <p:cNvPr id="3" name="2 CuadroTexto"/>
          <p:cNvSpPr txBox="1"/>
          <p:nvPr/>
        </p:nvSpPr>
        <p:spPr>
          <a:xfrm>
            <a:off x="2915818" y="6237312"/>
            <a:ext cx="2575129" cy="369332"/>
          </a:xfrm>
          <a:prstGeom prst="rect">
            <a:avLst/>
          </a:prstGeom>
          <a:noFill/>
        </p:spPr>
        <p:txBody>
          <a:bodyPr wrap="none" rtlCol="0">
            <a:spAutoFit/>
          </a:bodyPr>
          <a:lstStyle/>
          <a:p>
            <a:r>
              <a:rPr lang="es-EC" dirty="0" smtClean="0"/>
              <a:t>MODELO PANEL DE TIRAS</a:t>
            </a:r>
            <a:endParaRPr lang="es-EC" dirty="0"/>
          </a:p>
        </p:txBody>
      </p:sp>
    </p:spTree>
    <p:extLst>
      <p:ext uri="{BB962C8B-B14F-4D97-AF65-F5344CB8AC3E}">
        <p14:creationId xmlns:p14="http://schemas.microsoft.com/office/powerpoint/2010/main" val="5721735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602625" y="476674"/>
            <a:ext cx="5918275" cy="4804623"/>
          </a:xfrm>
          <a:prstGeom prst="rect">
            <a:avLst/>
          </a:prstGeom>
          <a:noFill/>
          <a:ln>
            <a:noFill/>
          </a:ln>
        </p:spPr>
      </p:pic>
      <p:sp>
        <p:nvSpPr>
          <p:cNvPr id="3" name="2 CuadroTexto"/>
          <p:cNvSpPr txBox="1"/>
          <p:nvPr/>
        </p:nvSpPr>
        <p:spPr>
          <a:xfrm>
            <a:off x="2419830" y="5589240"/>
            <a:ext cx="3975768" cy="369332"/>
          </a:xfrm>
          <a:prstGeom prst="rect">
            <a:avLst/>
          </a:prstGeom>
          <a:noFill/>
        </p:spPr>
        <p:txBody>
          <a:bodyPr wrap="none" rtlCol="0">
            <a:spAutoFit/>
          </a:bodyPr>
          <a:lstStyle/>
          <a:p>
            <a:pPr algn="ctr"/>
            <a:r>
              <a:rPr lang="es-EC" dirty="0" smtClean="0"/>
              <a:t>MODELO PANEL EN BAHEREQUE</a:t>
            </a:r>
            <a:endParaRPr lang="es-EC" dirty="0"/>
          </a:p>
        </p:txBody>
      </p:sp>
    </p:spTree>
    <p:extLst>
      <p:ext uri="{BB962C8B-B14F-4D97-AF65-F5344CB8AC3E}">
        <p14:creationId xmlns:p14="http://schemas.microsoft.com/office/powerpoint/2010/main" val="2232006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4" y="548682"/>
            <a:ext cx="6249239" cy="4905017"/>
          </a:xfrm>
          <a:prstGeom prst="rect">
            <a:avLst/>
          </a:prstGeom>
          <a:noFill/>
          <a:ln>
            <a:noFill/>
          </a:ln>
        </p:spPr>
      </p:pic>
      <p:sp>
        <p:nvSpPr>
          <p:cNvPr id="3" name="2 CuadroTexto"/>
          <p:cNvSpPr txBox="1"/>
          <p:nvPr/>
        </p:nvSpPr>
        <p:spPr>
          <a:xfrm>
            <a:off x="2637139" y="5661248"/>
            <a:ext cx="3886000" cy="369332"/>
          </a:xfrm>
          <a:prstGeom prst="rect">
            <a:avLst/>
          </a:prstGeom>
          <a:noFill/>
        </p:spPr>
        <p:txBody>
          <a:bodyPr wrap="none" rtlCol="0">
            <a:spAutoFit/>
          </a:bodyPr>
          <a:lstStyle/>
          <a:p>
            <a:pPr algn="ctr"/>
            <a:r>
              <a:rPr lang="es-EC" dirty="0" smtClean="0"/>
              <a:t>MODELO PORTICO SIN PANELES</a:t>
            </a:r>
            <a:endParaRPr lang="es-EC" dirty="0"/>
          </a:p>
        </p:txBody>
      </p:sp>
    </p:spTree>
    <p:extLst>
      <p:ext uri="{BB962C8B-B14F-4D97-AF65-F5344CB8AC3E}">
        <p14:creationId xmlns:p14="http://schemas.microsoft.com/office/powerpoint/2010/main" val="186515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0097" y="1064930"/>
            <a:ext cx="3429144" cy="707886"/>
          </a:xfrm>
          <a:prstGeom prst="rect">
            <a:avLst/>
          </a:prstGeom>
          <a:noFill/>
        </p:spPr>
        <p:txBody>
          <a:bodyPr wrap="none" rtlCol="0">
            <a:spAutoFit/>
          </a:bodyPr>
          <a:lstStyle/>
          <a:p>
            <a:pPr algn="ctr"/>
            <a:r>
              <a:rPr lang="es-EC" sz="4000" b="1" i="1" dirty="0" smtClean="0"/>
              <a:t>CAPITULO II</a:t>
            </a:r>
            <a:endParaRPr lang="es-EC" sz="4000" b="1" i="1" dirty="0"/>
          </a:p>
        </p:txBody>
      </p:sp>
      <p:sp>
        <p:nvSpPr>
          <p:cNvPr id="6" name="5 CuadroTexto"/>
          <p:cNvSpPr txBox="1"/>
          <p:nvPr/>
        </p:nvSpPr>
        <p:spPr>
          <a:xfrm>
            <a:off x="851030" y="2325434"/>
            <a:ext cx="7416824" cy="3046988"/>
          </a:xfrm>
          <a:prstGeom prst="rect">
            <a:avLst/>
          </a:prstGeom>
          <a:noFill/>
        </p:spPr>
        <p:txBody>
          <a:bodyPr wrap="square" rtlCol="0">
            <a:spAutoFit/>
          </a:bodyPr>
          <a:lstStyle/>
          <a:p>
            <a:pPr algn="ctr"/>
            <a:r>
              <a:rPr lang="es-EC" sz="4800" b="1" i="1" dirty="0" smtClean="0">
                <a:effectLst>
                  <a:outerShdw blurRad="38100" dist="38100" dir="2700000" algn="tl">
                    <a:srgbClr val="000000">
                      <a:alpha val="43137"/>
                    </a:srgbClr>
                  </a:outerShdw>
                </a:effectLst>
              </a:rPr>
              <a:t>PROPIEDADES FISICAS, MECANICAS Y ESFUERZOS ADMISIBLES</a:t>
            </a:r>
            <a:endParaRPr lang="es-EC"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68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875806" y="476674"/>
            <a:ext cx="6936556" cy="4761125"/>
          </a:xfrm>
          <a:prstGeom prst="rect">
            <a:avLst/>
          </a:prstGeom>
          <a:noFill/>
          <a:ln>
            <a:noFill/>
          </a:ln>
        </p:spPr>
      </p:pic>
      <p:sp>
        <p:nvSpPr>
          <p:cNvPr id="3" name="2 CuadroTexto"/>
          <p:cNvSpPr txBox="1"/>
          <p:nvPr/>
        </p:nvSpPr>
        <p:spPr>
          <a:xfrm>
            <a:off x="385322" y="5589240"/>
            <a:ext cx="8449749" cy="369332"/>
          </a:xfrm>
          <a:prstGeom prst="rect">
            <a:avLst/>
          </a:prstGeom>
          <a:noFill/>
        </p:spPr>
        <p:txBody>
          <a:bodyPr wrap="none" rtlCol="0">
            <a:spAutoFit/>
          </a:bodyPr>
          <a:lstStyle/>
          <a:p>
            <a:pPr algn="ctr"/>
            <a:r>
              <a:rPr lang="es-EC" dirty="0" smtClean="0"/>
              <a:t>MODELO 1 DE PORTICO CON  PANELES DE BAHEREQUE ENCEMENTADO</a:t>
            </a:r>
            <a:endParaRPr lang="es-EC" dirty="0"/>
          </a:p>
        </p:txBody>
      </p:sp>
    </p:spTree>
    <p:extLst>
      <p:ext uri="{BB962C8B-B14F-4D97-AF65-F5344CB8AC3E}">
        <p14:creationId xmlns:p14="http://schemas.microsoft.com/office/powerpoint/2010/main" val="4071932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954093" y="260649"/>
            <a:ext cx="7244595" cy="4929400"/>
          </a:xfrm>
          <a:prstGeom prst="rect">
            <a:avLst/>
          </a:prstGeom>
          <a:noFill/>
          <a:ln>
            <a:noFill/>
          </a:ln>
        </p:spPr>
      </p:pic>
      <p:sp>
        <p:nvSpPr>
          <p:cNvPr id="3" name="2 CuadroTexto"/>
          <p:cNvSpPr txBox="1"/>
          <p:nvPr/>
        </p:nvSpPr>
        <p:spPr>
          <a:xfrm>
            <a:off x="193343" y="5517232"/>
            <a:ext cx="8068234" cy="369332"/>
          </a:xfrm>
          <a:prstGeom prst="rect">
            <a:avLst/>
          </a:prstGeom>
          <a:noFill/>
        </p:spPr>
        <p:txBody>
          <a:bodyPr wrap="none" rtlCol="0">
            <a:spAutoFit/>
          </a:bodyPr>
          <a:lstStyle/>
          <a:p>
            <a:pPr algn="ctr"/>
            <a:r>
              <a:rPr lang="es-ES" dirty="0" smtClean="0"/>
              <a:t>MODELO 2 PÓRTICO CON PANELES EN BAHAREQUE ENCEMENTADO</a:t>
            </a:r>
            <a:endParaRPr lang="es-EC" dirty="0"/>
          </a:p>
        </p:txBody>
      </p:sp>
    </p:spTree>
    <p:extLst>
      <p:ext uri="{BB962C8B-B14F-4D97-AF65-F5344CB8AC3E}">
        <p14:creationId xmlns:p14="http://schemas.microsoft.com/office/powerpoint/2010/main" val="3483018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948740" y="366948"/>
            <a:ext cx="7200800" cy="4824179"/>
          </a:xfrm>
          <a:prstGeom prst="rect">
            <a:avLst/>
          </a:prstGeom>
          <a:noFill/>
          <a:ln>
            <a:noFill/>
          </a:ln>
        </p:spPr>
      </p:pic>
      <p:sp>
        <p:nvSpPr>
          <p:cNvPr id="3" name="2 CuadroTexto"/>
          <p:cNvSpPr txBox="1"/>
          <p:nvPr/>
        </p:nvSpPr>
        <p:spPr>
          <a:xfrm>
            <a:off x="957697" y="5517232"/>
            <a:ext cx="7210628" cy="369332"/>
          </a:xfrm>
          <a:prstGeom prst="rect">
            <a:avLst/>
          </a:prstGeom>
          <a:noFill/>
        </p:spPr>
        <p:txBody>
          <a:bodyPr wrap="none" rtlCol="0">
            <a:spAutoFit/>
          </a:bodyPr>
          <a:lstStyle/>
          <a:p>
            <a:pPr algn="ctr"/>
            <a:r>
              <a:rPr lang="es-ES" dirty="0" smtClean="0"/>
              <a:t>MODELO 1 DE PÓRTICO CON PANELES EN TIRAS DE GUADUA</a:t>
            </a:r>
            <a:endParaRPr lang="es-EC" dirty="0"/>
          </a:p>
        </p:txBody>
      </p:sp>
    </p:spTree>
    <p:extLst>
      <p:ext uri="{BB962C8B-B14F-4D97-AF65-F5344CB8AC3E}">
        <p14:creationId xmlns:p14="http://schemas.microsoft.com/office/powerpoint/2010/main" val="2685165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7" y="260649"/>
            <a:ext cx="7488831" cy="5345896"/>
          </a:xfrm>
          <a:prstGeom prst="rect">
            <a:avLst/>
          </a:prstGeom>
          <a:noFill/>
          <a:ln>
            <a:noFill/>
          </a:ln>
        </p:spPr>
      </p:pic>
      <p:sp>
        <p:nvSpPr>
          <p:cNvPr id="3" name="2 CuadroTexto"/>
          <p:cNvSpPr txBox="1"/>
          <p:nvPr/>
        </p:nvSpPr>
        <p:spPr>
          <a:xfrm>
            <a:off x="1151043" y="5805264"/>
            <a:ext cx="6833923" cy="369332"/>
          </a:xfrm>
          <a:prstGeom prst="rect">
            <a:avLst/>
          </a:prstGeom>
          <a:noFill/>
        </p:spPr>
        <p:txBody>
          <a:bodyPr wrap="none" rtlCol="0">
            <a:spAutoFit/>
          </a:bodyPr>
          <a:lstStyle/>
          <a:p>
            <a:pPr algn="ctr"/>
            <a:r>
              <a:rPr lang="es-ES" dirty="0" smtClean="0"/>
              <a:t>MODELO 2 PÓRTICO CON PANELES EN TIRAS DE GUADUA</a:t>
            </a:r>
            <a:endParaRPr lang="es-EC" dirty="0"/>
          </a:p>
        </p:txBody>
      </p:sp>
    </p:spTree>
    <p:extLst>
      <p:ext uri="{BB962C8B-B14F-4D97-AF65-F5344CB8AC3E}">
        <p14:creationId xmlns:p14="http://schemas.microsoft.com/office/powerpoint/2010/main" val="23284052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36867186"/>
              </p:ext>
            </p:extLst>
          </p:nvPr>
        </p:nvGraphicFramePr>
        <p:xfrm>
          <a:off x="395539" y="764706"/>
          <a:ext cx="8390141" cy="4495521"/>
        </p:xfrm>
        <a:graphic>
          <a:graphicData uri="http://schemas.openxmlformats.org/drawingml/2006/table">
            <a:tbl>
              <a:tblPr firstRow="1" firstCol="1" bandRow="1">
                <a:tableStyleId>{5C22544A-7EE6-4342-B048-85BDC9FD1C3A}</a:tableStyleId>
              </a:tblPr>
              <a:tblGrid>
                <a:gridCol w="1760665"/>
                <a:gridCol w="705485"/>
                <a:gridCol w="739333"/>
                <a:gridCol w="739333"/>
                <a:gridCol w="718984"/>
                <a:gridCol w="739333"/>
                <a:gridCol w="739333"/>
                <a:gridCol w="692701"/>
                <a:gridCol w="777487"/>
                <a:gridCol w="777487"/>
              </a:tblGrid>
              <a:tr h="347582">
                <a:tc rowSpan="3">
                  <a:txBody>
                    <a:bodyPr/>
                    <a:lstStyle/>
                    <a:p>
                      <a:pPr algn="ctr">
                        <a:lnSpc>
                          <a:spcPct val="200000"/>
                        </a:lnSpc>
                        <a:spcAft>
                          <a:spcPts val="0"/>
                        </a:spcAft>
                      </a:pPr>
                      <a:r>
                        <a:rPr lang="es-EC" sz="1400" dirty="0">
                          <a:effectLst/>
                        </a:rPr>
                        <a:t>TIPO DE PANEL</a:t>
                      </a:r>
                      <a:endParaRPr lang="es-EC" sz="1800" dirty="0">
                        <a:effectLst/>
                        <a:latin typeface="Calibri"/>
                        <a:ea typeface="Calibri"/>
                        <a:cs typeface="Times New Roman"/>
                      </a:endParaRPr>
                    </a:p>
                  </a:txBody>
                  <a:tcPr marL="68580" marR="68580" marT="0" marB="0" anchor="ctr"/>
                </a:tc>
                <a:tc gridSpan="3">
                  <a:txBody>
                    <a:bodyPr/>
                    <a:lstStyle/>
                    <a:p>
                      <a:pPr algn="ctr">
                        <a:lnSpc>
                          <a:spcPct val="200000"/>
                        </a:lnSpc>
                        <a:spcAft>
                          <a:spcPts val="0"/>
                        </a:spcAft>
                      </a:pPr>
                      <a:r>
                        <a:rPr lang="es-EC" sz="2000">
                          <a:effectLst/>
                        </a:rPr>
                        <a:t>CICLO 1</a:t>
                      </a:r>
                      <a:endParaRPr lang="es-EC" sz="18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200000"/>
                        </a:lnSpc>
                        <a:spcAft>
                          <a:spcPts val="0"/>
                        </a:spcAft>
                      </a:pPr>
                      <a:r>
                        <a:rPr lang="es-EC" sz="2000">
                          <a:effectLst/>
                        </a:rPr>
                        <a:t>CICLO 2</a:t>
                      </a:r>
                      <a:endParaRPr lang="es-EC" sz="18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200000"/>
                        </a:lnSpc>
                        <a:spcAft>
                          <a:spcPts val="0"/>
                        </a:spcAft>
                      </a:pPr>
                      <a:r>
                        <a:rPr lang="es-EC" sz="2000">
                          <a:effectLst/>
                        </a:rPr>
                        <a:t>CICLO 3</a:t>
                      </a:r>
                      <a:endParaRPr lang="es-EC" sz="18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347582">
                <a:tc vMerge="1">
                  <a:txBody>
                    <a:bodyPr/>
                    <a:lstStyle/>
                    <a:p>
                      <a:endParaRPr lang="es-EC"/>
                    </a:p>
                  </a:txBody>
                  <a:tcPr/>
                </a:tc>
                <a:tc>
                  <a:txBody>
                    <a:bodyPr/>
                    <a:lstStyle/>
                    <a:p>
                      <a:pPr algn="ctr">
                        <a:lnSpc>
                          <a:spcPct val="200000"/>
                        </a:lnSpc>
                        <a:spcAft>
                          <a:spcPts val="0"/>
                        </a:spcAft>
                      </a:pPr>
                      <a:r>
                        <a:rPr lang="es-EC" sz="1800" dirty="0">
                          <a:effectLst/>
                          <a:latin typeface="Arial" pitchFamily="34" charset="0"/>
                          <a:cs typeface="Arial" pitchFamily="34" charset="0"/>
                        </a:rPr>
                        <a:t>P</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Δ</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K</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P</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Δ</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K</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P</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Δ</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K</a:t>
                      </a:r>
                      <a:endParaRPr lang="es-EC" sz="1600">
                        <a:effectLst/>
                        <a:latin typeface="Arial" pitchFamily="34" charset="0"/>
                        <a:ea typeface="Calibri"/>
                        <a:cs typeface="Arial" pitchFamily="34" charset="0"/>
                      </a:endParaRPr>
                    </a:p>
                  </a:txBody>
                  <a:tcPr marL="68580" marR="68580" marT="0" marB="0" anchor="ctr"/>
                </a:tc>
              </a:tr>
              <a:tr h="451305">
                <a:tc vMerge="1">
                  <a:txBody>
                    <a:bodyPr/>
                    <a:lstStyle/>
                    <a:p>
                      <a:endParaRPr lang="es-EC"/>
                    </a:p>
                  </a:txBody>
                  <a:tcPr/>
                </a:tc>
                <a:tc>
                  <a:txBody>
                    <a:bodyPr/>
                    <a:lstStyle/>
                    <a:p>
                      <a:pPr algn="ctr">
                        <a:lnSpc>
                          <a:spcPct val="200000"/>
                        </a:lnSpc>
                        <a:spcAft>
                          <a:spcPts val="0"/>
                        </a:spcAft>
                      </a:pPr>
                      <a:r>
                        <a:rPr lang="es-EC" sz="1200">
                          <a:effectLst/>
                          <a:latin typeface="Arial" pitchFamily="34" charset="0"/>
                          <a:cs typeface="Arial" pitchFamily="34" charset="0"/>
                        </a:rPr>
                        <a:t>(KN)</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dirty="0">
                          <a:effectLst/>
                          <a:latin typeface="Arial" pitchFamily="34" charset="0"/>
                          <a:cs typeface="Arial" pitchFamily="34" charset="0"/>
                        </a:rPr>
                        <a:t>(mm)</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dirty="0">
                          <a:effectLst/>
                          <a:latin typeface="Arial" pitchFamily="34" charset="0"/>
                          <a:cs typeface="Arial" pitchFamily="34" charset="0"/>
                        </a:rPr>
                        <a:t>(KN/m)</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dirty="0">
                          <a:effectLst/>
                          <a:latin typeface="Arial" pitchFamily="34" charset="0"/>
                          <a:cs typeface="Arial" pitchFamily="34" charset="0"/>
                        </a:rPr>
                        <a:t>(KN)</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a:effectLst/>
                          <a:latin typeface="Arial" pitchFamily="34" charset="0"/>
                          <a:cs typeface="Arial" pitchFamily="34" charset="0"/>
                        </a:rPr>
                        <a:t>(mm)</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a:effectLst/>
                          <a:latin typeface="Arial" pitchFamily="34" charset="0"/>
                          <a:cs typeface="Arial" pitchFamily="34" charset="0"/>
                        </a:rPr>
                        <a:t>(KN/m)</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a:effectLst/>
                          <a:latin typeface="Arial" pitchFamily="34" charset="0"/>
                          <a:cs typeface="Arial" pitchFamily="34" charset="0"/>
                        </a:rPr>
                        <a:t>(KN)</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a:effectLst/>
                          <a:latin typeface="Arial" pitchFamily="34" charset="0"/>
                          <a:cs typeface="Arial" pitchFamily="34" charset="0"/>
                        </a:rPr>
                        <a:t>(mm)</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200">
                          <a:effectLst/>
                          <a:latin typeface="Arial" pitchFamily="34" charset="0"/>
                          <a:cs typeface="Arial" pitchFamily="34" charset="0"/>
                        </a:rPr>
                        <a:t>KN/m)</a:t>
                      </a:r>
                      <a:endParaRPr lang="es-EC" sz="1600">
                        <a:effectLst/>
                        <a:latin typeface="Arial" pitchFamily="34" charset="0"/>
                        <a:ea typeface="Calibri"/>
                        <a:cs typeface="Arial" pitchFamily="34" charset="0"/>
                      </a:endParaRPr>
                    </a:p>
                  </a:txBody>
                  <a:tcPr marL="68580" marR="68580" marT="0" marB="0" anchor="ctr"/>
                </a:tc>
              </a:tr>
              <a:tr h="961992">
                <a:tc>
                  <a:txBody>
                    <a:bodyPr/>
                    <a:lstStyle/>
                    <a:p>
                      <a:pPr algn="ctr">
                        <a:lnSpc>
                          <a:spcPct val="200000"/>
                        </a:lnSpc>
                        <a:spcAft>
                          <a:spcPts val="0"/>
                        </a:spcAft>
                      </a:pPr>
                      <a:r>
                        <a:rPr lang="es-EC" sz="1400">
                          <a:effectLst/>
                        </a:rPr>
                        <a:t>SIN RECUBRIMIENTO</a:t>
                      </a:r>
                      <a:endParaRPr lang="es-EC" sz="18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 </a:t>
                      </a:r>
                      <a:r>
                        <a:rPr lang="es-EC" sz="1800" dirty="0" smtClean="0">
                          <a:effectLst/>
                          <a:latin typeface="Arial" pitchFamily="34" charset="0"/>
                          <a:cs typeface="Arial" pitchFamily="34" charset="0"/>
                        </a:rPr>
                        <a:t>260</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smtClean="0">
                          <a:effectLst/>
                          <a:latin typeface="Arial" pitchFamily="34" charset="0"/>
                          <a:cs typeface="Arial" pitchFamily="34" charset="0"/>
                        </a:rPr>
                        <a:t>80</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smtClean="0">
                          <a:effectLst/>
                          <a:latin typeface="Arial" pitchFamily="34" charset="0"/>
                          <a:cs typeface="Arial" pitchFamily="34" charset="0"/>
                        </a:rPr>
                        <a:t>3.16</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smtClean="0">
                          <a:effectLst/>
                          <a:latin typeface="Arial" pitchFamily="34" charset="0"/>
                          <a:cs typeface="Arial" pitchFamily="34" charset="0"/>
                        </a:rPr>
                        <a:t>233</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 </a:t>
                      </a:r>
                      <a:r>
                        <a:rPr lang="es-EC" sz="1800" dirty="0" smtClean="0">
                          <a:effectLst/>
                          <a:latin typeface="Arial" pitchFamily="34" charset="0"/>
                          <a:cs typeface="Arial" pitchFamily="34" charset="0"/>
                        </a:rPr>
                        <a:t>100</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smtClean="0">
                          <a:effectLst/>
                          <a:latin typeface="Arial" pitchFamily="34" charset="0"/>
                          <a:cs typeface="Arial" pitchFamily="34" charset="0"/>
                        </a:rPr>
                        <a:t>1.76</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 </a:t>
                      </a:r>
                      <a:r>
                        <a:rPr lang="es-EC" sz="1800" dirty="0" smtClean="0">
                          <a:effectLst/>
                          <a:latin typeface="Arial" pitchFamily="34" charset="0"/>
                          <a:cs typeface="Arial" pitchFamily="34" charset="0"/>
                        </a:rPr>
                        <a:t>175</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smtClean="0">
                          <a:effectLst/>
                          <a:latin typeface="Arial" pitchFamily="34" charset="0"/>
                          <a:cs typeface="Arial" pitchFamily="34" charset="0"/>
                        </a:rPr>
                        <a:t>120</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smtClean="0">
                          <a:effectLst/>
                          <a:latin typeface="Arial" pitchFamily="34" charset="0"/>
                          <a:cs typeface="Arial" pitchFamily="34" charset="0"/>
                        </a:rPr>
                        <a:t>0.31</a:t>
                      </a:r>
                      <a:endParaRPr lang="es-EC" sz="1600" dirty="0">
                        <a:effectLst/>
                        <a:latin typeface="Arial" pitchFamily="34" charset="0"/>
                        <a:ea typeface="Calibri"/>
                        <a:cs typeface="Arial" pitchFamily="34" charset="0"/>
                      </a:endParaRPr>
                    </a:p>
                  </a:txBody>
                  <a:tcPr marL="68580" marR="68580" marT="0" marB="0" anchor="ctr"/>
                </a:tc>
              </a:tr>
              <a:tr h="961992">
                <a:tc>
                  <a:txBody>
                    <a:bodyPr/>
                    <a:lstStyle/>
                    <a:p>
                      <a:pPr algn="ctr">
                        <a:lnSpc>
                          <a:spcPct val="200000"/>
                        </a:lnSpc>
                        <a:spcAft>
                          <a:spcPts val="0"/>
                        </a:spcAft>
                      </a:pPr>
                      <a:r>
                        <a:rPr lang="es-EC" sz="1400">
                          <a:effectLst/>
                        </a:rPr>
                        <a:t>BAHAREQUE</a:t>
                      </a:r>
                      <a:endParaRPr lang="es-EC" sz="18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533</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120</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5.74</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480</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120</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3.97</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242</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80</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3.18</a:t>
                      </a:r>
                      <a:endParaRPr lang="es-EC" sz="1600">
                        <a:effectLst/>
                        <a:latin typeface="Arial" pitchFamily="34" charset="0"/>
                        <a:ea typeface="Calibri"/>
                        <a:cs typeface="Arial" pitchFamily="34" charset="0"/>
                      </a:endParaRPr>
                    </a:p>
                  </a:txBody>
                  <a:tcPr marL="68580" marR="68580" marT="0" marB="0" anchor="ctr"/>
                </a:tc>
              </a:tr>
              <a:tr h="961992">
                <a:tc>
                  <a:txBody>
                    <a:bodyPr/>
                    <a:lstStyle/>
                    <a:p>
                      <a:pPr algn="ctr">
                        <a:lnSpc>
                          <a:spcPct val="200000"/>
                        </a:lnSpc>
                        <a:spcAft>
                          <a:spcPts val="0"/>
                        </a:spcAft>
                      </a:pPr>
                      <a:r>
                        <a:rPr lang="es-EC" sz="1400" dirty="0">
                          <a:effectLst/>
                        </a:rPr>
                        <a:t>TIRAS DE GUADUA</a:t>
                      </a:r>
                      <a:endParaRPr lang="es-EC" sz="18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453</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140</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3.26</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301</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a:effectLst/>
                          <a:latin typeface="Arial" pitchFamily="34" charset="0"/>
                          <a:cs typeface="Arial" pitchFamily="34" charset="0"/>
                        </a:rPr>
                        <a:t>160</a:t>
                      </a:r>
                      <a:endParaRPr lang="es-EC" sz="160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2.87</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199</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120</a:t>
                      </a:r>
                      <a:endParaRPr lang="es-EC" sz="1600" dirty="0">
                        <a:effectLst/>
                        <a:latin typeface="Arial" pitchFamily="34" charset="0"/>
                        <a:ea typeface="Calibri"/>
                        <a:cs typeface="Arial" pitchFamily="34" charset="0"/>
                      </a:endParaRPr>
                    </a:p>
                  </a:txBody>
                  <a:tcPr marL="68580" marR="68580" marT="0" marB="0" anchor="ctr"/>
                </a:tc>
                <a:tc>
                  <a:txBody>
                    <a:bodyPr/>
                    <a:lstStyle/>
                    <a:p>
                      <a:pPr algn="ctr">
                        <a:lnSpc>
                          <a:spcPct val="200000"/>
                        </a:lnSpc>
                        <a:spcAft>
                          <a:spcPts val="0"/>
                        </a:spcAft>
                      </a:pPr>
                      <a:r>
                        <a:rPr lang="es-EC" sz="1800" dirty="0">
                          <a:effectLst/>
                          <a:latin typeface="Arial" pitchFamily="34" charset="0"/>
                          <a:cs typeface="Arial" pitchFamily="34" charset="0"/>
                        </a:rPr>
                        <a:t>2.02</a:t>
                      </a:r>
                      <a:endParaRPr lang="es-EC" sz="1600" dirty="0">
                        <a:effectLst/>
                        <a:latin typeface="Arial" pitchFamily="34" charset="0"/>
                        <a:ea typeface="Calibri"/>
                        <a:cs typeface="Arial" pitchFamily="34" charset="0"/>
                      </a:endParaRPr>
                    </a:p>
                  </a:txBody>
                  <a:tcPr marL="68580" marR="68580" marT="0" marB="0" anchor="ctr"/>
                </a:tc>
              </a:tr>
            </a:tbl>
          </a:graphicData>
        </a:graphic>
      </p:graphicFrame>
      <p:sp>
        <p:nvSpPr>
          <p:cNvPr id="3" name="2 CuadroTexto"/>
          <p:cNvSpPr txBox="1"/>
          <p:nvPr/>
        </p:nvSpPr>
        <p:spPr>
          <a:xfrm>
            <a:off x="395536" y="188640"/>
            <a:ext cx="1549078" cy="400110"/>
          </a:xfrm>
          <a:prstGeom prst="rect">
            <a:avLst/>
          </a:prstGeom>
          <a:noFill/>
        </p:spPr>
        <p:txBody>
          <a:bodyPr wrap="none" rtlCol="0">
            <a:spAutoFit/>
          </a:bodyPr>
          <a:lstStyle/>
          <a:p>
            <a:r>
              <a:rPr lang="es-EC" sz="2000" b="1" dirty="0" smtClean="0"/>
              <a:t>RESULTADOS</a:t>
            </a:r>
            <a:endParaRPr lang="es-EC" sz="2000" b="1" dirty="0"/>
          </a:p>
        </p:txBody>
      </p:sp>
      <p:sp>
        <p:nvSpPr>
          <p:cNvPr id="4" name="3 CuadroTexto"/>
          <p:cNvSpPr txBox="1"/>
          <p:nvPr/>
        </p:nvSpPr>
        <p:spPr>
          <a:xfrm>
            <a:off x="28604" y="5661249"/>
            <a:ext cx="9066906" cy="461665"/>
          </a:xfrm>
          <a:prstGeom prst="rect">
            <a:avLst/>
          </a:prstGeom>
          <a:noFill/>
        </p:spPr>
        <p:txBody>
          <a:bodyPr wrap="none" rtlCol="0">
            <a:spAutoFit/>
          </a:bodyPr>
          <a:lstStyle/>
          <a:p>
            <a:pPr algn="ctr"/>
            <a:r>
              <a:rPr lang="es-ES" sz="2400" b="1" dirty="0" smtClean="0"/>
              <a:t>P ES LA CARGA, Δ EL DESPLAZAMIENTO Y K LA RIGIDEZ</a:t>
            </a:r>
            <a:endParaRPr lang="es-EC" sz="2400" b="1" dirty="0"/>
          </a:p>
        </p:txBody>
      </p:sp>
    </p:spTree>
    <p:extLst>
      <p:ext uri="{BB962C8B-B14F-4D97-AF65-F5344CB8AC3E}">
        <p14:creationId xmlns:p14="http://schemas.microsoft.com/office/powerpoint/2010/main" val="29877290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30" y="476672"/>
            <a:ext cx="6083717" cy="369332"/>
          </a:xfrm>
          <a:prstGeom prst="rect">
            <a:avLst/>
          </a:prstGeom>
        </p:spPr>
        <p:txBody>
          <a:bodyPr wrap="none">
            <a:spAutoFit/>
          </a:bodyPr>
          <a:lstStyle/>
          <a:p>
            <a:r>
              <a:rPr lang="es-ES" b="1" dirty="0" smtClean="0"/>
              <a:t>MEDICIÓN EN VIGA QUE DIVIDE A LA CARGA EN DOS PUNTOS</a:t>
            </a:r>
            <a:endParaRPr lang="es-EC" b="1" dirty="0"/>
          </a:p>
        </p:txBody>
      </p:sp>
      <p:sp>
        <p:nvSpPr>
          <p:cNvPr id="3" name="2 CuadroTexto"/>
          <p:cNvSpPr txBox="1"/>
          <p:nvPr/>
        </p:nvSpPr>
        <p:spPr>
          <a:xfrm>
            <a:off x="323528" y="2492896"/>
            <a:ext cx="8568952" cy="1754326"/>
          </a:xfrm>
          <a:prstGeom prst="rect">
            <a:avLst/>
          </a:prstGeom>
          <a:noFill/>
        </p:spPr>
        <p:txBody>
          <a:bodyPr wrap="square" rtlCol="0">
            <a:spAutoFit/>
          </a:bodyPr>
          <a:lstStyle/>
          <a:p>
            <a:pPr algn="just"/>
            <a:r>
              <a:rPr lang="es-ES" dirty="0"/>
              <a:t>La carga sobre el tronco de bambú debe ser constante a una confiabilidad de 1% esto quiere decir que se vaya tomando rango de carga para ir midiendo la deformación producida a esa carga esta taza puede ser a 0.05 milímetros / segundo y ser la carga máxima a la cual falla la guadua. Después de la prueba </a:t>
            </a:r>
            <a:r>
              <a:rPr lang="es-ES" dirty="0" smtClean="0"/>
              <a:t>se vuelve a  </a:t>
            </a:r>
            <a:r>
              <a:rPr lang="es-ES" dirty="0"/>
              <a:t>a medir D el diámetro externo y el d diámetro interno. </a:t>
            </a:r>
            <a:r>
              <a:rPr lang="es-ES" dirty="0" smtClean="0"/>
              <a:t>Determinar </a:t>
            </a:r>
            <a:r>
              <a:rPr lang="es-ES" dirty="0"/>
              <a:t>el contenido de humedad que debe estar alrededor del 30%</a:t>
            </a:r>
            <a:endParaRPr lang="es-EC" dirty="0"/>
          </a:p>
        </p:txBody>
      </p:sp>
    </p:spTree>
    <p:extLst>
      <p:ext uri="{BB962C8B-B14F-4D97-AF65-F5344CB8AC3E}">
        <p14:creationId xmlns:p14="http://schemas.microsoft.com/office/powerpoint/2010/main" val="20650743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404664"/>
            <a:ext cx="3360472" cy="369332"/>
          </a:xfrm>
          <a:prstGeom prst="rect">
            <a:avLst/>
          </a:prstGeom>
        </p:spPr>
        <p:txBody>
          <a:bodyPr wrap="none">
            <a:spAutoFit/>
          </a:bodyPr>
          <a:lstStyle/>
          <a:p>
            <a:pPr lvl="0"/>
            <a:r>
              <a:rPr lang="es-EC" b="1" dirty="0"/>
              <a:t>Cálculo y expresión de resultados</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619674" y="2260859"/>
                <a:ext cx="5880604" cy="10241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3200" i="1" smtClean="0">
                          <a:latin typeface="Cambria Math"/>
                        </a:rPr>
                        <m:t>𝜎</m:t>
                      </m:r>
                      <m:r>
                        <a:rPr lang="es-ES" sz="3200" i="1" smtClean="0">
                          <a:latin typeface="Cambria Math"/>
                        </a:rPr>
                        <m:t>𝑢𝑙𝑡</m:t>
                      </m:r>
                      <m:r>
                        <a:rPr lang="es-ES" sz="3200" i="1" smtClean="0">
                          <a:latin typeface="Cambria Math"/>
                        </a:rPr>
                        <m:t>=</m:t>
                      </m:r>
                      <m:f>
                        <m:fPr>
                          <m:ctrlPr>
                            <a:rPr lang="es-EC" sz="3200" i="1">
                              <a:latin typeface="Cambria Math"/>
                            </a:rPr>
                          </m:ctrlPr>
                        </m:fPr>
                        <m:num>
                          <m:r>
                            <a:rPr lang="es-ES" sz="3200" i="1">
                              <a:latin typeface="Cambria Math"/>
                            </a:rPr>
                            <m:t>𝑀𝑢𝑙𝑡</m:t>
                          </m:r>
                          <m:r>
                            <a:rPr lang="es-ES" sz="3200" i="1">
                              <a:latin typeface="Cambria Math"/>
                            </a:rPr>
                            <m:t>∗</m:t>
                          </m:r>
                          <m:r>
                            <a:rPr lang="es-ES" sz="3200" i="1">
                              <a:latin typeface="Cambria Math"/>
                            </a:rPr>
                            <m:t>𝑐</m:t>
                          </m:r>
                        </m:num>
                        <m:den>
                          <m:r>
                            <a:rPr lang="es-ES" sz="3200" i="1">
                              <a:latin typeface="Cambria Math"/>
                            </a:rPr>
                            <m:t>𝐼</m:t>
                          </m:r>
                        </m:den>
                      </m:f>
                    </m:oMath>
                  </m:oMathPara>
                </a14:m>
                <a:endParaRPr lang="es-EC" sz="3200" dirty="0"/>
              </a:p>
            </p:txBody>
          </p:sp>
        </mc:Choice>
        <mc:Fallback xmlns="">
          <p:sp>
            <p:nvSpPr>
              <p:cNvPr id="4" name="3 Rectángulo"/>
              <p:cNvSpPr>
                <a:spLocks noRot="1" noChangeAspect="1" noMove="1" noResize="1" noEditPoints="1" noAdjustHandles="1" noChangeArrowheads="1" noChangeShapeType="1" noTextEdit="1"/>
              </p:cNvSpPr>
              <p:nvPr/>
            </p:nvSpPr>
            <p:spPr>
              <a:xfrm>
                <a:off x="1619674" y="2260859"/>
                <a:ext cx="5880604" cy="1024127"/>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CuadroTexto"/>
              <p:cNvSpPr txBox="1"/>
              <p:nvPr/>
            </p:nvSpPr>
            <p:spPr>
              <a:xfrm>
                <a:off x="611562" y="3967896"/>
                <a:ext cx="4554645" cy="1477328"/>
              </a:xfrm>
              <a:prstGeom prst="rect">
                <a:avLst/>
              </a:prstGeom>
              <a:noFill/>
            </p:spPr>
            <p:txBody>
              <a:bodyPr wrap="none" rtlCol="0">
                <a:spAutoFit/>
              </a:bodyPr>
              <a:lstStyle/>
              <a:p>
                <a:pPr algn="just"/>
                <a:r>
                  <a:rPr lang="es-ES" dirty="0"/>
                  <a:t>Donde:</a:t>
                </a:r>
                <a:endParaRPr lang="es-EC" dirty="0"/>
              </a:p>
              <a:p>
                <a:pPr algn="just"/>
                <a14:m>
                  <m:oMath xmlns:m="http://schemas.openxmlformats.org/officeDocument/2006/math">
                    <m:r>
                      <a:rPr lang="es-ES" i="1">
                        <a:latin typeface="Cambria Math"/>
                      </a:rPr>
                      <m:t>𝜎</m:t>
                    </m:r>
                    <m:r>
                      <a:rPr lang="es-ES" i="1">
                        <a:latin typeface="Cambria Math"/>
                      </a:rPr>
                      <m:t>𝑢𝑙𝑡</m:t>
                    </m:r>
                  </m:oMath>
                </a14:m>
                <a:r>
                  <a:rPr lang="es-ES" dirty="0"/>
                  <a:t> = Esfuerzo Máximo de flexión en </a:t>
                </a:r>
                <a:r>
                  <a:rPr lang="es-ES" dirty="0" err="1"/>
                  <a:t>MPa</a:t>
                </a:r>
                <a:endParaRPr lang="es-EC" dirty="0"/>
              </a:p>
              <a:p>
                <a:pPr algn="just"/>
                <a:r>
                  <a:rPr lang="es-ES" dirty="0"/>
                  <a:t>C = Centro de Gravedad que esta a D/2 mm</a:t>
                </a:r>
                <a:endParaRPr lang="es-EC" dirty="0"/>
              </a:p>
              <a:p>
                <a:pPr algn="just"/>
                <a:r>
                  <a:rPr lang="es-ES" dirty="0"/>
                  <a:t>I = Momento de inercia en mm</a:t>
                </a:r>
                <a:r>
                  <a:rPr lang="es-ES" baseline="30000" dirty="0"/>
                  <a:t>4</a:t>
                </a:r>
                <a:endParaRPr lang="es-EC" dirty="0"/>
              </a:p>
              <a:p>
                <a:pPr algn="just"/>
                <a14:m>
                  <m:oMath xmlns:m="http://schemas.openxmlformats.org/officeDocument/2006/math">
                    <m:r>
                      <a:rPr lang="es-ES" i="1">
                        <a:latin typeface="Cambria Math"/>
                      </a:rPr>
                      <m:t>𝑀𝑢𝑙𝑡</m:t>
                    </m:r>
                  </m:oMath>
                </a14:m>
                <a:r>
                  <a:rPr lang="es-ES" dirty="0"/>
                  <a:t> = Momento ultimo de flexión en N * </a:t>
                </a:r>
                <a:r>
                  <a:rPr lang="es-ES" dirty="0" smtClean="0"/>
                  <a:t>mm</a:t>
                </a:r>
                <a:endParaRPr lang="es-EC" dirty="0"/>
              </a:p>
            </p:txBody>
          </p:sp>
        </mc:Choice>
        <mc:Fallback xmlns="">
          <p:sp>
            <p:nvSpPr>
              <p:cNvPr id="5" name="4 CuadroTexto"/>
              <p:cNvSpPr txBox="1">
                <a:spLocks noRot="1" noChangeAspect="1" noMove="1" noResize="1" noEditPoints="1" noAdjustHandles="1" noChangeArrowheads="1" noChangeShapeType="1" noTextEdit="1"/>
              </p:cNvSpPr>
              <p:nvPr/>
            </p:nvSpPr>
            <p:spPr>
              <a:xfrm>
                <a:off x="611562" y="3967896"/>
                <a:ext cx="4554645" cy="1477328"/>
              </a:xfrm>
              <a:prstGeom prst="rect">
                <a:avLst/>
              </a:prstGeom>
              <a:blipFill rotWithShape="1">
                <a:blip r:embed="rId3"/>
                <a:stretch>
                  <a:fillRect l="-1071" t="-1653" r="-8032" b="-6198"/>
                </a:stretch>
              </a:blipFill>
            </p:spPr>
            <p:txBody>
              <a:bodyPr/>
              <a:lstStyle/>
              <a:p>
                <a:r>
                  <a:rPr lang="es-EC">
                    <a:noFill/>
                  </a:rPr>
                  <a:t> </a:t>
                </a:r>
              </a:p>
            </p:txBody>
          </p:sp>
        </mc:Fallback>
      </mc:AlternateContent>
    </p:spTree>
    <p:extLst>
      <p:ext uri="{BB962C8B-B14F-4D97-AF65-F5344CB8AC3E}">
        <p14:creationId xmlns:p14="http://schemas.microsoft.com/office/powerpoint/2010/main" val="4194447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6"/>
            <a:ext cx="6768752" cy="5040559"/>
          </a:xfrm>
          <a:prstGeom prst="rect">
            <a:avLst/>
          </a:prstGeom>
          <a:noFill/>
          <a:ln>
            <a:noFill/>
          </a:ln>
        </p:spPr>
      </p:pic>
      <p:sp>
        <p:nvSpPr>
          <p:cNvPr id="3" name="2 Rectángulo"/>
          <p:cNvSpPr/>
          <p:nvPr/>
        </p:nvSpPr>
        <p:spPr>
          <a:xfrm>
            <a:off x="2512722" y="5723964"/>
            <a:ext cx="4118563" cy="369332"/>
          </a:xfrm>
          <a:prstGeom prst="rect">
            <a:avLst/>
          </a:prstGeom>
        </p:spPr>
        <p:txBody>
          <a:bodyPr wrap="none">
            <a:spAutoFit/>
          </a:bodyPr>
          <a:lstStyle/>
          <a:p>
            <a:r>
              <a:rPr lang="es-ES" dirty="0"/>
              <a:t>Modelo matemático del ensayo de flexión</a:t>
            </a:r>
            <a:endParaRPr lang="es-EC" dirty="0"/>
          </a:p>
        </p:txBody>
      </p:sp>
    </p:spTree>
    <p:extLst>
      <p:ext uri="{BB962C8B-B14F-4D97-AF65-F5344CB8AC3E}">
        <p14:creationId xmlns:p14="http://schemas.microsoft.com/office/powerpoint/2010/main" val="35906285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251520" y="664249"/>
                <a:ext cx="8640960" cy="58500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𝑀𝑢𝑙𝑡</m:t>
                      </m:r>
                      <m:r>
                        <a:rPr lang="es-ES" i="1">
                          <a:latin typeface="Cambria Math"/>
                        </a:rPr>
                        <m:t>=0.5 </m:t>
                      </m:r>
                      <m:r>
                        <a:rPr lang="es-ES" i="1">
                          <a:latin typeface="Cambria Math"/>
                        </a:rPr>
                        <m:t>𝐹𝑢𝑙𝑡</m:t>
                      </m:r>
                      <m:r>
                        <a:rPr lang="es-ES" i="1">
                          <a:latin typeface="Cambria Math"/>
                        </a:rPr>
                        <m:t>∗</m:t>
                      </m:r>
                      <m:r>
                        <a:rPr lang="es-ES" i="1">
                          <a:latin typeface="Cambria Math"/>
                        </a:rPr>
                        <m:t>𝑥</m:t>
                      </m:r>
                    </m:oMath>
                  </m:oMathPara>
                </a14:m>
                <a:endParaRPr lang="es-EC" dirty="0"/>
              </a:p>
              <a:p>
                <a:r>
                  <a:rPr lang="es-ES" dirty="0"/>
                  <a:t>Donde:</a:t>
                </a:r>
                <a:endParaRPr lang="es-EC" dirty="0"/>
              </a:p>
              <a:p>
                <a:r>
                  <a:rPr lang="es-ES" dirty="0"/>
                  <a:t>X = Distancia del apoyo a la primera carga en mm</a:t>
                </a:r>
                <a:endParaRPr lang="es-EC" dirty="0"/>
              </a:p>
              <a:p>
                <a14:m>
                  <m:oMath xmlns:m="http://schemas.openxmlformats.org/officeDocument/2006/math">
                    <m:r>
                      <a:rPr lang="es-ES" i="1">
                        <a:latin typeface="Cambria Math"/>
                      </a:rPr>
                      <m:t>𝐹𝑢𝑙𝑡</m:t>
                    </m:r>
                  </m:oMath>
                </a14:m>
                <a:r>
                  <a:rPr lang="es-ES" dirty="0"/>
                  <a:t> = Fuerza ultima aplicada en N</a:t>
                </a:r>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𝐼</m:t>
                      </m:r>
                      <m:r>
                        <a:rPr lang="es-ES" i="1">
                          <a:latin typeface="Cambria Math"/>
                        </a:rPr>
                        <m:t>=</m:t>
                      </m:r>
                      <m:d>
                        <m:dPr>
                          <m:ctrlPr>
                            <a:rPr lang="es-EC" i="1">
                              <a:latin typeface="Cambria Math"/>
                            </a:rPr>
                          </m:ctrlPr>
                        </m:dPr>
                        <m:e>
                          <m:f>
                            <m:fPr>
                              <m:ctrlPr>
                                <a:rPr lang="es-EC" i="1">
                                  <a:latin typeface="Cambria Math"/>
                                </a:rPr>
                              </m:ctrlPr>
                            </m:fPr>
                            <m:num>
                              <m:r>
                                <a:rPr lang="es-ES" i="1">
                                  <a:latin typeface="Cambria Math"/>
                                </a:rPr>
                                <m:t>𝛱</m:t>
                              </m:r>
                            </m:num>
                            <m:den>
                              <m:r>
                                <a:rPr lang="es-ES" i="1">
                                  <a:latin typeface="Cambria Math"/>
                                </a:rPr>
                                <m:t>64</m:t>
                              </m:r>
                            </m:den>
                          </m:f>
                        </m:e>
                      </m:d>
                      <m:r>
                        <a:rPr lang="es-ES" i="1">
                          <a:latin typeface="Cambria Math"/>
                        </a:rPr>
                        <m:t>∗( </m:t>
                      </m:r>
                      <m:sSup>
                        <m:sSupPr>
                          <m:ctrlPr>
                            <a:rPr lang="es-EC" i="1">
                              <a:latin typeface="Cambria Math"/>
                            </a:rPr>
                          </m:ctrlPr>
                        </m:sSupPr>
                        <m:e>
                          <m:r>
                            <a:rPr lang="es-ES" i="1">
                              <a:latin typeface="Cambria Math"/>
                            </a:rPr>
                            <m:t>𝐷</m:t>
                          </m:r>
                        </m:e>
                        <m:sup>
                          <m:r>
                            <a:rPr lang="es-ES" i="1">
                              <a:latin typeface="Cambria Math"/>
                            </a:rPr>
                            <m:t>4</m:t>
                          </m:r>
                        </m:sup>
                      </m:sSup>
                      <m:r>
                        <a:rPr lang="es-ES" i="1">
                          <a:latin typeface="Cambria Math"/>
                        </a:rPr>
                        <m:t>−( </m:t>
                      </m:r>
                      <m:r>
                        <a:rPr lang="es-ES" i="1">
                          <a:latin typeface="Cambria Math"/>
                        </a:rPr>
                        <m:t>𝐷</m:t>
                      </m:r>
                      <m:r>
                        <a:rPr lang="es-ES" i="1">
                          <a:latin typeface="Cambria Math"/>
                        </a:rPr>
                        <m:t>−2 </m:t>
                      </m:r>
                      <m:r>
                        <a:rPr lang="es-ES" i="1">
                          <a:latin typeface="Cambria Math"/>
                        </a:rPr>
                        <m:t>𝑡</m:t>
                      </m:r>
                      <m:r>
                        <a:rPr lang="es-ES" i="1">
                          <a:latin typeface="Cambria Math"/>
                        </a:rPr>
                        <m:t> </m:t>
                      </m:r>
                      <m:sSup>
                        <m:sSupPr>
                          <m:ctrlPr>
                            <a:rPr lang="es-EC" i="1">
                              <a:latin typeface="Cambria Math"/>
                            </a:rPr>
                          </m:ctrlPr>
                        </m:sSupPr>
                        <m:e>
                          <m:r>
                            <a:rPr lang="es-ES" i="1">
                              <a:latin typeface="Cambria Math"/>
                            </a:rPr>
                            <m:t>)</m:t>
                          </m:r>
                        </m:e>
                        <m:sup>
                          <m:r>
                            <a:rPr lang="es-ES" i="1">
                              <a:latin typeface="Cambria Math"/>
                            </a:rPr>
                            <m:t>4</m:t>
                          </m:r>
                        </m:sup>
                      </m:sSup>
                      <m:r>
                        <a:rPr lang="es-ES" i="1">
                          <a:latin typeface="Cambria Math"/>
                        </a:rPr>
                        <m:t>)</m:t>
                      </m:r>
                    </m:oMath>
                  </m:oMathPara>
                </a14:m>
                <a:endParaRPr lang="es-EC" dirty="0"/>
              </a:p>
              <a:p>
                <a:r>
                  <a:rPr lang="es-ES" dirty="0"/>
                  <a:t> </a:t>
                </a:r>
                <a:endParaRPr lang="es-EC" dirty="0"/>
              </a:p>
              <a:p>
                <a:r>
                  <a:rPr lang="es-ES" dirty="0"/>
                  <a:t>Para el módulo de elasticidad  o módulo de Young es dado por la parte lineal del diagrama de esfuerzos deformación el módulo de elasticidad E es calculado con la siguiente formula</a:t>
                </a:r>
                <a:endParaRPr lang="es-EC" dirty="0"/>
              </a:p>
              <a:p>
                <a:endParaRPr lang="es-ES" dirty="0" smtClean="0"/>
              </a:p>
              <a:p>
                <a:r>
                  <a:rPr lang="es-ES" dirty="0" smtClean="0"/>
                  <a:t>Formula </a:t>
                </a:r>
                <a:r>
                  <a:rPr lang="es-ES" dirty="0"/>
                  <a:t>de la deflexión en el centro de la viga</a:t>
                </a:r>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𝛿</m:t>
                      </m:r>
                      <m:func>
                        <m:funcPr>
                          <m:ctrlPr>
                            <a:rPr lang="es-EC" i="1">
                              <a:latin typeface="Cambria Math"/>
                            </a:rPr>
                          </m:ctrlPr>
                        </m:funcPr>
                        <m:fName>
                          <m:r>
                            <m:rPr>
                              <m:sty m:val="p"/>
                            </m:rPr>
                            <a:rPr lang="es-ES">
                              <a:latin typeface="Cambria Math"/>
                            </a:rPr>
                            <m:t>max</m:t>
                          </m:r>
                        </m:fName>
                        <m:e>
                          <m:r>
                            <a:rPr lang="es-ES" i="1">
                              <a:latin typeface="Cambria Math"/>
                            </a:rPr>
                            <m:t>= </m:t>
                          </m:r>
                          <m:f>
                            <m:fPr>
                              <m:ctrlPr>
                                <a:rPr lang="es-EC" i="1">
                                  <a:latin typeface="Cambria Math"/>
                                </a:rPr>
                              </m:ctrlPr>
                            </m:fPr>
                            <m:num>
                              <m:r>
                                <a:rPr lang="es-ES" i="1">
                                  <a:latin typeface="Cambria Math"/>
                                </a:rPr>
                                <m:t>0.5 </m:t>
                              </m:r>
                              <m:r>
                                <a:rPr lang="es-ES" i="1">
                                  <a:latin typeface="Cambria Math"/>
                                </a:rPr>
                                <m:t>𝐹</m:t>
                              </m:r>
                              <m:r>
                                <a:rPr lang="es-ES" i="1">
                                  <a:latin typeface="Cambria Math"/>
                                </a:rPr>
                                <m:t>∗</m:t>
                              </m:r>
                              <m:r>
                                <a:rPr lang="es-ES" i="1">
                                  <a:latin typeface="Cambria Math"/>
                                </a:rPr>
                                <m:t>𝑥</m:t>
                              </m:r>
                            </m:num>
                            <m:den>
                              <m:r>
                                <a:rPr lang="es-ES" i="1">
                                  <a:latin typeface="Cambria Math"/>
                                </a:rPr>
                                <m:t>24 </m:t>
                              </m:r>
                              <m:r>
                                <a:rPr lang="es-ES" i="1">
                                  <a:latin typeface="Cambria Math"/>
                                </a:rPr>
                                <m:t>𝐸𝐼</m:t>
                              </m:r>
                            </m:den>
                          </m:f>
                          <m:r>
                            <a:rPr lang="es-ES" i="1">
                              <a:latin typeface="Cambria Math"/>
                            </a:rPr>
                            <m:t>∗( 3</m:t>
                          </m:r>
                          <m:sSup>
                            <m:sSupPr>
                              <m:ctrlPr>
                                <a:rPr lang="es-EC" i="1">
                                  <a:latin typeface="Cambria Math"/>
                                </a:rPr>
                              </m:ctrlPr>
                            </m:sSupPr>
                            <m:e>
                              <m:r>
                                <a:rPr lang="es-ES" i="1">
                                  <a:latin typeface="Cambria Math"/>
                                </a:rPr>
                                <m:t>𝐿</m:t>
                              </m:r>
                            </m:e>
                            <m:sup>
                              <m:r>
                                <a:rPr lang="es-ES" i="1">
                                  <a:latin typeface="Cambria Math"/>
                                </a:rPr>
                                <m:t>2</m:t>
                              </m:r>
                            </m:sup>
                          </m:sSup>
                        </m:e>
                      </m:func>
                      <m:r>
                        <a:rPr lang="es-ES" i="1">
                          <a:latin typeface="Cambria Math"/>
                        </a:rPr>
                        <m:t>−4</m:t>
                      </m:r>
                      <m:sSup>
                        <m:sSupPr>
                          <m:ctrlPr>
                            <a:rPr lang="es-EC" i="1">
                              <a:latin typeface="Cambria Math"/>
                            </a:rPr>
                          </m:ctrlPr>
                        </m:sSupPr>
                        <m:e>
                          <m:r>
                            <a:rPr lang="es-ES" i="1">
                              <a:latin typeface="Cambria Math"/>
                            </a:rPr>
                            <m:t>𝑥</m:t>
                          </m:r>
                        </m:e>
                        <m:sup>
                          <m:r>
                            <a:rPr lang="es-ES" i="1">
                              <a:latin typeface="Cambria Math"/>
                            </a:rPr>
                            <m:t>2 )</m:t>
                          </m:r>
                        </m:sup>
                      </m:sSup>
                    </m:oMath>
                  </m:oMathPara>
                </a14:m>
                <a:endParaRPr lang="es-EC" dirty="0"/>
              </a:p>
              <a:p>
                <a:r>
                  <a:rPr lang="es-ES" dirty="0"/>
                  <a:t> </a:t>
                </a:r>
                <a:endParaRPr lang="es-EC" dirty="0"/>
              </a:p>
              <a:p>
                <a:r>
                  <a:rPr lang="es-ES" dirty="0"/>
                  <a:t>Donde:</a:t>
                </a:r>
                <a:endParaRPr lang="es-EC" dirty="0"/>
              </a:p>
              <a:p>
                <a:r>
                  <a:rPr lang="es-ES" dirty="0"/>
                  <a:t>E = Modulo de elasticidad en </a:t>
                </a:r>
                <a:r>
                  <a:rPr lang="es-ES" dirty="0" err="1"/>
                  <a:t>MPa</a:t>
                </a:r>
                <a:endParaRPr lang="es-EC" dirty="0"/>
              </a:p>
              <a:p>
                <a:r>
                  <a:rPr lang="es-ES" dirty="0"/>
                  <a:t>F = Fuerza máxima en N</a:t>
                </a:r>
                <a:endParaRPr lang="es-EC" dirty="0"/>
              </a:p>
              <a:p>
                <a:r>
                  <a:rPr lang="es-ES" dirty="0"/>
                  <a:t>X = Distancia a la primera carga en mm</a:t>
                </a:r>
                <a:endParaRPr lang="es-EC" dirty="0"/>
              </a:p>
              <a:p>
                <a:r>
                  <a:rPr lang="es-ES" dirty="0"/>
                  <a:t>L = Distancia libre entre apoyos en mm</a:t>
                </a:r>
                <a:endParaRPr lang="es-EC" dirty="0"/>
              </a:p>
              <a:p>
                <a:r>
                  <a:rPr lang="es-ES" dirty="0"/>
                  <a:t>I= Momento de inercia en mm</a:t>
                </a:r>
                <a:r>
                  <a:rPr lang="es-ES" baseline="30000" dirty="0"/>
                  <a:t>4</a:t>
                </a:r>
                <a:endParaRPr lang="es-EC" dirty="0"/>
              </a:p>
              <a:p>
                <a14:m>
                  <m:oMath xmlns:m="http://schemas.openxmlformats.org/officeDocument/2006/math">
                    <m:r>
                      <a:rPr lang="es-ES" i="1">
                        <a:latin typeface="Cambria Math"/>
                      </a:rPr>
                      <m:t>𝛿</m:t>
                    </m:r>
                    <m:r>
                      <a:rPr lang="es-ES" i="1">
                        <a:latin typeface="Cambria Math"/>
                      </a:rPr>
                      <m:t> </m:t>
                    </m:r>
                    <m:r>
                      <a:rPr lang="es-ES" i="1">
                        <a:latin typeface="Cambria Math"/>
                      </a:rPr>
                      <m:t>𝑚𝑎𝑥</m:t>
                    </m:r>
                  </m:oMath>
                </a14:m>
                <a:r>
                  <a:rPr lang="es-ES" dirty="0"/>
                  <a:t> = Deformación máxima en mm</a:t>
                </a:r>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251520" y="664249"/>
                <a:ext cx="8640960" cy="5850063"/>
              </a:xfrm>
              <a:prstGeom prst="rect">
                <a:avLst/>
              </a:prstGeom>
              <a:blipFill rotWithShape="1">
                <a:blip r:embed="rId2"/>
                <a:stretch>
                  <a:fillRect l="-564" b="-5417"/>
                </a:stretch>
              </a:blipFill>
            </p:spPr>
            <p:txBody>
              <a:bodyPr/>
              <a:lstStyle/>
              <a:p>
                <a:r>
                  <a:rPr lang="es-EC">
                    <a:noFill/>
                  </a:rPr>
                  <a:t> </a:t>
                </a:r>
              </a:p>
            </p:txBody>
          </p:sp>
        </mc:Fallback>
      </mc:AlternateContent>
    </p:spTree>
    <p:extLst>
      <p:ext uri="{BB962C8B-B14F-4D97-AF65-F5344CB8AC3E}">
        <p14:creationId xmlns:p14="http://schemas.microsoft.com/office/powerpoint/2010/main" val="18860596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260650"/>
            <a:ext cx="7200800" cy="1569660"/>
          </a:xfrm>
          <a:prstGeom prst="rect">
            <a:avLst/>
          </a:prstGeom>
        </p:spPr>
        <p:txBody>
          <a:bodyPr wrap="square">
            <a:spAutoFit/>
          </a:bodyPr>
          <a:lstStyle/>
          <a:p>
            <a:pPr algn="ctr">
              <a:spcBef>
                <a:spcPct val="0"/>
              </a:spcBef>
            </a:pPr>
            <a:r>
              <a:rPr lang="es-EC"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VIVIENDA TIPO DE DOS PLANTAS, SISTEMA CONSTRUCTIVO EN GUADUA</a:t>
            </a:r>
          </a:p>
        </p:txBody>
      </p:sp>
      <mc:AlternateContent xmlns:mc="http://schemas.openxmlformats.org/markup-compatibility/2006" xmlns:a14="http://schemas.microsoft.com/office/drawing/2010/main">
        <mc:Choice Requires="a14">
          <p:sp>
            <p:nvSpPr>
              <p:cNvPr id="3" name="2 CuadroTexto"/>
              <p:cNvSpPr txBox="1"/>
              <p:nvPr/>
            </p:nvSpPr>
            <p:spPr>
              <a:xfrm>
                <a:off x="418396" y="2060849"/>
                <a:ext cx="8280920" cy="3055324"/>
              </a:xfrm>
              <a:prstGeom prst="rect">
                <a:avLst/>
              </a:prstGeom>
              <a:noFill/>
            </p:spPr>
            <p:txBody>
              <a:bodyPr wrap="square" rtlCol="0">
                <a:spAutoFit/>
              </a:bodyPr>
              <a:lstStyle/>
              <a:p>
                <a:pPr algn="just"/>
                <a:r>
                  <a:rPr lang="es-ES" sz="2400" dirty="0"/>
                  <a:t>Se diseñara una vivienda unifamiliar de dos pisos son una altura libre entre pisos de 2.40m una área total construida de 35.5008</a:t>
                </a:r>
                <a14:m>
                  <m:oMath xmlns:m="http://schemas.openxmlformats.org/officeDocument/2006/math">
                    <m:sSup>
                      <m:sSupPr>
                        <m:ctrlPr>
                          <a:rPr lang="es-EC" sz="2400" i="1">
                            <a:latin typeface="Cambria Math"/>
                          </a:rPr>
                        </m:ctrlPr>
                      </m:sSupPr>
                      <m:e>
                        <m:r>
                          <a:rPr lang="es-ES" sz="2400" i="1">
                            <a:latin typeface="Cambria Math"/>
                          </a:rPr>
                          <m:t>𝑚</m:t>
                        </m:r>
                      </m:e>
                      <m:sup>
                        <m:r>
                          <a:rPr lang="es-ES" sz="2400" i="1">
                            <a:latin typeface="Cambria Math"/>
                          </a:rPr>
                          <m:t>2</m:t>
                        </m:r>
                      </m:sup>
                    </m:sSup>
                  </m:oMath>
                </a14:m>
                <a:r>
                  <a:rPr lang="es-ES" sz="2400" dirty="0"/>
                  <a:t>, sobre un lote de 46.02</a:t>
                </a:r>
                <a14:m>
                  <m:oMath xmlns:m="http://schemas.openxmlformats.org/officeDocument/2006/math">
                    <m:sSup>
                      <m:sSupPr>
                        <m:ctrlPr>
                          <a:rPr lang="es-EC" sz="2400" i="1">
                            <a:latin typeface="Cambria Math"/>
                          </a:rPr>
                        </m:ctrlPr>
                      </m:sSupPr>
                      <m:e>
                        <m:r>
                          <a:rPr lang="es-ES" sz="2400" i="1">
                            <a:latin typeface="Cambria Math"/>
                          </a:rPr>
                          <m:t>𝑚</m:t>
                        </m:r>
                      </m:e>
                      <m:sup>
                        <m:r>
                          <a:rPr lang="es-ES" sz="2400" i="1">
                            <a:latin typeface="Cambria Math"/>
                          </a:rPr>
                          <m:t>2</m:t>
                        </m:r>
                      </m:sup>
                    </m:sSup>
                  </m:oMath>
                </a14:m>
                <a:r>
                  <a:rPr lang="es-ES" sz="2400" dirty="0"/>
                  <a:t> (5.16x8.92m); estas áreas se deben, una forma simple  y regular sin asimetrías exageradas, las cuales conllevan a concentraciones de fuerzas no deseadas en algunos sectores, debido a movimientos de torsión por su falta de regularidad.</a:t>
                </a:r>
                <a:endParaRPr lang="es-EC" sz="2400" dirty="0"/>
              </a:p>
              <a:p>
                <a:pPr algn="just"/>
                <a:endParaRPr lang="es-EC" sz="24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418396" y="2060849"/>
                <a:ext cx="8280920" cy="3055324"/>
              </a:xfrm>
              <a:prstGeom prst="rect">
                <a:avLst/>
              </a:prstGeom>
              <a:blipFill rotWithShape="1">
                <a:blip r:embed="rId2"/>
                <a:stretch>
                  <a:fillRect l="-1178" t="-1597" r="-1105"/>
                </a:stretch>
              </a:blipFill>
            </p:spPr>
            <p:txBody>
              <a:bodyPr/>
              <a:lstStyle/>
              <a:p>
                <a:r>
                  <a:rPr lang="es-EC">
                    <a:noFill/>
                  </a:rPr>
                  <a:t> </a:t>
                </a:r>
              </a:p>
            </p:txBody>
          </p:sp>
        </mc:Fallback>
      </mc:AlternateContent>
    </p:spTree>
    <p:extLst>
      <p:ext uri="{BB962C8B-B14F-4D97-AF65-F5344CB8AC3E}">
        <p14:creationId xmlns:p14="http://schemas.microsoft.com/office/powerpoint/2010/main" val="384445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88640"/>
            <a:ext cx="8352928" cy="576064"/>
          </a:xfrm>
        </p:spPr>
        <p:txBody>
          <a:bodyPr>
            <a:normAutofit/>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PROPIEDADES FÍSICAS DE LA CAÑA GUADUA</a:t>
            </a:r>
          </a:p>
          <a:p>
            <a:endParaRPr lang="es-ES" dirty="0"/>
          </a:p>
        </p:txBody>
      </p:sp>
      <p:pic>
        <p:nvPicPr>
          <p:cNvPr id="4" name="3 Marcador de contenido" descr="http://web.catie.ac.cr/guadua/partes_guadua_y_usos.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05272"/>
            <a:ext cx="6408712" cy="5976664"/>
          </a:xfrm>
          <a:prstGeom prst="rect">
            <a:avLst/>
          </a:prstGeom>
          <a:noFill/>
          <a:ln>
            <a:noFill/>
          </a:ln>
        </p:spPr>
      </p:pic>
    </p:spTree>
    <p:extLst>
      <p:ext uri="{BB962C8B-B14F-4D97-AF65-F5344CB8AC3E}">
        <p14:creationId xmlns:p14="http://schemas.microsoft.com/office/powerpoint/2010/main" val="2872304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4046019" cy="2531486"/>
          </a:xfrm>
          <a:prstGeom prst="rect">
            <a:avLst/>
          </a:prstGeom>
          <a:noFill/>
          <a:ln>
            <a:noFill/>
          </a:ln>
        </p:spPr>
      </p:pic>
      <p:sp>
        <p:nvSpPr>
          <p:cNvPr id="3" name="2 CuadroTexto"/>
          <p:cNvSpPr txBox="1"/>
          <p:nvPr/>
        </p:nvSpPr>
        <p:spPr>
          <a:xfrm>
            <a:off x="395536" y="116632"/>
            <a:ext cx="1210268" cy="369332"/>
          </a:xfrm>
          <a:prstGeom prst="rect">
            <a:avLst/>
          </a:prstGeom>
          <a:noFill/>
        </p:spPr>
        <p:txBody>
          <a:bodyPr wrap="none" rtlCol="0">
            <a:spAutoFit/>
          </a:bodyPr>
          <a:lstStyle/>
          <a:p>
            <a:r>
              <a:rPr lang="es-EC" b="1" dirty="0" smtClean="0"/>
              <a:t>FACHADAS</a:t>
            </a:r>
            <a:endParaRPr lang="es-EC" b="1"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4788024" y="707565"/>
            <a:ext cx="3744416" cy="2516618"/>
          </a:xfrm>
          <a:prstGeom prst="rect">
            <a:avLst/>
          </a:prstGeom>
          <a:noFill/>
          <a:ln>
            <a:noFill/>
          </a:ln>
        </p:spPr>
      </p:pic>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107503" y="3429000"/>
            <a:ext cx="4046019" cy="2808312"/>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428999"/>
            <a:ext cx="3744416" cy="2808313"/>
          </a:xfrm>
          <a:prstGeom prst="rect">
            <a:avLst/>
          </a:prstGeom>
          <a:noFill/>
          <a:ln>
            <a:noFill/>
          </a:ln>
        </p:spPr>
      </p:pic>
    </p:spTree>
    <p:extLst>
      <p:ext uri="{BB962C8B-B14F-4D97-AF65-F5344CB8AC3E}">
        <p14:creationId xmlns:p14="http://schemas.microsoft.com/office/powerpoint/2010/main" val="28966565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499236" y="983616"/>
            <a:ext cx="6145531" cy="4890770"/>
          </a:xfrm>
          <a:prstGeom prst="rect">
            <a:avLst/>
          </a:prstGeom>
          <a:noFill/>
          <a:ln>
            <a:noFill/>
          </a:ln>
        </p:spPr>
      </p:pic>
      <p:sp>
        <p:nvSpPr>
          <p:cNvPr id="3" name="2 CuadroTexto"/>
          <p:cNvSpPr txBox="1"/>
          <p:nvPr/>
        </p:nvSpPr>
        <p:spPr>
          <a:xfrm>
            <a:off x="683568" y="476672"/>
            <a:ext cx="2186432" cy="369332"/>
          </a:xfrm>
          <a:prstGeom prst="rect">
            <a:avLst/>
          </a:prstGeom>
          <a:noFill/>
        </p:spPr>
        <p:txBody>
          <a:bodyPr wrap="none" rtlCol="0">
            <a:spAutoFit/>
          </a:bodyPr>
          <a:lstStyle/>
          <a:p>
            <a:r>
              <a:rPr lang="es-EC" dirty="0" smtClean="0"/>
              <a:t>PLANTA PRIMER PISO</a:t>
            </a:r>
            <a:endParaRPr lang="es-EC" dirty="0"/>
          </a:p>
        </p:txBody>
      </p:sp>
    </p:spTree>
    <p:extLst>
      <p:ext uri="{BB962C8B-B14F-4D97-AF65-F5344CB8AC3E}">
        <p14:creationId xmlns:p14="http://schemas.microsoft.com/office/powerpoint/2010/main" val="9775175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2403350" cy="369332"/>
          </a:xfrm>
          <a:prstGeom prst="rect">
            <a:avLst/>
          </a:prstGeom>
          <a:noFill/>
        </p:spPr>
        <p:txBody>
          <a:bodyPr wrap="none" rtlCol="0">
            <a:spAutoFit/>
          </a:bodyPr>
          <a:lstStyle/>
          <a:p>
            <a:r>
              <a:rPr lang="es-EC" dirty="0" smtClean="0"/>
              <a:t>PLANTA SEGUNDO PISO</a:t>
            </a:r>
            <a:endParaRPr lang="es-EC"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041527" y="1015684"/>
            <a:ext cx="5060951" cy="4826635"/>
          </a:xfrm>
          <a:prstGeom prst="rect">
            <a:avLst/>
          </a:prstGeom>
          <a:noFill/>
          <a:ln>
            <a:noFill/>
          </a:ln>
        </p:spPr>
      </p:pic>
    </p:spTree>
    <p:extLst>
      <p:ext uri="{BB962C8B-B14F-4D97-AF65-F5344CB8AC3E}">
        <p14:creationId xmlns:p14="http://schemas.microsoft.com/office/powerpoint/2010/main" val="29540801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6" y="548680"/>
            <a:ext cx="2072683" cy="369332"/>
          </a:xfrm>
          <a:prstGeom prst="rect">
            <a:avLst/>
          </a:prstGeom>
          <a:noFill/>
        </p:spPr>
        <p:txBody>
          <a:bodyPr wrap="none" rtlCol="0">
            <a:spAutoFit/>
          </a:bodyPr>
          <a:lstStyle/>
          <a:p>
            <a:r>
              <a:rPr lang="es-EC" dirty="0" smtClean="0"/>
              <a:t>LOSA DE ENTREPISO</a:t>
            </a:r>
            <a:endParaRPr lang="es-EC"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2"/>
            <a:ext cx="8352928" cy="5442734"/>
          </a:xfrm>
          <a:prstGeom prst="rect">
            <a:avLst/>
          </a:prstGeom>
          <a:noFill/>
          <a:ln>
            <a:noFill/>
          </a:ln>
        </p:spPr>
      </p:pic>
    </p:spTree>
    <p:extLst>
      <p:ext uri="{BB962C8B-B14F-4D97-AF65-F5344CB8AC3E}">
        <p14:creationId xmlns:p14="http://schemas.microsoft.com/office/powerpoint/2010/main" val="18212309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726952"/>
            <a:ext cx="8640960" cy="5355312"/>
          </a:xfrm>
          <a:prstGeom prst="rect">
            <a:avLst/>
          </a:prstGeom>
          <a:noFill/>
        </p:spPr>
        <p:txBody>
          <a:bodyPr wrap="square" rtlCol="0">
            <a:spAutoFit/>
          </a:bodyPr>
          <a:lstStyle/>
          <a:p>
            <a:pPr marL="285750" indent="-285750" algn="just">
              <a:buFont typeface="Arial" pitchFamily="34" charset="0"/>
              <a:buChar char="•"/>
            </a:pPr>
            <a:r>
              <a:rPr lang="es-ES" dirty="0"/>
              <a:t>Se construirá una losa compuesta por vigas soleras de madera y viguetas de </a:t>
            </a:r>
            <a:r>
              <a:rPr lang="es-ES" dirty="0" smtClean="0"/>
              <a:t>guadua.</a:t>
            </a:r>
          </a:p>
          <a:p>
            <a:pPr marL="285750" indent="-285750" algn="just">
              <a:buFont typeface="Arial" pitchFamily="34" charset="0"/>
              <a:buChar char="•"/>
            </a:pPr>
            <a:endParaRPr lang="es-ES" dirty="0"/>
          </a:p>
          <a:p>
            <a:pPr marL="285750" indent="-285750" algn="just">
              <a:buFont typeface="Arial" pitchFamily="34" charset="0"/>
              <a:buChar char="•"/>
            </a:pPr>
            <a:r>
              <a:rPr lang="es-ES" dirty="0" smtClean="0"/>
              <a:t>La </a:t>
            </a:r>
            <a:r>
              <a:rPr lang="es-ES" dirty="0"/>
              <a:t>losa de entrepiso debe comportarse como un diafragma en su propio plano y ofrecer así un buen comportamiento  de la estructura para una correcta utilización de todos los muros estructurales, para tal defecto debe proveerse el adecuado amarre de los elementos que la componen, debe considerarse también la correcta distribución de esta para soportar las cargas verticales (muerta y viva</a:t>
            </a:r>
            <a:r>
              <a:rPr lang="es-ES" dirty="0" smtClean="0"/>
              <a:t>).</a:t>
            </a:r>
          </a:p>
          <a:p>
            <a:pPr marL="285750" indent="-285750" algn="just">
              <a:buFont typeface="Arial" pitchFamily="34" charset="0"/>
              <a:buChar char="•"/>
            </a:pPr>
            <a:endParaRPr lang="es-EC" dirty="0"/>
          </a:p>
          <a:p>
            <a:pPr marL="285750" indent="-285750" algn="just">
              <a:buFont typeface="Arial" pitchFamily="34" charset="0"/>
              <a:buChar char="•"/>
            </a:pPr>
            <a:r>
              <a:rPr lang="es-ES" dirty="0"/>
              <a:t>Los entrepisos están compuestos por un conjunto de viguetas de </a:t>
            </a:r>
            <a:r>
              <a:rPr lang="es-ES" dirty="0" smtClean="0"/>
              <a:t>guadua</a:t>
            </a:r>
            <a:r>
              <a:rPr lang="es-ES" dirty="0"/>
              <a:t>, separadas entre sí máximo 40cm; </a:t>
            </a:r>
            <a:r>
              <a:rPr lang="es-ES" dirty="0" smtClean="0"/>
              <a:t>se </a:t>
            </a:r>
            <a:r>
              <a:rPr lang="es-ES" dirty="0"/>
              <a:t>deben usar mínimo dos superpuestas verticalmente y aseguradas por medio de un zuncho metálico; encargadas de soportar directamente  las cargas del entrepiso, como son: acabados (esterilla, mortero y refuerzo) y las cargas </a:t>
            </a:r>
            <a:r>
              <a:rPr lang="es-ES" dirty="0" smtClean="0"/>
              <a:t>vivas.</a:t>
            </a:r>
          </a:p>
          <a:p>
            <a:pPr marL="285750" indent="-285750" algn="just">
              <a:buFont typeface="Arial" pitchFamily="34" charset="0"/>
              <a:buChar char="•"/>
            </a:pPr>
            <a:endParaRPr lang="es-ES" dirty="0"/>
          </a:p>
          <a:p>
            <a:pPr marL="285750" indent="-285750" algn="just">
              <a:buFont typeface="Arial" pitchFamily="34" charset="0"/>
              <a:buChar char="•"/>
            </a:pPr>
            <a:r>
              <a:rPr lang="es-ES" dirty="0"/>
              <a:t>L</a:t>
            </a:r>
            <a:r>
              <a:rPr lang="es-ES" dirty="0" smtClean="0"/>
              <a:t>as </a:t>
            </a:r>
            <a:r>
              <a:rPr lang="es-ES" dirty="0"/>
              <a:t>viguetas descansan sobre las vigas soleras que a su vez se apoyan sobre las carreras superiores de los muros estructurales del primer piso; para el caso </a:t>
            </a:r>
            <a:r>
              <a:rPr lang="es-ES" dirty="0" smtClean="0"/>
              <a:t>de </a:t>
            </a:r>
            <a:r>
              <a:rPr lang="es-ES" dirty="0"/>
              <a:t>las dos soleras se recomienda construirlas en madera densa, ya que cuando son elaboradas en guadua se corre el riesgo de sufre aplastamientos; se nota corte del entrepiso con viguetas de guadua</a:t>
            </a:r>
            <a:r>
              <a:rPr lang="es-ES" dirty="0" smtClean="0"/>
              <a:t>.</a:t>
            </a:r>
          </a:p>
        </p:txBody>
      </p:sp>
    </p:spTree>
    <p:extLst>
      <p:ext uri="{BB962C8B-B14F-4D97-AF65-F5344CB8AC3E}">
        <p14:creationId xmlns:p14="http://schemas.microsoft.com/office/powerpoint/2010/main" val="40906062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430774"/>
            <a:ext cx="8208912" cy="2862322"/>
          </a:xfrm>
          <a:prstGeom prst="rect">
            <a:avLst/>
          </a:prstGeom>
          <a:noFill/>
        </p:spPr>
        <p:txBody>
          <a:bodyPr wrap="square" rtlCol="0">
            <a:spAutoFit/>
          </a:bodyPr>
          <a:lstStyle/>
          <a:p>
            <a:pPr marL="285750" indent="-285750" algn="just">
              <a:buFont typeface="Arial" pitchFamily="34" charset="0"/>
              <a:buChar char="•"/>
            </a:pPr>
            <a:r>
              <a:rPr lang="es-ES" dirty="0" smtClean="0"/>
              <a:t>En ningún caso la losa de entrepiso debe realizarse en hormigón reforzado, puesto que presenta una masa considerable y dificulta su conexión con los muros estructurales que la soportan.</a:t>
            </a:r>
          </a:p>
          <a:p>
            <a:pPr marL="285750" indent="-285750" algn="just">
              <a:buFont typeface="Arial" pitchFamily="34" charset="0"/>
              <a:buChar char="•"/>
            </a:pPr>
            <a:endParaRPr lang="es-ES" dirty="0"/>
          </a:p>
          <a:p>
            <a:pPr marL="285750" indent="-285750" algn="just">
              <a:buFont typeface="Arial" pitchFamily="34" charset="0"/>
              <a:buChar char="•"/>
            </a:pPr>
            <a:endParaRPr lang="es-EC" dirty="0" smtClean="0"/>
          </a:p>
          <a:p>
            <a:pPr marL="285750" indent="-285750" algn="just">
              <a:buFont typeface="Arial" pitchFamily="34" charset="0"/>
              <a:buChar char="•"/>
            </a:pPr>
            <a:r>
              <a:rPr lang="es-ES" dirty="0" smtClean="0"/>
              <a:t>Los acabados a emplear en la losa de entrepiso deben ser livianos para evitar la adición de demasiada masa a la placa, representando una disminución de la fuerza sísmica sobre la estructura; particularmente se recomienda aplicar una capa de colorante (mineral) como capa final; es conveniente no emplear baldosa de cemento ni de cerámica.</a:t>
            </a:r>
            <a:endParaRPr lang="es-EC" dirty="0"/>
          </a:p>
        </p:txBody>
      </p:sp>
    </p:spTree>
    <p:extLst>
      <p:ext uri="{BB962C8B-B14F-4D97-AF65-F5344CB8AC3E}">
        <p14:creationId xmlns:p14="http://schemas.microsoft.com/office/powerpoint/2010/main" val="9917415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9"/>
            <a:ext cx="8784976" cy="6192688"/>
          </a:xfrm>
          <a:prstGeom prst="rect">
            <a:avLst/>
          </a:prstGeom>
          <a:noFill/>
          <a:ln>
            <a:noFill/>
          </a:ln>
        </p:spPr>
      </p:pic>
    </p:spTree>
    <p:extLst>
      <p:ext uri="{BB962C8B-B14F-4D97-AF65-F5344CB8AC3E}">
        <p14:creationId xmlns:p14="http://schemas.microsoft.com/office/powerpoint/2010/main" val="30276614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8366"/>
            <a:ext cx="8784976" cy="6264696"/>
          </a:xfrm>
          <a:prstGeom prst="rect">
            <a:avLst/>
          </a:prstGeom>
          <a:noFill/>
          <a:ln>
            <a:noFill/>
          </a:ln>
        </p:spPr>
      </p:pic>
    </p:spTree>
    <p:extLst>
      <p:ext uri="{BB962C8B-B14F-4D97-AF65-F5344CB8AC3E}">
        <p14:creationId xmlns:p14="http://schemas.microsoft.com/office/powerpoint/2010/main" val="23533472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935164" y="111443"/>
            <a:ext cx="5273675" cy="6635115"/>
          </a:xfrm>
          <a:prstGeom prst="rect">
            <a:avLst/>
          </a:prstGeom>
          <a:noFill/>
          <a:ln>
            <a:noFill/>
          </a:ln>
        </p:spPr>
      </p:pic>
    </p:spTree>
    <p:extLst>
      <p:ext uri="{BB962C8B-B14F-4D97-AF65-F5344CB8AC3E}">
        <p14:creationId xmlns:p14="http://schemas.microsoft.com/office/powerpoint/2010/main" val="34451096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4796" y="260648"/>
            <a:ext cx="1122871" cy="369332"/>
          </a:xfrm>
          <a:prstGeom prst="rect">
            <a:avLst/>
          </a:prstGeom>
          <a:noFill/>
        </p:spPr>
        <p:txBody>
          <a:bodyPr wrap="none" rtlCol="0">
            <a:spAutoFit/>
          </a:bodyPr>
          <a:lstStyle/>
          <a:p>
            <a:r>
              <a:rPr lang="es-EC" b="1" dirty="0" smtClean="0"/>
              <a:t>CUBIERTA</a:t>
            </a:r>
            <a:endParaRPr lang="es-EC"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8910" y="922656"/>
            <a:ext cx="8846185" cy="5674697"/>
          </a:xfrm>
          <a:prstGeom prst="rect">
            <a:avLst/>
          </a:prstGeom>
          <a:noFill/>
          <a:ln>
            <a:noFill/>
          </a:ln>
        </p:spPr>
      </p:pic>
    </p:spTree>
    <p:extLst>
      <p:ext uri="{BB962C8B-B14F-4D97-AF65-F5344CB8AC3E}">
        <p14:creationId xmlns:p14="http://schemas.microsoft.com/office/powerpoint/2010/main" val="147646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000" b="1" u="sng" dirty="0" smtClean="0">
                <a:effectLst>
                  <a:outerShdw blurRad="38100" dist="38100" dir="2700000" algn="tl">
                    <a:srgbClr val="000000">
                      <a:alpha val="43137"/>
                    </a:srgbClr>
                  </a:outerShdw>
                </a:effectLst>
                <a:latin typeface="Arial" pitchFamily="34" charset="0"/>
                <a:cs typeface="Arial" pitchFamily="34" charset="0"/>
              </a:rPr>
              <a:t>CAMBIOS ESTRUCTURALES EN LOS ESTADOS DE MADUREZ</a:t>
            </a:r>
            <a:endParaRPr lang="es-ES" sz="3000" b="1" u="sng"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5" descr="C:\Archivos de programa\Ulead Systems\Ulead Photo Express 3.0 SE\Photo\Libro india\reconocimiento.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803" y="1481719"/>
            <a:ext cx="3888432" cy="4896544"/>
          </a:xfrm>
          <a:prstGeom prst="rect">
            <a:avLst/>
          </a:prstGeom>
          <a:noFill/>
          <a:ln>
            <a:noFill/>
          </a:ln>
          <a:extLst/>
        </p:spPr>
      </p:pic>
      <p:sp>
        <p:nvSpPr>
          <p:cNvPr id="6" name="5 CuadroTexto"/>
          <p:cNvSpPr txBox="1"/>
          <p:nvPr/>
        </p:nvSpPr>
        <p:spPr>
          <a:xfrm>
            <a:off x="1043608" y="1844824"/>
            <a:ext cx="3600400" cy="3693319"/>
          </a:xfrm>
          <a:prstGeom prst="rect">
            <a:avLst/>
          </a:prstGeom>
          <a:noFill/>
        </p:spPr>
        <p:txBody>
          <a:bodyPr wrap="square" rtlCol="0">
            <a:spAutoFit/>
          </a:bodyPr>
          <a:lstStyle/>
          <a:p>
            <a:r>
              <a:rPr lang="es-ES" b="1" i="1" u="sng" dirty="0">
                <a:latin typeface="Arial" pitchFamily="34" charset="0"/>
                <a:cs typeface="Arial" pitchFamily="34" charset="0"/>
              </a:rPr>
              <a:t>Renuevo, Brote.-</a:t>
            </a:r>
            <a:r>
              <a:rPr lang="es-ES" b="1" i="1" dirty="0">
                <a:latin typeface="Arial" pitchFamily="34" charset="0"/>
                <a:cs typeface="Arial" pitchFamily="34" charset="0"/>
              </a:rPr>
              <a:t> E</a:t>
            </a:r>
            <a:r>
              <a:rPr lang="es-ES" dirty="0">
                <a:latin typeface="Arial" pitchFamily="34" charset="0"/>
                <a:cs typeface="Arial" pitchFamily="34" charset="0"/>
              </a:rPr>
              <a:t>s la primera fase del desarrollo de la planta y se caracteriza por estas cubierta por  hojas caulinares (calor café). </a:t>
            </a:r>
            <a:endParaRPr lang="es-ES" dirty="0" smtClean="0">
              <a:latin typeface="Arial" pitchFamily="34" charset="0"/>
              <a:cs typeface="Arial" pitchFamily="34" charset="0"/>
            </a:endParaRPr>
          </a:p>
          <a:p>
            <a:endParaRPr lang="es-ES" dirty="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rPr>
              <a:t>El </a:t>
            </a:r>
            <a:r>
              <a:rPr lang="es-ES" dirty="0">
                <a:latin typeface="Arial" pitchFamily="34" charset="0"/>
                <a:cs typeface="Arial" pitchFamily="34" charset="0"/>
              </a:rPr>
              <a:t>crecimiento longitudinal se da al estirarse los nudos formando los entrenudos, normalmente ocurre de abajo hacia arriba en un lapso de 6 meses en promedio</a:t>
            </a:r>
          </a:p>
          <a:p>
            <a:endParaRPr lang="es-EC" dirty="0"/>
          </a:p>
        </p:txBody>
      </p:sp>
    </p:spTree>
    <p:extLst>
      <p:ext uri="{BB962C8B-B14F-4D97-AF65-F5344CB8AC3E}">
        <p14:creationId xmlns:p14="http://schemas.microsoft.com/office/powerpoint/2010/main" val="33091860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811" y="1315637"/>
            <a:ext cx="8568952" cy="4247317"/>
          </a:xfrm>
          <a:prstGeom prst="rect">
            <a:avLst/>
          </a:prstGeom>
          <a:noFill/>
        </p:spPr>
        <p:txBody>
          <a:bodyPr wrap="square" rtlCol="0">
            <a:spAutoFit/>
          </a:bodyPr>
          <a:lstStyle/>
          <a:p>
            <a:pPr marL="285750" indent="-285750" algn="just">
              <a:buFont typeface="Arial" pitchFamily="34" charset="0"/>
              <a:buChar char="•"/>
            </a:pPr>
            <a:r>
              <a:rPr lang="es-ES" dirty="0"/>
              <a:t>La estructura de cubierta debe conformar un conjunto uniforme que garantice la estabilidad ante cargas laterales y un correcto soporte y distribución de cargas verticales; las cubiertas más empleadas en nuestro medio son las de cuatro y las de dos aguas, estas últimas son más útiles en el área urbana puesto que los lotes son más limitados, dejando las de cuatro aguas a las casas campestres</a:t>
            </a:r>
            <a:r>
              <a:rPr lang="es-ES" dirty="0" smtClean="0"/>
              <a:t>.</a:t>
            </a:r>
          </a:p>
          <a:p>
            <a:pPr marL="285750" indent="-285750" algn="just">
              <a:buFont typeface="Arial" pitchFamily="34" charset="0"/>
              <a:buChar char="•"/>
            </a:pPr>
            <a:endParaRPr lang="es-EC" dirty="0"/>
          </a:p>
          <a:p>
            <a:pPr marL="285750" indent="-285750" algn="just">
              <a:buFont typeface="Arial" pitchFamily="34" charset="0"/>
              <a:buChar char="•"/>
            </a:pPr>
            <a:r>
              <a:rPr lang="es-ES" dirty="0"/>
              <a:t>Para que ese tipo de viviendas se recomienda no emplear tejas de barro, las cuales son demasiado pesadas y producen fuerzas mayores que la de tipo liviano al ser aceleradas por el efecto de las ondas sísmicas, en su defecto se deben emplear tejas de asbesto cemento o similares con la ventaja de encontrarse en diversos tamaños, colores y texturas, además de la utilización de menos material puesto que permite ampliar las luces entre correas. </a:t>
            </a:r>
            <a:endParaRPr lang="es-ES" dirty="0" smtClean="0"/>
          </a:p>
          <a:p>
            <a:pPr marL="285750" indent="-285750" algn="just">
              <a:buFont typeface="Arial" pitchFamily="34" charset="0"/>
              <a:buChar char="•"/>
            </a:pPr>
            <a:endParaRPr lang="es-EC" dirty="0"/>
          </a:p>
          <a:p>
            <a:pPr marL="285750" indent="-285750" algn="just">
              <a:buFont typeface="Arial" pitchFamily="34" charset="0"/>
              <a:buChar char="•"/>
            </a:pPr>
            <a:r>
              <a:rPr lang="es-ES" dirty="0"/>
              <a:t>Los principales elementos que constituyen una estructura de cubierta son las cerchas y </a:t>
            </a:r>
            <a:r>
              <a:rPr lang="es-ES" dirty="0" smtClean="0"/>
              <a:t>correas</a:t>
            </a:r>
            <a:r>
              <a:rPr lang="es-ES" dirty="0"/>
              <a:t>.</a:t>
            </a:r>
            <a:endParaRPr lang="es-EC" dirty="0"/>
          </a:p>
        </p:txBody>
      </p:sp>
    </p:spTree>
    <p:extLst>
      <p:ext uri="{BB962C8B-B14F-4D97-AF65-F5344CB8AC3E}">
        <p14:creationId xmlns:p14="http://schemas.microsoft.com/office/powerpoint/2010/main" val="23044224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80" cy="6120680"/>
          </a:xfrm>
          <a:prstGeom prst="rect">
            <a:avLst/>
          </a:prstGeom>
          <a:noFill/>
          <a:ln>
            <a:noFill/>
          </a:ln>
        </p:spPr>
      </p:pic>
    </p:spTree>
    <p:extLst>
      <p:ext uri="{BB962C8B-B14F-4D97-AF65-F5344CB8AC3E}">
        <p14:creationId xmlns:p14="http://schemas.microsoft.com/office/powerpoint/2010/main" val="2433822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402726" y="1412776"/>
            <a:ext cx="3665220" cy="3456384"/>
          </a:xfrm>
          <a:prstGeom prst="rect">
            <a:avLst/>
          </a:prstGeom>
          <a:noFill/>
          <a:ln>
            <a:noFill/>
          </a:ln>
        </p:spPr>
      </p:pic>
      <p:pic>
        <p:nvPicPr>
          <p:cNvPr id="3" name="2 Imagen"/>
          <p:cNvPicPr/>
          <p:nvPr/>
        </p:nvPicPr>
        <p:blipFill rotWithShape="1">
          <a:blip r:embed="rId3">
            <a:extLst>
              <a:ext uri="{28A0092B-C50C-407E-A947-70E740481C1C}">
                <a14:useLocalDpi xmlns:a14="http://schemas.microsoft.com/office/drawing/2010/main" val="0"/>
              </a:ext>
            </a:extLst>
          </a:blip>
          <a:srcRect r="1868"/>
          <a:stretch/>
        </p:blipFill>
        <p:spPr bwMode="auto">
          <a:xfrm>
            <a:off x="4745745" y="1224267"/>
            <a:ext cx="4041775" cy="34334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71389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8640960" cy="2031325"/>
          </a:xfrm>
          <a:prstGeom prst="rect">
            <a:avLst/>
          </a:prstGeom>
        </p:spPr>
        <p:txBody>
          <a:bodyPr wrap="square">
            <a:spAutoFit/>
          </a:bodyPr>
          <a:lstStyle/>
          <a:p>
            <a:pPr algn="just"/>
            <a:r>
              <a:rPr lang="es-ES" b="1" dirty="0"/>
              <a:t>PLANTA DE </a:t>
            </a:r>
            <a:r>
              <a:rPr lang="es-ES" b="1" dirty="0" smtClean="0"/>
              <a:t>CIMENTACIÓN</a:t>
            </a:r>
          </a:p>
          <a:p>
            <a:pPr algn="just"/>
            <a:endParaRPr lang="es-EC" dirty="0"/>
          </a:p>
          <a:p>
            <a:pPr marL="285750" indent="-285750" algn="just">
              <a:buFont typeface="Arial" pitchFamily="34" charset="0"/>
              <a:buChar char="•"/>
            </a:pPr>
            <a:r>
              <a:rPr lang="es-ES" dirty="0"/>
              <a:t>Para viviendas de bahareque se recomienda emplear cimentaciones de hormigón reforzado apoyadas sobre el terreno natural firme o sobre una sustitución de suelo compactada; dicha cimentación debe conformar un diafragma de anillos cerrados los cuales deben asegurar la correcta distribución de cargas al suelo evitando asentamientos diferenciales</a:t>
            </a:r>
            <a:r>
              <a:rPr lang="es-ES" dirty="0" smtClean="0"/>
              <a:t>.</a:t>
            </a:r>
            <a:endParaRPr lang="es-EC" dirty="0"/>
          </a:p>
        </p:txBody>
      </p:sp>
      <p:sp>
        <p:nvSpPr>
          <p:cNvPr id="4" name="3 CuadroTexto"/>
          <p:cNvSpPr txBox="1"/>
          <p:nvPr/>
        </p:nvSpPr>
        <p:spPr>
          <a:xfrm>
            <a:off x="933883" y="6021288"/>
            <a:ext cx="7272808" cy="646331"/>
          </a:xfrm>
          <a:prstGeom prst="rect">
            <a:avLst/>
          </a:prstGeom>
          <a:noFill/>
        </p:spPr>
        <p:txBody>
          <a:bodyPr wrap="square" rtlCol="0">
            <a:spAutoFit/>
          </a:bodyPr>
          <a:lstStyle/>
          <a:p>
            <a:r>
              <a:rPr lang="es-ES" dirty="0"/>
              <a:t>Recomendación de dimensiones mínimas, cantidades de refuerzo y calidad del acero y del hormigón</a:t>
            </a:r>
            <a:r>
              <a:rPr lang="es-ES" dirty="0" smtClean="0"/>
              <a:t>.</a:t>
            </a:r>
            <a:endParaRPr lang="es-EC" dirty="0"/>
          </a:p>
        </p:txBody>
      </p:sp>
      <p:graphicFrame>
        <p:nvGraphicFramePr>
          <p:cNvPr id="5" name="4 Tabla"/>
          <p:cNvGraphicFramePr>
            <a:graphicFrameLocks noGrp="1"/>
          </p:cNvGraphicFramePr>
          <p:nvPr/>
        </p:nvGraphicFramePr>
        <p:xfrm>
          <a:off x="1803400" y="2674302"/>
          <a:ext cx="5537200" cy="2926080"/>
        </p:xfrm>
        <a:graphic>
          <a:graphicData uri="http://schemas.openxmlformats.org/drawingml/2006/table">
            <a:tbl>
              <a:tblPr firstRow="1" firstCol="1" bandRow="1">
                <a:tableStyleId>{5C22544A-7EE6-4342-B048-85BDC9FD1C3A}</a:tableStyleId>
              </a:tblPr>
              <a:tblGrid>
                <a:gridCol w="1394460"/>
                <a:gridCol w="1368425"/>
                <a:gridCol w="1369060"/>
                <a:gridCol w="1405255"/>
              </a:tblGrid>
              <a:tr h="0">
                <a:tc>
                  <a:txBody>
                    <a:bodyPr/>
                    <a:lstStyle/>
                    <a:p>
                      <a:pPr algn="ctr">
                        <a:lnSpc>
                          <a:spcPct val="200000"/>
                        </a:lnSpc>
                        <a:spcAft>
                          <a:spcPts val="0"/>
                        </a:spcAft>
                      </a:pPr>
                      <a:r>
                        <a:rPr lang="es-EC" sz="1200">
                          <a:effectLst/>
                        </a:rPr>
                        <a:t> </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Un piso (mm)</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Dos pisos (mm)</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Calidad</a:t>
                      </a:r>
                      <a:endParaRPr lang="es-EC" sz="1100">
                        <a:effectLst/>
                        <a:latin typeface="Calibri"/>
                        <a:ea typeface="Calibri"/>
                        <a:cs typeface="Times New Roman"/>
                      </a:endParaRPr>
                    </a:p>
                  </a:txBody>
                  <a:tcPr marL="68580" marR="68580" marT="0" marB="0" anchor="ctr"/>
                </a:tc>
              </a:tr>
              <a:tr h="0">
                <a:tc>
                  <a:txBody>
                    <a:bodyPr/>
                    <a:lstStyle/>
                    <a:p>
                      <a:pPr algn="ctr">
                        <a:lnSpc>
                          <a:spcPct val="200000"/>
                        </a:lnSpc>
                        <a:spcAft>
                          <a:spcPts val="0"/>
                        </a:spcAft>
                      </a:pPr>
                      <a:r>
                        <a:rPr lang="es-EC" sz="1200">
                          <a:effectLst/>
                        </a:rPr>
                        <a:t>Ancho</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300</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300</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Fc=17.25MPa</a:t>
                      </a:r>
                      <a:endParaRPr lang="es-EC" sz="1100">
                        <a:effectLst/>
                        <a:latin typeface="Calibri"/>
                        <a:ea typeface="Calibri"/>
                        <a:cs typeface="Times New Roman"/>
                      </a:endParaRPr>
                    </a:p>
                  </a:txBody>
                  <a:tcPr marL="68580" marR="68580" marT="0" marB="0" anchor="ctr"/>
                </a:tc>
              </a:tr>
              <a:tr h="0">
                <a:tc>
                  <a:txBody>
                    <a:bodyPr/>
                    <a:lstStyle/>
                    <a:p>
                      <a:pPr algn="ctr">
                        <a:lnSpc>
                          <a:spcPct val="200000"/>
                        </a:lnSpc>
                        <a:spcAft>
                          <a:spcPts val="0"/>
                        </a:spcAft>
                      </a:pPr>
                      <a:r>
                        <a:rPr lang="es-EC" sz="1200">
                          <a:effectLst/>
                        </a:rPr>
                        <a:t>Alto</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300</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300</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Fc=17.25MPa</a:t>
                      </a:r>
                      <a:endParaRPr lang="es-EC" sz="1100">
                        <a:effectLst/>
                        <a:latin typeface="Calibri"/>
                        <a:ea typeface="Calibri"/>
                        <a:cs typeface="Times New Roman"/>
                      </a:endParaRPr>
                    </a:p>
                  </a:txBody>
                  <a:tcPr marL="68580" marR="68580" marT="0" marB="0" anchor="ctr"/>
                </a:tc>
              </a:tr>
              <a:tr h="0">
                <a:tc>
                  <a:txBody>
                    <a:bodyPr/>
                    <a:lstStyle/>
                    <a:p>
                      <a:pPr algn="ctr">
                        <a:lnSpc>
                          <a:spcPct val="200000"/>
                        </a:lnSpc>
                        <a:spcAft>
                          <a:spcPts val="0"/>
                        </a:spcAft>
                      </a:pPr>
                      <a:r>
                        <a:rPr lang="es-EC" sz="1200">
                          <a:effectLst/>
                        </a:rPr>
                        <a:t>Acero longitudinal</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6 φ 12</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6 φ 14</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Fy=325MPa</a:t>
                      </a:r>
                      <a:endParaRPr lang="es-EC" sz="1100">
                        <a:effectLst/>
                        <a:latin typeface="Calibri"/>
                        <a:ea typeface="Calibri"/>
                        <a:cs typeface="Times New Roman"/>
                      </a:endParaRPr>
                    </a:p>
                  </a:txBody>
                  <a:tcPr marL="68580" marR="68580" marT="0" marB="0" anchor="ctr"/>
                </a:tc>
              </a:tr>
              <a:tr h="0">
                <a:tc>
                  <a:txBody>
                    <a:bodyPr/>
                    <a:lstStyle/>
                    <a:p>
                      <a:pPr algn="ctr">
                        <a:lnSpc>
                          <a:spcPct val="200000"/>
                        </a:lnSpc>
                        <a:spcAft>
                          <a:spcPts val="0"/>
                        </a:spcAft>
                      </a:pPr>
                      <a:r>
                        <a:rPr lang="es-EC" sz="1200">
                          <a:effectLst/>
                        </a:rPr>
                        <a:t>Estribos</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φ 8 a 200</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φ 10 a 200</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Fy=325MPa</a:t>
                      </a:r>
                      <a:endParaRPr lang="es-EC" sz="1100">
                        <a:effectLst/>
                        <a:latin typeface="Calibri"/>
                        <a:ea typeface="Calibri"/>
                        <a:cs typeface="Times New Roman"/>
                      </a:endParaRPr>
                    </a:p>
                  </a:txBody>
                  <a:tcPr marL="68580" marR="68580" marT="0" marB="0" anchor="ctr"/>
                </a:tc>
              </a:tr>
              <a:tr h="0">
                <a:tc>
                  <a:txBody>
                    <a:bodyPr/>
                    <a:lstStyle/>
                    <a:p>
                      <a:pPr algn="ctr">
                        <a:lnSpc>
                          <a:spcPct val="200000"/>
                        </a:lnSpc>
                        <a:spcAft>
                          <a:spcPts val="0"/>
                        </a:spcAft>
                      </a:pPr>
                      <a:r>
                        <a:rPr lang="es-EC" sz="1200">
                          <a:effectLst/>
                        </a:rPr>
                        <a:t>Bastones verticales</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φ 12</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a:effectLst/>
                        </a:rPr>
                        <a:t>φ 14*</a:t>
                      </a:r>
                      <a:endParaRPr lang="es-EC" sz="110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C" sz="1200" dirty="0" err="1">
                          <a:effectLst/>
                        </a:rPr>
                        <a:t>Fy</a:t>
                      </a:r>
                      <a:r>
                        <a:rPr lang="es-EC" sz="1200" dirty="0">
                          <a:effectLst/>
                        </a:rPr>
                        <a:t>=325MPa</a:t>
                      </a:r>
                      <a:endParaRPr lang="es-EC"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1336335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6634"/>
            <a:ext cx="8640960" cy="1754326"/>
          </a:xfrm>
          <a:prstGeom prst="rect">
            <a:avLst/>
          </a:prstGeom>
        </p:spPr>
        <p:txBody>
          <a:bodyPr wrap="square">
            <a:spAutoFit/>
          </a:bodyPr>
          <a:lstStyle/>
          <a:p>
            <a:pPr marL="285750" indent="-285750" algn="just">
              <a:buFont typeface="Arial" pitchFamily="34" charset="0"/>
              <a:buChar char="•"/>
            </a:pPr>
            <a:r>
              <a:rPr lang="es-ES" dirty="0"/>
              <a:t>Los bastones deben colocarse en los extremos de cada muro, en las intersecciones con otros muros, y en lugares intermedios, a distancias no mayores de 35 veces el espesor efectivo del muro o 4m, lo que sea menor, anclados a la viga de cimentación con una profundidad no inferior a la mitad de su altura. Si entre la cimentación hay una sobre cimentación de mampostería o concreto, los bastones deben estar embebidos en esta, por lo menos con una longitud de 300mm</a:t>
            </a:r>
            <a:r>
              <a:rPr lang="es-ES" dirty="0" smtClean="0"/>
              <a:t>.</a:t>
            </a:r>
            <a:endParaRPr lang="es-EC"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627785" y="2115667"/>
            <a:ext cx="3870563" cy="3977630"/>
          </a:xfrm>
          <a:prstGeom prst="rect">
            <a:avLst/>
          </a:prstGeom>
          <a:noFill/>
          <a:ln>
            <a:noFill/>
          </a:ln>
        </p:spPr>
      </p:pic>
    </p:spTree>
    <p:extLst>
      <p:ext uri="{BB962C8B-B14F-4D97-AF65-F5344CB8AC3E}">
        <p14:creationId xmlns:p14="http://schemas.microsoft.com/office/powerpoint/2010/main" val="3771646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9"/>
            <a:ext cx="7560840" cy="6120680"/>
          </a:xfrm>
          <a:prstGeom prst="rect">
            <a:avLst/>
          </a:prstGeom>
          <a:noFill/>
          <a:ln>
            <a:noFill/>
          </a:ln>
        </p:spPr>
      </p:pic>
    </p:spTree>
    <p:extLst>
      <p:ext uri="{BB962C8B-B14F-4D97-AF65-F5344CB8AC3E}">
        <p14:creationId xmlns:p14="http://schemas.microsoft.com/office/powerpoint/2010/main" val="5746313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88640"/>
            <a:ext cx="2796022" cy="369332"/>
          </a:xfrm>
          <a:prstGeom prst="rect">
            <a:avLst/>
          </a:prstGeom>
          <a:noFill/>
        </p:spPr>
        <p:txBody>
          <a:bodyPr wrap="none" rtlCol="0">
            <a:spAutoFit/>
          </a:bodyPr>
          <a:lstStyle/>
          <a:p>
            <a:r>
              <a:rPr lang="es-EC" dirty="0" smtClean="0"/>
              <a:t>INSTALACIONES SANITARIAS</a:t>
            </a:r>
            <a:endParaRPr lang="es-EC"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9" y="480101"/>
            <a:ext cx="8568951" cy="6117252"/>
          </a:xfrm>
          <a:prstGeom prst="rect">
            <a:avLst/>
          </a:prstGeom>
          <a:noFill/>
          <a:ln>
            <a:noFill/>
          </a:ln>
        </p:spPr>
      </p:pic>
    </p:spTree>
    <p:extLst>
      <p:ext uri="{BB962C8B-B14F-4D97-AF65-F5344CB8AC3E}">
        <p14:creationId xmlns:p14="http://schemas.microsoft.com/office/powerpoint/2010/main" val="35498119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31" y="404666"/>
            <a:ext cx="8496943" cy="6120679"/>
          </a:xfrm>
          <a:prstGeom prst="rect">
            <a:avLst/>
          </a:prstGeom>
          <a:noFill/>
          <a:ln>
            <a:noFill/>
          </a:ln>
        </p:spPr>
      </p:pic>
    </p:spTree>
    <p:extLst>
      <p:ext uri="{BB962C8B-B14F-4D97-AF65-F5344CB8AC3E}">
        <p14:creationId xmlns:p14="http://schemas.microsoft.com/office/powerpoint/2010/main" val="38419947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02873" y="260650"/>
            <a:ext cx="8964487" cy="6336704"/>
          </a:xfrm>
          <a:prstGeom prst="rect">
            <a:avLst/>
          </a:prstGeom>
          <a:noFill/>
          <a:ln>
            <a:noFill/>
          </a:ln>
        </p:spPr>
      </p:pic>
    </p:spTree>
    <p:extLst>
      <p:ext uri="{BB962C8B-B14F-4D97-AF65-F5344CB8AC3E}">
        <p14:creationId xmlns:p14="http://schemas.microsoft.com/office/powerpoint/2010/main" val="17694005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2"/>
            <a:ext cx="8640960" cy="6408713"/>
          </a:xfrm>
          <a:prstGeom prst="rect">
            <a:avLst/>
          </a:prstGeom>
          <a:noFill/>
          <a:ln>
            <a:noFill/>
          </a:ln>
        </p:spPr>
      </p:pic>
    </p:spTree>
    <p:extLst>
      <p:ext uri="{BB962C8B-B14F-4D97-AF65-F5344CB8AC3E}">
        <p14:creationId xmlns:p14="http://schemas.microsoft.com/office/powerpoint/2010/main" val="1244614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650</TotalTime>
  <Words>8799</Words>
  <Application>Microsoft Office PowerPoint</Application>
  <PresentationFormat>Presentación en pantalla (4:3)</PresentationFormat>
  <Paragraphs>2192</Paragraphs>
  <Slides>132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132</vt:i4>
      </vt:variant>
    </vt:vector>
  </HeadingPairs>
  <TitlesOfParts>
    <vt:vector size="134" baseType="lpstr">
      <vt:lpstr>Vértice</vt:lpstr>
      <vt:lpstr>Documento</vt:lpstr>
      <vt:lpstr>ESCUELA POLITECNICA DEL EJERCITO</vt:lpstr>
      <vt:lpstr>PROCESO DE INDUSTRIALIZACION DE LA CAÑA GUADUA COMO MATERIAL ALTERNATIVO PARA LA CONSTRUCCIÓN Y DISEÑO DE VIVIENDA TIPO DE UNA Y DOS PLANTAS, EMPLEANDO CAÑA GUADUA EN SUS ELEMENTOS ESTRUCTURALES</vt:lpstr>
      <vt:lpstr>Presentación de PowerPoint</vt:lpstr>
      <vt:lpstr>Presentación de PowerPoint</vt:lpstr>
      <vt:lpstr>GUADUA ANGUSTIFOLIA</vt:lpstr>
      <vt:lpstr>Presentación de PowerPoint</vt:lpstr>
      <vt:lpstr>Presentación de PowerPoint</vt:lpstr>
      <vt:lpstr>Presentación de PowerPoint</vt:lpstr>
      <vt:lpstr>CAMBIOS ESTRUCTURALES EN LOS ESTADOS DE MADUREZ</vt:lpstr>
      <vt:lpstr>Presentación de PowerPoint</vt:lpstr>
      <vt:lpstr>CONTENIDO DE HUMEDAD</vt:lpstr>
      <vt:lpstr>CALCULO DEL CONTENIDO DE HUMEDAD</vt:lpstr>
      <vt:lpstr>Presentación de PowerPoint</vt:lpstr>
      <vt:lpstr>Presentación de PowerPoint</vt:lpstr>
      <vt:lpstr>PESO ESPECIFICO</vt:lpstr>
      <vt:lpstr>TRACCIÓN</vt:lpstr>
      <vt:lpstr>Presentación de PowerPoint</vt:lpstr>
      <vt:lpstr>COMPRESIÓN</vt:lpstr>
      <vt:lpstr>Presentación de PowerPoint</vt:lpstr>
      <vt:lpstr>Presentación de PowerPoint</vt:lpstr>
      <vt:lpstr>FLEXIÓN</vt:lpstr>
      <vt:lpstr>CALCULO DE RESULTADOS</vt:lpstr>
      <vt:lpstr>Presentación de PowerPoint</vt:lpstr>
      <vt:lpstr>ESFUERZO ADMISIBLE</vt:lpstr>
      <vt:lpstr>VALORES DE DISEÑO POR ESFUERZO ADMISIBLE A TRACCIÓN</vt:lpstr>
      <vt:lpstr>Presentación de PowerPoint</vt:lpstr>
      <vt:lpstr>Presentación de PowerPoint</vt:lpstr>
      <vt:lpstr>CALCULO DE RESULTADOS</vt:lpstr>
      <vt:lpstr>VALORES DE DISEÑO POR ESFUERZO ADMISIBLES A ESFUERZO CORTANTE </vt:lpstr>
      <vt:lpstr>Presentación de PowerPoint</vt:lpstr>
      <vt:lpstr>VALOR DE DISEÑO ADMISIBLE ESFUERZO DE FLEXIÓN</vt:lpstr>
      <vt:lpstr>  RESUMEN DE ESFUERZOS ADMISIBLES EN LA GUADÚA ANGUSTIFOLIA KUNTH </vt:lpstr>
      <vt:lpstr>Presentación de PowerPoint</vt:lpstr>
      <vt:lpstr>Presentación de PowerPoint</vt:lpstr>
      <vt:lpstr>Presentación de PowerPoint</vt:lpstr>
      <vt:lpstr>APLICACIONES DE LA CAÑA GUADUA</vt:lpstr>
      <vt:lpstr>Presentación de PowerPoint</vt:lpstr>
      <vt:lpstr>LÍNEA DE PRODUCTOS ESTRUCTURALES</vt:lpstr>
      <vt:lpstr>EXPERIENCIA DE PRODUCCION DE BAMBÚ EN EL ECUADOR</vt:lpstr>
      <vt:lpstr>Presentación de PowerPoint</vt:lpstr>
      <vt:lpstr>ANTECEDENTES</vt:lpstr>
      <vt:lpstr>Presentación de PowerPoint</vt:lpstr>
      <vt:lpstr>Presentación de PowerPoint</vt:lpstr>
      <vt:lpstr>PRESERVADO POR INMERSIÓN EN AGUA</vt:lpstr>
      <vt:lpstr>PRESERVADO MEDIANTE HUMO</vt:lpstr>
      <vt:lpstr>Presentación de PowerPoint</vt:lpstr>
      <vt:lpstr>PRESERVACIÓN MEDIANTE RECUBRIMIENTO</vt:lpstr>
      <vt:lpstr>PRESERVACION METODO BOUCHERIE</vt:lpstr>
      <vt:lpstr>PRESERVACIÓN MÉTODO BOUCHERIE MODIFICADO</vt:lpstr>
      <vt:lpstr>Presentación de PowerPoint</vt:lpstr>
      <vt:lpstr>PRESERVANTES Y MEZCLAS SON RECOMENDADOS </vt:lpstr>
      <vt:lpstr>PROCESO DE SECADO</vt:lpstr>
      <vt:lpstr>Presentación de PowerPoint</vt:lpstr>
      <vt:lpstr>Presentación de PowerPoint</vt:lpstr>
      <vt:lpstr>EFECTOS DEL SECADO</vt:lpstr>
      <vt:lpstr>AMENAZA A LA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JORGE</dc:creator>
  <cp:lastModifiedBy>Gustavo Flores</cp:lastModifiedBy>
  <cp:revision>49</cp:revision>
  <dcterms:created xsi:type="dcterms:W3CDTF">2012-10-14T15:24:02Z</dcterms:created>
  <dcterms:modified xsi:type="dcterms:W3CDTF">2012-10-31T13:22:57Z</dcterms:modified>
</cp:coreProperties>
</file>