
<file path=[Content_Types].xml><?xml version="1.0" encoding="utf-8"?>
<Types xmlns="http://schemas.openxmlformats.org/package/2006/content-types">
  <Default Extension="png" ContentType="image/png"/>
  <Default Extension="bmp" ContentType="image/bmp"/>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9"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84" r:id="rId16"/>
    <p:sldId id="285" r:id="rId17"/>
    <p:sldId id="286"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7" r:id="rId32"/>
    <p:sldId id="288" r:id="rId33"/>
    <p:sldId id="289" r:id="rId34"/>
    <p:sldId id="290" r:id="rId35"/>
    <p:sldId id="292" r:id="rId36"/>
    <p:sldId id="291" r:id="rId37"/>
    <p:sldId id="293" r:id="rId38"/>
    <p:sldId id="294" r:id="rId39"/>
    <p:sldId id="297" r:id="rId40"/>
    <p:sldId id="298" r:id="rId41"/>
    <p:sldId id="296" r:id="rId42"/>
    <p:sldId id="299" r:id="rId43"/>
    <p:sldId id="300" r:id="rId44"/>
    <p:sldId id="310" r:id="rId45"/>
    <p:sldId id="295" r:id="rId46"/>
    <p:sldId id="308" r:id="rId47"/>
    <p:sldId id="305" r:id="rId48"/>
    <p:sldId id="311" r:id="rId49"/>
    <p:sldId id="301" r:id="rId50"/>
    <p:sldId id="309" r:id="rId51"/>
    <p:sldId id="306" r:id="rId52"/>
    <p:sldId id="312" r:id="rId53"/>
    <p:sldId id="302" r:id="rId54"/>
    <p:sldId id="304" r:id="rId55"/>
    <p:sldId id="307" r:id="rId56"/>
    <p:sldId id="313" r:id="rId57"/>
    <p:sldId id="314" r:id="rId58"/>
    <p:sldId id="315" r:id="rId59"/>
    <p:sldId id="316" r:id="rId60"/>
    <p:sldId id="317" r:id="rId61"/>
    <p:sldId id="318" r:id="rId62"/>
    <p:sldId id="328" r:id="rId63"/>
    <p:sldId id="325" r:id="rId64"/>
    <p:sldId id="326" r:id="rId65"/>
    <p:sldId id="327" r:id="rId66"/>
    <p:sldId id="329" r:id="rId67"/>
    <p:sldId id="330" r:id="rId68"/>
    <p:sldId id="331" r:id="rId69"/>
    <p:sldId id="332" r:id="rId70"/>
    <p:sldId id="333" r:id="rId71"/>
    <p:sldId id="334" r:id="rId72"/>
    <p:sldId id="335" r:id="rId73"/>
    <p:sldId id="321" r:id="rId7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B7CF"/>
    <a:srgbClr val="D45EB5"/>
    <a:srgbClr val="D912EE"/>
    <a:srgbClr val="EE4CC4"/>
    <a:srgbClr val="B866C6"/>
    <a:srgbClr val="F13B59"/>
    <a:srgbClr val="FF9933"/>
    <a:srgbClr val="FF6600"/>
    <a:srgbClr val="FF33CC"/>
    <a:srgbClr val="3AAE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69" d="100"/>
          <a:sy n="69" d="100"/>
        </p:scale>
        <p:origin x="-14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35092030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11518596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25107440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7312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29729813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3485682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38664405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26418694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4185869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3445029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61435F02-76A4-46E3-B390-8E645FE7F2A8}" type="datetimeFigureOut">
              <a:rPr lang="es-ES" smtClean="0"/>
              <a:t>02/10/2012</a:t>
            </a:fld>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5DE2C926-1883-4226-92F2-1891C5920C58}" type="slidenum">
              <a:rPr lang="es-ES" smtClean="0"/>
              <a:t>‹Nº›</a:t>
            </a:fld>
            <a:endParaRPr lang="es-ES"/>
          </a:p>
        </p:txBody>
      </p:sp>
    </p:spTree>
    <p:extLst>
      <p:ext uri="{BB962C8B-B14F-4D97-AF65-F5344CB8AC3E}">
        <p14:creationId xmlns:p14="http://schemas.microsoft.com/office/powerpoint/2010/main" val="26516428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61435F02-76A4-46E3-B390-8E645FE7F2A8}" type="datetimeFigureOut">
              <a:rPr lang="es-ES" smtClean="0"/>
              <a:t>02/10/2012</a:t>
            </a:fld>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DE2C926-1883-4226-92F2-1891C5920C58}"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27">
                                            <p:txEl>
                                              <p:pRg st="0" end="0"/>
                                            </p:txEl>
                                          </p:spTgt>
                                        </p:tgtEl>
                                        <p:attrNameLst>
                                          <p:attrName>style.visibility</p:attrName>
                                        </p:attrNameLst>
                                      </p:cBhvr>
                                      <p:to>
                                        <p:strVal val="visible"/>
                                      </p:to>
                                    </p:set>
                                    <p:anim calcmode="discrete" valueType="clr">
                                      <p:cBhvr override="childStyle">
                                        <p:cTn id="14" dur="80"/>
                                        <p:tgtEl>
                                          <p:spTgt spid="10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2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27">
                                            <p:txEl>
                                              <p:pRg st="0" end="0"/>
                                            </p:txEl>
                                          </p:spTgt>
                                        </p:tgtEl>
                                        <p:attrNameLst>
                                          <p:attrName>fill.type</p:attrName>
                                        </p:attrNameLst>
                                      </p:cBhvr>
                                      <p:to>
                                        <p:strVal val="solid"/>
                                      </p:to>
                                    </p:set>
                                  </p:childTnLst>
                                </p:cTn>
                              </p:par>
                              <p:par>
                                <p:cTn id="17" presetID="27" presetClass="entr" presetSubtype="0" fill="hold" grpId="0" nodeType="withEffect">
                                  <p:stCondLst>
                                    <p:cond delay="0"/>
                                  </p:stCondLst>
                                  <p:iterate type="lt">
                                    <p:tmPct val="50000"/>
                                  </p:iterate>
                                  <p:childTnLst>
                                    <p:set>
                                      <p:cBhvr>
                                        <p:cTn id="18" dur="1" fill="hold">
                                          <p:stCondLst>
                                            <p:cond delay="0"/>
                                          </p:stCondLst>
                                        </p:cTn>
                                        <p:tgtEl>
                                          <p:spTgt spid="1027">
                                            <p:txEl>
                                              <p:pRg st="1" end="1"/>
                                            </p:txEl>
                                          </p:spTgt>
                                        </p:tgtEl>
                                        <p:attrNameLst>
                                          <p:attrName>style.visibility</p:attrName>
                                        </p:attrNameLst>
                                      </p:cBhvr>
                                      <p:to>
                                        <p:strVal val="visible"/>
                                      </p:to>
                                    </p:set>
                                    <p:anim calcmode="discrete" valueType="clr">
                                      <p:cBhvr override="childStyle">
                                        <p:cTn id="19" dur="80"/>
                                        <p:tgtEl>
                                          <p:spTgt spid="102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27">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027">
                                            <p:txEl>
                                              <p:pRg st="1" end="1"/>
                                            </p:txEl>
                                          </p:spTgt>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027">
                                            <p:txEl>
                                              <p:pRg st="2" end="2"/>
                                            </p:txEl>
                                          </p:spTgt>
                                        </p:tgtEl>
                                        <p:attrNameLst>
                                          <p:attrName>style.visibility</p:attrName>
                                        </p:attrNameLst>
                                      </p:cBhvr>
                                      <p:to>
                                        <p:strVal val="visible"/>
                                      </p:to>
                                    </p:set>
                                    <p:anim calcmode="discrete" valueType="clr">
                                      <p:cBhvr override="childStyle">
                                        <p:cTn id="24" dur="80"/>
                                        <p:tgtEl>
                                          <p:spTgt spid="102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27">
                                            <p:txEl>
                                              <p:pRg st="2" end="2"/>
                                            </p:txEl>
                                          </p:spTgt>
                                        </p:tgtEl>
                                        <p:attrNameLst>
                                          <p:attrName>fillcolor</p:attrName>
                                        </p:attrNameLst>
                                      </p:cBhvr>
                                      <p:tavLst>
                                        <p:tav tm="0">
                                          <p:val>
                                            <p:clrVal>
                                              <a:schemeClr val="accent2"/>
                                            </p:clrVal>
                                          </p:val>
                                        </p:tav>
                                        <p:tav tm="50000">
                                          <p:val>
                                            <p:clrVal>
                                              <a:schemeClr val="hlink"/>
                                            </p:clrVal>
                                          </p:val>
                                        </p:tav>
                                      </p:tavLst>
                                    </p:anim>
                                    <p:set>
                                      <p:cBhvr>
                                        <p:cTn id="26" dur="80"/>
                                        <p:tgtEl>
                                          <p:spTgt spid="1027">
                                            <p:txEl>
                                              <p:pRg st="2" end="2"/>
                                            </p:txEl>
                                          </p:spTgt>
                                        </p:tgtEl>
                                        <p:attrNameLst>
                                          <p:attrName>fill.type</p:attrName>
                                        </p:attrNameLst>
                                      </p:cBhvr>
                                      <p:to>
                                        <p:strVal val="solid"/>
                                      </p:to>
                                    </p:set>
                                  </p:childTnLst>
                                </p:cTn>
                              </p:par>
                              <p:par>
                                <p:cTn id="27" presetID="27" presetClass="entr" presetSubtype="0" fill="hold" grpId="0" nodeType="withEffect">
                                  <p:stCondLst>
                                    <p:cond delay="0"/>
                                  </p:stCondLst>
                                  <p:iterate type="lt">
                                    <p:tmPct val="50000"/>
                                  </p:iterate>
                                  <p:childTnLst>
                                    <p:set>
                                      <p:cBhvr>
                                        <p:cTn id="28" dur="1" fill="hold">
                                          <p:stCondLst>
                                            <p:cond delay="0"/>
                                          </p:stCondLst>
                                        </p:cTn>
                                        <p:tgtEl>
                                          <p:spTgt spid="1027">
                                            <p:txEl>
                                              <p:pRg st="3" end="3"/>
                                            </p:txEl>
                                          </p:spTgt>
                                        </p:tgtEl>
                                        <p:attrNameLst>
                                          <p:attrName>style.visibility</p:attrName>
                                        </p:attrNameLst>
                                      </p:cBhvr>
                                      <p:to>
                                        <p:strVal val="visible"/>
                                      </p:to>
                                    </p:set>
                                    <p:anim calcmode="discrete" valueType="clr">
                                      <p:cBhvr override="childStyle">
                                        <p:cTn id="29" dur="80"/>
                                        <p:tgtEl>
                                          <p:spTgt spid="102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027">
                                            <p:txEl>
                                              <p:pRg st="3" end="3"/>
                                            </p:txEl>
                                          </p:spTgt>
                                        </p:tgtEl>
                                        <p:attrNameLst>
                                          <p:attrName>fillcolor</p:attrName>
                                        </p:attrNameLst>
                                      </p:cBhvr>
                                      <p:tavLst>
                                        <p:tav tm="0">
                                          <p:val>
                                            <p:clrVal>
                                              <a:schemeClr val="accent2"/>
                                            </p:clrVal>
                                          </p:val>
                                        </p:tav>
                                        <p:tav tm="50000">
                                          <p:val>
                                            <p:clrVal>
                                              <a:schemeClr val="hlink"/>
                                            </p:clrVal>
                                          </p:val>
                                        </p:tav>
                                      </p:tavLst>
                                    </p:anim>
                                    <p:set>
                                      <p:cBhvr>
                                        <p:cTn id="31" dur="80"/>
                                        <p:tgtEl>
                                          <p:spTgt spid="1027">
                                            <p:txEl>
                                              <p:pRg st="3" end="3"/>
                                            </p:txEl>
                                          </p:spTgt>
                                        </p:tgtEl>
                                        <p:attrNameLst>
                                          <p:attrName>fill.type</p:attrName>
                                        </p:attrNameLst>
                                      </p:cBhvr>
                                      <p:to>
                                        <p:strVal val="solid"/>
                                      </p:to>
                                    </p:set>
                                  </p:childTnLst>
                                </p:cTn>
                              </p:par>
                              <p:par>
                                <p:cTn id="32" presetID="27" presetClass="entr" presetSubtype="0" fill="hold" grpId="0" nodeType="withEffect">
                                  <p:stCondLst>
                                    <p:cond delay="0"/>
                                  </p:stCondLst>
                                  <p:iterate type="lt">
                                    <p:tmPct val="50000"/>
                                  </p:iterate>
                                  <p:childTnLst>
                                    <p:set>
                                      <p:cBhvr>
                                        <p:cTn id="33" dur="1" fill="hold">
                                          <p:stCondLst>
                                            <p:cond delay="0"/>
                                          </p:stCondLst>
                                        </p:cTn>
                                        <p:tgtEl>
                                          <p:spTgt spid="1027">
                                            <p:txEl>
                                              <p:pRg st="4" end="4"/>
                                            </p:txEl>
                                          </p:spTgt>
                                        </p:tgtEl>
                                        <p:attrNameLst>
                                          <p:attrName>style.visibility</p:attrName>
                                        </p:attrNameLst>
                                      </p:cBhvr>
                                      <p:to>
                                        <p:strVal val="visible"/>
                                      </p:to>
                                    </p:set>
                                    <p:anim calcmode="discrete" valueType="clr">
                                      <p:cBhvr override="childStyle">
                                        <p:cTn id="34" dur="80"/>
                                        <p:tgtEl>
                                          <p:spTgt spid="102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027">
                                            <p:txEl>
                                              <p:pRg st="4" end="4"/>
                                            </p:txEl>
                                          </p:spTgt>
                                        </p:tgtEl>
                                        <p:attrNameLst>
                                          <p:attrName>fillcolor</p:attrName>
                                        </p:attrNameLst>
                                      </p:cBhvr>
                                      <p:tavLst>
                                        <p:tav tm="0">
                                          <p:val>
                                            <p:clrVal>
                                              <a:schemeClr val="accent2"/>
                                            </p:clrVal>
                                          </p:val>
                                        </p:tav>
                                        <p:tav tm="50000">
                                          <p:val>
                                            <p:clrVal>
                                              <a:schemeClr val="hlink"/>
                                            </p:clrVal>
                                          </p:val>
                                        </p:tav>
                                      </p:tavLst>
                                    </p:anim>
                                    <p:set>
                                      <p:cBhvr>
                                        <p:cTn id="36" dur="80"/>
                                        <p:tgtEl>
                                          <p:spTgt spid="1027">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bld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bmp"/><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bmp"/><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Rectángulo redondeado"/>
          <p:cNvSpPr/>
          <p:nvPr/>
        </p:nvSpPr>
        <p:spPr>
          <a:xfrm>
            <a:off x="3635896" y="332656"/>
            <a:ext cx="4680520" cy="972108"/>
          </a:xfrm>
          <a:prstGeom prst="roundRect">
            <a:avLst/>
          </a:prstGeom>
          <a:solidFill>
            <a:srgbClr val="EE4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PROYECTO DE TESIS FINAL</a:t>
            </a:r>
          </a:p>
          <a:p>
            <a:pPr algn="ctr"/>
            <a:r>
              <a:rPr lang="es-ES" dirty="0" smtClean="0"/>
              <a:t>CARMONA PÉREZ JOHANNA ALEJANDRA</a:t>
            </a:r>
            <a:endParaRPr lang="es-ES" dirty="0"/>
          </a:p>
        </p:txBody>
      </p:sp>
      <p:sp>
        <p:nvSpPr>
          <p:cNvPr id="6" name="5 Rectángulo redondeado"/>
          <p:cNvSpPr/>
          <p:nvPr/>
        </p:nvSpPr>
        <p:spPr>
          <a:xfrm>
            <a:off x="1331640" y="2348880"/>
            <a:ext cx="5832648" cy="936104"/>
          </a:xfrm>
          <a:prstGeom prst="roundRect">
            <a:avLst/>
          </a:prstGeom>
          <a:solidFill>
            <a:srgbClr val="9F1D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PREVIA A LA OBTENCIÓN DEL TÍTULO DE:</a:t>
            </a:r>
            <a:endParaRPr lang="es-ES" dirty="0"/>
          </a:p>
        </p:txBody>
      </p:sp>
      <p:sp>
        <p:nvSpPr>
          <p:cNvPr id="7" name="6 Rectángulo redondeado"/>
          <p:cNvSpPr/>
          <p:nvPr/>
        </p:nvSpPr>
        <p:spPr>
          <a:xfrm>
            <a:off x="1774215" y="4149080"/>
            <a:ext cx="5544616" cy="144016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LICENCIADA EN CIENCIAS DE LA ACTIVIDAD FÍSICA DEPORTES Y RECREACIÓN</a:t>
            </a:r>
            <a:endParaRPr lang="es-ES" dirty="0"/>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0574" y="5413906"/>
            <a:ext cx="1251683" cy="1246448"/>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2935" y="2204865"/>
            <a:ext cx="1426960" cy="1332924"/>
          </a:xfrm>
          <a:prstGeom prst="rect">
            <a:avLst/>
          </a:prstGeom>
        </p:spPr>
      </p:pic>
    </p:spTree>
    <p:extLst>
      <p:ext uri="{BB962C8B-B14F-4D97-AF65-F5344CB8AC3E}">
        <p14:creationId xmlns:p14="http://schemas.microsoft.com/office/powerpoint/2010/main" val="151448772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p:cNvSpPr/>
          <p:nvPr/>
        </p:nvSpPr>
        <p:spPr>
          <a:xfrm>
            <a:off x="-8317" y="2564904"/>
            <a:ext cx="6012160" cy="1944216"/>
          </a:xfrm>
          <a:prstGeom prst="roundRect">
            <a:avLst/>
          </a:prstGeom>
          <a:solidFill>
            <a:srgbClr val="F13B59"/>
          </a:solidFill>
          <a:ln>
            <a:solidFill>
              <a:srgbClr val="F13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bg1"/>
                </a:solidFill>
              </a:rPr>
              <a:t>La tercera edad es considerada como un grupo etáreo, que comprende personas entre los 60 a 65 años, por lo general, se considera que los adultos </a:t>
            </a:r>
            <a:r>
              <a:rPr lang="es-ES" dirty="0" smtClean="0">
                <a:solidFill>
                  <a:schemeClr val="bg1"/>
                </a:solidFill>
              </a:rPr>
              <a:t>mayores o ancianos, </a:t>
            </a:r>
            <a:r>
              <a:rPr lang="es-ES" dirty="0">
                <a:solidFill>
                  <a:schemeClr val="bg1"/>
                </a:solidFill>
              </a:rPr>
              <a:t>sólo por haber alcanzado este rango de </a:t>
            </a:r>
            <a:r>
              <a:rPr lang="es-ES" dirty="0" smtClean="0">
                <a:solidFill>
                  <a:schemeClr val="bg1"/>
                </a:solidFill>
              </a:rPr>
              <a:t>edad</a:t>
            </a:r>
            <a:endParaRPr lang="es-ES" dirty="0">
              <a:solidFill>
                <a:schemeClr val="bg1"/>
              </a:solidFill>
            </a:endParaRPr>
          </a:p>
        </p:txBody>
      </p:sp>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660974"/>
            <a:ext cx="3131840" cy="5648346"/>
          </a:xfrm>
          <a:prstGeom prst="rect">
            <a:avLst/>
          </a:prstGeom>
        </p:spPr>
      </p:pic>
    </p:spTree>
    <p:extLst>
      <p:ext uri="{BB962C8B-B14F-4D97-AF65-F5344CB8AC3E}">
        <p14:creationId xmlns:p14="http://schemas.microsoft.com/office/powerpoint/2010/main" val="41938488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331640" y="3717032"/>
            <a:ext cx="6912768" cy="1754326"/>
          </a:xfrm>
          <a:prstGeom prst="rect">
            <a:avLst/>
          </a:prstGeom>
          <a:noFill/>
        </p:spPr>
        <p:txBody>
          <a:bodyPr wrap="square" rtlCol="0">
            <a:spAutoFit/>
          </a:bodyPr>
          <a:lstStyle/>
          <a:p>
            <a:pPr algn="just"/>
            <a:r>
              <a:rPr lang="es-ES" dirty="0">
                <a:solidFill>
                  <a:schemeClr val="bg1"/>
                </a:solidFill>
              </a:rPr>
              <a:t>El mencionado adulto mayor, son  un grupo de personas que son fuertemente discriminados, y la mayoría de este discrimen es por parte del núcleo familiar, cometiendo el error más frecuente al considerarlos como inoperantes o incapaces, enfermos o simplemente viejos que no pueden cumplir con las tareas más básicas de la vida </a:t>
            </a:r>
            <a:r>
              <a:rPr lang="es-ES" dirty="0" smtClean="0">
                <a:solidFill>
                  <a:schemeClr val="bg1"/>
                </a:solidFill>
              </a:rPr>
              <a:t>cotidiana</a:t>
            </a:r>
            <a:r>
              <a:rPr lang="es-ES" dirty="0">
                <a:solidFill>
                  <a:schemeClr val="bg1"/>
                </a:solidFill>
              </a:rPr>
              <a:t>.</a:t>
            </a: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60" y="908720"/>
            <a:ext cx="2987824" cy="2240868"/>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113" y="912655"/>
            <a:ext cx="1465980" cy="2183035"/>
          </a:xfrm>
          <a:prstGeom prst="rect">
            <a:avLst/>
          </a:prstGeom>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361" y="981326"/>
            <a:ext cx="3356135" cy="2114364"/>
          </a:xfrm>
          <a:prstGeom prst="rect">
            <a:avLst/>
          </a:prstGeom>
        </p:spPr>
      </p:pic>
    </p:spTree>
    <p:extLst>
      <p:ext uri="{BB962C8B-B14F-4D97-AF65-F5344CB8AC3E}">
        <p14:creationId xmlns:p14="http://schemas.microsoft.com/office/powerpoint/2010/main" val="4279510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412776"/>
            <a:ext cx="2376264" cy="4394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CuadroTexto"/>
          <p:cNvSpPr txBox="1"/>
          <p:nvPr/>
        </p:nvSpPr>
        <p:spPr>
          <a:xfrm>
            <a:off x="3793422" y="188640"/>
            <a:ext cx="4104456" cy="646331"/>
          </a:xfrm>
          <a:prstGeom prst="rect">
            <a:avLst/>
          </a:prstGeom>
          <a:noFill/>
          <a:ln w="38100">
            <a:solidFill>
              <a:srgbClr val="FF33CC"/>
            </a:solidFill>
          </a:ln>
        </p:spPr>
        <p:txBody>
          <a:bodyPr wrap="square" rtlCol="0">
            <a:spAutoFit/>
          </a:bodyPr>
          <a:lstStyle/>
          <a:p>
            <a:pPr algn="ctr"/>
            <a:r>
              <a:rPr lang="es-ES" b="1" dirty="0" smtClean="0">
                <a:solidFill>
                  <a:schemeClr val="bg1"/>
                </a:solidFill>
              </a:rPr>
              <a:t>QUE ES EL PROGRAMA FALLPROOF</a:t>
            </a:r>
            <a:endParaRPr lang="es-ES" b="1" dirty="0">
              <a:solidFill>
                <a:schemeClr val="bg1"/>
              </a:solidFill>
            </a:endParaRPr>
          </a:p>
        </p:txBody>
      </p:sp>
      <p:sp>
        <p:nvSpPr>
          <p:cNvPr id="6" name="5 Rectángulo redondeado"/>
          <p:cNvSpPr/>
          <p:nvPr/>
        </p:nvSpPr>
        <p:spPr>
          <a:xfrm>
            <a:off x="3131840" y="2067054"/>
            <a:ext cx="5688632" cy="3018129"/>
          </a:xfrm>
          <a:prstGeom prst="roundRect">
            <a:avLst/>
          </a:prstGeom>
          <a:noFill/>
          <a:ln w="76200" cmpd="tri">
            <a:solidFill>
              <a:srgbClr val="D912E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bg1"/>
                </a:solidFill>
              </a:rPr>
              <a:t>El programa </a:t>
            </a:r>
            <a:r>
              <a:rPr lang="es-ES" b="1" dirty="0">
                <a:solidFill>
                  <a:schemeClr val="bg1"/>
                </a:solidFill>
              </a:rPr>
              <a:t>FALLPROOF, </a:t>
            </a:r>
            <a:r>
              <a:rPr lang="es-ES" dirty="0">
                <a:solidFill>
                  <a:schemeClr val="bg1"/>
                </a:solidFill>
              </a:rPr>
              <a:t>es un programa diseñado exclusivamente para la gente adulto mayor, es por eso que la creadora de este programa Debra Rouse, aplico a la población de M</a:t>
            </a:r>
            <a:r>
              <a:rPr lang="es-ES" dirty="0" smtClean="0">
                <a:solidFill>
                  <a:schemeClr val="bg1"/>
                </a:solidFill>
              </a:rPr>
              <a:t>assachuset, </a:t>
            </a:r>
            <a:r>
              <a:rPr lang="es-ES" dirty="0">
                <a:solidFill>
                  <a:schemeClr val="bg1"/>
                </a:solidFill>
              </a:rPr>
              <a:t>dicho programa es muy amplio en cuestión test y encuestas, donde van a medir diferentes aspectos físicos del adulto mayor</a:t>
            </a:r>
          </a:p>
          <a:p>
            <a:r>
              <a:rPr lang="es-ES" dirty="0">
                <a:solidFill>
                  <a:schemeClr val="bg1"/>
                </a:solidFill>
              </a:rPr>
              <a:t> </a:t>
            </a:r>
          </a:p>
        </p:txBody>
      </p:sp>
    </p:spTree>
    <p:extLst>
      <p:ext uri="{BB962C8B-B14F-4D97-AF65-F5344CB8AC3E}">
        <p14:creationId xmlns:p14="http://schemas.microsoft.com/office/powerpoint/2010/main" val="18008014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126" y="101600"/>
            <a:ext cx="9525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4831322"/>
            <a:ext cx="9525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499" y="129389"/>
            <a:ext cx="9525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499" y="5085184"/>
            <a:ext cx="9525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319" y="1770757"/>
            <a:ext cx="6084168" cy="3060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60397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ortar rectángulo de esquina diagonal"/>
          <p:cNvSpPr/>
          <p:nvPr/>
        </p:nvSpPr>
        <p:spPr>
          <a:xfrm>
            <a:off x="1368069" y="2492896"/>
            <a:ext cx="7128792" cy="2448273"/>
          </a:xfrm>
          <a:prstGeom prst="snip2DiagRect">
            <a:avLst/>
          </a:prstGeom>
          <a:noFill/>
          <a:ln w="76200">
            <a:solidFill>
              <a:srgbClr val="F13B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bg1"/>
                </a:solidFill>
              </a:rPr>
              <a:t>El trabajo que se realizó, con dicha población fueron ejercicios específicos, en los cuales se utilizó tres tipos de test seleccionados del programa de </a:t>
            </a:r>
            <a:r>
              <a:rPr lang="es-ES" b="1" dirty="0">
                <a:solidFill>
                  <a:schemeClr val="bg1"/>
                </a:solidFill>
              </a:rPr>
              <a:t>FallProof </a:t>
            </a:r>
            <a:r>
              <a:rPr lang="es-ES" dirty="0">
                <a:solidFill>
                  <a:schemeClr val="bg1"/>
                </a:solidFill>
              </a:rPr>
              <a:t>estos son</a:t>
            </a:r>
            <a:r>
              <a:rPr lang="es-ES" dirty="0" smtClean="0">
                <a:solidFill>
                  <a:schemeClr val="bg1"/>
                </a:solidFill>
              </a:rPr>
              <a:t>:</a:t>
            </a:r>
          </a:p>
          <a:p>
            <a:pPr algn="just"/>
            <a:endParaRPr lang="es-ES" dirty="0">
              <a:solidFill>
                <a:srgbClr val="D45EB5"/>
              </a:solidFill>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667" y="5578293"/>
            <a:ext cx="1325595" cy="1245602"/>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256" y="26815"/>
            <a:ext cx="5508104" cy="2231909"/>
          </a:xfrm>
          <a:prstGeom prst="rect">
            <a:avLst/>
          </a:prstGeom>
        </p:spPr>
      </p:pic>
    </p:spTree>
    <p:extLst>
      <p:ext uri="{BB962C8B-B14F-4D97-AF65-F5344CB8AC3E}">
        <p14:creationId xmlns:p14="http://schemas.microsoft.com/office/powerpoint/2010/main" val="1982575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477937" y="0"/>
            <a:ext cx="5693162" cy="1569660"/>
          </a:xfrm>
          <a:prstGeom prst="rect">
            <a:avLst/>
          </a:prstGeom>
          <a:noFill/>
        </p:spPr>
        <p:txBody>
          <a:bodyPr wrap="none" lIns="91440" tIns="45720" rIns="91440" bIns="45720">
            <a:spAutoFit/>
          </a:bodyPr>
          <a:lstStyle/>
          <a:p>
            <a:pPr algn="ctr"/>
            <a:r>
              <a:rPr lang="es-E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INCLINACIÓN DEL TRONCO</a:t>
            </a:r>
          </a:p>
          <a:p>
            <a:pPr algn="ctr"/>
            <a:r>
              <a:rPr lang="es-ES"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EN DIRECCIÓN ANTERIOR</a:t>
            </a:r>
          </a:p>
          <a:p>
            <a:pPr algn="ctr"/>
            <a:r>
              <a:rPr lang="es-E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Y POSTERIOR</a:t>
            </a:r>
            <a:endParaRPr lang="es-E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35" y="1196752"/>
            <a:ext cx="3552395" cy="2664296"/>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3861048"/>
            <a:ext cx="3707904" cy="2780928"/>
          </a:xfrm>
          <a:prstGeom prst="rect">
            <a:avLst/>
          </a:prstGeom>
        </p:spPr>
      </p:pic>
      <p:cxnSp>
        <p:nvCxnSpPr>
          <p:cNvPr id="8" name="7 Conector recto de flecha"/>
          <p:cNvCxnSpPr/>
          <p:nvPr/>
        </p:nvCxnSpPr>
        <p:spPr>
          <a:xfrm>
            <a:off x="2268538" y="2276475"/>
            <a:ext cx="0" cy="792163"/>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9" name="8 Conector recto de flecha"/>
          <p:cNvCxnSpPr/>
          <p:nvPr/>
        </p:nvCxnSpPr>
        <p:spPr>
          <a:xfrm>
            <a:off x="7164388" y="4868863"/>
            <a:ext cx="647700"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965002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51844" y="260648"/>
            <a:ext cx="6846234" cy="954107"/>
          </a:xfrm>
          <a:prstGeom prst="rect">
            <a:avLst/>
          </a:prstGeom>
          <a:noFill/>
        </p:spPr>
        <p:txBody>
          <a:bodyPr wrap="none" lIns="91440" tIns="45720" rIns="91440" bIns="45720">
            <a:spAutoFit/>
          </a:bodyPr>
          <a:lstStyle/>
          <a:p>
            <a:pPr algn="ctr"/>
            <a:r>
              <a:rPr lang="es-ES" sz="28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DE PIE MIENTRAS REALIZA</a:t>
            </a:r>
          </a:p>
          <a:p>
            <a:pPr algn="ctr"/>
            <a:r>
              <a:rPr lang="es-ES" sz="28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UNA TAREA </a:t>
            </a:r>
            <a:r>
              <a:rPr lang="es-ES" sz="28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 EL  TREN SUPERIOR</a:t>
            </a:r>
            <a:endParaRPr lang="es-ES" sz="28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656" y="1614976"/>
            <a:ext cx="2326176" cy="5126392"/>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623982"/>
            <a:ext cx="2620588" cy="5117386"/>
          </a:xfrm>
          <a:prstGeom prst="rect">
            <a:avLst/>
          </a:prstGeom>
        </p:spPr>
      </p:pic>
      <p:sp>
        <p:nvSpPr>
          <p:cNvPr id="7" name="6 Elipse"/>
          <p:cNvSpPr/>
          <p:nvPr/>
        </p:nvSpPr>
        <p:spPr>
          <a:xfrm>
            <a:off x="6227763" y="5084763"/>
            <a:ext cx="1296987" cy="720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8" name="7 Conector recto de flecha"/>
          <p:cNvCxnSpPr/>
          <p:nvPr/>
        </p:nvCxnSpPr>
        <p:spPr>
          <a:xfrm>
            <a:off x="7164388" y="5805488"/>
            <a:ext cx="71437" cy="2873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7 CuadroTexto"/>
          <p:cNvSpPr txBox="1">
            <a:spLocks noChangeArrowheads="1"/>
          </p:cNvSpPr>
          <p:nvPr/>
        </p:nvSpPr>
        <p:spPr bwMode="auto">
          <a:xfrm>
            <a:off x="5867400" y="6092825"/>
            <a:ext cx="2233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ES">
                <a:solidFill>
                  <a:srgbClr val="FF0000"/>
                </a:solidFill>
              </a:rPr>
              <a:t>SUPERFICIE INESTABLE</a:t>
            </a:r>
          </a:p>
        </p:txBody>
      </p:sp>
      <p:cxnSp>
        <p:nvCxnSpPr>
          <p:cNvPr id="10" name="9 Conector recto de flecha"/>
          <p:cNvCxnSpPr/>
          <p:nvPr/>
        </p:nvCxnSpPr>
        <p:spPr>
          <a:xfrm>
            <a:off x="7235825" y="1916113"/>
            <a:ext cx="0" cy="7207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0 Elipse"/>
          <p:cNvSpPr/>
          <p:nvPr/>
        </p:nvSpPr>
        <p:spPr>
          <a:xfrm>
            <a:off x="1403350" y="5084763"/>
            <a:ext cx="1296988" cy="720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12" name="11 Conector recto de flecha"/>
          <p:cNvCxnSpPr/>
          <p:nvPr/>
        </p:nvCxnSpPr>
        <p:spPr>
          <a:xfrm>
            <a:off x="2484438" y="5680075"/>
            <a:ext cx="71437" cy="2889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10 CuadroTexto"/>
          <p:cNvSpPr txBox="1">
            <a:spLocks noChangeArrowheads="1"/>
          </p:cNvSpPr>
          <p:nvPr/>
        </p:nvSpPr>
        <p:spPr bwMode="auto">
          <a:xfrm>
            <a:off x="803275" y="5994400"/>
            <a:ext cx="2232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ES">
                <a:solidFill>
                  <a:srgbClr val="FF0000"/>
                </a:solidFill>
              </a:rPr>
              <a:t>SUPERFICIE INESTABLE</a:t>
            </a:r>
          </a:p>
        </p:txBody>
      </p:sp>
      <p:cxnSp>
        <p:nvCxnSpPr>
          <p:cNvPr id="14" name="13 Conector recto de flecha"/>
          <p:cNvCxnSpPr/>
          <p:nvPr/>
        </p:nvCxnSpPr>
        <p:spPr>
          <a:xfrm flipV="1">
            <a:off x="2484438" y="2060575"/>
            <a:ext cx="0" cy="5762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749523"/>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7504" y="0"/>
            <a:ext cx="9740124"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200" b="1" cap="none" spc="0" dirty="0" smtClean="0">
                <a:ln w="11430"/>
                <a:solidFill>
                  <a:schemeClr val="bg1"/>
                </a:solidFill>
                <a:effectLst>
                  <a:outerShdw blurRad="80000" dist="40000" dir="5040000" algn="tl">
                    <a:srgbClr val="000000">
                      <a:alpha val="30000"/>
                    </a:srgbClr>
                  </a:outerShdw>
                </a:effectLst>
              </a:rPr>
              <a:t>DE PIE MIENTRAS REALIZA</a:t>
            </a:r>
          </a:p>
          <a:p>
            <a:pPr algn="ctr"/>
            <a:r>
              <a:rPr lang="es-ES" sz="3200" b="1" dirty="0" smtClean="0">
                <a:ln w="11430"/>
                <a:solidFill>
                  <a:schemeClr val="bg1"/>
                </a:solidFill>
                <a:effectLst>
                  <a:outerShdw blurRad="80000" dist="40000" dir="5040000" algn="tl">
                    <a:srgbClr val="000000">
                      <a:alpha val="30000"/>
                    </a:srgbClr>
                  </a:outerShdw>
                </a:effectLst>
              </a:rPr>
              <a:t>UNA TAREA CON ESTIMULACIÓN</a:t>
            </a:r>
          </a:p>
          <a:p>
            <a:pPr algn="ctr"/>
            <a:r>
              <a:rPr lang="es-ES" sz="3200" b="1" cap="none" spc="0" dirty="0" smtClean="0">
                <a:ln w="11430"/>
                <a:solidFill>
                  <a:schemeClr val="bg1"/>
                </a:solidFill>
                <a:effectLst>
                  <a:outerShdw blurRad="80000" dist="40000" dir="5040000" algn="tl">
                    <a:srgbClr val="000000">
                      <a:alpha val="30000"/>
                    </a:srgbClr>
                  </a:outerShdw>
                </a:effectLst>
              </a:rPr>
              <a:t>VISUAL</a:t>
            </a:r>
            <a:endParaRPr lang="es-ES" sz="3200" b="1" cap="none" spc="0" dirty="0">
              <a:ln w="11430"/>
              <a:solidFill>
                <a:schemeClr val="bg1"/>
              </a:solidFill>
              <a:effectLst>
                <a:outerShdw blurRad="80000" dist="40000" dir="5040000" algn="tl">
                  <a:srgbClr val="000000">
                    <a:alpha val="30000"/>
                  </a:srgbClr>
                </a:outerShdw>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9105" y="1691849"/>
            <a:ext cx="3986966" cy="2990225"/>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58" y="3413416"/>
            <a:ext cx="4256741" cy="3192556"/>
          </a:xfrm>
          <a:prstGeom prst="rect">
            <a:avLst/>
          </a:prstGeom>
        </p:spPr>
      </p:pic>
      <p:cxnSp>
        <p:nvCxnSpPr>
          <p:cNvPr id="7" name="6 Conector recto de flecha"/>
          <p:cNvCxnSpPr/>
          <p:nvPr/>
        </p:nvCxnSpPr>
        <p:spPr>
          <a:xfrm flipH="1">
            <a:off x="6732588" y="3413125"/>
            <a:ext cx="647700" cy="6635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flipH="1">
            <a:off x="2700338" y="5876925"/>
            <a:ext cx="1079500" cy="5762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8724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2179" y="2420888"/>
            <a:ext cx="9039654"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smtClean="0">
                <a:ln w="11430"/>
                <a:solidFill>
                  <a:srgbClr val="00B0F0"/>
                </a:solidFill>
                <a:effectLst>
                  <a:outerShdw blurRad="76200" dist="50800" dir="5400000" algn="tl" rotWithShape="0">
                    <a:srgbClr val="000000">
                      <a:alpha val="65000"/>
                    </a:srgbClr>
                  </a:outerShdw>
                </a:effectLst>
              </a:rPr>
              <a:t>¿ Cuales son los cambios </a:t>
            </a:r>
          </a:p>
          <a:p>
            <a:pPr algn="ctr"/>
            <a:r>
              <a:rPr lang="es-ES" sz="5400" b="1" spc="50" dirty="0" smtClean="0">
                <a:ln w="11430"/>
                <a:solidFill>
                  <a:srgbClr val="00B0F0"/>
                </a:solidFill>
                <a:effectLst>
                  <a:outerShdw blurRad="76200" dist="50800" dir="5400000" algn="tl" rotWithShape="0">
                    <a:srgbClr val="000000">
                      <a:alpha val="65000"/>
                    </a:srgbClr>
                  </a:outerShdw>
                </a:effectLst>
              </a:rPr>
              <a:t>Esperados?</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9698" y="-27384"/>
            <a:ext cx="2580814" cy="1988840"/>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56677"/>
            <a:ext cx="2051417" cy="2101323"/>
          </a:xfrm>
          <a:prstGeom prst="rect">
            <a:avLst/>
          </a:prstGeom>
        </p:spPr>
      </p:pic>
    </p:spTree>
    <p:extLst>
      <p:ext uri="{BB962C8B-B14F-4D97-AF65-F5344CB8AC3E}">
        <p14:creationId xmlns:p14="http://schemas.microsoft.com/office/powerpoint/2010/main" val="619097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isel"/>
          <p:cNvSpPr/>
          <p:nvPr/>
        </p:nvSpPr>
        <p:spPr>
          <a:xfrm>
            <a:off x="1619672" y="3370866"/>
            <a:ext cx="6624736" cy="3442510"/>
          </a:xfrm>
          <a:prstGeom prst="bevel">
            <a:avLst/>
          </a:prstGeom>
          <a:noFill/>
          <a:ln w="76200">
            <a:solidFill>
              <a:srgbClr val="D91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itchFamily="2" charset="2"/>
              <a:buChar char="ü"/>
            </a:pPr>
            <a:r>
              <a:rPr lang="es-ES" dirty="0"/>
              <a:t>Disminuir las caídas y lesiones en el adulto </a:t>
            </a:r>
            <a:r>
              <a:rPr lang="es-ES" dirty="0" smtClean="0"/>
              <a:t>mayor.</a:t>
            </a:r>
          </a:p>
          <a:p>
            <a:pPr lvl="0"/>
            <a:endParaRPr lang="es-ES" dirty="0" smtClean="0"/>
          </a:p>
          <a:p>
            <a:pPr marL="285750" lvl="0" indent="-285750">
              <a:buFont typeface="Wingdings" pitchFamily="2" charset="2"/>
              <a:buChar char="ü"/>
            </a:pPr>
            <a:r>
              <a:rPr lang="es-ES" dirty="0" smtClean="0"/>
              <a:t>Mejorar </a:t>
            </a:r>
            <a:r>
              <a:rPr lang="es-ES" dirty="0"/>
              <a:t>la calidad de vida del adulto </a:t>
            </a:r>
            <a:r>
              <a:rPr lang="es-ES" dirty="0" smtClean="0"/>
              <a:t>mayor.</a:t>
            </a:r>
          </a:p>
          <a:p>
            <a:pPr lvl="0"/>
            <a:endParaRPr lang="es-ES" dirty="0" smtClean="0"/>
          </a:p>
          <a:p>
            <a:pPr marL="285750" lvl="0" indent="-285750">
              <a:buFont typeface="Wingdings" pitchFamily="2" charset="2"/>
              <a:buChar char="ü"/>
            </a:pPr>
            <a:r>
              <a:rPr lang="es-ES" dirty="0" smtClean="0"/>
              <a:t>Mejorar </a:t>
            </a:r>
            <a:r>
              <a:rPr lang="es-ES" dirty="0"/>
              <a:t>la postura en sedestación y bipedestación.</a:t>
            </a: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284984"/>
          </a:xfrm>
          <a:prstGeom prst="rect">
            <a:avLst/>
          </a:prstGeom>
        </p:spPr>
      </p:pic>
    </p:spTree>
    <p:extLst>
      <p:ext uri="{BB962C8B-B14F-4D97-AF65-F5344CB8AC3E}">
        <p14:creationId xmlns:p14="http://schemas.microsoft.com/office/powerpoint/2010/main" val="71283054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47453"/>
            <a:ext cx="8640960" cy="4525963"/>
          </a:xfrm>
        </p:spPr>
        <p:txBody>
          <a:bodyPr/>
          <a:lstStyle/>
          <a:p>
            <a:pPr marL="0" indent="0" algn="just">
              <a:buNone/>
            </a:pPr>
            <a:r>
              <a:rPr lang="es-ES" b="1" dirty="0">
                <a:solidFill>
                  <a:schemeClr val="bg1"/>
                </a:solidFill>
              </a:rPr>
              <a:t>“</a:t>
            </a:r>
            <a:r>
              <a:rPr lang="es-EC" b="1" dirty="0">
                <a:solidFill>
                  <a:schemeClr val="bg1"/>
                </a:solidFill>
              </a:rPr>
              <a:t>ANALISIS DE  LA POSTURA ORTOSTÁTICA Y SU  INCIDENCIA EN EL EQUILIBRIO DEL ADULTO MAYOR DEL GRUPO “ASOCIACIÓN DE JUBILADOS DE ALBORNOZ” DE LA CIUDAD DE SALGOLQUI. PROPUESTA ALTERNATIVA”</a:t>
            </a:r>
            <a:endParaRPr lang="es-ES" dirty="0">
              <a:solidFill>
                <a:schemeClr val="bg1"/>
              </a:solidFill>
            </a:endParaRPr>
          </a:p>
          <a:p>
            <a:endParaRPr lang="es-ES" dirty="0"/>
          </a:p>
        </p:txBody>
      </p:sp>
      <p:sp>
        <p:nvSpPr>
          <p:cNvPr id="4" name="3 Rectángulo redondeado"/>
          <p:cNvSpPr/>
          <p:nvPr/>
        </p:nvSpPr>
        <p:spPr>
          <a:xfrm>
            <a:off x="4644008" y="188640"/>
            <a:ext cx="3960440" cy="86409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TEMA DE INVESTIGACIÓN </a:t>
            </a:r>
            <a:endParaRPr lang="es-ES"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3048000" cy="2286000"/>
          </a:xfrm>
          <a:prstGeom prst="rect">
            <a:avLst/>
          </a:prstGeom>
        </p:spPr>
      </p:pic>
    </p:spTree>
    <p:extLst>
      <p:ext uri="{BB962C8B-B14F-4D97-AF65-F5344CB8AC3E}">
        <p14:creationId xmlns:p14="http://schemas.microsoft.com/office/powerpoint/2010/main" val="5755648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85384"/>
          </a:xfrm>
          <a:prstGeom prst="rect">
            <a:avLst/>
          </a:prstGeom>
        </p:spPr>
      </p:pic>
    </p:spTree>
    <p:extLst>
      <p:ext uri="{BB962C8B-B14F-4D97-AF65-F5344CB8AC3E}">
        <p14:creationId xmlns:p14="http://schemas.microsoft.com/office/powerpoint/2010/main" val="120326863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Rectángulo"/>
          <p:cNvSpPr/>
          <p:nvPr/>
        </p:nvSpPr>
        <p:spPr>
          <a:xfrm>
            <a:off x="107504" y="2505670"/>
            <a:ext cx="41472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dirty="0" smtClean="0">
                <a:ln w="11430"/>
                <a:solidFill>
                  <a:srgbClr val="FF0000"/>
                </a:solidFill>
                <a:effectLst>
                  <a:outerShdw blurRad="50800" dist="39000" dir="5460000" algn="tl">
                    <a:srgbClr val="000000">
                      <a:alpha val="38000"/>
                    </a:srgbClr>
                  </a:outerShdw>
                </a:effectLst>
              </a:rPr>
              <a:t>OBJETIVOS</a:t>
            </a:r>
            <a:endParaRPr lang="es-ES" sz="54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515852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inta perforada"/>
          <p:cNvSpPr/>
          <p:nvPr/>
        </p:nvSpPr>
        <p:spPr>
          <a:xfrm>
            <a:off x="1907704" y="1268760"/>
            <a:ext cx="6408712" cy="3816424"/>
          </a:xfrm>
          <a:prstGeom prst="flowChartPunchedTape">
            <a:avLst/>
          </a:prstGeom>
          <a:noFill/>
          <a:ln w="76200">
            <a:solidFill>
              <a:srgbClr val="7030A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s-ES" sz="2400" b="1" dirty="0">
                <a:solidFill>
                  <a:schemeClr val="bg1"/>
                </a:solidFill>
              </a:rPr>
              <a:t>OBJETIVO GENERAL</a:t>
            </a:r>
            <a:endParaRPr lang="es-ES" sz="2400" dirty="0">
              <a:solidFill>
                <a:schemeClr val="bg1"/>
              </a:solidFill>
            </a:endParaRPr>
          </a:p>
          <a:p>
            <a:r>
              <a:rPr lang="es-ES" sz="2400" b="1" dirty="0">
                <a:solidFill>
                  <a:schemeClr val="bg1"/>
                </a:solidFill>
              </a:rPr>
              <a:t> </a:t>
            </a:r>
            <a:endParaRPr lang="es-ES" sz="2400" dirty="0">
              <a:solidFill>
                <a:schemeClr val="bg1"/>
              </a:solidFill>
            </a:endParaRPr>
          </a:p>
          <a:p>
            <a:pPr lvl="0" algn="just"/>
            <a:r>
              <a:rPr lang="es-ES" sz="2400" dirty="0" smtClean="0">
                <a:solidFill>
                  <a:schemeClr val="bg1"/>
                </a:solidFill>
              </a:rPr>
              <a:t>ANALIZAR  LA POSTURA ORTOSTÁTICA Y SU INCIDENCIA EN EL EQUILIBRIO DEL ADULTO MAYOR, EN EL DESARROLLO DE LAS ACTIVIDADES DIARIAS.</a:t>
            </a:r>
            <a:endParaRPr lang="es-ES" sz="2400" dirty="0">
              <a:solidFill>
                <a:schemeClr val="bg1"/>
              </a:solidFill>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43050" cy="2286000"/>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4847291"/>
            <a:ext cx="3203848" cy="2018424"/>
          </a:xfrm>
          <a:prstGeom prst="rect">
            <a:avLst/>
          </a:prstGeom>
        </p:spPr>
      </p:pic>
    </p:spTree>
    <p:extLst>
      <p:ext uri="{BB962C8B-B14F-4D97-AF65-F5344CB8AC3E}">
        <p14:creationId xmlns:p14="http://schemas.microsoft.com/office/powerpoint/2010/main" val="4012503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squina doblada"/>
          <p:cNvSpPr/>
          <p:nvPr/>
        </p:nvSpPr>
        <p:spPr>
          <a:xfrm>
            <a:off x="251520" y="3234627"/>
            <a:ext cx="8568952" cy="3380047"/>
          </a:xfrm>
          <a:prstGeom prst="foldedCorner">
            <a:avLst/>
          </a:prstGeom>
          <a:noFill/>
          <a:ln w="76200">
            <a:solidFill>
              <a:srgbClr val="EE4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OBJETIVOS ESPECÍFICOS:</a:t>
            </a:r>
            <a:endParaRPr lang="es-ES" dirty="0"/>
          </a:p>
          <a:p>
            <a:pPr algn="just"/>
            <a:r>
              <a:rPr lang="es-ES" b="1" dirty="0"/>
              <a:t> </a:t>
            </a:r>
            <a:endParaRPr lang="es-ES" dirty="0"/>
          </a:p>
          <a:p>
            <a:pPr marL="285750" lvl="0" indent="-285750" algn="just">
              <a:buFont typeface="Wingdings" pitchFamily="2" charset="2"/>
              <a:buChar char="Ø"/>
            </a:pPr>
            <a:r>
              <a:rPr lang="es-ES" dirty="0"/>
              <a:t>Verificar la postura ortostática del adulto mayor</a:t>
            </a:r>
            <a:r>
              <a:rPr lang="es-ES" dirty="0" smtClean="0"/>
              <a:t>. </a:t>
            </a:r>
          </a:p>
          <a:p>
            <a:pPr lvl="0" algn="just"/>
            <a:endParaRPr lang="es-ES" dirty="0" smtClean="0"/>
          </a:p>
          <a:p>
            <a:pPr marL="285750" lvl="0" indent="-285750" algn="just">
              <a:buFont typeface="Wingdings" pitchFamily="2" charset="2"/>
              <a:buChar char="Ø"/>
            </a:pPr>
            <a:r>
              <a:rPr lang="es-ES" dirty="0" smtClean="0"/>
              <a:t>Constatar </a:t>
            </a:r>
            <a:r>
              <a:rPr lang="es-ES" dirty="0"/>
              <a:t>el tipo de lesiones que son ocasionadas por las caídas frecuentes</a:t>
            </a:r>
            <a:r>
              <a:rPr lang="es-ES" dirty="0" smtClean="0"/>
              <a:t>. </a:t>
            </a:r>
          </a:p>
          <a:p>
            <a:pPr lvl="0" algn="just"/>
            <a:endParaRPr lang="es-ES" dirty="0" smtClean="0"/>
          </a:p>
          <a:p>
            <a:pPr marL="285750" lvl="0" indent="-285750" algn="just">
              <a:buFont typeface="Wingdings" pitchFamily="2" charset="2"/>
              <a:buChar char="Ø"/>
            </a:pPr>
            <a:r>
              <a:rPr lang="es-ES" dirty="0" smtClean="0"/>
              <a:t>           Analizar  </a:t>
            </a:r>
            <a:r>
              <a:rPr lang="es-ES" dirty="0"/>
              <a:t>los niveles del deterioro sistema vestibular</a:t>
            </a:r>
            <a:r>
              <a:rPr lang="es-ES" dirty="0" smtClean="0"/>
              <a:t>. </a:t>
            </a:r>
          </a:p>
          <a:p>
            <a:pPr lvl="0" algn="just"/>
            <a:endParaRPr lang="es-ES" dirty="0" smtClean="0"/>
          </a:p>
          <a:p>
            <a:pPr marL="285750" lvl="0" indent="-285750" algn="just">
              <a:buFont typeface="Wingdings" pitchFamily="2" charset="2"/>
              <a:buChar char="Ø"/>
            </a:pPr>
            <a:r>
              <a:rPr lang="es-ES" dirty="0" smtClean="0"/>
              <a:t>             Diseñar </a:t>
            </a:r>
            <a:r>
              <a:rPr lang="es-ES" dirty="0"/>
              <a:t>una propuesta  correcta de postura ortostática para el adulto mayor. </a:t>
            </a: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0"/>
            <a:ext cx="6120680" cy="3234627"/>
          </a:xfrm>
          <a:prstGeom prst="rect">
            <a:avLst/>
          </a:prstGeom>
        </p:spPr>
      </p:pic>
    </p:spTree>
    <p:extLst>
      <p:ext uri="{BB962C8B-B14F-4D97-AF65-F5344CB8AC3E}">
        <p14:creationId xmlns:p14="http://schemas.microsoft.com/office/powerpoint/2010/main" val="445346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rgbClr val="D912EE"/>
            </a:solidFill>
          </a:ln>
        </p:spPr>
      </p:pic>
      <p:sp>
        <p:nvSpPr>
          <p:cNvPr id="6" name="5 Rectángulo redondeado"/>
          <p:cNvSpPr/>
          <p:nvPr/>
        </p:nvSpPr>
        <p:spPr>
          <a:xfrm>
            <a:off x="1547664" y="3936991"/>
            <a:ext cx="6264696" cy="2660361"/>
          </a:xfrm>
          <a:prstGeom prst="roundRect">
            <a:avLst/>
          </a:prstGeom>
          <a:noFill/>
          <a:ln w="76200">
            <a:solidFill>
              <a:srgbClr val="9F1D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latin typeface="Goudy Stout" pitchFamily="18" charset="0"/>
              </a:rPr>
              <a:t>CAPÍTULO II</a:t>
            </a:r>
            <a:endParaRPr lang="es-ES" sz="2400" dirty="0">
              <a:solidFill>
                <a:schemeClr val="tx1"/>
              </a:solidFill>
              <a:latin typeface="Goudy Stout" pitchFamily="18" charset="0"/>
            </a:endParaRPr>
          </a:p>
          <a:p>
            <a:pPr algn="ctr"/>
            <a:r>
              <a:rPr lang="es-ES" sz="2400" b="1" dirty="0">
                <a:solidFill>
                  <a:schemeClr val="tx1"/>
                </a:solidFill>
                <a:latin typeface="Goudy Stout" pitchFamily="18" charset="0"/>
              </a:rPr>
              <a:t> </a:t>
            </a:r>
            <a:endParaRPr lang="es-ES" sz="2400" dirty="0">
              <a:solidFill>
                <a:schemeClr val="tx1"/>
              </a:solidFill>
              <a:latin typeface="Goudy Stout" pitchFamily="18" charset="0"/>
            </a:endParaRPr>
          </a:p>
          <a:p>
            <a:pPr algn="ctr"/>
            <a:r>
              <a:rPr lang="es-ES" sz="2400" b="1" dirty="0">
                <a:solidFill>
                  <a:schemeClr val="tx1"/>
                </a:solidFill>
                <a:latin typeface="Goudy Stout" pitchFamily="18" charset="0"/>
              </a:rPr>
              <a:t> </a:t>
            </a:r>
            <a:endParaRPr lang="es-ES" sz="2400" dirty="0">
              <a:solidFill>
                <a:schemeClr val="tx1"/>
              </a:solidFill>
              <a:latin typeface="Goudy Stout" pitchFamily="18" charset="0"/>
            </a:endParaRPr>
          </a:p>
          <a:p>
            <a:pPr algn="ctr"/>
            <a:r>
              <a:rPr lang="es-ES" sz="2400" b="1" dirty="0">
                <a:solidFill>
                  <a:schemeClr val="tx1"/>
                </a:solidFill>
                <a:latin typeface="Goudy Stout" pitchFamily="18" charset="0"/>
              </a:rPr>
              <a:t>MARCO TEÓRICO DE LA </a:t>
            </a:r>
            <a:endParaRPr lang="es-ES" sz="2400" dirty="0">
              <a:solidFill>
                <a:schemeClr val="tx1"/>
              </a:solidFill>
              <a:latin typeface="Goudy Stout" pitchFamily="18" charset="0"/>
            </a:endParaRPr>
          </a:p>
          <a:p>
            <a:pPr algn="ctr"/>
            <a:r>
              <a:rPr lang="es-ES" sz="2400" b="1" dirty="0">
                <a:solidFill>
                  <a:schemeClr val="tx1"/>
                </a:solidFill>
                <a:latin typeface="Goudy Stout" pitchFamily="18" charset="0"/>
              </a:rPr>
              <a:t>INVESTIGACIÓN</a:t>
            </a:r>
            <a:endParaRPr lang="es-ES" sz="2400" dirty="0">
              <a:solidFill>
                <a:schemeClr val="tx1"/>
              </a:solidFill>
              <a:latin typeface="Goudy Stout" pitchFamily="18" charset="0"/>
            </a:endParaRPr>
          </a:p>
        </p:txBody>
      </p:sp>
    </p:spTree>
    <p:extLst>
      <p:ext uri="{BB962C8B-B14F-4D97-AF65-F5344CB8AC3E}">
        <p14:creationId xmlns:p14="http://schemas.microsoft.com/office/powerpoint/2010/main" val="18672694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n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323410"/>
            <a:ext cx="1375554" cy="5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69" y="1417681"/>
            <a:ext cx="115252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771800" y="-27384"/>
            <a:ext cx="6661040" cy="1754326"/>
          </a:xfrm>
          <a:prstGeom prst="rect">
            <a:avLst/>
          </a:prstGeom>
          <a:noFill/>
        </p:spPr>
        <p:txBody>
          <a:bodyPr wrap="square" lIns="91440" tIns="45720" rIns="91440" bIns="45720">
            <a:spAutoFit/>
          </a:bodyPr>
          <a:lstStyle/>
          <a:p>
            <a:pPr algn="ctr"/>
            <a:r>
              <a:rPr lang="es-ES" sz="5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 QUÉ ES POSTURA?</a:t>
            </a:r>
            <a:endParaRPr lang="es-ES" sz="5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6" name="5 Rectángulo redondeado"/>
          <p:cNvSpPr/>
          <p:nvPr/>
        </p:nvSpPr>
        <p:spPr>
          <a:xfrm>
            <a:off x="3563888" y="2276872"/>
            <a:ext cx="5377071" cy="1946344"/>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Alineación biomecánica de las partes del cuerpo y orientación del cuerpo en el espacio </a:t>
            </a:r>
            <a:r>
              <a:rPr lang="es-ES" dirty="0" smtClean="0"/>
              <a:t> </a:t>
            </a:r>
            <a:r>
              <a:rPr lang="es-ES" dirty="0"/>
              <a:t>(</a:t>
            </a:r>
            <a:r>
              <a:rPr lang="es-ES" dirty="0" err="1"/>
              <a:t>Shumway</a:t>
            </a:r>
            <a:r>
              <a:rPr lang="es-ES" dirty="0"/>
              <a:t>-Cook y </a:t>
            </a:r>
            <a:r>
              <a:rPr lang="es-ES" dirty="0" err="1"/>
              <a:t>Woollacott</a:t>
            </a:r>
            <a:r>
              <a:rPr lang="es-ES" dirty="0"/>
              <a:t>, 2001).</a:t>
            </a:r>
          </a:p>
        </p:txBody>
      </p:sp>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 name="1 Elipse"/>
          <p:cNvSpPr/>
          <p:nvPr/>
        </p:nvSpPr>
        <p:spPr>
          <a:xfrm>
            <a:off x="463263" y="1385096"/>
            <a:ext cx="1224136" cy="532719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63" y="3098708"/>
            <a:ext cx="1155068" cy="1955327"/>
          </a:xfrm>
          <a:prstGeom prst="rect">
            <a:avLst/>
          </a:prstGeom>
        </p:spPr>
      </p:pic>
      <p:sp>
        <p:nvSpPr>
          <p:cNvPr id="8" name="7 Elipse"/>
          <p:cNvSpPr/>
          <p:nvPr/>
        </p:nvSpPr>
        <p:spPr>
          <a:xfrm>
            <a:off x="2195736" y="1412776"/>
            <a:ext cx="1224136" cy="532719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9128" y="3141139"/>
            <a:ext cx="1198146" cy="1367981"/>
          </a:xfrm>
          <a:prstGeom prst="rect">
            <a:avLst/>
          </a:prstGeom>
        </p:spPr>
      </p:pic>
      <p:pic>
        <p:nvPicPr>
          <p:cNvPr id="10"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4556298"/>
            <a:ext cx="2664296" cy="211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6794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446312" y="404664"/>
            <a:ext cx="5040560" cy="8640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2800" b="1" dirty="0" smtClean="0">
                <a:solidFill>
                  <a:schemeClr val="bg1"/>
                </a:solidFill>
              </a:rPr>
              <a:t>CONTROL ORTOSTÁTICO ANTICIPADO</a:t>
            </a:r>
            <a:endParaRPr lang="es-ES" sz="2800" b="1" dirty="0">
              <a:solidFill>
                <a:schemeClr val="bg1"/>
              </a:solidFill>
            </a:endParaRPr>
          </a:p>
        </p:txBody>
      </p:sp>
      <p:sp>
        <p:nvSpPr>
          <p:cNvPr id="5" name="4 Rectángulo redondeado"/>
          <p:cNvSpPr/>
          <p:nvPr/>
        </p:nvSpPr>
        <p:spPr>
          <a:xfrm>
            <a:off x="1778049" y="1628800"/>
            <a:ext cx="5904656" cy="1656184"/>
          </a:xfrm>
          <a:prstGeom prst="roundRect">
            <a:avLst/>
          </a:prstGeom>
          <a:noFill/>
          <a:ln w="76200">
            <a:solidFill>
              <a:srgbClr val="F13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Nos ayuda a evitar </a:t>
            </a:r>
            <a:r>
              <a:rPr lang="es-ES" dirty="0"/>
              <a:t>obstáculos a nuestro paso mientras caminamos por la calle o corremos por un </a:t>
            </a:r>
            <a:r>
              <a:rPr lang="es-ES" dirty="0" smtClean="0"/>
              <a:t>bosque</a:t>
            </a:r>
            <a:r>
              <a:rPr lang="es-ES" dirty="0"/>
              <a:t>.</a:t>
            </a:r>
          </a:p>
        </p:txBody>
      </p:sp>
      <p:pic>
        <p:nvPicPr>
          <p:cNvPr id="6" name="Picture 4" descr="estickers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619672" cy="161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071" y="3717032"/>
            <a:ext cx="3275719" cy="274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39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isel"/>
          <p:cNvSpPr/>
          <p:nvPr/>
        </p:nvSpPr>
        <p:spPr>
          <a:xfrm>
            <a:off x="971600" y="476672"/>
            <a:ext cx="5832648" cy="3168352"/>
          </a:xfrm>
          <a:prstGeom prst="bevel">
            <a:avLst/>
          </a:prstGeom>
          <a:noFill/>
          <a:ln>
            <a:solidFill>
              <a:srgbClr val="22A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solidFill>
                  <a:srgbClr val="FF0000"/>
                </a:solidFill>
              </a:rPr>
              <a:t>CONTROL ORTÓSTATICO REACTIVO</a:t>
            </a:r>
          </a:p>
          <a:p>
            <a:pPr algn="ctr"/>
            <a:endParaRPr lang="es-ES" dirty="0"/>
          </a:p>
          <a:p>
            <a:pPr algn="just"/>
            <a:r>
              <a:rPr lang="es-ES" dirty="0"/>
              <a:t>Se vuelve necesario cuando tenemos que responder con rapidez a un acontecimiento inesperado. </a:t>
            </a: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4077843"/>
            <a:ext cx="3677394" cy="2449144"/>
          </a:xfrm>
          <a:prstGeom prst="rect">
            <a:avLst/>
          </a:prstGeom>
        </p:spPr>
      </p:pic>
      <p:pic>
        <p:nvPicPr>
          <p:cNvPr id="6" name="Picture 8" descr="ha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8864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a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 y="5397567"/>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075396"/>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556" y="1311077"/>
            <a:ext cx="1375554" cy="5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36" y="1841667"/>
            <a:ext cx="1641344" cy="439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483768" y="332656"/>
            <a:ext cx="5184576" cy="1077218"/>
          </a:xfrm>
          <a:prstGeom prst="rect">
            <a:avLst/>
          </a:prstGeom>
          <a:noFill/>
        </p:spPr>
        <p:txBody>
          <a:bodyPr wrap="square" rtlCol="0">
            <a:spAutoFit/>
          </a:bodyPr>
          <a:lstStyle/>
          <a:p>
            <a:pPr algn="ctr"/>
            <a:r>
              <a:rPr lang="es-ES" dirty="0" smtClean="0">
                <a:solidFill>
                  <a:srgbClr val="00B0F0"/>
                </a:solidFill>
              </a:rPr>
              <a:t>¿ </a:t>
            </a:r>
            <a:r>
              <a:rPr lang="es-ES" sz="3200" dirty="0" smtClean="0">
                <a:solidFill>
                  <a:srgbClr val="00B0F0"/>
                </a:solidFill>
              </a:rPr>
              <a:t>QUÉ ES POSTURA ORTOSTÁTICA?</a:t>
            </a:r>
            <a:endParaRPr lang="es-ES" sz="3200" dirty="0">
              <a:solidFill>
                <a:srgbClr val="00B0F0"/>
              </a:solidFill>
            </a:endParaRPr>
          </a:p>
        </p:txBody>
      </p:sp>
      <p:sp>
        <p:nvSpPr>
          <p:cNvPr id="5" name="4 Documento"/>
          <p:cNvSpPr/>
          <p:nvPr/>
        </p:nvSpPr>
        <p:spPr>
          <a:xfrm>
            <a:off x="3707904" y="2564904"/>
            <a:ext cx="4752528" cy="2448272"/>
          </a:xfrm>
          <a:prstGeom prst="flowChartDocument">
            <a:avLst/>
          </a:prstGeom>
          <a:noFill/>
          <a:ln w="76200">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Ser capaz de mantener la posición correcta del cuerpo en bipedestación.</a:t>
            </a:r>
          </a:p>
        </p:txBody>
      </p:sp>
      <p:sp>
        <p:nvSpPr>
          <p:cNvPr id="2" name="1 Elipse"/>
          <p:cNvSpPr/>
          <p:nvPr/>
        </p:nvSpPr>
        <p:spPr>
          <a:xfrm>
            <a:off x="309236" y="1631956"/>
            <a:ext cx="1468744" cy="46085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1906556" y="1311077"/>
            <a:ext cx="1296144" cy="5345950"/>
          </a:xfrm>
          <a:prstGeom prst="ellipse">
            <a:avLst/>
          </a:prstGeom>
          <a:noFill/>
          <a:ln w="76200">
            <a:solidFill>
              <a:srgbClr val="22A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22A51B"/>
              </a:solidFill>
            </a:endParaRPr>
          </a:p>
        </p:txBody>
      </p:sp>
    </p:spTree>
    <p:extLst>
      <p:ext uri="{BB962C8B-B14F-4D97-AF65-F5344CB8AC3E}">
        <p14:creationId xmlns:p14="http://schemas.microsoft.com/office/powerpoint/2010/main" val="31588455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Pentágono"/>
          <p:cNvSpPr/>
          <p:nvPr/>
        </p:nvSpPr>
        <p:spPr>
          <a:xfrm>
            <a:off x="1475656" y="116631"/>
            <a:ext cx="7416824" cy="1270835"/>
          </a:xfrm>
          <a:prstGeom prst="homePlate">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CAMBIOS DEBIDOS AL ENVEJECIMIENTO EN LOS SISTEMAS QUE CONFORMAN EL EQUILIBRIO Y LA MOVILIDAD</a:t>
            </a:r>
            <a:endParaRPr lang="es-ES" dirty="0"/>
          </a:p>
        </p:txBody>
      </p:sp>
      <p:pic>
        <p:nvPicPr>
          <p:cNvPr id="5" name="Picture 6" descr="cra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1" y="-15883"/>
            <a:ext cx="1403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p:cNvSpPr/>
          <p:nvPr/>
        </p:nvSpPr>
        <p:spPr>
          <a:xfrm>
            <a:off x="1115616" y="2132856"/>
            <a:ext cx="7776864" cy="2016224"/>
          </a:xfrm>
          <a:prstGeom prst="roundRect">
            <a:avLst/>
          </a:prstGeom>
          <a:noFill/>
          <a:ln w="76200">
            <a:solidFill>
              <a:srgbClr val="F13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Los cambios estructurales y funcionales que se producen en el SNC a edades avanzadas producen tener un efecto evidente y muy profundo en la función motora en </a:t>
            </a:r>
            <a:r>
              <a:rPr lang="es-ES" dirty="0" smtClean="0"/>
              <a:t>general.</a:t>
            </a:r>
            <a:endParaRPr lang="es-ES" dirty="0"/>
          </a:p>
        </p:txBody>
      </p:sp>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4454649"/>
            <a:ext cx="2311587" cy="2403351"/>
          </a:xfrm>
          <a:prstGeom prst="rect">
            <a:avLst/>
          </a:prstGeom>
        </p:spPr>
      </p:pic>
      <p:pic>
        <p:nvPicPr>
          <p:cNvPr id="9" name="Picture 6" descr="cra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656324"/>
            <a:ext cx="1403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059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4705" y="12778"/>
            <a:ext cx="3672408" cy="936104"/>
          </a:xfrm>
          <a:prstGeom prst="roundRect">
            <a:avLst/>
          </a:prstGeom>
          <a:solidFill>
            <a:srgbClr val="EE4CC4"/>
          </a:solidFill>
          <a:ln>
            <a:solidFill>
              <a:srgbClr val="EE4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INTRODUCCIÓN</a:t>
            </a:r>
            <a:endParaRPr lang="es-ES" dirty="0"/>
          </a:p>
        </p:txBody>
      </p:sp>
      <p:sp>
        <p:nvSpPr>
          <p:cNvPr id="5" name="4 Rectángulo redondeado"/>
          <p:cNvSpPr/>
          <p:nvPr/>
        </p:nvSpPr>
        <p:spPr>
          <a:xfrm>
            <a:off x="1115616" y="2084215"/>
            <a:ext cx="7848872" cy="228089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bg1"/>
                </a:solidFill>
              </a:rPr>
              <a:t>El adulto mayor pasa por una etapa de la vida que se considera como la última, en la que los proyectos de vida ya se han consumado, siendo posible poder disfrutar de lo que queda de vida con mayor tranquilidad, es también donde la persona llega a su pico más alto en cuanto a </a:t>
            </a:r>
            <a:r>
              <a:rPr lang="es-ES" dirty="0" smtClean="0">
                <a:solidFill>
                  <a:schemeClr val="bg1"/>
                </a:solidFill>
              </a:rPr>
              <a:t>madurez.</a:t>
            </a:r>
            <a:endParaRPr lang="es-ES" dirty="0">
              <a:solidFill>
                <a:schemeClr val="bg1"/>
              </a:solidFill>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5661248"/>
            <a:ext cx="2267744" cy="1133872"/>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1207"/>
            <a:ext cx="2100983" cy="1575737"/>
          </a:xfrm>
          <a:prstGeom prst="rect">
            <a:avLst/>
          </a:prstGeom>
        </p:spPr>
      </p:pic>
    </p:spTree>
    <p:extLst>
      <p:ext uri="{BB962C8B-B14F-4D97-AF65-F5344CB8AC3E}">
        <p14:creationId xmlns:p14="http://schemas.microsoft.com/office/powerpoint/2010/main" val="17547294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384"/>
            <a:ext cx="2208414" cy="2636912"/>
          </a:xfrm>
          <a:prstGeom prst="rect">
            <a:avLst/>
          </a:prstGeom>
        </p:spPr>
      </p:pic>
      <p:sp>
        <p:nvSpPr>
          <p:cNvPr id="4" name="3 Rectángulo redondeado"/>
          <p:cNvSpPr/>
          <p:nvPr/>
        </p:nvSpPr>
        <p:spPr>
          <a:xfrm>
            <a:off x="4932040" y="116632"/>
            <a:ext cx="4195327" cy="836712"/>
          </a:xfrm>
          <a:prstGeom prst="roundRect">
            <a:avLst/>
          </a:prstGeom>
          <a:noFill/>
          <a:ln w="76200">
            <a:solidFill>
              <a:srgbClr val="22A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ALTERACIONES RECEPTORIALES</a:t>
            </a:r>
            <a:endParaRPr lang="es-ES" dirty="0"/>
          </a:p>
        </p:txBody>
      </p:sp>
      <p:sp>
        <p:nvSpPr>
          <p:cNvPr id="5" name="4 Rectángulo redondeado"/>
          <p:cNvSpPr/>
          <p:nvPr/>
        </p:nvSpPr>
        <p:spPr>
          <a:xfrm>
            <a:off x="2339752" y="2708920"/>
            <a:ext cx="6408712" cy="1872208"/>
          </a:xfrm>
          <a:prstGeom prst="roundRect">
            <a:avLst/>
          </a:prstGeom>
          <a:noFill/>
          <a:ln w="571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La agudeza visual tiende a declinar por varios mecanismos vinculados al envejecimiento. </a:t>
            </a:r>
          </a:p>
        </p:txBody>
      </p:sp>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769" y="4691206"/>
            <a:ext cx="3331231" cy="2131987"/>
          </a:xfrm>
          <a:prstGeom prst="rect">
            <a:avLst/>
          </a:prstGeom>
        </p:spPr>
      </p:pic>
    </p:spTree>
    <p:extLst>
      <p:ext uri="{BB962C8B-B14F-4D97-AF65-F5344CB8AC3E}">
        <p14:creationId xmlns:p14="http://schemas.microsoft.com/office/powerpoint/2010/main" val="2750438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4139952" y="116632"/>
            <a:ext cx="4536504" cy="1152128"/>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DERETIORO DEL SISTEMA VESTIBULAR</a:t>
            </a:r>
            <a:endParaRPr lang="es-ES" dirty="0"/>
          </a:p>
        </p:txBody>
      </p:sp>
      <p:sp>
        <p:nvSpPr>
          <p:cNvPr id="5" name="4 Rectángulo redondeado"/>
          <p:cNvSpPr/>
          <p:nvPr/>
        </p:nvSpPr>
        <p:spPr>
          <a:xfrm>
            <a:off x="2123728" y="2636912"/>
            <a:ext cx="5328592" cy="1584176"/>
          </a:xfrm>
          <a:prstGeom prst="roundRect">
            <a:avLst/>
          </a:prstGeom>
          <a:noFill/>
          <a:ln w="76200">
            <a:solidFill>
              <a:srgbClr val="F13B59"/>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EMPIEZA A PRESENTAR PROBLEMAS DE </a:t>
            </a:r>
            <a:r>
              <a:rPr lang="es-ES" sz="2800" b="1" dirty="0" smtClean="0">
                <a:solidFill>
                  <a:srgbClr val="C00000"/>
                </a:solidFill>
              </a:rPr>
              <a:t>EQUILIBRIO</a:t>
            </a:r>
            <a:r>
              <a:rPr lang="es-ES" dirty="0" smtClean="0"/>
              <a:t>.</a:t>
            </a:r>
            <a:endParaRPr lang="es-ES" dirty="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489"/>
            <a:ext cx="3057156" cy="2034503"/>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0" y="4686300"/>
            <a:ext cx="2381250" cy="2171700"/>
          </a:xfrm>
          <a:prstGeom prst="rect">
            <a:avLst/>
          </a:prstGeom>
        </p:spPr>
      </p:pic>
    </p:spTree>
    <p:extLst>
      <p:ext uri="{BB962C8B-B14F-4D97-AF65-F5344CB8AC3E}">
        <p14:creationId xmlns:p14="http://schemas.microsoft.com/office/powerpoint/2010/main" val="18241452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27785" y="0"/>
            <a:ext cx="5976664" cy="1200329"/>
          </a:xfrm>
          <a:prstGeom prst="rect">
            <a:avLst/>
          </a:prstGeom>
          <a:noFill/>
        </p:spPr>
        <p:txBody>
          <a:bodyPr wrap="square" lIns="91440" tIns="45720" rIns="91440" bIns="45720">
            <a:spAutoFit/>
          </a:bodyPr>
          <a:lstStyle/>
          <a:p>
            <a:pPr algn="ctr"/>
            <a:r>
              <a:rPr lang="es-ES" sz="3600" b="1" dirty="0" smtClean="0">
                <a:ln w="1905"/>
                <a:solidFill>
                  <a:schemeClr val="bg1"/>
                </a:solidFill>
                <a:effectLst>
                  <a:innerShdw blurRad="69850" dist="43180" dir="5400000">
                    <a:srgbClr val="000000">
                      <a:alpha val="65000"/>
                    </a:srgbClr>
                  </a:innerShdw>
                </a:effectLst>
              </a:rPr>
              <a:t>GENERALIDADES </a:t>
            </a:r>
          </a:p>
          <a:p>
            <a:pPr algn="ctr"/>
            <a:r>
              <a:rPr lang="es-ES" sz="3600" b="1" cap="none" spc="0" dirty="0" smtClean="0">
                <a:ln w="1905"/>
                <a:solidFill>
                  <a:schemeClr val="bg1"/>
                </a:solidFill>
                <a:effectLst>
                  <a:innerShdw blurRad="69850" dist="43180" dir="5400000">
                    <a:srgbClr val="000000">
                      <a:alpha val="65000"/>
                    </a:srgbClr>
                  </a:innerShdw>
                </a:effectLst>
              </a:rPr>
              <a:t>ADULTO MAYOR</a:t>
            </a:r>
            <a:endParaRPr lang="es-ES" sz="3600" b="1" cap="none" spc="0" dirty="0">
              <a:ln w="1905"/>
              <a:solidFill>
                <a:schemeClr val="bg1"/>
              </a:solidFill>
              <a:effectLst>
                <a:innerShdw blurRad="69850" dist="43180" dir="5400000">
                  <a:srgbClr val="000000">
                    <a:alpha val="65000"/>
                  </a:srgbClr>
                </a:innerShdw>
              </a:effectLst>
            </a:endParaRPr>
          </a:p>
        </p:txBody>
      </p:sp>
      <p:sp>
        <p:nvSpPr>
          <p:cNvPr id="5" name="4 Rectángulo redondeado"/>
          <p:cNvSpPr/>
          <p:nvPr/>
        </p:nvSpPr>
        <p:spPr>
          <a:xfrm>
            <a:off x="1691680" y="2276872"/>
            <a:ext cx="7200800" cy="223224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bg1"/>
                </a:solidFill>
              </a:rPr>
              <a:t>Las personas que llegan a cierta edad afrontan problemas físicos, psíquicos y sociales que derivan de cambios biológicos propios de la </a:t>
            </a:r>
            <a:r>
              <a:rPr lang="es-ES" dirty="0" smtClean="0">
                <a:solidFill>
                  <a:schemeClr val="bg1"/>
                </a:solidFill>
              </a:rPr>
              <a:t>edad</a:t>
            </a:r>
            <a:r>
              <a:rPr lang="es-ES" dirty="0">
                <a:solidFill>
                  <a:schemeClr val="bg1"/>
                </a:solidFill>
              </a:rPr>
              <a:t>.</a:t>
            </a:r>
            <a:r>
              <a:rPr lang="es-ES" dirty="0" smtClean="0">
                <a:solidFill>
                  <a:schemeClr val="bg1"/>
                </a:solidFill>
              </a:rPr>
              <a:t> </a:t>
            </a:r>
            <a:endParaRPr lang="es-ES" dirty="0">
              <a:solidFill>
                <a:schemeClr val="bg1"/>
              </a:solidFill>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2627785" cy="1741454"/>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4220" y="4560565"/>
            <a:ext cx="2379780" cy="2297435"/>
          </a:xfrm>
          <a:prstGeom prst="rect">
            <a:avLst/>
          </a:prstGeom>
        </p:spPr>
      </p:pic>
    </p:spTree>
    <p:extLst>
      <p:ext uri="{BB962C8B-B14F-4D97-AF65-F5344CB8AC3E}">
        <p14:creationId xmlns:p14="http://schemas.microsoft.com/office/powerpoint/2010/main" val="2434748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58"/>
            <a:ext cx="9144000" cy="6883558"/>
          </a:xfrm>
          <a:prstGeom prst="rect">
            <a:avLst/>
          </a:prstGeom>
        </p:spPr>
      </p:pic>
      <p:sp>
        <p:nvSpPr>
          <p:cNvPr id="6" name="5 Rectángulo redondeado"/>
          <p:cNvSpPr/>
          <p:nvPr/>
        </p:nvSpPr>
        <p:spPr>
          <a:xfrm>
            <a:off x="4572000" y="188640"/>
            <a:ext cx="4248472" cy="792088"/>
          </a:xfrm>
          <a:prstGeom prst="roundRect">
            <a:avLst/>
          </a:prstGeom>
          <a:solidFill>
            <a:srgbClr val="D45EB5"/>
          </a:solidFill>
          <a:ln>
            <a:solidFill>
              <a:srgbClr val="D45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EL ENVEJECIMIENTO</a:t>
            </a:r>
            <a:endParaRPr lang="es-ES" sz="2800" b="1" dirty="0"/>
          </a:p>
        </p:txBody>
      </p:sp>
      <p:sp>
        <p:nvSpPr>
          <p:cNvPr id="7" name="6 Rectángulo redondeado"/>
          <p:cNvSpPr/>
          <p:nvPr/>
        </p:nvSpPr>
        <p:spPr>
          <a:xfrm>
            <a:off x="1583668" y="1700808"/>
            <a:ext cx="5976664" cy="1944216"/>
          </a:xfrm>
          <a:prstGeom prst="roundRect">
            <a:avLst/>
          </a:prstGeom>
          <a:noFill/>
          <a:ln w="76200">
            <a:solidFill>
              <a:srgbClr val="F13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b="1" dirty="0" smtClean="0">
                <a:solidFill>
                  <a:schemeClr val="tx1"/>
                </a:solidFill>
              </a:rPr>
              <a:t>Proceso </a:t>
            </a:r>
            <a:r>
              <a:rPr lang="es-ES" sz="2400" b="1" dirty="0">
                <a:solidFill>
                  <a:schemeClr val="tx1"/>
                </a:solidFill>
              </a:rPr>
              <a:t>degenerativo, progresivo, intrínseco y universal que con el tiempo ocurre en todo </a:t>
            </a:r>
            <a:r>
              <a:rPr lang="es-ES" sz="2400" b="1" dirty="0" smtClean="0">
                <a:solidFill>
                  <a:schemeClr val="tx1"/>
                </a:solidFill>
              </a:rPr>
              <a:t>ser.</a:t>
            </a:r>
            <a:endParaRPr lang="es-ES" sz="2400" b="1" dirty="0">
              <a:solidFill>
                <a:schemeClr val="tx1"/>
              </a:solidFill>
            </a:endParaRPr>
          </a:p>
        </p:txBody>
      </p:sp>
      <p:pic>
        <p:nvPicPr>
          <p:cNvPr id="8" name="Picture 8" descr="adultosbaila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3868793"/>
            <a:ext cx="2116507" cy="298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4592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6496" cy="6851948"/>
          </a:xfrm>
          <a:prstGeom prst="rect">
            <a:avLst/>
          </a:prstGeom>
          <a:ln>
            <a:solidFill>
              <a:srgbClr val="7030A0"/>
            </a:solidFill>
          </a:ln>
        </p:spPr>
      </p:pic>
      <p:sp>
        <p:nvSpPr>
          <p:cNvPr id="5" name="4 Rectángulo redondeado"/>
          <p:cNvSpPr/>
          <p:nvPr/>
        </p:nvSpPr>
        <p:spPr>
          <a:xfrm>
            <a:off x="0" y="0"/>
            <a:ext cx="4555752" cy="90872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MUCHOS FACTORES CAUSAN LAS CAÍDAS</a:t>
            </a:r>
            <a:endParaRPr lang="es-ES" dirty="0"/>
          </a:p>
        </p:txBody>
      </p:sp>
      <p:sp>
        <p:nvSpPr>
          <p:cNvPr id="6" name="5 Flecha derecha"/>
          <p:cNvSpPr/>
          <p:nvPr/>
        </p:nvSpPr>
        <p:spPr>
          <a:xfrm>
            <a:off x="4716016" y="260648"/>
            <a:ext cx="1224136" cy="648072"/>
          </a:xfrm>
          <a:prstGeom prst="rightArrow">
            <a:avLst/>
          </a:prstGeom>
          <a:noFill/>
          <a:ln>
            <a:solidFill>
              <a:srgbClr val="EE4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6156176" y="454360"/>
            <a:ext cx="2664296" cy="598376"/>
          </a:xfrm>
          <a:prstGeom prst="roundRect">
            <a:avLst/>
          </a:prstGeom>
          <a:noFill/>
          <a:ln w="57150">
            <a:solidFill>
              <a:srgbClr val="F13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FACTORES INTRÍNSECOS</a:t>
            </a:r>
            <a:endParaRPr lang="es-ES" dirty="0">
              <a:solidFill>
                <a:schemeClr val="tx1"/>
              </a:solidFill>
            </a:endParaRPr>
          </a:p>
        </p:txBody>
      </p:sp>
      <p:sp>
        <p:nvSpPr>
          <p:cNvPr id="8" name="7 Flecha abajo"/>
          <p:cNvSpPr/>
          <p:nvPr/>
        </p:nvSpPr>
        <p:spPr>
          <a:xfrm>
            <a:off x="1835696" y="1052736"/>
            <a:ext cx="720080" cy="1080120"/>
          </a:xfrm>
          <a:prstGeom prst="downArrow">
            <a:avLst/>
          </a:prstGeom>
          <a:noFill/>
          <a:ln>
            <a:solidFill>
              <a:srgbClr val="F13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redondeado"/>
          <p:cNvSpPr/>
          <p:nvPr/>
        </p:nvSpPr>
        <p:spPr>
          <a:xfrm>
            <a:off x="395536" y="2279898"/>
            <a:ext cx="3384376" cy="717054"/>
          </a:xfrm>
          <a:prstGeom prst="roundRect">
            <a:avLst/>
          </a:prstGeom>
          <a:noFill/>
          <a:ln w="57150">
            <a:solidFill>
              <a:srgbClr val="D91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FACTORES EXTRÍNSECOS</a:t>
            </a:r>
            <a:endParaRPr lang="es-ES" dirty="0">
              <a:solidFill>
                <a:schemeClr val="tx1"/>
              </a:solidFill>
            </a:endParaRPr>
          </a:p>
        </p:txBody>
      </p:sp>
      <p:sp>
        <p:nvSpPr>
          <p:cNvPr id="10" name="9 Rectángulo redondeado"/>
          <p:cNvSpPr/>
          <p:nvPr/>
        </p:nvSpPr>
        <p:spPr>
          <a:xfrm>
            <a:off x="4879280" y="1772815"/>
            <a:ext cx="4264720" cy="1294631"/>
          </a:xfrm>
          <a:prstGeom prst="roundRect">
            <a:avLst/>
          </a:prstGeom>
          <a:solidFill>
            <a:srgbClr val="D912EE"/>
          </a:solidFill>
          <a:ln>
            <a:solidFill>
              <a:srgbClr val="D91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Los adultos mayores tienen más probabilidades de caerse al momento de realizar sus actividades diarias.</a:t>
            </a:r>
            <a:endParaRPr lang="es-ES" dirty="0"/>
          </a:p>
        </p:txBody>
      </p:sp>
      <p:sp>
        <p:nvSpPr>
          <p:cNvPr id="11" name="10 Flecha abajo"/>
          <p:cNvSpPr/>
          <p:nvPr/>
        </p:nvSpPr>
        <p:spPr>
          <a:xfrm>
            <a:off x="7164288" y="1196752"/>
            <a:ext cx="576064" cy="396044"/>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redondeado"/>
          <p:cNvSpPr/>
          <p:nvPr/>
        </p:nvSpPr>
        <p:spPr>
          <a:xfrm>
            <a:off x="179512" y="3700034"/>
            <a:ext cx="3816424" cy="1224136"/>
          </a:xfrm>
          <a:prstGeom prst="roundRect">
            <a:avLst/>
          </a:prstGeom>
          <a:solidFill>
            <a:srgbClr val="E7B7CF"/>
          </a:solidFill>
          <a:ln>
            <a:solidFill>
              <a:srgbClr val="E7B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rgbClr val="7030A0"/>
                </a:solidFill>
              </a:rPr>
              <a:t>los adultos mayores que viven solos se enfrentan a diario a numerosos factores de riesgo extrínsecos</a:t>
            </a:r>
          </a:p>
        </p:txBody>
      </p:sp>
      <p:sp>
        <p:nvSpPr>
          <p:cNvPr id="13" name="12 Flecha abajo"/>
          <p:cNvSpPr/>
          <p:nvPr/>
        </p:nvSpPr>
        <p:spPr>
          <a:xfrm>
            <a:off x="1835696" y="3227952"/>
            <a:ext cx="576064" cy="396044"/>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701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2226080" y="1628800"/>
            <a:ext cx="6917919" cy="1077218"/>
          </a:xfrm>
          <a:prstGeom prst="rect">
            <a:avLst/>
          </a:prstGeom>
          <a:noFill/>
        </p:spPr>
        <p:txBody>
          <a:bodyPr wrap="square" rtlCol="0">
            <a:spAutoFit/>
          </a:bodyPr>
          <a:lstStyle/>
          <a:p>
            <a:pPr algn="ctr"/>
            <a:r>
              <a:rPr lang="es-ES" sz="3200" dirty="0" smtClean="0">
                <a:solidFill>
                  <a:srgbClr val="F13B59"/>
                </a:solidFill>
                <a:latin typeface="Goudy Stout" pitchFamily="18" charset="0"/>
              </a:rPr>
              <a:t>PLANTEAMIENTO DE HIPÓTESIS</a:t>
            </a:r>
            <a:endParaRPr lang="es-ES" sz="3200" dirty="0">
              <a:solidFill>
                <a:srgbClr val="F13B59"/>
              </a:solidFill>
              <a:latin typeface="Goudy Stout" pitchFamily="18" charset="0"/>
            </a:endParaRPr>
          </a:p>
        </p:txBody>
      </p:sp>
    </p:spTree>
    <p:extLst>
      <p:ext uri="{BB962C8B-B14F-4D97-AF65-F5344CB8AC3E}">
        <p14:creationId xmlns:p14="http://schemas.microsoft.com/office/powerpoint/2010/main" val="5968920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914525"/>
            <a:ext cx="3141255" cy="2594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Rectángulo redondeado"/>
          <p:cNvSpPr/>
          <p:nvPr/>
        </p:nvSpPr>
        <p:spPr>
          <a:xfrm>
            <a:off x="3707904" y="260647"/>
            <a:ext cx="5184576" cy="1653877"/>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solidFill>
                  <a:schemeClr val="bg1"/>
                </a:solidFill>
              </a:rPr>
              <a:t>HIPÓTESIS GENERAL</a:t>
            </a:r>
          </a:p>
          <a:p>
            <a:pPr algn="ctr"/>
            <a:endParaRPr lang="es-ES" dirty="0" smtClean="0">
              <a:solidFill>
                <a:schemeClr val="bg1"/>
              </a:solidFill>
            </a:endParaRPr>
          </a:p>
          <a:p>
            <a:pPr algn="ctr"/>
            <a:r>
              <a:rPr lang="es-ES" dirty="0">
                <a:solidFill>
                  <a:schemeClr val="bg1"/>
                </a:solidFill>
              </a:rPr>
              <a:t>La postura ortostática </a:t>
            </a:r>
            <a:r>
              <a:rPr lang="es-ES" b="1" dirty="0">
                <a:solidFill>
                  <a:schemeClr val="bg1"/>
                </a:solidFill>
              </a:rPr>
              <a:t>SI</a:t>
            </a:r>
            <a:r>
              <a:rPr lang="es-ES" dirty="0">
                <a:solidFill>
                  <a:schemeClr val="bg1"/>
                </a:solidFill>
              </a:rPr>
              <a:t> incide en el equilibrio del adulto mayor en el desarrollo de las actividades diarias. </a:t>
            </a:r>
          </a:p>
        </p:txBody>
      </p:sp>
      <p:sp>
        <p:nvSpPr>
          <p:cNvPr id="9" name="8 Rectángulo redondeado"/>
          <p:cNvSpPr/>
          <p:nvPr/>
        </p:nvSpPr>
        <p:spPr>
          <a:xfrm>
            <a:off x="3682550" y="4852811"/>
            <a:ext cx="5402383" cy="1872208"/>
          </a:xfrm>
          <a:prstGeom prst="roundRect">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solidFill>
                  <a:schemeClr val="bg1"/>
                </a:solidFill>
              </a:rPr>
              <a:t>HIPÓTESIS NULA</a:t>
            </a:r>
          </a:p>
          <a:p>
            <a:pPr algn="ctr"/>
            <a:endParaRPr lang="es-ES" dirty="0" smtClean="0">
              <a:solidFill>
                <a:schemeClr val="bg1"/>
              </a:solidFill>
            </a:endParaRPr>
          </a:p>
          <a:p>
            <a:pPr algn="ctr"/>
            <a:r>
              <a:rPr lang="es-ES" dirty="0">
                <a:solidFill>
                  <a:schemeClr val="bg1"/>
                </a:solidFill>
              </a:rPr>
              <a:t>La postura ortostática </a:t>
            </a:r>
            <a:r>
              <a:rPr lang="es-ES" b="1" dirty="0">
                <a:solidFill>
                  <a:schemeClr val="bg1"/>
                </a:solidFill>
              </a:rPr>
              <a:t>NO</a:t>
            </a:r>
            <a:r>
              <a:rPr lang="es-ES" dirty="0">
                <a:solidFill>
                  <a:schemeClr val="bg1"/>
                </a:solidFill>
              </a:rPr>
              <a:t> incide en el equilibrio del adulto del adulto mayor en el desarrollo de las actividades diarias</a:t>
            </a:r>
            <a:r>
              <a:rPr lang="es-ES" dirty="0">
                <a:solidFill>
                  <a:schemeClr val="tx1"/>
                </a:solidFill>
              </a:rPr>
              <a:t>. </a:t>
            </a:r>
            <a:endParaRPr lang="es-ES" dirty="0" smtClean="0">
              <a:solidFill>
                <a:schemeClr val="tx1"/>
              </a:solidFill>
            </a:endParaRPr>
          </a:p>
        </p:txBody>
      </p:sp>
      <p:sp>
        <p:nvSpPr>
          <p:cNvPr id="10" name="9 Flecha derecha"/>
          <p:cNvSpPr/>
          <p:nvPr/>
        </p:nvSpPr>
        <p:spPr>
          <a:xfrm>
            <a:off x="1352897" y="404664"/>
            <a:ext cx="1728192" cy="864096"/>
          </a:xfrm>
          <a:prstGeom prst="rightArrow">
            <a:avLst/>
          </a:prstGeom>
          <a:noFill/>
          <a:ln w="38100">
            <a:solidFill>
              <a:srgbClr val="D45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derecha"/>
          <p:cNvSpPr/>
          <p:nvPr/>
        </p:nvSpPr>
        <p:spPr>
          <a:xfrm>
            <a:off x="1115616" y="5445224"/>
            <a:ext cx="1728192" cy="864096"/>
          </a:xfrm>
          <a:prstGeom prst="rightArrow">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196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80">
                                          <p:stCondLst>
                                            <p:cond delay="0"/>
                                          </p:stCondLst>
                                        </p:cTn>
                                        <p:tgtEl>
                                          <p:spTgt spid="9"/>
                                        </p:tgtEl>
                                      </p:cBhvr>
                                    </p:animEffect>
                                    <p:anim calcmode="lin" valueType="num">
                                      <p:cBhvr>
                                        <p:cTn id="3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gtEl>
                                      </p:cBhvr>
                                      <p:to x="100000" y="60000"/>
                                    </p:animScale>
                                    <p:animScale>
                                      <p:cBhvr>
                                        <p:cTn id="45" dur="166" decel="50000">
                                          <p:stCondLst>
                                            <p:cond delay="676"/>
                                          </p:stCondLst>
                                        </p:cTn>
                                        <p:tgtEl>
                                          <p:spTgt spid="9"/>
                                        </p:tgtEl>
                                      </p:cBhvr>
                                      <p:to x="100000" y="100000"/>
                                    </p:animScale>
                                    <p:animScale>
                                      <p:cBhvr>
                                        <p:cTn id="46" dur="26">
                                          <p:stCondLst>
                                            <p:cond delay="1312"/>
                                          </p:stCondLst>
                                        </p:cTn>
                                        <p:tgtEl>
                                          <p:spTgt spid="9"/>
                                        </p:tgtEl>
                                      </p:cBhvr>
                                      <p:to x="100000" y="80000"/>
                                    </p:animScale>
                                    <p:animScale>
                                      <p:cBhvr>
                                        <p:cTn id="47" dur="166" decel="50000">
                                          <p:stCondLst>
                                            <p:cond delay="1338"/>
                                          </p:stCondLst>
                                        </p:cTn>
                                        <p:tgtEl>
                                          <p:spTgt spid="9"/>
                                        </p:tgtEl>
                                      </p:cBhvr>
                                      <p:to x="100000" y="100000"/>
                                    </p:animScale>
                                    <p:animScale>
                                      <p:cBhvr>
                                        <p:cTn id="48" dur="26">
                                          <p:stCondLst>
                                            <p:cond delay="1642"/>
                                          </p:stCondLst>
                                        </p:cTn>
                                        <p:tgtEl>
                                          <p:spTgt spid="9"/>
                                        </p:tgtEl>
                                      </p:cBhvr>
                                      <p:to x="100000" y="90000"/>
                                    </p:animScale>
                                    <p:animScale>
                                      <p:cBhvr>
                                        <p:cTn id="49" dur="166" decel="50000">
                                          <p:stCondLst>
                                            <p:cond delay="1668"/>
                                          </p:stCondLst>
                                        </p:cTn>
                                        <p:tgtEl>
                                          <p:spTgt spid="9"/>
                                        </p:tgtEl>
                                      </p:cBhvr>
                                      <p:to x="100000" y="100000"/>
                                    </p:animScale>
                                    <p:animScale>
                                      <p:cBhvr>
                                        <p:cTn id="50" dur="26">
                                          <p:stCondLst>
                                            <p:cond delay="1808"/>
                                          </p:stCondLst>
                                        </p:cTn>
                                        <p:tgtEl>
                                          <p:spTgt spid="9"/>
                                        </p:tgtEl>
                                      </p:cBhvr>
                                      <p:to x="100000" y="95000"/>
                                    </p:animScale>
                                    <p:animScale>
                                      <p:cBhvr>
                                        <p:cTn id="5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572228" y="2348880"/>
            <a:ext cx="5976664" cy="2736304"/>
          </a:xfrm>
          <a:prstGeom prst="roundRect">
            <a:avLst/>
          </a:prstGeom>
          <a:noFill/>
          <a:ln w="76200">
            <a:solidFill>
              <a:srgbClr val="F13B5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solidFill>
                <a:latin typeface="Goudy Stout" pitchFamily="18" charset="0"/>
              </a:rPr>
              <a:t>CAPÍTULO III</a:t>
            </a:r>
            <a:endParaRPr lang="es-ES" sz="2400" dirty="0">
              <a:solidFill>
                <a:schemeClr val="bg1"/>
              </a:solidFill>
              <a:latin typeface="Goudy Stout" pitchFamily="18" charset="0"/>
            </a:endParaRPr>
          </a:p>
          <a:p>
            <a:pPr algn="ctr"/>
            <a:r>
              <a:rPr lang="es-ES" sz="2400" b="1" dirty="0">
                <a:solidFill>
                  <a:schemeClr val="bg1"/>
                </a:solidFill>
                <a:latin typeface="Goudy Stout" pitchFamily="18" charset="0"/>
              </a:rPr>
              <a:t> </a:t>
            </a:r>
            <a:endParaRPr lang="es-ES" sz="2400" dirty="0">
              <a:solidFill>
                <a:schemeClr val="bg1"/>
              </a:solidFill>
              <a:latin typeface="Goudy Stout" pitchFamily="18" charset="0"/>
            </a:endParaRPr>
          </a:p>
          <a:p>
            <a:pPr algn="ctr"/>
            <a:r>
              <a:rPr lang="es-ES" sz="2400" b="1" dirty="0">
                <a:solidFill>
                  <a:schemeClr val="bg1"/>
                </a:solidFill>
                <a:latin typeface="Goudy Stout" pitchFamily="18" charset="0"/>
              </a:rPr>
              <a:t>DISEÑO METODOLÓGICO</a:t>
            </a:r>
            <a:endParaRPr lang="es-ES" sz="2400" dirty="0">
              <a:solidFill>
                <a:schemeClr val="bg1"/>
              </a:solidFill>
              <a:latin typeface="Goudy Stout" pitchFamily="18" charset="0"/>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411760" cy="2087680"/>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775" y="5232094"/>
            <a:ext cx="2438859" cy="1625906"/>
          </a:xfrm>
          <a:prstGeom prst="rect">
            <a:avLst/>
          </a:prstGeom>
        </p:spPr>
      </p:pic>
    </p:spTree>
    <p:extLst>
      <p:ext uri="{BB962C8B-B14F-4D97-AF65-F5344CB8AC3E}">
        <p14:creationId xmlns:p14="http://schemas.microsoft.com/office/powerpoint/2010/main" val="309721436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5148064" y="585049"/>
            <a:ext cx="3168352" cy="64807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TIPO</a:t>
            </a:r>
          </a:p>
          <a:p>
            <a:pPr algn="ctr"/>
            <a:r>
              <a:rPr lang="es-ES" dirty="0" smtClean="0"/>
              <a:t>APLICATIVO</a:t>
            </a:r>
            <a:endParaRPr lang="es-ES" dirty="0"/>
          </a:p>
        </p:txBody>
      </p:sp>
      <p:sp>
        <p:nvSpPr>
          <p:cNvPr id="5" name="4 Rectángulo redondeado"/>
          <p:cNvSpPr/>
          <p:nvPr/>
        </p:nvSpPr>
        <p:spPr>
          <a:xfrm>
            <a:off x="2627784" y="2708920"/>
            <a:ext cx="3168352" cy="648072"/>
          </a:xfrm>
          <a:prstGeom prst="roundRect">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ESTUDIO DE CAMPO</a:t>
            </a:r>
            <a:endParaRPr lang="es-ES" dirty="0"/>
          </a:p>
        </p:txBody>
      </p:sp>
      <p:sp>
        <p:nvSpPr>
          <p:cNvPr id="6" name="5 Rectángulo redondeado"/>
          <p:cNvSpPr/>
          <p:nvPr/>
        </p:nvSpPr>
        <p:spPr>
          <a:xfrm>
            <a:off x="5148064" y="5013176"/>
            <a:ext cx="3312368" cy="1008112"/>
          </a:xfrm>
          <a:prstGeom prst="roundRect">
            <a:avLst/>
          </a:prstGeom>
          <a:solidFill>
            <a:srgbClr val="B866C6"/>
          </a:solidFill>
          <a:ln>
            <a:solidFill>
              <a:srgbClr val="B86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TIPO DE INVESTIGACIÓN</a:t>
            </a:r>
          </a:p>
          <a:p>
            <a:pPr algn="ctr"/>
            <a:r>
              <a:rPr lang="es-ES" dirty="0" smtClean="0"/>
              <a:t>DESCRIPTIVA - CORRELACIONAL</a:t>
            </a:r>
            <a:endParaRPr lang="es-ES" dirty="0"/>
          </a:p>
        </p:txBody>
      </p:sp>
      <p:sp>
        <p:nvSpPr>
          <p:cNvPr id="7" name="6 Flecha derecha"/>
          <p:cNvSpPr/>
          <p:nvPr/>
        </p:nvSpPr>
        <p:spPr>
          <a:xfrm>
            <a:off x="2987824" y="585049"/>
            <a:ext cx="1368152" cy="467687"/>
          </a:xfrm>
          <a:prstGeom prst="rightArrow">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erecha"/>
          <p:cNvSpPr/>
          <p:nvPr/>
        </p:nvSpPr>
        <p:spPr>
          <a:xfrm rot="10800000">
            <a:off x="6516216" y="2714153"/>
            <a:ext cx="1368152" cy="467687"/>
          </a:xfrm>
          <a:prstGeom prst="rightArrow">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derecha"/>
          <p:cNvSpPr/>
          <p:nvPr/>
        </p:nvSpPr>
        <p:spPr>
          <a:xfrm>
            <a:off x="2627784" y="5283388"/>
            <a:ext cx="1368152" cy="467687"/>
          </a:xfrm>
          <a:prstGeom prst="rightArrow">
            <a:avLst/>
          </a:prstGeom>
          <a:noFill/>
          <a:ln w="38100">
            <a:solidFill>
              <a:srgbClr val="B86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9381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80">
                                          <p:stCondLst>
                                            <p:cond delay="0"/>
                                          </p:stCondLst>
                                        </p:cTn>
                                        <p:tgtEl>
                                          <p:spTgt spid="5"/>
                                        </p:tgtEl>
                                      </p:cBhvr>
                                    </p:animEffect>
                                    <p:anim calcmode="lin" valueType="num">
                                      <p:cBhvr>
                                        <p:cTn id="3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4" dur="26">
                                          <p:stCondLst>
                                            <p:cond delay="650"/>
                                          </p:stCondLst>
                                        </p:cTn>
                                        <p:tgtEl>
                                          <p:spTgt spid="5"/>
                                        </p:tgtEl>
                                      </p:cBhvr>
                                      <p:to x="100000" y="60000"/>
                                    </p:animScale>
                                    <p:animScale>
                                      <p:cBhvr>
                                        <p:cTn id="45" dur="166" decel="50000">
                                          <p:stCondLst>
                                            <p:cond delay="67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down)">
                                      <p:cBhvr>
                                        <p:cTn id="63" dur="580">
                                          <p:stCondLst>
                                            <p:cond delay="0"/>
                                          </p:stCondLst>
                                        </p:cTn>
                                        <p:tgtEl>
                                          <p:spTgt spid="6"/>
                                        </p:tgtEl>
                                      </p:cBhvr>
                                    </p:animEffect>
                                    <p:anim calcmode="lin" valueType="num">
                                      <p:cBhvr>
                                        <p:cTn id="6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9" dur="26">
                                          <p:stCondLst>
                                            <p:cond delay="650"/>
                                          </p:stCondLst>
                                        </p:cTn>
                                        <p:tgtEl>
                                          <p:spTgt spid="6"/>
                                        </p:tgtEl>
                                      </p:cBhvr>
                                      <p:to x="100000" y="60000"/>
                                    </p:animScale>
                                    <p:animScale>
                                      <p:cBhvr>
                                        <p:cTn id="70" dur="166" decel="50000">
                                          <p:stCondLst>
                                            <p:cond delay="676"/>
                                          </p:stCondLst>
                                        </p:cTn>
                                        <p:tgtEl>
                                          <p:spTgt spid="6"/>
                                        </p:tgtEl>
                                      </p:cBhvr>
                                      <p:to x="100000" y="100000"/>
                                    </p:animScale>
                                    <p:animScale>
                                      <p:cBhvr>
                                        <p:cTn id="71" dur="26">
                                          <p:stCondLst>
                                            <p:cond delay="1312"/>
                                          </p:stCondLst>
                                        </p:cTn>
                                        <p:tgtEl>
                                          <p:spTgt spid="6"/>
                                        </p:tgtEl>
                                      </p:cBhvr>
                                      <p:to x="100000" y="80000"/>
                                    </p:animScale>
                                    <p:animScale>
                                      <p:cBhvr>
                                        <p:cTn id="72" dur="166" decel="50000">
                                          <p:stCondLst>
                                            <p:cond delay="1338"/>
                                          </p:stCondLst>
                                        </p:cTn>
                                        <p:tgtEl>
                                          <p:spTgt spid="6"/>
                                        </p:tgtEl>
                                      </p:cBhvr>
                                      <p:to x="100000" y="100000"/>
                                    </p:animScale>
                                    <p:animScale>
                                      <p:cBhvr>
                                        <p:cTn id="73" dur="26">
                                          <p:stCondLst>
                                            <p:cond delay="1642"/>
                                          </p:stCondLst>
                                        </p:cTn>
                                        <p:tgtEl>
                                          <p:spTgt spid="6"/>
                                        </p:tgtEl>
                                      </p:cBhvr>
                                      <p:to x="100000" y="90000"/>
                                    </p:animScale>
                                    <p:animScale>
                                      <p:cBhvr>
                                        <p:cTn id="74" dur="166" decel="50000">
                                          <p:stCondLst>
                                            <p:cond delay="1668"/>
                                          </p:stCondLst>
                                        </p:cTn>
                                        <p:tgtEl>
                                          <p:spTgt spid="6"/>
                                        </p:tgtEl>
                                      </p:cBhvr>
                                      <p:to x="100000" y="100000"/>
                                    </p:animScale>
                                    <p:animScale>
                                      <p:cBhvr>
                                        <p:cTn id="75" dur="26">
                                          <p:stCondLst>
                                            <p:cond delay="1808"/>
                                          </p:stCondLst>
                                        </p:cTn>
                                        <p:tgtEl>
                                          <p:spTgt spid="6"/>
                                        </p:tgtEl>
                                      </p:cBhvr>
                                      <p:to x="100000" y="95000"/>
                                    </p:animScale>
                                    <p:animScale>
                                      <p:cBhvr>
                                        <p:cTn id="7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Proceso alternativo"/>
          <p:cNvSpPr/>
          <p:nvPr/>
        </p:nvSpPr>
        <p:spPr>
          <a:xfrm>
            <a:off x="1984256" y="0"/>
            <a:ext cx="6624736" cy="1152128"/>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dirty="0"/>
              <a:t>ORGANIZACIÓN, TABULACIÓN, ANÁLISIS DE LA  INFORMACIÓN</a:t>
            </a:r>
            <a:endParaRPr lang="es-ES" dirty="0"/>
          </a:p>
        </p:txBody>
      </p:sp>
      <p:sp>
        <p:nvSpPr>
          <p:cNvPr id="5" name="4 Rectángulo"/>
          <p:cNvSpPr/>
          <p:nvPr/>
        </p:nvSpPr>
        <p:spPr>
          <a:xfrm>
            <a:off x="0" y="1556792"/>
            <a:ext cx="3995936" cy="1008112"/>
          </a:xfrm>
          <a:prstGeom prst="rect">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bg1"/>
                </a:solidFill>
              </a:rPr>
              <a:t>El programa Excel para la elaboración, que representarán los resultados de dicha </a:t>
            </a:r>
            <a:r>
              <a:rPr lang="es-ES" dirty="0" smtClean="0">
                <a:solidFill>
                  <a:schemeClr val="bg1"/>
                </a:solidFill>
              </a:rPr>
              <a:t>investigación</a:t>
            </a:r>
            <a:r>
              <a:rPr lang="es-ES" dirty="0" smtClean="0">
                <a:solidFill>
                  <a:srgbClr val="7030A0"/>
                </a:solidFill>
              </a:rPr>
              <a:t>.</a:t>
            </a:r>
            <a:endParaRPr lang="es-ES" dirty="0">
              <a:solidFill>
                <a:srgbClr val="7030A0"/>
              </a:solidFill>
            </a:endParaRPr>
          </a:p>
        </p:txBody>
      </p:sp>
      <p:sp>
        <p:nvSpPr>
          <p:cNvPr id="6" name="5 Proceso alternativo"/>
          <p:cNvSpPr/>
          <p:nvPr/>
        </p:nvSpPr>
        <p:spPr>
          <a:xfrm>
            <a:off x="2987824" y="3421495"/>
            <a:ext cx="5832648" cy="576064"/>
          </a:xfrm>
          <a:prstGeom prst="flowChartAlternateProcess">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dirty="0"/>
              <a:t>RECOLECCIÓN DE DATOS</a:t>
            </a:r>
            <a:endParaRPr lang="es-ES" dirty="0"/>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368152"/>
            <a:ext cx="1196752" cy="1196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Proceso alternativo"/>
          <p:cNvSpPr/>
          <p:nvPr/>
        </p:nvSpPr>
        <p:spPr>
          <a:xfrm>
            <a:off x="2627784" y="4509120"/>
            <a:ext cx="5981208" cy="1944216"/>
          </a:xfrm>
          <a:prstGeom prst="flowChartAlternateProcess">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Se realizó la aplicación del programa FALLPROOF, se realizara el pre – test y posteriormente se aplicara el programa de ejercicios posturales en sedestación y bipedestación de 11 semanas y finalmente se aplicó los post – test donde se conocerá la viabilidad del programa.</a:t>
            </a:r>
            <a:endParaRPr lang="es-ES" dirty="0"/>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80" y="4793239"/>
            <a:ext cx="1584176" cy="1649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2549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39752" cy="1754814"/>
          </a:xfrm>
          <a:prstGeom prst="rect">
            <a:avLst/>
          </a:prstGeom>
        </p:spPr>
      </p:pic>
      <p:sp>
        <p:nvSpPr>
          <p:cNvPr id="5" name="4 Rectángulo redondeado"/>
          <p:cNvSpPr/>
          <p:nvPr/>
        </p:nvSpPr>
        <p:spPr>
          <a:xfrm>
            <a:off x="2555776" y="1484784"/>
            <a:ext cx="5976664" cy="295232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Goudy Stout" pitchFamily="18" charset="0"/>
              </a:rPr>
              <a:t>CAPÍTULO i</a:t>
            </a:r>
          </a:p>
          <a:p>
            <a:pPr algn="ctr"/>
            <a:endParaRPr lang="es-ES" dirty="0">
              <a:latin typeface="Goudy Stout" pitchFamily="18" charset="0"/>
            </a:endParaRPr>
          </a:p>
          <a:p>
            <a:pPr algn="ctr"/>
            <a:r>
              <a:rPr lang="es-ES" dirty="0" smtClean="0">
                <a:latin typeface="Goudy Stout" pitchFamily="18" charset="0"/>
              </a:rPr>
              <a:t>Marco contextual de la investigación</a:t>
            </a:r>
            <a:endParaRPr lang="es-ES" dirty="0">
              <a:latin typeface="Goudy Stout" pitchFamily="18" charset="0"/>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859" y="5297759"/>
            <a:ext cx="2113316" cy="1584987"/>
          </a:xfrm>
          <a:prstGeom prst="rect">
            <a:avLst/>
          </a:prstGeom>
        </p:spPr>
      </p:pic>
    </p:spTree>
    <p:extLst>
      <p:ext uri="{BB962C8B-B14F-4D97-AF65-F5344CB8AC3E}">
        <p14:creationId xmlns:p14="http://schemas.microsoft.com/office/powerpoint/2010/main" val="14225508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1854601" y="184258"/>
            <a:ext cx="5021655" cy="720080"/>
          </a:xfrm>
          <a:prstGeom prst="round2Diag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chemeClr val="tx1"/>
                </a:solidFill>
              </a:rPr>
              <a:t>POBLACIÓN Y MUESTRA</a:t>
            </a:r>
            <a:endParaRPr lang="es-ES" sz="2800" b="1" dirty="0">
              <a:solidFill>
                <a:schemeClr val="tx1"/>
              </a:solidFill>
            </a:endParaRPr>
          </a:p>
        </p:txBody>
      </p:sp>
      <p:sp>
        <p:nvSpPr>
          <p:cNvPr id="5" name="4 Recortar rectángulo de esquina diagonal"/>
          <p:cNvSpPr/>
          <p:nvPr/>
        </p:nvSpPr>
        <p:spPr>
          <a:xfrm>
            <a:off x="3203848" y="2060848"/>
            <a:ext cx="5760640" cy="4392488"/>
          </a:xfrm>
          <a:prstGeom prst="snip2DiagRect">
            <a:avLst/>
          </a:prstGeom>
          <a:solidFill>
            <a:srgbClr val="3AAE34"/>
          </a:solidFill>
          <a:ln>
            <a:solidFill>
              <a:srgbClr val="3AA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El grupo “Asociación de Jubilados de Abornoz</a:t>
            </a:r>
            <a:r>
              <a:rPr lang="es-ES" sz="3200" b="1" dirty="0" smtClean="0">
                <a:solidFill>
                  <a:schemeClr val="tx1"/>
                </a:solidFill>
              </a:rPr>
              <a:t>”, cuenta con:</a:t>
            </a:r>
          </a:p>
          <a:p>
            <a:pPr algn="ctr"/>
            <a:endParaRPr lang="es-ES" sz="3200" b="1" dirty="0">
              <a:solidFill>
                <a:schemeClr val="tx1"/>
              </a:solidFill>
            </a:endParaRPr>
          </a:p>
          <a:p>
            <a:pPr marL="285750" lvl="0" indent="-285750">
              <a:buFont typeface="Wingdings" pitchFamily="2" charset="2"/>
              <a:buChar char="v"/>
            </a:pPr>
            <a:r>
              <a:rPr lang="es-ES" sz="3200" b="1" dirty="0">
                <a:solidFill>
                  <a:schemeClr val="tx1"/>
                </a:solidFill>
              </a:rPr>
              <a:t>Mujeres: </a:t>
            </a:r>
            <a:r>
              <a:rPr lang="es-ES" sz="3200" b="1" dirty="0" smtClean="0">
                <a:solidFill>
                  <a:schemeClr val="tx1"/>
                </a:solidFill>
              </a:rPr>
              <a:t>11</a:t>
            </a:r>
          </a:p>
          <a:p>
            <a:pPr lvl="0"/>
            <a:endParaRPr lang="es-ES" sz="3200" b="1" dirty="0" smtClean="0">
              <a:solidFill>
                <a:schemeClr val="tx1"/>
              </a:solidFill>
            </a:endParaRPr>
          </a:p>
          <a:p>
            <a:pPr marL="285750" lvl="0" indent="-285750">
              <a:buFont typeface="Wingdings" pitchFamily="2" charset="2"/>
              <a:buChar char="v"/>
            </a:pPr>
            <a:r>
              <a:rPr lang="es-ES" sz="3200" b="1" dirty="0" smtClean="0">
                <a:solidFill>
                  <a:schemeClr val="tx1"/>
                </a:solidFill>
              </a:rPr>
              <a:t>Hombres</a:t>
            </a:r>
            <a:r>
              <a:rPr lang="es-ES" sz="3200" b="1" dirty="0">
                <a:solidFill>
                  <a:schemeClr val="tx1"/>
                </a:solidFill>
              </a:rPr>
              <a:t>: 19</a:t>
            </a:r>
          </a:p>
          <a:p>
            <a:pPr algn="ctr"/>
            <a:endParaRPr lang="es-ES" sz="2400" b="1" dirty="0">
              <a:solidFill>
                <a:schemeClr val="tx1"/>
              </a:solidFill>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312937"/>
            <a:ext cx="2640212" cy="198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4378110"/>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6"/>
            <a:ext cx="9173144" cy="6851144"/>
          </a:xfrm>
          <a:prstGeom prst="rect">
            <a:avLst/>
          </a:prstGeom>
        </p:spPr>
      </p:pic>
    </p:spTree>
    <p:extLst>
      <p:ext uri="{BB962C8B-B14F-4D97-AF65-F5344CB8AC3E}">
        <p14:creationId xmlns:p14="http://schemas.microsoft.com/office/powerpoint/2010/main" val="2634248014"/>
      </p:ext>
    </p:extLst>
  </p:cSld>
  <p:clrMapOvr>
    <a:masterClrMapping/>
  </p:clrMapOvr>
  <p:transition spd="slow">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4 CuadroTexto"/>
          <p:cNvSpPr txBox="1"/>
          <p:nvPr/>
        </p:nvSpPr>
        <p:spPr>
          <a:xfrm>
            <a:off x="5112568" y="3019599"/>
            <a:ext cx="4211960" cy="769441"/>
          </a:xfrm>
          <a:prstGeom prst="rect">
            <a:avLst/>
          </a:prstGeom>
          <a:noFill/>
        </p:spPr>
        <p:txBody>
          <a:bodyPr wrap="square" rtlCol="0">
            <a:spAutoFit/>
          </a:bodyPr>
          <a:lstStyle/>
          <a:p>
            <a:pPr algn="ctr"/>
            <a:r>
              <a:rPr lang="es-ES" sz="4400" b="1" dirty="0" smtClean="0">
                <a:solidFill>
                  <a:schemeClr val="bg1"/>
                </a:solidFill>
              </a:rPr>
              <a:t>RESULTADOS</a:t>
            </a:r>
            <a:endParaRPr lang="es-ES" sz="4400" b="1" dirty="0">
              <a:solidFill>
                <a:schemeClr val="bg1"/>
              </a:solidFill>
            </a:endParaRPr>
          </a:p>
        </p:txBody>
      </p:sp>
    </p:spTree>
    <p:extLst>
      <p:ext uri="{BB962C8B-B14F-4D97-AF65-F5344CB8AC3E}">
        <p14:creationId xmlns:p14="http://schemas.microsoft.com/office/powerpoint/2010/main" val="10406043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54319" y="332656"/>
            <a:ext cx="7455887" cy="1754326"/>
          </a:xfrm>
          <a:prstGeom prst="rect">
            <a:avLst/>
          </a:prstGeom>
          <a:noFill/>
        </p:spPr>
        <p:txBody>
          <a:bodyPr wrap="none" lIns="91440" tIns="45720" rIns="91440" bIns="45720">
            <a:spAutoFit/>
          </a:bodyPr>
          <a:lstStyle/>
          <a:p>
            <a:pPr algn="ctr"/>
            <a:r>
              <a:rPr lang="es-ES" sz="5400" b="1" cap="none" spc="0" dirty="0" smtClean="0">
                <a:ln w="18000">
                  <a:solidFill>
                    <a:srgbClr val="FF33CC"/>
                  </a:solidFill>
                  <a:prstDash val="solid"/>
                  <a:miter lim="800000"/>
                </a:ln>
                <a:solidFill>
                  <a:schemeClr val="bg1"/>
                </a:solidFill>
                <a:effectLst>
                  <a:outerShdw blurRad="25500" dist="23000" dir="7020000" algn="tl">
                    <a:srgbClr val="000000">
                      <a:alpha val="50000"/>
                    </a:srgbClr>
                  </a:outerShdw>
                </a:effectLst>
              </a:rPr>
              <a:t>APLICACIÓN DE LOS </a:t>
            </a:r>
          </a:p>
          <a:p>
            <a:pPr algn="ctr"/>
            <a:r>
              <a:rPr lang="es-ES" sz="5400" b="1" cap="none" spc="0" dirty="0" smtClean="0">
                <a:ln w="18000">
                  <a:solidFill>
                    <a:srgbClr val="FF33CC"/>
                  </a:solidFill>
                  <a:prstDash val="solid"/>
                  <a:miter lim="800000"/>
                </a:ln>
                <a:solidFill>
                  <a:schemeClr val="bg1"/>
                </a:solidFill>
                <a:effectLst>
                  <a:outerShdw blurRad="25500" dist="23000" dir="7020000" algn="tl">
                    <a:srgbClr val="000000">
                      <a:alpha val="50000"/>
                    </a:srgbClr>
                  </a:outerShdw>
                </a:effectLst>
              </a:rPr>
              <a:t>PRE Y POST - TEST </a:t>
            </a:r>
            <a:endParaRPr lang="es-ES" sz="5400" b="1" cap="none" spc="0" dirty="0">
              <a:ln w="18000">
                <a:solidFill>
                  <a:srgbClr val="FF33CC"/>
                </a:solidFill>
                <a:prstDash val="solid"/>
                <a:miter lim="800000"/>
              </a:ln>
              <a:solidFill>
                <a:schemeClr val="bg1"/>
              </a:solidFill>
              <a:effectLst>
                <a:outerShdw blurRad="25500" dist="23000" dir="7020000" algn="tl">
                  <a:srgbClr val="000000">
                    <a:alpha val="50000"/>
                  </a:srgbClr>
                </a:outerShdw>
              </a:effectLst>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81" y="2645715"/>
            <a:ext cx="3834599" cy="4050295"/>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550" y="2645716"/>
            <a:ext cx="3597363" cy="3971084"/>
          </a:xfrm>
          <a:prstGeom prst="rect">
            <a:avLst/>
          </a:prstGeom>
        </p:spPr>
      </p:pic>
      <p:sp>
        <p:nvSpPr>
          <p:cNvPr id="8" name="7 Cruz"/>
          <p:cNvSpPr/>
          <p:nvPr/>
        </p:nvSpPr>
        <p:spPr>
          <a:xfrm>
            <a:off x="3707904" y="4365104"/>
            <a:ext cx="1440160" cy="1512168"/>
          </a:xfrm>
          <a:prstGeom prst="plu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Tree>
    <p:extLst>
      <p:ext uri="{BB962C8B-B14F-4D97-AF65-F5344CB8AC3E}">
        <p14:creationId xmlns:p14="http://schemas.microsoft.com/office/powerpoint/2010/main" val="1698087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79049" y="441246"/>
            <a:ext cx="7759880" cy="2123658"/>
          </a:xfrm>
          <a:prstGeom prst="rect">
            <a:avLst/>
          </a:prstGeom>
          <a:noFill/>
        </p:spPr>
        <p:txBody>
          <a:bodyPr wrap="none" lIns="91440" tIns="45720" rIns="91440" bIns="45720">
            <a:spAutoFit/>
          </a:bodyPr>
          <a:lstStyle/>
          <a:p>
            <a:pPr algn="ctr"/>
            <a:r>
              <a:rPr lang="es-ES" sz="4400" b="1"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rPr>
              <a:t>INCLINACIÓN DEL TRONCO</a:t>
            </a:r>
          </a:p>
          <a:p>
            <a:pPr algn="ctr"/>
            <a:r>
              <a:rPr lang="es-ES" sz="4400" b="1"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rPr>
              <a:t>EN DIRECCIÓN ANTERIOR</a:t>
            </a:r>
          </a:p>
          <a:p>
            <a:pPr algn="ctr"/>
            <a:r>
              <a:rPr lang="es-ES" sz="4400" b="1"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rPr>
              <a:t>Y POSTERIOR</a:t>
            </a:r>
            <a:endParaRPr lang="es-ES" sz="4400" b="1"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36912"/>
            <a:ext cx="4692013" cy="4149080"/>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553" y="2636912"/>
            <a:ext cx="4170376" cy="4149079"/>
          </a:xfrm>
          <a:prstGeom prst="rect">
            <a:avLst/>
          </a:prstGeom>
        </p:spPr>
      </p:pic>
    </p:spTree>
    <p:extLst>
      <p:ext uri="{BB962C8B-B14F-4D97-AF65-F5344CB8AC3E}">
        <p14:creationId xmlns:p14="http://schemas.microsoft.com/office/powerpoint/2010/main" val="4018840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157063" cy="6957392"/>
          </a:xfrm>
          <a:prstGeom prst="rect">
            <a:avLst/>
          </a:prstGeom>
        </p:spPr>
      </p:pic>
      <p:sp>
        <p:nvSpPr>
          <p:cNvPr id="8" name="Cuadro de texto 56"/>
          <p:cNvSpPr txBox="1">
            <a:spLocks noChangeArrowheads="1"/>
          </p:cNvSpPr>
          <p:nvPr/>
        </p:nvSpPr>
        <p:spPr bwMode="auto">
          <a:xfrm>
            <a:off x="801402" y="6073175"/>
            <a:ext cx="7469188" cy="522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900" b="0" i="0" u="none" strike="noStrike" cap="none" normalizeH="0" baseline="0" dirty="0" smtClean="0">
                <a:ln>
                  <a:noFill/>
                </a:ln>
                <a:solidFill>
                  <a:schemeClr val="tx1"/>
                </a:solidFill>
                <a:effectLst/>
                <a:latin typeface="Arial" pitchFamily="34" charset="0"/>
                <a:cs typeface="Arial" pitchFamily="34" charset="0"/>
              </a:rPr>
              <a:t>Figura 15 pre – test inclinación del tronco en dirección anterior y posterior (CARMONA, 2012)</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Gráfico 5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6632"/>
            <a:ext cx="5758075" cy="462850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redondeado"/>
          <p:cNvSpPr/>
          <p:nvPr/>
        </p:nvSpPr>
        <p:spPr>
          <a:xfrm>
            <a:off x="855332" y="4869160"/>
            <a:ext cx="6399762" cy="107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rPr>
              <a:t>Asociación </a:t>
            </a:r>
            <a:r>
              <a:rPr lang="es-ES" dirty="0">
                <a:solidFill>
                  <a:schemeClr val="tx1"/>
                </a:solidFill>
              </a:rPr>
              <a:t>de Jubilados de Albornoz se encuentra en un nivel adecuado para dicho test.</a:t>
            </a:r>
          </a:p>
        </p:txBody>
      </p:sp>
      <p:sp>
        <p:nvSpPr>
          <p:cNvPr id="2" name="1 CuadroTexto"/>
          <p:cNvSpPr txBox="1"/>
          <p:nvPr/>
        </p:nvSpPr>
        <p:spPr>
          <a:xfrm>
            <a:off x="5220072" y="2708920"/>
            <a:ext cx="576064" cy="461665"/>
          </a:xfrm>
          <a:prstGeom prst="rect">
            <a:avLst/>
          </a:prstGeom>
          <a:noFill/>
        </p:spPr>
        <p:txBody>
          <a:bodyPr wrap="square" rtlCol="0">
            <a:spAutoFit/>
          </a:bodyPr>
          <a:lstStyle/>
          <a:p>
            <a:r>
              <a:rPr lang="es-ES" sz="2400" b="1" dirty="0" smtClean="0"/>
              <a:t>25</a:t>
            </a:r>
            <a:endParaRPr lang="es-ES" sz="2400" b="1" dirty="0"/>
          </a:p>
        </p:txBody>
      </p:sp>
    </p:spTree>
    <p:extLst>
      <p:ext uri="{BB962C8B-B14F-4D97-AF65-F5344CB8AC3E}">
        <p14:creationId xmlns:p14="http://schemas.microsoft.com/office/powerpoint/2010/main" val="36712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91880" y="260648"/>
            <a:ext cx="3300904" cy="923330"/>
          </a:xfrm>
          <a:prstGeom prst="rect">
            <a:avLst/>
          </a:prstGeom>
          <a:noFill/>
          <a:ln>
            <a:solidFill>
              <a:srgbClr val="B866C6"/>
            </a:solidFill>
          </a:ln>
        </p:spPr>
        <p:txBody>
          <a:bodyPr wrap="none" lIns="91440" tIns="45720" rIns="91440" bIns="45720">
            <a:spAutoFit/>
          </a:bodyPr>
          <a:lstStyle/>
          <a:p>
            <a:pPr algn="ctr"/>
            <a:r>
              <a:rPr lang="es-ES" sz="5400" b="1" cap="none" spc="50" dirty="0" smtClean="0">
                <a:ln w="12700" cmpd="sng">
                  <a:solidFill>
                    <a:schemeClr val="accent6">
                      <a:satMod val="120000"/>
                      <a:shade val="80000"/>
                    </a:schemeClr>
                  </a:solidFill>
                  <a:prstDash val="solid"/>
                </a:ln>
                <a:solidFill>
                  <a:schemeClr val="bg1"/>
                </a:solidFill>
                <a:effectLst>
                  <a:glow rad="53100">
                    <a:schemeClr val="accent6">
                      <a:satMod val="180000"/>
                      <a:alpha val="30000"/>
                    </a:schemeClr>
                  </a:glow>
                </a:effectLst>
              </a:rPr>
              <a:t>BAREMO</a:t>
            </a:r>
            <a:endParaRPr lang="es-ES" sz="5400" b="1" cap="none" spc="50" dirty="0">
              <a:ln w="12700" cmpd="sng">
                <a:solidFill>
                  <a:schemeClr val="accent6">
                    <a:satMod val="120000"/>
                    <a:shade val="80000"/>
                  </a:schemeClr>
                </a:solidFill>
                <a:prstDash val="solid"/>
              </a:ln>
              <a:solidFill>
                <a:schemeClr val="bg1"/>
              </a:solidFill>
              <a:effectLst>
                <a:glow rad="53100">
                  <a:schemeClr val="accent6">
                    <a:satMod val="180000"/>
                    <a:alpha val="30000"/>
                  </a:schemeClr>
                </a:glow>
              </a:effectLst>
            </a:endParaRPr>
          </a:p>
        </p:txBody>
      </p:sp>
      <p:graphicFrame>
        <p:nvGraphicFramePr>
          <p:cNvPr id="5" name="4 Tabla"/>
          <p:cNvGraphicFramePr>
            <a:graphicFrameLocks noGrp="1"/>
          </p:cNvGraphicFramePr>
          <p:nvPr>
            <p:extLst>
              <p:ext uri="{D42A27DB-BD31-4B8C-83A1-F6EECF244321}">
                <p14:modId xmlns:p14="http://schemas.microsoft.com/office/powerpoint/2010/main" val="3690287977"/>
              </p:ext>
            </p:extLst>
          </p:nvPr>
        </p:nvGraphicFramePr>
        <p:xfrm>
          <a:off x="2051720" y="2132856"/>
          <a:ext cx="5102186" cy="2232740"/>
        </p:xfrm>
        <a:graphic>
          <a:graphicData uri="http://schemas.openxmlformats.org/drawingml/2006/table">
            <a:tbl>
              <a:tblPr firstRow="1" firstCol="1" bandRow="1">
                <a:tableStyleId>{93296810-A885-4BE3-A3E7-6D5BEEA58F35}</a:tableStyleId>
              </a:tblPr>
              <a:tblGrid>
                <a:gridCol w="2551093"/>
                <a:gridCol w="2551093"/>
              </a:tblGrid>
              <a:tr h="438460">
                <a:tc>
                  <a:txBody>
                    <a:bodyPr/>
                    <a:lstStyle/>
                    <a:p>
                      <a:pPr algn="ctr">
                        <a:lnSpc>
                          <a:spcPct val="150000"/>
                        </a:lnSpc>
                        <a:spcAft>
                          <a:spcPts val="0"/>
                        </a:spcAft>
                        <a:tabLst>
                          <a:tab pos="-457200" algn="l"/>
                        </a:tabLst>
                      </a:pPr>
                      <a:r>
                        <a:rPr lang="es-ES" sz="1200" spc="-15">
                          <a:effectLst/>
                        </a:rPr>
                        <a:t>PUNTUACIÓN</a:t>
                      </a:r>
                      <a:endParaRPr lang="es-ES" sz="12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457200" algn="l"/>
                        </a:tabLst>
                      </a:pPr>
                      <a:r>
                        <a:rPr lang="es-ES" sz="1200" spc="-15">
                          <a:effectLst/>
                        </a:rPr>
                        <a:t>BAREMOS</a:t>
                      </a:r>
                      <a:endParaRPr lang="es-ES" sz="1200">
                        <a:effectLst/>
                        <a:latin typeface="Times New Roman"/>
                        <a:ea typeface="Times New Roman"/>
                        <a:cs typeface="Times New Roman"/>
                      </a:endParaRPr>
                    </a:p>
                  </a:txBody>
                  <a:tcPr marL="68580" marR="68580" marT="0" marB="0"/>
                </a:tc>
              </a:tr>
              <a:tr h="458680">
                <a:tc>
                  <a:txBody>
                    <a:bodyPr/>
                    <a:lstStyle/>
                    <a:p>
                      <a:pPr algn="ctr">
                        <a:lnSpc>
                          <a:spcPct val="150000"/>
                        </a:lnSpc>
                        <a:spcAft>
                          <a:spcPts val="0"/>
                        </a:spcAft>
                        <a:tabLst>
                          <a:tab pos="-457200" algn="l"/>
                        </a:tabLst>
                      </a:pPr>
                      <a:r>
                        <a:rPr lang="es-ES" sz="1200" spc="-15">
                          <a:effectLst/>
                        </a:rPr>
                        <a:t>1 – 1.5</a:t>
                      </a:r>
                      <a:endParaRPr lang="es-ES" sz="12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457200" algn="l"/>
                        </a:tabLst>
                      </a:pPr>
                      <a:r>
                        <a:rPr lang="es-ES" sz="1200" spc="-15">
                          <a:effectLst/>
                        </a:rPr>
                        <a:t>MALO</a:t>
                      </a:r>
                      <a:endParaRPr lang="es-ES" sz="1200">
                        <a:effectLst/>
                        <a:latin typeface="Times New Roman"/>
                        <a:ea typeface="Times New Roman"/>
                        <a:cs typeface="Times New Roman"/>
                      </a:endParaRPr>
                    </a:p>
                  </a:txBody>
                  <a:tcPr marL="68580" marR="68580" marT="0" marB="0"/>
                </a:tc>
              </a:tr>
              <a:tr h="438460">
                <a:tc>
                  <a:txBody>
                    <a:bodyPr/>
                    <a:lstStyle/>
                    <a:p>
                      <a:pPr algn="ctr">
                        <a:lnSpc>
                          <a:spcPct val="150000"/>
                        </a:lnSpc>
                        <a:spcAft>
                          <a:spcPts val="0"/>
                        </a:spcAft>
                        <a:tabLst>
                          <a:tab pos="-457200" algn="l"/>
                        </a:tabLst>
                      </a:pPr>
                      <a:r>
                        <a:rPr lang="es-ES" sz="1200" spc="-15">
                          <a:effectLst/>
                        </a:rPr>
                        <a:t>1.6 – 2.10</a:t>
                      </a:r>
                      <a:endParaRPr lang="es-ES" sz="12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457200" algn="l"/>
                        </a:tabLst>
                      </a:pPr>
                      <a:r>
                        <a:rPr lang="es-ES" sz="1200" spc="-15">
                          <a:effectLst/>
                        </a:rPr>
                        <a:t>REGULAR</a:t>
                      </a:r>
                      <a:endParaRPr lang="es-ES" sz="1200">
                        <a:effectLst/>
                        <a:latin typeface="Times New Roman"/>
                        <a:ea typeface="Times New Roman"/>
                        <a:cs typeface="Times New Roman"/>
                      </a:endParaRPr>
                    </a:p>
                  </a:txBody>
                  <a:tcPr marL="68580" marR="68580" marT="0" marB="0"/>
                </a:tc>
              </a:tr>
              <a:tr h="438460">
                <a:tc>
                  <a:txBody>
                    <a:bodyPr/>
                    <a:lstStyle/>
                    <a:p>
                      <a:pPr algn="ctr">
                        <a:lnSpc>
                          <a:spcPct val="150000"/>
                        </a:lnSpc>
                        <a:spcAft>
                          <a:spcPts val="0"/>
                        </a:spcAft>
                        <a:tabLst>
                          <a:tab pos="-457200" algn="l"/>
                        </a:tabLst>
                      </a:pPr>
                      <a:r>
                        <a:rPr lang="es-ES" sz="1200" spc="-15">
                          <a:effectLst/>
                        </a:rPr>
                        <a:t>2.11 – 2.61</a:t>
                      </a:r>
                      <a:endParaRPr lang="es-ES" sz="12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457200" algn="l"/>
                        </a:tabLst>
                      </a:pPr>
                      <a:r>
                        <a:rPr lang="es-ES" sz="1200" spc="-15">
                          <a:effectLst/>
                        </a:rPr>
                        <a:t>BUENO</a:t>
                      </a:r>
                      <a:endParaRPr lang="es-ES" sz="1200">
                        <a:effectLst/>
                        <a:latin typeface="Times New Roman"/>
                        <a:ea typeface="Times New Roman"/>
                        <a:cs typeface="Times New Roman"/>
                      </a:endParaRPr>
                    </a:p>
                  </a:txBody>
                  <a:tcPr marL="68580" marR="68580" marT="0" marB="0"/>
                </a:tc>
              </a:tr>
              <a:tr h="458680">
                <a:tc>
                  <a:txBody>
                    <a:bodyPr/>
                    <a:lstStyle/>
                    <a:p>
                      <a:pPr algn="ctr">
                        <a:lnSpc>
                          <a:spcPct val="150000"/>
                        </a:lnSpc>
                        <a:spcAft>
                          <a:spcPts val="0"/>
                        </a:spcAft>
                        <a:tabLst>
                          <a:tab pos="-457200" algn="l"/>
                        </a:tabLst>
                      </a:pPr>
                      <a:r>
                        <a:rPr lang="es-ES" sz="1200" spc="-15">
                          <a:effectLst/>
                        </a:rPr>
                        <a:t>2.62 - 3</a:t>
                      </a:r>
                      <a:endParaRPr lang="es-ES" sz="1200">
                        <a:effectLst/>
                        <a:latin typeface="Times New Roman"/>
                        <a:ea typeface="Times New Roman"/>
                        <a:cs typeface="Times New Roman"/>
                      </a:endParaRPr>
                    </a:p>
                  </a:txBody>
                  <a:tcPr marL="68580" marR="68580" marT="0" marB="0"/>
                </a:tc>
                <a:tc>
                  <a:txBody>
                    <a:bodyPr/>
                    <a:lstStyle/>
                    <a:p>
                      <a:pPr algn="ctr">
                        <a:lnSpc>
                          <a:spcPct val="150000"/>
                        </a:lnSpc>
                        <a:spcAft>
                          <a:spcPts val="0"/>
                        </a:spcAft>
                        <a:tabLst>
                          <a:tab pos="-457200" algn="l"/>
                        </a:tabLst>
                      </a:pPr>
                      <a:r>
                        <a:rPr lang="es-ES" sz="1200" spc="-15" dirty="0">
                          <a:effectLst/>
                        </a:rPr>
                        <a:t>MUY BUENO</a:t>
                      </a:r>
                      <a:endParaRPr lang="es-ES" sz="1200" dirty="0">
                        <a:effectLst/>
                        <a:latin typeface="Times New Roman"/>
                        <a:ea typeface="Times New Roman"/>
                        <a:cs typeface="Times New Roman"/>
                      </a:endParaRPr>
                    </a:p>
                  </a:txBody>
                  <a:tcPr marL="68580" marR="68580" marT="0" marB="0"/>
                </a:tc>
              </a:tr>
            </a:tbl>
          </a:graphicData>
        </a:graphic>
      </p:graphicFrame>
      <p:pic>
        <p:nvPicPr>
          <p:cNvPr id="6" name="Picture 8" descr="hap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987" y="6917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097911"/>
            <a:ext cx="1979712" cy="1749148"/>
          </a:xfrm>
          <a:prstGeom prst="rect">
            <a:avLst/>
          </a:prstGeom>
        </p:spPr>
      </p:pic>
    </p:spTree>
    <p:extLst>
      <p:ext uri="{BB962C8B-B14F-4D97-AF65-F5344CB8AC3E}">
        <p14:creationId xmlns:p14="http://schemas.microsoft.com/office/powerpoint/2010/main" val="3700313847"/>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5952"/>
          </a:xfrm>
          <a:prstGeom prst="rect">
            <a:avLst/>
          </a:prstGeom>
        </p:spPr>
      </p:pic>
      <p:sp>
        <p:nvSpPr>
          <p:cNvPr id="7" name="6 CuadroTexto"/>
          <p:cNvSpPr txBox="1"/>
          <p:nvPr/>
        </p:nvSpPr>
        <p:spPr>
          <a:xfrm>
            <a:off x="251520" y="260648"/>
            <a:ext cx="8136904" cy="646331"/>
          </a:xfrm>
          <a:prstGeom prst="rect">
            <a:avLst/>
          </a:prstGeom>
          <a:noFill/>
        </p:spPr>
        <p:txBody>
          <a:bodyPr wrap="square" rtlCol="0">
            <a:spAutoFit/>
          </a:bodyPr>
          <a:lstStyle/>
          <a:p>
            <a:pPr algn="ctr"/>
            <a:r>
              <a:rPr lang="es-ES" b="1" dirty="0"/>
              <a:t>CUADROS COMPARATIVOS DEL PRE Y POST – TEST TOMADOS 08 DE JUNIO AL 08 DE SEPTIEMBRE DEL 2012</a:t>
            </a:r>
            <a:endParaRPr lang="es-ES" dirty="0"/>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537" y="1047130"/>
            <a:ext cx="6979871" cy="4752528"/>
          </a:xfrm>
          <a:prstGeom prst="rect">
            <a:avLst/>
          </a:prstGeom>
        </p:spPr>
      </p:pic>
      <p:sp>
        <p:nvSpPr>
          <p:cNvPr id="9" name="Cuadro de texto 45"/>
          <p:cNvSpPr txBox="1">
            <a:spLocks noChangeArrowheads="1"/>
          </p:cNvSpPr>
          <p:nvPr/>
        </p:nvSpPr>
        <p:spPr bwMode="auto">
          <a:xfrm>
            <a:off x="0" y="6470352"/>
            <a:ext cx="7469187" cy="3556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900" b="0" i="0" u="none" strike="noStrike" cap="none" normalizeH="0" baseline="0" smtClean="0">
                <a:ln>
                  <a:noFill/>
                </a:ln>
                <a:solidFill>
                  <a:schemeClr val="tx1"/>
                </a:solidFill>
                <a:effectLst/>
                <a:latin typeface="Arial" pitchFamily="34" charset="0"/>
                <a:cs typeface="Arial" pitchFamily="34" charset="0"/>
              </a:rPr>
              <a:t>Figura 23: test inclinación del troco en dirección anterior y posterior, cuadro comparativo del pre y post – test (CARMONA, 2012)</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Picture 8" descr="hap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6544" y="2060848"/>
            <a:ext cx="1070911" cy="107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redondeado"/>
          <p:cNvSpPr/>
          <p:nvPr/>
        </p:nvSpPr>
        <p:spPr>
          <a:xfrm>
            <a:off x="2555776" y="1916832"/>
            <a:ext cx="1584176" cy="38866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redondeado"/>
          <p:cNvSpPr/>
          <p:nvPr/>
        </p:nvSpPr>
        <p:spPr>
          <a:xfrm>
            <a:off x="6012160" y="4509120"/>
            <a:ext cx="1457027" cy="13153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redondeado"/>
          <p:cNvSpPr/>
          <p:nvPr/>
        </p:nvSpPr>
        <p:spPr>
          <a:xfrm>
            <a:off x="4378941" y="4488160"/>
            <a:ext cx="1457027" cy="13153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abajo"/>
          <p:cNvSpPr/>
          <p:nvPr/>
        </p:nvSpPr>
        <p:spPr>
          <a:xfrm>
            <a:off x="6876256" y="3966845"/>
            <a:ext cx="504056" cy="4329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abajo"/>
          <p:cNvSpPr/>
          <p:nvPr/>
        </p:nvSpPr>
        <p:spPr>
          <a:xfrm>
            <a:off x="4603399" y="3873256"/>
            <a:ext cx="504056" cy="4329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rriba"/>
          <p:cNvSpPr/>
          <p:nvPr/>
        </p:nvSpPr>
        <p:spPr>
          <a:xfrm>
            <a:off x="3345574" y="2461351"/>
            <a:ext cx="504056" cy="57606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511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80">
                                          <p:stCondLst>
                                            <p:cond delay="0"/>
                                          </p:stCondLst>
                                        </p:cTn>
                                        <p:tgtEl>
                                          <p:spTgt spid="13"/>
                                        </p:tgtEl>
                                      </p:cBhvr>
                                    </p:animEffect>
                                    <p:anim calcmode="lin" valueType="num">
                                      <p:cBhvr>
                                        <p:cTn id="1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0" dur="26">
                                          <p:stCondLst>
                                            <p:cond delay="650"/>
                                          </p:stCondLst>
                                        </p:cTn>
                                        <p:tgtEl>
                                          <p:spTgt spid="13"/>
                                        </p:tgtEl>
                                      </p:cBhvr>
                                      <p:to x="100000" y="60000"/>
                                    </p:animScale>
                                    <p:animScale>
                                      <p:cBhvr>
                                        <p:cTn id="21" dur="166" decel="50000">
                                          <p:stCondLst>
                                            <p:cond delay="676"/>
                                          </p:stCondLst>
                                        </p:cTn>
                                        <p:tgtEl>
                                          <p:spTgt spid="13"/>
                                        </p:tgtEl>
                                      </p:cBhvr>
                                      <p:to x="100000" y="100000"/>
                                    </p:animScale>
                                    <p:animScale>
                                      <p:cBhvr>
                                        <p:cTn id="22" dur="26">
                                          <p:stCondLst>
                                            <p:cond delay="1312"/>
                                          </p:stCondLst>
                                        </p:cTn>
                                        <p:tgtEl>
                                          <p:spTgt spid="13"/>
                                        </p:tgtEl>
                                      </p:cBhvr>
                                      <p:to x="100000" y="80000"/>
                                    </p:animScale>
                                    <p:animScale>
                                      <p:cBhvr>
                                        <p:cTn id="23" dur="166" decel="50000">
                                          <p:stCondLst>
                                            <p:cond delay="1338"/>
                                          </p:stCondLst>
                                        </p:cTn>
                                        <p:tgtEl>
                                          <p:spTgt spid="13"/>
                                        </p:tgtEl>
                                      </p:cBhvr>
                                      <p:to x="100000" y="100000"/>
                                    </p:animScale>
                                    <p:animScale>
                                      <p:cBhvr>
                                        <p:cTn id="24" dur="26">
                                          <p:stCondLst>
                                            <p:cond delay="1642"/>
                                          </p:stCondLst>
                                        </p:cTn>
                                        <p:tgtEl>
                                          <p:spTgt spid="13"/>
                                        </p:tgtEl>
                                      </p:cBhvr>
                                      <p:to x="100000" y="90000"/>
                                    </p:animScale>
                                    <p:animScale>
                                      <p:cBhvr>
                                        <p:cTn id="25" dur="166" decel="50000">
                                          <p:stCondLst>
                                            <p:cond delay="1668"/>
                                          </p:stCondLst>
                                        </p:cTn>
                                        <p:tgtEl>
                                          <p:spTgt spid="13"/>
                                        </p:tgtEl>
                                      </p:cBhvr>
                                      <p:to x="100000" y="100000"/>
                                    </p:animScale>
                                    <p:animScale>
                                      <p:cBhvr>
                                        <p:cTn id="26" dur="26">
                                          <p:stCondLst>
                                            <p:cond delay="1808"/>
                                          </p:stCondLst>
                                        </p:cTn>
                                        <p:tgtEl>
                                          <p:spTgt spid="13"/>
                                        </p:tgtEl>
                                      </p:cBhvr>
                                      <p:to x="100000" y="95000"/>
                                    </p:animScale>
                                    <p:animScale>
                                      <p:cBhvr>
                                        <p:cTn id="27" dur="166" decel="50000">
                                          <p:stCondLst>
                                            <p:cond delay="1834"/>
                                          </p:stCondLst>
                                        </p:cTn>
                                        <p:tgtEl>
                                          <p:spTgt spid="1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80">
                                          <p:stCondLst>
                                            <p:cond delay="0"/>
                                          </p:stCondLst>
                                        </p:cTn>
                                        <p:tgtEl>
                                          <p:spTgt spid="14"/>
                                        </p:tgtEl>
                                      </p:cBhvr>
                                    </p:animEffect>
                                    <p:anim calcmode="lin" valueType="num">
                                      <p:cBhvr>
                                        <p:cTn id="6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0" dur="26">
                                          <p:stCondLst>
                                            <p:cond delay="650"/>
                                          </p:stCondLst>
                                        </p:cTn>
                                        <p:tgtEl>
                                          <p:spTgt spid="14"/>
                                        </p:tgtEl>
                                      </p:cBhvr>
                                      <p:to x="100000" y="60000"/>
                                    </p:animScale>
                                    <p:animScale>
                                      <p:cBhvr>
                                        <p:cTn id="71" dur="166" decel="50000">
                                          <p:stCondLst>
                                            <p:cond delay="676"/>
                                          </p:stCondLst>
                                        </p:cTn>
                                        <p:tgtEl>
                                          <p:spTgt spid="14"/>
                                        </p:tgtEl>
                                      </p:cBhvr>
                                      <p:to x="100000" y="100000"/>
                                    </p:animScale>
                                    <p:animScale>
                                      <p:cBhvr>
                                        <p:cTn id="72" dur="26">
                                          <p:stCondLst>
                                            <p:cond delay="1312"/>
                                          </p:stCondLst>
                                        </p:cTn>
                                        <p:tgtEl>
                                          <p:spTgt spid="14"/>
                                        </p:tgtEl>
                                      </p:cBhvr>
                                      <p:to x="100000" y="80000"/>
                                    </p:animScale>
                                    <p:animScale>
                                      <p:cBhvr>
                                        <p:cTn id="73" dur="166" decel="50000">
                                          <p:stCondLst>
                                            <p:cond delay="1338"/>
                                          </p:stCondLst>
                                        </p:cTn>
                                        <p:tgtEl>
                                          <p:spTgt spid="14"/>
                                        </p:tgtEl>
                                      </p:cBhvr>
                                      <p:to x="100000" y="100000"/>
                                    </p:animScale>
                                    <p:animScale>
                                      <p:cBhvr>
                                        <p:cTn id="74" dur="26">
                                          <p:stCondLst>
                                            <p:cond delay="1642"/>
                                          </p:stCondLst>
                                        </p:cTn>
                                        <p:tgtEl>
                                          <p:spTgt spid="14"/>
                                        </p:tgtEl>
                                      </p:cBhvr>
                                      <p:to x="100000" y="90000"/>
                                    </p:animScale>
                                    <p:animScale>
                                      <p:cBhvr>
                                        <p:cTn id="75" dur="166" decel="50000">
                                          <p:stCondLst>
                                            <p:cond delay="1668"/>
                                          </p:stCondLst>
                                        </p:cTn>
                                        <p:tgtEl>
                                          <p:spTgt spid="14"/>
                                        </p:tgtEl>
                                      </p:cBhvr>
                                      <p:to x="100000" y="100000"/>
                                    </p:animScale>
                                    <p:animScale>
                                      <p:cBhvr>
                                        <p:cTn id="76" dur="26">
                                          <p:stCondLst>
                                            <p:cond delay="1808"/>
                                          </p:stCondLst>
                                        </p:cTn>
                                        <p:tgtEl>
                                          <p:spTgt spid="14"/>
                                        </p:tgtEl>
                                      </p:cBhvr>
                                      <p:to x="100000" y="95000"/>
                                    </p:animScale>
                                    <p:animScale>
                                      <p:cBhvr>
                                        <p:cTn id="77" dur="166" decel="50000">
                                          <p:stCondLst>
                                            <p:cond delay="1834"/>
                                          </p:stCondLst>
                                        </p:cTn>
                                        <p:tgtEl>
                                          <p:spTgt spid="14"/>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down)">
                                      <p:cBhvr>
                                        <p:cTn id="82" dur="580">
                                          <p:stCondLst>
                                            <p:cond delay="0"/>
                                          </p:stCondLst>
                                        </p:cTn>
                                        <p:tgtEl>
                                          <p:spTgt spid="11"/>
                                        </p:tgtEl>
                                      </p:cBhvr>
                                    </p:animEffect>
                                    <p:anim calcmode="lin" valueType="num">
                                      <p:cBhvr>
                                        <p:cTn id="8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8" dur="26">
                                          <p:stCondLst>
                                            <p:cond delay="650"/>
                                          </p:stCondLst>
                                        </p:cTn>
                                        <p:tgtEl>
                                          <p:spTgt spid="11"/>
                                        </p:tgtEl>
                                      </p:cBhvr>
                                      <p:to x="100000" y="60000"/>
                                    </p:animScale>
                                    <p:animScale>
                                      <p:cBhvr>
                                        <p:cTn id="89" dur="166" decel="50000">
                                          <p:stCondLst>
                                            <p:cond delay="676"/>
                                          </p:stCondLst>
                                        </p:cTn>
                                        <p:tgtEl>
                                          <p:spTgt spid="11"/>
                                        </p:tgtEl>
                                      </p:cBhvr>
                                      <p:to x="100000" y="100000"/>
                                    </p:animScale>
                                    <p:animScale>
                                      <p:cBhvr>
                                        <p:cTn id="90" dur="26">
                                          <p:stCondLst>
                                            <p:cond delay="1312"/>
                                          </p:stCondLst>
                                        </p:cTn>
                                        <p:tgtEl>
                                          <p:spTgt spid="11"/>
                                        </p:tgtEl>
                                      </p:cBhvr>
                                      <p:to x="100000" y="80000"/>
                                    </p:animScale>
                                    <p:animScale>
                                      <p:cBhvr>
                                        <p:cTn id="91" dur="166" decel="50000">
                                          <p:stCondLst>
                                            <p:cond delay="1338"/>
                                          </p:stCondLst>
                                        </p:cTn>
                                        <p:tgtEl>
                                          <p:spTgt spid="11"/>
                                        </p:tgtEl>
                                      </p:cBhvr>
                                      <p:to x="100000" y="100000"/>
                                    </p:animScale>
                                    <p:animScale>
                                      <p:cBhvr>
                                        <p:cTn id="92" dur="26">
                                          <p:stCondLst>
                                            <p:cond delay="1642"/>
                                          </p:stCondLst>
                                        </p:cTn>
                                        <p:tgtEl>
                                          <p:spTgt spid="11"/>
                                        </p:tgtEl>
                                      </p:cBhvr>
                                      <p:to x="100000" y="90000"/>
                                    </p:animScale>
                                    <p:animScale>
                                      <p:cBhvr>
                                        <p:cTn id="93" dur="166" decel="50000">
                                          <p:stCondLst>
                                            <p:cond delay="1668"/>
                                          </p:stCondLst>
                                        </p:cTn>
                                        <p:tgtEl>
                                          <p:spTgt spid="11"/>
                                        </p:tgtEl>
                                      </p:cBhvr>
                                      <p:to x="100000" y="100000"/>
                                    </p:animScale>
                                    <p:animScale>
                                      <p:cBhvr>
                                        <p:cTn id="94" dur="26">
                                          <p:stCondLst>
                                            <p:cond delay="1808"/>
                                          </p:stCondLst>
                                        </p:cTn>
                                        <p:tgtEl>
                                          <p:spTgt spid="11"/>
                                        </p:tgtEl>
                                      </p:cBhvr>
                                      <p:to x="100000" y="95000"/>
                                    </p:animScale>
                                    <p:animScale>
                                      <p:cBhvr>
                                        <p:cTn id="9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7" grpId="0" animBg="1"/>
      <p:bldP spid="13" grpId="0" animBg="1"/>
      <p:bldP spid="18"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53292" y="188640"/>
            <a:ext cx="7047122" cy="1938992"/>
          </a:xfrm>
          <a:prstGeom prst="rect">
            <a:avLst/>
          </a:prstGeom>
          <a:noFill/>
        </p:spPr>
        <p:txBody>
          <a:bodyPr wrap="none" lIns="91440" tIns="45720" rIns="91440" bIns="45720">
            <a:spAutoFit/>
          </a:bodyPr>
          <a:lstStyle/>
          <a:p>
            <a:pPr algn="ctr"/>
            <a:r>
              <a:rPr lang="es-ES" sz="4000" b="1" cap="none" spc="0" dirty="0" smtClean="0">
                <a:ln w="24500" cmpd="dbl">
                  <a:solidFill>
                    <a:schemeClr val="accent2">
                      <a:shade val="85000"/>
                      <a:satMod val="155000"/>
                    </a:schemeClr>
                  </a:solidFill>
                  <a:prstDash val="solid"/>
                  <a:miter lim="800000"/>
                </a:ln>
                <a:solidFill>
                  <a:srgbClr val="EE4CC4"/>
                </a:solidFill>
                <a:effectLst>
                  <a:outerShdw blurRad="38100" dist="38100" dir="7020000" algn="tl">
                    <a:srgbClr val="000000">
                      <a:alpha val="35000"/>
                    </a:srgbClr>
                  </a:outerShdw>
                </a:effectLst>
              </a:rPr>
              <a:t>DE PIE MIENTRAS REALIZA</a:t>
            </a:r>
          </a:p>
          <a:p>
            <a:pPr algn="ctr"/>
            <a:r>
              <a:rPr lang="es-ES" sz="4000" b="1" dirty="0" smtClean="0">
                <a:ln w="24500" cmpd="dbl">
                  <a:solidFill>
                    <a:schemeClr val="accent2">
                      <a:shade val="85000"/>
                      <a:satMod val="155000"/>
                    </a:schemeClr>
                  </a:solidFill>
                  <a:prstDash val="solid"/>
                  <a:miter lim="800000"/>
                </a:ln>
                <a:solidFill>
                  <a:srgbClr val="EE4CC4"/>
                </a:solidFill>
                <a:effectLst>
                  <a:outerShdw blurRad="38100" dist="38100" dir="7020000" algn="tl">
                    <a:srgbClr val="000000">
                      <a:alpha val="35000"/>
                    </a:srgbClr>
                  </a:outerShdw>
                </a:effectLst>
              </a:rPr>
              <a:t>UNA TAREA CON EL TREN </a:t>
            </a:r>
          </a:p>
          <a:p>
            <a:pPr algn="ctr"/>
            <a:r>
              <a:rPr lang="es-ES" sz="4000" b="1" dirty="0" smtClean="0">
                <a:ln w="24500" cmpd="dbl">
                  <a:solidFill>
                    <a:schemeClr val="accent2">
                      <a:shade val="85000"/>
                      <a:satMod val="155000"/>
                    </a:schemeClr>
                  </a:solidFill>
                  <a:prstDash val="solid"/>
                  <a:miter lim="800000"/>
                </a:ln>
                <a:solidFill>
                  <a:srgbClr val="EE4CC4"/>
                </a:solidFill>
                <a:effectLst>
                  <a:outerShdw blurRad="38100" dist="38100" dir="7020000" algn="tl">
                    <a:srgbClr val="000000">
                      <a:alpha val="35000"/>
                    </a:srgbClr>
                  </a:outerShdw>
                </a:effectLst>
              </a:rPr>
              <a:t>SUPERIOR</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383" y="2623201"/>
            <a:ext cx="217005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2536672"/>
            <a:ext cx="2155994" cy="3974961"/>
          </a:xfrm>
          <a:prstGeom prst="rect">
            <a:avLst/>
          </a:prstGeom>
        </p:spPr>
      </p:pic>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379" y="2533062"/>
            <a:ext cx="2336195" cy="3861048"/>
          </a:xfrm>
          <a:prstGeom prst="rect">
            <a:avLst/>
          </a:prstGeom>
        </p:spPr>
      </p:pic>
    </p:spTree>
    <p:extLst>
      <p:ext uri="{BB962C8B-B14F-4D97-AF65-F5344CB8AC3E}">
        <p14:creationId xmlns:p14="http://schemas.microsoft.com/office/powerpoint/2010/main" val="2516395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 y="18621"/>
            <a:ext cx="9144000" cy="6883558"/>
          </a:xfrm>
          <a:prstGeom prst="rect">
            <a:avLst/>
          </a:prstGeom>
        </p:spPr>
      </p:pic>
      <p:sp>
        <p:nvSpPr>
          <p:cNvPr id="8" name="Cuadro de texto 54"/>
          <p:cNvSpPr txBox="1">
            <a:spLocks noChangeArrowheads="1"/>
          </p:cNvSpPr>
          <p:nvPr/>
        </p:nvSpPr>
        <p:spPr bwMode="auto">
          <a:xfrm>
            <a:off x="-5273" y="6335712"/>
            <a:ext cx="7469188" cy="522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900" b="0" i="0" u="none" strike="noStrike" cap="none" normalizeH="0" baseline="0" dirty="0" smtClean="0">
                <a:ln>
                  <a:noFill/>
                </a:ln>
                <a:solidFill>
                  <a:schemeClr val="tx1"/>
                </a:solidFill>
                <a:effectLst/>
                <a:latin typeface="Arial" pitchFamily="34" charset="0"/>
                <a:cs typeface="Arial" pitchFamily="34" charset="0"/>
              </a:rPr>
              <a:t>Figura 17: pre – test de pie mientras realiza una tarea </a:t>
            </a:r>
            <a:r>
              <a:rPr lang="es-ES" sz="900" dirty="0" smtClean="0">
                <a:latin typeface="Arial" pitchFamily="34" charset="0"/>
                <a:cs typeface="Arial" pitchFamily="34" charset="0"/>
              </a:rPr>
              <a:t>con el tren </a:t>
            </a:r>
            <a:r>
              <a:rPr kumimoji="0" lang="es-ES" sz="900" b="0" i="0" u="none" strike="noStrike" cap="none" normalizeH="0" baseline="0" dirty="0" smtClean="0">
                <a:ln>
                  <a:noFill/>
                </a:ln>
                <a:solidFill>
                  <a:schemeClr val="tx1"/>
                </a:solidFill>
                <a:effectLst/>
                <a:latin typeface="Arial" pitchFamily="34" charset="0"/>
                <a:cs typeface="Arial" pitchFamily="34" charset="0"/>
              </a:rPr>
              <a:t> superior (CARMONA, 2012)</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Rectángulo redondeado"/>
          <p:cNvSpPr/>
          <p:nvPr/>
        </p:nvSpPr>
        <p:spPr>
          <a:xfrm>
            <a:off x="827584" y="4725144"/>
            <a:ext cx="6768752" cy="1440160"/>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rPr>
              <a:t>L</a:t>
            </a:r>
            <a:r>
              <a:rPr lang="es-ES" dirty="0" smtClean="0">
                <a:solidFill>
                  <a:schemeClr val="tx1"/>
                </a:solidFill>
              </a:rPr>
              <a:t>as </a:t>
            </a:r>
            <a:r>
              <a:rPr lang="es-ES" dirty="0">
                <a:solidFill>
                  <a:schemeClr val="tx1"/>
                </a:solidFill>
              </a:rPr>
              <a:t>personas se encuentran en un nivel desfavorable ya que obedece a la dificultad del test realizado.</a:t>
            </a: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30" y="188640"/>
            <a:ext cx="6561042" cy="4384542"/>
          </a:xfrm>
          <a:prstGeom prst="rect">
            <a:avLst/>
          </a:prstGeom>
        </p:spPr>
      </p:pic>
      <p:sp>
        <p:nvSpPr>
          <p:cNvPr id="2" name="1 CuadroTexto"/>
          <p:cNvSpPr txBox="1"/>
          <p:nvPr/>
        </p:nvSpPr>
        <p:spPr>
          <a:xfrm>
            <a:off x="5580112" y="2379458"/>
            <a:ext cx="720080" cy="461665"/>
          </a:xfrm>
          <a:prstGeom prst="rect">
            <a:avLst/>
          </a:prstGeom>
          <a:noFill/>
        </p:spPr>
        <p:txBody>
          <a:bodyPr wrap="square" rtlCol="0">
            <a:spAutoFit/>
          </a:bodyPr>
          <a:lstStyle/>
          <a:p>
            <a:r>
              <a:rPr lang="es-ES" sz="2400" b="1" dirty="0" smtClean="0"/>
              <a:t>12</a:t>
            </a:r>
            <a:endParaRPr lang="es-ES" sz="2400" b="1" dirty="0"/>
          </a:p>
        </p:txBody>
      </p:sp>
    </p:spTree>
    <p:extLst>
      <p:ext uri="{BB962C8B-B14F-4D97-AF65-F5344CB8AC3E}">
        <p14:creationId xmlns:p14="http://schemas.microsoft.com/office/powerpoint/2010/main" val="221453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913953" y="2420888"/>
            <a:ext cx="7488832" cy="1872208"/>
          </a:xfrm>
          <a:prstGeom prst="roundRect">
            <a:avLst/>
          </a:prstGeom>
          <a:noFill/>
          <a:ln w="76200">
            <a:solidFill>
              <a:srgbClr val="9F1D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Producto del trabajo diario  que se ha venido desempeñando, se ha podido constatar de manera eficaz, las diferentes anomalías que va presentando el adulto mayor, siendo una de las poblaciones más frágiles de nuestra sociedad. </a:t>
            </a:r>
            <a:endParaRPr lang="es-ES" dirty="0" smtClean="0"/>
          </a:p>
          <a:p>
            <a:pPr algn="just"/>
            <a:endParaRPr lang="es-ES" dirty="0"/>
          </a:p>
        </p:txBody>
      </p:sp>
      <p:sp>
        <p:nvSpPr>
          <p:cNvPr id="5" name="4 Rectángulo redondeado"/>
          <p:cNvSpPr/>
          <p:nvPr/>
        </p:nvSpPr>
        <p:spPr>
          <a:xfrm>
            <a:off x="5508104" y="32535"/>
            <a:ext cx="3312368" cy="692696"/>
          </a:xfrm>
          <a:prstGeom prst="roundRect">
            <a:avLst/>
          </a:prstGeom>
          <a:solidFill>
            <a:srgbClr val="9F1D71"/>
          </a:solidFill>
          <a:ln>
            <a:solidFill>
              <a:srgbClr val="9F1D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SITUACIÓN PROBLEMICA</a:t>
            </a:r>
            <a:endParaRPr lang="es-ES" dirty="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81"/>
            <a:ext cx="2195736" cy="1463824"/>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777" y="4869038"/>
            <a:ext cx="2623823" cy="1967867"/>
          </a:xfrm>
          <a:prstGeom prst="rect">
            <a:avLst/>
          </a:prstGeom>
        </p:spPr>
      </p:pic>
    </p:spTree>
    <p:extLst>
      <p:ext uri="{BB962C8B-B14F-4D97-AF65-F5344CB8AC3E}">
        <p14:creationId xmlns:p14="http://schemas.microsoft.com/office/powerpoint/2010/main" val="171099473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339752" y="260648"/>
            <a:ext cx="6120680" cy="830997"/>
          </a:xfrm>
          <a:prstGeom prst="rect">
            <a:avLst/>
          </a:prstGeom>
          <a:noFill/>
        </p:spPr>
        <p:txBody>
          <a:bodyPr wrap="square" rtlCol="0">
            <a:spAutoFit/>
          </a:bodyPr>
          <a:lstStyle/>
          <a:p>
            <a:pPr algn="ctr"/>
            <a:r>
              <a:rPr lang="es-ES" sz="4800" dirty="0" smtClean="0">
                <a:solidFill>
                  <a:schemeClr val="accent1"/>
                </a:solidFill>
              </a:rPr>
              <a:t>BAREMO</a:t>
            </a:r>
            <a:endParaRPr lang="es-ES" sz="4800" dirty="0">
              <a:solidFill>
                <a:schemeClr val="accent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796689006"/>
              </p:ext>
            </p:extLst>
          </p:nvPr>
        </p:nvGraphicFramePr>
        <p:xfrm>
          <a:off x="2195736" y="1700808"/>
          <a:ext cx="5400600" cy="2808313"/>
        </p:xfrm>
        <a:graphic>
          <a:graphicData uri="http://schemas.openxmlformats.org/drawingml/2006/table">
            <a:tbl>
              <a:tblPr firstRow="1" firstCol="1" bandRow="1">
                <a:tableStyleId>{93296810-A885-4BE3-A3E7-6D5BEEA58F35}</a:tableStyleId>
              </a:tblPr>
              <a:tblGrid>
                <a:gridCol w="2699912"/>
                <a:gridCol w="2700688"/>
              </a:tblGrid>
              <a:tr h="566700">
                <a:tc>
                  <a:txBody>
                    <a:bodyPr/>
                    <a:lstStyle/>
                    <a:p>
                      <a:pPr algn="ctr">
                        <a:lnSpc>
                          <a:spcPct val="150000"/>
                        </a:lnSpc>
                        <a:spcAft>
                          <a:spcPts val="0"/>
                        </a:spcAft>
                        <a:tabLst>
                          <a:tab pos="-457200" algn="l"/>
                        </a:tabLst>
                      </a:pPr>
                      <a:r>
                        <a:rPr lang="es-ES" sz="1200" b="1" spc="-15">
                          <a:solidFill>
                            <a:schemeClr val="tx1"/>
                          </a:solidFill>
                          <a:effectLst/>
                        </a:rPr>
                        <a:t>PUNTUACIÓN</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c>
                  <a:txBody>
                    <a:bodyPr/>
                    <a:lstStyle/>
                    <a:p>
                      <a:pPr algn="ctr">
                        <a:lnSpc>
                          <a:spcPct val="150000"/>
                        </a:lnSpc>
                        <a:spcAft>
                          <a:spcPts val="0"/>
                        </a:spcAft>
                        <a:tabLst>
                          <a:tab pos="-457200" algn="l"/>
                        </a:tabLst>
                      </a:pPr>
                      <a:r>
                        <a:rPr lang="es-ES" sz="1200" b="1" spc="-15">
                          <a:solidFill>
                            <a:schemeClr val="tx1"/>
                          </a:solidFill>
                          <a:effectLst/>
                        </a:rPr>
                        <a:t>BAREMOS</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r>
              <a:tr h="566700">
                <a:tc>
                  <a:txBody>
                    <a:bodyPr/>
                    <a:lstStyle/>
                    <a:p>
                      <a:pPr algn="ctr">
                        <a:lnSpc>
                          <a:spcPct val="150000"/>
                        </a:lnSpc>
                        <a:spcAft>
                          <a:spcPts val="0"/>
                        </a:spcAft>
                        <a:tabLst>
                          <a:tab pos="-457200" algn="l"/>
                        </a:tabLst>
                      </a:pPr>
                      <a:r>
                        <a:rPr lang="es-ES" sz="1200" b="1" spc="-15">
                          <a:solidFill>
                            <a:schemeClr val="tx1"/>
                          </a:solidFill>
                          <a:effectLst/>
                        </a:rPr>
                        <a:t>5 – 11</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c>
                  <a:txBody>
                    <a:bodyPr/>
                    <a:lstStyle/>
                    <a:p>
                      <a:pPr algn="ctr">
                        <a:lnSpc>
                          <a:spcPct val="150000"/>
                        </a:lnSpc>
                        <a:spcAft>
                          <a:spcPts val="0"/>
                        </a:spcAft>
                        <a:tabLst>
                          <a:tab pos="-457200" algn="l"/>
                        </a:tabLst>
                      </a:pPr>
                      <a:r>
                        <a:rPr lang="es-ES" sz="1200" b="1" spc="-15">
                          <a:solidFill>
                            <a:schemeClr val="tx1"/>
                          </a:solidFill>
                          <a:effectLst/>
                        </a:rPr>
                        <a:t>MALO</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r>
              <a:tr h="566700">
                <a:tc>
                  <a:txBody>
                    <a:bodyPr/>
                    <a:lstStyle/>
                    <a:p>
                      <a:pPr algn="ctr">
                        <a:lnSpc>
                          <a:spcPct val="150000"/>
                        </a:lnSpc>
                        <a:spcAft>
                          <a:spcPts val="0"/>
                        </a:spcAft>
                        <a:tabLst>
                          <a:tab pos="-457200" algn="l"/>
                        </a:tabLst>
                      </a:pPr>
                      <a:r>
                        <a:rPr lang="es-ES" sz="1200" b="1" spc="-15">
                          <a:solidFill>
                            <a:schemeClr val="tx1"/>
                          </a:solidFill>
                          <a:effectLst/>
                        </a:rPr>
                        <a:t>12 – 18</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c>
                  <a:txBody>
                    <a:bodyPr/>
                    <a:lstStyle/>
                    <a:p>
                      <a:pPr algn="ctr">
                        <a:lnSpc>
                          <a:spcPct val="150000"/>
                        </a:lnSpc>
                        <a:spcAft>
                          <a:spcPts val="0"/>
                        </a:spcAft>
                        <a:tabLst>
                          <a:tab pos="-457200" algn="l"/>
                        </a:tabLst>
                      </a:pPr>
                      <a:r>
                        <a:rPr lang="es-ES" sz="1200" b="1" spc="-15">
                          <a:solidFill>
                            <a:schemeClr val="tx1"/>
                          </a:solidFill>
                          <a:effectLst/>
                        </a:rPr>
                        <a:t>REGULAR</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r>
              <a:tr h="541513">
                <a:tc>
                  <a:txBody>
                    <a:bodyPr/>
                    <a:lstStyle/>
                    <a:p>
                      <a:pPr algn="ctr">
                        <a:lnSpc>
                          <a:spcPct val="150000"/>
                        </a:lnSpc>
                        <a:spcAft>
                          <a:spcPts val="0"/>
                        </a:spcAft>
                        <a:tabLst>
                          <a:tab pos="-457200" algn="l"/>
                        </a:tabLst>
                      </a:pPr>
                      <a:r>
                        <a:rPr lang="es-ES" sz="1200" b="1" spc="-15">
                          <a:solidFill>
                            <a:schemeClr val="tx1"/>
                          </a:solidFill>
                          <a:effectLst/>
                        </a:rPr>
                        <a:t>19 – 25</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c>
                  <a:txBody>
                    <a:bodyPr/>
                    <a:lstStyle/>
                    <a:p>
                      <a:pPr algn="ctr">
                        <a:lnSpc>
                          <a:spcPct val="150000"/>
                        </a:lnSpc>
                        <a:spcAft>
                          <a:spcPts val="0"/>
                        </a:spcAft>
                        <a:tabLst>
                          <a:tab pos="-457200" algn="l"/>
                        </a:tabLst>
                      </a:pPr>
                      <a:r>
                        <a:rPr lang="es-ES" sz="1200" b="1" spc="-15">
                          <a:solidFill>
                            <a:schemeClr val="tx1"/>
                          </a:solidFill>
                          <a:effectLst/>
                        </a:rPr>
                        <a:t>BUENO</a:t>
                      </a:r>
                      <a:endParaRPr lang="es-ES" sz="1200" b="1">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r>
              <a:tr h="566700">
                <a:tc>
                  <a:txBody>
                    <a:bodyPr/>
                    <a:lstStyle/>
                    <a:p>
                      <a:pPr algn="ctr">
                        <a:lnSpc>
                          <a:spcPct val="150000"/>
                        </a:lnSpc>
                        <a:spcAft>
                          <a:spcPts val="0"/>
                        </a:spcAft>
                        <a:tabLst>
                          <a:tab pos="-457200" algn="l"/>
                        </a:tabLst>
                      </a:pPr>
                      <a:r>
                        <a:rPr lang="es-ES" sz="1200" b="1" spc="-15" dirty="0">
                          <a:solidFill>
                            <a:schemeClr val="tx1"/>
                          </a:solidFill>
                          <a:effectLst/>
                        </a:rPr>
                        <a:t>26 - 30</a:t>
                      </a:r>
                      <a:endParaRPr lang="es-ES" sz="1200" b="1" dirty="0">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c>
                  <a:txBody>
                    <a:bodyPr/>
                    <a:lstStyle/>
                    <a:p>
                      <a:pPr algn="ctr">
                        <a:lnSpc>
                          <a:spcPct val="150000"/>
                        </a:lnSpc>
                        <a:spcAft>
                          <a:spcPts val="0"/>
                        </a:spcAft>
                        <a:tabLst>
                          <a:tab pos="-457200" algn="l"/>
                        </a:tabLst>
                      </a:pPr>
                      <a:r>
                        <a:rPr lang="es-ES" sz="1200" b="1" spc="-15" dirty="0">
                          <a:solidFill>
                            <a:schemeClr val="tx1"/>
                          </a:solidFill>
                          <a:effectLst/>
                        </a:rPr>
                        <a:t>MUY BUENO</a:t>
                      </a:r>
                      <a:endParaRPr lang="es-ES" sz="1200" b="1" dirty="0">
                        <a:solidFill>
                          <a:schemeClr val="tx1"/>
                        </a:solidFill>
                        <a:effectLst/>
                        <a:latin typeface="Times New Roman"/>
                        <a:ea typeface="Times New Roman"/>
                        <a:cs typeface="Times New Roman"/>
                      </a:endParaRPr>
                    </a:p>
                  </a:txBody>
                  <a:tcPr marL="68580" marR="68580" marT="0" marB="0">
                    <a:solidFill>
                      <a:schemeClr val="accent1">
                        <a:lumMod val="75000"/>
                      </a:schemeClr>
                    </a:solidFill>
                  </a:tcPr>
                </a:tc>
              </a:tr>
            </a:tbl>
          </a:graphicData>
        </a:graphic>
      </p:graphicFrame>
    </p:spTree>
    <p:extLst>
      <p:ext uri="{BB962C8B-B14F-4D97-AF65-F5344CB8AC3E}">
        <p14:creationId xmlns:p14="http://schemas.microsoft.com/office/powerpoint/2010/main" val="206670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33" y="721664"/>
            <a:ext cx="7752519" cy="5414671"/>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7384"/>
            <a:ext cx="9180512" cy="6858000"/>
          </a:xfrm>
          <a:prstGeom prst="rect">
            <a:avLst/>
          </a:prstGeom>
        </p:spPr>
      </p:pic>
      <p:sp>
        <p:nvSpPr>
          <p:cNvPr id="5" name="4 Rectángulo"/>
          <p:cNvSpPr/>
          <p:nvPr/>
        </p:nvSpPr>
        <p:spPr>
          <a:xfrm>
            <a:off x="0" y="2066"/>
            <a:ext cx="9144000" cy="646331"/>
          </a:xfrm>
          <a:prstGeom prst="rect">
            <a:avLst/>
          </a:prstGeom>
        </p:spPr>
        <p:txBody>
          <a:bodyPr wrap="square">
            <a:spAutoFit/>
          </a:bodyPr>
          <a:lstStyle/>
          <a:p>
            <a:pPr algn="ctr"/>
            <a:r>
              <a:rPr lang="es-ES" b="1" dirty="0" smtClean="0"/>
              <a:t>CUADRO COMPARATIVO </a:t>
            </a:r>
            <a:r>
              <a:rPr lang="es-ES" b="1" dirty="0"/>
              <a:t>DEL PRE Y POST – TEST TOMADOS 08 DE JUNIO AL 08 DE SEPTIEMBRE DEL 2012</a:t>
            </a:r>
            <a:endParaRPr lang="es-ES" dirty="0"/>
          </a:p>
        </p:txBody>
      </p:sp>
      <p:sp>
        <p:nvSpPr>
          <p:cNvPr id="8" name="Cuadro de texto 43"/>
          <p:cNvSpPr txBox="1">
            <a:spLocks noChangeArrowheads="1"/>
          </p:cNvSpPr>
          <p:nvPr/>
        </p:nvSpPr>
        <p:spPr bwMode="auto">
          <a:xfrm>
            <a:off x="35496" y="6510734"/>
            <a:ext cx="7469187" cy="3746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900" b="0" i="0" u="none" strike="noStrike" cap="none" normalizeH="0" baseline="0" dirty="0" smtClean="0">
                <a:ln>
                  <a:noFill/>
                </a:ln>
                <a:solidFill>
                  <a:schemeClr val="tx1"/>
                </a:solidFill>
                <a:effectLst/>
                <a:latin typeface="Arial" pitchFamily="34" charset="0"/>
                <a:cs typeface="Arial" pitchFamily="34" charset="0"/>
              </a:rPr>
              <a:t>Figura 24: test de pie mientras realiza una tarea con el </a:t>
            </a:r>
            <a:r>
              <a:rPr lang="es-ES" sz="900" dirty="0" smtClean="0">
                <a:latin typeface="Arial" pitchFamily="34" charset="0"/>
                <a:cs typeface="Arial" pitchFamily="34" charset="0"/>
              </a:rPr>
              <a:t>tren </a:t>
            </a:r>
            <a:r>
              <a:rPr kumimoji="0" lang="es-ES" sz="900" b="0" i="0" u="none" strike="noStrike" cap="none" normalizeH="0" baseline="0" dirty="0" smtClean="0">
                <a:ln>
                  <a:noFill/>
                </a:ln>
                <a:solidFill>
                  <a:schemeClr val="tx1"/>
                </a:solidFill>
                <a:effectLst/>
                <a:latin typeface="Arial" pitchFamily="34" charset="0"/>
                <a:cs typeface="Arial" pitchFamily="34" charset="0"/>
              </a:rPr>
              <a:t>superior, cuadro comparativo del pre y post – test (CARMONA, 2012)</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320" y="763455"/>
            <a:ext cx="7632848" cy="5331088"/>
          </a:xfrm>
          <a:prstGeom prst="rect">
            <a:avLst/>
          </a:prstGeom>
        </p:spPr>
      </p:pic>
      <p:sp>
        <p:nvSpPr>
          <p:cNvPr id="15" name="14 Flecha abajo"/>
          <p:cNvSpPr/>
          <p:nvPr/>
        </p:nvSpPr>
        <p:spPr>
          <a:xfrm>
            <a:off x="1763688" y="4149080"/>
            <a:ext cx="360040" cy="5040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abajo"/>
          <p:cNvSpPr/>
          <p:nvPr/>
        </p:nvSpPr>
        <p:spPr>
          <a:xfrm>
            <a:off x="2699792" y="4149080"/>
            <a:ext cx="360040" cy="5040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arriba"/>
          <p:cNvSpPr/>
          <p:nvPr/>
        </p:nvSpPr>
        <p:spPr>
          <a:xfrm>
            <a:off x="3563888" y="4401108"/>
            <a:ext cx="288032" cy="3960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arriba"/>
          <p:cNvSpPr/>
          <p:nvPr/>
        </p:nvSpPr>
        <p:spPr>
          <a:xfrm>
            <a:off x="4553744" y="3203594"/>
            <a:ext cx="288032" cy="3960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Flecha arriba"/>
          <p:cNvSpPr/>
          <p:nvPr/>
        </p:nvSpPr>
        <p:spPr>
          <a:xfrm>
            <a:off x="5508104" y="3203594"/>
            <a:ext cx="288032" cy="3960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redondeado"/>
          <p:cNvSpPr/>
          <p:nvPr/>
        </p:nvSpPr>
        <p:spPr>
          <a:xfrm>
            <a:off x="2987824" y="3182811"/>
            <a:ext cx="1152128" cy="289094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redondeado"/>
          <p:cNvSpPr/>
          <p:nvPr/>
        </p:nvSpPr>
        <p:spPr>
          <a:xfrm>
            <a:off x="4145244" y="2660263"/>
            <a:ext cx="891028" cy="339500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redondeado"/>
          <p:cNvSpPr/>
          <p:nvPr/>
        </p:nvSpPr>
        <p:spPr>
          <a:xfrm>
            <a:off x="5036272" y="2703605"/>
            <a:ext cx="891028" cy="339500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4658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80">
                                          <p:stCondLst>
                                            <p:cond delay="0"/>
                                          </p:stCondLst>
                                        </p:cTn>
                                        <p:tgtEl>
                                          <p:spTgt spid="19"/>
                                        </p:tgtEl>
                                      </p:cBhvr>
                                    </p:animEffect>
                                    <p:anim calcmode="lin" valueType="num">
                                      <p:cBhvr>
                                        <p:cTn id="1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 dur="26">
                                          <p:stCondLst>
                                            <p:cond delay="650"/>
                                          </p:stCondLst>
                                        </p:cTn>
                                        <p:tgtEl>
                                          <p:spTgt spid="19"/>
                                        </p:tgtEl>
                                      </p:cBhvr>
                                      <p:to x="100000" y="60000"/>
                                    </p:animScale>
                                    <p:animScale>
                                      <p:cBhvr>
                                        <p:cTn id="20" dur="166" decel="50000">
                                          <p:stCondLst>
                                            <p:cond delay="676"/>
                                          </p:stCondLst>
                                        </p:cTn>
                                        <p:tgtEl>
                                          <p:spTgt spid="19"/>
                                        </p:tgtEl>
                                      </p:cBhvr>
                                      <p:to x="100000" y="100000"/>
                                    </p:animScale>
                                    <p:animScale>
                                      <p:cBhvr>
                                        <p:cTn id="21" dur="26">
                                          <p:stCondLst>
                                            <p:cond delay="1312"/>
                                          </p:stCondLst>
                                        </p:cTn>
                                        <p:tgtEl>
                                          <p:spTgt spid="19"/>
                                        </p:tgtEl>
                                      </p:cBhvr>
                                      <p:to x="100000" y="80000"/>
                                    </p:animScale>
                                    <p:animScale>
                                      <p:cBhvr>
                                        <p:cTn id="22" dur="166" decel="50000">
                                          <p:stCondLst>
                                            <p:cond delay="1338"/>
                                          </p:stCondLst>
                                        </p:cTn>
                                        <p:tgtEl>
                                          <p:spTgt spid="19"/>
                                        </p:tgtEl>
                                      </p:cBhvr>
                                      <p:to x="100000" y="100000"/>
                                    </p:animScale>
                                    <p:animScale>
                                      <p:cBhvr>
                                        <p:cTn id="23" dur="26">
                                          <p:stCondLst>
                                            <p:cond delay="1642"/>
                                          </p:stCondLst>
                                        </p:cTn>
                                        <p:tgtEl>
                                          <p:spTgt spid="19"/>
                                        </p:tgtEl>
                                      </p:cBhvr>
                                      <p:to x="100000" y="90000"/>
                                    </p:animScale>
                                    <p:animScale>
                                      <p:cBhvr>
                                        <p:cTn id="24" dur="166" decel="50000">
                                          <p:stCondLst>
                                            <p:cond delay="1668"/>
                                          </p:stCondLst>
                                        </p:cTn>
                                        <p:tgtEl>
                                          <p:spTgt spid="19"/>
                                        </p:tgtEl>
                                      </p:cBhvr>
                                      <p:to x="100000" y="100000"/>
                                    </p:animScale>
                                    <p:animScale>
                                      <p:cBhvr>
                                        <p:cTn id="25" dur="26">
                                          <p:stCondLst>
                                            <p:cond delay="1808"/>
                                          </p:stCondLst>
                                        </p:cTn>
                                        <p:tgtEl>
                                          <p:spTgt spid="19"/>
                                        </p:tgtEl>
                                      </p:cBhvr>
                                      <p:to x="100000" y="95000"/>
                                    </p:animScale>
                                    <p:animScale>
                                      <p:cBhvr>
                                        <p:cTn id="26" dur="166" decel="50000">
                                          <p:stCondLst>
                                            <p:cond delay="1834"/>
                                          </p:stCondLst>
                                        </p:cTn>
                                        <p:tgtEl>
                                          <p:spTgt spid="19"/>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80">
                                          <p:stCondLst>
                                            <p:cond delay="0"/>
                                          </p:stCondLst>
                                        </p:cTn>
                                        <p:tgtEl>
                                          <p:spTgt spid="20"/>
                                        </p:tgtEl>
                                      </p:cBhvr>
                                    </p:animEffect>
                                    <p:anim calcmode="lin" valueType="num">
                                      <p:cBhvr>
                                        <p:cTn id="3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4" dur="26">
                                          <p:stCondLst>
                                            <p:cond delay="650"/>
                                          </p:stCondLst>
                                        </p:cTn>
                                        <p:tgtEl>
                                          <p:spTgt spid="20"/>
                                        </p:tgtEl>
                                      </p:cBhvr>
                                      <p:to x="100000" y="60000"/>
                                    </p:animScale>
                                    <p:animScale>
                                      <p:cBhvr>
                                        <p:cTn id="45" dur="166" decel="50000">
                                          <p:stCondLst>
                                            <p:cond delay="676"/>
                                          </p:stCondLst>
                                        </p:cTn>
                                        <p:tgtEl>
                                          <p:spTgt spid="20"/>
                                        </p:tgtEl>
                                      </p:cBhvr>
                                      <p:to x="100000" y="100000"/>
                                    </p:animScale>
                                    <p:animScale>
                                      <p:cBhvr>
                                        <p:cTn id="46" dur="26">
                                          <p:stCondLst>
                                            <p:cond delay="1312"/>
                                          </p:stCondLst>
                                        </p:cTn>
                                        <p:tgtEl>
                                          <p:spTgt spid="20"/>
                                        </p:tgtEl>
                                      </p:cBhvr>
                                      <p:to x="100000" y="80000"/>
                                    </p:animScale>
                                    <p:animScale>
                                      <p:cBhvr>
                                        <p:cTn id="47" dur="166" decel="50000">
                                          <p:stCondLst>
                                            <p:cond delay="1338"/>
                                          </p:stCondLst>
                                        </p:cTn>
                                        <p:tgtEl>
                                          <p:spTgt spid="20"/>
                                        </p:tgtEl>
                                      </p:cBhvr>
                                      <p:to x="100000" y="100000"/>
                                    </p:animScale>
                                    <p:animScale>
                                      <p:cBhvr>
                                        <p:cTn id="48" dur="26">
                                          <p:stCondLst>
                                            <p:cond delay="1642"/>
                                          </p:stCondLst>
                                        </p:cTn>
                                        <p:tgtEl>
                                          <p:spTgt spid="20"/>
                                        </p:tgtEl>
                                      </p:cBhvr>
                                      <p:to x="100000" y="90000"/>
                                    </p:animScale>
                                    <p:animScale>
                                      <p:cBhvr>
                                        <p:cTn id="49" dur="166" decel="50000">
                                          <p:stCondLst>
                                            <p:cond delay="1668"/>
                                          </p:stCondLst>
                                        </p:cTn>
                                        <p:tgtEl>
                                          <p:spTgt spid="20"/>
                                        </p:tgtEl>
                                      </p:cBhvr>
                                      <p:to x="100000" y="100000"/>
                                    </p:animScale>
                                    <p:animScale>
                                      <p:cBhvr>
                                        <p:cTn id="50" dur="26">
                                          <p:stCondLst>
                                            <p:cond delay="1808"/>
                                          </p:stCondLst>
                                        </p:cTn>
                                        <p:tgtEl>
                                          <p:spTgt spid="20"/>
                                        </p:tgtEl>
                                      </p:cBhvr>
                                      <p:to x="100000" y="95000"/>
                                    </p:animScale>
                                    <p:animScale>
                                      <p:cBhvr>
                                        <p:cTn id="51" dur="166" decel="50000">
                                          <p:stCondLst>
                                            <p:cond delay="1834"/>
                                          </p:stCondLst>
                                        </p:cTn>
                                        <p:tgtEl>
                                          <p:spTgt spid="2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80">
                                          <p:stCondLst>
                                            <p:cond delay="0"/>
                                          </p:stCondLst>
                                        </p:cTn>
                                        <p:tgtEl>
                                          <p:spTgt spid="21"/>
                                        </p:tgtEl>
                                      </p:cBhvr>
                                    </p:animEffect>
                                    <p:anim calcmode="lin" valueType="num">
                                      <p:cBhvr>
                                        <p:cTn id="6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9" dur="26">
                                          <p:stCondLst>
                                            <p:cond delay="650"/>
                                          </p:stCondLst>
                                        </p:cTn>
                                        <p:tgtEl>
                                          <p:spTgt spid="21"/>
                                        </p:tgtEl>
                                      </p:cBhvr>
                                      <p:to x="100000" y="60000"/>
                                    </p:animScale>
                                    <p:animScale>
                                      <p:cBhvr>
                                        <p:cTn id="70" dur="166" decel="50000">
                                          <p:stCondLst>
                                            <p:cond delay="676"/>
                                          </p:stCondLst>
                                        </p:cTn>
                                        <p:tgtEl>
                                          <p:spTgt spid="21"/>
                                        </p:tgtEl>
                                      </p:cBhvr>
                                      <p:to x="100000" y="100000"/>
                                    </p:animScale>
                                    <p:animScale>
                                      <p:cBhvr>
                                        <p:cTn id="71" dur="26">
                                          <p:stCondLst>
                                            <p:cond delay="1312"/>
                                          </p:stCondLst>
                                        </p:cTn>
                                        <p:tgtEl>
                                          <p:spTgt spid="21"/>
                                        </p:tgtEl>
                                      </p:cBhvr>
                                      <p:to x="100000" y="80000"/>
                                    </p:animScale>
                                    <p:animScale>
                                      <p:cBhvr>
                                        <p:cTn id="72" dur="166" decel="50000">
                                          <p:stCondLst>
                                            <p:cond delay="1338"/>
                                          </p:stCondLst>
                                        </p:cTn>
                                        <p:tgtEl>
                                          <p:spTgt spid="21"/>
                                        </p:tgtEl>
                                      </p:cBhvr>
                                      <p:to x="100000" y="100000"/>
                                    </p:animScale>
                                    <p:animScale>
                                      <p:cBhvr>
                                        <p:cTn id="73" dur="26">
                                          <p:stCondLst>
                                            <p:cond delay="1642"/>
                                          </p:stCondLst>
                                        </p:cTn>
                                        <p:tgtEl>
                                          <p:spTgt spid="21"/>
                                        </p:tgtEl>
                                      </p:cBhvr>
                                      <p:to x="100000" y="90000"/>
                                    </p:animScale>
                                    <p:animScale>
                                      <p:cBhvr>
                                        <p:cTn id="74" dur="166" decel="50000">
                                          <p:stCondLst>
                                            <p:cond delay="1668"/>
                                          </p:stCondLst>
                                        </p:cTn>
                                        <p:tgtEl>
                                          <p:spTgt spid="21"/>
                                        </p:tgtEl>
                                      </p:cBhvr>
                                      <p:to x="100000" y="100000"/>
                                    </p:animScale>
                                    <p:animScale>
                                      <p:cBhvr>
                                        <p:cTn id="75" dur="26">
                                          <p:stCondLst>
                                            <p:cond delay="1808"/>
                                          </p:stCondLst>
                                        </p:cTn>
                                        <p:tgtEl>
                                          <p:spTgt spid="21"/>
                                        </p:tgtEl>
                                      </p:cBhvr>
                                      <p:to x="100000" y="95000"/>
                                    </p:animScale>
                                    <p:animScale>
                                      <p:cBhvr>
                                        <p:cTn id="7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31538" y="28192"/>
            <a:ext cx="6476966" cy="1754326"/>
          </a:xfrm>
          <a:prstGeom prst="rect">
            <a:avLst/>
          </a:prstGeom>
          <a:noFill/>
        </p:spPr>
        <p:txBody>
          <a:bodyPr wrap="none" lIns="91440" tIns="45720" rIns="91440" bIns="45720">
            <a:spAutoFit/>
          </a:bodyPr>
          <a:lstStyle/>
          <a:p>
            <a:pPr algn="ctr"/>
            <a:r>
              <a:rPr lang="es-E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DE PIE MIENTRAS REALIZA </a:t>
            </a:r>
          </a:p>
          <a:p>
            <a:pPr algn="ctr"/>
            <a:r>
              <a:rPr lang="es-ES" sz="36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UNA TAREA </a:t>
            </a:r>
            <a:r>
              <a:rPr lang="es-E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a:t>
            </a:r>
          </a:p>
          <a:p>
            <a:pPr algn="ctr"/>
            <a:r>
              <a:rPr lang="es-E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ESTIMULACIÓN </a:t>
            </a:r>
            <a:r>
              <a:rPr lang="es-ES" sz="36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VISUAL</a:t>
            </a:r>
            <a:endParaRPr lang="es-ES" sz="3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988840"/>
            <a:ext cx="3888436" cy="2916327"/>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605991"/>
            <a:ext cx="4071982" cy="3053987"/>
          </a:xfrm>
          <a:prstGeom prst="rect">
            <a:avLst/>
          </a:prstGeom>
        </p:spPr>
      </p:pic>
    </p:spTree>
    <p:extLst>
      <p:ext uri="{BB962C8B-B14F-4D97-AF65-F5344CB8AC3E}">
        <p14:creationId xmlns:p14="http://schemas.microsoft.com/office/powerpoint/2010/main" val="34477765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 y="487"/>
            <a:ext cx="9149396" cy="6887874"/>
          </a:xfrm>
          <a:prstGeom prst="rect">
            <a:avLst/>
          </a:prstGeom>
        </p:spPr>
      </p:pic>
      <p:sp>
        <p:nvSpPr>
          <p:cNvPr id="6" name="Cuadro de texto 52"/>
          <p:cNvSpPr txBox="1">
            <a:spLocks noChangeArrowheads="1"/>
          </p:cNvSpPr>
          <p:nvPr/>
        </p:nvSpPr>
        <p:spPr bwMode="auto">
          <a:xfrm>
            <a:off x="0" y="6309320"/>
            <a:ext cx="7469188" cy="320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900" b="0" i="0" u="none" strike="noStrike" cap="none" normalizeH="0" baseline="0" dirty="0" smtClean="0">
                <a:ln>
                  <a:noFill/>
                </a:ln>
                <a:solidFill>
                  <a:schemeClr val="tx1"/>
                </a:solidFill>
                <a:effectLst/>
                <a:latin typeface="Arial" pitchFamily="34" charset="0"/>
                <a:cs typeface="Arial" pitchFamily="34" charset="0"/>
              </a:rPr>
              <a:t>Figura 19: pre – test de pie mientras realiza una tarea con</a:t>
            </a:r>
            <a:r>
              <a:rPr kumimoji="0" lang="es-ES" sz="900" b="0" i="0" u="none" strike="noStrike" cap="none" normalizeH="0" dirty="0" smtClean="0">
                <a:ln>
                  <a:noFill/>
                </a:ln>
                <a:solidFill>
                  <a:schemeClr val="tx1"/>
                </a:solidFill>
                <a:effectLst/>
                <a:latin typeface="Arial" pitchFamily="34" charset="0"/>
                <a:cs typeface="Arial" pitchFamily="34" charset="0"/>
              </a:rPr>
              <a:t> estimulación visual</a:t>
            </a:r>
            <a:r>
              <a:rPr kumimoji="0" lang="es-ES" sz="900" b="0" i="0" u="none" strike="noStrike" cap="none" normalizeH="0" baseline="0" dirty="0" smtClean="0">
                <a:ln>
                  <a:noFill/>
                </a:ln>
                <a:solidFill>
                  <a:schemeClr val="tx1"/>
                </a:solidFill>
                <a:effectLst/>
                <a:latin typeface="Calibri" pitchFamily="34" charset="0"/>
                <a:cs typeface="Arial" pitchFamily="34" charset="0"/>
              </a:rPr>
              <a:t> </a:t>
            </a:r>
            <a:r>
              <a:rPr kumimoji="0" lang="es-ES" sz="900" b="0" i="0" u="none" strike="noStrike" cap="none" normalizeH="0" baseline="0" dirty="0" smtClean="0">
                <a:ln>
                  <a:noFill/>
                </a:ln>
                <a:solidFill>
                  <a:schemeClr val="tx1"/>
                </a:solidFill>
                <a:effectLst/>
                <a:latin typeface="Arial" pitchFamily="34" charset="0"/>
                <a:cs typeface="Arial" pitchFamily="34" charset="0"/>
              </a:rPr>
              <a:t>(CARMONA, 2012)</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Proceso alternativo"/>
          <p:cNvSpPr/>
          <p:nvPr/>
        </p:nvSpPr>
        <p:spPr>
          <a:xfrm>
            <a:off x="683568" y="4653136"/>
            <a:ext cx="6552728" cy="1440160"/>
          </a:xfrm>
          <a:prstGeom prst="flowChartAlternateProcess">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rPr>
              <a:t>Asociación </a:t>
            </a:r>
            <a:r>
              <a:rPr lang="es-ES" dirty="0">
                <a:solidFill>
                  <a:schemeClr val="tx1"/>
                </a:solidFill>
              </a:rPr>
              <a:t>de Jubilados de Albornoz se encuentra en su mayoría en un nivel medio, ya que este test se lo realizó a tempranas horas de la mañana.</a:t>
            </a: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6632"/>
            <a:ext cx="6469168" cy="4320480"/>
          </a:xfrm>
          <a:prstGeom prst="rect">
            <a:avLst/>
          </a:prstGeom>
        </p:spPr>
      </p:pic>
      <p:sp>
        <p:nvSpPr>
          <p:cNvPr id="2" name="1 CuadroTexto"/>
          <p:cNvSpPr txBox="1"/>
          <p:nvPr/>
        </p:nvSpPr>
        <p:spPr>
          <a:xfrm>
            <a:off x="3369512" y="2982759"/>
            <a:ext cx="548640" cy="461665"/>
          </a:xfrm>
          <a:prstGeom prst="rect">
            <a:avLst/>
          </a:prstGeom>
          <a:noFill/>
        </p:spPr>
        <p:txBody>
          <a:bodyPr wrap="square" rtlCol="0">
            <a:spAutoFit/>
          </a:bodyPr>
          <a:lstStyle/>
          <a:p>
            <a:r>
              <a:rPr lang="es-ES" sz="2400" b="1" dirty="0" smtClean="0"/>
              <a:t>12</a:t>
            </a:r>
          </a:p>
        </p:txBody>
      </p:sp>
    </p:spTree>
    <p:extLst>
      <p:ext uri="{BB962C8B-B14F-4D97-AF65-F5344CB8AC3E}">
        <p14:creationId xmlns:p14="http://schemas.microsoft.com/office/powerpoint/2010/main" val="254462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80512" cy="6885384"/>
          </a:xfrm>
          <a:prstGeom prst="rect">
            <a:avLst/>
          </a:prstGeom>
        </p:spPr>
      </p:pic>
      <p:sp>
        <p:nvSpPr>
          <p:cNvPr id="2" name="1 Rectángulo"/>
          <p:cNvSpPr/>
          <p:nvPr/>
        </p:nvSpPr>
        <p:spPr>
          <a:xfrm>
            <a:off x="2940785" y="260648"/>
            <a:ext cx="3262432" cy="923330"/>
          </a:xfrm>
          <a:prstGeom prst="rect">
            <a:avLst/>
          </a:prstGeom>
          <a:noFill/>
        </p:spPr>
        <p:txBody>
          <a:bodyPr wrap="none" lIns="91440" tIns="45720" rIns="91440" bIns="45720">
            <a:spAutoFit/>
          </a:bodyPr>
          <a:lstStyle/>
          <a:p>
            <a:pPr algn="ctr"/>
            <a:r>
              <a:rPr lang="es-ES" sz="5400" b="1" cap="none" spc="0" dirty="0" smtClean="0">
                <a:ln w="18000">
                  <a:solidFill>
                    <a:srgbClr val="F13B59"/>
                  </a:solidFill>
                  <a:prstDash val="solid"/>
                  <a:miter lim="800000"/>
                </a:ln>
                <a:solidFill>
                  <a:schemeClr val="bg1"/>
                </a:solidFill>
                <a:effectLst>
                  <a:outerShdw blurRad="25500" dist="23000" dir="7020000" algn="tl">
                    <a:srgbClr val="000000">
                      <a:alpha val="50000"/>
                    </a:srgbClr>
                  </a:outerShdw>
                </a:effectLst>
              </a:rPr>
              <a:t>BAREMO</a:t>
            </a:r>
            <a:endParaRPr lang="es-ES" sz="5400" b="1" cap="none" spc="0" dirty="0">
              <a:ln w="18000">
                <a:solidFill>
                  <a:srgbClr val="F13B59"/>
                </a:solidFill>
                <a:prstDash val="solid"/>
                <a:miter lim="800000"/>
              </a:ln>
              <a:solidFill>
                <a:schemeClr val="bg1"/>
              </a:solidFill>
              <a:effectLst>
                <a:outerShdw blurRad="25500" dist="23000" dir="7020000" algn="tl">
                  <a:srgbClr val="000000">
                    <a:alpha val="50000"/>
                  </a:srgbClr>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1485976029"/>
              </p:ext>
            </p:extLst>
          </p:nvPr>
        </p:nvGraphicFramePr>
        <p:xfrm>
          <a:off x="1835695" y="1916832"/>
          <a:ext cx="5400600" cy="2376262"/>
        </p:xfrm>
        <a:graphic>
          <a:graphicData uri="http://schemas.openxmlformats.org/drawingml/2006/table">
            <a:tbl>
              <a:tblPr firstRow="1" firstCol="1" bandRow="1">
                <a:tableStyleId>{93296810-A885-4BE3-A3E7-6D5BEEA58F35}</a:tableStyleId>
              </a:tblPr>
              <a:tblGrid>
                <a:gridCol w="2700300"/>
                <a:gridCol w="2700300"/>
              </a:tblGrid>
              <a:tr h="488306">
                <a:tc>
                  <a:txBody>
                    <a:bodyPr/>
                    <a:lstStyle/>
                    <a:p>
                      <a:pPr algn="ctr">
                        <a:lnSpc>
                          <a:spcPct val="150000"/>
                        </a:lnSpc>
                        <a:spcAft>
                          <a:spcPts val="0"/>
                        </a:spcAft>
                        <a:tabLst>
                          <a:tab pos="-457200" algn="l"/>
                        </a:tabLst>
                      </a:pPr>
                      <a:r>
                        <a:rPr lang="es-ES" sz="1200" b="1" spc="-15" dirty="0">
                          <a:solidFill>
                            <a:schemeClr val="tx1"/>
                          </a:solidFill>
                          <a:effectLst/>
                        </a:rPr>
                        <a:t>PUNTUACIÓN</a:t>
                      </a:r>
                      <a:endParaRPr lang="es-ES" sz="1200" b="1" dirty="0">
                        <a:solidFill>
                          <a:schemeClr val="tx1"/>
                        </a:solidFill>
                        <a:effectLst/>
                        <a:latin typeface="Times New Roman"/>
                        <a:ea typeface="Times New Roman"/>
                        <a:cs typeface="Times New Roman"/>
                      </a:endParaRPr>
                    </a:p>
                  </a:txBody>
                  <a:tcPr marL="68580" marR="68580" marT="0" marB="0">
                    <a:solidFill>
                      <a:srgbClr val="E7B7CF"/>
                    </a:solidFill>
                  </a:tcPr>
                </a:tc>
                <a:tc>
                  <a:txBody>
                    <a:bodyPr/>
                    <a:lstStyle/>
                    <a:p>
                      <a:pPr algn="ctr">
                        <a:lnSpc>
                          <a:spcPct val="150000"/>
                        </a:lnSpc>
                        <a:spcAft>
                          <a:spcPts val="0"/>
                        </a:spcAft>
                        <a:tabLst>
                          <a:tab pos="-457200" algn="l"/>
                        </a:tabLst>
                      </a:pPr>
                      <a:r>
                        <a:rPr lang="es-ES" sz="1200" b="1" spc="-15" dirty="0">
                          <a:solidFill>
                            <a:schemeClr val="tx1"/>
                          </a:solidFill>
                          <a:effectLst/>
                        </a:rPr>
                        <a:t>BAREMOS</a:t>
                      </a:r>
                      <a:endParaRPr lang="es-ES" sz="1200" b="1" dirty="0">
                        <a:solidFill>
                          <a:schemeClr val="tx1"/>
                        </a:solidFill>
                        <a:effectLst/>
                        <a:latin typeface="Times New Roman"/>
                        <a:ea typeface="Times New Roman"/>
                        <a:cs typeface="Times New Roman"/>
                      </a:endParaRPr>
                    </a:p>
                  </a:txBody>
                  <a:tcPr marL="68580" marR="68580" marT="0" marB="0">
                    <a:solidFill>
                      <a:srgbClr val="E7B7CF"/>
                    </a:solidFill>
                  </a:tcPr>
                </a:tc>
              </a:tr>
              <a:tr h="466550">
                <a:tc>
                  <a:txBody>
                    <a:bodyPr/>
                    <a:lstStyle/>
                    <a:p>
                      <a:pPr algn="ctr">
                        <a:lnSpc>
                          <a:spcPct val="150000"/>
                        </a:lnSpc>
                        <a:spcAft>
                          <a:spcPts val="0"/>
                        </a:spcAft>
                        <a:tabLst>
                          <a:tab pos="-457200" algn="l"/>
                        </a:tabLst>
                      </a:pPr>
                      <a:r>
                        <a:rPr lang="es-ES" sz="1200" b="1" spc="-15">
                          <a:solidFill>
                            <a:schemeClr val="tx1"/>
                          </a:solidFill>
                          <a:effectLst/>
                        </a:rPr>
                        <a:t>1 - 2</a:t>
                      </a:r>
                      <a:endParaRPr lang="es-ES" sz="1200" b="1">
                        <a:solidFill>
                          <a:schemeClr val="tx1"/>
                        </a:solidFill>
                        <a:effectLst/>
                        <a:latin typeface="Times New Roman"/>
                        <a:ea typeface="Times New Roman"/>
                        <a:cs typeface="Times New Roman"/>
                      </a:endParaRPr>
                    </a:p>
                  </a:txBody>
                  <a:tcPr marL="68580" marR="68580" marT="0" marB="0">
                    <a:solidFill>
                      <a:srgbClr val="E7B7CF"/>
                    </a:solidFill>
                  </a:tcPr>
                </a:tc>
                <a:tc>
                  <a:txBody>
                    <a:bodyPr/>
                    <a:lstStyle/>
                    <a:p>
                      <a:pPr algn="ctr">
                        <a:lnSpc>
                          <a:spcPct val="150000"/>
                        </a:lnSpc>
                        <a:spcAft>
                          <a:spcPts val="0"/>
                        </a:spcAft>
                        <a:tabLst>
                          <a:tab pos="-457200" algn="l"/>
                        </a:tabLst>
                      </a:pPr>
                      <a:r>
                        <a:rPr lang="es-ES" sz="1200" b="1" spc="-15" dirty="0">
                          <a:solidFill>
                            <a:schemeClr val="tx1"/>
                          </a:solidFill>
                          <a:effectLst/>
                        </a:rPr>
                        <a:t>MALO</a:t>
                      </a:r>
                      <a:endParaRPr lang="es-ES" sz="1200" b="1" dirty="0">
                        <a:solidFill>
                          <a:schemeClr val="tx1"/>
                        </a:solidFill>
                        <a:effectLst/>
                        <a:latin typeface="Times New Roman"/>
                        <a:ea typeface="Times New Roman"/>
                        <a:cs typeface="Times New Roman"/>
                      </a:endParaRPr>
                    </a:p>
                  </a:txBody>
                  <a:tcPr marL="68580" marR="68580" marT="0" marB="0">
                    <a:solidFill>
                      <a:srgbClr val="E7B7CF"/>
                    </a:solidFill>
                  </a:tcPr>
                </a:tc>
              </a:tr>
              <a:tr h="488306">
                <a:tc>
                  <a:txBody>
                    <a:bodyPr/>
                    <a:lstStyle/>
                    <a:p>
                      <a:pPr algn="ctr">
                        <a:lnSpc>
                          <a:spcPct val="150000"/>
                        </a:lnSpc>
                        <a:spcAft>
                          <a:spcPts val="0"/>
                        </a:spcAft>
                        <a:tabLst>
                          <a:tab pos="-457200" algn="l"/>
                        </a:tabLst>
                      </a:pPr>
                      <a:r>
                        <a:rPr lang="es-ES" sz="1200" b="1" spc="-15">
                          <a:solidFill>
                            <a:schemeClr val="tx1"/>
                          </a:solidFill>
                          <a:effectLst/>
                        </a:rPr>
                        <a:t>2 - 3</a:t>
                      </a:r>
                      <a:endParaRPr lang="es-ES" sz="1200" b="1">
                        <a:solidFill>
                          <a:schemeClr val="tx1"/>
                        </a:solidFill>
                        <a:effectLst/>
                        <a:latin typeface="Times New Roman"/>
                        <a:ea typeface="Times New Roman"/>
                        <a:cs typeface="Times New Roman"/>
                      </a:endParaRPr>
                    </a:p>
                  </a:txBody>
                  <a:tcPr marL="68580" marR="68580" marT="0" marB="0">
                    <a:solidFill>
                      <a:srgbClr val="E7B7CF"/>
                    </a:solidFill>
                  </a:tcPr>
                </a:tc>
                <a:tc>
                  <a:txBody>
                    <a:bodyPr/>
                    <a:lstStyle/>
                    <a:p>
                      <a:pPr algn="ctr">
                        <a:lnSpc>
                          <a:spcPct val="150000"/>
                        </a:lnSpc>
                        <a:spcAft>
                          <a:spcPts val="0"/>
                        </a:spcAft>
                        <a:tabLst>
                          <a:tab pos="-457200" algn="l"/>
                        </a:tabLst>
                      </a:pPr>
                      <a:r>
                        <a:rPr lang="es-ES" sz="1200" b="1" spc="-15" dirty="0">
                          <a:solidFill>
                            <a:schemeClr val="tx1"/>
                          </a:solidFill>
                          <a:effectLst/>
                        </a:rPr>
                        <a:t>REGULAR</a:t>
                      </a:r>
                      <a:endParaRPr lang="es-ES" sz="1200" b="1" dirty="0">
                        <a:solidFill>
                          <a:schemeClr val="tx1"/>
                        </a:solidFill>
                        <a:effectLst/>
                        <a:latin typeface="Times New Roman"/>
                        <a:ea typeface="Times New Roman"/>
                        <a:cs typeface="Times New Roman"/>
                      </a:endParaRPr>
                    </a:p>
                  </a:txBody>
                  <a:tcPr marL="68580" marR="68580" marT="0" marB="0">
                    <a:solidFill>
                      <a:srgbClr val="E7B7CF"/>
                    </a:solidFill>
                  </a:tcPr>
                </a:tc>
              </a:tr>
              <a:tr h="466550">
                <a:tc>
                  <a:txBody>
                    <a:bodyPr/>
                    <a:lstStyle/>
                    <a:p>
                      <a:pPr algn="ctr">
                        <a:lnSpc>
                          <a:spcPct val="150000"/>
                        </a:lnSpc>
                        <a:spcAft>
                          <a:spcPts val="0"/>
                        </a:spcAft>
                        <a:tabLst>
                          <a:tab pos="-457200" algn="l"/>
                        </a:tabLst>
                      </a:pPr>
                      <a:r>
                        <a:rPr lang="es-ES" sz="1200" b="1" spc="-15">
                          <a:solidFill>
                            <a:schemeClr val="tx1"/>
                          </a:solidFill>
                          <a:effectLst/>
                        </a:rPr>
                        <a:t>3 – 4 </a:t>
                      </a:r>
                      <a:endParaRPr lang="es-ES" sz="1200" b="1">
                        <a:solidFill>
                          <a:schemeClr val="tx1"/>
                        </a:solidFill>
                        <a:effectLst/>
                        <a:latin typeface="Times New Roman"/>
                        <a:ea typeface="Times New Roman"/>
                        <a:cs typeface="Times New Roman"/>
                      </a:endParaRPr>
                    </a:p>
                  </a:txBody>
                  <a:tcPr marL="68580" marR="68580" marT="0" marB="0">
                    <a:solidFill>
                      <a:srgbClr val="E7B7CF"/>
                    </a:solidFill>
                  </a:tcPr>
                </a:tc>
                <a:tc>
                  <a:txBody>
                    <a:bodyPr/>
                    <a:lstStyle/>
                    <a:p>
                      <a:pPr algn="ctr">
                        <a:lnSpc>
                          <a:spcPct val="150000"/>
                        </a:lnSpc>
                        <a:spcAft>
                          <a:spcPts val="0"/>
                        </a:spcAft>
                        <a:tabLst>
                          <a:tab pos="-457200" algn="l"/>
                        </a:tabLst>
                      </a:pPr>
                      <a:r>
                        <a:rPr lang="es-ES" sz="1200" b="1" spc="-15" dirty="0">
                          <a:solidFill>
                            <a:schemeClr val="tx1"/>
                          </a:solidFill>
                          <a:effectLst/>
                        </a:rPr>
                        <a:t>BUENO</a:t>
                      </a:r>
                      <a:endParaRPr lang="es-ES" sz="1200" b="1" dirty="0">
                        <a:solidFill>
                          <a:schemeClr val="tx1"/>
                        </a:solidFill>
                        <a:effectLst/>
                        <a:latin typeface="Times New Roman"/>
                        <a:ea typeface="Times New Roman"/>
                        <a:cs typeface="Times New Roman"/>
                      </a:endParaRPr>
                    </a:p>
                  </a:txBody>
                  <a:tcPr marL="68580" marR="68580" marT="0" marB="0">
                    <a:solidFill>
                      <a:srgbClr val="E7B7CF"/>
                    </a:solidFill>
                  </a:tcPr>
                </a:tc>
              </a:tr>
              <a:tr h="466550">
                <a:tc>
                  <a:txBody>
                    <a:bodyPr/>
                    <a:lstStyle/>
                    <a:p>
                      <a:pPr algn="ctr">
                        <a:lnSpc>
                          <a:spcPct val="150000"/>
                        </a:lnSpc>
                        <a:spcAft>
                          <a:spcPts val="0"/>
                        </a:spcAft>
                        <a:tabLst>
                          <a:tab pos="-457200" algn="l"/>
                        </a:tabLst>
                      </a:pPr>
                      <a:r>
                        <a:rPr lang="es-ES" sz="1200" b="1" spc="-15" dirty="0">
                          <a:solidFill>
                            <a:schemeClr val="tx1"/>
                          </a:solidFill>
                          <a:effectLst/>
                        </a:rPr>
                        <a:t>4 - 5</a:t>
                      </a:r>
                      <a:endParaRPr lang="es-ES" sz="1200" b="1" dirty="0">
                        <a:solidFill>
                          <a:schemeClr val="tx1"/>
                        </a:solidFill>
                        <a:effectLst/>
                        <a:latin typeface="Times New Roman"/>
                        <a:ea typeface="Times New Roman"/>
                        <a:cs typeface="Times New Roman"/>
                      </a:endParaRPr>
                    </a:p>
                  </a:txBody>
                  <a:tcPr marL="68580" marR="68580" marT="0" marB="0">
                    <a:solidFill>
                      <a:srgbClr val="E7B7CF"/>
                    </a:solidFill>
                  </a:tcPr>
                </a:tc>
                <a:tc>
                  <a:txBody>
                    <a:bodyPr/>
                    <a:lstStyle/>
                    <a:p>
                      <a:pPr algn="ctr">
                        <a:lnSpc>
                          <a:spcPct val="150000"/>
                        </a:lnSpc>
                        <a:spcAft>
                          <a:spcPts val="0"/>
                        </a:spcAft>
                        <a:tabLst>
                          <a:tab pos="-457200" algn="l"/>
                        </a:tabLst>
                      </a:pPr>
                      <a:r>
                        <a:rPr lang="es-ES" sz="1200" b="1" spc="-15" dirty="0">
                          <a:solidFill>
                            <a:schemeClr val="tx1"/>
                          </a:solidFill>
                          <a:effectLst/>
                        </a:rPr>
                        <a:t>MUY BUENO</a:t>
                      </a:r>
                      <a:endParaRPr lang="es-ES" sz="1200" b="1" dirty="0">
                        <a:solidFill>
                          <a:schemeClr val="tx1"/>
                        </a:solidFill>
                        <a:effectLst/>
                        <a:latin typeface="Times New Roman"/>
                        <a:ea typeface="Times New Roman"/>
                        <a:cs typeface="Times New Roman"/>
                      </a:endParaRPr>
                    </a:p>
                  </a:txBody>
                  <a:tcPr marL="68580" marR="68580" marT="0" marB="0">
                    <a:solidFill>
                      <a:srgbClr val="E7B7CF"/>
                    </a:solidFill>
                  </a:tcPr>
                </a:tc>
              </a:tr>
            </a:tbl>
          </a:graphicData>
        </a:graphic>
      </p:graphicFrame>
    </p:spTree>
    <p:extLst>
      <p:ext uri="{BB962C8B-B14F-4D97-AF65-F5344CB8AC3E}">
        <p14:creationId xmlns:p14="http://schemas.microsoft.com/office/powerpoint/2010/main" val="2477635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745743"/>
            <a:ext cx="8136904" cy="5386198"/>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 y="0"/>
            <a:ext cx="9136658" cy="6877684"/>
          </a:xfrm>
          <a:prstGeom prst="rect">
            <a:avLst/>
          </a:prstGeom>
        </p:spPr>
      </p:pic>
      <p:sp>
        <p:nvSpPr>
          <p:cNvPr id="5" name="4 Rectángulo"/>
          <p:cNvSpPr/>
          <p:nvPr/>
        </p:nvSpPr>
        <p:spPr>
          <a:xfrm>
            <a:off x="0" y="2066"/>
            <a:ext cx="9144000" cy="646331"/>
          </a:xfrm>
          <a:prstGeom prst="rect">
            <a:avLst/>
          </a:prstGeom>
        </p:spPr>
        <p:txBody>
          <a:bodyPr wrap="square">
            <a:spAutoFit/>
          </a:bodyPr>
          <a:lstStyle/>
          <a:p>
            <a:pPr algn="ctr"/>
            <a:r>
              <a:rPr lang="es-ES" b="1" dirty="0" smtClean="0"/>
              <a:t>CUADRO COMPARATIVO </a:t>
            </a:r>
            <a:r>
              <a:rPr lang="es-ES" b="1" dirty="0"/>
              <a:t>DEL PRE Y POST – TEST TOMADOS 08 DE JUNIO AL 08 DE SEPTIEMBRE DEL 2012</a:t>
            </a:r>
            <a:endParaRPr lang="es-ES" dirty="0"/>
          </a:p>
        </p:txBody>
      </p:sp>
      <p:sp>
        <p:nvSpPr>
          <p:cNvPr id="7" name="Cuadro de texto 40"/>
          <p:cNvSpPr txBox="1">
            <a:spLocks noChangeArrowheads="1"/>
          </p:cNvSpPr>
          <p:nvPr/>
        </p:nvSpPr>
        <p:spPr bwMode="auto">
          <a:xfrm>
            <a:off x="7342" y="6488113"/>
            <a:ext cx="7469188" cy="369887"/>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900" b="0" i="0" u="none" strike="noStrike" cap="none" normalizeH="0" baseline="0" dirty="0" smtClean="0">
                <a:ln>
                  <a:noFill/>
                </a:ln>
                <a:solidFill>
                  <a:schemeClr val="tx1"/>
                </a:solidFill>
                <a:effectLst/>
                <a:latin typeface="Arial" pitchFamily="34" charset="0"/>
                <a:cs typeface="Arial" pitchFamily="34" charset="0"/>
              </a:rPr>
              <a:t>Figura 25: test de pie mientras realiza una tarea</a:t>
            </a:r>
            <a:r>
              <a:rPr kumimoji="0" lang="es-ES" sz="900" b="0" i="0" u="none" strike="noStrike" cap="none" normalizeH="0" dirty="0" smtClean="0">
                <a:ln>
                  <a:noFill/>
                </a:ln>
                <a:solidFill>
                  <a:schemeClr val="tx1"/>
                </a:solidFill>
                <a:effectLst/>
                <a:latin typeface="Arial" pitchFamily="34" charset="0"/>
                <a:cs typeface="Arial" pitchFamily="34" charset="0"/>
              </a:rPr>
              <a:t> con estimulación visual</a:t>
            </a:r>
            <a:r>
              <a:rPr kumimoji="0" lang="es-ES" sz="900" b="0" i="0" u="none" strike="noStrike" cap="none" normalizeH="0" baseline="0" dirty="0" smtClean="0">
                <a:ln>
                  <a:noFill/>
                </a:ln>
                <a:solidFill>
                  <a:schemeClr val="tx1"/>
                </a:solidFill>
                <a:effectLst/>
                <a:latin typeface="Arial" pitchFamily="34" charset="0"/>
                <a:cs typeface="Arial" pitchFamily="34" charset="0"/>
              </a:rPr>
              <a:t>, cuadro comparativo del pre y post – test (CARMONA, 2012)</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78" y="864906"/>
            <a:ext cx="7776864" cy="5147871"/>
          </a:xfrm>
          <a:prstGeom prst="rect">
            <a:avLst/>
          </a:prstGeom>
        </p:spPr>
      </p:pic>
      <p:sp>
        <p:nvSpPr>
          <p:cNvPr id="8" name="7 Flecha arriba"/>
          <p:cNvSpPr/>
          <p:nvPr/>
        </p:nvSpPr>
        <p:spPr>
          <a:xfrm>
            <a:off x="1691680" y="3554791"/>
            <a:ext cx="360040" cy="432048"/>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arriba"/>
          <p:cNvSpPr/>
          <p:nvPr/>
        </p:nvSpPr>
        <p:spPr>
          <a:xfrm>
            <a:off x="2843808" y="3006793"/>
            <a:ext cx="360040" cy="432048"/>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abajo"/>
          <p:cNvSpPr/>
          <p:nvPr/>
        </p:nvSpPr>
        <p:spPr>
          <a:xfrm>
            <a:off x="3707904" y="3388804"/>
            <a:ext cx="398016" cy="33197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redondeado"/>
          <p:cNvSpPr/>
          <p:nvPr/>
        </p:nvSpPr>
        <p:spPr>
          <a:xfrm>
            <a:off x="1115616" y="3006793"/>
            <a:ext cx="1224136" cy="300598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redondeado"/>
          <p:cNvSpPr/>
          <p:nvPr/>
        </p:nvSpPr>
        <p:spPr>
          <a:xfrm>
            <a:off x="2339752" y="2483847"/>
            <a:ext cx="1224136" cy="352893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redondeado"/>
          <p:cNvSpPr/>
          <p:nvPr/>
        </p:nvSpPr>
        <p:spPr>
          <a:xfrm>
            <a:off x="3565097" y="2525767"/>
            <a:ext cx="1224136" cy="352893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447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80">
                                          <p:stCondLst>
                                            <p:cond delay="0"/>
                                          </p:stCondLst>
                                        </p:cTn>
                                        <p:tgtEl>
                                          <p:spTgt spid="15"/>
                                        </p:tgtEl>
                                      </p:cBhvr>
                                    </p:animEffect>
                                    <p:anim calcmode="lin" valueType="num">
                                      <p:cBhvr>
                                        <p:cTn id="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3" dur="26">
                                          <p:stCondLst>
                                            <p:cond delay="650"/>
                                          </p:stCondLst>
                                        </p:cTn>
                                        <p:tgtEl>
                                          <p:spTgt spid="15"/>
                                        </p:tgtEl>
                                      </p:cBhvr>
                                      <p:to x="100000" y="60000"/>
                                    </p:animScale>
                                    <p:animScale>
                                      <p:cBhvr>
                                        <p:cTn id="44" dur="166" decel="50000">
                                          <p:stCondLst>
                                            <p:cond delay="676"/>
                                          </p:stCondLst>
                                        </p:cTn>
                                        <p:tgtEl>
                                          <p:spTgt spid="15"/>
                                        </p:tgtEl>
                                      </p:cBhvr>
                                      <p:to x="100000" y="100000"/>
                                    </p:animScale>
                                    <p:animScale>
                                      <p:cBhvr>
                                        <p:cTn id="45" dur="26">
                                          <p:stCondLst>
                                            <p:cond delay="1312"/>
                                          </p:stCondLst>
                                        </p:cTn>
                                        <p:tgtEl>
                                          <p:spTgt spid="15"/>
                                        </p:tgtEl>
                                      </p:cBhvr>
                                      <p:to x="100000" y="80000"/>
                                    </p:animScale>
                                    <p:animScale>
                                      <p:cBhvr>
                                        <p:cTn id="46" dur="166" decel="50000">
                                          <p:stCondLst>
                                            <p:cond delay="1338"/>
                                          </p:stCondLst>
                                        </p:cTn>
                                        <p:tgtEl>
                                          <p:spTgt spid="15"/>
                                        </p:tgtEl>
                                      </p:cBhvr>
                                      <p:to x="100000" y="100000"/>
                                    </p:animScale>
                                    <p:animScale>
                                      <p:cBhvr>
                                        <p:cTn id="47" dur="26">
                                          <p:stCondLst>
                                            <p:cond delay="1642"/>
                                          </p:stCondLst>
                                        </p:cTn>
                                        <p:tgtEl>
                                          <p:spTgt spid="15"/>
                                        </p:tgtEl>
                                      </p:cBhvr>
                                      <p:to x="100000" y="90000"/>
                                    </p:animScale>
                                    <p:animScale>
                                      <p:cBhvr>
                                        <p:cTn id="48" dur="166" decel="50000">
                                          <p:stCondLst>
                                            <p:cond delay="1668"/>
                                          </p:stCondLst>
                                        </p:cTn>
                                        <p:tgtEl>
                                          <p:spTgt spid="15"/>
                                        </p:tgtEl>
                                      </p:cBhvr>
                                      <p:to x="100000" y="100000"/>
                                    </p:animScale>
                                    <p:animScale>
                                      <p:cBhvr>
                                        <p:cTn id="49" dur="26">
                                          <p:stCondLst>
                                            <p:cond delay="1808"/>
                                          </p:stCondLst>
                                        </p:cTn>
                                        <p:tgtEl>
                                          <p:spTgt spid="15"/>
                                        </p:tgtEl>
                                      </p:cBhvr>
                                      <p:to x="100000" y="95000"/>
                                    </p:animScale>
                                    <p:animScale>
                                      <p:cBhvr>
                                        <p:cTn id="50" dur="166" decel="50000">
                                          <p:stCondLst>
                                            <p:cond delay="1834"/>
                                          </p:stCondLst>
                                        </p:cTn>
                                        <p:tgtEl>
                                          <p:spTgt spid="1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80">
                                          <p:stCondLst>
                                            <p:cond delay="0"/>
                                          </p:stCondLst>
                                        </p:cTn>
                                        <p:tgtEl>
                                          <p:spTgt spid="11"/>
                                        </p:tgtEl>
                                      </p:cBhvr>
                                    </p:animEffect>
                                    <p:anim calcmode="lin" valueType="num">
                                      <p:cBhvr>
                                        <p:cTn id="6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8" dur="26">
                                          <p:stCondLst>
                                            <p:cond delay="650"/>
                                          </p:stCondLst>
                                        </p:cTn>
                                        <p:tgtEl>
                                          <p:spTgt spid="11"/>
                                        </p:tgtEl>
                                      </p:cBhvr>
                                      <p:to x="100000" y="60000"/>
                                    </p:animScale>
                                    <p:animScale>
                                      <p:cBhvr>
                                        <p:cTn id="69" dur="166" decel="50000">
                                          <p:stCondLst>
                                            <p:cond delay="676"/>
                                          </p:stCondLst>
                                        </p:cTn>
                                        <p:tgtEl>
                                          <p:spTgt spid="11"/>
                                        </p:tgtEl>
                                      </p:cBhvr>
                                      <p:to x="100000" y="100000"/>
                                    </p:animScale>
                                    <p:animScale>
                                      <p:cBhvr>
                                        <p:cTn id="70" dur="26">
                                          <p:stCondLst>
                                            <p:cond delay="1312"/>
                                          </p:stCondLst>
                                        </p:cTn>
                                        <p:tgtEl>
                                          <p:spTgt spid="11"/>
                                        </p:tgtEl>
                                      </p:cBhvr>
                                      <p:to x="100000" y="80000"/>
                                    </p:animScale>
                                    <p:animScale>
                                      <p:cBhvr>
                                        <p:cTn id="71" dur="166" decel="50000">
                                          <p:stCondLst>
                                            <p:cond delay="1338"/>
                                          </p:stCondLst>
                                        </p:cTn>
                                        <p:tgtEl>
                                          <p:spTgt spid="11"/>
                                        </p:tgtEl>
                                      </p:cBhvr>
                                      <p:to x="100000" y="100000"/>
                                    </p:animScale>
                                    <p:animScale>
                                      <p:cBhvr>
                                        <p:cTn id="72" dur="26">
                                          <p:stCondLst>
                                            <p:cond delay="1642"/>
                                          </p:stCondLst>
                                        </p:cTn>
                                        <p:tgtEl>
                                          <p:spTgt spid="11"/>
                                        </p:tgtEl>
                                      </p:cBhvr>
                                      <p:to x="100000" y="90000"/>
                                    </p:animScale>
                                    <p:animScale>
                                      <p:cBhvr>
                                        <p:cTn id="73" dur="166" decel="50000">
                                          <p:stCondLst>
                                            <p:cond delay="1668"/>
                                          </p:stCondLst>
                                        </p:cTn>
                                        <p:tgtEl>
                                          <p:spTgt spid="11"/>
                                        </p:tgtEl>
                                      </p:cBhvr>
                                      <p:to x="100000" y="100000"/>
                                    </p:animScale>
                                    <p:animScale>
                                      <p:cBhvr>
                                        <p:cTn id="74" dur="26">
                                          <p:stCondLst>
                                            <p:cond delay="1808"/>
                                          </p:stCondLst>
                                        </p:cTn>
                                        <p:tgtEl>
                                          <p:spTgt spid="11"/>
                                        </p:tgtEl>
                                      </p:cBhvr>
                                      <p:to x="100000" y="95000"/>
                                    </p:animScale>
                                    <p:animScale>
                                      <p:cBhvr>
                                        <p:cTn id="7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1" grpId="0" animBg="1"/>
      <p:bldP spid="16"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5"/>
            <a:ext cx="9144000" cy="6858000"/>
          </a:xfrm>
          <a:prstGeom prst="rect">
            <a:avLst/>
          </a:prstGeom>
        </p:spPr>
      </p:pic>
      <p:sp>
        <p:nvSpPr>
          <p:cNvPr id="6" name="5 CuadroTexto"/>
          <p:cNvSpPr txBox="1"/>
          <p:nvPr/>
        </p:nvSpPr>
        <p:spPr>
          <a:xfrm>
            <a:off x="107504" y="2354104"/>
            <a:ext cx="5832648" cy="1938992"/>
          </a:xfrm>
          <a:prstGeom prst="rect">
            <a:avLst/>
          </a:prstGeom>
          <a:noFill/>
        </p:spPr>
        <p:txBody>
          <a:bodyPr wrap="square" rtlCol="0">
            <a:spAutoFit/>
          </a:bodyPr>
          <a:lstStyle/>
          <a:p>
            <a:pPr algn="ctr"/>
            <a:r>
              <a:rPr lang="es-ES" sz="4000" dirty="0" smtClean="0">
                <a:solidFill>
                  <a:schemeClr val="bg1"/>
                </a:solidFill>
                <a:latin typeface="Goudy Stout" pitchFamily="18" charset="0"/>
              </a:rPr>
              <a:t>PLANES DE CLASE </a:t>
            </a:r>
          </a:p>
          <a:p>
            <a:pPr algn="ctr"/>
            <a:r>
              <a:rPr lang="es-ES" sz="4000" dirty="0" smtClean="0">
                <a:solidFill>
                  <a:schemeClr val="bg1"/>
                </a:solidFill>
                <a:latin typeface="Goudy Stout" pitchFamily="18" charset="0"/>
              </a:rPr>
              <a:t>APLICADOS</a:t>
            </a:r>
            <a:endParaRPr lang="es-ES" sz="4000" dirty="0">
              <a:solidFill>
                <a:schemeClr val="bg1"/>
              </a:solidFill>
              <a:latin typeface="Goudy Stout" pitchFamily="18" charset="0"/>
            </a:endParaRPr>
          </a:p>
        </p:txBody>
      </p:sp>
    </p:spTree>
    <p:extLst>
      <p:ext uri="{BB962C8B-B14F-4D97-AF65-F5344CB8AC3E}">
        <p14:creationId xmlns:p14="http://schemas.microsoft.com/office/powerpoint/2010/main" val="39452538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004286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29717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 y="-19270"/>
            <a:ext cx="9142175" cy="6877270"/>
          </a:xfrm>
          <a:prstGeom prst="rect">
            <a:avLst/>
          </a:prstGeom>
        </p:spPr>
      </p:pic>
    </p:spTree>
    <p:extLst>
      <p:ext uri="{BB962C8B-B14F-4D97-AF65-F5344CB8AC3E}">
        <p14:creationId xmlns:p14="http://schemas.microsoft.com/office/powerpoint/2010/main" val="42491578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6512" y="-27384"/>
            <a:ext cx="4320480" cy="90872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PROBLEMA DE INVESTIGACIÓN</a:t>
            </a:r>
            <a:endParaRPr lang="es-ES"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99" y="2492896"/>
            <a:ext cx="2736304" cy="273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Rectángulo redondeado"/>
          <p:cNvSpPr/>
          <p:nvPr/>
        </p:nvSpPr>
        <p:spPr>
          <a:xfrm>
            <a:off x="3707904" y="2492896"/>
            <a:ext cx="4896544" cy="2448272"/>
          </a:xfrm>
          <a:prstGeom prst="roundRect">
            <a:avLst/>
          </a:prstGeom>
          <a:noFill/>
          <a:ln w="76200">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smtClean="0"/>
              <a:t>¿LA POSTURA ORTOSTÁTICA INCIDE EN EL EQUILIBRIO DEL ADULTO MAYOR?</a:t>
            </a:r>
            <a:endParaRPr lang="es-ES" sz="2400" dirty="0"/>
          </a:p>
        </p:txBody>
      </p:sp>
    </p:spTree>
    <p:extLst>
      <p:ext uri="{BB962C8B-B14F-4D97-AF65-F5344CB8AC3E}">
        <p14:creationId xmlns:p14="http://schemas.microsoft.com/office/powerpoint/2010/main" val="1646168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0" y="0"/>
            <a:ext cx="9164730" cy="6884180"/>
          </a:xfrm>
          <a:prstGeom prst="rect">
            <a:avLst/>
          </a:prstGeom>
        </p:spPr>
      </p:pic>
    </p:spTree>
    <p:extLst>
      <p:ext uri="{BB962C8B-B14F-4D97-AF65-F5344CB8AC3E}">
        <p14:creationId xmlns:p14="http://schemas.microsoft.com/office/powerpoint/2010/main" val="32857910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 y="0"/>
            <a:ext cx="9144000" cy="6858000"/>
          </a:xfrm>
          <a:prstGeom prst="rect">
            <a:avLst/>
          </a:prstGeom>
        </p:spPr>
      </p:pic>
      <p:sp>
        <p:nvSpPr>
          <p:cNvPr id="5" name="4 CuadroTexto"/>
          <p:cNvSpPr txBox="1"/>
          <p:nvPr/>
        </p:nvSpPr>
        <p:spPr>
          <a:xfrm rot="19788807">
            <a:off x="-311917" y="2533149"/>
            <a:ext cx="7225063" cy="707886"/>
          </a:xfrm>
          <a:prstGeom prst="rect">
            <a:avLst/>
          </a:prstGeom>
          <a:noFill/>
        </p:spPr>
        <p:txBody>
          <a:bodyPr wrap="square" rtlCol="0">
            <a:spAutoFit/>
          </a:bodyPr>
          <a:lstStyle/>
          <a:p>
            <a:r>
              <a:rPr lang="es-ES" sz="4000" dirty="0" smtClean="0">
                <a:solidFill>
                  <a:srgbClr val="E7B7CF"/>
                </a:solidFill>
                <a:latin typeface="Goudy Stout" pitchFamily="18" charset="0"/>
              </a:rPr>
              <a:t>CONCLUSIONES</a:t>
            </a:r>
            <a:endParaRPr lang="es-ES" sz="4000" dirty="0">
              <a:solidFill>
                <a:srgbClr val="E7B7CF"/>
              </a:solidFill>
              <a:latin typeface="Goudy Stout" pitchFamily="18" charset="0"/>
            </a:endParaRPr>
          </a:p>
        </p:txBody>
      </p:sp>
    </p:spTree>
    <p:extLst>
      <p:ext uri="{BB962C8B-B14F-4D97-AF65-F5344CB8AC3E}">
        <p14:creationId xmlns:p14="http://schemas.microsoft.com/office/powerpoint/2010/main" val="3847816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a:spLocks noChangeArrowheads="1"/>
          </p:cNvSpPr>
          <p:nvPr/>
        </p:nvSpPr>
        <p:spPr bwMode="auto">
          <a:xfrm>
            <a:off x="1042988" y="549275"/>
            <a:ext cx="81375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b="1">
                <a:solidFill>
                  <a:schemeClr val="bg1"/>
                </a:solidFill>
              </a:rPr>
              <a:t>Del pre – test, inclinación del tronco en dirección anterior y posterior, podemos definir que el grupo Asociación de Jubilados de Albornoz se encuentra en su mayoría en un nivel medio.</a:t>
            </a:r>
            <a:endParaRPr lang="es-ES" b="1"/>
          </a:p>
        </p:txBody>
      </p:sp>
      <p:sp>
        <p:nvSpPr>
          <p:cNvPr id="5" name="4 CuadroTexto"/>
          <p:cNvSpPr txBox="1">
            <a:spLocks noChangeArrowheads="1"/>
          </p:cNvSpPr>
          <p:nvPr/>
        </p:nvSpPr>
        <p:spPr bwMode="auto">
          <a:xfrm>
            <a:off x="827088" y="2276475"/>
            <a:ext cx="8066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ES" dirty="0">
                <a:solidFill>
                  <a:schemeClr val="bg1"/>
                </a:solidFill>
              </a:rPr>
              <a:t>Del pre – test, de pie mientras realiza una tarea </a:t>
            </a:r>
            <a:r>
              <a:rPr lang="es-ES" dirty="0" smtClean="0">
                <a:solidFill>
                  <a:schemeClr val="bg1"/>
                </a:solidFill>
              </a:rPr>
              <a:t> </a:t>
            </a:r>
            <a:r>
              <a:rPr lang="es-ES" dirty="0">
                <a:solidFill>
                  <a:schemeClr val="bg1"/>
                </a:solidFill>
              </a:rPr>
              <a:t>con el </a:t>
            </a:r>
            <a:r>
              <a:rPr lang="es-ES" dirty="0" smtClean="0">
                <a:solidFill>
                  <a:schemeClr val="bg1"/>
                </a:solidFill>
              </a:rPr>
              <a:t>tren </a:t>
            </a:r>
            <a:r>
              <a:rPr lang="es-ES" dirty="0">
                <a:solidFill>
                  <a:schemeClr val="bg1"/>
                </a:solidFill>
              </a:rPr>
              <a:t>superior, se define que la mayoría de la las personas se encuentran en un nivel desfavorable ya que obedece a la dificultad del test realizado.</a:t>
            </a:r>
          </a:p>
          <a:p>
            <a:pPr eaLnBrk="1" hangingPunct="1"/>
            <a:endParaRPr lang="es-ES" dirty="0"/>
          </a:p>
        </p:txBody>
      </p:sp>
      <p:sp>
        <p:nvSpPr>
          <p:cNvPr id="6" name="5 CuadroTexto"/>
          <p:cNvSpPr txBox="1">
            <a:spLocks noChangeArrowheads="1"/>
          </p:cNvSpPr>
          <p:nvPr/>
        </p:nvSpPr>
        <p:spPr bwMode="auto">
          <a:xfrm>
            <a:off x="1042988" y="4316413"/>
            <a:ext cx="8066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ES" dirty="0">
                <a:solidFill>
                  <a:schemeClr val="bg1"/>
                </a:solidFill>
              </a:rPr>
              <a:t>Del pre – test de pie mientras realiza una tarea </a:t>
            </a:r>
            <a:r>
              <a:rPr lang="es-ES" dirty="0" smtClean="0">
                <a:solidFill>
                  <a:schemeClr val="bg1"/>
                </a:solidFill>
              </a:rPr>
              <a:t>con estimulación visual </a:t>
            </a:r>
            <a:r>
              <a:rPr lang="es-ES" dirty="0">
                <a:solidFill>
                  <a:schemeClr val="bg1"/>
                </a:solidFill>
              </a:rPr>
              <a:t>se puede sacar en conclusión que el grupo de Asociación de Jubilados </a:t>
            </a:r>
            <a:r>
              <a:rPr lang="es-ES" dirty="0" smtClean="0">
                <a:solidFill>
                  <a:schemeClr val="bg1"/>
                </a:solidFill>
              </a:rPr>
              <a:t>de Albornoz </a:t>
            </a:r>
            <a:r>
              <a:rPr lang="es-ES" dirty="0">
                <a:solidFill>
                  <a:schemeClr val="bg1"/>
                </a:solidFill>
              </a:rPr>
              <a:t>se encuentra en un nivel adecuado para dicho test.</a:t>
            </a:r>
          </a:p>
          <a:p>
            <a:pPr eaLnBrk="1" hangingPunct="1"/>
            <a:endParaRPr lang="es-ES" dirty="0"/>
          </a:p>
        </p:txBody>
      </p:sp>
      <p:pic>
        <p:nvPicPr>
          <p:cNvPr id="66565" name="Picture 4" descr="estickers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0" y="0"/>
            <a:ext cx="10175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4" descr="estickers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705475"/>
            <a:ext cx="1019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90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4" descr="estickers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0" y="0"/>
            <a:ext cx="14509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4" descr="estickers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800" y="5370513"/>
            <a:ext cx="14509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259632" y="2276872"/>
            <a:ext cx="7128792" cy="1846659"/>
          </a:xfrm>
          <a:prstGeom prst="rect">
            <a:avLst/>
          </a:prstGeom>
          <a:noFill/>
        </p:spPr>
        <p:txBody>
          <a:bodyPr wrap="square" rtlCol="0">
            <a:spAutoFit/>
          </a:bodyPr>
          <a:lstStyle/>
          <a:p>
            <a:pPr algn="just"/>
            <a:r>
              <a:rPr lang="es-ES" dirty="0">
                <a:solidFill>
                  <a:schemeClr val="bg1"/>
                </a:solidFill>
              </a:rPr>
              <a:t>En la aplicación de los post – test tanto de inclinación del tronco en dirección anterior y posterior, de pie mientras realiza una tarea </a:t>
            </a:r>
            <a:r>
              <a:rPr lang="es-ES" dirty="0" smtClean="0">
                <a:solidFill>
                  <a:schemeClr val="bg1"/>
                </a:solidFill>
              </a:rPr>
              <a:t>con estimulación visual</a:t>
            </a:r>
            <a:r>
              <a:rPr lang="es-ES" dirty="0" smtClean="0">
                <a:solidFill>
                  <a:schemeClr val="bg1"/>
                </a:solidFill>
              </a:rPr>
              <a:t> </a:t>
            </a:r>
            <a:r>
              <a:rPr lang="es-ES" dirty="0">
                <a:solidFill>
                  <a:schemeClr val="bg1"/>
                </a:solidFill>
              </a:rPr>
              <a:t>y de pie mientras realiza una tarea </a:t>
            </a:r>
            <a:r>
              <a:rPr lang="es-ES" dirty="0" smtClean="0">
                <a:solidFill>
                  <a:schemeClr val="bg1"/>
                </a:solidFill>
              </a:rPr>
              <a:t>con </a:t>
            </a:r>
            <a:r>
              <a:rPr lang="es-ES" dirty="0">
                <a:solidFill>
                  <a:schemeClr val="bg1"/>
                </a:solidFill>
              </a:rPr>
              <a:t>el </a:t>
            </a:r>
            <a:r>
              <a:rPr lang="es-ES" dirty="0" smtClean="0">
                <a:solidFill>
                  <a:schemeClr val="bg1"/>
                </a:solidFill>
              </a:rPr>
              <a:t>tren </a:t>
            </a:r>
            <a:r>
              <a:rPr lang="es-ES" dirty="0" smtClean="0">
                <a:solidFill>
                  <a:schemeClr val="bg1"/>
                </a:solidFill>
              </a:rPr>
              <a:t>superior</a:t>
            </a:r>
            <a:r>
              <a:rPr lang="es-ES" dirty="0">
                <a:solidFill>
                  <a:schemeClr val="bg1"/>
                </a:solidFill>
              </a:rPr>
              <a:t>, la aplicación del programa de ejercicios posturales con una duración de 11 semanas </a:t>
            </a:r>
            <a:r>
              <a:rPr lang="es-ES" sz="2400" b="1" dirty="0">
                <a:solidFill>
                  <a:srgbClr val="FF0000"/>
                </a:solidFill>
              </a:rPr>
              <a:t>ha sido favorables </a:t>
            </a:r>
            <a:r>
              <a:rPr lang="es-ES" dirty="0">
                <a:solidFill>
                  <a:schemeClr val="bg1"/>
                </a:solidFill>
              </a:rPr>
              <a:t>para  los sujetos de estudio, ya que </a:t>
            </a:r>
            <a:r>
              <a:rPr lang="es-ES" dirty="0" smtClean="0">
                <a:solidFill>
                  <a:schemeClr val="bg1"/>
                </a:solidFill>
              </a:rPr>
              <a:t>han </a:t>
            </a:r>
            <a:r>
              <a:rPr lang="es-ES" dirty="0">
                <a:solidFill>
                  <a:schemeClr val="bg1"/>
                </a:solidFill>
              </a:rPr>
              <a:t>presentado una mejoría.</a:t>
            </a:r>
          </a:p>
        </p:txBody>
      </p:sp>
    </p:spTree>
    <p:extLst>
      <p:ext uri="{BB962C8B-B14F-4D97-AF65-F5344CB8AC3E}">
        <p14:creationId xmlns:p14="http://schemas.microsoft.com/office/powerpoint/2010/main" val="39135505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2133600"/>
            <a:ext cx="85344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107" y="0"/>
            <a:ext cx="21907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4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5499100"/>
            <a:ext cx="48387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222849"/>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3 CuadroTexto"/>
          <p:cNvSpPr txBox="1">
            <a:spLocks noChangeArrowheads="1"/>
          </p:cNvSpPr>
          <p:nvPr/>
        </p:nvSpPr>
        <p:spPr bwMode="auto">
          <a:xfrm>
            <a:off x="1692275" y="692150"/>
            <a:ext cx="72723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ES" dirty="0">
                <a:solidFill>
                  <a:schemeClr val="bg1"/>
                </a:solidFill>
              </a:rPr>
              <a:t>Dar charlas motivacionales a las personas adulto mayores, donde se les venda la idea de que la práctica de actividad física va ser beneficiosa, ayudándolos a mantener una calidad de vida adecuada para la faja etérea en la que se encuentra, sumando así más personas activas y no promoviendo el sedentarismo.</a:t>
            </a:r>
          </a:p>
        </p:txBody>
      </p:sp>
      <p:sp>
        <p:nvSpPr>
          <p:cNvPr id="69635" name="4 CuadroTexto"/>
          <p:cNvSpPr txBox="1">
            <a:spLocks noChangeArrowheads="1"/>
          </p:cNvSpPr>
          <p:nvPr/>
        </p:nvSpPr>
        <p:spPr bwMode="auto">
          <a:xfrm>
            <a:off x="1692275" y="2852738"/>
            <a:ext cx="7056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ES" dirty="0">
                <a:solidFill>
                  <a:schemeClr val="bg1"/>
                </a:solidFill>
              </a:rPr>
              <a:t>Las personas adulto mayores sean consideradas como aquellas personas que han aportado con toda una vida al país y que es tiempo que les demos las importancia que se merecen</a:t>
            </a:r>
          </a:p>
        </p:txBody>
      </p:sp>
      <p:sp>
        <p:nvSpPr>
          <p:cNvPr id="69636" name="5 CuadroTexto"/>
          <p:cNvSpPr txBox="1">
            <a:spLocks noChangeArrowheads="1"/>
          </p:cNvSpPr>
          <p:nvPr/>
        </p:nvSpPr>
        <p:spPr bwMode="auto">
          <a:xfrm>
            <a:off x="1692275" y="4581525"/>
            <a:ext cx="71278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dirty="0">
                <a:solidFill>
                  <a:schemeClr val="bg1"/>
                </a:solidFill>
              </a:rPr>
              <a:t>Incluir planes de ejercicios en donde se pueda constatar las habilidades de cada uno de los seres humanos, para así ayudarlos a mejorar o mantener su estado.</a:t>
            </a:r>
          </a:p>
        </p:txBody>
      </p:sp>
      <p:pic>
        <p:nvPicPr>
          <p:cNvPr id="5" name="Picture 4" descr="estickers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0" y="0"/>
            <a:ext cx="14509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stickers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0" y="5315094"/>
            <a:ext cx="14509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15149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1000"/>
                                        <p:tgtEl>
                                          <p:spTgt spid="69634"/>
                                        </p:tgtEl>
                                      </p:cBhvr>
                                    </p:animEffect>
                                    <p:anim calcmode="lin" valueType="num">
                                      <p:cBhvr>
                                        <p:cTn id="8" dur="1000" fill="hold"/>
                                        <p:tgtEl>
                                          <p:spTgt spid="69634"/>
                                        </p:tgtEl>
                                        <p:attrNameLst>
                                          <p:attrName>ppt_x</p:attrName>
                                        </p:attrNameLst>
                                      </p:cBhvr>
                                      <p:tavLst>
                                        <p:tav tm="0">
                                          <p:val>
                                            <p:strVal val="#ppt_x"/>
                                          </p:val>
                                        </p:tav>
                                        <p:tav tm="100000">
                                          <p:val>
                                            <p:strVal val="#ppt_x"/>
                                          </p:val>
                                        </p:tav>
                                      </p:tavLst>
                                    </p:anim>
                                    <p:anim calcmode="lin" valueType="num">
                                      <p:cBhvr>
                                        <p:cTn id="9" dur="1000" fill="hold"/>
                                        <p:tgtEl>
                                          <p:spTgt spid="696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635"/>
                                        </p:tgtEl>
                                        <p:attrNameLst>
                                          <p:attrName>style.visibility</p:attrName>
                                        </p:attrNameLst>
                                      </p:cBhvr>
                                      <p:to>
                                        <p:strVal val="visible"/>
                                      </p:to>
                                    </p:set>
                                    <p:animEffect transition="in" filter="barn(inVertical)">
                                      <p:cBhvr>
                                        <p:cTn id="14" dur="500"/>
                                        <p:tgtEl>
                                          <p:spTgt spid="6963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9636"/>
                                        </p:tgtEl>
                                        <p:attrNameLst>
                                          <p:attrName>style.visibility</p:attrName>
                                        </p:attrNameLst>
                                      </p:cBhvr>
                                      <p:to>
                                        <p:strVal val="visible"/>
                                      </p:to>
                                    </p:set>
                                    <p:animEffect transition="in" filter="circle(in)">
                                      <p:cBhvr>
                                        <p:cTn id="19" dur="20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P spid="69635" grpId="0"/>
      <p:bldP spid="6963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9180512" cy="6858000"/>
          </a:xfrm>
          <a:prstGeom prst="rect">
            <a:avLst/>
          </a:prstGeom>
        </p:spPr>
      </p:pic>
      <p:sp>
        <p:nvSpPr>
          <p:cNvPr id="5" name="4 Rectángulo"/>
          <p:cNvSpPr/>
          <p:nvPr/>
        </p:nvSpPr>
        <p:spPr>
          <a:xfrm>
            <a:off x="2129010" y="2044005"/>
            <a:ext cx="4929747" cy="923330"/>
          </a:xfrm>
          <a:prstGeom prst="rect">
            <a:avLst/>
          </a:prstGeom>
          <a:noFill/>
        </p:spPr>
        <p:txBody>
          <a:bodyPr wrap="non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DEDICATORIA</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781299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47664" y="476672"/>
            <a:ext cx="6768752" cy="1477328"/>
          </a:xfrm>
          <a:prstGeom prst="rect">
            <a:avLst/>
          </a:prstGeom>
          <a:noFill/>
        </p:spPr>
        <p:txBody>
          <a:bodyPr wrap="square" rtlCol="0">
            <a:spAutoFit/>
          </a:bodyPr>
          <a:lstStyle/>
          <a:p>
            <a:pPr algn="just"/>
            <a:r>
              <a:rPr lang="es-ES" dirty="0" smtClean="0">
                <a:solidFill>
                  <a:schemeClr val="bg1"/>
                </a:solidFill>
              </a:rPr>
              <a:t>A </a:t>
            </a:r>
            <a:r>
              <a:rPr lang="es-ES" dirty="0">
                <a:solidFill>
                  <a:schemeClr val="bg1"/>
                </a:solidFill>
              </a:rPr>
              <a:t>mi hermosa hija, que a pesar que todavía no llega al mundo, siento que ha sido mi fuerza principal, para terminar mi tesis, quiero decirte mi Ihara que te amo con todo mi corazón y sé que desde el vientre me has sabido mandar las mejores energías para no decaer.</a:t>
            </a:r>
          </a:p>
        </p:txBody>
      </p:sp>
      <p:sp>
        <p:nvSpPr>
          <p:cNvPr id="5" name="4 CuadroTexto"/>
          <p:cNvSpPr txBox="1"/>
          <p:nvPr/>
        </p:nvSpPr>
        <p:spPr>
          <a:xfrm>
            <a:off x="1403648" y="2348880"/>
            <a:ext cx="6912768" cy="1200329"/>
          </a:xfrm>
          <a:prstGeom prst="rect">
            <a:avLst/>
          </a:prstGeom>
          <a:noFill/>
        </p:spPr>
        <p:txBody>
          <a:bodyPr wrap="square" rtlCol="0">
            <a:spAutoFit/>
          </a:bodyPr>
          <a:lstStyle/>
          <a:p>
            <a:pPr algn="just"/>
            <a:r>
              <a:rPr lang="es-ES" dirty="0">
                <a:solidFill>
                  <a:schemeClr val="bg1"/>
                </a:solidFill>
              </a:rPr>
              <a:t>A mi esposo que ha sido un pilar fundamental en mi tesis, quien me ha ayudado y guiado cuando lo he necesitado, gracias mi Santy por todos las regañadas que eso me ha hecho ser mejor y más fuerte.</a:t>
            </a:r>
          </a:p>
        </p:txBody>
      </p:sp>
      <p:sp>
        <p:nvSpPr>
          <p:cNvPr id="6" name="5 CuadroTexto"/>
          <p:cNvSpPr txBox="1"/>
          <p:nvPr/>
        </p:nvSpPr>
        <p:spPr>
          <a:xfrm>
            <a:off x="1403648" y="4149080"/>
            <a:ext cx="6912768" cy="2308324"/>
          </a:xfrm>
          <a:prstGeom prst="rect">
            <a:avLst/>
          </a:prstGeom>
          <a:noFill/>
        </p:spPr>
        <p:txBody>
          <a:bodyPr wrap="square" rtlCol="0">
            <a:spAutoFit/>
          </a:bodyPr>
          <a:lstStyle/>
          <a:p>
            <a:pPr algn="just"/>
            <a:endParaRPr lang="es-ES" dirty="0">
              <a:solidFill>
                <a:schemeClr val="bg1"/>
              </a:solidFill>
            </a:endParaRPr>
          </a:p>
          <a:p>
            <a:pPr algn="just"/>
            <a:r>
              <a:rPr lang="es-ES" dirty="0">
                <a:solidFill>
                  <a:schemeClr val="bg1"/>
                </a:solidFill>
              </a:rPr>
              <a:t>A ti hermano querido Leo, quiero decirte, que por más oscuro que sea el camino, al final de ese camino encontraremos una luz, pero para llegar a esa luz necesitaremos de constancia y perseverancia, las cosas que llegues alcanzar con todo eso es porque lo haz sudado y padecido, siempre cuenta con tu hermana y recuerda que te quiero mucho.</a:t>
            </a:r>
          </a:p>
          <a:p>
            <a:endParaRPr lang="es-ES" dirty="0"/>
          </a:p>
        </p:txBody>
      </p:sp>
    </p:spTree>
    <p:extLst>
      <p:ext uri="{BB962C8B-B14F-4D97-AF65-F5344CB8AC3E}">
        <p14:creationId xmlns:p14="http://schemas.microsoft.com/office/powerpoint/2010/main" val="2970400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91680" y="866329"/>
            <a:ext cx="6984776" cy="923330"/>
          </a:xfrm>
          <a:prstGeom prst="rect">
            <a:avLst/>
          </a:prstGeom>
          <a:noFill/>
        </p:spPr>
        <p:txBody>
          <a:bodyPr wrap="square" rtlCol="0">
            <a:spAutoFit/>
          </a:bodyPr>
          <a:lstStyle/>
          <a:p>
            <a:pPr algn="just"/>
            <a:r>
              <a:rPr lang="es-ES" dirty="0">
                <a:solidFill>
                  <a:schemeClr val="bg1"/>
                </a:solidFill>
              </a:rPr>
              <a:t>A mi padre que me ha enseñado el valor y el sacrificio de lo que es ganarse las cosas, gracias papi por haberme dotado lo mejor que es mi estudio.</a:t>
            </a:r>
          </a:p>
        </p:txBody>
      </p:sp>
      <p:sp>
        <p:nvSpPr>
          <p:cNvPr id="5" name="4 CuadroTexto"/>
          <p:cNvSpPr txBox="1"/>
          <p:nvPr/>
        </p:nvSpPr>
        <p:spPr>
          <a:xfrm>
            <a:off x="1691680" y="2996952"/>
            <a:ext cx="6480720" cy="923330"/>
          </a:xfrm>
          <a:prstGeom prst="rect">
            <a:avLst/>
          </a:prstGeom>
          <a:noFill/>
        </p:spPr>
        <p:txBody>
          <a:bodyPr wrap="square" rtlCol="0">
            <a:spAutoFit/>
          </a:bodyPr>
          <a:lstStyle/>
          <a:p>
            <a:pPr algn="just"/>
            <a:r>
              <a:rPr lang="es-ES" dirty="0">
                <a:solidFill>
                  <a:schemeClr val="bg1"/>
                </a:solidFill>
              </a:rPr>
              <a:t>A mi madre que a pesar que ya no vivo con ella, ha sido mi guía y mi bendición en cada paso de mi vida, gracias madre mía por haberme regalado lo mejor del mundo la vida.</a:t>
            </a:r>
          </a:p>
        </p:txBody>
      </p:sp>
      <p:sp>
        <p:nvSpPr>
          <p:cNvPr id="6" name="5 CuadroTexto"/>
          <p:cNvSpPr txBox="1"/>
          <p:nvPr/>
        </p:nvSpPr>
        <p:spPr>
          <a:xfrm>
            <a:off x="5580112" y="6237312"/>
            <a:ext cx="3384376" cy="307777"/>
          </a:xfrm>
          <a:prstGeom prst="rect">
            <a:avLst/>
          </a:prstGeom>
          <a:noFill/>
        </p:spPr>
        <p:txBody>
          <a:bodyPr wrap="square" rtlCol="0">
            <a:spAutoFit/>
          </a:bodyPr>
          <a:lstStyle/>
          <a:p>
            <a:r>
              <a:rPr lang="es-ES" sz="1400" dirty="0" smtClean="0">
                <a:solidFill>
                  <a:schemeClr val="bg1"/>
                </a:solidFill>
              </a:rPr>
              <a:t>ALEJANDRA CARMONA, 2012</a:t>
            </a:r>
            <a:endParaRPr lang="es-ES" sz="1400" dirty="0">
              <a:solidFill>
                <a:schemeClr val="bg1"/>
              </a:solidFill>
            </a:endParaRPr>
          </a:p>
        </p:txBody>
      </p:sp>
    </p:spTree>
    <p:extLst>
      <p:ext uri="{BB962C8B-B14F-4D97-AF65-F5344CB8AC3E}">
        <p14:creationId xmlns:p14="http://schemas.microsoft.com/office/powerpoint/2010/main" val="24587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 y="0"/>
            <a:ext cx="9149292" cy="6858000"/>
          </a:xfrm>
          <a:prstGeom prst="rect">
            <a:avLst/>
          </a:prstGeom>
        </p:spPr>
      </p:pic>
      <p:sp>
        <p:nvSpPr>
          <p:cNvPr id="5" name="4 Rectángulo"/>
          <p:cNvSpPr/>
          <p:nvPr/>
        </p:nvSpPr>
        <p:spPr>
          <a:xfrm rot="20822872">
            <a:off x="2050036" y="3222365"/>
            <a:ext cx="5245667" cy="707886"/>
          </a:xfrm>
          <a:prstGeom prst="rect">
            <a:avLst/>
          </a:prstGeom>
          <a:noFill/>
        </p:spPr>
        <p:txBody>
          <a:bodyPr wrap="none" lIns="91440" tIns="45720" rIns="91440" bIns="45720">
            <a:spAutoFit/>
          </a:bodyPr>
          <a:lstStyle/>
          <a:p>
            <a:pPr algn="ctr"/>
            <a:r>
              <a:rPr lang="es-E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AGRADECIMIENTOS</a:t>
            </a:r>
            <a:endParaRPr lang="es-E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846674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5292080" y="0"/>
            <a:ext cx="3672408" cy="908720"/>
          </a:xfrm>
          <a:prstGeom prst="roundRect">
            <a:avLst/>
          </a:prstGeom>
          <a:solidFill>
            <a:srgbClr val="EE4CC4"/>
          </a:solidFill>
          <a:ln>
            <a:solidFill>
              <a:srgbClr val="EE4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SUBPROBLEMAS DE INVESTIGACIÓN</a:t>
            </a:r>
            <a:endParaRPr lang="es-ES" dirty="0"/>
          </a:p>
        </p:txBody>
      </p:sp>
      <p:sp>
        <p:nvSpPr>
          <p:cNvPr id="3" name="2 Rectángulo redondeado"/>
          <p:cNvSpPr/>
          <p:nvPr/>
        </p:nvSpPr>
        <p:spPr>
          <a:xfrm>
            <a:off x="1835696" y="2852936"/>
            <a:ext cx="6840760" cy="3312368"/>
          </a:xfrm>
          <a:prstGeom prst="roundRect">
            <a:avLst/>
          </a:prstGeom>
          <a:noFill/>
          <a:ln w="76200">
            <a:solidFill>
              <a:srgbClr val="AD236B"/>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buFont typeface="Wingdings" pitchFamily="2" charset="2"/>
              <a:buChar char="ü"/>
            </a:pPr>
            <a:r>
              <a:rPr lang="es-ES" dirty="0"/>
              <a:t>Incorrecta postura </a:t>
            </a:r>
            <a:r>
              <a:rPr lang="es-ES" dirty="0" smtClean="0"/>
              <a:t>ortostática</a:t>
            </a:r>
          </a:p>
          <a:p>
            <a:pPr lvl="0" algn="just"/>
            <a:endParaRPr lang="es-ES" dirty="0" smtClean="0"/>
          </a:p>
          <a:p>
            <a:pPr marL="285750" lvl="0" indent="-285750" algn="just">
              <a:buFont typeface="Wingdings" pitchFamily="2" charset="2"/>
              <a:buChar char="ü"/>
            </a:pPr>
            <a:r>
              <a:rPr lang="es-ES" dirty="0" smtClean="0"/>
              <a:t>Caídas </a:t>
            </a:r>
            <a:r>
              <a:rPr lang="es-ES" dirty="0"/>
              <a:t>frecuentes </a:t>
            </a:r>
            <a:endParaRPr lang="es-ES" dirty="0" smtClean="0"/>
          </a:p>
          <a:p>
            <a:pPr lvl="0" algn="just"/>
            <a:endParaRPr lang="es-ES" dirty="0" smtClean="0"/>
          </a:p>
          <a:p>
            <a:pPr marL="285750" lvl="0" indent="-285750" algn="just">
              <a:buFont typeface="Wingdings" pitchFamily="2" charset="2"/>
              <a:buChar char="ü"/>
            </a:pPr>
            <a:r>
              <a:rPr lang="es-ES" dirty="0" smtClean="0"/>
              <a:t>Lesiones </a:t>
            </a:r>
            <a:r>
              <a:rPr lang="es-ES" dirty="0"/>
              <a:t>seccionadas a nivel de miembros </a:t>
            </a:r>
            <a:r>
              <a:rPr lang="es-ES" dirty="0" smtClean="0"/>
              <a:t>inferiores</a:t>
            </a:r>
          </a:p>
          <a:p>
            <a:pPr lvl="0" algn="just"/>
            <a:endParaRPr lang="es-ES" dirty="0" smtClean="0"/>
          </a:p>
          <a:p>
            <a:pPr marL="285750" lvl="0" indent="-285750" algn="just">
              <a:buFont typeface="Wingdings" pitchFamily="2" charset="2"/>
              <a:buChar char="ü"/>
            </a:pPr>
            <a:r>
              <a:rPr lang="es-ES" dirty="0" smtClean="0"/>
              <a:t>Deterioro </a:t>
            </a:r>
            <a:r>
              <a:rPr lang="es-ES" dirty="0"/>
              <a:t>del oído interno</a:t>
            </a: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14"/>
            <a:ext cx="2095500" cy="2190750"/>
          </a:xfrm>
          <a:prstGeom prst="rect">
            <a:avLst/>
          </a:prstGeom>
        </p:spPr>
      </p:pic>
    </p:spTree>
    <p:extLst>
      <p:ext uri="{BB962C8B-B14F-4D97-AF65-F5344CB8AC3E}">
        <p14:creationId xmlns:p14="http://schemas.microsoft.com/office/powerpoint/2010/main" val="28337867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838431" y="476672"/>
            <a:ext cx="6624736" cy="1477328"/>
          </a:xfrm>
          <a:prstGeom prst="rect">
            <a:avLst/>
          </a:prstGeom>
          <a:noFill/>
        </p:spPr>
        <p:txBody>
          <a:bodyPr wrap="square" rtlCol="0">
            <a:spAutoFit/>
          </a:bodyPr>
          <a:lstStyle/>
          <a:p>
            <a:pPr algn="just"/>
            <a:r>
              <a:rPr lang="es-ES" dirty="0">
                <a:solidFill>
                  <a:schemeClr val="bg1"/>
                </a:solidFill>
              </a:rPr>
              <a:t>Primero quiero darle las gracias a nuestro creador Dios, por haberme otorgado el don de la vida, también agradecer por el haber cursado mis estudios sin ningún problema y he aquí los frutos de 4 cortos años de estudio, ya que cuando uno estudia algo que es de su agrado el tiempo pasa volando.</a:t>
            </a:r>
          </a:p>
        </p:txBody>
      </p:sp>
      <p:sp>
        <p:nvSpPr>
          <p:cNvPr id="5" name="4 CuadroTexto"/>
          <p:cNvSpPr txBox="1"/>
          <p:nvPr/>
        </p:nvSpPr>
        <p:spPr>
          <a:xfrm>
            <a:off x="1835696" y="2420888"/>
            <a:ext cx="6624736" cy="1754326"/>
          </a:xfrm>
          <a:prstGeom prst="rect">
            <a:avLst/>
          </a:prstGeom>
          <a:noFill/>
        </p:spPr>
        <p:txBody>
          <a:bodyPr wrap="square" rtlCol="0">
            <a:spAutoFit/>
          </a:bodyPr>
          <a:lstStyle/>
          <a:p>
            <a:pPr algn="just"/>
            <a:r>
              <a:rPr lang="es-ES" dirty="0">
                <a:solidFill>
                  <a:schemeClr val="bg1"/>
                </a:solidFill>
              </a:rPr>
              <a:t>Mamita y papito quiero agradecerles por todas las cosas buenas y malas, ya que eso me ha enseñado a madurar como persona y como mujer, sé que las adversidades que a veces pasábamos las superábamos juntos, gracias por ser mis padres, y quiero decirles que cuando uno quiere alcanzar algo con perseverancia y constancia lo logra.</a:t>
            </a:r>
          </a:p>
        </p:txBody>
      </p:sp>
      <p:sp>
        <p:nvSpPr>
          <p:cNvPr id="6" name="5 CuadroTexto"/>
          <p:cNvSpPr txBox="1"/>
          <p:nvPr/>
        </p:nvSpPr>
        <p:spPr>
          <a:xfrm>
            <a:off x="1830404" y="4581128"/>
            <a:ext cx="6912768" cy="2031325"/>
          </a:xfrm>
          <a:prstGeom prst="rect">
            <a:avLst/>
          </a:prstGeom>
          <a:noFill/>
        </p:spPr>
        <p:txBody>
          <a:bodyPr wrap="square" rtlCol="0">
            <a:spAutoFit/>
          </a:bodyPr>
          <a:lstStyle/>
          <a:p>
            <a:r>
              <a:rPr lang="es-ES" dirty="0">
                <a:solidFill>
                  <a:schemeClr val="bg1"/>
                </a:solidFill>
              </a:rPr>
              <a:t>A mi Santy precioso, que ha sido mi mano amiga al momento de las caídas, y me ha ayudado a sacudirme cuando me he ensuciado, gracias por demostrarme como es la vida en realidad, que siempre estamos en una constante competencia y que lo más importante es la superación intelectual, te amo por eso y por muchas cosas más, sobre todo y lo más importante que eres el padre de nuestra hija.</a:t>
            </a: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02721"/>
            <a:ext cx="1648594" cy="1804213"/>
          </a:xfrm>
          <a:prstGeom prst="rect">
            <a:avLst/>
          </a:prstGeom>
        </p:spPr>
      </p:pic>
    </p:spTree>
    <p:extLst>
      <p:ext uri="{BB962C8B-B14F-4D97-AF65-F5344CB8AC3E}">
        <p14:creationId xmlns:p14="http://schemas.microsoft.com/office/powerpoint/2010/main" val="21934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51720" y="404664"/>
            <a:ext cx="6696744" cy="1200329"/>
          </a:xfrm>
          <a:prstGeom prst="rect">
            <a:avLst/>
          </a:prstGeom>
          <a:noFill/>
        </p:spPr>
        <p:txBody>
          <a:bodyPr wrap="square" rtlCol="0">
            <a:spAutoFit/>
          </a:bodyPr>
          <a:lstStyle/>
          <a:p>
            <a:pPr algn="just"/>
            <a:r>
              <a:rPr lang="es-ES" dirty="0">
                <a:solidFill>
                  <a:schemeClr val="bg1"/>
                </a:solidFill>
              </a:rPr>
              <a:t>A Cecy, que más que mi suegra ha sido una amiga, quiero agradecerle Cecita por todo lo que me ayudado, ha sido un apoyo importante, gracias también por todos los consejos y aladas de orejas que me ha dado que me han servido mucho. </a:t>
            </a:r>
          </a:p>
        </p:txBody>
      </p:sp>
      <p:sp>
        <p:nvSpPr>
          <p:cNvPr id="5" name="4 CuadroTexto"/>
          <p:cNvSpPr txBox="1"/>
          <p:nvPr/>
        </p:nvSpPr>
        <p:spPr>
          <a:xfrm>
            <a:off x="2051720" y="2060848"/>
            <a:ext cx="6336704" cy="1477328"/>
          </a:xfrm>
          <a:prstGeom prst="rect">
            <a:avLst/>
          </a:prstGeom>
          <a:noFill/>
        </p:spPr>
        <p:txBody>
          <a:bodyPr wrap="square" rtlCol="0">
            <a:spAutoFit/>
          </a:bodyPr>
          <a:lstStyle/>
          <a:p>
            <a:pPr algn="just"/>
            <a:r>
              <a:rPr lang="es-ES" dirty="0">
                <a:solidFill>
                  <a:schemeClr val="bg1"/>
                </a:solidFill>
              </a:rPr>
              <a:t>A mis queridos profesores Mónica y Pedrito, que con sus infinitos conocimientos, me han ayudado a culminar mis estudios, que más que unos profesores han llegado a ser amigos, consejeros gracias por haberme brindado su apoyo en este momento tan importante para mí.</a:t>
            </a:r>
          </a:p>
        </p:txBody>
      </p:sp>
      <p:sp>
        <p:nvSpPr>
          <p:cNvPr id="6" name="5 CuadroTexto"/>
          <p:cNvSpPr txBox="1"/>
          <p:nvPr/>
        </p:nvSpPr>
        <p:spPr>
          <a:xfrm>
            <a:off x="2051720" y="4293096"/>
            <a:ext cx="6696744" cy="1477328"/>
          </a:xfrm>
          <a:prstGeom prst="rect">
            <a:avLst/>
          </a:prstGeom>
          <a:noFill/>
        </p:spPr>
        <p:txBody>
          <a:bodyPr wrap="square" rtlCol="0">
            <a:spAutoFit/>
          </a:bodyPr>
          <a:lstStyle/>
          <a:p>
            <a:pPr algn="just"/>
            <a:r>
              <a:rPr lang="es-ES" dirty="0">
                <a:solidFill>
                  <a:schemeClr val="bg1"/>
                </a:solidFill>
              </a:rPr>
              <a:t>Al grupo “ASOCIACIÓN DE JUBILADOS DE ALBONOZ” por haberme permitido la realización de mi proyecto de tesis, ya que sin ustedes, sin su infinito cariño compresión, alegría y sobre todo generosidad hubiese sido posible, muchas gracias por todo. </a:t>
            </a:r>
          </a:p>
        </p:txBody>
      </p:sp>
    </p:spTree>
    <p:extLst>
      <p:ext uri="{BB962C8B-B14F-4D97-AF65-F5344CB8AC3E}">
        <p14:creationId xmlns:p14="http://schemas.microsoft.com/office/powerpoint/2010/main" val="31009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79712" y="54318"/>
            <a:ext cx="7029681" cy="1323439"/>
          </a:xfrm>
          <a:prstGeom prst="rect">
            <a:avLst/>
          </a:prstGeom>
          <a:noFill/>
        </p:spPr>
        <p:txBody>
          <a:bodyPr wrap="none" lIns="91440" tIns="45720" rIns="91440" bIns="45720">
            <a:spAutoFit/>
          </a:bodyPr>
          <a:lstStyle/>
          <a:p>
            <a:pPr algn="ctr"/>
            <a:r>
              <a:rPr lang="es-ES" sz="40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GRUPO ASOCIACIÓN DE </a:t>
            </a:r>
          </a:p>
          <a:p>
            <a:pPr algn="ctr"/>
            <a:r>
              <a:rPr lang="es-ES"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JUBILADOS DE ALBORNOZ</a:t>
            </a:r>
            <a:endParaRPr lang="es-ES" sz="4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9183839" cy="6887879"/>
          </a:xfrm>
          <a:prstGeom prst="rect">
            <a:avLst/>
          </a:prstGeom>
        </p:spPr>
      </p:pic>
    </p:spTree>
    <p:extLst>
      <p:ext uri="{BB962C8B-B14F-4D97-AF65-F5344CB8AC3E}">
        <p14:creationId xmlns:p14="http://schemas.microsoft.com/office/powerpoint/2010/main" val="2324184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148082"/>
            <a:ext cx="7128792" cy="4963751"/>
          </a:xfrm>
          <a:prstGeom prst="rect">
            <a:avLst/>
          </a:prstGeom>
        </p:spPr>
      </p:pic>
    </p:spTree>
    <p:extLst>
      <p:ext uri="{BB962C8B-B14F-4D97-AF65-F5344CB8AC3E}">
        <p14:creationId xmlns:p14="http://schemas.microsoft.com/office/powerpoint/2010/main" val="4034814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445026" y="90222"/>
            <a:ext cx="6375446" cy="890506"/>
          </a:xfrm>
          <a:prstGeom prst="roundRect">
            <a:avLst/>
          </a:prstGeom>
          <a:noFill/>
          <a:ln w="571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DELIMITACIÓN TEMPORAL  DE LA INVESTIGACIÓN</a:t>
            </a:r>
          </a:p>
        </p:txBody>
      </p:sp>
      <p:sp>
        <p:nvSpPr>
          <p:cNvPr id="5" name="4 Rectángulo redondeado"/>
          <p:cNvSpPr/>
          <p:nvPr/>
        </p:nvSpPr>
        <p:spPr>
          <a:xfrm>
            <a:off x="2843808" y="1772816"/>
            <a:ext cx="6048672" cy="2880320"/>
          </a:xfrm>
          <a:prstGeom prst="roundRect">
            <a:avLst/>
          </a:prstGeom>
          <a:noFill/>
          <a:ln w="76200">
            <a:solidFill>
              <a:srgbClr val="F13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La presente investigación se </a:t>
            </a:r>
            <a:r>
              <a:rPr lang="es-ES" dirty="0" smtClean="0"/>
              <a:t>realizará </a:t>
            </a:r>
            <a:r>
              <a:rPr lang="es-ES" dirty="0"/>
              <a:t>con el grupo </a:t>
            </a:r>
            <a:r>
              <a:rPr lang="es-ES" b="1" dirty="0"/>
              <a:t>“Asociación de Jubilados de Albornoz”</a:t>
            </a:r>
            <a:r>
              <a:rPr lang="es-ES" dirty="0"/>
              <a:t>, tomando en consideración el segundo semestre del año 2012.</a:t>
            </a: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4869160"/>
            <a:ext cx="3323632" cy="1988840"/>
          </a:xfrm>
          <a:prstGeom prst="rect">
            <a:avLst/>
          </a:prstGeom>
        </p:spPr>
      </p:pic>
    </p:spTree>
    <p:extLst>
      <p:ext uri="{BB962C8B-B14F-4D97-AF65-F5344CB8AC3E}">
        <p14:creationId xmlns:p14="http://schemas.microsoft.com/office/powerpoint/2010/main" val="20499445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636912"/>
            <a:ext cx="7213990" cy="1855025"/>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4"/>
            <a:ext cx="2003673" cy="2088677"/>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712" y="5025198"/>
            <a:ext cx="2771800" cy="1860186"/>
          </a:xfrm>
          <a:prstGeom prst="rect">
            <a:avLst/>
          </a:prstGeom>
        </p:spPr>
      </p:pic>
    </p:spTree>
    <p:extLst>
      <p:ext uri="{BB962C8B-B14F-4D97-AF65-F5344CB8AC3E}">
        <p14:creationId xmlns:p14="http://schemas.microsoft.com/office/powerpoint/2010/main" val="6389490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3">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Tema3</Template>
  <TotalTime>1646</TotalTime>
  <Words>2132</Words>
  <Application>Microsoft Office PowerPoint</Application>
  <PresentationFormat>Presentación en pantalla (4:3)</PresentationFormat>
  <Paragraphs>203</Paragraphs>
  <Slides>73</Slides>
  <Notes>0</Notes>
  <HiddenSlides>0</HiddenSlides>
  <MMClips>0</MMClips>
  <ScaleCrop>false</ScaleCrop>
  <HeadingPairs>
    <vt:vector size="4" baseType="variant">
      <vt:variant>
        <vt:lpstr>Tema</vt:lpstr>
      </vt:variant>
      <vt:variant>
        <vt:i4>1</vt:i4>
      </vt:variant>
      <vt:variant>
        <vt:lpstr>Títulos de diapositiva</vt:lpstr>
      </vt:variant>
      <vt:variant>
        <vt:i4>73</vt:i4>
      </vt:variant>
    </vt:vector>
  </HeadingPairs>
  <TitlesOfParts>
    <vt:vector size="74" baseType="lpstr">
      <vt:lpstr>Tema3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dc:title>
  <dc:creator>ALEJA</dc:creator>
  <cp:lastModifiedBy>SANTY</cp:lastModifiedBy>
  <cp:revision>121</cp:revision>
  <dcterms:created xsi:type="dcterms:W3CDTF">2012-09-20T16:58:41Z</dcterms:created>
  <dcterms:modified xsi:type="dcterms:W3CDTF">2012-10-02T20:48:32Z</dcterms:modified>
</cp:coreProperties>
</file>