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0" r:id="rId1"/>
  </p:sldMasterIdLst>
  <p:notesMasterIdLst>
    <p:notesMasterId r:id="rId48"/>
  </p:notesMasterIdLst>
  <p:sldIdLst>
    <p:sldId id="258" r:id="rId2"/>
    <p:sldId id="259" r:id="rId3"/>
    <p:sldId id="260" r:id="rId4"/>
    <p:sldId id="261" r:id="rId5"/>
    <p:sldId id="263" r:id="rId6"/>
    <p:sldId id="264" r:id="rId7"/>
    <p:sldId id="266" r:id="rId8"/>
    <p:sldId id="265" r:id="rId9"/>
    <p:sldId id="301" r:id="rId10"/>
    <p:sldId id="268" r:id="rId11"/>
    <p:sldId id="303" r:id="rId12"/>
    <p:sldId id="269" r:id="rId13"/>
    <p:sldId id="302"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04" r:id="rId33"/>
    <p:sldId id="287" r:id="rId34"/>
    <p:sldId id="288" r:id="rId35"/>
    <p:sldId id="289" r:id="rId36"/>
    <p:sldId id="290" r:id="rId37"/>
    <p:sldId id="291" r:id="rId38"/>
    <p:sldId id="292" r:id="rId39"/>
    <p:sldId id="294" r:id="rId40"/>
    <p:sldId id="293" r:id="rId41"/>
    <p:sldId id="295" r:id="rId42"/>
    <p:sldId id="297" r:id="rId43"/>
    <p:sldId id="296" r:id="rId44"/>
    <p:sldId id="298" r:id="rId45"/>
    <p:sldId id="299" r:id="rId46"/>
    <p:sldId id="300" r:id="rId4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7922" autoAdjust="0"/>
  </p:normalViewPr>
  <p:slideViewPr>
    <p:cSldViewPr>
      <p:cViewPr>
        <p:scale>
          <a:sx n="71" d="100"/>
          <a:sy n="71" d="100"/>
        </p:scale>
        <p:origin x="-135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_rels/data6.xml.rels><?xml version="1.0" encoding="UTF-8" standalone="yes"?>
<Relationships xmlns="http://schemas.openxmlformats.org/package/2006/relationships"><Relationship Id="rId1" Type="http://schemas.openxmlformats.org/officeDocument/2006/relationships/image" Target="../media/image13.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EA335A-DCF7-4B17-8A38-E0C81AC7E237}" type="doc">
      <dgm:prSet loTypeId="urn:microsoft.com/office/officeart/2005/8/layout/process5" loCatId="process" qsTypeId="urn:microsoft.com/office/officeart/2005/8/quickstyle/3d3" qsCatId="3D" csTypeId="urn:microsoft.com/office/officeart/2005/8/colors/accent0_3" csCatId="mainScheme" phldr="1"/>
      <dgm:spPr/>
      <dgm:t>
        <a:bodyPr/>
        <a:lstStyle/>
        <a:p>
          <a:endParaRPr lang="es-EC"/>
        </a:p>
      </dgm:t>
    </dgm:pt>
    <dgm:pt modelId="{7EF36DF7-04B7-4ADD-B9D1-9377E2E10559}">
      <dgm:prSet phldrT="[Texto]"/>
      <dgm:spPr/>
      <dgm:t>
        <a:bodyPr/>
        <a:lstStyle/>
        <a:p>
          <a:r>
            <a:rPr lang="es-EC" b="1" dirty="0" smtClean="0"/>
            <a:t>GENERALIDADES</a:t>
          </a:r>
          <a:endParaRPr lang="es-EC" b="1" dirty="0"/>
        </a:p>
      </dgm:t>
    </dgm:pt>
    <dgm:pt modelId="{6EE6F71E-54C6-4363-A9C8-BD5244E35AE3}" type="parTrans" cxnId="{4C5D681D-03BE-4753-8B27-7864A0778791}">
      <dgm:prSet/>
      <dgm:spPr/>
      <dgm:t>
        <a:bodyPr/>
        <a:lstStyle/>
        <a:p>
          <a:endParaRPr lang="es-EC"/>
        </a:p>
      </dgm:t>
    </dgm:pt>
    <dgm:pt modelId="{0778DAA5-0EA6-49E8-972E-B7F12786E900}" type="sibTrans" cxnId="{4C5D681D-03BE-4753-8B27-7864A0778791}">
      <dgm:prSet/>
      <dgm:spPr/>
      <dgm:t>
        <a:bodyPr/>
        <a:lstStyle/>
        <a:p>
          <a:endParaRPr lang="es-EC"/>
        </a:p>
      </dgm:t>
    </dgm:pt>
    <dgm:pt modelId="{81454F91-37B9-409F-9C88-C3FE315F233A}">
      <dgm:prSet phldrT="[Texto]"/>
      <dgm:spPr/>
      <dgm:t>
        <a:bodyPr/>
        <a:lstStyle/>
        <a:p>
          <a:r>
            <a:rPr lang="es-EC" b="1" dirty="0" smtClean="0"/>
            <a:t>ANALISIS SITUACIONAL</a:t>
          </a:r>
          <a:endParaRPr lang="es-EC" b="1" dirty="0"/>
        </a:p>
      </dgm:t>
    </dgm:pt>
    <dgm:pt modelId="{F04A8810-CECC-4279-8559-A7084B693938}" type="parTrans" cxnId="{564295AD-A51E-49BA-B20C-DF552D3BBC4C}">
      <dgm:prSet/>
      <dgm:spPr/>
      <dgm:t>
        <a:bodyPr/>
        <a:lstStyle/>
        <a:p>
          <a:endParaRPr lang="es-EC"/>
        </a:p>
      </dgm:t>
    </dgm:pt>
    <dgm:pt modelId="{D0CE2393-22A3-4317-B9D9-6B1484A72D35}" type="sibTrans" cxnId="{564295AD-A51E-49BA-B20C-DF552D3BBC4C}">
      <dgm:prSet/>
      <dgm:spPr/>
      <dgm:t>
        <a:bodyPr/>
        <a:lstStyle/>
        <a:p>
          <a:endParaRPr lang="es-EC"/>
        </a:p>
      </dgm:t>
    </dgm:pt>
    <dgm:pt modelId="{D8BB1E15-BEB3-4E14-9C3C-DB7B2B32D6E5}">
      <dgm:prSet phldrT="[Texto]"/>
      <dgm:spPr/>
      <dgm:t>
        <a:bodyPr/>
        <a:lstStyle/>
        <a:p>
          <a:r>
            <a:rPr lang="es-EC" b="1" dirty="0" smtClean="0"/>
            <a:t>DIRECCIONAMIENTO ESTRATEGICO</a:t>
          </a:r>
          <a:endParaRPr lang="es-EC" b="1" dirty="0"/>
        </a:p>
      </dgm:t>
    </dgm:pt>
    <dgm:pt modelId="{5C88A759-5EE0-4F59-97DA-2083850E8907}" type="parTrans" cxnId="{05B40D1D-053C-4F57-B70A-F8E8E0F01F6D}">
      <dgm:prSet/>
      <dgm:spPr/>
      <dgm:t>
        <a:bodyPr/>
        <a:lstStyle/>
        <a:p>
          <a:endParaRPr lang="es-EC"/>
        </a:p>
      </dgm:t>
    </dgm:pt>
    <dgm:pt modelId="{FFE71008-1975-4020-985A-10CCF1C6FB40}" type="sibTrans" cxnId="{05B40D1D-053C-4F57-B70A-F8E8E0F01F6D}">
      <dgm:prSet/>
      <dgm:spPr/>
      <dgm:t>
        <a:bodyPr/>
        <a:lstStyle/>
        <a:p>
          <a:endParaRPr lang="es-EC"/>
        </a:p>
      </dgm:t>
    </dgm:pt>
    <dgm:pt modelId="{6EE1FD1E-00C2-4D66-846A-14117A31F0FB}">
      <dgm:prSet/>
      <dgm:spPr/>
      <dgm:t>
        <a:bodyPr/>
        <a:lstStyle/>
        <a:p>
          <a:r>
            <a:rPr lang="es-EC" b="1" dirty="0" smtClean="0"/>
            <a:t>CUADRO DE MANDO INTEGRAL </a:t>
          </a:r>
          <a:endParaRPr lang="es-EC" b="1" dirty="0"/>
        </a:p>
      </dgm:t>
    </dgm:pt>
    <dgm:pt modelId="{1C544DCE-6513-46FE-B3A6-6BAF5EB9CB05}" type="parTrans" cxnId="{3DB2A59C-F21D-4EC6-A643-46311F9EA7E4}">
      <dgm:prSet/>
      <dgm:spPr/>
      <dgm:t>
        <a:bodyPr/>
        <a:lstStyle/>
        <a:p>
          <a:endParaRPr lang="es-EC"/>
        </a:p>
      </dgm:t>
    </dgm:pt>
    <dgm:pt modelId="{6034711D-8F6C-41A7-87B7-9205D7AF4C1D}" type="sibTrans" cxnId="{3DB2A59C-F21D-4EC6-A643-46311F9EA7E4}">
      <dgm:prSet/>
      <dgm:spPr/>
      <dgm:t>
        <a:bodyPr/>
        <a:lstStyle/>
        <a:p>
          <a:endParaRPr lang="es-EC"/>
        </a:p>
      </dgm:t>
    </dgm:pt>
    <dgm:pt modelId="{4D7D9B76-6BDF-4CAA-99B5-97EC3B78EA95}">
      <dgm:prSet/>
      <dgm:spPr/>
      <dgm:t>
        <a:bodyPr/>
        <a:lstStyle/>
        <a:p>
          <a:r>
            <a:rPr lang="es-EC" b="1" dirty="0" smtClean="0"/>
            <a:t>CONCLUSIONES Y RECOMENDACIONES</a:t>
          </a:r>
          <a:endParaRPr lang="es-EC" b="1" dirty="0"/>
        </a:p>
      </dgm:t>
    </dgm:pt>
    <dgm:pt modelId="{B14B5B44-D1F1-40C8-99E4-0920F166E382}" type="parTrans" cxnId="{7B338F46-9FC8-4E7B-888A-CB09E69A036F}">
      <dgm:prSet/>
      <dgm:spPr/>
      <dgm:t>
        <a:bodyPr/>
        <a:lstStyle/>
        <a:p>
          <a:endParaRPr lang="es-EC"/>
        </a:p>
      </dgm:t>
    </dgm:pt>
    <dgm:pt modelId="{45B5945C-C12E-4DB2-8907-9229DDA1FA14}" type="sibTrans" cxnId="{7B338F46-9FC8-4E7B-888A-CB09E69A036F}">
      <dgm:prSet/>
      <dgm:spPr/>
      <dgm:t>
        <a:bodyPr/>
        <a:lstStyle/>
        <a:p>
          <a:endParaRPr lang="es-EC"/>
        </a:p>
      </dgm:t>
    </dgm:pt>
    <dgm:pt modelId="{47931E3E-46A0-4BA4-AA25-1C2A5380A134}">
      <dgm:prSet/>
      <dgm:spPr/>
      <dgm:t>
        <a:bodyPr/>
        <a:lstStyle/>
        <a:p>
          <a:r>
            <a:rPr lang="es-EC" b="1" dirty="0" smtClean="0"/>
            <a:t>PROYECTOS</a:t>
          </a:r>
          <a:endParaRPr lang="es-EC" b="1" dirty="0"/>
        </a:p>
      </dgm:t>
    </dgm:pt>
    <dgm:pt modelId="{67DC2999-E932-453F-BE03-84C6A3B1B725}" type="parTrans" cxnId="{6C1D8CDC-6FB3-4CA6-82F9-26262070BD27}">
      <dgm:prSet/>
      <dgm:spPr/>
      <dgm:t>
        <a:bodyPr/>
        <a:lstStyle/>
        <a:p>
          <a:endParaRPr lang="es-EC"/>
        </a:p>
      </dgm:t>
    </dgm:pt>
    <dgm:pt modelId="{208215FA-8665-480E-BF22-DE2578B15C42}" type="sibTrans" cxnId="{6C1D8CDC-6FB3-4CA6-82F9-26262070BD27}">
      <dgm:prSet/>
      <dgm:spPr/>
      <dgm:t>
        <a:bodyPr/>
        <a:lstStyle/>
        <a:p>
          <a:endParaRPr lang="es-EC"/>
        </a:p>
      </dgm:t>
    </dgm:pt>
    <dgm:pt modelId="{9838AD02-59FE-43BF-821C-69B1288085E6}" type="pres">
      <dgm:prSet presAssocID="{96EA335A-DCF7-4B17-8A38-E0C81AC7E237}" presName="diagram" presStyleCnt="0">
        <dgm:presLayoutVars>
          <dgm:dir/>
          <dgm:resizeHandles val="exact"/>
        </dgm:presLayoutVars>
      </dgm:prSet>
      <dgm:spPr/>
      <dgm:t>
        <a:bodyPr/>
        <a:lstStyle/>
        <a:p>
          <a:endParaRPr lang="es-ES"/>
        </a:p>
      </dgm:t>
    </dgm:pt>
    <dgm:pt modelId="{66DE3E03-5B2D-438D-B66A-3EB192FFF6D7}" type="pres">
      <dgm:prSet presAssocID="{7EF36DF7-04B7-4ADD-B9D1-9377E2E10559}" presName="node" presStyleLbl="node1" presStyleIdx="0" presStyleCnt="6">
        <dgm:presLayoutVars>
          <dgm:bulletEnabled val="1"/>
        </dgm:presLayoutVars>
      </dgm:prSet>
      <dgm:spPr/>
      <dgm:t>
        <a:bodyPr/>
        <a:lstStyle/>
        <a:p>
          <a:endParaRPr lang="es-ES"/>
        </a:p>
      </dgm:t>
    </dgm:pt>
    <dgm:pt modelId="{64D4F905-9141-4E74-B0A8-750C65C7E829}" type="pres">
      <dgm:prSet presAssocID="{0778DAA5-0EA6-49E8-972E-B7F12786E900}" presName="sibTrans" presStyleLbl="sibTrans2D1" presStyleIdx="0" presStyleCnt="5"/>
      <dgm:spPr/>
      <dgm:t>
        <a:bodyPr/>
        <a:lstStyle/>
        <a:p>
          <a:endParaRPr lang="es-ES"/>
        </a:p>
      </dgm:t>
    </dgm:pt>
    <dgm:pt modelId="{56CA3B26-A8FD-4EF5-96E6-4992FAF1AD92}" type="pres">
      <dgm:prSet presAssocID="{0778DAA5-0EA6-49E8-972E-B7F12786E900}" presName="connectorText" presStyleLbl="sibTrans2D1" presStyleIdx="0" presStyleCnt="5"/>
      <dgm:spPr/>
      <dgm:t>
        <a:bodyPr/>
        <a:lstStyle/>
        <a:p>
          <a:endParaRPr lang="es-ES"/>
        </a:p>
      </dgm:t>
    </dgm:pt>
    <dgm:pt modelId="{2B86B44E-6F87-4C1A-8AF3-FBFD13D7A33F}" type="pres">
      <dgm:prSet presAssocID="{81454F91-37B9-409F-9C88-C3FE315F233A}" presName="node" presStyleLbl="node1" presStyleIdx="1" presStyleCnt="6">
        <dgm:presLayoutVars>
          <dgm:bulletEnabled val="1"/>
        </dgm:presLayoutVars>
      </dgm:prSet>
      <dgm:spPr/>
      <dgm:t>
        <a:bodyPr/>
        <a:lstStyle/>
        <a:p>
          <a:endParaRPr lang="es-ES"/>
        </a:p>
      </dgm:t>
    </dgm:pt>
    <dgm:pt modelId="{8CB46A22-11FD-46AB-A268-838AD117B938}" type="pres">
      <dgm:prSet presAssocID="{D0CE2393-22A3-4317-B9D9-6B1484A72D35}" presName="sibTrans" presStyleLbl="sibTrans2D1" presStyleIdx="1" presStyleCnt="5"/>
      <dgm:spPr/>
      <dgm:t>
        <a:bodyPr/>
        <a:lstStyle/>
        <a:p>
          <a:endParaRPr lang="es-ES"/>
        </a:p>
      </dgm:t>
    </dgm:pt>
    <dgm:pt modelId="{2EE6B05E-F986-4440-9C18-158892DEFAC8}" type="pres">
      <dgm:prSet presAssocID="{D0CE2393-22A3-4317-B9D9-6B1484A72D35}" presName="connectorText" presStyleLbl="sibTrans2D1" presStyleIdx="1" presStyleCnt="5"/>
      <dgm:spPr/>
      <dgm:t>
        <a:bodyPr/>
        <a:lstStyle/>
        <a:p>
          <a:endParaRPr lang="es-ES"/>
        </a:p>
      </dgm:t>
    </dgm:pt>
    <dgm:pt modelId="{446DF65A-2526-4B14-9B2F-56B4AA978ABC}" type="pres">
      <dgm:prSet presAssocID="{D8BB1E15-BEB3-4E14-9C3C-DB7B2B32D6E5}" presName="node" presStyleLbl="node1" presStyleIdx="2" presStyleCnt="6">
        <dgm:presLayoutVars>
          <dgm:bulletEnabled val="1"/>
        </dgm:presLayoutVars>
      </dgm:prSet>
      <dgm:spPr/>
      <dgm:t>
        <a:bodyPr/>
        <a:lstStyle/>
        <a:p>
          <a:endParaRPr lang="es-ES"/>
        </a:p>
      </dgm:t>
    </dgm:pt>
    <dgm:pt modelId="{40EB034D-E892-4F3D-AC54-E273E7AECF8B}" type="pres">
      <dgm:prSet presAssocID="{FFE71008-1975-4020-985A-10CCF1C6FB40}" presName="sibTrans" presStyleLbl="sibTrans2D1" presStyleIdx="2" presStyleCnt="5"/>
      <dgm:spPr/>
      <dgm:t>
        <a:bodyPr/>
        <a:lstStyle/>
        <a:p>
          <a:endParaRPr lang="es-ES"/>
        </a:p>
      </dgm:t>
    </dgm:pt>
    <dgm:pt modelId="{923721AB-AF40-4160-B1BB-38C5262A5AA8}" type="pres">
      <dgm:prSet presAssocID="{FFE71008-1975-4020-985A-10CCF1C6FB40}" presName="connectorText" presStyleLbl="sibTrans2D1" presStyleIdx="2" presStyleCnt="5"/>
      <dgm:spPr/>
      <dgm:t>
        <a:bodyPr/>
        <a:lstStyle/>
        <a:p>
          <a:endParaRPr lang="es-ES"/>
        </a:p>
      </dgm:t>
    </dgm:pt>
    <dgm:pt modelId="{167F1CC3-7514-4D37-9CC3-693A83E0F2CB}" type="pres">
      <dgm:prSet presAssocID="{6EE1FD1E-00C2-4D66-846A-14117A31F0FB}" presName="node" presStyleLbl="node1" presStyleIdx="3" presStyleCnt="6">
        <dgm:presLayoutVars>
          <dgm:bulletEnabled val="1"/>
        </dgm:presLayoutVars>
      </dgm:prSet>
      <dgm:spPr/>
      <dgm:t>
        <a:bodyPr/>
        <a:lstStyle/>
        <a:p>
          <a:endParaRPr lang="es-ES"/>
        </a:p>
      </dgm:t>
    </dgm:pt>
    <dgm:pt modelId="{A2E251E7-8C3B-42D3-B4A8-85755DAD55B4}" type="pres">
      <dgm:prSet presAssocID="{6034711D-8F6C-41A7-87B7-9205D7AF4C1D}" presName="sibTrans" presStyleLbl="sibTrans2D1" presStyleIdx="3" presStyleCnt="5"/>
      <dgm:spPr/>
      <dgm:t>
        <a:bodyPr/>
        <a:lstStyle/>
        <a:p>
          <a:endParaRPr lang="es-ES"/>
        </a:p>
      </dgm:t>
    </dgm:pt>
    <dgm:pt modelId="{7EB9BFE0-A372-4578-B309-F8E6B829E4EE}" type="pres">
      <dgm:prSet presAssocID="{6034711D-8F6C-41A7-87B7-9205D7AF4C1D}" presName="connectorText" presStyleLbl="sibTrans2D1" presStyleIdx="3" presStyleCnt="5"/>
      <dgm:spPr/>
      <dgm:t>
        <a:bodyPr/>
        <a:lstStyle/>
        <a:p>
          <a:endParaRPr lang="es-ES"/>
        </a:p>
      </dgm:t>
    </dgm:pt>
    <dgm:pt modelId="{F6C2DA44-15F0-4327-86DC-30E6D58D65B2}" type="pres">
      <dgm:prSet presAssocID="{47931E3E-46A0-4BA4-AA25-1C2A5380A134}" presName="node" presStyleLbl="node1" presStyleIdx="4" presStyleCnt="6">
        <dgm:presLayoutVars>
          <dgm:bulletEnabled val="1"/>
        </dgm:presLayoutVars>
      </dgm:prSet>
      <dgm:spPr/>
      <dgm:t>
        <a:bodyPr/>
        <a:lstStyle/>
        <a:p>
          <a:endParaRPr lang="es-ES"/>
        </a:p>
      </dgm:t>
    </dgm:pt>
    <dgm:pt modelId="{DA0EB7A8-632F-4A59-9A78-633D23546931}" type="pres">
      <dgm:prSet presAssocID="{208215FA-8665-480E-BF22-DE2578B15C42}" presName="sibTrans" presStyleLbl="sibTrans2D1" presStyleIdx="4" presStyleCnt="5"/>
      <dgm:spPr/>
      <dgm:t>
        <a:bodyPr/>
        <a:lstStyle/>
        <a:p>
          <a:endParaRPr lang="es-ES"/>
        </a:p>
      </dgm:t>
    </dgm:pt>
    <dgm:pt modelId="{65C2880A-5A24-4125-B60D-86B817D9F74C}" type="pres">
      <dgm:prSet presAssocID="{208215FA-8665-480E-BF22-DE2578B15C42}" presName="connectorText" presStyleLbl="sibTrans2D1" presStyleIdx="4" presStyleCnt="5"/>
      <dgm:spPr/>
      <dgm:t>
        <a:bodyPr/>
        <a:lstStyle/>
        <a:p>
          <a:endParaRPr lang="es-ES"/>
        </a:p>
      </dgm:t>
    </dgm:pt>
    <dgm:pt modelId="{824FB6E4-C309-4B8B-B170-FA8C57982977}" type="pres">
      <dgm:prSet presAssocID="{4D7D9B76-6BDF-4CAA-99B5-97EC3B78EA95}" presName="node" presStyleLbl="node1" presStyleIdx="5" presStyleCnt="6">
        <dgm:presLayoutVars>
          <dgm:bulletEnabled val="1"/>
        </dgm:presLayoutVars>
      </dgm:prSet>
      <dgm:spPr/>
      <dgm:t>
        <a:bodyPr/>
        <a:lstStyle/>
        <a:p>
          <a:endParaRPr lang="es-ES"/>
        </a:p>
      </dgm:t>
    </dgm:pt>
  </dgm:ptLst>
  <dgm:cxnLst>
    <dgm:cxn modelId="{D8F3BEEA-97A0-4304-BFF2-8EF355AA44F0}" type="presOf" srcId="{208215FA-8665-480E-BF22-DE2578B15C42}" destId="{65C2880A-5A24-4125-B60D-86B817D9F74C}" srcOrd="1" destOrd="0" presId="urn:microsoft.com/office/officeart/2005/8/layout/process5"/>
    <dgm:cxn modelId="{539BF5EB-6EE7-4BB1-A6A4-85B6481FD0DD}" type="presOf" srcId="{81454F91-37B9-409F-9C88-C3FE315F233A}" destId="{2B86B44E-6F87-4C1A-8AF3-FBFD13D7A33F}" srcOrd="0" destOrd="0" presId="urn:microsoft.com/office/officeart/2005/8/layout/process5"/>
    <dgm:cxn modelId="{3DB2A59C-F21D-4EC6-A643-46311F9EA7E4}" srcId="{96EA335A-DCF7-4B17-8A38-E0C81AC7E237}" destId="{6EE1FD1E-00C2-4D66-846A-14117A31F0FB}" srcOrd="3" destOrd="0" parTransId="{1C544DCE-6513-46FE-B3A6-6BAF5EB9CB05}" sibTransId="{6034711D-8F6C-41A7-87B7-9205D7AF4C1D}"/>
    <dgm:cxn modelId="{94DFC734-5475-4421-B4B6-E72F1E1EF99D}" type="presOf" srcId="{47931E3E-46A0-4BA4-AA25-1C2A5380A134}" destId="{F6C2DA44-15F0-4327-86DC-30E6D58D65B2}" srcOrd="0" destOrd="0" presId="urn:microsoft.com/office/officeart/2005/8/layout/process5"/>
    <dgm:cxn modelId="{6C1D8CDC-6FB3-4CA6-82F9-26262070BD27}" srcId="{96EA335A-DCF7-4B17-8A38-E0C81AC7E237}" destId="{47931E3E-46A0-4BA4-AA25-1C2A5380A134}" srcOrd="4" destOrd="0" parTransId="{67DC2999-E932-453F-BE03-84C6A3B1B725}" sibTransId="{208215FA-8665-480E-BF22-DE2578B15C42}"/>
    <dgm:cxn modelId="{564295AD-A51E-49BA-B20C-DF552D3BBC4C}" srcId="{96EA335A-DCF7-4B17-8A38-E0C81AC7E237}" destId="{81454F91-37B9-409F-9C88-C3FE315F233A}" srcOrd="1" destOrd="0" parTransId="{F04A8810-CECC-4279-8559-A7084B693938}" sibTransId="{D0CE2393-22A3-4317-B9D9-6B1484A72D35}"/>
    <dgm:cxn modelId="{EAFC724B-180B-4D1B-B2CD-E7DAC25E6F54}" type="presOf" srcId="{6034711D-8F6C-41A7-87B7-9205D7AF4C1D}" destId="{A2E251E7-8C3B-42D3-B4A8-85755DAD55B4}" srcOrd="0" destOrd="0" presId="urn:microsoft.com/office/officeart/2005/8/layout/process5"/>
    <dgm:cxn modelId="{4C5D681D-03BE-4753-8B27-7864A0778791}" srcId="{96EA335A-DCF7-4B17-8A38-E0C81AC7E237}" destId="{7EF36DF7-04B7-4ADD-B9D1-9377E2E10559}" srcOrd="0" destOrd="0" parTransId="{6EE6F71E-54C6-4363-A9C8-BD5244E35AE3}" sibTransId="{0778DAA5-0EA6-49E8-972E-B7F12786E900}"/>
    <dgm:cxn modelId="{D45D2278-35D6-478A-8F34-374FC9F60B4F}" type="presOf" srcId="{4D7D9B76-6BDF-4CAA-99B5-97EC3B78EA95}" destId="{824FB6E4-C309-4B8B-B170-FA8C57982977}" srcOrd="0" destOrd="0" presId="urn:microsoft.com/office/officeart/2005/8/layout/process5"/>
    <dgm:cxn modelId="{08B7CCC2-BB9D-4934-BCEF-0FC5DB3CA532}" type="presOf" srcId="{0778DAA5-0EA6-49E8-972E-B7F12786E900}" destId="{56CA3B26-A8FD-4EF5-96E6-4992FAF1AD92}" srcOrd="1" destOrd="0" presId="urn:microsoft.com/office/officeart/2005/8/layout/process5"/>
    <dgm:cxn modelId="{A73663B9-ADC8-46D5-989D-A78F437C3CA2}" type="presOf" srcId="{208215FA-8665-480E-BF22-DE2578B15C42}" destId="{DA0EB7A8-632F-4A59-9A78-633D23546931}" srcOrd="0" destOrd="0" presId="urn:microsoft.com/office/officeart/2005/8/layout/process5"/>
    <dgm:cxn modelId="{D5F066CB-B49F-4C77-ACC7-ABAD2CAC7BFE}" type="presOf" srcId="{D8BB1E15-BEB3-4E14-9C3C-DB7B2B32D6E5}" destId="{446DF65A-2526-4B14-9B2F-56B4AA978ABC}" srcOrd="0" destOrd="0" presId="urn:microsoft.com/office/officeart/2005/8/layout/process5"/>
    <dgm:cxn modelId="{5E4F544C-A0CE-418E-8CF3-9DC952885029}" type="presOf" srcId="{6EE1FD1E-00C2-4D66-846A-14117A31F0FB}" destId="{167F1CC3-7514-4D37-9CC3-693A83E0F2CB}" srcOrd="0" destOrd="0" presId="urn:microsoft.com/office/officeart/2005/8/layout/process5"/>
    <dgm:cxn modelId="{3A5C02D9-B19F-4CD2-A80E-C797A60DDE10}" type="presOf" srcId="{D0CE2393-22A3-4317-B9D9-6B1484A72D35}" destId="{2EE6B05E-F986-4440-9C18-158892DEFAC8}" srcOrd="1" destOrd="0" presId="urn:microsoft.com/office/officeart/2005/8/layout/process5"/>
    <dgm:cxn modelId="{54A0928D-A921-42E3-8F45-1CCA1FE1A26E}" type="presOf" srcId="{6034711D-8F6C-41A7-87B7-9205D7AF4C1D}" destId="{7EB9BFE0-A372-4578-B309-F8E6B829E4EE}" srcOrd="1" destOrd="0" presId="urn:microsoft.com/office/officeart/2005/8/layout/process5"/>
    <dgm:cxn modelId="{E1C78BC4-A397-4548-A08F-0A81F18EBBD9}" type="presOf" srcId="{96EA335A-DCF7-4B17-8A38-E0C81AC7E237}" destId="{9838AD02-59FE-43BF-821C-69B1288085E6}" srcOrd="0" destOrd="0" presId="urn:microsoft.com/office/officeart/2005/8/layout/process5"/>
    <dgm:cxn modelId="{21D2E4D7-B9F9-4D3E-9BE1-563118290028}" type="presOf" srcId="{FFE71008-1975-4020-985A-10CCF1C6FB40}" destId="{40EB034D-E892-4F3D-AC54-E273E7AECF8B}" srcOrd="0" destOrd="0" presId="urn:microsoft.com/office/officeart/2005/8/layout/process5"/>
    <dgm:cxn modelId="{73AB7D5C-694C-444F-9B96-E31EFB78C83E}" type="presOf" srcId="{7EF36DF7-04B7-4ADD-B9D1-9377E2E10559}" destId="{66DE3E03-5B2D-438D-B66A-3EB192FFF6D7}" srcOrd="0" destOrd="0" presId="urn:microsoft.com/office/officeart/2005/8/layout/process5"/>
    <dgm:cxn modelId="{7B338F46-9FC8-4E7B-888A-CB09E69A036F}" srcId="{96EA335A-DCF7-4B17-8A38-E0C81AC7E237}" destId="{4D7D9B76-6BDF-4CAA-99B5-97EC3B78EA95}" srcOrd="5" destOrd="0" parTransId="{B14B5B44-D1F1-40C8-99E4-0920F166E382}" sibTransId="{45B5945C-C12E-4DB2-8907-9229DDA1FA14}"/>
    <dgm:cxn modelId="{05B40D1D-053C-4F57-B70A-F8E8E0F01F6D}" srcId="{96EA335A-DCF7-4B17-8A38-E0C81AC7E237}" destId="{D8BB1E15-BEB3-4E14-9C3C-DB7B2B32D6E5}" srcOrd="2" destOrd="0" parTransId="{5C88A759-5EE0-4F59-97DA-2083850E8907}" sibTransId="{FFE71008-1975-4020-985A-10CCF1C6FB40}"/>
    <dgm:cxn modelId="{520AE700-31C1-4701-9BBA-168A1F993B94}" type="presOf" srcId="{D0CE2393-22A3-4317-B9D9-6B1484A72D35}" destId="{8CB46A22-11FD-46AB-A268-838AD117B938}" srcOrd="0" destOrd="0" presId="urn:microsoft.com/office/officeart/2005/8/layout/process5"/>
    <dgm:cxn modelId="{6DEBE352-5004-49BE-BD3E-0517D0554AD2}" type="presOf" srcId="{0778DAA5-0EA6-49E8-972E-B7F12786E900}" destId="{64D4F905-9141-4E74-B0A8-750C65C7E829}" srcOrd="0" destOrd="0" presId="urn:microsoft.com/office/officeart/2005/8/layout/process5"/>
    <dgm:cxn modelId="{0EA5EC89-77DF-459E-B052-F6EC1C6462C4}" type="presOf" srcId="{FFE71008-1975-4020-985A-10CCF1C6FB40}" destId="{923721AB-AF40-4160-B1BB-38C5262A5AA8}" srcOrd="1" destOrd="0" presId="urn:microsoft.com/office/officeart/2005/8/layout/process5"/>
    <dgm:cxn modelId="{BB693765-FD5E-4B9D-9AFA-BF727B91FB15}" type="presParOf" srcId="{9838AD02-59FE-43BF-821C-69B1288085E6}" destId="{66DE3E03-5B2D-438D-B66A-3EB192FFF6D7}" srcOrd="0" destOrd="0" presId="urn:microsoft.com/office/officeart/2005/8/layout/process5"/>
    <dgm:cxn modelId="{162CF052-BD43-4E26-B888-42108E1F5A33}" type="presParOf" srcId="{9838AD02-59FE-43BF-821C-69B1288085E6}" destId="{64D4F905-9141-4E74-B0A8-750C65C7E829}" srcOrd="1" destOrd="0" presId="urn:microsoft.com/office/officeart/2005/8/layout/process5"/>
    <dgm:cxn modelId="{645C9BFD-70AE-431D-89AC-E0B8EE174286}" type="presParOf" srcId="{64D4F905-9141-4E74-B0A8-750C65C7E829}" destId="{56CA3B26-A8FD-4EF5-96E6-4992FAF1AD92}" srcOrd="0" destOrd="0" presId="urn:microsoft.com/office/officeart/2005/8/layout/process5"/>
    <dgm:cxn modelId="{64421F4D-2509-4EA4-B451-0DE3ADD852EC}" type="presParOf" srcId="{9838AD02-59FE-43BF-821C-69B1288085E6}" destId="{2B86B44E-6F87-4C1A-8AF3-FBFD13D7A33F}" srcOrd="2" destOrd="0" presId="urn:microsoft.com/office/officeart/2005/8/layout/process5"/>
    <dgm:cxn modelId="{DE1BFEE9-9CA9-4772-B654-C2AFEE495977}" type="presParOf" srcId="{9838AD02-59FE-43BF-821C-69B1288085E6}" destId="{8CB46A22-11FD-46AB-A268-838AD117B938}" srcOrd="3" destOrd="0" presId="urn:microsoft.com/office/officeart/2005/8/layout/process5"/>
    <dgm:cxn modelId="{D75E0102-019A-4F13-8A33-3C47F31D1359}" type="presParOf" srcId="{8CB46A22-11FD-46AB-A268-838AD117B938}" destId="{2EE6B05E-F986-4440-9C18-158892DEFAC8}" srcOrd="0" destOrd="0" presId="urn:microsoft.com/office/officeart/2005/8/layout/process5"/>
    <dgm:cxn modelId="{B5A10BB7-978F-40FC-84A9-D31B1BD54881}" type="presParOf" srcId="{9838AD02-59FE-43BF-821C-69B1288085E6}" destId="{446DF65A-2526-4B14-9B2F-56B4AA978ABC}" srcOrd="4" destOrd="0" presId="urn:microsoft.com/office/officeart/2005/8/layout/process5"/>
    <dgm:cxn modelId="{1B6C7027-E4AB-456C-A05F-2F7622E39519}" type="presParOf" srcId="{9838AD02-59FE-43BF-821C-69B1288085E6}" destId="{40EB034D-E892-4F3D-AC54-E273E7AECF8B}" srcOrd="5" destOrd="0" presId="urn:microsoft.com/office/officeart/2005/8/layout/process5"/>
    <dgm:cxn modelId="{CD3578E3-52CE-4C4A-9581-87F5A9660380}" type="presParOf" srcId="{40EB034D-E892-4F3D-AC54-E273E7AECF8B}" destId="{923721AB-AF40-4160-B1BB-38C5262A5AA8}" srcOrd="0" destOrd="0" presId="urn:microsoft.com/office/officeart/2005/8/layout/process5"/>
    <dgm:cxn modelId="{D7A0B100-84BF-45D2-AB1D-0DDCBDF04EEC}" type="presParOf" srcId="{9838AD02-59FE-43BF-821C-69B1288085E6}" destId="{167F1CC3-7514-4D37-9CC3-693A83E0F2CB}" srcOrd="6" destOrd="0" presId="urn:microsoft.com/office/officeart/2005/8/layout/process5"/>
    <dgm:cxn modelId="{2EAF7227-C5D1-48F7-962E-7ACB39B270E2}" type="presParOf" srcId="{9838AD02-59FE-43BF-821C-69B1288085E6}" destId="{A2E251E7-8C3B-42D3-B4A8-85755DAD55B4}" srcOrd="7" destOrd="0" presId="urn:microsoft.com/office/officeart/2005/8/layout/process5"/>
    <dgm:cxn modelId="{18EEFD50-0FEA-4A13-BF90-A83949F23645}" type="presParOf" srcId="{A2E251E7-8C3B-42D3-B4A8-85755DAD55B4}" destId="{7EB9BFE0-A372-4578-B309-F8E6B829E4EE}" srcOrd="0" destOrd="0" presId="urn:microsoft.com/office/officeart/2005/8/layout/process5"/>
    <dgm:cxn modelId="{2135B5D6-399B-4ADF-B7CB-5B00200FFCAE}" type="presParOf" srcId="{9838AD02-59FE-43BF-821C-69B1288085E6}" destId="{F6C2DA44-15F0-4327-86DC-30E6D58D65B2}" srcOrd="8" destOrd="0" presId="urn:microsoft.com/office/officeart/2005/8/layout/process5"/>
    <dgm:cxn modelId="{9726208B-7172-480D-BA72-DD0913D19990}" type="presParOf" srcId="{9838AD02-59FE-43BF-821C-69B1288085E6}" destId="{DA0EB7A8-632F-4A59-9A78-633D23546931}" srcOrd="9" destOrd="0" presId="urn:microsoft.com/office/officeart/2005/8/layout/process5"/>
    <dgm:cxn modelId="{3628F6CE-87D2-4ACC-8EC8-E2D7355E6B81}" type="presParOf" srcId="{DA0EB7A8-632F-4A59-9A78-633D23546931}" destId="{65C2880A-5A24-4125-B60D-86B817D9F74C}" srcOrd="0" destOrd="0" presId="urn:microsoft.com/office/officeart/2005/8/layout/process5"/>
    <dgm:cxn modelId="{1BA9A836-4FB6-496C-8713-ED8916AEF142}" type="presParOf" srcId="{9838AD02-59FE-43BF-821C-69B1288085E6}" destId="{824FB6E4-C309-4B8B-B170-FA8C57982977}"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6B79AD-0AEF-461B-8F10-E13DD163B690}" type="doc">
      <dgm:prSet loTypeId="urn:microsoft.com/office/officeart/2005/8/layout/cycle6" loCatId="cycle" qsTypeId="urn:microsoft.com/office/officeart/2005/8/quickstyle/3d9" qsCatId="3D" csTypeId="urn:microsoft.com/office/officeart/2005/8/colors/accent4_2" csCatId="accent4" phldr="1"/>
      <dgm:spPr/>
      <dgm:t>
        <a:bodyPr/>
        <a:lstStyle/>
        <a:p>
          <a:endParaRPr lang="es-ES"/>
        </a:p>
      </dgm:t>
    </dgm:pt>
    <dgm:pt modelId="{25C16950-6229-48A1-9150-86E99F741DA0}">
      <dgm:prSet phldrT="[Texto]" custT="1"/>
      <dgm:spPr/>
      <dgm:t>
        <a:bodyPr/>
        <a:lstStyle/>
        <a:p>
          <a:r>
            <a:rPr lang="es-ES" sz="2400" b="1" dirty="0" smtClean="0">
              <a:solidFill>
                <a:schemeClr val="accent6">
                  <a:lumMod val="50000"/>
                </a:schemeClr>
              </a:solidFill>
            </a:rPr>
            <a:t>Factor Social</a:t>
          </a:r>
          <a:endParaRPr lang="es-ES" sz="2400" b="1" dirty="0">
            <a:solidFill>
              <a:schemeClr val="accent6">
                <a:lumMod val="50000"/>
              </a:schemeClr>
            </a:solidFill>
          </a:endParaRPr>
        </a:p>
      </dgm:t>
    </dgm:pt>
    <dgm:pt modelId="{F589E669-33D0-40AF-8FC2-6C5B86A3861C}" type="parTrans" cxnId="{F594E62E-6C1D-41A3-A477-3F496F260E5B}">
      <dgm:prSet/>
      <dgm:spPr/>
      <dgm:t>
        <a:bodyPr/>
        <a:lstStyle/>
        <a:p>
          <a:endParaRPr lang="es-ES" sz="1800"/>
        </a:p>
      </dgm:t>
    </dgm:pt>
    <dgm:pt modelId="{A0F0A730-A064-4459-B9D9-F4D19EAE43B7}" type="sibTrans" cxnId="{F594E62E-6C1D-41A3-A477-3F496F260E5B}">
      <dgm:prSet/>
      <dgm:spPr/>
      <dgm:t>
        <a:bodyPr/>
        <a:lstStyle/>
        <a:p>
          <a:endParaRPr lang="es-ES" sz="1800"/>
        </a:p>
      </dgm:t>
    </dgm:pt>
    <dgm:pt modelId="{C3D14E3A-71A3-4485-8F01-157C315EB10E}">
      <dgm:prSet phldrT="[Texto]" custT="1"/>
      <dgm:spPr/>
      <dgm:t>
        <a:bodyPr/>
        <a:lstStyle/>
        <a:p>
          <a:r>
            <a:rPr lang="es-ES" sz="2400" b="1" dirty="0" smtClean="0">
              <a:solidFill>
                <a:schemeClr val="accent6">
                  <a:lumMod val="50000"/>
                </a:schemeClr>
              </a:solidFill>
            </a:rPr>
            <a:t>Factor Político</a:t>
          </a:r>
          <a:endParaRPr lang="es-ES" sz="2400" b="1" dirty="0">
            <a:solidFill>
              <a:schemeClr val="accent6">
                <a:lumMod val="50000"/>
              </a:schemeClr>
            </a:solidFill>
          </a:endParaRPr>
        </a:p>
      </dgm:t>
    </dgm:pt>
    <dgm:pt modelId="{CD783ACC-2E3A-4E5C-91D6-B05FE9056608}" type="parTrans" cxnId="{26C715EA-53CB-4920-BD90-C454EF8F625F}">
      <dgm:prSet/>
      <dgm:spPr/>
      <dgm:t>
        <a:bodyPr/>
        <a:lstStyle/>
        <a:p>
          <a:endParaRPr lang="es-ES" sz="1800"/>
        </a:p>
      </dgm:t>
    </dgm:pt>
    <dgm:pt modelId="{4216F46D-A3E7-4A03-8913-FECD1CC925E4}" type="sibTrans" cxnId="{26C715EA-53CB-4920-BD90-C454EF8F625F}">
      <dgm:prSet/>
      <dgm:spPr/>
      <dgm:t>
        <a:bodyPr/>
        <a:lstStyle/>
        <a:p>
          <a:endParaRPr lang="es-ES" sz="1800"/>
        </a:p>
      </dgm:t>
    </dgm:pt>
    <dgm:pt modelId="{3F56211F-8210-4439-A733-ACE120BEDEF3}">
      <dgm:prSet phldrT="[Texto]" custT="1"/>
      <dgm:spPr/>
      <dgm:t>
        <a:bodyPr/>
        <a:lstStyle/>
        <a:p>
          <a:r>
            <a:rPr lang="es-ES" sz="2400" b="1" dirty="0" smtClean="0">
              <a:solidFill>
                <a:schemeClr val="accent6">
                  <a:lumMod val="50000"/>
                </a:schemeClr>
              </a:solidFill>
            </a:rPr>
            <a:t>Factor Tecnológico</a:t>
          </a:r>
          <a:endParaRPr lang="es-ES" sz="2400" b="1" dirty="0">
            <a:solidFill>
              <a:schemeClr val="accent6">
                <a:lumMod val="50000"/>
              </a:schemeClr>
            </a:solidFill>
          </a:endParaRPr>
        </a:p>
      </dgm:t>
    </dgm:pt>
    <dgm:pt modelId="{A47A5039-8F9E-4008-82F9-AD864D9317C8}" type="parTrans" cxnId="{4B26BCA0-4C15-4679-9F07-ECB0734CF55D}">
      <dgm:prSet/>
      <dgm:spPr/>
      <dgm:t>
        <a:bodyPr/>
        <a:lstStyle/>
        <a:p>
          <a:endParaRPr lang="es-ES" sz="1800"/>
        </a:p>
      </dgm:t>
    </dgm:pt>
    <dgm:pt modelId="{4EF1742E-BD9F-449C-A5CA-6FE8D3DD8BD7}" type="sibTrans" cxnId="{4B26BCA0-4C15-4679-9F07-ECB0734CF55D}">
      <dgm:prSet/>
      <dgm:spPr/>
      <dgm:t>
        <a:bodyPr/>
        <a:lstStyle/>
        <a:p>
          <a:endParaRPr lang="es-ES" sz="1800"/>
        </a:p>
      </dgm:t>
    </dgm:pt>
    <dgm:pt modelId="{2E5B86EA-2844-482D-A2CA-317AB51C20A2}">
      <dgm:prSet custT="1"/>
      <dgm:spPr/>
      <dgm:t>
        <a:bodyPr/>
        <a:lstStyle/>
        <a:p>
          <a:r>
            <a:rPr lang="es-ES" sz="2000" b="1" dirty="0" smtClean="0">
              <a:solidFill>
                <a:schemeClr val="accent6">
                  <a:lumMod val="50000"/>
                </a:schemeClr>
              </a:solidFill>
            </a:rPr>
            <a:t>Factor Económico</a:t>
          </a:r>
          <a:endParaRPr lang="es-ES" sz="2000" b="1" dirty="0">
            <a:solidFill>
              <a:schemeClr val="accent6">
                <a:lumMod val="50000"/>
              </a:schemeClr>
            </a:solidFill>
          </a:endParaRPr>
        </a:p>
      </dgm:t>
    </dgm:pt>
    <dgm:pt modelId="{D2907458-3DE7-46BB-A2B3-1BC4541D455F}" type="parTrans" cxnId="{BA7912F5-165B-4DD7-AE3C-44E93BE40BDC}">
      <dgm:prSet/>
      <dgm:spPr/>
      <dgm:t>
        <a:bodyPr/>
        <a:lstStyle/>
        <a:p>
          <a:endParaRPr lang="es-ES" sz="1800"/>
        </a:p>
      </dgm:t>
    </dgm:pt>
    <dgm:pt modelId="{1D32A962-28D8-4E5C-91AA-9ECC4F265EF7}" type="sibTrans" cxnId="{BA7912F5-165B-4DD7-AE3C-44E93BE40BDC}">
      <dgm:prSet/>
      <dgm:spPr/>
      <dgm:t>
        <a:bodyPr/>
        <a:lstStyle/>
        <a:p>
          <a:endParaRPr lang="es-ES" sz="1800"/>
        </a:p>
      </dgm:t>
    </dgm:pt>
    <dgm:pt modelId="{D8D3D010-4C4F-4877-BA1F-7035E72C53A9}" type="pres">
      <dgm:prSet presAssocID="{026B79AD-0AEF-461B-8F10-E13DD163B690}" presName="cycle" presStyleCnt="0">
        <dgm:presLayoutVars>
          <dgm:dir/>
          <dgm:resizeHandles val="exact"/>
        </dgm:presLayoutVars>
      </dgm:prSet>
      <dgm:spPr/>
      <dgm:t>
        <a:bodyPr/>
        <a:lstStyle/>
        <a:p>
          <a:endParaRPr lang="es-ES"/>
        </a:p>
      </dgm:t>
    </dgm:pt>
    <dgm:pt modelId="{42FBF753-5E71-47BB-8C2A-268014BFDF8D}" type="pres">
      <dgm:prSet presAssocID="{25C16950-6229-48A1-9150-86E99F741DA0}" presName="node" presStyleLbl="node1" presStyleIdx="0" presStyleCnt="4">
        <dgm:presLayoutVars>
          <dgm:bulletEnabled val="1"/>
        </dgm:presLayoutVars>
      </dgm:prSet>
      <dgm:spPr/>
      <dgm:t>
        <a:bodyPr/>
        <a:lstStyle/>
        <a:p>
          <a:endParaRPr lang="es-ES"/>
        </a:p>
      </dgm:t>
    </dgm:pt>
    <dgm:pt modelId="{9787FEDD-F6D8-42A3-AF1D-C6BEF258178A}" type="pres">
      <dgm:prSet presAssocID="{25C16950-6229-48A1-9150-86E99F741DA0}" presName="spNode" presStyleCnt="0"/>
      <dgm:spPr/>
    </dgm:pt>
    <dgm:pt modelId="{B2BD7538-DF7E-4159-83C8-F6ED2726DFE8}" type="pres">
      <dgm:prSet presAssocID="{A0F0A730-A064-4459-B9D9-F4D19EAE43B7}" presName="sibTrans" presStyleLbl="sibTrans1D1" presStyleIdx="0" presStyleCnt="4"/>
      <dgm:spPr/>
      <dgm:t>
        <a:bodyPr/>
        <a:lstStyle/>
        <a:p>
          <a:endParaRPr lang="es-ES"/>
        </a:p>
      </dgm:t>
    </dgm:pt>
    <dgm:pt modelId="{5DEFD722-13A6-4118-A6DF-095C63A982D7}" type="pres">
      <dgm:prSet presAssocID="{C3D14E3A-71A3-4485-8F01-157C315EB10E}" presName="node" presStyleLbl="node1" presStyleIdx="1" presStyleCnt="4">
        <dgm:presLayoutVars>
          <dgm:bulletEnabled val="1"/>
        </dgm:presLayoutVars>
      </dgm:prSet>
      <dgm:spPr/>
      <dgm:t>
        <a:bodyPr/>
        <a:lstStyle/>
        <a:p>
          <a:endParaRPr lang="es-ES"/>
        </a:p>
      </dgm:t>
    </dgm:pt>
    <dgm:pt modelId="{FBA1DAF2-582F-4C2F-B5AD-DAEC370DC545}" type="pres">
      <dgm:prSet presAssocID="{C3D14E3A-71A3-4485-8F01-157C315EB10E}" presName="spNode" presStyleCnt="0"/>
      <dgm:spPr/>
    </dgm:pt>
    <dgm:pt modelId="{42C80760-08C0-47F8-8F30-3DC8FA0E2D4D}" type="pres">
      <dgm:prSet presAssocID="{4216F46D-A3E7-4A03-8913-FECD1CC925E4}" presName="sibTrans" presStyleLbl="sibTrans1D1" presStyleIdx="1" presStyleCnt="4"/>
      <dgm:spPr/>
      <dgm:t>
        <a:bodyPr/>
        <a:lstStyle/>
        <a:p>
          <a:endParaRPr lang="es-ES"/>
        </a:p>
      </dgm:t>
    </dgm:pt>
    <dgm:pt modelId="{61F74076-DB1B-417D-A371-90164DD49E13}" type="pres">
      <dgm:prSet presAssocID="{2E5B86EA-2844-482D-A2CA-317AB51C20A2}" presName="node" presStyleLbl="node1" presStyleIdx="2" presStyleCnt="4">
        <dgm:presLayoutVars>
          <dgm:bulletEnabled val="1"/>
        </dgm:presLayoutVars>
      </dgm:prSet>
      <dgm:spPr/>
      <dgm:t>
        <a:bodyPr/>
        <a:lstStyle/>
        <a:p>
          <a:endParaRPr lang="es-ES"/>
        </a:p>
      </dgm:t>
    </dgm:pt>
    <dgm:pt modelId="{D3933488-D10B-4340-B8C6-1E9A736ADBA5}" type="pres">
      <dgm:prSet presAssocID="{2E5B86EA-2844-482D-A2CA-317AB51C20A2}" presName="spNode" presStyleCnt="0"/>
      <dgm:spPr/>
    </dgm:pt>
    <dgm:pt modelId="{B7ADA3FB-DA7C-47DA-9EA1-27CD86355AE0}" type="pres">
      <dgm:prSet presAssocID="{1D32A962-28D8-4E5C-91AA-9ECC4F265EF7}" presName="sibTrans" presStyleLbl="sibTrans1D1" presStyleIdx="2" presStyleCnt="4"/>
      <dgm:spPr/>
      <dgm:t>
        <a:bodyPr/>
        <a:lstStyle/>
        <a:p>
          <a:endParaRPr lang="es-ES"/>
        </a:p>
      </dgm:t>
    </dgm:pt>
    <dgm:pt modelId="{8E79CC9B-73D4-4ABC-8A4C-0BC67E44D389}" type="pres">
      <dgm:prSet presAssocID="{3F56211F-8210-4439-A733-ACE120BEDEF3}" presName="node" presStyleLbl="node1" presStyleIdx="3" presStyleCnt="4" custScaleX="124757" custRadScaleRad="98985" custRadScaleInc="-969">
        <dgm:presLayoutVars>
          <dgm:bulletEnabled val="1"/>
        </dgm:presLayoutVars>
      </dgm:prSet>
      <dgm:spPr/>
      <dgm:t>
        <a:bodyPr/>
        <a:lstStyle/>
        <a:p>
          <a:endParaRPr lang="es-ES"/>
        </a:p>
      </dgm:t>
    </dgm:pt>
    <dgm:pt modelId="{02D1D05C-5546-45BF-9AB6-D9D017300C7E}" type="pres">
      <dgm:prSet presAssocID="{3F56211F-8210-4439-A733-ACE120BEDEF3}" presName="spNode" presStyleCnt="0"/>
      <dgm:spPr/>
    </dgm:pt>
    <dgm:pt modelId="{0374C393-D1DE-4685-9BA0-9997BD7ABC5C}" type="pres">
      <dgm:prSet presAssocID="{4EF1742E-BD9F-449C-A5CA-6FE8D3DD8BD7}" presName="sibTrans" presStyleLbl="sibTrans1D1" presStyleIdx="3" presStyleCnt="4"/>
      <dgm:spPr/>
      <dgm:t>
        <a:bodyPr/>
        <a:lstStyle/>
        <a:p>
          <a:endParaRPr lang="es-ES"/>
        </a:p>
      </dgm:t>
    </dgm:pt>
  </dgm:ptLst>
  <dgm:cxnLst>
    <dgm:cxn modelId="{829491B4-6D65-4962-9668-A4B9D2E4263A}" type="presOf" srcId="{C3D14E3A-71A3-4485-8F01-157C315EB10E}" destId="{5DEFD722-13A6-4118-A6DF-095C63A982D7}" srcOrd="0" destOrd="0" presId="urn:microsoft.com/office/officeart/2005/8/layout/cycle6"/>
    <dgm:cxn modelId="{CF13A03E-A2F2-42B7-921A-604200D207CC}" type="presOf" srcId="{4216F46D-A3E7-4A03-8913-FECD1CC925E4}" destId="{42C80760-08C0-47F8-8F30-3DC8FA0E2D4D}" srcOrd="0" destOrd="0" presId="urn:microsoft.com/office/officeart/2005/8/layout/cycle6"/>
    <dgm:cxn modelId="{5152CBDE-1B4C-40D2-B0D0-EADCEE4F7442}" type="presOf" srcId="{3F56211F-8210-4439-A733-ACE120BEDEF3}" destId="{8E79CC9B-73D4-4ABC-8A4C-0BC67E44D389}" srcOrd="0" destOrd="0" presId="urn:microsoft.com/office/officeart/2005/8/layout/cycle6"/>
    <dgm:cxn modelId="{0506EECC-32D0-4C39-BB73-4BE67CE74E37}" type="presOf" srcId="{2E5B86EA-2844-482D-A2CA-317AB51C20A2}" destId="{61F74076-DB1B-417D-A371-90164DD49E13}" srcOrd="0" destOrd="0" presId="urn:microsoft.com/office/officeart/2005/8/layout/cycle6"/>
    <dgm:cxn modelId="{53781B25-62FB-4E44-AD6C-3C6AD9F0A629}" type="presOf" srcId="{25C16950-6229-48A1-9150-86E99F741DA0}" destId="{42FBF753-5E71-47BB-8C2A-268014BFDF8D}" srcOrd="0" destOrd="0" presId="urn:microsoft.com/office/officeart/2005/8/layout/cycle6"/>
    <dgm:cxn modelId="{5E4F8779-4267-48CD-9B90-7C68E82080E7}" type="presOf" srcId="{026B79AD-0AEF-461B-8F10-E13DD163B690}" destId="{D8D3D010-4C4F-4877-BA1F-7035E72C53A9}" srcOrd="0" destOrd="0" presId="urn:microsoft.com/office/officeart/2005/8/layout/cycle6"/>
    <dgm:cxn modelId="{A7AAC24B-B720-46FE-ABA7-25E3DF5C97A7}" type="presOf" srcId="{A0F0A730-A064-4459-B9D9-F4D19EAE43B7}" destId="{B2BD7538-DF7E-4159-83C8-F6ED2726DFE8}" srcOrd="0" destOrd="0" presId="urn:microsoft.com/office/officeart/2005/8/layout/cycle6"/>
    <dgm:cxn modelId="{BA7912F5-165B-4DD7-AE3C-44E93BE40BDC}" srcId="{026B79AD-0AEF-461B-8F10-E13DD163B690}" destId="{2E5B86EA-2844-482D-A2CA-317AB51C20A2}" srcOrd="2" destOrd="0" parTransId="{D2907458-3DE7-46BB-A2B3-1BC4541D455F}" sibTransId="{1D32A962-28D8-4E5C-91AA-9ECC4F265EF7}"/>
    <dgm:cxn modelId="{F594E62E-6C1D-41A3-A477-3F496F260E5B}" srcId="{026B79AD-0AEF-461B-8F10-E13DD163B690}" destId="{25C16950-6229-48A1-9150-86E99F741DA0}" srcOrd="0" destOrd="0" parTransId="{F589E669-33D0-40AF-8FC2-6C5B86A3861C}" sibTransId="{A0F0A730-A064-4459-B9D9-F4D19EAE43B7}"/>
    <dgm:cxn modelId="{4B26BCA0-4C15-4679-9F07-ECB0734CF55D}" srcId="{026B79AD-0AEF-461B-8F10-E13DD163B690}" destId="{3F56211F-8210-4439-A733-ACE120BEDEF3}" srcOrd="3" destOrd="0" parTransId="{A47A5039-8F9E-4008-82F9-AD864D9317C8}" sibTransId="{4EF1742E-BD9F-449C-A5CA-6FE8D3DD8BD7}"/>
    <dgm:cxn modelId="{AA3ABF75-C3D0-433D-BA76-07292D11FFE6}" type="presOf" srcId="{1D32A962-28D8-4E5C-91AA-9ECC4F265EF7}" destId="{B7ADA3FB-DA7C-47DA-9EA1-27CD86355AE0}" srcOrd="0" destOrd="0" presId="urn:microsoft.com/office/officeart/2005/8/layout/cycle6"/>
    <dgm:cxn modelId="{11EB0053-F73C-46FE-A7DA-538090C70C3F}" type="presOf" srcId="{4EF1742E-BD9F-449C-A5CA-6FE8D3DD8BD7}" destId="{0374C393-D1DE-4685-9BA0-9997BD7ABC5C}" srcOrd="0" destOrd="0" presId="urn:microsoft.com/office/officeart/2005/8/layout/cycle6"/>
    <dgm:cxn modelId="{26C715EA-53CB-4920-BD90-C454EF8F625F}" srcId="{026B79AD-0AEF-461B-8F10-E13DD163B690}" destId="{C3D14E3A-71A3-4485-8F01-157C315EB10E}" srcOrd="1" destOrd="0" parTransId="{CD783ACC-2E3A-4E5C-91D6-B05FE9056608}" sibTransId="{4216F46D-A3E7-4A03-8913-FECD1CC925E4}"/>
    <dgm:cxn modelId="{D8D7BDB6-030C-4762-98E2-2DE1F5C2D868}" type="presParOf" srcId="{D8D3D010-4C4F-4877-BA1F-7035E72C53A9}" destId="{42FBF753-5E71-47BB-8C2A-268014BFDF8D}" srcOrd="0" destOrd="0" presId="urn:microsoft.com/office/officeart/2005/8/layout/cycle6"/>
    <dgm:cxn modelId="{5D097652-2333-41E4-8DC0-A373A127A6FC}" type="presParOf" srcId="{D8D3D010-4C4F-4877-BA1F-7035E72C53A9}" destId="{9787FEDD-F6D8-42A3-AF1D-C6BEF258178A}" srcOrd="1" destOrd="0" presId="urn:microsoft.com/office/officeart/2005/8/layout/cycle6"/>
    <dgm:cxn modelId="{A742D3DB-8A7A-4FFD-9426-3AEF6052C1F9}" type="presParOf" srcId="{D8D3D010-4C4F-4877-BA1F-7035E72C53A9}" destId="{B2BD7538-DF7E-4159-83C8-F6ED2726DFE8}" srcOrd="2" destOrd="0" presId="urn:microsoft.com/office/officeart/2005/8/layout/cycle6"/>
    <dgm:cxn modelId="{DC72D961-BF11-4EFD-9A5F-D1B1D5692EAA}" type="presParOf" srcId="{D8D3D010-4C4F-4877-BA1F-7035E72C53A9}" destId="{5DEFD722-13A6-4118-A6DF-095C63A982D7}" srcOrd="3" destOrd="0" presId="urn:microsoft.com/office/officeart/2005/8/layout/cycle6"/>
    <dgm:cxn modelId="{D19BDBB2-C69A-42EE-86FE-D4A22C48BF97}" type="presParOf" srcId="{D8D3D010-4C4F-4877-BA1F-7035E72C53A9}" destId="{FBA1DAF2-582F-4C2F-B5AD-DAEC370DC545}" srcOrd="4" destOrd="0" presId="urn:microsoft.com/office/officeart/2005/8/layout/cycle6"/>
    <dgm:cxn modelId="{369BFFBC-0CDD-457E-A5C1-3690818598CD}" type="presParOf" srcId="{D8D3D010-4C4F-4877-BA1F-7035E72C53A9}" destId="{42C80760-08C0-47F8-8F30-3DC8FA0E2D4D}" srcOrd="5" destOrd="0" presId="urn:microsoft.com/office/officeart/2005/8/layout/cycle6"/>
    <dgm:cxn modelId="{70669C2C-34A5-469C-A674-F7F3558EBD5F}" type="presParOf" srcId="{D8D3D010-4C4F-4877-BA1F-7035E72C53A9}" destId="{61F74076-DB1B-417D-A371-90164DD49E13}" srcOrd="6" destOrd="0" presId="urn:microsoft.com/office/officeart/2005/8/layout/cycle6"/>
    <dgm:cxn modelId="{3E88D3BF-F60C-452B-9050-1C683CA6933C}" type="presParOf" srcId="{D8D3D010-4C4F-4877-BA1F-7035E72C53A9}" destId="{D3933488-D10B-4340-B8C6-1E9A736ADBA5}" srcOrd="7" destOrd="0" presId="urn:microsoft.com/office/officeart/2005/8/layout/cycle6"/>
    <dgm:cxn modelId="{57186E6C-FDDF-4FF2-8D7B-82496BA5264A}" type="presParOf" srcId="{D8D3D010-4C4F-4877-BA1F-7035E72C53A9}" destId="{B7ADA3FB-DA7C-47DA-9EA1-27CD86355AE0}" srcOrd="8" destOrd="0" presId="urn:microsoft.com/office/officeart/2005/8/layout/cycle6"/>
    <dgm:cxn modelId="{EF585E87-45DD-4C12-951C-AFC2D2371BC4}" type="presParOf" srcId="{D8D3D010-4C4F-4877-BA1F-7035E72C53A9}" destId="{8E79CC9B-73D4-4ABC-8A4C-0BC67E44D389}" srcOrd="9" destOrd="0" presId="urn:microsoft.com/office/officeart/2005/8/layout/cycle6"/>
    <dgm:cxn modelId="{964047A3-366F-4A9F-971B-49AD71AF853B}" type="presParOf" srcId="{D8D3D010-4C4F-4877-BA1F-7035E72C53A9}" destId="{02D1D05C-5546-45BF-9AB6-D9D017300C7E}" srcOrd="10" destOrd="0" presId="urn:microsoft.com/office/officeart/2005/8/layout/cycle6"/>
    <dgm:cxn modelId="{6AECB98B-51F8-4D0E-97BD-72928768213E}" type="presParOf" srcId="{D8D3D010-4C4F-4877-BA1F-7035E72C53A9}" destId="{0374C393-D1DE-4685-9BA0-9997BD7ABC5C}" srcOrd="11"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1E6DA2-E8AF-423D-A741-79DD002D1ABE}" type="doc">
      <dgm:prSet loTypeId="urn:microsoft.com/office/officeart/2005/8/layout/matrix1" loCatId="matrix" qsTypeId="urn:microsoft.com/office/officeart/2005/8/quickstyle/3d4" qsCatId="3D" csTypeId="urn:microsoft.com/office/officeart/2005/8/colors/accent1_2" csCatId="accent1" phldr="1"/>
      <dgm:spPr/>
      <dgm:t>
        <a:bodyPr/>
        <a:lstStyle/>
        <a:p>
          <a:endParaRPr lang="es-ES"/>
        </a:p>
      </dgm:t>
    </dgm:pt>
    <dgm:pt modelId="{CA19BBB8-537D-46A2-820C-7A32F033ECC7}">
      <dgm:prSet phldrT="[Texto]" custT="1"/>
      <dgm:spPr/>
      <dgm:t>
        <a:bodyPr/>
        <a:lstStyle/>
        <a:p>
          <a:r>
            <a:rPr lang="es-ES" sz="2000" b="1" dirty="0" smtClean="0">
              <a:solidFill>
                <a:schemeClr val="tx1">
                  <a:lumMod val="95000"/>
                  <a:lumOff val="5000"/>
                </a:schemeClr>
              </a:solidFill>
            </a:rPr>
            <a:t>Factor Social</a:t>
          </a:r>
        </a:p>
        <a:p>
          <a:endParaRPr lang="es-ES" sz="2000" b="1" dirty="0" smtClean="0">
            <a:solidFill>
              <a:schemeClr val="tx1">
                <a:lumMod val="95000"/>
                <a:lumOff val="5000"/>
              </a:schemeClr>
            </a:solidFill>
          </a:endParaRPr>
        </a:p>
        <a:p>
          <a:r>
            <a:rPr lang="es-ES" sz="2000" b="1" dirty="0" smtClean="0">
              <a:solidFill>
                <a:schemeClr val="tx1">
                  <a:lumMod val="95000"/>
                  <a:lumOff val="5000"/>
                </a:schemeClr>
              </a:solidFill>
            </a:rPr>
            <a:t>- Pobreza</a:t>
          </a:r>
        </a:p>
        <a:p>
          <a:r>
            <a:rPr lang="es-ES" sz="2000" b="1" dirty="0" smtClean="0">
              <a:solidFill>
                <a:schemeClr val="tx1">
                  <a:lumMod val="95000"/>
                  <a:lumOff val="5000"/>
                </a:schemeClr>
              </a:solidFill>
            </a:rPr>
            <a:t>- Desempleo</a:t>
          </a:r>
          <a:endParaRPr lang="es-ES" sz="2000" b="1" dirty="0">
            <a:solidFill>
              <a:schemeClr val="tx1">
                <a:lumMod val="95000"/>
                <a:lumOff val="5000"/>
              </a:schemeClr>
            </a:solidFill>
          </a:endParaRPr>
        </a:p>
      </dgm:t>
    </dgm:pt>
    <dgm:pt modelId="{1CDD0364-8E96-4B4C-A74F-F3B9BCEC14E9}" type="parTrans" cxnId="{70AE916D-F602-437F-B5F6-03114080613C}">
      <dgm:prSet/>
      <dgm:spPr/>
      <dgm:t>
        <a:bodyPr/>
        <a:lstStyle/>
        <a:p>
          <a:endParaRPr lang="es-ES"/>
        </a:p>
      </dgm:t>
    </dgm:pt>
    <dgm:pt modelId="{18A538FF-4405-4313-98F6-0CF5E2BC412A}" type="sibTrans" cxnId="{70AE916D-F602-437F-B5F6-03114080613C}">
      <dgm:prSet/>
      <dgm:spPr/>
      <dgm:t>
        <a:bodyPr/>
        <a:lstStyle/>
        <a:p>
          <a:endParaRPr lang="es-ES"/>
        </a:p>
      </dgm:t>
    </dgm:pt>
    <dgm:pt modelId="{D11143E9-9E96-47A1-97B8-F4388DD2C066}">
      <dgm:prSet phldrT="[Texto]" custT="1"/>
      <dgm:spPr/>
      <dgm:t>
        <a:bodyPr/>
        <a:lstStyle/>
        <a:p>
          <a:r>
            <a:rPr lang="es-ES" sz="2000" b="1" dirty="0" smtClean="0">
              <a:solidFill>
                <a:schemeClr val="tx1">
                  <a:lumMod val="95000"/>
                  <a:lumOff val="5000"/>
                </a:schemeClr>
              </a:solidFill>
            </a:rPr>
            <a:t>Factor Político </a:t>
          </a:r>
        </a:p>
        <a:p>
          <a:endParaRPr lang="es-ES" sz="2000" b="1" dirty="0" smtClean="0">
            <a:solidFill>
              <a:schemeClr val="tx1">
                <a:lumMod val="95000"/>
                <a:lumOff val="5000"/>
              </a:schemeClr>
            </a:solidFill>
          </a:endParaRPr>
        </a:p>
        <a:p>
          <a:r>
            <a:rPr lang="es-ES" sz="2000" b="1" dirty="0" smtClean="0">
              <a:solidFill>
                <a:schemeClr val="tx1">
                  <a:lumMod val="95000"/>
                  <a:lumOff val="5000"/>
                </a:schemeClr>
              </a:solidFill>
            </a:rPr>
            <a:t>- Oportunidades Sociales </a:t>
          </a:r>
        </a:p>
        <a:p>
          <a:r>
            <a:rPr lang="es-ES" sz="2000" b="1" dirty="0" smtClean="0">
              <a:solidFill>
                <a:schemeClr val="tx1">
                  <a:lumMod val="95000"/>
                  <a:lumOff val="5000"/>
                </a:schemeClr>
              </a:solidFill>
            </a:rPr>
            <a:t>- Protección Social a los grupos vulnerables</a:t>
          </a:r>
          <a:endParaRPr lang="es-ES" sz="2000" b="1" dirty="0">
            <a:solidFill>
              <a:schemeClr val="tx1">
                <a:lumMod val="95000"/>
                <a:lumOff val="5000"/>
              </a:schemeClr>
            </a:solidFill>
          </a:endParaRPr>
        </a:p>
      </dgm:t>
    </dgm:pt>
    <dgm:pt modelId="{0A55B43B-16F9-4F8A-800E-1C3A87581F22}" type="parTrans" cxnId="{BE2522ED-053D-48CF-BC66-374C4844040B}">
      <dgm:prSet/>
      <dgm:spPr/>
      <dgm:t>
        <a:bodyPr/>
        <a:lstStyle/>
        <a:p>
          <a:endParaRPr lang="es-ES"/>
        </a:p>
      </dgm:t>
    </dgm:pt>
    <dgm:pt modelId="{959377C5-E7A9-4743-90E7-21EF073771CB}" type="sibTrans" cxnId="{BE2522ED-053D-48CF-BC66-374C4844040B}">
      <dgm:prSet/>
      <dgm:spPr/>
      <dgm:t>
        <a:bodyPr/>
        <a:lstStyle/>
        <a:p>
          <a:endParaRPr lang="es-ES"/>
        </a:p>
      </dgm:t>
    </dgm:pt>
    <dgm:pt modelId="{91DCC2F9-CF98-4609-951C-EF6A2F685FCE}">
      <dgm:prSet phldrT="[Texto]" custT="1"/>
      <dgm:spPr/>
      <dgm:t>
        <a:bodyPr/>
        <a:lstStyle/>
        <a:p>
          <a:r>
            <a:rPr lang="es-ES" sz="2000" b="1" dirty="0" smtClean="0">
              <a:solidFill>
                <a:schemeClr val="tx1">
                  <a:lumMod val="95000"/>
                  <a:lumOff val="5000"/>
                </a:schemeClr>
              </a:solidFill>
            </a:rPr>
            <a:t>Factor Tecnológico</a:t>
          </a:r>
        </a:p>
        <a:p>
          <a:endParaRPr lang="es-ES" sz="2000" b="1" dirty="0" smtClean="0">
            <a:solidFill>
              <a:schemeClr val="tx1">
                <a:lumMod val="95000"/>
                <a:lumOff val="5000"/>
              </a:schemeClr>
            </a:solidFill>
          </a:endParaRPr>
        </a:p>
        <a:p>
          <a:r>
            <a:rPr lang="es-ES" sz="2000" b="1" dirty="0" smtClean="0">
              <a:solidFill>
                <a:schemeClr val="tx1">
                  <a:lumMod val="95000"/>
                  <a:lumOff val="5000"/>
                </a:schemeClr>
              </a:solidFill>
            </a:rPr>
            <a:t>- Avances tecnológicos</a:t>
          </a:r>
          <a:endParaRPr lang="es-ES" sz="2000" b="1" dirty="0">
            <a:solidFill>
              <a:schemeClr val="tx1">
                <a:lumMod val="95000"/>
                <a:lumOff val="5000"/>
              </a:schemeClr>
            </a:solidFill>
          </a:endParaRPr>
        </a:p>
      </dgm:t>
    </dgm:pt>
    <dgm:pt modelId="{E7D55D21-B53A-4372-860C-36D10BD62DAB}" type="parTrans" cxnId="{F81D1713-6431-42E4-8D63-12CE94653C23}">
      <dgm:prSet/>
      <dgm:spPr/>
      <dgm:t>
        <a:bodyPr/>
        <a:lstStyle/>
        <a:p>
          <a:endParaRPr lang="es-ES"/>
        </a:p>
      </dgm:t>
    </dgm:pt>
    <dgm:pt modelId="{2F9EAA40-5D38-4EAE-A8F7-7D64915E8032}" type="sibTrans" cxnId="{F81D1713-6431-42E4-8D63-12CE94653C23}">
      <dgm:prSet/>
      <dgm:spPr/>
      <dgm:t>
        <a:bodyPr/>
        <a:lstStyle/>
        <a:p>
          <a:endParaRPr lang="es-ES"/>
        </a:p>
      </dgm:t>
    </dgm:pt>
    <dgm:pt modelId="{214D423C-D583-4912-BF1B-939E824701D6}">
      <dgm:prSet phldrT="[Texto]" custT="1"/>
      <dgm:spPr/>
      <dgm:t>
        <a:bodyPr/>
        <a:lstStyle/>
        <a:p>
          <a:r>
            <a:rPr lang="es-ES" sz="2000" b="1" dirty="0" smtClean="0">
              <a:solidFill>
                <a:schemeClr val="tx1">
                  <a:lumMod val="95000"/>
                  <a:lumOff val="5000"/>
                </a:schemeClr>
              </a:solidFill>
            </a:rPr>
            <a:t>Factor Económico</a:t>
          </a:r>
        </a:p>
        <a:p>
          <a:endParaRPr lang="es-ES" sz="2000" b="1" dirty="0" smtClean="0">
            <a:solidFill>
              <a:schemeClr val="tx1">
                <a:lumMod val="95000"/>
                <a:lumOff val="5000"/>
              </a:schemeClr>
            </a:solidFill>
          </a:endParaRPr>
        </a:p>
        <a:p>
          <a:r>
            <a:rPr lang="es-ES" sz="2000" b="1" dirty="0" smtClean="0">
              <a:solidFill>
                <a:schemeClr val="tx1">
                  <a:lumMod val="95000"/>
                  <a:lumOff val="5000"/>
                </a:schemeClr>
              </a:solidFill>
            </a:rPr>
            <a:t>- Inflación </a:t>
          </a:r>
        </a:p>
        <a:p>
          <a:r>
            <a:rPr lang="es-ES" sz="2000" b="1" dirty="0" smtClean="0">
              <a:solidFill>
                <a:schemeClr val="tx1">
                  <a:lumMod val="95000"/>
                  <a:lumOff val="5000"/>
                </a:schemeClr>
              </a:solidFill>
            </a:rPr>
            <a:t>- PIB</a:t>
          </a:r>
          <a:endParaRPr lang="es-ES" sz="2000" b="1" dirty="0">
            <a:solidFill>
              <a:schemeClr val="tx1">
                <a:lumMod val="95000"/>
                <a:lumOff val="5000"/>
              </a:schemeClr>
            </a:solidFill>
          </a:endParaRPr>
        </a:p>
      </dgm:t>
    </dgm:pt>
    <dgm:pt modelId="{16A26B2B-4D97-4E87-A22D-A839CFC93DD7}" type="parTrans" cxnId="{2DBF527B-F242-467E-A515-C8CB2B910B38}">
      <dgm:prSet/>
      <dgm:spPr/>
      <dgm:t>
        <a:bodyPr/>
        <a:lstStyle/>
        <a:p>
          <a:endParaRPr lang="es-ES"/>
        </a:p>
      </dgm:t>
    </dgm:pt>
    <dgm:pt modelId="{4BAA5871-DB7B-4921-96C6-C234DB6BC94A}" type="sibTrans" cxnId="{2DBF527B-F242-467E-A515-C8CB2B910B38}">
      <dgm:prSet/>
      <dgm:spPr/>
      <dgm:t>
        <a:bodyPr/>
        <a:lstStyle/>
        <a:p>
          <a:endParaRPr lang="es-ES"/>
        </a:p>
      </dgm:t>
    </dgm:pt>
    <dgm:pt modelId="{3B5E0208-3705-4D8C-87AA-23A3EC7D71BA}">
      <dgm:prSet phldrT="[Texto]"/>
      <dgm:spPr/>
      <dgm:t>
        <a:bodyPr/>
        <a:lstStyle/>
        <a:p>
          <a:r>
            <a:rPr lang="es-ES" dirty="0" smtClean="0"/>
            <a:t>MACROAMBIENTE</a:t>
          </a:r>
          <a:endParaRPr lang="es-ES" dirty="0"/>
        </a:p>
      </dgm:t>
    </dgm:pt>
    <dgm:pt modelId="{DE318862-B9D0-426E-93AB-A1AF25336960}" type="sibTrans" cxnId="{4E4E9B84-CB36-4680-B9CD-2134A862E7F3}">
      <dgm:prSet/>
      <dgm:spPr/>
      <dgm:t>
        <a:bodyPr/>
        <a:lstStyle/>
        <a:p>
          <a:endParaRPr lang="es-ES"/>
        </a:p>
      </dgm:t>
    </dgm:pt>
    <dgm:pt modelId="{729022F7-F458-4C29-9546-0C20770DD874}" type="parTrans" cxnId="{4E4E9B84-CB36-4680-B9CD-2134A862E7F3}">
      <dgm:prSet/>
      <dgm:spPr/>
      <dgm:t>
        <a:bodyPr/>
        <a:lstStyle/>
        <a:p>
          <a:endParaRPr lang="es-ES"/>
        </a:p>
      </dgm:t>
    </dgm:pt>
    <dgm:pt modelId="{AA33858C-8973-4A89-B852-21EC9C7C1B2C}" type="pres">
      <dgm:prSet presAssocID="{6E1E6DA2-E8AF-423D-A741-79DD002D1ABE}" presName="diagram" presStyleCnt="0">
        <dgm:presLayoutVars>
          <dgm:chMax val="1"/>
          <dgm:dir/>
          <dgm:animLvl val="ctr"/>
          <dgm:resizeHandles val="exact"/>
        </dgm:presLayoutVars>
      </dgm:prSet>
      <dgm:spPr/>
      <dgm:t>
        <a:bodyPr/>
        <a:lstStyle/>
        <a:p>
          <a:endParaRPr lang="es-ES"/>
        </a:p>
      </dgm:t>
    </dgm:pt>
    <dgm:pt modelId="{1F0029B9-5C72-4980-B8E5-1752D4E6FF52}" type="pres">
      <dgm:prSet presAssocID="{6E1E6DA2-E8AF-423D-A741-79DD002D1ABE}" presName="matrix" presStyleCnt="0"/>
      <dgm:spPr/>
      <dgm:t>
        <a:bodyPr/>
        <a:lstStyle/>
        <a:p>
          <a:endParaRPr lang="es-ES"/>
        </a:p>
      </dgm:t>
    </dgm:pt>
    <dgm:pt modelId="{763A9F70-8070-4847-AEC5-CEF3C10CEF0C}" type="pres">
      <dgm:prSet presAssocID="{6E1E6DA2-E8AF-423D-A741-79DD002D1ABE}" presName="tile1" presStyleLbl="node1" presStyleIdx="0" presStyleCnt="4"/>
      <dgm:spPr/>
      <dgm:t>
        <a:bodyPr/>
        <a:lstStyle/>
        <a:p>
          <a:endParaRPr lang="es-ES"/>
        </a:p>
      </dgm:t>
    </dgm:pt>
    <dgm:pt modelId="{02F4A818-E857-4F95-828F-8CB2694D1B19}" type="pres">
      <dgm:prSet presAssocID="{6E1E6DA2-E8AF-423D-A741-79DD002D1ABE}" presName="tile1text" presStyleLbl="node1" presStyleIdx="0" presStyleCnt="4">
        <dgm:presLayoutVars>
          <dgm:chMax val="0"/>
          <dgm:chPref val="0"/>
          <dgm:bulletEnabled val="1"/>
        </dgm:presLayoutVars>
      </dgm:prSet>
      <dgm:spPr/>
      <dgm:t>
        <a:bodyPr/>
        <a:lstStyle/>
        <a:p>
          <a:endParaRPr lang="es-ES"/>
        </a:p>
      </dgm:t>
    </dgm:pt>
    <dgm:pt modelId="{95C8C967-9797-4A35-AD6A-38A2AC89C220}" type="pres">
      <dgm:prSet presAssocID="{6E1E6DA2-E8AF-423D-A741-79DD002D1ABE}" presName="tile2" presStyleLbl="node1" presStyleIdx="1" presStyleCnt="4" custScaleX="104940" custLinFactNeighborX="-2470" custLinFactNeighborY="-15152"/>
      <dgm:spPr/>
      <dgm:t>
        <a:bodyPr/>
        <a:lstStyle/>
        <a:p>
          <a:endParaRPr lang="es-ES"/>
        </a:p>
      </dgm:t>
    </dgm:pt>
    <dgm:pt modelId="{62D7F2FD-B29E-46E1-8F2E-66DC4978A445}" type="pres">
      <dgm:prSet presAssocID="{6E1E6DA2-E8AF-423D-A741-79DD002D1ABE}" presName="tile2text" presStyleLbl="node1" presStyleIdx="1" presStyleCnt="4">
        <dgm:presLayoutVars>
          <dgm:chMax val="0"/>
          <dgm:chPref val="0"/>
          <dgm:bulletEnabled val="1"/>
        </dgm:presLayoutVars>
      </dgm:prSet>
      <dgm:spPr/>
      <dgm:t>
        <a:bodyPr/>
        <a:lstStyle/>
        <a:p>
          <a:endParaRPr lang="es-ES"/>
        </a:p>
      </dgm:t>
    </dgm:pt>
    <dgm:pt modelId="{93FE205B-24F6-4363-AE53-E0DB766923AC}" type="pres">
      <dgm:prSet presAssocID="{6E1E6DA2-E8AF-423D-A741-79DD002D1ABE}" presName="tile3" presStyleLbl="node1" presStyleIdx="2" presStyleCnt="4"/>
      <dgm:spPr/>
      <dgm:t>
        <a:bodyPr/>
        <a:lstStyle/>
        <a:p>
          <a:endParaRPr lang="es-ES"/>
        </a:p>
      </dgm:t>
    </dgm:pt>
    <dgm:pt modelId="{EC680BDF-C99A-463E-99CE-1EA005575EE0}" type="pres">
      <dgm:prSet presAssocID="{6E1E6DA2-E8AF-423D-A741-79DD002D1ABE}" presName="tile3text" presStyleLbl="node1" presStyleIdx="2" presStyleCnt="4">
        <dgm:presLayoutVars>
          <dgm:chMax val="0"/>
          <dgm:chPref val="0"/>
          <dgm:bulletEnabled val="1"/>
        </dgm:presLayoutVars>
      </dgm:prSet>
      <dgm:spPr/>
      <dgm:t>
        <a:bodyPr/>
        <a:lstStyle/>
        <a:p>
          <a:endParaRPr lang="es-ES"/>
        </a:p>
      </dgm:t>
    </dgm:pt>
    <dgm:pt modelId="{09409E6A-9D3F-4EFC-8EBD-E423000A54B4}" type="pres">
      <dgm:prSet presAssocID="{6E1E6DA2-E8AF-423D-A741-79DD002D1ABE}" presName="tile4" presStyleLbl="node1" presStyleIdx="3" presStyleCnt="4"/>
      <dgm:spPr/>
      <dgm:t>
        <a:bodyPr/>
        <a:lstStyle/>
        <a:p>
          <a:endParaRPr lang="es-ES"/>
        </a:p>
      </dgm:t>
    </dgm:pt>
    <dgm:pt modelId="{1E9180F8-41CB-45C7-BE43-DA9C64D06667}" type="pres">
      <dgm:prSet presAssocID="{6E1E6DA2-E8AF-423D-A741-79DD002D1ABE}" presName="tile4text" presStyleLbl="node1" presStyleIdx="3" presStyleCnt="4">
        <dgm:presLayoutVars>
          <dgm:chMax val="0"/>
          <dgm:chPref val="0"/>
          <dgm:bulletEnabled val="1"/>
        </dgm:presLayoutVars>
      </dgm:prSet>
      <dgm:spPr/>
      <dgm:t>
        <a:bodyPr/>
        <a:lstStyle/>
        <a:p>
          <a:endParaRPr lang="es-ES"/>
        </a:p>
      </dgm:t>
    </dgm:pt>
    <dgm:pt modelId="{AC826408-383D-4133-8A59-626D6FE27E16}" type="pres">
      <dgm:prSet presAssocID="{6E1E6DA2-E8AF-423D-A741-79DD002D1ABE}" presName="centerTile" presStyleLbl="fgShp" presStyleIdx="0" presStyleCnt="1">
        <dgm:presLayoutVars>
          <dgm:chMax val="0"/>
          <dgm:chPref val="0"/>
        </dgm:presLayoutVars>
      </dgm:prSet>
      <dgm:spPr/>
      <dgm:t>
        <a:bodyPr/>
        <a:lstStyle/>
        <a:p>
          <a:endParaRPr lang="es-ES"/>
        </a:p>
      </dgm:t>
    </dgm:pt>
  </dgm:ptLst>
  <dgm:cxnLst>
    <dgm:cxn modelId="{D9DF8DD3-D4F4-4338-95CC-1EA46AA8C5A9}" type="presOf" srcId="{CA19BBB8-537D-46A2-820C-7A32F033ECC7}" destId="{763A9F70-8070-4847-AEC5-CEF3C10CEF0C}" srcOrd="0" destOrd="0" presId="urn:microsoft.com/office/officeart/2005/8/layout/matrix1"/>
    <dgm:cxn modelId="{E14026F1-2C0E-4C59-BD2B-446E3CF173B1}" type="presOf" srcId="{6E1E6DA2-E8AF-423D-A741-79DD002D1ABE}" destId="{AA33858C-8973-4A89-B852-21EC9C7C1B2C}" srcOrd="0" destOrd="0" presId="urn:microsoft.com/office/officeart/2005/8/layout/matrix1"/>
    <dgm:cxn modelId="{0CE1315A-98AB-45BF-86CA-72D2F3493DF3}" type="presOf" srcId="{D11143E9-9E96-47A1-97B8-F4388DD2C066}" destId="{95C8C967-9797-4A35-AD6A-38A2AC89C220}" srcOrd="0" destOrd="0" presId="urn:microsoft.com/office/officeart/2005/8/layout/matrix1"/>
    <dgm:cxn modelId="{2DBF527B-F242-467E-A515-C8CB2B910B38}" srcId="{3B5E0208-3705-4D8C-87AA-23A3EC7D71BA}" destId="{214D423C-D583-4912-BF1B-939E824701D6}" srcOrd="3" destOrd="0" parTransId="{16A26B2B-4D97-4E87-A22D-A839CFC93DD7}" sibTransId="{4BAA5871-DB7B-4921-96C6-C234DB6BC94A}"/>
    <dgm:cxn modelId="{2B3ACCFF-F1DE-4820-ABDA-B25E88DAB23C}" type="presOf" srcId="{D11143E9-9E96-47A1-97B8-F4388DD2C066}" destId="{62D7F2FD-B29E-46E1-8F2E-66DC4978A445}" srcOrd="1" destOrd="0" presId="urn:microsoft.com/office/officeart/2005/8/layout/matrix1"/>
    <dgm:cxn modelId="{927A03F8-250A-47DC-9E60-49629BDAF8EF}" type="presOf" srcId="{214D423C-D583-4912-BF1B-939E824701D6}" destId="{1E9180F8-41CB-45C7-BE43-DA9C64D06667}" srcOrd="1" destOrd="0" presId="urn:microsoft.com/office/officeart/2005/8/layout/matrix1"/>
    <dgm:cxn modelId="{4E4E9B84-CB36-4680-B9CD-2134A862E7F3}" srcId="{6E1E6DA2-E8AF-423D-A741-79DD002D1ABE}" destId="{3B5E0208-3705-4D8C-87AA-23A3EC7D71BA}" srcOrd="0" destOrd="0" parTransId="{729022F7-F458-4C29-9546-0C20770DD874}" sibTransId="{DE318862-B9D0-426E-93AB-A1AF25336960}"/>
    <dgm:cxn modelId="{F81D1713-6431-42E4-8D63-12CE94653C23}" srcId="{3B5E0208-3705-4D8C-87AA-23A3EC7D71BA}" destId="{91DCC2F9-CF98-4609-951C-EF6A2F685FCE}" srcOrd="2" destOrd="0" parTransId="{E7D55D21-B53A-4372-860C-36D10BD62DAB}" sibTransId="{2F9EAA40-5D38-4EAE-A8F7-7D64915E8032}"/>
    <dgm:cxn modelId="{7243C4F7-2960-43C6-83AE-45181EEAA7AF}" type="presOf" srcId="{214D423C-D583-4912-BF1B-939E824701D6}" destId="{09409E6A-9D3F-4EFC-8EBD-E423000A54B4}" srcOrd="0" destOrd="0" presId="urn:microsoft.com/office/officeart/2005/8/layout/matrix1"/>
    <dgm:cxn modelId="{2013228D-C721-4032-AC8A-487887B38AB3}" type="presOf" srcId="{91DCC2F9-CF98-4609-951C-EF6A2F685FCE}" destId="{93FE205B-24F6-4363-AE53-E0DB766923AC}" srcOrd="0" destOrd="0" presId="urn:microsoft.com/office/officeart/2005/8/layout/matrix1"/>
    <dgm:cxn modelId="{D1E4CEA2-2E02-4754-8817-C60EDCF7331B}" type="presOf" srcId="{91DCC2F9-CF98-4609-951C-EF6A2F685FCE}" destId="{EC680BDF-C99A-463E-99CE-1EA005575EE0}" srcOrd="1" destOrd="0" presId="urn:microsoft.com/office/officeart/2005/8/layout/matrix1"/>
    <dgm:cxn modelId="{70AE916D-F602-437F-B5F6-03114080613C}" srcId="{3B5E0208-3705-4D8C-87AA-23A3EC7D71BA}" destId="{CA19BBB8-537D-46A2-820C-7A32F033ECC7}" srcOrd="0" destOrd="0" parTransId="{1CDD0364-8E96-4B4C-A74F-F3B9BCEC14E9}" sibTransId="{18A538FF-4405-4313-98F6-0CF5E2BC412A}"/>
    <dgm:cxn modelId="{E095D685-3099-4D30-97F0-18925D09E1E9}" type="presOf" srcId="{CA19BBB8-537D-46A2-820C-7A32F033ECC7}" destId="{02F4A818-E857-4F95-828F-8CB2694D1B19}" srcOrd="1" destOrd="0" presId="urn:microsoft.com/office/officeart/2005/8/layout/matrix1"/>
    <dgm:cxn modelId="{BE2522ED-053D-48CF-BC66-374C4844040B}" srcId="{3B5E0208-3705-4D8C-87AA-23A3EC7D71BA}" destId="{D11143E9-9E96-47A1-97B8-F4388DD2C066}" srcOrd="1" destOrd="0" parTransId="{0A55B43B-16F9-4F8A-800E-1C3A87581F22}" sibTransId="{959377C5-E7A9-4743-90E7-21EF073771CB}"/>
    <dgm:cxn modelId="{423562AF-9857-454E-A7E7-C314E307234D}" type="presOf" srcId="{3B5E0208-3705-4D8C-87AA-23A3EC7D71BA}" destId="{AC826408-383D-4133-8A59-626D6FE27E16}" srcOrd="0" destOrd="0" presId="urn:microsoft.com/office/officeart/2005/8/layout/matrix1"/>
    <dgm:cxn modelId="{4505A800-3D78-446C-AF3F-23AA2094439D}" type="presParOf" srcId="{AA33858C-8973-4A89-B852-21EC9C7C1B2C}" destId="{1F0029B9-5C72-4980-B8E5-1752D4E6FF52}" srcOrd="0" destOrd="0" presId="urn:microsoft.com/office/officeart/2005/8/layout/matrix1"/>
    <dgm:cxn modelId="{89A4A932-1437-4A32-8B66-DD082B23D7B3}" type="presParOf" srcId="{1F0029B9-5C72-4980-B8E5-1752D4E6FF52}" destId="{763A9F70-8070-4847-AEC5-CEF3C10CEF0C}" srcOrd="0" destOrd="0" presId="urn:microsoft.com/office/officeart/2005/8/layout/matrix1"/>
    <dgm:cxn modelId="{5E51CE17-8B32-443C-92CF-36C5A36E4504}" type="presParOf" srcId="{1F0029B9-5C72-4980-B8E5-1752D4E6FF52}" destId="{02F4A818-E857-4F95-828F-8CB2694D1B19}" srcOrd="1" destOrd="0" presId="urn:microsoft.com/office/officeart/2005/8/layout/matrix1"/>
    <dgm:cxn modelId="{1060AC03-AD7B-486D-B051-26D5999693A2}" type="presParOf" srcId="{1F0029B9-5C72-4980-B8E5-1752D4E6FF52}" destId="{95C8C967-9797-4A35-AD6A-38A2AC89C220}" srcOrd="2" destOrd="0" presId="urn:microsoft.com/office/officeart/2005/8/layout/matrix1"/>
    <dgm:cxn modelId="{504C6D6C-69D9-42C4-9505-2F91C1C347A5}" type="presParOf" srcId="{1F0029B9-5C72-4980-B8E5-1752D4E6FF52}" destId="{62D7F2FD-B29E-46E1-8F2E-66DC4978A445}" srcOrd="3" destOrd="0" presId="urn:microsoft.com/office/officeart/2005/8/layout/matrix1"/>
    <dgm:cxn modelId="{30F616AF-24F8-4230-9191-FF69ED87FF73}" type="presParOf" srcId="{1F0029B9-5C72-4980-B8E5-1752D4E6FF52}" destId="{93FE205B-24F6-4363-AE53-E0DB766923AC}" srcOrd="4" destOrd="0" presId="urn:microsoft.com/office/officeart/2005/8/layout/matrix1"/>
    <dgm:cxn modelId="{682388A1-4915-4DE3-9E4B-BAF20C44F270}" type="presParOf" srcId="{1F0029B9-5C72-4980-B8E5-1752D4E6FF52}" destId="{EC680BDF-C99A-463E-99CE-1EA005575EE0}" srcOrd="5" destOrd="0" presId="urn:microsoft.com/office/officeart/2005/8/layout/matrix1"/>
    <dgm:cxn modelId="{9F9365C7-4E8D-4B33-B27D-0F15B9DAD8A8}" type="presParOf" srcId="{1F0029B9-5C72-4980-B8E5-1752D4E6FF52}" destId="{09409E6A-9D3F-4EFC-8EBD-E423000A54B4}" srcOrd="6" destOrd="0" presId="urn:microsoft.com/office/officeart/2005/8/layout/matrix1"/>
    <dgm:cxn modelId="{079C7A21-5048-4EB4-826E-BAB923707C11}" type="presParOf" srcId="{1F0029B9-5C72-4980-B8E5-1752D4E6FF52}" destId="{1E9180F8-41CB-45C7-BE43-DA9C64D06667}" srcOrd="7" destOrd="0" presId="urn:microsoft.com/office/officeart/2005/8/layout/matrix1"/>
    <dgm:cxn modelId="{92A5F360-8949-43E5-BEDF-1DB8B930144F}" type="presParOf" srcId="{AA33858C-8973-4A89-B852-21EC9C7C1B2C}" destId="{AC826408-383D-4133-8A59-626D6FE27E16}"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D65E25-1911-4ECB-9CC4-1E983BE85EE8}" type="doc">
      <dgm:prSet loTypeId="urn:microsoft.com/office/officeart/2005/8/layout/pyramid2" loCatId="list" qsTypeId="urn:microsoft.com/office/officeart/2005/8/quickstyle/3d8" qsCatId="3D" csTypeId="urn:microsoft.com/office/officeart/2005/8/colors/accent2_5" csCatId="accent2" phldr="1"/>
      <dgm:spPr/>
    </dgm:pt>
    <dgm:pt modelId="{A59A150D-A3F8-4B9E-B2A2-89494D4D890A}">
      <dgm:prSet phldrT="[Texto]"/>
      <dgm:spPr/>
      <dgm:t>
        <a:bodyPr/>
        <a:lstStyle/>
        <a:p>
          <a:r>
            <a:rPr lang="es-ES" dirty="0" smtClean="0"/>
            <a:t>Clientes </a:t>
          </a:r>
          <a:endParaRPr lang="es-ES" dirty="0"/>
        </a:p>
      </dgm:t>
    </dgm:pt>
    <dgm:pt modelId="{C21987C0-B8B0-4B43-9600-CBB6F092D399}" type="parTrans" cxnId="{46DE5165-D569-4E5C-B196-8D5F68384D90}">
      <dgm:prSet/>
      <dgm:spPr/>
      <dgm:t>
        <a:bodyPr/>
        <a:lstStyle/>
        <a:p>
          <a:endParaRPr lang="es-ES"/>
        </a:p>
      </dgm:t>
    </dgm:pt>
    <dgm:pt modelId="{3F2E25CF-5A53-4605-8436-50956803C22F}" type="sibTrans" cxnId="{46DE5165-D569-4E5C-B196-8D5F68384D90}">
      <dgm:prSet/>
      <dgm:spPr/>
      <dgm:t>
        <a:bodyPr/>
        <a:lstStyle/>
        <a:p>
          <a:endParaRPr lang="es-ES"/>
        </a:p>
      </dgm:t>
    </dgm:pt>
    <dgm:pt modelId="{A9C758DA-EEC6-4D02-929B-D68BDD1DDAEF}">
      <dgm:prSet phldrT="[Texto]"/>
      <dgm:spPr/>
      <dgm:t>
        <a:bodyPr/>
        <a:lstStyle/>
        <a:p>
          <a:r>
            <a:rPr lang="es-ES" dirty="0" smtClean="0"/>
            <a:t>Administración y Dirección</a:t>
          </a:r>
          <a:endParaRPr lang="es-ES" dirty="0"/>
        </a:p>
      </dgm:t>
    </dgm:pt>
    <dgm:pt modelId="{7407005B-3E59-40F2-A36A-1F5B3F1D8E58}" type="parTrans" cxnId="{A8060F62-C85D-46CB-B48A-A4B59057C629}">
      <dgm:prSet/>
      <dgm:spPr/>
      <dgm:t>
        <a:bodyPr/>
        <a:lstStyle/>
        <a:p>
          <a:endParaRPr lang="es-ES"/>
        </a:p>
      </dgm:t>
    </dgm:pt>
    <dgm:pt modelId="{DDE81BE6-DDA5-45BB-B805-1C7AD3FF0B1D}" type="sibTrans" cxnId="{A8060F62-C85D-46CB-B48A-A4B59057C629}">
      <dgm:prSet/>
      <dgm:spPr/>
      <dgm:t>
        <a:bodyPr/>
        <a:lstStyle/>
        <a:p>
          <a:endParaRPr lang="es-ES"/>
        </a:p>
      </dgm:t>
    </dgm:pt>
    <dgm:pt modelId="{2E1794E7-BF69-44C2-82BD-A276845BCBCF}">
      <dgm:prSet phldrT="[Texto]"/>
      <dgm:spPr/>
      <dgm:t>
        <a:bodyPr/>
        <a:lstStyle/>
        <a:p>
          <a:r>
            <a:rPr lang="es-ES" dirty="0" smtClean="0"/>
            <a:t>Finanzas y Contabilidad</a:t>
          </a:r>
          <a:endParaRPr lang="es-ES" dirty="0"/>
        </a:p>
      </dgm:t>
    </dgm:pt>
    <dgm:pt modelId="{1CB3AAEA-5781-4311-BA9D-336AFBCFBEBA}" type="parTrans" cxnId="{892B0A3E-76A2-403D-907A-FB8A47D91D22}">
      <dgm:prSet/>
      <dgm:spPr/>
      <dgm:t>
        <a:bodyPr/>
        <a:lstStyle/>
        <a:p>
          <a:endParaRPr lang="es-ES"/>
        </a:p>
      </dgm:t>
    </dgm:pt>
    <dgm:pt modelId="{18B223D2-D8F3-48E3-8492-98BC5CC07B2A}" type="sibTrans" cxnId="{892B0A3E-76A2-403D-907A-FB8A47D91D22}">
      <dgm:prSet/>
      <dgm:spPr/>
      <dgm:t>
        <a:bodyPr/>
        <a:lstStyle/>
        <a:p>
          <a:endParaRPr lang="es-ES"/>
        </a:p>
      </dgm:t>
    </dgm:pt>
    <dgm:pt modelId="{C36FE771-0D9E-4947-8B4C-9B06B6E15803}" type="pres">
      <dgm:prSet presAssocID="{9ED65E25-1911-4ECB-9CC4-1E983BE85EE8}" presName="compositeShape" presStyleCnt="0">
        <dgm:presLayoutVars>
          <dgm:dir/>
          <dgm:resizeHandles/>
        </dgm:presLayoutVars>
      </dgm:prSet>
      <dgm:spPr/>
    </dgm:pt>
    <dgm:pt modelId="{E0EDEDCD-FCD7-44F7-8E23-1375AAD76B5E}" type="pres">
      <dgm:prSet presAssocID="{9ED65E25-1911-4ECB-9CC4-1E983BE85EE8}" presName="pyramid" presStyleLbl="node1" presStyleIdx="0" presStyleCnt="1" custLinFactNeighborX="1622"/>
      <dgm:spPr/>
    </dgm:pt>
    <dgm:pt modelId="{35367CDB-6934-405A-96C4-2E66EB3B1023}" type="pres">
      <dgm:prSet presAssocID="{9ED65E25-1911-4ECB-9CC4-1E983BE85EE8}" presName="theList" presStyleCnt="0"/>
      <dgm:spPr/>
    </dgm:pt>
    <dgm:pt modelId="{A91D8688-4F52-41DA-B233-9D4016BDDAFE}" type="pres">
      <dgm:prSet presAssocID="{A59A150D-A3F8-4B9E-B2A2-89494D4D890A}" presName="aNode" presStyleLbl="fgAcc1" presStyleIdx="0" presStyleCnt="3">
        <dgm:presLayoutVars>
          <dgm:bulletEnabled val="1"/>
        </dgm:presLayoutVars>
      </dgm:prSet>
      <dgm:spPr/>
      <dgm:t>
        <a:bodyPr/>
        <a:lstStyle/>
        <a:p>
          <a:endParaRPr lang="es-ES"/>
        </a:p>
      </dgm:t>
    </dgm:pt>
    <dgm:pt modelId="{D20D0FAC-EC27-473C-A03D-883DB0A8E754}" type="pres">
      <dgm:prSet presAssocID="{A59A150D-A3F8-4B9E-B2A2-89494D4D890A}" presName="aSpace" presStyleCnt="0"/>
      <dgm:spPr/>
    </dgm:pt>
    <dgm:pt modelId="{5E71D938-4BA5-4C37-8156-4314FD212B1C}" type="pres">
      <dgm:prSet presAssocID="{A9C758DA-EEC6-4D02-929B-D68BDD1DDAEF}" presName="aNode" presStyleLbl="fgAcc1" presStyleIdx="1" presStyleCnt="3">
        <dgm:presLayoutVars>
          <dgm:bulletEnabled val="1"/>
        </dgm:presLayoutVars>
      </dgm:prSet>
      <dgm:spPr/>
      <dgm:t>
        <a:bodyPr/>
        <a:lstStyle/>
        <a:p>
          <a:endParaRPr lang="es-ES"/>
        </a:p>
      </dgm:t>
    </dgm:pt>
    <dgm:pt modelId="{A3023943-8993-44D4-8EA7-640C3C80B12E}" type="pres">
      <dgm:prSet presAssocID="{A9C758DA-EEC6-4D02-929B-D68BDD1DDAEF}" presName="aSpace" presStyleCnt="0"/>
      <dgm:spPr/>
    </dgm:pt>
    <dgm:pt modelId="{4F720BC2-206E-4FD0-B42C-67DDA7475B57}" type="pres">
      <dgm:prSet presAssocID="{2E1794E7-BF69-44C2-82BD-A276845BCBCF}" presName="aNode" presStyleLbl="fgAcc1" presStyleIdx="2" presStyleCnt="3">
        <dgm:presLayoutVars>
          <dgm:bulletEnabled val="1"/>
        </dgm:presLayoutVars>
      </dgm:prSet>
      <dgm:spPr/>
      <dgm:t>
        <a:bodyPr/>
        <a:lstStyle/>
        <a:p>
          <a:endParaRPr lang="es-ES"/>
        </a:p>
      </dgm:t>
    </dgm:pt>
    <dgm:pt modelId="{620C9304-B73B-4C9C-8AA3-D5D8EEFBA43C}" type="pres">
      <dgm:prSet presAssocID="{2E1794E7-BF69-44C2-82BD-A276845BCBCF}" presName="aSpace" presStyleCnt="0"/>
      <dgm:spPr/>
    </dgm:pt>
  </dgm:ptLst>
  <dgm:cxnLst>
    <dgm:cxn modelId="{46DE5165-D569-4E5C-B196-8D5F68384D90}" srcId="{9ED65E25-1911-4ECB-9CC4-1E983BE85EE8}" destId="{A59A150D-A3F8-4B9E-B2A2-89494D4D890A}" srcOrd="0" destOrd="0" parTransId="{C21987C0-B8B0-4B43-9600-CBB6F092D399}" sibTransId="{3F2E25CF-5A53-4605-8436-50956803C22F}"/>
    <dgm:cxn modelId="{8EF18E1D-FD9E-4EE9-A4DB-1F6F66FF27E2}" type="presOf" srcId="{A59A150D-A3F8-4B9E-B2A2-89494D4D890A}" destId="{A91D8688-4F52-41DA-B233-9D4016BDDAFE}" srcOrd="0" destOrd="0" presId="urn:microsoft.com/office/officeart/2005/8/layout/pyramid2"/>
    <dgm:cxn modelId="{44C952D3-601F-4A51-953A-8C337E46A43F}" type="presOf" srcId="{2E1794E7-BF69-44C2-82BD-A276845BCBCF}" destId="{4F720BC2-206E-4FD0-B42C-67DDA7475B57}" srcOrd="0" destOrd="0" presId="urn:microsoft.com/office/officeart/2005/8/layout/pyramid2"/>
    <dgm:cxn modelId="{C595C51C-C1EB-4454-822C-09BEE2D98CD7}" type="presOf" srcId="{A9C758DA-EEC6-4D02-929B-D68BDD1DDAEF}" destId="{5E71D938-4BA5-4C37-8156-4314FD212B1C}" srcOrd="0" destOrd="0" presId="urn:microsoft.com/office/officeart/2005/8/layout/pyramid2"/>
    <dgm:cxn modelId="{5C508DBE-C380-4723-A76F-9C0CF3C53B3A}" type="presOf" srcId="{9ED65E25-1911-4ECB-9CC4-1E983BE85EE8}" destId="{C36FE771-0D9E-4947-8B4C-9B06B6E15803}" srcOrd="0" destOrd="0" presId="urn:microsoft.com/office/officeart/2005/8/layout/pyramid2"/>
    <dgm:cxn modelId="{A8060F62-C85D-46CB-B48A-A4B59057C629}" srcId="{9ED65E25-1911-4ECB-9CC4-1E983BE85EE8}" destId="{A9C758DA-EEC6-4D02-929B-D68BDD1DDAEF}" srcOrd="1" destOrd="0" parTransId="{7407005B-3E59-40F2-A36A-1F5B3F1D8E58}" sibTransId="{DDE81BE6-DDA5-45BB-B805-1C7AD3FF0B1D}"/>
    <dgm:cxn modelId="{892B0A3E-76A2-403D-907A-FB8A47D91D22}" srcId="{9ED65E25-1911-4ECB-9CC4-1E983BE85EE8}" destId="{2E1794E7-BF69-44C2-82BD-A276845BCBCF}" srcOrd="2" destOrd="0" parTransId="{1CB3AAEA-5781-4311-BA9D-336AFBCFBEBA}" sibTransId="{18B223D2-D8F3-48E3-8492-98BC5CC07B2A}"/>
    <dgm:cxn modelId="{3F14CDA5-FF92-466F-92F7-375C6D1C75CA}" type="presParOf" srcId="{C36FE771-0D9E-4947-8B4C-9B06B6E15803}" destId="{E0EDEDCD-FCD7-44F7-8E23-1375AAD76B5E}" srcOrd="0" destOrd="0" presId="urn:microsoft.com/office/officeart/2005/8/layout/pyramid2"/>
    <dgm:cxn modelId="{DF202538-3284-42D8-BC63-72FF60D50B81}" type="presParOf" srcId="{C36FE771-0D9E-4947-8B4C-9B06B6E15803}" destId="{35367CDB-6934-405A-96C4-2E66EB3B1023}" srcOrd="1" destOrd="0" presId="urn:microsoft.com/office/officeart/2005/8/layout/pyramid2"/>
    <dgm:cxn modelId="{E936F013-970B-4467-A74F-1FE3B5D98EAF}" type="presParOf" srcId="{35367CDB-6934-405A-96C4-2E66EB3B1023}" destId="{A91D8688-4F52-41DA-B233-9D4016BDDAFE}" srcOrd="0" destOrd="0" presId="urn:microsoft.com/office/officeart/2005/8/layout/pyramid2"/>
    <dgm:cxn modelId="{8E9954A1-35EA-4D2A-ADD2-24785A971589}" type="presParOf" srcId="{35367CDB-6934-405A-96C4-2E66EB3B1023}" destId="{D20D0FAC-EC27-473C-A03D-883DB0A8E754}" srcOrd="1" destOrd="0" presId="urn:microsoft.com/office/officeart/2005/8/layout/pyramid2"/>
    <dgm:cxn modelId="{452B6D92-CA22-4C7A-A564-9769BB11EA86}" type="presParOf" srcId="{35367CDB-6934-405A-96C4-2E66EB3B1023}" destId="{5E71D938-4BA5-4C37-8156-4314FD212B1C}" srcOrd="2" destOrd="0" presId="urn:microsoft.com/office/officeart/2005/8/layout/pyramid2"/>
    <dgm:cxn modelId="{02FA502E-7774-4C19-B6C7-002EFAE226F8}" type="presParOf" srcId="{35367CDB-6934-405A-96C4-2E66EB3B1023}" destId="{A3023943-8993-44D4-8EA7-640C3C80B12E}" srcOrd="3" destOrd="0" presId="urn:microsoft.com/office/officeart/2005/8/layout/pyramid2"/>
    <dgm:cxn modelId="{BFA94128-D695-4B5A-8192-67FF47FC951B}" type="presParOf" srcId="{35367CDB-6934-405A-96C4-2E66EB3B1023}" destId="{4F720BC2-206E-4FD0-B42C-67DDA7475B57}" srcOrd="4" destOrd="0" presId="urn:microsoft.com/office/officeart/2005/8/layout/pyramid2"/>
    <dgm:cxn modelId="{84E3EB90-4288-4776-877D-A2C28ECD369C}" type="presParOf" srcId="{35367CDB-6934-405A-96C4-2E66EB3B1023}" destId="{620C9304-B73B-4C9C-8AA3-D5D8EEFBA43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98AD55-44FB-4361-BF5B-768BC3BE6475}" type="doc">
      <dgm:prSet loTypeId="urn:microsoft.com/office/officeart/2005/8/layout/radial1" loCatId="cycle" qsTypeId="urn:microsoft.com/office/officeart/2005/8/quickstyle/3d2" qsCatId="3D" csTypeId="urn:microsoft.com/office/officeart/2005/8/colors/accent0_3" csCatId="mainScheme" phldr="1"/>
      <dgm:spPr/>
      <dgm:t>
        <a:bodyPr/>
        <a:lstStyle/>
        <a:p>
          <a:endParaRPr lang="es-ES"/>
        </a:p>
      </dgm:t>
    </dgm:pt>
    <dgm:pt modelId="{13A3D20D-55E2-49F6-9C7C-19B610B0B8F5}">
      <dgm:prSet phldrT="[Texto]" custT="1"/>
      <dgm:spPr/>
      <dgm:t>
        <a:bodyPr/>
        <a:lstStyle/>
        <a:p>
          <a:r>
            <a:rPr lang="es-EC" sz="1400" b="1" dirty="0" smtClean="0">
              <a:latin typeface="+mn-lt"/>
              <a:ea typeface="+mn-ea"/>
              <a:cs typeface="+mn-cs"/>
            </a:rPr>
            <a:t>OBJETIVOS ESTRATEGICOS DE LA FUNDACION SCALESIA</a:t>
          </a:r>
          <a:endParaRPr lang="es-ES" sz="1400" dirty="0"/>
        </a:p>
      </dgm:t>
    </dgm:pt>
    <dgm:pt modelId="{0ADF4D2D-2C79-41E1-B99D-58CC6721AF8E}" type="parTrans" cxnId="{627DA116-AECE-44F2-A9BD-EF7701D79DB2}">
      <dgm:prSet/>
      <dgm:spPr/>
      <dgm:t>
        <a:bodyPr/>
        <a:lstStyle/>
        <a:p>
          <a:endParaRPr lang="es-ES" sz="2400"/>
        </a:p>
      </dgm:t>
    </dgm:pt>
    <dgm:pt modelId="{B2044277-19CB-499B-A857-5B73273D0383}" type="sibTrans" cxnId="{627DA116-AECE-44F2-A9BD-EF7701D79DB2}">
      <dgm:prSet/>
      <dgm:spPr/>
      <dgm:t>
        <a:bodyPr/>
        <a:lstStyle/>
        <a:p>
          <a:endParaRPr lang="es-ES" sz="2400"/>
        </a:p>
      </dgm:t>
    </dgm:pt>
    <dgm:pt modelId="{7926A248-3359-4CA1-88E4-19BE7EDCA441}">
      <dgm:prSet phldrT="[Texto]" custT="1"/>
      <dgm:spPr/>
      <dgm:t>
        <a:bodyPr/>
        <a:lstStyle/>
        <a:p>
          <a:r>
            <a:rPr lang="es-ES_tradnl" sz="1600" dirty="0" smtClean="0">
              <a:latin typeface="+mn-lt"/>
              <a:ea typeface="+mn-ea"/>
              <a:cs typeface="+mn-cs"/>
            </a:rPr>
            <a:t>Contar con una cartera de donante que ayuden a mantener el centro de estudios.</a:t>
          </a:r>
          <a:endParaRPr lang="es-ES" sz="1600" dirty="0"/>
        </a:p>
      </dgm:t>
    </dgm:pt>
    <dgm:pt modelId="{AA67D758-2921-486E-AD8C-5BC69F25291A}" type="parTrans" cxnId="{BAAA5A95-300F-4379-A22B-393A7C7A303E}">
      <dgm:prSet custT="1"/>
      <dgm:spPr/>
      <dgm:t>
        <a:bodyPr/>
        <a:lstStyle/>
        <a:p>
          <a:endParaRPr lang="es-ES" sz="700"/>
        </a:p>
      </dgm:t>
    </dgm:pt>
    <dgm:pt modelId="{CA58CD56-8287-4D6B-95A6-7F9D78C81F10}" type="sibTrans" cxnId="{BAAA5A95-300F-4379-A22B-393A7C7A303E}">
      <dgm:prSet/>
      <dgm:spPr/>
      <dgm:t>
        <a:bodyPr/>
        <a:lstStyle/>
        <a:p>
          <a:endParaRPr lang="es-ES" sz="2400"/>
        </a:p>
      </dgm:t>
    </dgm:pt>
    <dgm:pt modelId="{87C6B87C-A945-4C1B-ADBD-6D13834802FD}">
      <dgm:prSet phldrT="[Texto]"/>
      <dgm:spPr/>
      <dgm:t>
        <a:bodyPr/>
        <a:lstStyle/>
        <a:p>
          <a:endParaRPr lang="es-EC"/>
        </a:p>
      </dgm:t>
    </dgm:pt>
    <dgm:pt modelId="{FB9FF9B8-D04E-450A-9AF8-8CD18BAE91BF}" type="parTrans" cxnId="{68341DB0-25C7-4EE6-B8F8-94F525651599}">
      <dgm:prSet/>
      <dgm:spPr/>
      <dgm:t>
        <a:bodyPr/>
        <a:lstStyle/>
        <a:p>
          <a:endParaRPr lang="es-ES" sz="2400"/>
        </a:p>
      </dgm:t>
    </dgm:pt>
    <dgm:pt modelId="{F43FE379-EA34-4BF7-A4C4-6F097485C8CA}" type="sibTrans" cxnId="{68341DB0-25C7-4EE6-B8F8-94F525651599}">
      <dgm:prSet/>
      <dgm:spPr/>
      <dgm:t>
        <a:bodyPr/>
        <a:lstStyle/>
        <a:p>
          <a:endParaRPr lang="es-ES" sz="2400"/>
        </a:p>
      </dgm:t>
    </dgm:pt>
    <dgm:pt modelId="{7195A313-B21E-4541-930D-2F589A48A26A}">
      <dgm:prSet/>
      <dgm:spPr/>
      <dgm:t>
        <a:bodyPr/>
        <a:lstStyle/>
        <a:p>
          <a:endParaRPr lang="es-ES" sz="2400" dirty="0"/>
        </a:p>
      </dgm:t>
    </dgm:pt>
    <dgm:pt modelId="{A32412AD-596C-4E2A-9250-EC1213CDEE65}" type="parTrans" cxnId="{FA10FC26-2547-4C08-A373-3EB972CC557E}">
      <dgm:prSet/>
      <dgm:spPr/>
      <dgm:t>
        <a:bodyPr/>
        <a:lstStyle/>
        <a:p>
          <a:endParaRPr lang="es-ES" sz="2400"/>
        </a:p>
      </dgm:t>
    </dgm:pt>
    <dgm:pt modelId="{44860851-D938-4D0B-92E1-85CECBE09B0F}" type="sibTrans" cxnId="{FA10FC26-2547-4C08-A373-3EB972CC557E}">
      <dgm:prSet/>
      <dgm:spPr/>
      <dgm:t>
        <a:bodyPr/>
        <a:lstStyle/>
        <a:p>
          <a:endParaRPr lang="es-ES" sz="2400"/>
        </a:p>
      </dgm:t>
    </dgm:pt>
    <dgm:pt modelId="{D4F60B81-0824-4D8C-A706-7776DE3F2B5F}">
      <dgm:prSet custT="1"/>
      <dgm:spPr/>
      <dgm:t>
        <a:bodyPr/>
        <a:lstStyle/>
        <a:p>
          <a:r>
            <a:rPr lang="es-ES_tradnl" sz="1600" dirty="0" smtClean="0">
              <a:latin typeface="+mn-lt"/>
              <a:ea typeface="+mn-ea"/>
              <a:cs typeface="+mn-cs"/>
            </a:rPr>
            <a:t>Contar con un sistema de medición de gestión administrativa y académica.</a:t>
          </a:r>
          <a:endParaRPr lang="es-ES" sz="1600" dirty="0"/>
        </a:p>
      </dgm:t>
    </dgm:pt>
    <dgm:pt modelId="{8F5B06F2-3C4E-4B52-B829-57A7EC4ADBC7}" type="parTrans" cxnId="{69B4AB89-5FAE-4AF3-9893-3B3401652EDA}">
      <dgm:prSet custT="1"/>
      <dgm:spPr/>
      <dgm:t>
        <a:bodyPr/>
        <a:lstStyle/>
        <a:p>
          <a:endParaRPr lang="es-ES" sz="700"/>
        </a:p>
      </dgm:t>
    </dgm:pt>
    <dgm:pt modelId="{D82054DF-1D6E-4839-9455-875A75696180}" type="sibTrans" cxnId="{69B4AB89-5FAE-4AF3-9893-3B3401652EDA}">
      <dgm:prSet/>
      <dgm:spPr/>
      <dgm:t>
        <a:bodyPr/>
        <a:lstStyle/>
        <a:p>
          <a:endParaRPr lang="es-ES" sz="2400"/>
        </a:p>
      </dgm:t>
    </dgm:pt>
    <dgm:pt modelId="{3D48C266-450F-49B8-807C-9772A66A706D}">
      <dgm:prSet phldrT="[Texto]" custT="1"/>
      <dgm:spPr/>
      <dgm:t>
        <a:bodyPr/>
        <a:lstStyle/>
        <a:p>
          <a:r>
            <a:rPr lang="es-ES_tradnl" sz="1600" dirty="0" smtClean="0">
              <a:latin typeface="+mn-lt"/>
              <a:ea typeface="+mn-ea"/>
              <a:cs typeface="+mn-cs"/>
            </a:rPr>
            <a:t>Generar recursos y fuentes de financiamiento</a:t>
          </a:r>
          <a:endParaRPr lang="es-ES" sz="1600" dirty="0"/>
        </a:p>
      </dgm:t>
    </dgm:pt>
    <dgm:pt modelId="{A0EC38C7-2A92-4507-8A70-5293822E0506}" type="parTrans" cxnId="{C3CE8739-BEC5-489A-A71E-8054BEB970EC}">
      <dgm:prSet custT="1"/>
      <dgm:spPr/>
      <dgm:t>
        <a:bodyPr/>
        <a:lstStyle/>
        <a:p>
          <a:endParaRPr lang="es-ES" sz="700"/>
        </a:p>
      </dgm:t>
    </dgm:pt>
    <dgm:pt modelId="{798DF36E-016C-467F-8AC5-2E0FD29D8F98}" type="sibTrans" cxnId="{C3CE8739-BEC5-489A-A71E-8054BEB970EC}">
      <dgm:prSet/>
      <dgm:spPr/>
      <dgm:t>
        <a:bodyPr/>
        <a:lstStyle/>
        <a:p>
          <a:endParaRPr lang="es-ES" sz="2400"/>
        </a:p>
      </dgm:t>
    </dgm:pt>
    <dgm:pt modelId="{1B4FE45E-3D92-4659-A803-9CA73CE1B057}">
      <dgm:prSet custT="1"/>
      <dgm:spPr/>
      <dgm:t>
        <a:bodyPr/>
        <a:lstStyle/>
        <a:p>
          <a:r>
            <a:rPr lang="es-ES_tradnl" sz="1600" dirty="0" smtClean="0">
              <a:latin typeface="+mn-lt"/>
              <a:ea typeface="+mn-ea"/>
              <a:cs typeface="+mn-cs"/>
            </a:rPr>
            <a:t>Posicionar en el nivel académico a la FS.</a:t>
          </a:r>
          <a:endParaRPr lang="es-ES" sz="1600" dirty="0"/>
        </a:p>
      </dgm:t>
    </dgm:pt>
    <dgm:pt modelId="{25D444E6-D137-4B46-B774-958F3108ECF6}" type="parTrans" cxnId="{9397DC73-BA13-472F-AD2D-B12B67FA1E05}">
      <dgm:prSet custT="1"/>
      <dgm:spPr/>
      <dgm:t>
        <a:bodyPr/>
        <a:lstStyle/>
        <a:p>
          <a:endParaRPr lang="es-ES" sz="700"/>
        </a:p>
      </dgm:t>
    </dgm:pt>
    <dgm:pt modelId="{2F9B5083-D9F0-4659-9CF3-2A2A9224B16B}" type="sibTrans" cxnId="{9397DC73-BA13-472F-AD2D-B12B67FA1E05}">
      <dgm:prSet/>
      <dgm:spPr/>
      <dgm:t>
        <a:bodyPr/>
        <a:lstStyle/>
        <a:p>
          <a:endParaRPr lang="es-ES" sz="2400"/>
        </a:p>
      </dgm:t>
    </dgm:pt>
    <dgm:pt modelId="{3C95B57A-956F-4120-8AF3-5416A1E13E3B}">
      <dgm:prSet phldrT="[Texto]" custT="1"/>
      <dgm:spPr/>
      <dgm:t>
        <a:bodyPr/>
        <a:lstStyle/>
        <a:p>
          <a:r>
            <a:rPr lang="es-EC" sz="1400" dirty="0" smtClean="0">
              <a:latin typeface="+mn-lt"/>
              <a:ea typeface="+mn-ea"/>
              <a:cs typeface="+mn-cs"/>
            </a:rPr>
            <a:t>Relacionar a la FS con </a:t>
          </a:r>
          <a:r>
            <a:rPr lang="es-EC" sz="1600" dirty="0" smtClean="0">
              <a:latin typeface="+mn-lt"/>
              <a:ea typeface="+mn-ea"/>
              <a:cs typeface="+mn-cs"/>
            </a:rPr>
            <a:t>entidades</a:t>
          </a:r>
          <a:r>
            <a:rPr lang="es-EC" sz="1400" dirty="0" smtClean="0">
              <a:latin typeface="+mn-lt"/>
              <a:ea typeface="+mn-ea"/>
              <a:cs typeface="+mn-cs"/>
            </a:rPr>
            <a:t> educativas de conservación a nivel internacional que se proyectan como ejemplo a seguir .</a:t>
          </a:r>
          <a:endParaRPr lang="es-ES" sz="1400" dirty="0"/>
        </a:p>
      </dgm:t>
    </dgm:pt>
    <dgm:pt modelId="{A1604B61-F31F-4CC5-9B39-ECD41E47E24C}" type="sibTrans" cxnId="{352A681B-D9A0-4792-B6E8-B80DA778D611}">
      <dgm:prSet/>
      <dgm:spPr/>
      <dgm:t>
        <a:bodyPr/>
        <a:lstStyle/>
        <a:p>
          <a:endParaRPr lang="es-ES" sz="2400"/>
        </a:p>
      </dgm:t>
    </dgm:pt>
    <dgm:pt modelId="{29283461-DA62-4D8E-A760-936846C91EC9}" type="parTrans" cxnId="{352A681B-D9A0-4792-B6E8-B80DA778D611}">
      <dgm:prSet custT="1"/>
      <dgm:spPr/>
      <dgm:t>
        <a:bodyPr/>
        <a:lstStyle/>
        <a:p>
          <a:endParaRPr lang="es-ES" sz="700"/>
        </a:p>
      </dgm:t>
    </dgm:pt>
    <dgm:pt modelId="{BF9926FC-F6E4-4FD3-B00F-D986568DE40F}">
      <dgm:prSet phldrT="[Texto]" custT="1"/>
      <dgm:spPr/>
      <dgm:t>
        <a:bodyPr/>
        <a:lstStyle/>
        <a:p>
          <a:r>
            <a:rPr lang="es-EC" sz="1600" dirty="0" smtClean="0">
              <a:latin typeface="+mn-lt"/>
              <a:ea typeface="+mn-ea"/>
              <a:cs typeface="+mn-cs"/>
            </a:rPr>
            <a:t>Acceder a los beneficios que generan el turismo y la investigación científica mediante convenios y donaciones. </a:t>
          </a:r>
          <a:endParaRPr lang="es-ES" sz="1600" dirty="0"/>
        </a:p>
      </dgm:t>
    </dgm:pt>
    <dgm:pt modelId="{33D786F7-6C93-489C-B070-F11B0E38B293}" type="sibTrans" cxnId="{432DEAB6-B246-4F48-9F00-EE6EFA4F01F7}">
      <dgm:prSet/>
      <dgm:spPr/>
      <dgm:t>
        <a:bodyPr/>
        <a:lstStyle/>
        <a:p>
          <a:endParaRPr lang="es-ES" sz="2400"/>
        </a:p>
      </dgm:t>
    </dgm:pt>
    <dgm:pt modelId="{57566847-81A8-433D-8F03-EF470EFA36B9}" type="parTrans" cxnId="{432DEAB6-B246-4F48-9F00-EE6EFA4F01F7}">
      <dgm:prSet custT="1"/>
      <dgm:spPr/>
      <dgm:t>
        <a:bodyPr/>
        <a:lstStyle/>
        <a:p>
          <a:endParaRPr lang="es-ES" sz="700"/>
        </a:p>
      </dgm:t>
    </dgm:pt>
    <dgm:pt modelId="{F1CD70AA-26A7-462A-9F57-7AEBCC582709}" type="pres">
      <dgm:prSet presAssocID="{BA98AD55-44FB-4361-BF5B-768BC3BE6475}" presName="cycle" presStyleCnt="0">
        <dgm:presLayoutVars>
          <dgm:chMax val="1"/>
          <dgm:dir/>
          <dgm:animLvl val="ctr"/>
          <dgm:resizeHandles val="exact"/>
        </dgm:presLayoutVars>
      </dgm:prSet>
      <dgm:spPr/>
      <dgm:t>
        <a:bodyPr/>
        <a:lstStyle/>
        <a:p>
          <a:endParaRPr lang="es-EC"/>
        </a:p>
      </dgm:t>
    </dgm:pt>
    <dgm:pt modelId="{5BB412E7-2A62-46C2-ADFD-FD8C5B2C181E}" type="pres">
      <dgm:prSet presAssocID="{13A3D20D-55E2-49F6-9C7C-19B610B0B8F5}" presName="centerShape" presStyleLbl="node0" presStyleIdx="0" presStyleCnt="1" custScaleX="130321"/>
      <dgm:spPr/>
      <dgm:t>
        <a:bodyPr/>
        <a:lstStyle/>
        <a:p>
          <a:endParaRPr lang="es-ES"/>
        </a:p>
      </dgm:t>
    </dgm:pt>
    <dgm:pt modelId="{2B630CF3-4FD4-49FA-A891-6C1973DB413E}" type="pres">
      <dgm:prSet presAssocID="{AA67D758-2921-486E-AD8C-5BC69F25291A}" presName="Name9" presStyleLbl="parChTrans1D2" presStyleIdx="0" presStyleCnt="6"/>
      <dgm:spPr/>
      <dgm:t>
        <a:bodyPr/>
        <a:lstStyle/>
        <a:p>
          <a:endParaRPr lang="es-EC"/>
        </a:p>
      </dgm:t>
    </dgm:pt>
    <dgm:pt modelId="{052EC3B4-126F-4909-8DAF-DAAA3D76BDFF}" type="pres">
      <dgm:prSet presAssocID="{AA67D758-2921-486E-AD8C-5BC69F25291A}" presName="connTx" presStyleLbl="parChTrans1D2" presStyleIdx="0" presStyleCnt="6"/>
      <dgm:spPr/>
      <dgm:t>
        <a:bodyPr/>
        <a:lstStyle/>
        <a:p>
          <a:endParaRPr lang="es-EC"/>
        </a:p>
      </dgm:t>
    </dgm:pt>
    <dgm:pt modelId="{5FBC9940-5AC3-4C14-87B7-95D6096F7E13}" type="pres">
      <dgm:prSet presAssocID="{7926A248-3359-4CA1-88E4-19BE7EDCA441}" presName="node" presStyleLbl="node1" presStyleIdx="0" presStyleCnt="6" custScaleX="145968">
        <dgm:presLayoutVars>
          <dgm:bulletEnabled val="1"/>
        </dgm:presLayoutVars>
      </dgm:prSet>
      <dgm:spPr/>
      <dgm:t>
        <a:bodyPr/>
        <a:lstStyle/>
        <a:p>
          <a:endParaRPr lang="es-ES"/>
        </a:p>
      </dgm:t>
    </dgm:pt>
    <dgm:pt modelId="{B9A3FC28-3CA9-4E26-AFC2-991364047D46}" type="pres">
      <dgm:prSet presAssocID="{25D444E6-D137-4B46-B774-958F3108ECF6}" presName="Name9" presStyleLbl="parChTrans1D2" presStyleIdx="1" presStyleCnt="6"/>
      <dgm:spPr/>
      <dgm:t>
        <a:bodyPr/>
        <a:lstStyle/>
        <a:p>
          <a:endParaRPr lang="es-EC"/>
        </a:p>
      </dgm:t>
    </dgm:pt>
    <dgm:pt modelId="{370206A5-CDFD-44E6-999D-302B58D01412}" type="pres">
      <dgm:prSet presAssocID="{25D444E6-D137-4B46-B774-958F3108ECF6}" presName="connTx" presStyleLbl="parChTrans1D2" presStyleIdx="1" presStyleCnt="6"/>
      <dgm:spPr/>
      <dgm:t>
        <a:bodyPr/>
        <a:lstStyle/>
        <a:p>
          <a:endParaRPr lang="es-EC"/>
        </a:p>
      </dgm:t>
    </dgm:pt>
    <dgm:pt modelId="{7CE6632D-D6CB-43D4-AF05-99F41C7E5AAA}" type="pres">
      <dgm:prSet presAssocID="{1B4FE45E-3D92-4659-A803-9CA73CE1B057}" presName="node" presStyleLbl="node1" presStyleIdx="1" presStyleCnt="6" custScaleX="155308" custRadScaleRad="115012" custRadScaleInc="14917">
        <dgm:presLayoutVars>
          <dgm:bulletEnabled val="1"/>
        </dgm:presLayoutVars>
      </dgm:prSet>
      <dgm:spPr/>
      <dgm:t>
        <a:bodyPr/>
        <a:lstStyle/>
        <a:p>
          <a:endParaRPr lang="es-ES"/>
        </a:p>
      </dgm:t>
    </dgm:pt>
    <dgm:pt modelId="{9595D6FE-2BC5-4DEC-B5C9-146614FFA2F5}" type="pres">
      <dgm:prSet presAssocID="{A0EC38C7-2A92-4507-8A70-5293822E0506}" presName="Name9" presStyleLbl="parChTrans1D2" presStyleIdx="2" presStyleCnt="6"/>
      <dgm:spPr/>
      <dgm:t>
        <a:bodyPr/>
        <a:lstStyle/>
        <a:p>
          <a:endParaRPr lang="es-EC"/>
        </a:p>
      </dgm:t>
    </dgm:pt>
    <dgm:pt modelId="{E30AFDAA-8583-4921-BFFD-E9BCE31DBD4F}" type="pres">
      <dgm:prSet presAssocID="{A0EC38C7-2A92-4507-8A70-5293822E0506}" presName="connTx" presStyleLbl="parChTrans1D2" presStyleIdx="2" presStyleCnt="6"/>
      <dgm:spPr/>
      <dgm:t>
        <a:bodyPr/>
        <a:lstStyle/>
        <a:p>
          <a:endParaRPr lang="es-EC"/>
        </a:p>
      </dgm:t>
    </dgm:pt>
    <dgm:pt modelId="{F15896C2-5859-44EE-9D0A-FD16721632E2}" type="pres">
      <dgm:prSet presAssocID="{3D48C266-450F-49B8-807C-9772A66A706D}" presName="node" presStyleLbl="node1" presStyleIdx="2" presStyleCnt="6" custScaleX="174576" custRadScaleRad="120931" custRadScaleInc="-12450">
        <dgm:presLayoutVars>
          <dgm:bulletEnabled val="1"/>
        </dgm:presLayoutVars>
      </dgm:prSet>
      <dgm:spPr/>
      <dgm:t>
        <a:bodyPr/>
        <a:lstStyle/>
        <a:p>
          <a:endParaRPr lang="es-ES"/>
        </a:p>
      </dgm:t>
    </dgm:pt>
    <dgm:pt modelId="{92611E04-E186-477C-853E-B3588BA45D97}" type="pres">
      <dgm:prSet presAssocID="{8F5B06F2-3C4E-4B52-B829-57A7EC4ADBC7}" presName="Name9" presStyleLbl="parChTrans1D2" presStyleIdx="3" presStyleCnt="6"/>
      <dgm:spPr/>
      <dgm:t>
        <a:bodyPr/>
        <a:lstStyle/>
        <a:p>
          <a:endParaRPr lang="es-EC"/>
        </a:p>
      </dgm:t>
    </dgm:pt>
    <dgm:pt modelId="{1260A5E6-6BA3-497F-AEFF-D3F19E1134D0}" type="pres">
      <dgm:prSet presAssocID="{8F5B06F2-3C4E-4B52-B829-57A7EC4ADBC7}" presName="connTx" presStyleLbl="parChTrans1D2" presStyleIdx="3" presStyleCnt="6"/>
      <dgm:spPr/>
      <dgm:t>
        <a:bodyPr/>
        <a:lstStyle/>
        <a:p>
          <a:endParaRPr lang="es-EC"/>
        </a:p>
      </dgm:t>
    </dgm:pt>
    <dgm:pt modelId="{972DF036-E38E-41C0-B228-3AB0E98B6554}" type="pres">
      <dgm:prSet presAssocID="{D4F60B81-0824-4D8C-A706-7776DE3F2B5F}" presName="node" presStyleLbl="node1" presStyleIdx="3" presStyleCnt="6" custScaleX="149710">
        <dgm:presLayoutVars>
          <dgm:bulletEnabled val="1"/>
        </dgm:presLayoutVars>
      </dgm:prSet>
      <dgm:spPr/>
      <dgm:t>
        <a:bodyPr/>
        <a:lstStyle/>
        <a:p>
          <a:endParaRPr lang="es-ES"/>
        </a:p>
      </dgm:t>
    </dgm:pt>
    <dgm:pt modelId="{B695A9FD-DB20-41A6-AEDF-0ADD49DD8FFA}" type="pres">
      <dgm:prSet presAssocID="{57566847-81A8-433D-8F03-EF470EFA36B9}" presName="Name9" presStyleLbl="parChTrans1D2" presStyleIdx="4" presStyleCnt="6"/>
      <dgm:spPr/>
      <dgm:t>
        <a:bodyPr/>
        <a:lstStyle/>
        <a:p>
          <a:endParaRPr lang="es-EC"/>
        </a:p>
      </dgm:t>
    </dgm:pt>
    <dgm:pt modelId="{E57C6DEA-A911-40B4-A446-FEAD59153842}" type="pres">
      <dgm:prSet presAssocID="{57566847-81A8-433D-8F03-EF470EFA36B9}" presName="connTx" presStyleLbl="parChTrans1D2" presStyleIdx="4" presStyleCnt="6"/>
      <dgm:spPr/>
      <dgm:t>
        <a:bodyPr/>
        <a:lstStyle/>
        <a:p>
          <a:endParaRPr lang="es-EC"/>
        </a:p>
      </dgm:t>
    </dgm:pt>
    <dgm:pt modelId="{B4DE982C-9607-4693-973D-681B6E92F506}" type="pres">
      <dgm:prSet presAssocID="{BF9926FC-F6E4-4FD3-B00F-D986568DE40F}" presName="node" presStyleLbl="node1" presStyleIdx="4" presStyleCnt="6" custScaleX="182302" custRadScaleRad="118385" custRadScaleInc="21901">
        <dgm:presLayoutVars>
          <dgm:bulletEnabled val="1"/>
        </dgm:presLayoutVars>
      </dgm:prSet>
      <dgm:spPr/>
      <dgm:t>
        <a:bodyPr/>
        <a:lstStyle/>
        <a:p>
          <a:endParaRPr lang="es-ES"/>
        </a:p>
      </dgm:t>
    </dgm:pt>
    <dgm:pt modelId="{699D071F-1851-436E-8D7B-2DD87007D652}" type="pres">
      <dgm:prSet presAssocID="{29283461-DA62-4D8E-A760-936846C91EC9}" presName="Name9" presStyleLbl="parChTrans1D2" presStyleIdx="5" presStyleCnt="6"/>
      <dgm:spPr/>
      <dgm:t>
        <a:bodyPr/>
        <a:lstStyle/>
        <a:p>
          <a:endParaRPr lang="es-EC"/>
        </a:p>
      </dgm:t>
    </dgm:pt>
    <dgm:pt modelId="{BBBDBFCA-A2F1-4FFA-B56E-78D3DB7E9FAE}" type="pres">
      <dgm:prSet presAssocID="{29283461-DA62-4D8E-A760-936846C91EC9}" presName="connTx" presStyleLbl="parChTrans1D2" presStyleIdx="5" presStyleCnt="6"/>
      <dgm:spPr/>
      <dgm:t>
        <a:bodyPr/>
        <a:lstStyle/>
        <a:p>
          <a:endParaRPr lang="es-EC"/>
        </a:p>
      </dgm:t>
    </dgm:pt>
    <dgm:pt modelId="{3A1040D3-ED33-41FB-B72B-E33176E76578}" type="pres">
      <dgm:prSet presAssocID="{3C95B57A-956F-4120-8AF3-5416A1E13E3B}" presName="node" presStyleLbl="node1" presStyleIdx="5" presStyleCnt="6" custScaleX="177070" custScaleY="107238" custRadScaleRad="134893" custRadScaleInc="-22542">
        <dgm:presLayoutVars>
          <dgm:bulletEnabled val="1"/>
        </dgm:presLayoutVars>
      </dgm:prSet>
      <dgm:spPr/>
      <dgm:t>
        <a:bodyPr/>
        <a:lstStyle/>
        <a:p>
          <a:endParaRPr lang="es-ES"/>
        </a:p>
      </dgm:t>
    </dgm:pt>
  </dgm:ptLst>
  <dgm:cxnLst>
    <dgm:cxn modelId="{9281418F-71C1-4AEF-9EA4-AA12B6578736}" type="presOf" srcId="{13A3D20D-55E2-49F6-9C7C-19B610B0B8F5}" destId="{5BB412E7-2A62-46C2-ADFD-FD8C5B2C181E}" srcOrd="0" destOrd="0" presId="urn:microsoft.com/office/officeart/2005/8/layout/radial1"/>
    <dgm:cxn modelId="{3B4C115A-28C6-4F2E-AFC4-5D547B376363}" type="presOf" srcId="{AA67D758-2921-486E-AD8C-5BC69F25291A}" destId="{2B630CF3-4FD4-49FA-A891-6C1973DB413E}" srcOrd="0" destOrd="0" presId="urn:microsoft.com/office/officeart/2005/8/layout/radial1"/>
    <dgm:cxn modelId="{3C2CF851-D7E7-4BF1-ADFF-D60FC6C50B32}" type="presOf" srcId="{8F5B06F2-3C4E-4B52-B829-57A7EC4ADBC7}" destId="{1260A5E6-6BA3-497F-AEFF-D3F19E1134D0}" srcOrd="1" destOrd="0" presId="urn:microsoft.com/office/officeart/2005/8/layout/radial1"/>
    <dgm:cxn modelId="{AF9E9BE3-0CA6-4A4F-90CE-3E3A952C0FDE}" type="presOf" srcId="{29283461-DA62-4D8E-A760-936846C91EC9}" destId="{699D071F-1851-436E-8D7B-2DD87007D652}" srcOrd="0" destOrd="0" presId="urn:microsoft.com/office/officeart/2005/8/layout/radial1"/>
    <dgm:cxn modelId="{D706473D-8EAB-4F64-B2C5-AA6CB75058D5}" type="presOf" srcId="{3D48C266-450F-49B8-807C-9772A66A706D}" destId="{F15896C2-5859-44EE-9D0A-FD16721632E2}" srcOrd="0" destOrd="0" presId="urn:microsoft.com/office/officeart/2005/8/layout/radial1"/>
    <dgm:cxn modelId="{717851BD-D412-4073-A625-15BB7E0DD9DB}" type="presOf" srcId="{25D444E6-D137-4B46-B774-958F3108ECF6}" destId="{370206A5-CDFD-44E6-999D-302B58D01412}" srcOrd="1" destOrd="0" presId="urn:microsoft.com/office/officeart/2005/8/layout/radial1"/>
    <dgm:cxn modelId="{A80AEA55-B9AC-41A2-A81A-A57F63528215}" type="presOf" srcId="{A0EC38C7-2A92-4507-8A70-5293822E0506}" destId="{E30AFDAA-8583-4921-BFFD-E9BCE31DBD4F}" srcOrd="1" destOrd="0" presId="urn:microsoft.com/office/officeart/2005/8/layout/radial1"/>
    <dgm:cxn modelId="{091312DA-7B9E-442C-8201-77305B3B52DC}" type="presOf" srcId="{57566847-81A8-433D-8F03-EF470EFA36B9}" destId="{E57C6DEA-A911-40B4-A446-FEAD59153842}" srcOrd="1" destOrd="0" presId="urn:microsoft.com/office/officeart/2005/8/layout/radial1"/>
    <dgm:cxn modelId="{9397DC73-BA13-472F-AD2D-B12B67FA1E05}" srcId="{13A3D20D-55E2-49F6-9C7C-19B610B0B8F5}" destId="{1B4FE45E-3D92-4659-A803-9CA73CE1B057}" srcOrd="1" destOrd="0" parTransId="{25D444E6-D137-4B46-B774-958F3108ECF6}" sibTransId="{2F9B5083-D9F0-4659-9CF3-2A2A9224B16B}"/>
    <dgm:cxn modelId="{B1D4C7F4-D5B5-473D-9848-93AC0DD6BEED}" type="presOf" srcId="{1B4FE45E-3D92-4659-A803-9CA73CE1B057}" destId="{7CE6632D-D6CB-43D4-AF05-99F41C7E5AAA}" srcOrd="0" destOrd="0" presId="urn:microsoft.com/office/officeart/2005/8/layout/radial1"/>
    <dgm:cxn modelId="{432DEAB6-B246-4F48-9F00-EE6EFA4F01F7}" srcId="{13A3D20D-55E2-49F6-9C7C-19B610B0B8F5}" destId="{BF9926FC-F6E4-4FD3-B00F-D986568DE40F}" srcOrd="4" destOrd="0" parTransId="{57566847-81A8-433D-8F03-EF470EFA36B9}" sibTransId="{33D786F7-6C93-489C-B070-F11B0E38B293}"/>
    <dgm:cxn modelId="{DE1D3C3B-D653-4D9D-9A82-F9332E0F9B54}" type="presOf" srcId="{D4F60B81-0824-4D8C-A706-7776DE3F2B5F}" destId="{972DF036-E38E-41C0-B228-3AB0E98B6554}" srcOrd="0" destOrd="0" presId="urn:microsoft.com/office/officeart/2005/8/layout/radial1"/>
    <dgm:cxn modelId="{68341DB0-25C7-4EE6-B8F8-94F525651599}" srcId="{BA98AD55-44FB-4361-BF5B-768BC3BE6475}" destId="{87C6B87C-A945-4C1B-ADBD-6D13834802FD}" srcOrd="1" destOrd="0" parTransId="{FB9FF9B8-D04E-450A-9AF8-8CD18BAE91BF}" sibTransId="{F43FE379-EA34-4BF7-A4C4-6F097485C8CA}"/>
    <dgm:cxn modelId="{BAAA5A95-300F-4379-A22B-393A7C7A303E}" srcId="{13A3D20D-55E2-49F6-9C7C-19B610B0B8F5}" destId="{7926A248-3359-4CA1-88E4-19BE7EDCA441}" srcOrd="0" destOrd="0" parTransId="{AA67D758-2921-486E-AD8C-5BC69F25291A}" sibTransId="{CA58CD56-8287-4D6B-95A6-7F9D78C81F10}"/>
    <dgm:cxn modelId="{4E291406-AE98-4F72-90D8-FF47D1572D98}" type="presOf" srcId="{57566847-81A8-433D-8F03-EF470EFA36B9}" destId="{B695A9FD-DB20-41A6-AEDF-0ADD49DD8FFA}" srcOrd="0" destOrd="0" presId="urn:microsoft.com/office/officeart/2005/8/layout/radial1"/>
    <dgm:cxn modelId="{B9A825CF-1D33-4CB9-85A5-35A7A2200EE6}" type="presOf" srcId="{7926A248-3359-4CA1-88E4-19BE7EDCA441}" destId="{5FBC9940-5AC3-4C14-87B7-95D6096F7E13}" srcOrd="0" destOrd="0" presId="urn:microsoft.com/office/officeart/2005/8/layout/radial1"/>
    <dgm:cxn modelId="{D91B00C9-9BF7-4B43-A5FA-5AD8755258F6}" type="presOf" srcId="{BF9926FC-F6E4-4FD3-B00F-D986568DE40F}" destId="{B4DE982C-9607-4693-973D-681B6E92F506}" srcOrd="0" destOrd="0" presId="urn:microsoft.com/office/officeart/2005/8/layout/radial1"/>
    <dgm:cxn modelId="{F1A51028-883A-4886-89E0-18574FEBA1A2}" type="presOf" srcId="{8F5B06F2-3C4E-4B52-B829-57A7EC4ADBC7}" destId="{92611E04-E186-477C-853E-B3588BA45D97}" srcOrd="0" destOrd="0" presId="urn:microsoft.com/office/officeart/2005/8/layout/radial1"/>
    <dgm:cxn modelId="{75769608-8B8F-4FFB-AA18-ADEA70AC5AC4}" type="presOf" srcId="{3C95B57A-956F-4120-8AF3-5416A1E13E3B}" destId="{3A1040D3-ED33-41FB-B72B-E33176E76578}" srcOrd="0" destOrd="0" presId="urn:microsoft.com/office/officeart/2005/8/layout/radial1"/>
    <dgm:cxn modelId="{D7E3D110-771C-47A2-8592-7167BB1D9952}" type="presOf" srcId="{BA98AD55-44FB-4361-BF5B-768BC3BE6475}" destId="{F1CD70AA-26A7-462A-9F57-7AEBCC582709}" srcOrd="0" destOrd="0" presId="urn:microsoft.com/office/officeart/2005/8/layout/radial1"/>
    <dgm:cxn modelId="{2C7D668A-98F1-4A7D-A813-2B8D81B8CD11}" type="presOf" srcId="{AA67D758-2921-486E-AD8C-5BC69F25291A}" destId="{052EC3B4-126F-4909-8DAF-DAAA3D76BDFF}" srcOrd="1" destOrd="0" presId="urn:microsoft.com/office/officeart/2005/8/layout/radial1"/>
    <dgm:cxn modelId="{76105D5C-DEE6-4E81-ACA6-0ED96F5613A4}" type="presOf" srcId="{A0EC38C7-2A92-4507-8A70-5293822E0506}" destId="{9595D6FE-2BC5-4DEC-B5C9-146614FFA2F5}" srcOrd="0" destOrd="0" presId="urn:microsoft.com/office/officeart/2005/8/layout/radial1"/>
    <dgm:cxn modelId="{69B4AB89-5FAE-4AF3-9893-3B3401652EDA}" srcId="{13A3D20D-55E2-49F6-9C7C-19B610B0B8F5}" destId="{D4F60B81-0824-4D8C-A706-7776DE3F2B5F}" srcOrd="3" destOrd="0" parTransId="{8F5B06F2-3C4E-4B52-B829-57A7EC4ADBC7}" sibTransId="{D82054DF-1D6E-4839-9455-875A75696180}"/>
    <dgm:cxn modelId="{D46DF3E0-FCCF-4635-93C6-3C3D624825D9}" type="presOf" srcId="{29283461-DA62-4D8E-A760-936846C91EC9}" destId="{BBBDBFCA-A2F1-4FFA-B56E-78D3DB7E9FAE}" srcOrd="1" destOrd="0" presId="urn:microsoft.com/office/officeart/2005/8/layout/radial1"/>
    <dgm:cxn modelId="{013AC707-C073-44E7-8E4C-65092A98920C}" type="presOf" srcId="{25D444E6-D137-4B46-B774-958F3108ECF6}" destId="{B9A3FC28-3CA9-4E26-AFC2-991364047D46}" srcOrd="0" destOrd="0" presId="urn:microsoft.com/office/officeart/2005/8/layout/radial1"/>
    <dgm:cxn modelId="{627DA116-AECE-44F2-A9BD-EF7701D79DB2}" srcId="{BA98AD55-44FB-4361-BF5B-768BC3BE6475}" destId="{13A3D20D-55E2-49F6-9C7C-19B610B0B8F5}" srcOrd="0" destOrd="0" parTransId="{0ADF4D2D-2C79-41E1-B99D-58CC6721AF8E}" sibTransId="{B2044277-19CB-499B-A857-5B73273D0383}"/>
    <dgm:cxn modelId="{352A681B-D9A0-4792-B6E8-B80DA778D611}" srcId="{13A3D20D-55E2-49F6-9C7C-19B610B0B8F5}" destId="{3C95B57A-956F-4120-8AF3-5416A1E13E3B}" srcOrd="5" destOrd="0" parTransId="{29283461-DA62-4D8E-A760-936846C91EC9}" sibTransId="{A1604B61-F31F-4CC5-9B39-ECD41E47E24C}"/>
    <dgm:cxn modelId="{FA10FC26-2547-4C08-A373-3EB972CC557E}" srcId="{87C6B87C-A945-4C1B-ADBD-6D13834802FD}" destId="{7195A313-B21E-4541-930D-2F589A48A26A}" srcOrd="0" destOrd="0" parTransId="{A32412AD-596C-4E2A-9250-EC1213CDEE65}" sibTransId="{44860851-D938-4D0B-92E1-85CECBE09B0F}"/>
    <dgm:cxn modelId="{C3CE8739-BEC5-489A-A71E-8054BEB970EC}" srcId="{13A3D20D-55E2-49F6-9C7C-19B610B0B8F5}" destId="{3D48C266-450F-49B8-807C-9772A66A706D}" srcOrd="2" destOrd="0" parTransId="{A0EC38C7-2A92-4507-8A70-5293822E0506}" sibTransId="{798DF36E-016C-467F-8AC5-2E0FD29D8F98}"/>
    <dgm:cxn modelId="{01CD8EF5-03DD-4866-9F1C-A1416FC2E46D}" type="presParOf" srcId="{F1CD70AA-26A7-462A-9F57-7AEBCC582709}" destId="{5BB412E7-2A62-46C2-ADFD-FD8C5B2C181E}" srcOrd="0" destOrd="0" presId="urn:microsoft.com/office/officeart/2005/8/layout/radial1"/>
    <dgm:cxn modelId="{858F4DEB-C886-45C1-A1B6-40CC7EED5494}" type="presParOf" srcId="{F1CD70AA-26A7-462A-9F57-7AEBCC582709}" destId="{2B630CF3-4FD4-49FA-A891-6C1973DB413E}" srcOrd="1" destOrd="0" presId="urn:microsoft.com/office/officeart/2005/8/layout/radial1"/>
    <dgm:cxn modelId="{B4A60758-D661-43B8-B40C-C9E79A26B622}" type="presParOf" srcId="{2B630CF3-4FD4-49FA-A891-6C1973DB413E}" destId="{052EC3B4-126F-4909-8DAF-DAAA3D76BDFF}" srcOrd="0" destOrd="0" presId="urn:microsoft.com/office/officeart/2005/8/layout/radial1"/>
    <dgm:cxn modelId="{3028EB64-E817-4C5D-9917-97077614EBF4}" type="presParOf" srcId="{F1CD70AA-26A7-462A-9F57-7AEBCC582709}" destId="{5FBC9940-5AC3-4C14-87B7-95D6096F7E13}" srcOrd="2" destOrd="0" presId="urn:microsoft.com/office/officeart/2005/8/layout/radial1"/>
    <dgm:cxn modelId="{0C62D510-EDBD-4B29-8627-548CCDA7B25A}" type="presParOf" srcId="{F1CD70AA-26A7-462A-9F57-7AEBCC582709}" destId="{B9A3FC28-3CA9-4E26-AFC2-991364047D46}" srcOrd="3" destOrd="0" presId="urn:microsoft.com/office/officeart/2005/8/layout/radial1"/>
    <dgm:cxn modelId="{BDD08841-A29A-44BD-BDC8-38E89C370617}" type="presParOf" srcId="{B9A3FC28-3CA9-4E26-AFC2-991364047D46}" destId="{370206A5-CDFD-44E6-999D-302B58D01412}" srcOrd="0" destOrd="0" presId="urn:microsoft.com/office/officeart/2005/8/layout/radial1"/>
    <dgm:cxn modelId="{7D47F3D9-2745-4DE1-A28E-3647EED8EE8C}" type="presParOf" srcId="{F1CD70AA-26A7-462A-9F57-7AEBCC582709}" destId="{7CE6632D-D6CB-43D4-AF05-99F41C7E5AAA}" srcOrd="4" destOrd="0" presId="urn:microsoft.com/office/officeart/2005/8/layout/radial1"/>
    <dgm:cxn modelId="{C24A7BBB-F8D3-4B63-A084-0962DCFB4897}" type="presParOf" srcId="{F1CD70AA-26A7-462A-9F57-7AEBCC582709}" destId="{9595D6FE-2BC5-4DEC-B5C9-146614FFA2F5}" srcOrd="5" destOrd="0" presId="urn:microsoft.com/office/officeart/2005/8/layout/radial1"/>
    <dgm:cxn modelId="{A9C957AD-2F52-4D8D-9404-B4087A1263F5}" type="presParOf" srcId="{9595D6FE-2BC5-4DEC-B5C9-146614FFA2F5}" destId="{E30AFDAA-8583-4921-BFFD-E9BCE31DBD4F}" srcOrd="0" destOrd="0" presId="urn:microsoft.com/office/officeart/2005/8/layout/radial1"/>
    <dgm:cxn modelId="{033C668C-5371-4C4B-A420-FEBE4D6EFC38}" type="presParOf" srcId="{F1CD70AA-26A7-462A-9F57-7AEBCC582709}" destId="{F15896C2-5859-44EE-9D0A-FD16721632E2}" srcOrd="6" destOrd="0" presId="urn:microsoft.com/office/officeart/2005/8/layout/radial1"/>
    <dgm:cxn modelId="{0C1EC18B-6F8E-4DFA-A8E2-446291A0F409}" type="presParOf" srcId="{F1CD70AA-26A7-462A-9F57-7AEBCC582709}" destId="{92611E04-E186-477C-853E-B3588BA45D97}" srcOrd="7" destOrd="0" presId="urn:microsoft.com/office/officeart/2005/8/layout/radial1"/>
    <dgm:cxn modelId="{BDF51937-3678-4EE7-A579-65E977E04528}" type="presParOf" srcId="{92611E04-E186-477C-853E-B3588BA45D97}" destId="{1260A5E6-6BA3-497F-AEFF-D3F19E1134D0}" srcOrd="0" destOrd="0" presId="urn:microsoft.com/office/officeart/2005/8/layout/radial1"/>
    <dgm:cxn modelId="{201C4EA0-4F74-4CF1-8411-CF4D532BEEE4}" type="presParOf" srcId="{F1CD70AA-26A7-462A-9F57-7AEBCC582709}" destId="{972DF036-E38E-41C0-B228-3AB0E98B6554}" srcOrd="8" destOrd="0" presId="urn:microsoft.com/office/officeart/2005/8/layout/radial1"/>
    <dgm:cxn modelId="{6568EBF6-2144-4802-A632-37B0040A748B}" type="presParOf" srcId="{F1CD70AA-26A7-462A-9F57-7AEBCC582709}" destId="{B695A9FD-DB20-41A6-AEDF-0ADD49DD8FFA}" srcOrd="9" destOrd="0" presId="urn:microsoft.com/office/officeart/2005/8/layout/radial1"/>
    <dgm:cxn modelId="{6C852AC0-DF33-4FD8-8548-8F3B689F1CB5}" type="presParOf" srcId="{B695A9FD-DB20-41A6-AEDF-0ADD49DD8FFA}" destId="{E57C6DEA-A911-40B4-A446-FEAD59153842}" srcOrd="0" destOrd="0" presId="urn:microsoft.com/office/officeart/2005/8/layout/radial1"/>
    <dgm:cxn modelId="{16CDFF42-1131-4059-B6D4-449AA797E486}" type="presParOf" srcId="{F1CD70AA-26A7-462A-9F57-7AEBCC582709}" destId="{B4DE982C-9607-4693-973D-681B6E92F506}" srcOrd="10" destOrd="0" presId="urn:microsoft.com/office/officeart/2005/8/layout/radial1"/>
    <dgm:cxn modelId="{98F9EB38-0E9D-4A54-AB4D-BFC63B6FD9DD}" type="presParOf" srcId="{F1CD70AA-26A7-462A-9F57-7AEBCC582709}" destId="{699D071F-1851-436E-8D7B-2DD87007D652}" srcOrd="11" destOrd="0" presId="urn:microsoft.com/office/officeart/2005/8/layout/radial1"/>
    <dgm:cxn modelId="{AF3B2876-40D9-4729-95B4-3D32B5E71C49}" type="presParOf" srcId="{699D071F-1851-436E-8D7B-2DD87007D652}" destId="{BBBDBFCA-A2F1-4FFA-B56E-78D3DB7E9FAE}" srcOrd="0" destOrd="0" presId="urn:microsoft.com/office/officeart/2005/8/layout/radial1"/>
    <dgm:cxn modelId="{BDAB6AB2-C0DC-443A-93F2-C9A564DB68D1}" type="presParOf" srcId="{F1CD70AA-26A7-462A-9F57-7AEBCC582709}" destId="{3A1040D3-ED33-41FB-B72B-E33176E7657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8296E3-92C0-4EEA-ADD0-2AFD093D7B17}"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s-ES"/>
        </a:p>
      </dgm:t>
    </dgm:pt>
    <dgm:pt modelId="{EFCFD01E-7324-4AC4-8911-39157EF33BC0}">
      <dgm:prSet phldrT="[Texto]"/>
      <dgm:spPr/>
      <dgm:t>
        <a:bodyPr/>
        <a:lstStyle/>
        <a:p>
          <a:r>
            <a:rPr lang="es-ES" dirty="0" smtClean="0"/>
            <a:t>VALORES </a:t>
          </a:r>
          <a:endParaRPr lang="es-ES" dirty="0"/>
        </a:p>
      </dgm:t>
    </dgm:pt>
    <dgm:pt modelId="{906F3277-CE6E-42D8-B938-BC5970A8038F}" type="parTrans" cxnId="{3B4AFB81-E3BD-4ACF-AE78-1D25FBA5AF82}">
      <dgm:prSet/>
      <dgm:spPr/>
      <dgm:t>
        <a:bodyPr/>
        <a:lstStyle/>
        <a:p>
          <a:endParaRPr lang="es-ES"/>
        </a:p>
      </dgm:t>
    </dgm:pt>
    <dgm:pt modelId="{D8B26381-6F70-4C74-8372-629115126E6B}" type="sibTrans" cxnId="{3B4AFB81-E3BD-4ACF-AE78-1D25FBA5AF82}">
      <dgm:prSet/>
      <dgm:spPr/>
      <dgm:t>
        <a:bodyPr/>
        <a:lstStyle/>
        <a:p>
          <a:endParaRPr lang="es-ES"/>
        </a:p>
      </dgm:t>
    </dgm:pt>
    <dgm:pt modelId="{505DD762-69C9-4CC3-B7DC-5FF7643B927B}">
      <dgm:prSet phldrT="[Texto]"/>
      <dgm:spPr/>
      <dgm:t>
        <a:bodyPr/>
        <a:lstStyle/>
        <a:p>
          <a:pPr algn="l"/>
          <a:r>
            <a:rPr lang="es-ES" smtClean="0"/>
            <a:t>	IGUALDAD</a:t>
          </a:r>
          <a:endParaRPr lang="es-ES" dirty="0"/>
        </a:p>
      </dgm:t>
    </dgm:pt>
    <dgm:pt modelId="{9680A710-334D-4326-B4E9-ADAE83813313}" type="parTrans" cxnId="{7D711061-9839-419B-A55E-682440C7BA5A}">
      <dgm:prSet/>
      <dgm:spPr/>
      <dgm:t>
        <a:bodyPr/>
        <a:lstStyle/>
        <a:p>
          <a:endParaRPr lang="es-ES"/>
        </a:p>
      </dgm:t>
    </dgm:pt>
    <dgm:pt modelId="{D64A1E84-B291-4215-9AC5-8EBD8023CB7A}" type="sibTrans" cxnId="{7D711061-9839-419B-A55E-682440C7BA5A}">
      <dgm:prSet/>
      <dgm:spPr/>
      <dgm:t>
        <a:bodyPr/>
        <a:lstStyle/>
        <a:p>
          <a:endParaRPr lang="es-ES"/>
        </a:p>
      </dgm:t>
    </dgm:pt>
    <dgm:pt modelId="{FC5C29EB-7F96-4BCA-ACAC-E49EC7B470B7}">
      <dgm:prSet phldrT="[Texto]"/>
      <dgm:spPr/>
      <dgm:t>
        <a:bodyPr/>
        <a:lstStyle/>
        <a:p>
          <a:pPr algn="l"/>
          <a:r>
            <a:rPr lang="es-ES" dirty="0" smtClean="0"/>
            <a:t>	COMPROMISO</a:t>
          </a:r>
          <a:endParaRPr lang="es-ES" dirty="0"/>
        </a:p>
      </dgm:t>
    </dgm:pt>
    <dgm:pt modelId="{49F7F477-C840-41EF-A55C-C9111D55280B}" type="parTrans" cxnId="{D1817491-3215-469C-96AA-54702A81DA26}">
      <dgm:prSet/>
      <dgm:spPr/>
      <dgm:t>
        <a:bodyPr/>
        <a:lstStyle/>
        <a:p>
          <a:endParaRPr lang="es-ES"/>
        </a:p>
      </dgm:t>
    </dgm:pt>
    <dgm:pt modelId="{8EA1A9E7-F63A-41E9-AE83-8C0E48B3C6C2}" type="sibTrans" cxnId="{D1817491-3215-469C-96AA-54702A81DA26}">
      <dgm:prSet/>
      <dgm:spPr/>
      <dgm:t>
        <a:bodyPr/>
        <a:lstStyle/>
        <a:p>
          <a:endParaRPr lang="es-ES"/>
        </a:p>
      </dgm:t>
    </dgm:pt>
    <dgm:pt modelId="{DDB05DA4-00AF-425A-B000-F31FC50696A5}">
      <dgm:prSet phldrT="[Texto]"/>
      <dgm:spPr/>
      <dgm:t>
        <a:bodyPr/>
        <a:lstStyle/>
        <a:p>
          <a:pPr algn="l"/>
          <a:r>
            <a:rPr lang="es-ES" dirty="0" smtClean="0"/>
            <a:t>	REFLEXION CRITICA</a:t>
          </a:r>
          <a:endParaRPr lang="es-ES" dirty="0"/>
        </a:p>
      </dgm:t>
    </dgm:pt>
    <dgm:pt modelId="{9060B11E-94C6-4587-9D24-9C22F44ADA03}" type="parTrans" cxnId="{31E0A627-B5E9-40C1-95A9-180B60319B8E}">
      <dgm:prSet/>
      <dgm:spPr/>
      <dgm:t>
        <a:bodyPr/>
        <a:lstStyle/>
        <a:p>
          <a:endParaRPr lang="es-ES"/>
        </a:p>
      </dgm:t>
    </dgm:pt>
    <dgm:pt modelId="{F82BBADD-1800-4E30-A363-ABE84CCFC2D7}" type="sibTrans" cxnId="{31E0A627-B5E9-40C1-95A9-180B60319B8E}">
      <dgm:prSet/>
      <dgm:spPr/>
      <dgm:t>
        <a:bodyPr/>
        <a:lstStyle/>
        <a:p>
          <a:endParaRPr lang="es-ES"/>
        </a:p>
      </dgm:t>
    </dgm:pt>
    <dgm:pt modelId="{22741436-740A-4D65-9A22-43C26478692B}">
      <dgm:prSet/>
      <dgm:spPr/>
      <dgm:t>
        <a:bodyPr/>
        <a:lstStyle/>
        <a:p>
          <a:pPr algn="l"/>
          <a:r>
            <a:rPr lang="es-ES" dirty="0" smtClean="0"/>
            <a:t>	RESPONSABILIDAD   	AMBIENTAL</a:t>
          </a:r>
          <a:endParaRPr lang="es-ES" dirty="0"/>
        </a:p>
      </dgm:t>
    </dgm:pt>
    <dgm:pt modelId="{6A223A28-8C82-4F73-87A6-22F0CE447634}" type="parTrans" cxnId="{4A407557-DBC7-4D9B-927D-8E62898D4E24}">
      <dgm:prSet/>
      <dgm:spPr/>
      <dgm:t>
        <a:bodyPr/>
        <a:lstStyle/>
        <a:p>
          <a:endParaRPr lang="es-ES"/>
        </a:p>
      </dgm:t>
    </dgm:pt>
    <dgm:pt modelId="{7BE4AC93-2EEF-4718-8488-408A57900D50}" type="sibTrans" cxnId="{4A407557-DBC7-4D9B-927D-8E62898D4E24}">
      <dgm:prSet/>
      <dgm:spPr/>
      <dgm:t>
        <a:bodyPr/>
        <a:lstStyle/>
        <a:p>
          <a:endParaRPr lang="es-ES"/>
        </a:p>
      </dgm:t>
    </dgm:pt>
    <dgm:pt modelId="{2C727827-DBF8-42EE-9EA9-8862DD102E62}">
      <dgm:prSet phldrT="[Texto]"/>
      <dgm:spPr/>
      <dgm:t>
        <a:bodyPr/>
        <a:lstStyle/>
        <a:p>
          <a:pPr algn="l"/>
          <a:endParaRPr lang="es-ES" dirty="0"/>
        </a:p>
      </dgm:t>
    </dgm:pt>
    <dgm:pt modelId="{DFD3B2ED-3DB4-4732-87CE-A895C1634AE6}" type="parTrans" cxnId="{CF5C88A7-70A8-406F-A124-87CE77125839}">
      <dgm:prSet/>
      <dgm:spPr/>
      <dgm:t>
        <a:bodyPr/>
        <a:lstStyle/>
        <a:p>
          <a:endParaRPr lang="es-ES"/>
        </a:p>
      </dgm:t>
    </dgm:pt>
    <dgm:pt modelId="{F93A5331-CA14-4312-84A9-65831F6635FE}" type="sibTrans" cxnId="{CF5C88A7-70A8-406F-A124-87CE77125839}">
      <dgm:prSet/>
      <dgm:spPr/>
      <dgm:t>
        <a:bodyPr/>
        <a:lstStyle/>
        <a:p>
          <a:endParaRPr lang="es-ES"/>
        </a:p>
      </dgm:t>
    </dgm:pt>
    <dgm:pt modelId="{8A805714-D7F1-44B4-B594-36D69B8DBFC3}">
      <dgm:prSet phldrT="[Texto]"/>
      <dgm:spPr/>
      <dgm:t>
        <a:bodyPr/>
        <a:lstStyle/>
        <a:p>
          <a:pPr algn="l"/>
          <a:r>
            <a:rPr lang="es-ES" dirty="0" smtClean="0"/>
            <a:t>	SOLIDARIDAD</a:t>
          </a:r>
          <a:endParaRPr lang="es-ES" dirty="0"/>
        </a:p>
      </dgm:t>
    </dgm:pt>
    <dgm:pt modelId="{769C7E23-639A-4C11-B947-5529E32F52A4}" type="parTrans" cxnId="{71044B26-3164-413E-8928-4EC669CD0A92}">
      <dgm:prSet/>
      <dgm:spPr/>
      <dgm:t>
        <a:bodyPr/>
        <a:lstStyle/>
        <a:p>
          <a:endParaRPr lang="es-ES"/>
        </a:p>
      </dgm:t>
    </dgm:pt>
    <dgm:pt modelId="{A3BC9B3E-2961-4A37-BC2C-404CDED7DE10}" type="sibTrans" cxnId="{71044B26-3164-413E-8928-4EC669CD0A92}">
      <dgm:prSet/>
      <dgm:spPr/>
      <dgm:t>
        <a:bodyPr/>
        <a:lstStyle/>
        <a:p>
          <a:endParaRPr lang="es-ES"/>
        </a:p>
      </dgm:t>
    </dgm:pt>
    <dgm:pt modelId="{F239FBFB-48EF-4C36-A138-9742CCAF9A75}">
      <dgm:prSet phldrT="[Texto]"/>
      <dgm:spPr/>
      <dgm:t>
        <a:bodyPr/>
        <a:lstStyle/>
        <a:p>
          <a:pPr algn="l"/>
          <a:r>
            <a:rPr lang="es-ES" dirty="0" smtClean="0"/>
            <a:t>	HONESTIDAD</a:t>
          </a:r>
          <a:endParaRPr lang="es-ES" dirty="0"/>
        </a:p>
      </dgm:t>
    </dgm:pt>
    <dgm:pt modelId="{CEC6A886-5E3A-4860-A83D-79128FAB2508}" type="parTrans" cxnId="{6F83DB66-BCDB-41B2-9282-7BF537589B83}">
      <dgm:prSet/>
      <dgm:spPr/>
      <dgm:t>
        <a:bodyPr/>
        <a:lstStyle/>
        <a:p>
          <a:endParaRPr lang="es-ES"/>
        </a:p>
      </dgm:t>
    </dgm:pt>
    <dgm:pt modelId="{BB6FFC20-8519-40E7-B988-A7C2AEE82979}" type="sibTrans" cxnId="{6F83DB66-BCDB-41B2-9282-7BF537589B83}">
      <dgm:prSet/>
      <dgm:spPr/>
      <dgm:t>
        <a:bodyPr/>
        <a:lstStyle/>
        <a:p>
          <a:endParaRPr lang="es-ES"/>
        </a:p>
      </dgm:t>
    </dgm:pt>
    <dgm:pt modelId="{A012DF33-B9F1-4DB4-8DA6-710AA222EC38}">
      <dgm:prSet phldrT="[Texto]"/>
      <dgm:spPr/>
      <dgm:t>
        <a:bodyPr/>
        <a:lstStyle/>
        <a:p>
          <a:pPr algn="l"/>
          <a:r>
            <a:rPr lang="es-ES" dirty="0" smtClean="0"/>
            <a:t>	TOLERANCIA</a:t>
          </a:r>
          <a:endParaRPr lang="es-ES" dirty="0"/>
        </a:p>
      </dgm:t>
    </dgm:pt>
    <dgm:pt modelId="{A3BE2F6B-6B6D-43F5-8C07-2C9A9F0957A0}" type="sibTrans" cxnId="{52C5C90A-311E-44BA-AEFA-136E16B3B232}">
      <dgm:prSet/>
      <dgm:spPr/>
      <dgm:t>
        <a:bodyPr/>
        <a:lstStyle/>
        <a:p>
          <a:endParaRPr lang="es-ES"/>
        </a:p>
      </dgm:t>
    </dgm:pt>
    <dgm:pt modelId="{2BFED40D-BB79-44B1-B606-3E906FF6713F}" type="parTrans" cxnId="{52C5C90A-311E-44BA-AEFA-136E16B3B232}">
      <dgm:prSet/>
      <dgm:spPr/>
      <dgm:t>
        <a:bodyPr/>
        <a:lstStyle/>
        <a:p>
          <a:endParaRPr lang="es-ES"/>
        </a:p>
      </dgm:t>
    </dgm:pt>
    <dgm:pt modelId="{553761E9-C224-4354-A878-800CCFCF7938}">
      <dgm:prSet phldrT="[Texto]"/>
      <dgm:spPr/>
      <dgm:t>
        <a:bodyPr/>
        <a:lstStyle/>
        <a:p>
          <a:pPr algn="l"/>
          <a:r>
            <a:rPr lang="es-ES" dirty="0" smtClean="0"/>
            <a:t>	CALIDAD</a:t>
          </a:r>
          <a:endParaRPr lang="es-ES" dirty="0"/>
        </a:p>
      </dgm:t>
    </dgm:pt>
    <dgm:pt modelId="{34F2F09D-92A3-43AF-AF13-EF26E6AEE015}" type="sibTrans" cxnId="{445FB71B-C04B-45E6-A890-49823936EBB9}">
      <dgm:prSet/>
      <dgm:spPr/>
      <dgm:t>
        <a:bodyPr/>
        <a:lstStyle/>
        <a:p>
          <a:endParaRPr lang="es-ES"/>
        </a:p>
      </dgm:t>
    </dgm:pt>
    <dgm:pt modelId="{C447C466-4522-4051-9A03-FB3B43C04EA0}" type="parTrans" cxnId="{445FB71B-C04B-45E6-A890-49823936EBB9}">
      <dgm:prSet/>
      <dgm:spPr/>
      <dgm:t>
        <a:bodyPr/>
        <a:lstStyle/>
        <a:p>
          <a:endParaRPr lang="es-ES"/>
        </a:p>
      </dgm:t>
    </dgm:pt>
    <dgm:pt modelId="{8C33AD4C-7D50-4EC1-BFFA-E6ED66E6C023}" type="pres">
      <dgm:prSet presAssocID="{D98296E3-92C0-4EEA-ADD0-2AFD093D7B17}" presName="composite" presStyleCnt="0">
        <dgm:presLayoutVars>
          <dgm:chMax val="5"/>
          <dgm:dir/>
          <dgm:animLvl val="ctr"/>
          <dgm:resizeHandles val="exact"/>
        </dgm:presLayoutVars>
      </dgm:prSet>
      <dgm:spPr/>
      <dgm:t>
        <a:bodyPr/>
        <a:lstStyle/>
        <a:p>
          <a:endParaRPr lang="es-ES"/>
        </a:p>
      </dgm:t>
    </dgm:pt>
    <dgm:pt modelId="{FF386E15-9D69-4565-BBAC-1C875915AAEA}" type="pres">
      <dgm:prSet presAssocID="{D98296E3-92C0-4EEA-ADD0-2AFD093D7B17}" presName="cycle" presStyleCnt="0"/>
      <dgm:spPr/>
    </dgm:pt>
    <dgm:pt modelId="{6D44081D-C483-4015-A2F7-E4BE50A9995E}" type="pres">
      <dgm:prSet presAssocID="{D98296E3-92C0-4EEA-ADD0-2AFD093D7B17}" presName="centerShape" presStyleCnt="0"/>
      <dgm:spPr/>
    </dgm:pt>
    <dgm:pt modelId="{CE872202-C0ED-4F70-A87E-0CDEE7F301AA}" type="pres">
      <dgm:prSet presAssocID="{D98296E3-92C0-4EEA-ADD0-2AFD093D7B17}" presName="connSite" presStyleLbl="node1" presStyleIdx="0" presStyleCnt="2"/>
      <dgm:spPr/>
    </dgm:pt>
    <dgm:pt modelId="{BD41C7BB-9B20-4602-99D7-03D30A028AE1}" type="pres">
      <dgm:prSet presAssocID="{D98296E3-92C0-4EEA-ADD0-2AFD093D7B17}" presName="visible" presStyleLbl="node1" presStyleIdx="0" presStyleCnt="2"/>
      <dgm:spPr>
        <a:blipFill rotWithShape="0">
          <a:blip xmlns:r="http://schemas.openxmlformats.org/officeDocument/2006/relationships" r:embed="rId1"/>
          <a:stretch>
            <a:fillRect/>
          </a:stretch>
        </a:blipFill>
      </dgm:spPr>
    </dgm:pt>
    <dgm:pt modelId="{3409BCE6-252D-4E58-8041-9F528B0E6CE4}" type="pres">
      <dgm:prSet presAssocID="{906F3277-CE6E-42D8-B938-BC5970A8038F}" presName="Name25" presStyleLbl="parChTrans1D1" presStyleIdx="0" presStyleCnt="1"/>
      <dgm:spPr/>
      <dgm:t>
        <a:bodyPr/>
        <a:lstStyle/>
        <a:p>
          <a:endParaRPr lang="es-ES"/>
        </a:p>
      </dgm:t>
    </dgm:pt>
    <dgm:pt modelId="{EF8019E5-3686-4992-8FE3-8EFD78BE61B7}" type="pres">
      <dgm:prSet presAssocID="{EFCFD01E-7324-4AC4-8911-39157EF33BC0}" presName="node" presStyleCnt="0"/>
      <dgm:spPr/>
    </dgm:pt>
    <dgm:pt modelId="{79336C96-2308-42B9-8BF1-E49BABBCD7DB}" type="pres">
      <dgm:prSet presAssocID="{EFCFD01E-7324-4AC4-8911-39157EF33BC0}" presName="parentNode" presStyleLbl="node1" presStyleIdx="1" presStyleCnt="2" custScaleX="114712" custScaleY="137213" custLinFactNeighborX="3488">
        <dgm:presLayoutVars>
          <dgm:chMax val="1"/>
          <dgm:bulletEnabled val="1"/>
        </dgm:presLayoutVars>
      </dgm:prSet>
      <dgm:spPr/>
      <dgm:t>
        <a:bodyPr/>
        <a:lstStyle/>
        <a:p>
          <a:endParaRPr lang="es-ES"/>
        </a:p>
      </dgm:t>
    </dgm:pt>
    <dgm:pt modelId="{D1E8A070-724C-4431-B0F3-38313BAEC143}" type="pres">
      <dgm:prSet presAssocID="{EFCFD01E-7324-4AC4-8911-39157EF33BC0}" presName="childNode" presStyleLbl="revTx" presStyleIdx="0" presStyleCnt="1">
        <dgm:presLayoutVars>
          <dgm:bulletEnabled val="1"/>
        </dgm:presLayoutVars>
      </dgm:prSet>
      <dgm:spPr/>
      <dgm:t>
        <a:bodyPr/>
        <a:lstStyle/>
        <a:p>
          <a:endParaRPr lang="es-ES"/>
        </a:p>
      </dgm:t>
    </dgm:pt>
  </dgm:ptLst>
  <dgm:cxnLst>
    <dgm:cxn modelId="{1C57601B-D4CC-43D6-A1B8-785D84C54C5E}" type="presOf" srcId="{FC5C29EB-7F96-4BCA-ACAC-E49EC7B470B7}" destId="{D1E8A070-724C-4431-B0F3-38313BAEC143}" srcOrd="0" destOrd="5" presId="urn:microsoft.com/office/officeart/2005/8/layout/radial2"/>
    <dgm:cxn modelId="{2FEF0B04-E218-48A8-AFC9-85E97DF9D837}" type="presOf" srcId="{D98296E3-92C0-4EEA-ADD0-2AFD093D7B17}" destId="{8C33AD4C-7D50-4EC1-BFFA-E6ED66E6C023}" srcOrd="0" destOrd="0" presId="urn:microsoft.com/office/officeart/2005/8/layout/radial2"/>
    <dgm:cxn modelId="{D1817491-3215-469C-96AA-54702A81DA26}" srcId="{22741436-740A-4D65-9A22-43C26478692B}" destId="{FC5C29EB-7F96-4BCA-ACAC-E49EC7B470B7}" srcOrd="0" destOrd="0" parTransId="{49F7F477-C840-41EF-A55C-C9111D55280B}" sibTransId="{8EA1A9E7-F63A-41E9-AE83-8C0E48B3C6C2}"/>
    <dgm:cxn modelId="{D77C6AED-2AA8-4B2A-A939-D989160AFBFD}" type="presOf" srcId="{553761E9-C224-4354-A878-800CCFCF7938}" destId="{D1E8A070-724C-4431-B0F3-38313BAEC143}" srcOrd="0" destOrd="1" presId="urn:microsoft.com/office/officeart/2005/8/layout/radial2"/>
    <dgm:cxn modelId="{3B4AFB81-E3BD-4ACF-AE78-1D25FBA5AF82}" srcId="{D98296E3-92C0-4EEA-ADD0-2AFD093D7B17}" destId="{EFCFD01E-7324-4AC4-8911-39157EF33BC0}" srcOrd="0" destOrd="0" parTransId="{906F3277-CE6E-42D8-B938-BC5970A8038F}" sibTransId="{D8B26381-6F70-4C74-8372-629115126E6B}"/>
    <dgm:cxn modelId="{445FB71B-C04B-45E6-A890-49823936EBB9}" srcId="{EFCFD01E-7324-4AC4-8911-39157EF33BC0}" destId="{553761E9-C224-4354-A878-800CCFCF7938}" srcOrd="1" destOrd="0" parTransId="{C447C466-4522-4051-9A03-FB3B43C04EA0}" sibTransId="{34F2F09D-92A3-43AF-AF13-EF26E6AEE015}"/>
    <dgm:cxn modelId="{21C34C4F-39E3-43EC-A7F8-79425C14430F}" type="presOf" srcId="{906F3277-CE6E-42D8-B938-BC5970A8038F}" destId="{3409BCE6-252D-4E58-8041-9F528B0E6CE4}" srcOrd="0" destOrd="0" presId="urn:microsoft.com/office/officeart/2005/8/layout/radial2"/>
    <dgm:cxn modelId="{3DC5288E-4F84-44CF-B2D9-762C0905C50D}" type="presOf" srcId="{A012DF33-B9F1-4DB4-8DA6-710AA222EC38}" destId="{D1E8A070-724C-4431-B0F3-38313BAEC143}" srcOrd="0" destOrd="2" presId="urn:microsoft.com/office/officeart/2005/8/layout/radial2"/>
    <dgm:cxn modelId="{8638EADA-72AF-47F4-893A-EC25005F464C}" type="presOf" srcId="{F239FBFB-48EF-4C36-A138-9742CCAF9A75}" destId="{D1E8A070-724C-4431-B0F3-38313BAEC143}" srcOrd="0" destOrd="6" presId="urn:microsoft.com/office/officeart/2005/8/layout/radial2"/>
    <dgm:cxn modelId="{44E7F252-78EE-4CA4-80E4-13D290D9857E}" type="presOf" srcId="{2C727827-DBF8-42EE-9EA9-8862DD102E62}" destId="{D1E8A070-724C-4431-B0F3-38313BAEC143}" srcOrd="0" destOrd="8" presId="urn:microsoft.com/office/officeart/2005/8/layout/radial2"/>
    <dgm:cxn modelId="{36A137B4-B9E6-4B9A-9E70-497BF37CF486}" type="presOf" srcId="{DDB05DA4-00AF-425A-B000-F31FC50696A5}" destId="{D1E8A070-724C-4431-B0F3-38313BAEC143}" srcOrd="0" destOrd="7" presId="urn:microsoft.com/office/officeart/2005/8/layout/radial2"/>
    <dgm:cxn modelId="{CF5C88A7-70A8-406F-A124-87CE77125839}" srcId="{EFCFD01E-7324-4AC4-8911-39157EF33BC0}" destId="{2C727827-DBF8-42EE-9EA9-8862DD102E62}" srcOrd="3" destOrd="0" parTransId="{DFD3B2ED-3DB4-4732-87CE-A895C1634AE6}" sibTransId="{F93A5331-CA14-4312-84A9-65831F6635FE}"/>
    <dgm:cxn modelId="{95A54A15-F4E7-4076-8C52-769716D08F39}" type="presOf" srcId="{505DD762-69C9-4CC3-B7DC-5FF7643B927B}" destId="{D1E8A070-724C-4431-B0F3-38313BAEC143}" srcOrd="0" destOrd="0" presId="urn:microsoft.com/office/officeart/2005/8/layout/radial2"/>
    <dgm:cxn modelId="{6F83DB66-BCDB-41B2-9282-7BF537589B83}" srcId="{FC5C29EB-7F96-4BCA-ACAC-E49EC7B470B7}" destId="{F239FBFB-48EF-4C36-A138-9742CCAF9A75}" srcOrd="0" destOrd="0" parTransId="{CEC6A886-5E3A-4860-A83D-79128FAB2508}" sibTransId="{BB6FFC20-8519-40E7-B988-A7C2AEE82979}"/>
    <dgm:cxn modelId="{71044B26-3164-413E-8928-4EC669CD0A92}" srcId="{EFCFD01E-7324-4AC4-8911-39157EF33BC0}" destId="{8A805714-D7F1-44B4-B594-36D69B8DBFC3}" srcOrd="2" destOrd="0" parTransId="{769C7E23-639A-4C11-B947-5529E32F52A4}" sibTransId="{A3BC9B3E-2961-4A37-BC2C-404CDED7DE10}"/>
    <dgm:cxn modelId="{4A407557-DBC7-4D9B-927D-8E62898D4E24}" srcId="{8A805714-D7F1-44B4-B594-36D69B8DBFC3}" destId="{22741436-740A-4D65-9A22-43C26478692B}" srcOrd="0" destOrd="0" parTransId="{6A223A28-8C82-4F73-87A6-22F0CE447634}" sibTransId="{7BE4AC93-2EEF-4718-8488-408A57900D50}"/>
    <dgm:cxn modelId="{7D711061-9839-419B-A55E-682440C7BA5A}" srcId="{EFCFD01E-7324-4AC4-8911-39157EF33BC0}" destId="{505DD762-69C9-4CC3-B7DC-5FF7643B927B}" srcOrd="0" destOrd="0" parTransId="{9680A710-334D-4326-B4E9-ADAE83813313}" sibTransId="{D64A1E84-B291-4215-9AC5-8EBD8023CB7A}"/>
    <dgm:cxn modelId="{B6CCD7CC-7E1C-47E7-A0DD-AE1D813DEEB1}" type="presOf" srcId="{EFCFD01E-7324-4AC4-8911-39157EF33BC0}" destId="{79336C96-2308-42B9-8BF1-E49BABBCD7DB}" srcOrd="0" destOrd="0" presId="urn:microsoft.com/office/officeart/2005/8/layout/radial2"/>
    <dgm:cxn modelId="{31E0A627-B5E9-40C1-95A9-180B60319B8E}" srcId="{F239FBFB-48EF-4C36-A138-9742CCAF9A75}" destId="{DDB05DA4-00AF-425A-B000-F31FC50696A5}" srcOrd="0" destOrd="0" parTransId="{9060B11E-94C6-4587-9D24-9C22F44ADA03}" sibTransId="{F82BBADD-1800-4E30-A363-ABE84CCFC2D7}"/>
    <dgm:cxn modelId="{1DC00B80-F72E-4A31-9E59-7F4635700250}" type="presOf" srcId="{22741436-740A-4D65-9A22-43C26478692B}" destId="{D1E8A070-724C-4431-B0F3-38313BAEC143}" srcOrd="0" destOrd="4" presId="urn:microsoft.com/office/officeart/2005/8/layout/radial2"/>
    <dgm:cxn modelId="{87A6BDBD-79A6-4937-9740-8F5AAA6B6E04}" type="presOf" srcId="{8A805714-D7F1-44B4-B594-36D69B8DBFC3}" destId="{D1E8A070-724C-4431-B0F3-38313BAEC143}" srcOrd="0" destOrd="3" presId="urn:microsoft.com/office/officeart/2005/8/layout/radial2"/>
    <dgm:cxn modelId="{52C5C90A-311E-44BA-AEFA-136E16B3B232}" srcId="{553761E9-C224-4354-A878-800CCFCF7938}" destId="{A012DF33-B9F1-4DB4-8DA6-710AA222EC38}" srcOrd="0" destOrd="0" parTransId="{2BFED40D-BB79-44B1-B606-3E906FF6713F}" sibTransId="{A3BE2F6B-6B6D-43F5-8C07-2C9A9F0957A0}"/>
    <dgm:cxn modelId="{63C6D5AD-D6A8-4AD2-9610-1531F3B77CFF}" type="presParOf" srcId="{8C33AD4C-7D50-4EC1-BFFA-E6ED66E6C023}" destId="{FF386E15-9D69-4565-BBAC-1C875915AAEA}" srcOrd="0" destOrd="0" presId="urn:microsoft.com/office/officeart/2005/8/layout/radial2"/>
    <dgm:cxn modelId="{71078EF4-C717-4DAC-9A45-36F5577E114E}" type="presParOf" srcId="{FF386E15-9D69-4565-BBAC-1C875915AAEA}" destId="{6D44081D-C483-4015-A2F7-E4BE50A9995E}" srcOrd="0" destOrd="0" presId="urn:microsoft.com/office/officeart/2005/8/layout/radial2"/>
    <dgm:cxn modelId="{4ED16022-F846-459D-B781-A0E38223D053}" type="presParOf" srcId="{6D44081D-C483-4015-A2F7-E4BE50A9995E}" destId="{CE872202-C0ED-4F70-A87E-0CDEE7F301AA}" srcOrd="0" destOrd="0" presId="urn:microsoft.com/office/officeart/2005/8/layout/radial2"/>
    <dgm:cxn modelId="{C65C04FD-14FE-4DD2-B029-0FE95AC7F206}" type="presParOf" srcId="{6D44081D-C483-4015-A2F7-E4BE50A9995E}" destId="{BD41C7BB-9B20-4602-99D7-03D30A028AE1}" srcOrd="1" destOrd="0" presId="urn:microsoft.com/office/officeart/2005/8/layout/radial2"/>
    <dgm:cxn modelId="{07FB2A18-337B-42AB-90BD-FF6A5C1C24D4}" type="presParOf" srcId="{FF386E15-9D69-4565-BBAC-1C875915AAEA}" destId="{3409BCE6-252D-4E58-8041-9F528B0E6CE4}" srcOrd="1" destOrd="0" presId="urn:microsoft.com/office/officeart/2005/8/layout/radial2"/>
    <dgm:cxn modelId="{BC0B179B-3235-444A-A0E3-41405184D33D}" type="presParOf" srcId="{FF386E15-9D69-4565-BBAC-1C875915AAEA}" destId="{EF8019E5-3686-4992-8FE3-8EFD78BE61B7}" srcOrd="2" destOrd="0" presId="urn:microsoft.com/office/officeart/2005/8/layout/radial2"/>
    <dgm:cxn modelId="{36C81ECA-4917-4490-BF21-C5BBD256EDE9}" type="presParOf" srcId="{EF8019E5-3686-4992-8FE3-8EFD78BE61B7}" destId="{79336C96-2308-42B9-8BF1-E49BABBCD7DB}" srcOrd="0" destOrd="0" presId="urn:microsoft.com/office/officeart/2005/8/layout/radial2"/>
    <dgm:cxn modelId="{1C71302E-D127-4013-9CFA-2B7947A824E2}" type="presParOf" srcId="{EF8019E5-3686-4992-8FE3-8EFD78BE61B7}" destId="{D1E8A070-724C-4431-B0F3-38313BAEC14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8296E3-92C0-4EEA-ADD0-2AFD093D7B17}" type="doc">
      <dgm:prSet loTypeId="urn:microsoft.com/office/officeart/2005/8/layout/lProcess2" loCatId="relationship" qsTypeId="urn:microsoft.com/office/officeart/2005/8/quickstyle/3d4" qsCatId="3D" csTypeId="urn:microsoft.com/office/officeart/2005/8/colors/accent5_5" csCatId="accent5" phldr="1"/>
      <dgm:spPr/>
      <dgm:t>
        <a:bodyPr/>
        <a:lstStyle/>
        <a:p>
          <a:endParaRPr lang="es-ES"/>
        </a:p>
      </dgm:t>
    </dgm:pt>
    <dgm:pt modelId="{EFCFD01E-7324-4AC4-8911-39157EF33BC0}">
      <dgm:prSet phldrT="[Texto]" custT="1"/>
      <dgm:spPr/>
      <dgm:t>
        <a:bodyPr/>
        <a:lstStyle/>
        <a:p>
          <a:r>
            <a:rPr lang="es-ES" sz="4800" dirty="0" smtClean="0"/>
            <a:t>PRINCIPIOS</a:t>
          </a:r>
          <a:r>
            <a:rPr lang="es-ES" sz="6600" dirty="0" smtClean="0"/>
            <a:t> </a:t>
          </a:r>
          <a:endParaRPr lang="es-ES" sz="6600" dirty="0"/>
        </a:p>
      </dgm:t>
    </dgm:pt>
    <dgm:pt modelId="{906F3277-CE6E-42D8-B938-BC5970A8038F}" type="parTrans" cxnId="{3B4AFB81-E3BD-4ACF-AE78-1D25FBA5AF82}">
      <dgm:prSet/>
      <dgm:spPr/>
      <dgm:t>
        <a:bodyPr/>
        <a:lstStyle/>
        <a:p>
          <a:endParaRPr lang="es-ES" sz="5400"/>
        </a:p>
      </dgm:t>
    </dgm:pt>
    <dgm:pt modelId="{D8B26381-6F70-4C74-8372-629115126E6B}" type="sibTrans" cxnId="{3B4AFB81-E3BD-4ACF-AE78-1D25FBA5AF82}">
      <dgm:prSet/>
      <dgm:spPr/>
      <dgm:t>
        <a:bodyPr/>
        <a:lstStyle/>
        <a:p>
          <a:endParaRPr lang="es-ES" sz="5400"/>
        </a:p>
      </dgm:t>
    </dgm:pt>
    <dgm:pt modelId="{505DD762-69C9-4CC3-B7DC-5FF7643B927B}">
      <dgm:prSet phldrT="[Texto]" custT="1"/>
      <dgm:spPr/>
      <dgm:t>
        <a:bodyPr/>
        <a:lstStyle/>
        <a:p>
          <a:pPr algn="ctr"/>
          <a:r>
            <a:rPr lang="es-ES" sz="3200" dirty="0" smtClean="0"/>
            <a:t>TRANSPARENCIA</a:t>
          </a:r>
          <a:endParaRPr lang="es-ES" sz="3200" dirty="0"/>
        </a:p>
      </dgm:t>
    </dgm:pt>
    <dgm:pt modelId="{9680A710-334D-4326-B4E9-ADAE83813313}" type="parTrans" cxnId="{7D711061-9839-419B-A55E-682440C7BA5A}">
      <dgm:prSet/>
      <dgm:spPr/>
      <dgm:t>
        <a:bodyPr/>
        <a:lstStyle/>
        <a:p>
          <a:endParaRPr lang="es-ES" sz="5400"/>
        </a:p>
      </dgm:t>
    </dgm:pt>
    <dgm:pt modelId="{D64A1E84-B291-4215-9AC5-8EBD8023CB7A}" type="sibTrans" cxnId="{7D711061-9839-419B-A55E-682440C7BA5A}">
      <dgm:prSet/>
      <dgm:spPr/>
      <dgm:t>
        <a:bodyPr/>
        <a:lstStyle/>
        <a:p>
          <a:endParaRPr lang="es-ES" sz="5400"/>
        </a:p>
      </dgm:t>
    </dgm:pt>
    <dgm:pt modelId="{8A805714-D7F1-44B4-B594-36D69B8DBFC3}">
      <dgm:prSet phldrT="[Texto]" custT="1"/>
      <dgm:spPr/>
      <dgm:t>
        <a:bodyPr/>
        <a:lstStyle/>
        <a:p>
          <a:pPr algn="ctr"/>
          <a:r>
            <a:rPr lang="es-ES" sz="3200" dirty="0" smtClean="0"/>
            <a:t>INTEGRIDAD	</a:t>
          </a:r>
          <a:endParaRPr lang="es-ES" sz="3200" dirty="0"/>
        </a:p>
      </dgm:t>
    </dgm:pt>
    <dgm:pt modelId="{769C7E23-639A-4C11-B947-5529E32F52A4}" type="parTrans" cxnId="{71044B26-3164-413E-8928-4EC669CD0A92}">
      <dgm:prSet/>
      <dgm:spPr/>
      <dgm:t>
        <a:bodyPr/>
        <a:lstStyle/>
        <a:p>
          <a:endParaRPr lang="es-ES" sz="5400"/>
        </a:p>
      </dgm:t>
    </dgm:pt>
    <dgm:pt modelId="{A3BC9B3E-2961-4A37-BC2C-404CDED7DE10}" type="sibTrans" cxnId="{71044B26-3164-413E-8928-4EC669CD0A92}">
      <dgm:prSet/>
      <dgm:spPr/>
      <dgm:t>
        <a:bodyPr/>
        <a:lstStyle/>
        <a:p>
          <a:endParaRPr lang="es-ES" sz="5400"/>
        </a:p>
      </dgm:t>
    </dgm:pt>
    <dgm:pt modelId="{A012DF33-B9F1-4DB4-8DA6-710AA222EC38}">
      <dgm:prSet phldrT="[Texto]" custT="1"/>
      <dgm:spPr/>
      <dgm:t>
        <a:bodyPr/>
        <a:lstStyle/>
        <a:p>
          <a:pPr algn="ctr"/>
          <a:r>
            <a:rPr lang="es-ES" sz="3200" dirty="0" smtClean="0"/>
            <a:t>PARTICIPACIÒN</a:t>
          </a:r>
          <a:endParaRPr lang="es-ES" sz="3200" dirty="0"/>
        </a:p>
      </dgm:t>
    </dgm:pt>
    <dgm:pt modelId="{A3BE2F6B-6B6D-43F5-8C07-2C9A9F0957A0}" type="sibTrans" cxnId="{52C5C90A-311E-44BA-AEFA-136E16B3B232}">
      <dgm:prSet/>
      <dgm:spPr/>
      <dgm:t>
        <a:bodyPr/>
        <a:lstStyle/>
        <a:p>
          <a:endParaRPr lang="es-ES" sz="5400"/>
        </a:p>
      </dgm:t>
    </dgm:pt>
    <dgm:pt modelId="{2BFED40D-BB79-44B1-B606-3E906FF6713F}" type="parTrans" cxnId="{52C5C90A-311E-44BA-AEFA-136E16B3B232}">
      <dgm:prSet/>
      <dgm:spPr/>
      <dgm:t>
        <a:bodyPr/>
        <a:lstStyle/>
        <a:p>
          <a:endParaRPr lang="es-ES" sz="5400"/>
        </a:p>
      </dgm:t>
    </dgm:pt>
    <dgm:pt modelId="{553761E9-C224-4354-A878-800CCFCF7938}">
      <dgm:prSet phldrT="[Texto]" custT="1"/>
      <dgm:spPr/>
      <dgm:t>
        <a:bodyPr/>
        <a:lstStyle/>
        <a:p>
          <a:pPr algn="ctr"/>
          <a:r>
            <a:rPr lang="es-ES" sz="3200" dirty="0" smtClean="0"/>
            <a:t>EFICIENCIA </a:t>
          </a:r>
          <a:endParaRPr lang="es-ES" sz="3200" dirty="0"/>
        </a:p>
      </dgm:t>
    </dgm:pt>
    <dgm:pt modelId="{34F2F09D-92A3-43AF-AF13-EF26E6AEE015}" type="sibTrans" cxnId="{445FB71B-C04B-45E6-A890-49823936EBB9}">
      <dgm:prSet/>
      <dgm:spPr/>
      <dgm:t>
        <a:bodyPr/>
        <a:lstStyle/>
        <a:p>
          <a:endParaRPr lang="es-ES" sz="5400"/>
        </a:p>
      </dgm:t>
    </dgm:pt>
    <dgm:pt modelId="{C447C466-4522-4051-9A03-FB3B43C04EA0}" type="parTrans" cxnId="{445FB71B-C04B-45E6-A890-49823936EBB9}">
      <dgm:prSet/>
      <dgm:spPr/>
      <dgm:t>
        <a:bodyPr/>
        <a:lstStyle/>
        <a:p>
          <a:endParaRPr lang="es-ES" sz="5400"/>
        </a:p>
      </dgm:t>
    </dgm:pt>
    <dgm:pt modelId="{1C05EDE0-700C-47C7-82AF-89C11C9D9FFA}" type="pres">
      <dgm:prSet presAssocID="{D98296E3-92C0-4EEA-ADD0-2AFD093D7B17}" presName="theList" presStyleCnt="0">
        <dgm:presLayoutVars>
          <dgm:dir/>
          <dgm:animLvl val="lvl"/>
          <dgm:resizeHandles val="exact"/>
        </dgm:presLayoutVars>
      </dgm:prSet>
      <dgm:spPr/>
      <dgm:t>
        <a:bodyPr/>
        <a:lstStyle/>
        <a:p>
          <a:endParaRPr lang="es-ES"/>
        </a:p>
      </dgm:t>
    </dgm:pt>
    <dgm:pt modelId="{34CE9346-4A07-4DB5-B4AE-A9165F27D97A}" type="pres">
      <dgm:prSet presAssocID="{EFCFD01E-7324-4AC4-8911-39157EF33BC0}" presName="compNode" presStyleCnt="0"/>
      <dgm:spPr/>
      <dgm:t>
        <a:bodyPr/>
        <a:lstStyle/>
        <a:p>
          <a:endParaRPr lang="es-ES"/>
        </a:p>
      </dgm:t>
    </dgm:pt>
    <dgm:pt modelId="{EB965225-7A84-4817-94D9-86F334F77713}" type="pres">
      <dgm:prSet presAssocID="{EFCFD01E-7324-4AC4-8911-39157EF33BC0}" presName="aNode" presStyleLbl="bgShp" presStyleIdx="0" presStyleCnt="1"/>
      <dgm:spPr/>
      <dgm:t>
        <a:bodyPr/>
        <a:lstStyle/>
        <a:p>
          <a:endParaRPr lang="es-ES"/>
        </a:p>
      </dgm:t>
    </dgm:pt>
    <dgm:pt modelId="{E1FA18A3-B4DE-4518-B353-EE75EE804B25}" type="pres">
      <dgm:prSet presAssocID="{EFCFD01E-7324-4AC4-8911-39157EF33BC0}" presName="textNode" presStyleLbl="bgShp" presStyleIdx="0" presStyleCnt="1"/>
      <dgm:spPr/>
      <dgm:t>
        <a:bodyPr/>
        <a:lstStyle/>
        <a:p>
          <a:endParaRPr lang="es-ES"/>
        </a:p>
      </dgm:t>
    </dgm:pt>
    <dgm:pt modelId="{2660986C-05B8-4B23-9DD3-C460D8E65008}" type="pres">
      <dgm:prSet presAssocID="{EFCFD01E-7324-4AC4-8911-39157EF33BC0}" presName="compChildNode" presStyleCnt="0"/>
      <dgm:spPr/>
      <dgm:t>
        <a:bodyPr/>
        <a:lstStyle/>
        <a:p>
          <a:endParaRPr lang="es-ES"/>
        </a:p>
      </dgm:t>
    </dgm:pt>
    <dgm:pt modelId="{5DBD4BA6-8845-4D1F-BBF2-3F4FE2732461}" type="pres">
      <dgm:prSet presAssocID="{EFCFD01E-7324-4AC4-8911-39157EF33BC0}" presName="theInnerList" presStyleCnt="0"/>
      <dgm:spPr/>
      <dgm:t>
        <a:bodyPr/>
        <a:lstStyle/>
        <a:p>
          <a:endParaRPr lang="es-ES"/>
        </a:p>
      </dgm:t>
    </dgm:pt>
    <dgm:pt modelId="{9B43E7E9-0D44-4573-9D99-98CA8E59E03B}" type="pres">
      <dgm:prSet presAssocID="{505DD762-69C9-4CC3-B7DC-5FF7643B927B}" presName="childNode" presStyleLbl="node1" presStyleIdx="0" presStyleCnt="4">
        <dgm:presLayoutVars>
          <dgm:bulletEnabled val="1"/>
        </dgm:presLayoutVars>
      </dgm:prSet>
      <dgm:spPr/>
      <dgm:t>
        <a:bodyPr/>
        <a:lstStyle/>
        <a:p>
          <a:endParaRPr lang="es-ES"/>
        </a:p>
      </dgm:t>
    </dgm:pt>
    <dgm:pt modelId="{3673E04B-F272-4ACA-898C-6937AFD44E78}" type="pres">
      <dgm:prSet presAssocID="{505DD762-69C9-4CC3-B7DC-5FF7643B927B}" presName="aSpace2" presStyleCnt="0"/>
      <dgm:spPr/>
      <dgm:t>
        <a:bodyPr/>
        <a:lstStyle/>
        <a:p>
          <a:endParaRPr lang="es-ES"/>
        </a:p>
      </dgm:t>
    </dgm:pt>
    <dgm:pt modelId="{F8A47F40-7B5E-4CA3-AB71-EC37DFC331CC}" type="pres">
      <dgm:prSet presAssocID="{553761E9-C224-4354-A878-800CCFCF7938}" presName="childNode" presStyleLbl="node1" presStyleIdx="1" presStyleCnt="4">
        <dgm:presLayoutVars>
          <dgm:bulletEnabled val="1"/>
        </dgm:presLayoutVars>
      </dgm:prSet>
      <dgm:spPr/>
      <dgm:t>
        <a:bodyPr/>
        <a:lstStyle/>
        <a:p>
          <a:endParaRPr lang="es-ES"/>
        </a:p>
      </dgm:t>
    </dgm:pt>
    <dgm:pt modelId="{640AB86E-5AC7-4DB5-8ED3-C074B5D248A1}" type="pres">
      <dgm:prSet presAssocID="{553761E9-C224-4354-A878-800CCFCF7938}" presName="aSpace2" presStyleCnt="0"/>
      <dgm:spPr/>
      <dgm:t>
        <a:bodyPr/>
        <a:lstStyle/>
        <a:p>
          <a:endParaRPr lang="es-ES"/>
        </a:p>
      </dgm:t>
    </dgm:pt>
    <dgm:pt modelId="{20BCE813-9976-488F-A38A-3F3F69285985}" type="pres">
      <dgm:prSet presAssocID="{A012DF33-B9F1-4DB4-8DA6-710AA222EC38}" presName="childNode" presStyleLbl="node1" presStyleIdx="2" presStyleCnt="4">
        <dgm:presLayoutVars>
          <dgm:bulletEnabled val="1"/>
        </dgm:presLayoutVars>
      </dgm:prSet>
      <dgm:spPr/>
      <dgm:t>
        <a:bodyPr/>
        <a:lstStyle/>
        <a:p>
          <a:endParaRPr lang="es-ES"/>
        </a:p>
      </dgm:t>
    </dgm:pt>
    <dgm:pt modelId="{BEDE0F06-7A4C-4E01-B9D8-111C1C161ABC}" type="pres">
      <dgm:prSet presAssocID="{A012DF33-B9F1-4DB4-8DA6-710AA222EC38}" presName="aSpace2" presStyleCnt="0"/>
      <dgm:spPr/>
      <dgm:t>
        <a:bodyPr/>
        <a:lstStyle/>
        <a:p>
          <a:endParaRPr lang="es-ES"/>
        </a:p>
      </dgm:t>
    </dgm:pt>
    <dgm:pt modelId="{FAB6C4A3-8323-48BD-A9B4-6D2DC1B2AEB9}" type="pres">
      <dgm:prSet presAssocID="{8A805714-D7F1-44B4-B594-36D69B8DBFC3}" presName="childNode" presStyleLbl="node1" presStyleIdx="3" presStyleCnt="4">
        <dgm:presLayoutVars>
          <dgm:bulletEnabled val="1"/>
        </dgm:presLayoutVars>
      </dgm:prSet>
      <dgm:spPr/>
      <dgm:t>
        <a:bodyPr/>
        <a:lstStyle/>
        <a:p>
          <a:endParaRPr lang="es-ES"/>
        </a:p>
      </dgm:t>
    </dgm:pt>
  </dgm:ptLst>
  <dgm:cxnLst>
    <dgm:cxn modelId="{5CA015E3-F71B-45C8-8EFD-6880DE364D15}" type="presOf" srcId="{505DD762-69C9-4CC3-B7DC-5FF7643B927B}" destId="{9B43E7E9-0D44-4573-9D99-98CA8E59E03B}" srcOrd="0" destOrd="0" presId="urn:microsoft.com/office/officeart/2005/8/layout/lProcess2"/>
    <dgm:cxn modelId="{3B4AFB81-E3BD-4ACF-AE78-1D25FBA5AF82}" srcId="{D98296E3-92C0-4EEA-ADD0-2AFD093D7B17}" destId="{EFCFD01E-7324-4AC4-8911-39157EF33BC0}" srcOrd="0" destOrd="0" parTransId="{906F3277-CE6E-42D8-B938-BC5970A8038F}" sibTransId="{D8B26381-6F70-4C74-8372-629115126E6B}"/>
    <dgm:cxn modelId="{CCAC4E24-E4C3-4089-92C9-EBB218B09AF6}" type="presOf" srcId="{EFCFD01E-7324-4AC4-8911-39157EF33BC0}" destId="{EB965225-7A84-4817-94D9-86F334F77713}" srcOrd="0" destOrd="0" presId="urn:microsoft.com/office/officeart/2005/8/layout/lProcess2"/>
    <dgm:cxn modelId="{445FB71B-C04B-45E6-A890-49823936EBB9}" srcId="{EFCFD01E-7324-4AC4-8911-39157EF33BC0}" destId="{553761E9-C224-4354-A878-800CCFCF7938}" srcOrd="1" destOrd="0" parTransId="{C447C466-4522-4051-9A03-FB3B43C04EA0}" sibTransId="{34F2F09D-92A3-43AF-AF13-EF26E6AEE015}"/>
    <dgm:cxn modelId="{482746BC-ED49-4ED2-A2C8-8BAF1D44F617}" type="presOf" srcId="{A012DF33-B9F1-4DB4-8DA6-710AA222EC38}" destId="{20BCE813-9976-488F-A38A-3F3F69285985}" srcOrd="0" destOrd="0" presId="urn:microsoft.com/office/officeart/2005/8/layout/lProcess2"/>
    <dgm:cxn modelId="{AB33E4B5-02CD-46A8-9B7F-123AD998DF9F}" type="presOf" srcId="{553761E9-C224-4354-A878-800CCFCF7938}" destId="{F8A47F40-7B5E-4CA3-AB71-EC37DFC331CC}" srcOrd="0" destOrd="0" presId="urn:microsoft.com/office/officeart/2005/8/layout/lProcess2"/>
    <dgm:cxn modelId="{85E0F47C-267F-4043-94F5-723D7C7B815B}" type="presOf" srcId="{D98296E3-92C0-4EEA-ADD0-2AFD093D7B17}" destId="{1C05EDE0-700C-47C7-82AF-89C11C9D9FFA}" srcOrd="0" destOrd="0" presId="urn:microsoft.com/office/officeart/2005/8/layout/lProcess2"/>
    <dgm:cxn modelId="{62E17AF6-E6E8-40C4-8415-EF360D1D60F6}" type="presOf" srcId="{EFCFD01E-7324-4AC4-8911-39157EF33BC0}" destId="{E1FA18A3-B4DE-4518-B353-EE75EE804B25}" srcOrd="1" destOrd="0" presId="urn:microsoft.com/office/officeart/2005/8/layout/lProcess2"/>
    <dgm:cxn modelId="{71044B26-3164-413E-8928-4EC669CD0A92}" srcId="{EFCFD01E-7324-4AC4-8911-39157EF33BC0}" destId="{8A805714-D7F1-44B4-B594-36D69B8DBFC3}" srcOrd="3" destOrd="0" parTransId="{769C7E23-639A-4C11-B947-5529E32F52A4}" sibTransId="{A3BC9B3E-2961-4A37-BC2C-404CDED7DE10}"/>
    <dgm:cxn modelId="{7D711061-9839-419B-A55E-682440C7BA5A}" srcId="{EFCFD01E-7324-4AC4-8911-39157EF33BC0}" destId="{505DD762-69C9-4CC3-B7DC-5FF7643B927B}" srcOrd="0" destOrd="0" parTransId="{9680A710-334D-4326-B4E9-ADAE83813313}" sibTransId="{D64A1E84-B291-4215-9AC5-8EBD8023CB7A}"/>
    <dgm:cxn modelId="{6D7BCA87-B06D-4CD5-ABFF-8E949434A52A}" type="presOf" srcId="{8A805714-D7F1-44B4-B594-36D69B8DBFC3}" destId="{FAB6C4A3-8323-48BD-A9B4-6D2DC1B2AEB9}" srcOrd="0" destOrd="0" presId="urn:microsoft.com/office/officeart/2005/8/layout/lProcess2"/>
    <dgm:cxn modelId="{52C5C90A-311E-44BA-AEFA-136E16B3B232}" srcId="{EFCFD01E-7324-4AC4-8911-39157EF33BC0}" destId="{A012DF33-B9F1-4DB4-8DA6-710AA222EC38}" srcOrd="2" destOrd="0" parTransId="{2BFED40D-BB79-44B1-B606-3E906FF6713F}" sibTransId="{A3BE2F6B-6B6D-43F5-8C07-2C9A9F0957A0}"/>
    <dgm:cxn modelId="{C00B24D3-7EBB-4ECC-B714-0B0B1D5788D2}" type="presParOf" srcId="{1C05EDE0-700C-47C7-82AF-89C11C9D9FFA}" destId="{34CE9346-4A07-4DB5-B4AE-A9165F27D97A}" srcOrd="0" destOrd="0" presId="urn:microsoft.com/office/officeart/2005/8/layout/lProcess2"/>
    <dgm:cxn modelId="{99BE4F8A-5D58-432F-900D-39F4543EA4AA}" type="presParOf" srcId="{34CE9346-4A07-4DB5-B4AE-A9165F27D97A}" destId="{EB965225-7A84-4817-94D9-86F334F77713}" srcOrd="0" destOrd="0" presId="urn:microsoft.com/office/officeart/2005/8/layout/lProcess2"/>
    <dgm:cxn modelId="{5DC86563-410A-4FD5-B2E1-66B6CAA0E82D}" type="presParOf" srcId="{34CE9346-4A07-4DB5-B4AE-A9165F27D97A}" destId="{E1FA18A3-B4DE-4518-B353-EE75EE804B25}" srcOrd="1" destOrd="0" presId="urn:microsoft.com/office/officeart/2005/8/layout/lProcess2"/>
    <dgm:cxn modelId="{C6C4C61B-270A-4314-B684-6FF2B6D0F021}" type="presParOf" srcId="{34CE9346-4A07-4DB5-B4AE-A9165F27D97A}" destId="{2660986C-05B8-4B23-9DD3-C460D8E65008}" srcOrd="2" destOrd="0" presId="urn:microsoft.com/office/officeart/2005/8/layout/lProcess2"/>
    <dgm:cxn modelId="{139F0480-7F15-4630-ADB4-878060FDDB24}" type="presParOf" srcId="{2660986C-05B8-4B23-9DD3-C460D8E65008}" destId="{5DBD4BA6-8845-4D1F-BBF2-3F4FE2732461}" srcOrd="0" destOrd="0" presId="urn:microsoft.com/office/officeart/2005/8/layout/lProcess2"/>
    <dgm:cxn modelId="{7857EFBA-1A0B-4866-AB94-C0AC7F22002D}" type="presParOf" srcId="{5DBD4BA6-8845-4D1F-BBF2-3F4FE2732461}" destId="{9B43E7E9-0D44-4573-9D99-98CA8E59E03B}" srcOrd="0" destOrd="0" presId="urn:microsoft.com/office/officeart/2005/8/layout/lProcess2"/>
    <dgm:cxn modelId="{4F8CBBE4-5365-4736-A6CC-FC834AA84061}" type="presParOf" srcId="{5DBD4BA6-8845-4D1F-BBF2-3F4FE2732461}" destId="{3673E04B-F272-4ACA-898C-6937AFD44E78}" srcOrd="1" destOrd="0" presId="urn:microsoft.com/office/officeart/2005/8/layout/lProcess2"/>
    <dgm:cxn modelId="{C8CFEF82-3EEA-4442-BAE3-0F16A88FC1F4}" type="presParOf" srcId="{5DBD4BA6-8845-4D1F-BBF2-3F4FE2732461}" destId="{F8A47F40-7B5E-4CA3-AB71-EC37DFC331CC}" srcOrd="2" destOrd="0" presId="urn:microsoft.com/office/officeart/2005/8/layout/lProcess2"/>
    <dgm:cxn modelId="{1B7E19A7-2FDA-44C9-AAD5-82040C75E3A9}" type="presParOf" srcId="{5DBD4BA6-8845-4D1F-BBF2-3F4FE2732461}" destId="{640AB86E-5AC7-4DB5-8ED3-C074B5D248A1}" srcOrd="3" destOrd="0" presId="urn:microsoft.com/office/officeart/2005/8/layout/lProcess2"/>
    <dgm:cxn modelId="{9644CACD-7B7E-41F5-AC57-63436CE9C076}" type="presParOf" srcId="{5DBD4BA6-8845-4D1F-BBF2-3F4FE2732461}" destId="{20BCE813-9976-488F-A38A-3F3F69285985}" srcOrd="4" destOrd="0" presId="urn:microsoft.com/office/officeart/2005/8/layout/lProcess2"/>
    <dgm:cxn modelId="{A4AE5EE5-EE78-460C-BF65-0B6D4386ED55}" type="presParOf" srcId="{5DBD4BA6-8845-4D1F-BBF2-3F4FE2732461}" destId="{BEDE0F06-7A4C-4E01-B9D8-111C1C161ABC}" srcOrd="5" destOrd="0" presId="urn:microsoft.com/office/officeart/2005/8/layout/lProcess2"/>
    <dgm:cxn modelId="{05A1357A-EF57-4A55-8CB1-0A31B06A2032}" type="presParOf" srcId="{5DBD4BA6-8845-4D1F-BBF2-3F4FE2732461}" destId="{FAB6C4A3-8323-48BD-A9B4-6D2DC1B2AEB9}"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73CEDF-F32D-4D40-904C-9B3EA5DA3532}" type="doc">
      <dgm:prSet loTypeId="urn:microsoft.com/office/officeart/2005/8/layout/list1" loCatId="list" qsTypeId="urn:microsoft.com/office/officeart/2005/8/quickstyle/simple1" qsCatId="simple" csTypeId="urn:microsoft.com/office/officeart/2005/8/colors/accent4_1" csCatId="accent4" phldr="1"/>
      <dgm:spPr/>
      <dgm:t>
        <a:bodyPr/>
        <a:lstStyle/>
        <a:p>
          <a:endParaRPr lang="es-ES"/>
        </a:p>
      </dgm:t>
    </dgm:pt>
    <dgm:pt modelId="{354D6956-6B2A-4F01-A064-BE1BAB784E17}">
      <dgm:prSet custT="1"/>
      <dgm:spPr>
        <a:effectLst>
          <a:glow rad="228600">
            <a:schemeClr val="accent5">
              <a:satMod val="175000"/>
              <a:alpha val="40000"/>
            </a:schemeClr>
          </a:glow>
        </a:effectLst>
        <a:scene3d>
          <a:camera prst="perspectiveLeft"/>
          <a:lightRig rig="threePt" dir="t"/>
        </a:scene3d>
      </dgm:spPr>
      <dgm:t>
        <a:bodyPr/>
        <a:lstStyle/>
        <a:p>
          <a:r>
            <a:rPr lang="es-ES_tradnl" sz="2000" dirty="0" smtClean="0"/>
            <a:t>Contar con una cartera de donante que ayuden a mantener el centro de estudios.</a:t>
          </a:r>
          <a:endParaRPr lang="es-ES" sz="2000" dirty="0"/>
        </a:p>
      </dgm:t>
    </dgm:pt>
    <dgm:pt modelId="{7854CAD3-6701-44AB-BC55-B555E3C298C0}" type="parTrans" cxnId="{3BE22873-72BF-4FAF-ADAC-90A5D83CDF12}">
      <dgm:prSet/>
      <dgm:spPr/>
      <dgm:t>
        <a:bodyPr/>
        <a:lstStyle/>
        <a:p>
          <a:endParaRPr lang="es-ES" sz="2400"/>
        </a:p>
      </dgm:t>
    </dgm:pt>
    <dgm:pt modelId="{A88BB30A-ECAA-4D0F-ABC7-C7222EEC6D45}" type="sibTrans" cxnId="{3BE22873-72BF-4FAF-ADAC-90A5D83CDF12}">
      <dgm:prSet/>
      <dgm:spPr/>
      <dgm:t>
        <a:bodyPr/>
        <a:lstStyle/>
        <a:p>
          <a:endParaRPr lang="es-ES" sz="2400"/>
        </a:p>
      </dgm:t>
    </dgm:pt>
    <dgm:pt modelId="{B27980A5-C961-4106-86FE-46D931A9DC92}">
      <dgm:prSet phldrT="[Texto]" custT="1"/>
      <dgm:spPr/>
      <dgm:t>
        <a:bodyPr/>
        <a:lstStyle/>
        <a:p>
          <a:endParaRPr lang="es-ES" sz="2800" dirty="0"/>
        </a:p>
      </dgm:t>
    </dgm:pt>
    <dgm:pt modelId="{51DA929F-377C-46D6-9097-4F6E67109CC1}" type="parTrans" cxnId="{9AC77BD6-559C-4D0B-84AA-60544FF64127}">
      <dgm:prSet/>
      <dgm:spPr/>
      <dgm:t>
        <a:bodyPr/>
        <a:lstStyle/>
        <a:p>
          <a:endParaRPr lang="es-ES" sz="2400"/>
        </a:p>
      </dgm:t>
    </dgm:pt>
    <dgm:pt modelId="{B6A4803C-8263-49E8-8450-B8C2CDDBADED}" type="sibTrans" cxnId="{9AC77BD6-559C-4D0B-84AA-60544FF64127}">
      <dgm:prSet/>
      <dgm:spPr/>
      <dgm:t>
        <a:bodyPr/>
        <a:lstStyle/>
        <a:p>
          <a:endParaRPr lang="es-ES" sz="2400"/>
        </a:p>
      </dgm:t>
    </dgm:pt>
    <dgm:pt modelId="{91337A37-B368-415E-864A-ABFF460F56F6}">
      <dgm:prSet phldrT="[Texto]" custT="1"/>
      <dgm:spPr>
        <a:effectLst>
          <a:glow rad="228600">
            <a:schemeClr val="accent5">
              <a:satMod val="175000"/>
              <a:alpha val="40000"/>
            </a:schemeClr>
          </a:glow>
        </a:effectLst>
        <a:scene3d>
          <a:camera prst="perspectiveLeft"/>
          <a:lightRig rig="threePt" dir="t"/>
        </a:scene3d>
      </dgm:spPr>
      <dgm:t>
        <a:bodyPr/>
        <a:lstStyle/>
        <a:p>
          <a:r>
            <a:rPr lang="es-ES_tradnl" sz="2000" dirty="0" smtClean="0"/>
            <a:t>Posicionar en el nivel académico a la FS.</a:t>
          </a:r>
          <a:endParaRPr lang="es-ES" sz="2000" dirty="0"/>
        </a:p>
      </dgm:t>
    </dgm:pt>
    <dgm:pt modelId="{CDE91FD6-963E-4A0F-B9C8-1CA8C2218AD5}" type="parTrans" cxnId="{1C2E3D1F-1DFE-4E82-A589-F4773379FED9}">
      <dgm:prSet/>
      <dgm:spPr/>
      <dgm:t>
        <a:bodyPr/>
        <a:lstStyle/>
        <a:p>
          <a:endParaRPr lang="es-ES" sz="2400"/>
        </a:p>
      </dgm:t>
    </dgm:pt>
    <dgm:pt modelId="{E9D4A6CF-CCC0-4988-A33D-7FE7C60D9060}" type="sibTrans" cxnId="{1C2E3D1F-1DFE-4E82-A589-F4773379FED9}">
      <dgm:prSet/>
      <dgm:spPr/>
      <dgm:t>
        <a:bodyPr/>
        <a:lstStyle/>
        <a:p>
          <a:endParaRPr lang="es-ES" sz="2400"/>
        </a:p>
      </dgm:t>
    </dgm:pt>
    <dgm:pt modelId="{12533FA7-2181-476B-91CD-454ED57FBC8B}">
      <dgm:prSet phldrT="[Texto]" custT="1"/>
      <dgm:spPr/>
      <dgm:t>
        <a:bodyPr/>
        <a:lstStyle/>
        <a:p>
          <a:endParaRPr lang="es-ES" sz="2800" dirty="0"/>
        </a:p>
      </dgm:t>
    </dgm:pt>
    <dgm:pt modelId="{05A72F0B-451B-4394-80E4-26F7EF67DB87}" type="parTrans" cxnId="{4A274F26-7E5E-427E-99A6-348FD440A8A3}">
      <dgm:prSet/>
      <dgm:spPr/>
      <dgm:t>
        <a:bodyPr/>
        <a:lstStyle/>
        <a:p>
          <a:endParaRPr lang="es-ES" sz="2400"/>
        </a:p>
      </dgm:t>
    </dgm:pt>
    <dgm:pt modelId="{7C7653D8-F90E-4332-8D9D-E0DA39A732D3}" type="sibTrans" cxnId="{4A274F26-7E5E-427E-99A6-348FD440A8A3}">
      <dgm:prSet/>
      <dgm:spPr/>
      <dgm:t>
        <a:bodyPr/>
        <a:lstStyle/>
        <a:p>
          <a:endParaRPr lang="es-ES" sz="2400"/>
        </a:p>
      </dgm:t>
    </dgm:pt>
    <dgm:pt modelId="{AB4F360A-878B-4471-B8FB-CBAE43B3D869}">
      <dgm:prSet custT="1"/>
      <dgm:spPr>
        <a:effectLst>
          <a:glow rad="228600">
            <a:schemeClr val="accent5">
              <a:satMod val="175000"/>
              <a:alpha val="40000"/>
            </a:schemeClr>
          </a:glow>
        </a:effectLst>
        <a:scene3d>
          <a:camera prst="perspectiveLeft"/>
          <a:lightRig rig="threePt" dir="t"/>
        </a:scene3d>
      </dgm:spPr>
      <dgm:t>
        <a:bodyPr/>
        <a:lstStyle/>
        <a:p>
          <a:r>
            <a:rPr lang="es-ES_tradnl" sz="2400" dirty="0" smtClean="0"/>
            <a:t>Generar recursos y fuentes de financiamiento</a:t>
          </a:r>
          <a:endParaRPr lang="es-ES" sz="2400" dirty="0"/>
        </a:p>
      </dgm:t>
    </dgm:pt>
    <dgm:pt modelId="{5BE944A4-BE53-4908-8E3E-1ACC4BB54D4C}" type="parTrans" cxnId="{1D55FC11-DC2C-4525-BCA2-B67CF0B8C015}">
      <dgm:prSet/>
      <dgm:spPr/>
      <dgm:t>
        <a:bodyPr/>
        <a:lstStyle/>
        <a:p>
          <a:endParaRPr lang="es-ES" sz="2400"/>
        </a:p>
      </dgm:t>
    </dgm:pt>
    <dgm:pt modelId="{010E6335-C684-447E-82E6-AED95A51F736}" type="sibTrans" cxnId="{1D55FC11-DC2C-4525-BCA2-B67CF0B8C015}">
      <dgm:prSet/>
      <dgm:spPr/>
      <dgm:t>
        <a:bodyPr/>
        <a:lstStyle/>
        <a:p>
          <a:endParaRPr lang="es-ES" sz="2400"/>
        </a:p>
      </dgm:t>
    </dgm:pt>
    <dgm:pt modelId="{AFCFA1C9-17FA-45E7-B4AE-26EDF2E5B14C}">
      <dgm:prSet custT="1"/>
      <dgm:spPr>
        <a:effectLst>
          <a:glow rad="228600">
            <a:schemeClr val="accent5">
              <a:satMod val="175000"/>
              <a:alpha val="40000"/>
            </a:schemeClr>
          </a:glow>
        </a:effectLst>
        <a:scene3d>
          <a:camera prst="perspectiveLeft"/>
          <a:lightRig rig="threePt" dir="t"/>
        </a:scene3d>
      </dgm:spPr>
      <dgm:t>
        <a:bodyPr/>
        <a:lstStyle/>
        <a:p>
          <a:r>
            <a:rPr lang="es-EC" sz="2000" dirty="0" smtClean="0"/>
            <a:t>Relacionar a la FS con entidades educativas de conservación a nivel internacional que se proyectan como ejemplo a seguir </a:t>
          </a:r>
          <a:endParaRPr lang="es-ES" sz="2000" dirty="0"/>
        </a:p>
      </dgm:t>
    </dgm:pt>
    <dgm:pt modelId="{FD95F798-B85F-4AF3-9C9F-EF784949BAB8}" type="parTrans" cxnId="{4A91AD8D-7129-43FD-91BE-7E7E71E9244C}">
      <dgm:prSet/>
      <dgm:spPr/>
      <dgm:t>
        <a:bodyPr/>
        <a:lstStyle/>
        <a:p>
          <a:endParaRPr lang="es-ES" sz="2400"/>
        </a:p>
      </dgm:t>
    </dgm:pt>
    <dgm:pt modelId="{8D47FFFD-96FE-4A9C-B0A5-30D2F3D07CBB}" type="sibTrans" cxnId="{4A91AD8D-7129-43FD-91BE-7E7E71E9244C}">
      <dgm:prSet/>
      <dgm:spPr/>
      <dgm:t>
        <a:bodyPr/>
        <a:lstStyle/>
        <a:p>
          <a:endParaRPr lang="es-ES" sz="2400"/>
        </a:p>
      </dgm:t>
    </dgm:pt>
    <dgm:pt modelId="{5A810299-83F4-475B-8CAB-3DD16AF696C3}">
      <dgm:prSet custT="1"/>
      <dgm:spPr>
        <a:effectLst>
          <a:glow rad="228600">
            <a:schemeClr val="accent5">
              <a:satMod val="175000"/>
              <a:alpha val="40000"/>
            </a:schemeClr>
          </a:glow>
        </a:effectLst>
        <a:scene3d>
          <a:camera prst="perspectiveLeft"/>
          <a:lightRig rig="threePt" dir="t"/>
        </a:scene3d>
      </dgm:spPr>
      <dgm:t>
        <a:bodyPr/>
        <a:lstStyle/>
        <a:p>
          <a:r>
            <a:rPr lang="es-ES_tradnl" sz="2400" dirty="0" smtClean="0"/>
            <a:t>Contar con un sistema de medición de gestión administrativa y académica</a:t>
          </a:r>
          <a:r>
            <a:rPr lang="es-ES_tradnl" sz="1400" dirty="0" smtClean="0"/>
            <a:t>.</a:t>
          </a:r>
          <a:endParaRPr lang="es-ES" sz="1400" dirty="0"/>
        </a:p>
      </dgm:t>
    </dgm:pt>
    <dgm:pt modelId="{1738D730-AD2E-4045-8598-98EAF4F1986E}" type="parTrans" cxnId="{E4F4E97F-16CD-4485-B59A-E0A02D1DBB55}">
      <dgm:prSet/>
      <dgm:spPr/>
      <dgm:t>
        <a:bodyPr/>
        <a:lstStyle/>
        <a:p>
          <a:endParaRPr lang="es-ES" sz="2400"/>
        </a:p>
      </dgm:t>
    </dgm:pt>
    <dgm:pt modelId="{ECFBAA17-1F41-402D-A69A-02DBF1904AA8}" type="sibTrans" cxnId="{E4F4E97F-16CD-4485-B59A-E0A02D1DBB55}">
      <dgm:prSet/>
      <dgm:spPr/>
      <dgm:t>
        <a:bodyPr/>
        <a:lstStyle/>
        <a:p>
          <a:endParaRPr lang="es-ES" sz="2400"/>
        </a:p>
      </dgm:t>
    </dgm:pt>
    <dgm:pt modelId="{CAB94079-4329-4529-A14A-9777158A2AA5}">
      <dgm:prSet custT="1"/>
      <dgm:spPr>
        <a:effectLst>
          <a:glow rad="228600">
            <a:schemeClr val="accent5">
              <a:satMod val="175000"/>
              <a:alpha val="40000"/>
            </a:schemeClr>
          </a:glow>
        </a:effectLst>
        <a:scene3d>
          <a:camera prst="perspectiveLeft"/>
          <a:lightRig rig="threePt" dir="t"/>
        </a:scene3d>
      </dgm:spPr>
      <dgm:t>
        <a:bodyPr/>
        <a:lstStyle/>
        <a:p>
          <a:r>
            <a:rPr lang="es-EC" sz="2000" dirty="0" smtClean="0"/>
            <a:t>Acceder a los beneficios que generan el turismo y la investigación científica mediante convenios y donaciones. </a:t>
          </a:r>
          <a:endParaRPr lang="es-ES" sz="2000" dirty="0"/>
        </a:p>
      </dgm:t>
    </dgm:pt>
    <dgm:pt modelId="{9FAC3600-4C5C-4935-92BD-AF68B61F7960}" type="parTrans" cxnId="{E156F57C-A6A9-4DB6-A38D-BF1A2979C648}">
      <dgm:prSet/>
      <dgm:spPr/>
      <dgm:t>
        <a:bodyPr/>
        <a:lstStyle/>
        <a:p>
          <a:endParaRPr lang="es-ES" sz="2400"/>
        </a:p>
      </dgm:t>
    </dgm:pt>
    <dgm:pt modelId="{B234DF86-8742-4EE4-8CBE-DE372137312B}" type="sibTrans" cxnId="{E156F57C-A6A9-4DB6-A38D-BF1A2979C648}">
      <dgm:prSet/>
      <dgm:spPr/>
      <dgm:t>
        <a:bodyPr/>
        <a:lstStyle/>
        <a:p>
          <a:endParaRPr lang="es-ES" sz="2400"/>
        </a:p>
      </dgm:t>
    </dgm:pt>
    <dgm:pt modelId="{898084A3-207C-4290-B107-89EEFB7CBB2A}" type="pres">
      <dgm:prSet presAssocID="{AD73CEDF-F32D-4D40-904C-9B3EA5DA3532}" presName="linear" presStyleCnt="0">
        <dgm:presLayoutVars>
          <dgm:dir/>
          <dgm:animLvl val="lvl"/>
          <dgm:resizeHandles val="exact"/>
        </dgm:presLayoutVars>
      </dgm:prSet>
      <dgm:spPr/>
      <dgm:t>
        <a:bodyPr/>
        <a:lstStyle/>
        <a:p>
          <a:endParaRPr lang="es-ES"/>
        </a:p>
      </dgm:t>
    </dgm:pt>
    <dgm:pt modelId="{7C65B0FA-9136-4602-88FF-4D00047B7FD1}" type="pres">
      <dgm:prSet presAssocID="{354D6956-6B2A-4F01-A064-BE1BAB784E17}" presName="parentLin" presStyleCnt="0"/>
      <dgm:spPr/>
    </dgm:pt>
    <dgm:pt modelId="{A8EB95F7-587F-4665-8225-6975440371EF}" type="pres">
      <dgm:prSet presAssocID="{354D6956-6B2A-4F01-A064-BE1BAB784E17}" presName="parentLeftMargin" presStyleLbl="node1" presStyleIdx="0" presStyleCnt="6"/>
      <dgm:spPr/>
      <dgm:t>
        <a:bodyPr/>
        <a:lstStyle/>
        <a:p>
          <a:endParaRPr lang="es-ES"/>
        </a:p>
      </dgm:t>
    </dgm:pt>
    <dgm:pt modelId="{C92A4964-FB2B-4A56-8786-E8A40E251537}" type="pres">
      <dgm:prSet presAssocID="{354D6956-6B2A-4F01-A064-BE1BAB784E17}" presName="parentText" presStyleLbl="node1" presStyleIdx="0" presStyleCnt="6" custScaleX="115923">
        <dgm:presLayoutVars>
          <dgm:chMax val="0"/>
          <dgm:bulletEnabled val="1"/>
        </dgm:presLayoutVars>
      </dgm:prSet>
      <dgm:spPr/>
      <dgm:t>
        <a:bodyPr/>
        <a:lstStyle/>
        <a:p>
          <a:endParaRPr lang="es-ES"/>
        </a:p>
      </dgm:t>
    </dgm:pt>
    <dgm:pt modelId="{AD9D5EB4-A7F8-4100-90C7-B078932E89A3}" type="pres">
      <dgm:prSet presAssocID="{354D6956-6B2A-4F01-A064-BE1BAB784E17}" presName="negativeSpace" presStyleCnt="0"/>
      <dgm:spPr/>
    </dgm:pt>
    <dgm:pt modelId="{3D798EC2-3308-4FEC-A545-A2181A432D66}" type="pres">
      <dgm:prSet presAssocID="{354D6956-6B2A-4F01-A064-BE1BAB784E17}" presName="childText" presStyleLbl="conFgAcc1" presStyleIdx="0" presStyleCnt="6">
        <dgm:presLayoutVars>
          <dgm:bulletEnabled val="1"/>
        </dgm:presLayoutVars>
      </dgm:prSet>
      <dgm:spPr/>
      <dgm:t>
        <a:bodyPr/>
        <a:lstStyle/>
        <a:p>
          <a:endParaRPr lang="es-ES"/>
        </a:p>
      </dgm:t>
    </dgm:pt>
    <dgm:pt modelId="{478EFE83-983C-4D95-AAC8-2F932700AAC6}" type="pres">
      <dgm:prSet presAssocID="{A88BB30A-ECAA-4D0F-ABC7-C7222EEC6D45}" presName="spaceBetweenRectangles" presStyleCnt="0"/>
      <dgm:spPr/>
    </dgm:pt>
    <dgm:pt modelId="{0C0E04E7-5E82-4693-BE67-F761EB36EF80}" type="pres">
      <dgm:prSet presAssocID="{91337A37-B368-415E-864A-ABFF460F56F6}" presName="parentLin" presStyleCnt="0"/>
      <dgm:spPr/>
    </dgm:pt>
    <dgm:pt modelId="{9D88BC77-4A8D-4775-9D82-FA56F88B4589}" type="pres">
      <dgm:prSet presAssocID="{91337A37-B368-415E-864A-ABFF460F56F6}" presName="parentLeftMargin" presStyleLbl="node1" presStyleIdx="0" presStyleCnt="6"/>
      <dgm:spPr/>
      <dgm:t>
        <a:bodyPr/>
        <a:lstStyle/>
        <a:p>
          <a:endParaRPr lang="es-ES"/>
        </a:p>
      </dgm:t>
    </dgm:pt>
    <dgm:pt modelId="{68E89FD7-7CD8-4EDE-8104-D85C5466D289}" type="pres">
      <dgm:prSet presAssocID="{91337A37-B368-415E-864A-ABFF460F56F6}" presName="parentText" presStyleLbl="node1" presStyleIdx="1" presStyleCnt="6" custScaleX="114098">
        <dgm:presLayoutVars>
          <dgm:chMax val="0"/>
          <dgm:bulletEnabled val="1"/>
        </dgm:presLayoutVars>
      </dgm:prSet>
      <dgm:spPr/>
      <dgm:t>
        <a:bodyPr/>
        <a:lstStyle/>
        <a:p>
          <a:endParaRPr lang="es-ES"/>
        </a:p>
      </dgm:t>
    </dgm:pt>
    <dgm:pt modelId="{FE58ED88-F476-41DB-A0BE-8E7CB2EB3D01}" type="pres">
      <dgm:prSet presAssocID="{91337A37-B368-415E-864A-ABFF460F56F6}" presName="negativeSpace" presStyleCnt="0"/>
      <dgm:spPr/>
    </dgm:pt>
    <dgm:pt modelId="{F3D3E627-6982-4E5E-8CFF-F6D83E1C3437}" type="pres">
      <dgm:prSet presAssocID="{91337A37-B368-415E-864A-ABFF460F56F6}" presName="childText" presStyleLbl="conFgAcc1" presStyleIdx="1" presStyleCnt="6">
        <dgm:presLayoutVars>
          <dgm:bulletEnabled val="1"/>
        </dgm:presLayoutVars>
      </dgm:prSet>
      <dgm:spPr/>
      <dgm:t>
        <a:bodyPr/>
        <a:lstStyle/>
        <a:p>
          <a:endParaRPr lang="es-ES"/>
        </a:p>
      </dgm:t>
    </dgm:pt>
    <dgm:pt modelId="{AC34C9E3-2553-4BCC-A0F8-3CEF77D26897}" type="pres">
      <dgm:prSet presAssocID="{E9D4A6CF-CCC0-4988-A33D-7FE7C60D9060}" presName="spaceBetweenRectangles" presStyleCnt="0"/>
      <dgm:spPr/>
    </dgm:pt>
    <dgm:pt modelId="{1BA52897-6167-45F7-9AF7-E6AE022F13E4}" type="pres">
      <dgm:prSet presAssocID="{AFCFA1C9-17FA-45E7-B4AE-26EDF2E5B14C}" presName="parentLin" presStyleCnt="0"/>
      <dgm:spPr/>
    </dgm:pt>
    <dgm:pt modelId="{811CAE8D-065C-4021-A391-33FD1FB9ABB4}" type="pres">
      <dgm:prSet presAssocID="{AFCFA1C9-17FA-45E7-B4AE-26EDF2E5B14C}" presName="parentLeftMargin" presStyleLbl="node1" presStyleIdx="1" presStyleCnt="6"/>
      <dgm:spPr/>
      <dgm:t>
        <a:bodyPr/>
        <a:lstStyle/>
        <a:p>
          <a:endParaRPr lang="es-ES"/>
        </a:p>
      </dgm:t>
    </dgm:pt>
    <dgm:pt modelId="{53197B36-75D3-4534-B5A3-376398F98852}" type="pres">
      <dgm:prSet presAssocID="{AFCFA1C9-17FA-45E7-B4AE-26EDF2E5B14C}" presName="parentText" presStyleLbl="node1" presStyleIdx="2" presStyleCnt="6" custScaleX="116928" custScaleY="140484">
        <dgm:presLayoutVars>
          <dgm:chMax val="0"/>
          <dgm:bulletEnabled val="1"/>
        </dgm:presLayoutVars>
      </dgm:prSet>
      <dgm:spPr/>
      <dgm:t>
        <a:bodyPr/>
        <a:lstStyle/>
        <a:p>
          <a:endParaRPr lang="es-ES"/>
        </a:p>
      </dgm:t>
    </dgm:pt>
    <dgm:pt modelId="{1E4EFF93-599B-425C-91C5-01F042565595}" type="pres">
      <dgm:prSet presAssocID="{AFCFA1C9-17FA-45E7-B4AE-26EDF2E5B14C}" presName="negativeSpace" presStyleCnt="0"/>
      <dgm:spPr/>
    </dgm:pt>
    <dgm:pt modelId="{B7233487-B578-4042-AC7F-752180385549}" type="pres">
      <dgm:prSet presAssocID="{AFCFA1C9-17FA-45E7-B4AE-26EDF2E5B14C}" presName="childText" presStyleLbl="conFgAcc1" presStyleIdx="2" presStyleCnt="6">
        <dgm:presLayoutVars>
          <dgm:bulletEnabled val="1"/>
        </dgm:presLayoutVars>
      </dgm:prSet>
      <dgm:spPr/>
    </dgm:pt>
    <dgm:pt modelId="{424FA6C4-26D9-4D7F-BC0E-5AA1F0793269}" type="pres">
      <dgm:prSet presAssocID="{8D47FFFD-96FE-4A9C-B0A5-30D2F3D07CBB}" presName="spaceBetweenRectangles" presStyleCnt="0"/>
      <dgm:spPr/>
    </dgm:pt>
    <dgm:pt modelId="{B1790D29-342E-4227-A939-6E04C7632FE7}" type="pres">
      <dgm:prSet presAssocID="{CAB94079-4329-4529-A14A-9777158A2AA5}" presName="parentLin" presStyleCnt="0"/>
      <dgm:spPr/>
    </dgm:pt>
    <dgm:pt modelId="{CBC4AC20-157A-4FC4-831F-362C9C44C028}" type="pres">
      <dgm:prSet presAssocID="{CAB94079-4329-4529-A14A-9777158A2AA5}" presName="parentLeftMargin" presStyleLbl="node1" presStyleIdx="2" presStyleCnt="6"/>
      <dgm:spPr/>
      <dgm:t>
        <a:bodyPr/>
        <a:lstStyle/>
        <a:p>
          <a:endParaRPr lang="es-ES"/>
        </a:p>
      </dgm:t>
    </dgm:pt>
    <dgm:pt modelId="{314B7371-92C0-4FA1-BAD1-095587DC1862}" type="pres">
      <dgm:prSet presAssocID="{CAB94079-4329-4529-A14A-9777158A2AA5}" presName="parentText" presStyleLbl="node1" presStyleIdx="3" presStyleCnt="6" custScaleX="116918" custScaleY="121743">
        <dgm:presLayoutVars>
          <dgm:chMax val="0"/>
          <dgm:bulletEnabled val="1"/>
        </dgm:presLayoutVars>
      </dgm:prSet>
      <dgm:spPr/>
      <dgm:t>
        <a:bodyPr/>
        <a:lstStyle/>
        <a:p>
          <a:endParaRPr lang="es-ES"/>
        </a:p>
      </dgm:t>
    </dgm:pt>
    <dgm:pt modelId="{4BA9E79F-FEB9-4554-8FD8-1D090C0F9896}" type="pres">
      <dgm:prSet presAssocID="{CAB94079-4329-4529-A14A-9777158A2AA5}" presName="negativeSpace" presStyleCnt="0"/>
      <dgm:spPr/>
    </dgm:pt>
    <dgm:pt modelId="{E44BE242-09B4-4B35-9023-654827248B9B}" type="pres">
      <dgm:prSet presAssocID="{CAB94079-4329-4529-A14A-9777158A2AA5}" presName="childText" presStyleLbl="conFgAcc1" presStyleIdx="3" presStyleCnt="6">
        <dgm:presLayoutVars>
          <dgm:bulletEnabled val="1"/>
        </dgm:presLayoutVars>
      </dgm:prSet>
      <dgm:spPr/>
    </dgm:pt>
    <dgm:pt modelId="{2E15E353-DC3C-4F04-A152-0B476213DC5B}" type="pres">
      <dgm:prSet presAssocID="{B234DF86-8742-4EE4-8CBE-DE372137312B}" presName="spaceBetweenRectangles" presStyleCnt="0"/>
      <dgm:spPr/>
    </dgm:pt>
    <dgm:pt modelId="{235DFBAC-8328-4F58-8905-B6C13C2D1333}" type="pres">
      <dgm:prSet presAssocID="{5A810299-83F4-475B-8CAB-3DD16AF696C3}" presName="parentLin" presStyleCnt="0"/>
      <dgm:spPr/>
    </dgm:pt>
    <dgm:pt modelId="{D2D510CE-EE4C-48AB-8A4C-97523F996181}" type="pres">
      <dgm:prSet presAssocID="{5A810299-83F4-475B-8CAB-3DD16AF696C3}" presName="parentLeftMargin" presStyleLbl="node1" presStyleIdx="3" presStyleCnt="6"/>
      <dgm:spPr/>
      <dgm:t>
        <a:bodyPr/>
        <a:lstStyle/>
        <a:p>
          <a:endParaRPr lang="es-ES"/>
        </a:p>
      </dgm:t>
    </dgm:pt>
    <dgm:pt modelId="{56956E39-9FD4-4049-A770-1643D37AC46E}" type="pres">
      <dgm:prSet presAssocID="{5A810299-83F4-475B-8CAB-3DD16AF696C3}" presName="parentText" presStyleLbl="node1" presStyleIdx="4" presStyleCnt="6" custScaleX="119738" custScaleY="141200">
        <dgm:presLayoutVars>
          <dgm:chMax val="0"/>
          <dgm:bulletEnabled val="1"/>
        </dgm:presLayoutVars>
      </dgm:prSet>
      <dgm:spPr/>
      <dgm:t>
        <a:bodyPr/>
        <a:lstStyle/>
        <a:p>
          <a:endParaRPr lang="es-ES"/>
        </a:p>
      </dgm:t>
    </dgm:pt>
    <dgm:pt modelId="{6D3B654F-759C-4BA3-AABA-9C27AF20978A}" type="pres">
      <dgm:prSet presAssocID="{5A810299-83F4-475B-8CAB-3DD16AF696C3}" presName="negativeSpace" presStyleCnt="0"/>
      <dgm:spPr/>
    </dgm:pt>
    <dgm:pt modelId="{EF2D4652-D77D-4308-9819-7CDC0A6533CD}" type="pres">
      <dgm:prSet presAssocID="{5A810299-83F4-475B-8CAB-3DD16AF696C3}" presName="childText" presStyleLbl="conFgAcc1" presStyleIdx="4" presStyleCnt="6">
        <dgm:presLayoutVars>
          <dgm:bulletEnabled val="1"/>
        </dgm:presLayoutVars>
      </dgm:prSet>
      <dgm:spPr/>
    </dgm:pt>
    <dgm:pt modelId="{6E047D5E-D629-429C-A794-091E142D871A}" type="pres">
      <dgm:prSet presAssocID="{ECFBAA17-1F41-402D-A69A-02DBF1904AA8}" presName="spaceBetweenRectangles" presStyleCnt="0"/>
      <dgm:spPr/>
    </dgm:pt>
    <dgm:pt modelId="{7CAA9E7A-CF54-4088-9023-E5841B9F0DC0}" type="pres">
      <dgm:prSet presAssocID="{AB4F360A-878B-4471-B8FB-CBAE43B3D869}" presName="parentLin" presStyleCnt="0"/>
      <dgm:spPr/>
    </dgm:pt>
    <dgm:pt modelId="{BBBBC5A8-208A-4DBF-A423-233DB50235F0}" type="pres">
      <dgm:prSet presAssocID="{AB4F360A-878B-4471-B8FB-CBAE43B3D869}" presName="parentLeftMargin" presStyleLbl="node1" presStyleIdx="4" presStyleCnt="6"/>
      <dgm:spPr/>
      <dgm:t>
        <a:bodyPr/>
        <a:lstStyle/>
        <a:p>
          <a:endParaRPr lang="es-ES"/>
        </a:p>
      </dgm:t>
    </dgm:pt>
    <dgm:pt modelId="{E03B3F3A-6D11-4282-9D48-634AACD888E6}" type="pres">
      <dgm:prSet presAssocID="{AB4F360A-878B-4471-B8FB-CBAE43B3D869}" presName="parentText" presStyleLbl="node1" presStyleIdx="5" presStyleCnt="6" custScaleX="119738">
        <dgm:presLayoutVars>
          <dgm:chMax val="0"/>
          <dgm:bulletEnabled val="1"/>
        </dgm:presLayoutVars>
      </dgm:prSet>
      <dgm:spPr/>
      <dgm:t>
        <a:bodyPr/>
        <a:lstStyle/>
        <a:p>
          <a:endParaRPr lang="es-ES"/>
        </a:p>
      </dgm:t>
    </dgm:pt>
    <dgm:pt modelId="{EED9E4AE-FC41-4014-882C-AD3E5F8C7E90}" type="pres">
      <dgm:prSet presAssocID="{AB4F360A-878B-4471-B8FB-CBAE43B3D869}" presName="negativeSpace" presStyleCnt="0"/>
      <dgm:spPr/>
    </dgm:pt>
    <dgm:pt modelId="{40AFED5B-60F0-4EDB-9FC5-5B58302B28D8}" type="pres">
      <dgm:prSet presAssocID="{AB4F360A-878B-4471-B8FB-CBAE43B3D869}" presName="childText" presStyleLbl="conFgAcc1" presStyleIdx="5" presStyleCnt="6">
        <dgm:presLayoutVars>
          <dgm:bulletEnabled val="1"/>
        </dgm:presLayoutVars>
      </dgm:prSet>
      <dgm:spPr/>
    </dgm:pt>
  </dgm:ptLst>
  <dgm:cxnLst>
    <dgm:cxn modelId="{195CFDB5-DB28-4BD4-A50E-BEF8DE5091EE}" type="presOf" srcId="{B27980A5-C961-4106-86FE-46D931A9DC92}" destId="{3D798EC2-3308-4FEC-A545-A2181A432D66}" srcOrd="0" destOrd="0" presId="urn:microsoft.com/office/officeart/2005/8/layout/list1"/>
    <dgm:cxn modelId="{40109BA1-C02E-4F80-8C8B-BA600194C40D}" type="presOf" srcId="{AB4F360A-878B-4471-B8FB-CBAE43B3D869}" destId="{E03B3F3A-6D11-4282-9D48-634AACD888E6}" srcOrd="1" destOrd="0" presId="urn:microsoft.com/office/officeart/2005/8/layout/list1"/>
    <dgm:cxn modelId="{1D55FC11-DC2C-4525-BCA2-B67CF0B8C015}" srcId="{AD73CEDF-F32D-4D40-904C-9B3EA5DA3532}" destId="{AB4F360A-878B-4471-B8FB-CBAE43B3D869}" srcOrd="5" destOrd="0" parTransId="{5BE944A4-BE53-4908-8E3E-1ACC4BB54D4C}" sibTransId="{010E6335-C684-447E-82E6-AED95A51F736}"/>
    <dgm:cxn modelId="{041B220D-1427-486E-9424-CA3DEC8C4C45}" type="presOf" srcId="{CAB94079-4329-4529-A14A-9777158A2AA5}" destId="{314B7371-92C0-4FA1-BAD1-095587DC1862}" srcOrd="1" destOrd="0" presId="urn:microsoft.com/office/officeart/2005/8/layout/list1"/>
    <dgm:cxn modelId="{51029694-604C-4153-9626-16E97892362F}" type="presOf" srcId="{AB4F360A-878B-4471-B8FB-CBAE43B3D869}" destId="{BBBBC5A8-208A-4DBF-A423-233DB50235F0}" srcOrd="0" destOrd="0" presId="urn:microsoft.com/office/officeart/2005/8/layout/list1"/>
    <dgm:cxn modelId="{1C2E3D1F-1DFE-4E82-A589-F4773379FED9}" srcId="{AD73CEDF-F32D-4D40-904C-9B3EA5DA3532}" destId="{91337A37-B368-415E-864A-ABFF460F56F6}" srcOrd="1" destOrd="0" parTransId="{CDE91FD6-963E-4A0F-B9C8-1CA8C2218AD5}" sibTransId="{E9D4A6CF-CCC0-4988-A33D-7FE7C60D9060}"/>
    <dgm:cxn modelId="{18EC77B7-8C16-4CEA-9B19-1CCAE1E6F538}" type="presOf" srcId="{AFCFA1C9-17FA-45E7-B4AE-26EDF2E5B14C}" destId="{811CAE8D-065C-4021-A391-33FD1FB9ABB4}" srcOrd="0" destOrd="0" presId="urn:microsoft.com/office/officeart/2005/8/layout/list1"/>
    <dgm:cxn modelId="{6EF52721-8D8D-4B2F-BF26-599A6BC21962}" type="presOf" srcId="{91337A37-B368-415E-864A-ABFF460F56F6}" destId="{68E89FD7-7CD8-4EDE-8104-D85C5466D289}" srcOrd="1" destOrd="0" presId="urn:microsoft.com/office/officeart/2005/8/layout/list1"/>
    <dgm:cxn modelId="{4A91AD8D-7129-43FD-91BE-7E7E71E9244C}" srcId="{AD73CEDF-F32D-4D40-904C-9B3EA5DA3532}" destId="{AFCFA1C9-17FA-45E7-B4AE-26EDF2E5B14C}" srcOrd="2" destOrd="0" parTransId="{FD95F798-B85F-4AF3-9C9F-EF784949BAB8}" sibTransId="{8D47FFFD-96FE-4A9C-B0A5-30D2F3D07CBB}"/>
    <dgm:cxn modelId="{7EF787A0-F680-4CDD-B4F4-94F9F1B0E046}" type="presOf" srcId="{5A810299-83F4-475B-8CAB-3DD16AF696C3}" destId="{D2D510CE-EE4C-48AB-8A4C-97523F996181}" srcOrd="0" destOrd="0" presId="urn:microsoft.com/office/officeart/2005/8/layout/list1"/>
    <dgm:cxn modelId="{E4F4E97F-16CD-4485-B59A-E0A02D1DBB55}" srcId="{AD73CEDF-F32D-4D40-904C-9B3EA5DA3532}" destId="{5A810299-83F4-475B-8CAB-3DD16AF696C3}" srcOrd="4" destOrd="0" parTransId="{1738D730-AD2E-4045-8598-98EAF4F1986E}" sibTransId="{ECFBAA17-1F41-402D-A69A-02DBF1904AA8}"/>
    <dgm:cxn modelId="{86C7F3F3-9D2D-451D-BCF6-379913A1AD3C}" type="presOf" srcId="{AD73CEDF-F32D-4D40-904C-9B3EA5DA3532}" destId="{898084A3-207C-4290-B107-89EEFB7CBB2A}" srcOrd="0" destOrd="0" presId="urn:microsoft.com/office/officeart/2005/8/layout/list1"/>
    <dgm:cxn modelId="{AED4A682-740B-4620-9630-E22112BB38BC}" type="presOf" srcId="{91337A37-B368-415E-864A-ABFF460F56F6}" destId="{9D88BC77-4A8D-4775-9D82-FA56F88B4589}" srcOrd="0" destOrd="0" presId="urn:microsoft.com/office/officeart/2005/8/layout/list1"/>
    <dgm:cxn modelId="{4A274F26-7E5E-427E-99A6-348FD440A8A3}" srcId="{91337A37-B368-415E-864A-ABFF460F56F6}" destId="{12533FA7-2181-476B-91CD-454ED57FBC8B}" srcOrd="0" destOrd="0" parTransId="{05A72F0B-451B-4394-80E4-26F7EF67DB87}" sibTransId="{7C7653D8-F90E-4332-8D9D-E0DA39A732D3}"/>
    <dgm:cxn modelId="{B4B7CBC5-CD8C-4A70-8B24-8149696E225A}" type="presOf" srcId="{354D6956-6B2A-4F01-A064-BE1BAB784E17}" destId="{C92A4964-FB2B-4A56-8786-E8A40E251537}" srcOrd="1" destOrd="0" presId="urn:microsoft.com/office/officeart/2005/8/layout/list1"/>
    <dgm:cxn modelId="{E156F57C-A6A9-4DB6-A38D-BF1A2979C648}" srcId="{AD73CEDF-F32D-4D40-904C-9B3EA5DA3532}" destId="{CAB94079-4329-4529-A14A-9777158A2AA5}" srcOrd="3" destOrd="0" parTransId="{9FAC3600-4C5C-4935-92BD-AF68B61F7960}" sibTransId="{B234DF86-8742-4EE4-8CBE-DE372137312B}"/>
    <dgm:cxn modelId="{3BE22873-72BF-4FAF-ADAC-90A5D83CDF12}" srcId="{AD73CEDF-F32D-4D40-904C-9B3EA5DA3532}" destId="{354D6956-6B2A-4F01-A064-BE1BAB784E17}" srcOrd="0" destOrd="0" parTransId="{7854CAD3-6701-44AB-BC55-B555E3C298C0}" sibTransId="{A88BB30A-ECAA-4D0F-ABC7-C7222EEC6D45}"/>
    <dgm:cxn modelId="{9AC77BD6-559C-4D0B-84AA-60544FF64127}" srcId="{354D6956-6B2A-4F01-A064-BE1BAB784E17}" destId="{B27980A5-C961-4106-86FE-46D931A9DC92}" srcOrd="0" destOrd="0" parTransId="{51DA929F-377C-46D6-9097-4F6E67109CC1}" sibTransId="{B6A4803C-8263-49E8-8450-B8C2CDDBADED}"/>
    <dgm:cxn modelId="{083D8AE1-4C26-4967-95D9-475D514BF9CA}" type="presOf" srcId="{AFCFA1C9-17FA-45E7-B4AE-26EDF2E5B14C}" destId="{53197B36-75D3-4534-B5A3-376398F98852}" srcOrd="1" destOrd="0" presId="urn:microsoft.com/office/officeart/2005/8/layout/list1"/>
    <dgm:cxn modelId="{6CE7E0E4-7C0D-4186-9E1A-C88C72CA4B3B}" type="presOf" srcId="{12533FA7-2181-476B-91CD-454ED57FBC8B}" destId="{F3D3E627-6982-4E5E-8CFF-F6D83E1C3437}" srcOrd="0" destOrd="0" presId="urn:microsoft.com/office/officeart/2005/8/layout/list1"/>
    <dgm:cxn modelId="{F60C05AA-C93F-4362-B3C8-AA2F258F6513}" type="presOf" srcId="{354D6956-6B2A-4F01-A064-BE1BAB784E17}" destId="{A8EB95F7-587F-4665-8225-6975440371EF}" srcOrd="0" destOrd="0" presId="urn:microsoft.com/office/officeart/2005/8/layout/list1"/>
    <dgm:cxn modelId="{DE92C92F-6E1B-4963-951C-267E3D02598F}" type="presOf" srcId="{CAB94079-4329-4529-A14A-9777158A2AA5}" destId="{CBC4AC20-157A-4FC4-831F-362C9C44C028}" srcOrd="0" destOrd="0" presId="urn:microsoft.com/office/officeart/2005/8/layout/list1"/>
    <dgm:cxn modelId="{40A7A7F8-99E6-40F2-BFB6-E8694E3585AE}" type="presOf" srcId="{5A810299-83F4-475B-8CAB-3DD16AF696C3}" destId="{56956E39-9FD4-4049-A770-1643D37AC46E}" srcOrd="1" destOrd="0" presId="urn:microsoft.com/office/officeart/2005/8/layout/list1"/>
    <dgm:cxn modelId="{D5C1FD6E-314B-4C7C-952D-EEED12346032}" type="presParOf" srcId="{898084A3-207C-4290-B107-89EEFB7CBB2A}" destId="{7C65B0FA-9136-4602-88FF-4D00047B7FD1}" srcOrd="0" destOrd="0" presId="urn:microsoft.com/office/officeart/2005/8/layout/list1"/>
    <dgm:cxn modelId="{76CC7293-8FCF-4167-98B1-A8CCCC0177D7}" type="presParOf" srcId="{7C65B0FA-9136-4602-88FF-4D00047B7FD1}" destId="{A8EB95F7-587F-4665-8225-6975440371EF}" srcOrd="0" destOrd="0" presId="urn:microsoft.com/office/officeart/2005/8/layout/list1"/>
    <dgm:cxn modelId="{03CAC5B3-37FF-4F3E-BD9D-158C2430AAC2}" type="presParOf" srcId="{7C65B0FA-9136-4602-88FF-4D00047B7FD1}" destId="{C92A4964-FB2B-4A56-8786-E8A40E251537}" srcOrd="1" destOrd="0" presId="urn:microsoft.com/office/officeart/2005/8/layout/list1"/>
    <dgm:cxn modelId="{B4012278-B52B-43E6-9998-2B7DEEE40C59}" type="presParOf" srcId="{898084A3-207C-4290-B107-89EEFB7CBB2A}" destId="{AD9D5EB4-A7F8-4100-90C7-B078932E89A3}" srcOrd="1" destOrd="0" presId="urn:microsoft.com/office/officeart/2005/8/layout/list1"/>
    <dgm:cxn modelId="{163C573E-4BFF-4D9C-A027-276D0E657DA4}" type="presParOf" srcId="{898084A3-207C-4290-B107-89EEFB7CBB2A}" destId="{3D798EC2-3308-4FEC-A545-A2181A432D66}" srcOrd="2" destOrd="0" presId="urn:microsoft.com/office/officeart/2005/8/layout/list1"/>
    <dgm:cxn modelId="{CFFEE1F0-AE29-4808-A5D7-50E21398C98B}" type="presParOf" srcId="{898084A3-207C-4290-B107-89EEFB7CBB2A}" destId="{478EFE83-983C-4D95-AAC8-2F932700AAC6}" srcOrd="3" destOrd="0" presId="urn:microsoft.com/office/officeart/2005/8/layout/list1"/>
    <dgm:cxn modelId="{CC6F086E-F054-41A1-A4C5-927C86D6799E}" type="presParOf" srcId="{898084A3-207C-4290-B107-89EEFB7CBB2A}" destId="{0C0E04E7-5E82-4693-BE67-F761EB36EF80}" srcOrd="4" destOrd="0" presId="urn:microsoft.com/office/officeart/2005/8/layout/list1"/>
    <dgm:cxn modelId="{74829B49-89C9-4926-B809-10F11431E09A}" type="presParOf" srcId="{0C0E04E7-5E82-4693-BE67-F761EB36EF80}" destId="{9D88BC77-4A8D-4775-9D82-FA56F88B4589}" srcOrd="0" destOrd="0" presId="urn:microsoft.com/office/officeart/2005/8/layout/list1"/>
    <dgm:cxn modelId="{323013EF-1433-49EC-97AC-32550D21BA29}" type="presParOf" srcId="{0C0E04E7-5E82-4693-BE67-F761EB36EF80}" destId="{68E89FD7-7CD8-4EDE-8104-D85C5466D289}" srcOrd="1" destOrd="0" presId="urn:microsoft.com/office/officeart/2005/8/layout/list1"/>
    <dgm:cxn modelId="{9B042BE2-590A-40CE-AA82-F6F51F8E0055}" type="presParOf" srcId="{898084A3-207C-4290-B107-89EEFB7CBB2A}" destId="{FE58ED88-F476-41DB-A0BE-8E7CB2EB3D01}" srcOrd="5" destOrd="0" presId="urn:microsoft.com/office/officeart/2005/8/layout/list1"/>
    <dgm:cxn modelId="{7BA4A959-AD58-4BC6-8341-EFB03284B84A}" type="presParOf" srcId="{898084A3-207C-4290-B107-89EEFB7CBB2A}" destId="{F3D3E627-6982-4E5E-8CFF-F6D83E1C3437}" srcOrd="6" destOrd="0" presId="urn:microsoft.com/office/officeart/2005/8/layout/list1"/>
    <dgm:cxn modelId="{D038F7C2-2F70-4F92-A841-8B792A743C94}" type="presParOf" srcId="{898084A3-207C-4290-B107-89EEFB7CBB2A}" destId="{AC34C9E3-2553-4BCC-A0F8-3CEF77D26897}" srcOrd="7" destOrd="0" presId="urn:microsoft.com/office/officeart/2005/8/layout/list1"/>
    <dgm:cxn modelId="{5C00ED7A-BB18-432F-BFF4-644639278305}" type="presParOf" srcId="{898084A3-207C-4290-B107-89EEFB7CBB2A}" destId="{1BA52897-6167-45F7-9AF7-E6AE022F13E4}" srcOrd="8" destOrd="0" presId="urn:microsoft.com/office/officeart/2005/8/layout/list1"/>
    <dgm:cxn modelId="{CCE2A317-931B-47C2-A73A-A374D7D9245F}" type="presParOf" srcId="{1BA52897-6167-45F7-9AF7-E6AE022F13E4}" destId="{811CAE8D-065C-4021-A391-33FD1FB9ABB4}" srcOrd="0" destOrd="0" presId="urn:microsoft.com/office/officeart/2005/8/layout/list1"/>
    <dgm:cxn modelId="{EECAAD74-18BB-432E-931C-A03974D388DA}" type="presParOf" srcId="{1BA52897-6167-45F7-9AF7-E6AE022F13E4}" destId="{53197B36-75D3-4534-B5A3-376398F98852}" srcOrd="1" destOrd="0" presId="urn:microsoft.com/office/officeart/2005/8/layout/list1"/>
    <dgm:cxn modelId="{C0A37B52-0FE5-4552-B517-3895AE25B10B}" type="presParOf" srcId="{898084A3-207C-4290-B107-89EEFB7CBB2A}" destId="{1E4EFF93-599B-425C-91C5-01F042565595}" srcOrd="9" destOrd="0" presId="urn:microsoft.com/office/officeart/2005/8/layout/list1"/>
    <dgm:cxn modelId="{664642AE-56DF-4842-8478-F94D353F834A}" type="presParOf" srcId="{898084A3-207C-4290-B107-89EEFB7CBB2A}" destId="{B7233487-B578-4042-AC7F-752180385549}" srcOrd="10" destOrd="0" presId="urn:microsoft.com/office/officeart/2005/8/layout/list1"/>
    <dgm:cxn modelId="{273CA4F8-2FB5-416F-8444-E8C7D830A0B0}" type="presParOf" srcId="{898084A3-207C-4290-B107-89EEFB7CBB2A}" destId="{424FA6C4-26D9-4D7F-BC0E-5AA1F0793269}" srcOrd="11" destOrd="0" presId="urn:microsoft.com/office/officeart/2005/8/layout/list1"/>
    <dgm:cxn modelId="{E5F0A9DC-0E8B-4B36-A9E2-0C1B078477EC}" type="presParOf" srcId="{898084A3-207C-4290-B107-89EEFB7CBB2A}" destId="{B1790D29-342E-4227-A939-6E04C7632FE7}" srcOrd="12" destOrd="0" presId="urn:microsoft.com/office/officeart/2005/8/layout/list1"/>
    <dgm:cxn modelId="{F38BC9C3-5934-43D2-A8DA-426615A1ABC1}" type="presParOf" srcId="{B1790D29-342E-4227-A939-6E04C7632FE7}" destId="{CBC4AC20-157A-4FC4-831F-362C9C44C028}" srcOrd="0" destOrd="0" presId="urn:microsoft.com/office/officeart/2005/8/layout/list1"/>
    <dgm:cxn modelId="{DBF51AA8-AAA8-4771-A32A-190A5AC3D320}" type="presParOf" srcId="{B1790D29-342E-4227-A939-6E04C7632FE7}" destId="{314B7371-92C0-4FA1-BAD1-095587DC1862}" srcOrd="1" destOrd="0" presId="urn:microsoft.com/office/officeart/2005/8/layout/list1"/>
    <dgm:cxn modelId="{2E8A71C7-0A09-4D2E-9157-FAE6E09FC5B3}" type="presParOf" srcId="{898084A3-207C-4290-B107-89EEFB7CBB2A}" destId="{4BA9E79F-FEB9-4554-8FD8-1D090C0F9896}" srcOrd="13" destOrd="0" presId="urn:microsoft.com/office/officeart/2005/8/layout/list1"/>
    <dgm:cxn modelId="{C464AC86-7DE8-4F6D-B710-497A51E197CA}" type="presParOf" srcId="{898084A3-207C-4290-B107-89EEFB7CBB2A}" destId="{E44BE242-09B4-4B35-9023-654827248B9B}" srcOrd="14" destOrd="0" presId="urn:microsoft.com/office/officeart/2005/8/layout/list1"/>
    <dgm:cxn modelId="{04589D9D-10B2-4D65-85E2-C64E4AF5DB28}" type="presParOf" srcId="{898084A3-207C-4290-B107-89EEFB7CBB2A}" destId="{2E15E353-DC3C-4F04-A152-0B476213DC5B}" srcOrd="15" destOrd="0" presId="urn:microsoft.com/office/officeart/2005/8/layout/list1"/>
    <dgm:cxn modelId="{69B06CF6-D351-4EC5-AF19-2BE556D7D8BB}" type="presParOf" srcId="{898084A3-207C-4290-B107-89EEFB7CBB2A}" destId="{235DFBAC-8328-4F58-8905-B6C13C2D1333}" srcOrd="16" destOrd="0" presId="urn:microsoft.com/office/officeart/2005/8/layout/list1"/>
    <dgm:cxn modelId="{F75730F9-97DE-4D23-B3E0-4791B4671DB3}" type="presParOf" srcId="{235DFBAC-8328-4F58-8905-B6C13C2D1333}" destId="{D2D510CE-EE4C-48AB-8A4C-97523F996181}" srcOrd="0" destOrd="0" presId="urn:microsoft.com/office/officeart/2005/8/layout/list1"/>
    <dgm:cxn modelId="{73C220E8-9BA0-4E2D-8F6A-C4E86F14E397}" type="presParOf" srcId="{235DFBAC-8328-4F58-8905-B6C13C2D1333}" destId="{56956E39-9FD4-4049-A770-1643D37AC46E}" srcOrd="1" destOrd="0" presId="urn:microsoft.com/office/officeart/2005/8/layout/list1"/>
    <dgm:cxn modelId="{87461236-DF6D-4684-846D-8C549025636B}" type="presParOf" srcId="{898084A3-207C-4290-B107-89EEFB7CBB2A}" destId="{6D3B654F-759C-4BA3-AABA-9C27AF20978A}" srcOrd="17" destOrd="0" presId="urn:microsoft.com/office/officeart/2005/8/layout/list1"/>
    <dgm:cxn modelId="{9F7CD7C0-AF98-4511-844F-BBBB9381F3D5}" type="presParOf" srcId="{898084A3-207C-4290-B107-89EEFB7CBB2A}" destId="{EF2D4652-D77D-4308-9819-7CDC0A6533CD}" srcOrd="18" destOrd="0" presId="urn:microsoft.com/office/officeart/2005/8/layout/list1"/>
    <dgm:cxn modelId="{8334093A-C82F-4686-9526-8B3DAB3B33BA}" type="presParOf" srcId="{898084A3-207C-4290-B107-89EEFB7CBB2A}" destId="{6E047D5E-D629-429C-A794-091E142D871A}" srcOrd="19" destOrd="0" presId="urn:microsoft.com/office/officeart/2005/8/layout/list1"/>
    <dgm:cxn modelId="{817BA72C-E4F0-42A5-B82B-DF45C162AFB4}" type="presParOf" srcId="{898084A3-207C-4290-B107-89EEFB7CBB2A}" destId="{7CAA9E7A-CF54-4088-9023-E5841B9F0DC0}" srcOrd="20" destOrd="0" presId="urn:microsoft.com/office/officeart/2005/8/layout/list1"/>
    <dgm:cxn modelId="{15A97670-C1EE-4FF5-AF71-AABE2C5B4D5D}" type="presParOf" srcId="{7CAA9E7A-CF54-4088-9023-E5841B9F0DC0}" destId="{BBBBC5A8-208A-4DBF-A423-233DB50235F0}" srcOrd="0" destOrd="0" presId="urn:microsoft.com/office/officeart/2005/8/layout/list1"/>
    <dgm:cxn modelId="{DAC96A59-696C-449F-BACE-3C0952EE9796}" type="presParOf" srcId="{7CAA9E7A-CF54-4088-9023-E5841B9F0DC0}" destId="{E03B3F3A-6D11-4282-9D48-634AACD888E6}" srcOrd="1" destOrd="0" presId="urn:microsoft.com/office/officeart/2005/8/layout/list1"/>
    <dgm:cxn modelId="{D2C17E7E-14CE-4208-A5E4-9485BBCEEBD7}" type="presParOf" srcId="{898084A3-207C-4290-B107-89EEFB7CBB2A}" destId="{EED9E4AE-FC41-4014-882C-AD3E5F8C7E90}" srcOrd="21" destOrd="0" presId="urn:microsoft.com/office/officeart/2005/8/layout/list1"/>
    <dgm:cxn modelId="{0A7273F6-AD5F-416D-ADD0-5192FD688660}" type="presParOf" srcId="{898084A3-207C-4290-B107-89EEFB7CBB2A}" destId="{40AFED5B-60F0-4EDB-9FC5-5B58302B28D8}" srcOrd="22" destOrd="0" presId="urn:microsoft.com/office/officeart/2005/8/layout/list1"/>
  </dgm:cxnLst>
  <dgm:bg>
    <a:effectLst>
      <a:glow rad="228600">
        <a:schemeClr val="accent5">
          <a:satMod val="175000"/>
          <a:alpha val="40000"/>
        </a:schemeClr>
      </a:glo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E1E7E04-532E-40FB-966E-CD551E6CA07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2937345F-3E84-49D5-9DBC-5730EA4508A9}">
      <dgm:prSet phldrT="[Texto]" custT="1"/>
      <dgm:spPr/>
      <dgm:t>
        <a:bodyPr/>
        <a:lstStyle/>
        <a:p>
          <a:r>
            <a:rPr lang="es-ES" sz="2000" dirty="0" smtClean="0"/>
            <a:t>Emprender una campaña de Marketing</a:t>
          </a:r>
          <a:endParaRPr lang="es-ES" sz="2000" dirty="0"/>
        </a:p>
      </dgm:t>
    </dgm:pt>
    <dgm:pt modelId="{4EF87ADD-A9B4-428C-8A07-39277219F47D}" type="parTrans" cxnId="{E4F6CD7A-859A-42A1-BE55-B06645C8345B}">
      <dgm:prSet/>
      <dgm:spPr/>
      <dgm:t>
        <a:bodyPr/>
        <a:lstStyle/>
        <a:p>
          <a:endParaRPr lang="es-ES" sz="3600"/>
        </a:p>
      </dgm:t>
    </dgm:pt>
    <dgm:pt modelId="{554D3471-7BDA-44B1-B138-262CA269A796}" type="sibTrans" cxnId="{E4F6CD7A-859A-42A1-BE55-B06645C8345B}">
      <dgm:prSet custT="1"/>
      <dgm:spPr/>
      <dgm:t>
        <a:bodyPr/>
        <a:lstStyle/>
        <a:p>
          <a:endParaRPr lang="es-ES" sz="3600"/>
        </a:p>
      </dgm:t>
    </dgm:pt>
    <dgm:pt modelId="{E04FB08A-61FA-4424-8571-18FB6318E4A1}">
      <dgm:prSet phldrT="[Texto]" custT="1"/>
      <dgm:spPr/>
      <dgm:t>
        <a:bodyPr/>
        <a:lstStyle/>
        <a:p>
          <a:r>
            <a:rPr lang="es-ES" sz="2000" dirty="0" smtClean="0"/>
            <a:t>Becas y descuentos a alumnos destacado</a:t>
          </a:r>
          <a:endParaRPr lang="es-ES" sz="2000" dirty="0"/>
        </a:p>
      </dgm:t>
    </dgm:pt>
    <dgm:pt modelId="{248BC44F-7CDE-4BAE-9278-C7083FB2079A}" type="parTrans" cxnId="{06E29F6E-7B1F-4668-ACAA-61B567A100C6}">
      <dgm:prSet/>
      <dgm:spPr/>
      <dgm:t>
        <a:bodyPr/>
        <a:lstStyle/>
        <a:p>
          <a:endParaRPr lang="es-ES" sz="3600"/>
        </a:p>
      </dgm:t>
    </dgm:pt>
    <dgm:pt modelId="{D850D0D7-BAB8-41F0-9E45-8C84DB228C38}" type="sibTrans" cxnId="{06E29F6E-7B1F-4668-ACAA-61B567A100C6}">
      <dgm:prSet custT="1"/>
      <dgm:spPr/>
      <dgm:t>
        <a:bodyPr/>
        <a:lstStyle/>
        <a:p>
          <a:endParaRPr lang="es-ES" sz="3600"/>
        </a:p>
      </dgm:t>
    </dgm:pt>
    <dgm:pt modelId="{9532FBFC-6EAD-46CE-A38E-55951EAF84C2}">
      <dgm:prSet custT="1"/>
      <dgm:spPr/>
      <dgm:t>
        <a:bodyPr/>
        <a:lstStyle/>
        <a:p>
          <a:pPr algn="just"/>
          <a:r>
            <a:rPr lang="es-ES" sz="2000" dirty="0" smtClean="0"/>
            <a:t>Optimización, integración y automatización de procedimientos que permiten una gestión académica y administrativa eficiente</a:t>
          </a:r>
          <a:endParaRPr lang="es-ES" sz="2000" dirty="0"/>
        </a:p>
      </dgm:t>
    </dgm:pt>
    <dgm:pt modelId="{10631531-4299-42DA-91C0-1F1EDCA472CF}" type="parTrans" cxnId="{C7C52B0D-9FC3-4713-B6B5-21959C6586F5}">
      <dgm:prSet/>
      <dgm:spPr/>
      <dgm:t>
        <a:bodyPr/>
        <a:lstStyle/>
        <a:p>
          <a:endParaRPr lang="es-ES" sz="3600"/>
        </a:p>
      </dgm:t>
    </dgm:pt>
    <dgm:pt modelId="{CCFD3088-4579-4D61-9743-CA516DE09897}" type="sibTrans" cxnId="{C7C52B0D-9FC3-4713-B6B5-21959C6586F5}">
      <dgm:prSet custT="1"/>
      <dgm:spPr/>
      <dgm:t>
        <a:bodyPr/>
        <a:lstStyle/>
        <a:p>
          <a:endParaRPr lang="es-ES" sz="3600"/>
        </a:p>
      </dgm:t>
    </dgm:pt>
    <dgm:pt modelId="{F6028194-AE43-47BC-8516-DCA54E4E3884}">
      <dgm:prSet custT="1"/>
      <dgm:spPr/>
      <dgm:t>
        <a:bodyPr/>
        <a:lstStyle/>
        <a:p>
          <a:r>
            <a:rPr lang="es-ES_tradnl" sz="2000" dirty="0" smtClean="0"/>
            <a:t>Plan de capacitación a docentes y personal administrativo</a:t>
          </a:r>
          <a:endParaRPr lang="es-ES" sz="2000" dirty="0"/>
        </a:p>
      </dgm:t>
    </dgm:pt>
    <dgm:pt modelId="{A76DDAE9-D572-4A4A-946A-DD5EB4D95453}" type="parTrans" cxnId="{ABAD7141-AF34-43BB-81F9-602891E6667F}">
      <dgm:prSet/>
      <dgm:spPr/>
      <dgm:t>
        <a:bodyPr/>
        <a:lstStyle/>
        <a:p>
          <a:endParaRPr lang="es-ES" sz="3600"/>
        </a:p>
      </dgm:t>
    </dgm:pt>
    <dgm:pt modelId="{003D8787-D203-45A1-B604-83FFE32040FB}" type="sibTrans" cxnId="{ABAD7141-AF34-43BB-81F9-602891E6667F}">
      <dgm:prSet custT="1"/>
      <dgm:spPr/>
      <dgm:t>
        <a:bodyPr/>
        <a:lstStyle/>
        <a:p>
          <a:endParaRPr lang="es-ES" sz="3600"/>
        </a:p>
      </dgm:t>
    </dgm:pt>
    <dgm:pt modelId="{08675947-6D8A-4E83-AE14-BBE7A8036069}">
      <dgm:prSet phldrT="[Texto]" custT="1"/>
      <dgm:spPr/>
      <dgm:t>
        <a:bodyPr/>
        <a:lstStyle/>
        <a:p>
          <a:r>
            <a:rPr lang="es-ES_tradnl" sz="2000" b="0" dirty="0" smtClean="0"/>
            <a:t>Nuevas modalidades enseñanza -aprendizaje</a:t>
          </a:r>
          <a:endParaRPr lang="es-ES" sz="2000" b="0" dirty="0"/>
        </a:p>
      </dgm:t>
    </dgm:pt>
    <dgm:pt modelId="{2B267195-1C97-456C-B803-97C74FE94505}" type="sibTrans" cxnId="{9B9B10EE-ED30-41DA-BFC1-8C674345FD9E}">
      <dgm:prSet/>
      <dgm:spPr/>
      <dgm:t>
        <a:bodyPr/>
        <a:lstStyle/>
        <a:p>
          <a:endParaRPr lang="es-ES" sz="3600"/>
        </a:p>
      </dgm:t>
    </dgm:pt>
    <dgm:pt modelId="{9F989EB1-4D57-4CA6-B6FD-D28F45CB8F4F}" type="parTrans" cxnId="{9B9B10EE-ED30-41DA-BFC1-8C674345FD9E}">
      <dgm:prSet/>
      <dgm:spPr/>
      <dgm:t>
        <a:bodyPr/>
        <a:lstStyle/>
        <a:p>
          <a:endParaRPr lang="es-ES" sz="3600"/>
        </a:p>
      </dgm:t>
    </dgm:pt>
    <dgm:pt modelId="{623FD2DA-8D9A-4A99-B1FC-20ACDA3900FF}" type="pres">
      <dgm:prSet presAssocID="{FE1E7E04-532E-40FB-966E-CD551E6CA071}" presName="outerComposite" presStyleCnt="0">
        <dgm:presLayoutVars>
          <dgm:chMax val="5"/>
          <dgm:dir/>
          <dgm:resizeHandles val="exact"/>
        </dgm:presLayoutVars>
      </dgm:prSet>
      <dgm:spPr/>
      <dgm:t>
        <a:bodyPr/>
        <a:lstStyle/>
        <a:p>
          <a:endParaRPr lang="es-ES"/>
        </a:p>
      </dgm:t>
    </dgm:pt>
    <dgm:pt modelId="{CE08A599-7ECF-4D13-ADB5-1537AD4760E0}" type="pres">
      <dgm:prSet presAssocID="{FE1E7E04-532E-40FB-966E-CD551E6CA071}" presName="dummyMaxCanvas" presStyleCnt="0">
        <dgm:presLayoutVars/>
      </dgm:prSet>
      <dgm:spPr/>
    </dgm:pt>
    <dgm:pt modelId="{2B91FE3B-6D60-465E-AD46-6A908BAF6E88}" type="pres">
      <dgm:prSet presAssocID="{FE1E7E04-532E-40FB-966E-CD551E6CA071}" presName="FiveNodes_1" presStyleLbl="node1" presStyleIdx="0" presStyleCnt="5">
        <dgm:presLayoutVars>
          <dgm:bulletEnabled val="1"/>
        </dgm:presLayoutVars>
      </dgm:prSet>
      <dgm:spPr/>
      <dgm:t>
        <a:bodyPr/>
        <a:lstStyle/>
        <a:p>
          <a:endParaRPr lang="es-ES"/>
        </a:p>
      </dgm:t>
    </dgm:pt>
    <dgm:pt modelId="{E82F8FCF-1895-4633-90DA-EDD3F313A3BB}" type="pres">
      <dgm:prSet presAssocID="{FE1E7E04-532E-40FB-966E-CD551E6CA071}" presName="FiveNodes_2" presStyleLbl="node1" presStyleIdx="1" presStyleCnt="5">
        <dgm:presLayoutVars>
          <dgm:bulletEnabled val="1"/>
        </dgm:presLayoutVars>
      </dgm:prSet>
      <dgm:spPr/>
      <dgm:t>
        <a:bodyPr/>
        <a:lstStyle/>
        <a:p>
          <a:endParaRPr lang="es-ES"/>
        </a:p>
      </dgm:t>
    </dgm:pt>
    <dgm:pt modelId="{763FDF23-026F-46F0-891B-C1CB4090641B}" type="pres">
      <dgm:prSet presAssocID="{FE1E7E04-532E-40FB-966E-CD551E6CA071}" presName="FiveNodes_3" presStyleLbl="node1" presStyleIdx="2" presStyleCnt="5">
        <dgm:presLayoutVars>
          <dgm:bulletEnabled val="1"/>
        </dgm:presLayoutVars>
      </dgm:prSet>
      <dgm:spPr/>
      <dgm:t>
        <a:bodyPr/>
        <a:lstStyle/>
        <a:p>
          <a:endParaRPr lang="es-ES"/>
        </a:p>
      </dgm:t>
    </dgm:pt>
    <dgm:pt modelId="{7E800CD4-DB4C-444E-9878-7BB752CEB88F}" type="pres">
      <dgm:prSet presAssocID="{FE1E7E04-532E-40FB-966E-CD551E6CA071}" presName="FiveNodes_4" presStyleLbl="node1" presStyleIdx="3" presStyleCnt="5">
        <dgm:presLayoutVars>
          <dgm:bulletEnabled val="1"/>
        </dgm:presLayoutVars>
      </dgm:prSet>
      <dgm:spPr/>
      <dgm:t>
        <a:bodyPr/>
        <a:lstStyle/>
        <a:p>
          <a:endParaRPr lang="es-ES"/>
        </a:p>
      </dgm:t>
    </dgm:pt>
    <dgm:pt modelId="{1C3761C9-2A77-481B-B690-138BFAA093D1}" type="pres">
      <dgm:prSet presAssocID="{FE1E7E04-532E-40FB-966E-CD551E6CA071}" presName="FiveNodes_5" presStyleLbl="node1" presStyleIdx="4" presStyleCnt="5">
        <dgm:presLayoutVars>
          <dgm:bulletEnabled val="1"/>
        </dgm:presLayoutVars>
      </dgm:prSet>
      <dgm:spPr/>
      <dgm:t>
        <a:bodyPr/>
        <a:lstStyle/>
        <a:p>
          <a:endParaRPr lang="es-ES"/>
        </a:p>
      </dgm:t>
    </dgm:pt>
    <dgm:pt modelId="{F8F90585-C692-465C-9F34-5E750C76BF79}" type="pres">
      <dgm:prSet presAssocID="{FE1E7E04-532E-40FB-966E-CD551E6CA071}" presName="FiveConn_1-2" presStyleLbl="fgAccFollowNode1" presStyleIdx="0" presStyleCnt="4">
        <dgm:presLayoutVars>
          <dgm:bulletEnabled val="1"/>
        </dgm:presLayoutVars>
      </dgm:prSet>
      <dgm:spPr/>
      <dgm:t>
        <a:bodyPr/>
        <a:lstStyle/>
        <a:p>
          <a:endParaRPr lang="es-ES"/>
        </a:p>
      </dgm:t>
    </dgm:pt>
    <dgm:pt modelId="{9C5A1B49-CACC-40E7-A36E-EE0C1E5302DE}" type="pres">
      <dgm:prSet presAssocID="{FE1E7E04-532E-40FB-966E-CD551E6CA071}" presName="FiveConn_2-3" presStyleLbl="fgAccFollowNode1" presStyleIdx="1" presStyleCnt="4">
        <dgm:presLayoutVars>
          <dgm:bulletEnabled val="1"/>
        </dgm:presLayoutVars>
      </dgm:prSet>
      <dgm:spPr/>
      <dgm:t>
        <a:bodyPr/>
        <a:lstStyle/>
        <a:p>
          <a:endParaRPr lang="es-ES"/>
        </a:p>
      </dgm:t>
    </dgm:pt>
    <dgm:pt modelId="{B8630234-7B24-416D-94A6-B1D5CED7E130}" type="pres">
      <dgm:prSet presAssocID="{FE1E7E04-532E-40FB-966E-CD551E6CA071}" presName="FiveConn_3-4" presStyleLbl="fgAccFollowNode1" presStyleIdx="2" presStyleCnt="4">
        <dgm:presLayoutVars>
          <dgm:bulletEnabled val="1"/>
        </dgm:presLayoutVars>
      </dgm:prSet>
      <dgm:spPr/>
      <dgm:t>
        <a:bodyPr/>
        <a:lstStyle/>
        <a:p>
          <a:endParaRPr lang="es-ES"/>
        </a:p>
      </dgm:t>
    </dgm:pt>
    <dgm:pt modelId="{DEC78BD2-8B59-4BD1-A829-F9E07010237C}" type="pres">
      <dgm:prSet presAssocID="{FE1E7E04-532E-40FB-966E-CD551E6CA071}" presName="FiveConn_4-5" presStyleLbl="fgAccFollowNode1" presStyleIdx="3" presStyleCnt="4">
        <dgm:presLayoutVars>
          <dgm:bulletEnabled val="1"/>
        </dgm:presLayoutVars>
      </dgm:prSet>
      <dgm:spPr/>
      <dgm:t>
        <a:bodyPr/>
        <a:lstStyle/>
        <a:p>
          <a:endParaRPr lang="es-ES"/>
        </a:p>
      </dgm:t>
    </dgm:pt>
    <dgm:pt modelId="{A5708189-AD75-48CD-AC5D-745C77D92206}" type="pres">
      <dgm:prSet presAssocID="{FE1E7E04-532E-40FB-966E-CD551E6CA071}" presName="FiveNodes_1_text" presStyleLbl="node1" presStyleIdx="4" presStyleCnt="5">
        <dgm:presLayoutVars>
          <dgm:bulletEnabled val="1"/>
        </dgm:presLayoutVars>
      </dgm:prSet>
      <dgm:spPr/>
      <dgm:t>
        <a:bodyPr/>
        <a:lstStyle/>
        <a:p>
          <a:endParaRPr lang="es-ES"/>
        </a:p>
      </dgm:t>
    </dgm:pt>
    <dgm:pt modelId="{EC026C06-8E06-41BF-9750-60A844BF1E01}" type="pres">
      <dgm:prSet presAssocID="{FE1E7E04-532E-40FB-966E-CD551E6CA071}" presName="FiveNodes_2_text" presStyleLbl="node1" presStyleIdx="4" presStyleCnt="5">
        <dgm:presLayoutVars>
          <dgm:bulletEnabled val="1"/>
        </dgm:presLayoutVars>
      </dgm:prSet>
      <dgm:spPr/>
      <dgm:t>
        <a:bodyPr/>
        <a:lstStyle/>
        <a:p>
          <a:endParaRPr lang="es-ES"/>
        </a:p>
      </dgm:t>
    </dgm:pt>
    <dgm:pt modelId="{7F73BCED-18CB-42AF-8076-42C59112CC51}" type="pres">
      <dgm:prSet presAssocID="{FE1E7E04-532E-40FB-966E-CD551E6CA071}" presName="FiveNodes_3_text" presStyleLbl="node1" presStyleIdx="4" presStyleCnt="5">
        <dgm:presLayoutVars>
          <dgm:bulletEnabled val="1"/>
        </dgm:presLayoutVars>
      </dgm:prSet>
      <dgm:spPr/>
      <dgm:t>
        <a:bodyPr/>
        <a:lstStyle/>
        <a:p>
          <a:endParaRPr lang="es-ES"/>
        </a:p>
      </dgm:t>
    </dgm:pt>
    <dgm:pt modelId="{20078960-6080-4D10-A189-9DD3537D3D27}" type="pres">
      <dgm:prSet presAssocID="{FE1E7E04-532E-40FB-966E-CD551E6CA071}" presName="FiveNodes_4_text" presStyleLbl="node1" presStyleIdx="4" presStyleCnt="5">
        <dgm:presLayoutVars>
          <dgm:bulletEnabled val="1"/>
        </dgm:presLayoutVars>
      </dgm:prSet>
      <dgm:spPr/>
      <dgm:t>
        <a:bodyPr/>
        <a:lstStyle/>
        <a:p>
          <a:endParaRPr lang="es-ES"/>
        </a:p>
      </dgm:t>
    </dgm:pt>
    <dgm:pt modelId="{7060CE8B-2CFB-4FED-9686-258853BFE6ED}" type="pres">
      <dgm:prSet presAssocID="{FE1E7E04-532E-40FB-966E-CD551E6CA071}" presName="FiveNodes_5_text" presStyleLbl="node1" presStyleIdx="4" presStyleCnt="5">
        <dgm:presLayoutVars>
          <dgm:bulletEnabled val="1"/>
        </dgm:presLayoutVars>
      </dgm:prSet>
      <dgm:spPr/>
      <dgm:t>
        <a:bodyPr/>
        <a:lstStyle/>
        <a:p>
          <a:endParaRPr lang="es-ES"/>
        </a:p>
      </dgm:t>
    </dgm:pt>
  </dgm:ptLst>
  <dgm:cxnLst>
    <dgm:cxn modelId="{596C77BE-5465-468B-B71D-AB57CB836F00}" type="presOf" srcId="{F6028194-AE43-47BC-8516-DCA54E4E3884}" destId="{20078960-6080-4D10-A189-9DD3537D3D27}" srcOrd="1" destOrd="0" presId="urn:microsoft.com/office/officeart/2005/8/layout/vProcess5"/>
    <dgm:cxn modelId="{0D917D6F-8148-4605-9BDB-FAFA40CDEA0C}" type="presOf" srcId="{2937345F-3E84-49D5-9DBC-5730EA4508A9}" destId="{A5708189-AD75-48CD-AC5D-745C77D92206}" srcOrd="1" destOrd="0" presId="urn:microsoft.com/office/officeart/2005/8/layout/vProcess5"/>
    <dgm:cxn modelId="{C7C52B0D-9FC3-4713-B6B5-21959C6586F5}" srcId="{FE1E7E04-532E-40FB-966E-CD551E6CA071}" destId="{9532FBFC-6EAD-46CE-A38E-55951EAF84C2}" srcOrd="2" destOrd="0" parTransId="{10631531-4299-42DA-91C0-1F1EDCA472CF}" sibTransId="{CCFD3088-4579-4D61-9743-CA516DE09897}"/>
    <dgm:cxn modelId="{47226D78-9858-4AF7-A9F3-91D92FB2F0E0}" type="presOf" srcId="{554D3471-7BDA-44B1-B138-262CA269A796}" destId="{F8F90585-C692-465C-9F34-5E750C76BF79}" srcOrd="0" destOrd="0" presId="urn:microsoft.com/office/officeart/2005/8/layout/vProcess5"/>
    <dgm:cxn modelId="{71CD5C6A-ED63-455B-A714-FE47E2EEA6CC}" type="presOf" srcId="{F6028194-AE43-47BC-8516-DCA54E4E3884}" destId="{7E800CD4-DB4C-444E-9878-7BB752CEB88F}" srcOrd="0" destOrd="0" presId="urn:microsoft.com/office/officeart/2005/8/layout/vProcess5"/>
    <dgm:cxn modelId="{9B9B10EE-ED30-41DA-BFC1-8C674345FD9E}" srcId="{FE1E7E04-532E-40FB-966E-CD551E6CA071}" destId="{08675947-6D8A-4E83-AE14-BBE7A8036069}" srcOrd="4" destOrd="0" parTransId="{9F989EB1-4D57-4CA6-B6FD-D28F45CB8F4F}" sibTransId="{2B267195-1C97-456C-B803-97C74FE94505}"/>
    <dgm:cxn modelId="{CF07D03C-B3DC-4FB2-AB3A-270755B0AA2F}" type="presOf" srcId="{D850D0D7-BAB8-41F0-9E45-8C84DB228C38}" destId="{9C5A1B49-CACC-40E7-A36E-EE0C1E5302DE}" srcOrd="0" destOrd="0" presId="urn:microsoft.com/office/officeart/2005/8/layout/vProcess5"/>
    <dgm:cxn modelId="{EA41AB7C-B3D5-4480-9079-FF67A44B4B71}" type="presOf" srcId="{FE1E7E04-532E-40FB-966E-CD551E6CA071}" destId="{623FD2DA-8D9A-4A99-B1FC-20ACDA3900FF}" srcOrd="0" destOrd="0" presId="urn:microsoft.com/office/officeart/2005/8/layout/vProcess5"/>
    <dgm:cxn modelId="{06E29F6E-7B1F-4668-ACAA-61B567A100C6}" srcId="{FE1E7E04-532E-40FB-966E-CD551E6CA071}" destId="{E04FB08A-61FA-4424-8571-18FB6318E4A1}" srcOrd="1" destOrd="0" parTransId="{248BC44F-7CDE-4BAE-9278-C7083FB2079A}" sibTransId="{D850D0D7-BAB8-41F0-9E45-8C84DB228C38}"/>
    <dgm:cxn modelId="{33027886-06DA-44DD-BCFE-81E20D7C7118}" type="presOf" srcId="{2937345F-3E84-49D5-9DBC-5730EA4508A9}" destId="{2B91FE3B-6D60-465E-AD46-6A908BAF6E88}" srcOrd="0" destOrd="0" presId="urn:microsoft.com/office/officeart/2005/8/layout/vProcess5"/>
    <dgm:cxn modelId="{7A2823C5-3534-45B8-BF6C-1C2245C1CF37}" type="presOf" srcId="{003D8787-D203-45A1-B604-83FFE32040FB}" destId="{DEC78BD2-8B59-4BD1-A829-F9E07010237C}" srcOrd="0" destOrd="0" presId="urn:microsoft.com/office/officeart/2005/8/layout/vProcess5"/>
    <dgm:cxn modelId="{A2282E67-0F1B-4945-8F36-2AAD5F7A77BE}" type="presOf" srcId="{9532FBFC-6EAD-46CE-A38E-55951EAF84C2}" destId="{763FDF23-026F-46F0-891B-C1CB4090641B}" srcOrd="0" destOrd="0" presId="urn:microsoft.com/office/officeart/2005/8/layout/vProcess5"/>
    <dgm:cxn modelId="{ABAD7141-AF34-43BB-81F9-602891E6667F}" srcId="{FE1E7E04-532E-40FB-966E-CD551E6CA071}" destId="{F6028194-AE43-47BC-8516-DCA54E4E3884}" srcOrd="3" destOrd="0" parTransId="{A76DDAE9-D572-4A4A-946A-DD5EB4D95453}" sibTransId="{003D8787-D203-45A1-B604-83FFE32040FB}"/>
    <dgm:cxn modelId="{98CE8FD6-ED5C-46DD-8911-9B055F054FBF}" type="presOf" srcId="{CCFD3088-4579-4D61-9743-CA516DE09897}" destId="{B8630234-7B24-416D-94A6-B1D5CED7E130}" srcOrd="0" destOrd="0" presId="urn:microsoft.com/office/officeart/2005/8/layout/vProcess5"/>
    <dgm:cxn modelId="{E4F6CD7A-859A-42A1-BE55-B06645C8345B}" srcId="{FE1E7E04-532E-40FB-966E-CD551E6CA071}" destId="{2937345F-3E84-49D5-9DBC-5730EA4508A9}" srcOrd="0" destOrd="0" parTransId="{4EF87ADD-A9B4-428C-8A07-39277219F47D}" sibTransId="{554D3471-7BDA-44B1-B138-262CA269A796}"/>
    <dgm:cxn modelId="{C021E3CC-FD2C-416F-BBA7-EB9FA66A3156}" type="presOf" srcId="{E04FB08A-61FA-4424-8571-18FB6318E4A1}" destId="{EC026C06-8E06-41BF-9750-60A844BF1E01}" srcOrd="1" destOrd="0" presId="urn:microsoft.com/office/officeart/2005/8/layout/vProcess5"/>
    <dgm:cxn modelId="{530BCDEC-1F75-4B18-8EFC-D6AF6C6E64CB}" type="presOf" srcId="{08675947-6D8A-4E83-AE14-BBE7A8036069}" destId="{1C3761C9-2A77-481B-B690-138BFAA093D1}" srcOrd="0" destOrd="0" presId="urn:microsoft.com/office/officeart/2005/8/layout/vProcess5"/>
    <dgm:cxn modelId="{E9BF5F84-38B9-44CA-ADA8-82B2135C58E8}" type="presOf" srcId="{08675947-6D8A-4E83-AE14-BBE7A8036069}" destId="{7060CE8B-2CFB-4FED-9686-258853BFE6ED}" srcOrd="1" destOrd="0" presId="urn:microsoft.com/office/officeart/2005/8/layout/vProcess5"/>
    <dgm:cxn modelId="{A0190BA9-A819-4F28-B36F-A97D1CF5B02A}" type="presOf" srcId="{9532FBFC-6EAD-46CE-A38E-55951EAF84C2}" destId="{7F73BCED-18CB-42AF-8076-42C59112CC51}" srcOrd="1" destOrd="0" presId="urn:microsoft.com/office/officeart/2005/8/layout/vProcess5"/>
    <dgm:cxn modelId="{8CE6B367-D7ED-4B6D-926D-B2EC0659883E}" type="presOf" srcId="{E04FB08A-61FA-4424-8571-18FB6318E4A1}" destId="{E82F8FCF-1895-4633-90DA-EDD3F313A3BB}" srcOrd="0" destOrd="0" presId="urn:microsoft.com/office/officeart/2005/8/layout/vProcess5"/>
    <dgm:cxn modelId="{A4469CF0-FDE9-4296-AE28-642237437FC6}" type="presParOf" srcId="{623FD2DA-8D9A-4A99-B1FC-20ACDA3900FF}" destId="{CE08A599-7ECF-4D13-ADB5-1537AD4760E0}" srcOrd="0" destOrd="0" presId="urn:microsoft.com/office/officeart/2005/8/layout/vProcess5"/>
    <dgm:cxn modelId="{A86CF1EC-0FE5-4604-B9DD-85576E58547A}" type="presParOf" srcId="{623FD2DA-8D9A-4A99-B1FC-20ACDA3900FF}" destId="{2B91FE3B-6D60-465E-AD46-6A908BAF6E88}" srcOrd="1" destOrd="0" presId="urn:microsoft.com/office/officeart/2005/8/layout/vProcess5"/>
    <dgm:cxn modelId="{3917D147-D0D5-4FB1-BE5E-F98958F49D99}" type="presParOf" srcId="{623FD2DA-8D9A-4A99-B1FC-20ACDA3900FF}" destId="{E82F8FCF-1895-4633-90DA-EDD3F313A3BB}" srcOrd="2" destOrd="0" presId="urn:microsoft.com/office/officeart/2005/8/layout/vProcess5"/>
    <dgm:cxn modelId="{87A0121D-E405-43C9-AB62-8584E3A28F58}" type="presParOf" srcId="{623FD2DA-8D9A-4A99-B1FC-20ACDA3900FF}" destId="{763FDF23-026F-46F0-891B-C1CB4090641B}" srcOrd="3" destOrd="0" presId="urn:microsoft.com/office/officeart/2005/8/layout/vProcess5"/>
    <dgm:cxn modelId="{4EA50AB3-4F3C-4F09-9FE2-51F49AF09D2D}" type="presParOf" srcId="{623FD2DA-8D9A-4A99-B1FC-20ACDA3900FF}" destId="{7E800CD4-DB4C-444E-9878-7BB752CEB88F}" srcOrd="4" destOrd="0" presId="urn:microsoft.com/office/officeart/2005/8/layout/vProcess5"/>
    <dgm:cxn modelId="{9B3008C2-373F-4EE4-A955-1AEA2E555F1E}" type="presParOf" srcId="{623FD2DA-8D9A-4A99-B1FC-20ACDA3900FF}" destId="{1C3761C9-2A77-481B-B690-138BFAA093D1}" srcOrd="5" destOrd="0" presId="urn:microsoft.com/office/officeart/2005/8/layout/vProcess5"/>
    <dgm:cxn modelId="{99C93309-3F40-40E4-B263-AD053C703B13}" type="presParOf" srcId="{623FD2DA-8D9A-4A99-B1FC-20ACDA3900FF}" destId="{F8F90585-C692-465C-9F34-5E750C76BF79}" srcOrd="6" destOrd="0" presId="urn:microsoft.com/office/officeart/2005/8/layout/vProcess5"/>
    <dgm:cxn modelId="{4CD182C9-5376-4B91-97FD-2C1EB9017997}" type="presParOf" srcId="{623FD2DA-8D9A-4A99-B1FC-20ACDA3900FF}" destId="{9C5A1B49-CACC-40E7-A36E-EE0C1E5302DE}" srcOrd="7" destOrd="0" presId="urn:microsoft.com/office/officeart/2005/8/layout/vProcess5"/>
    <dgm:cxn modelId="{1F6E4784-E5E9-4441-A9DD-EBA8F9BA117E}" type="presParOf" srcId="{623FD2DA-8D9A-4A99-B1FC-20ACDA3900FF}" destId="{B8630234-7B24-416D-94A6-B1D5CED7E130}" srcOrd="8" destOrd="0" presId="urn:microsoft.com/office/officeart/2005/8/layout/vProcess5"/>
    <dgm:cxn modelId="{18EB0D2A-667D-4950-843D-690133CD2EDB}" type="presParOf" srcId="{623FD2DA-8D9A-4A99-B1FC-20ACDA3900FF}" destId="{DEC78BD2-8B59-4BD1-A829-F9E07010237C}" srcOrd="9" destOrd="0" presId="urn:microsoft.com/office/officeart/2005/8/layout/vProcess5"/>
    <dgm:cxn modelId="{0696C850-94F2-4992-BF44-2EA630FCE0D4}" type="presParOf" srcId="{623FD2DA-8D9A-4A99-B1FC-20ACDA3900FF}" destId="{A5708189-AD75-48CD-AC5D-745C77D92206}" srcOrd="10" destOrd="0" presId="urn:microsoft.com/office/officeart/2005/8/layout/vProcess5"/>
    <dgm:cxn modelId="{05AD0467-262B-4E28-BA92-C7F4151A269A}" type="presParOf" srcId="{623FD2DA-8D9A-4A99-B1FC-20ACDA3900FF}" destId="{EC026C06-8E06-41BF-9750-60A844BF1E01}" srcOrd="11" destOrd="0" presId="urn:microsoft.com/office/officeart/2005/8/layout/vProcess5"/>
    <dgm:cxn modelId="{19994771-8942-42B9-953D-05FD883C64A7}" type="presParOf" srcId="{623FD2DA-8D9A-4A99-B1FC-20ACDA3900FF}" destId="{7F73BCED-18CB-42AF-8076-42C59112CC51}" srcOrd="12" destOrd="0" presId="urn:microsoft.com/office/officeart/2005/8/layout/vProcess5"/>
    <dgm:cxn modelId="{96FFE127-F5C9-4805-8E21-880E55FA41B8}" type="presParOf" srcId="{623FD2DA-8D9A-4A99-B1FC-20ACDA3900FF}" destId="{20078960-6080-4D10-A189-9DD3537D3D27}" srcOrd="13" destOrd="0" presId="urn:microsoft.com/office/officeart/2005/8/layout/vProcess5"/>
    <dgm:cxn modelId="{2B46503E-9862-4061-8C81-41AB6F0A44C1}" type="presParOf" srcId="{623FD2DA-8D9A-4A99-B1FC-20ACDA3900FF}" destId="{7060CE8B-2CFB-4FED-9686-258853BFE6E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E3E03-5B2D-438D-B66A-3EB192FFF6D7}">
      <dsp:nvSpPr>
        <dsp:cNvPr id="0" name=""/>
        <dsp:cNvSpPr/>
      </dsp:nvSpPr>
      <dsp:spPr>
        <a:xfrm>
          <a:off x="966924" y="2720"/>
          <a:ext cx="2141047" cy="1284628"/>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b="1" kern="1200" dirty="0" smtClean="0"/>
            <a:t>GENERALIDADES</a:t>
          </a:r>
          <a:endParaRPr lang="es-EC" sz="1300" b="1" kern="1200" dirty="0"/>
        </a:p>
      </dsp:txBody>
      <dsp:txXfrm>
        <a:off x="1004549" y="40345"/>
        <a:ext cx="2065797" cy="1209378"/>
      </dsp:txXfrm>
    </dsp:sp>
    <dsp:sp modelId="{64D4F905-9141-4E74-B0A8-750C65C7E829}">
      <dsp:nvSpPr>
        <dsp:cNvPr id="0" name=""/>
        <dsp:cNvSpPr/>
      </dsp:nvSpPr>
      <dsp:spPr>
        <a:xfrm>
          <a:off x="3296383" y="379545"/>
          <a:ext cx="453901" cy="53097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dsp:txBody>
      <dsp:txXfrm>
        <a:off x="3296383" y="485741"/>
        <a:ext cx="317731" cy="318587"/>
      </dsp:txXfrm>
    </dsp:sp>
    <dsp:sp modelId="{2B86B44E-6F87-4C1A-8AF3-FBFD13D7A33F}">
      <dsp:nvSpPr>
        <dsp:cNvPr id="0" name=""/>
        <dsp:cNvSpPr/>
      </dsp:nvSpPr>
      <dsp:spPr>
        <a:xfrm>
          <a:off x="3964390" y="2720"/>
          <a:ext cx="2141047" cy="1284628"/>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b="1" kern="1200" dirty="0" smtClean="0"/>
            <a:t>ANALISIS SITUACIONAL</a:t>
          </a:r>
          <a:endParaRPr lang="es-EC" sz="1300" b="1" kern="1200" dirty="0"/>
        </a:p>
      </dsp:txBody>
      <dsp:txXfrm>
        <a:off x="4002015" y="40345"/>
        <a:ext cx="2065797" cy="1209378"/>
      </dsp:txXfrm>
    </dsp:sp>
    <dsp:sp modelId="{8CB46A22-11FD-46AB-A268-838AD117B938}">
      <dsp:nvSpPr>
        <dsp:cNvPr id="0" name=""/>
        <dsp:cNvSpPr/>
      </dsp:nvSpPr>
      <dsp:spPr>
        <a:xfrm rot="5400000">
          <a:off x="4807962" y="1437222"/>
          <a:ext cx="453901" cy="53097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dsp:txBody>
      <dsp:txXfrm rot="-5400000">
        <a:off x="4875619" y="1475761"/>
        <a:ext cx="318587" cy="317731"/>
      </dsp:txXfrm>
    </dsp:sp>
    <dsp:sp modelId="{446DF65A-2526-4B14-9B2F-56B4AA978ABC}">
      <dsp:nvSpPr>
        <dsp:cNvPr id="0" name=""/>
        <dsp:cNvSpPr/>
      </dsp:nvSpPr>
      <dsp:spPr>
        <a:xfrm>
          <a:off x="3964390" y="2143767"/>
          <a:ext cx="2141047" cy="1284628"/>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b="1" kern="1200" dirty="0" smtClean="0"/>
            <a:t>DIRECCIONAMIENTO ESTRATEGICO</a:t>
          </a:r>
          <a:endParaRPr lang="es-EC" sz="1300" b="1" kern="1200" dirty="0"/>
        </a:p>
      </dsp:txBody>
      <dsp:txXfrm>
        <a:off x="4002015" y="2181392"/>
        <a:ext cx="2065797" cy="1209378"/>
      </dsp:txXfrm>
    </dsp:sp>
    <dsp:sp modelId="{40EB034D-E892-4F3D-AC54-E273E7AECF8B}">
      <dsp:nvSpPr>
        <dsp:cNvPr id="0" name=""/>
        <dsp:cNvSpPr/>
      </dsp:nvSpPr>
      <dsp:spPr>
        <a:xfrm rot="10800000">
          <a:off x="3322076" y="2520592"/>
          <a:ext cx="453901" cy="53097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dsp:txBody>
      <dsp:txXfrm rot="10800000">
        <a:off x="3458246" y="2626788"/>
        <a:ext cx="317731" cy="318587"/>
      </dsp:txXfrm>
    </dsp:sp>
    <dsp:sp modelId="{167F1CC3-7514-4D37-9CC3-693A83E0F2CB}">
      <dsp:nvSpPr>
        <dsp:cNvPr id="0" name=""/>
        <dsp:cNvSpPr/>
      </dsp:nvSpPr>
      <dsp:spPr>
        <a:xfrm>
          <a:off x="966924" y="2143767"/>
          <a:ext cx="2141047" cy="1284628"/>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b="1" kern="1200" dirty="0" smtClean="0"/>
            <a:t>CUADRO DE MANDO INTEGRAL </a:t>
          </a:r>
          <a:endParaRPr lang="es-EC" sz="1300" b="1" kern="1200" dirty="0"/>
        </a:p>
      </dsp:txBody>
      <dsp:txXfrm>
        <a:off x="1004549" y="2181392"/>
        <a:ext cx="2065797" cy="1209378"/>
      </dsp:txXfrm>
    </dsp:sp>
    <dsp:sp modelId="{A2E251E7-8C3B-42D3-B4A8-85755DAD55B4}">
      <dsp:nvSpPr>
        <dsp:cNvPr id="0" name=""/>
        <dsp:cNvSpPr/>
      </dsp:nvSpPr>
      <dsp:spPr>
        <a:xfrm rot="5400000">
          <a:off x="1810497" y="3578269"/>
          <a:ext cx="453901" cy="53097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dsp:txBody>
      <dsp:txXfrm rot="-5400000">
        <a:off x="1878154" y="3616808"/>
        <a:ext cx="318587" cy="317731"/>
      </dsp:txXfrm>
    </dsp:sp>
    <dsp:sp modelId="{F6C2DA44-15F0-4327-86DC-30E6D58D65B2}">
      <dsp:nvSpPr>
        <dsp:cNvPr id="0" name=""/>
        <dsp:cNvSpPr/>
      </dsp:nvSpPr>
      <dsp:spPr>
        <a:xfrm>
          <a:off x="966924" y="4284814"/>
          <a:ext cx="2141047" cy="1284628"/>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b="1" kern="1200" dirty="0" smtClean="0"/>
            <a:t>PROYECTOS</a:t>
          </a:r>
          <a:endParaRPr lang="es-EC" sz="1300" b="1" kern="1200" dirty="0"/>
        </a:p>
      </dsp:txBody>
      <dsp:txXfrm>
        <a:off x="1004549" y="4322439"/>
        <a:ext cx="2065797" cy="1209378"/>
      </dsp:txXfrm>
    </dsp:sp>
    <dsp:sp modelId="{DA0EB7A8-632F-4A59-9A78-633D23546931}">
      <dsp:nvSpPr>
        <dsp:cNvPr id="0" name=""/>
        <dsp:cNvSpPr/>
      </dsp:nvSpPr>
      <dsp:spPr>
        <a:xfrm>
          <a:off x="3296383" y="4661639"/>
          <a:ext cx="453901" cy="53097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dsp:txBody>
      <dsp:txXfrm>
        <a:off x="3296383" y="4767835"/>
        <a:ext cx="317731" cy="318587"/>
      </dsp:txXfrm>
    </dsp:sp>
    <dsp:sp modelId="{824FB6E4-C309-4B8B-B170-FA8C57982977}">
      <dsp:nvSpPr>
        <dsp:cNvPr id="0" name=""/>
        <dsp:cNvSpPr/>
      </dsp:nvSpPr>
      <dsp:spPr>
        <a:xfrm>
          <a:off x="3964390" y="4284814"/>
          <a:ext cx="2141047" cy="1284628"/>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b="1" kern="1200" dirty="0" smtClean="0"/>
            <a:t>CONCLUSIONES Y RECOMENDACIONES</a:t>
          </a:r>
          <a:endParaRPr lang="es-EC" sz="1300" b="1" kern="1200" dirty="0"/>
        </a:p>
      </dsp:txBody>
      <dsp:txXfrm>
        <a:off x="4002015" y="4322439"/>
        <a:ext cx="2065797" cy="12093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BF753-5E71-47BB-8C2A-268014BFDF8D}">
      <dsp:nvSpPr>
        <dsp:cNvPr id="0" name=""/>
        <dsp:cNvSpPr/>
      </dsp:nvSpPr>
      <dsp:spPr>
        <a:xfrm>
          <a:off x="2609671" y="1039"/>
          <a:ext cx="1850479" cy="1202811"/>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sp3d extrusionH="28000" prstMaterial="matte"/>
        </a:bodyPr>
        <a:lstStyle/>
        <a:p>
          <a:pPr lvl="0" algn="ctr" defTabSz="1066800">
            <a:lnSpc>
              <a:spcPct val="90000"/>
            </a:lnSpc>
            <a:spcBef>
              <a:spcPct val="0"/>
            </a:spcBef>
            <a:spcAft>
              <a:spcPct val="35000"/>
            </a:spcAft>
          </a:pPr>
          <a:r>
            <a:rPr lang="es-ES" sz="2400" b="1" kern="1200" dirty="0" smtClean="0">
              <a:solidFill>
                <a:schemeClr val="accent6">
                  <a:lumMod val="50000"/>
                </a:schemeClr>
              </a:solidFill>
            </a:rPr>
            <a:t>Factor Social</a:t>
          </a:r>
          <a:endParaRPr lang="es-ES" sz="2400" b="1" kern="1200" dirty="0">
            <a:solidFill>
              <a:schemeClr val="accent6">
                <a:lumMod val="50000"/>
              </a:schemeClr>
            </a:solidFill>
          </a:endParaRPr>
        </a:p>
      </dsp:txBody>
      <dsp:txXfrm>
        <a:off x="2668387" y="59755"/>
        <a:ext cx="1733047" cy="1085379"/>
      </dsp:txXfrm>
    </dsp:sp>
    <dsp:sp modelId="{B2BD7538-DF7E-4159-83C8-F6ED2726DFE8}">
      <dsp:nvSpPr>
        <dsp:cNvPr id="0" name=""/>
        <dsp:cNvSpPr/>
      </dsp:nvSpPr>
      <dsp:spPr>
        <a:xfrm>
          <a:off x="1545068" y="602445"/>
          <a:ext cx="3979685" cy="3979685"/>
        </a:xfrm>
        <a:custGeom>
          <a:avLst/>
          <a:gdLst/>
          <a:ahLst/>
          <a:cxnLst/>
          <a:rect l="0" t="0" r="0" b="0"/>
          <a:pathLst>
            <a:path>
              <a:moveTo>
                <a:pt x="2928452" y="235281"/>
              </a:moveTo>
              <a:arcTo wR="1989842" hR="1989842" stAng="17888685" swAng="2629647"/>
            </a:path>
          </a:pathLst>
        </a:custGeom>
        <a:noFill/>
        <a:ln w="9525" cap="flat" cmpd="sng" algn="ctr">
          <a:solidFill>
            <a:schemeClr val="accent4">
              <a:hueOff val="0"/>
              <a:satOff val="0"/>
              <a:lumOff val="0"/>
              <a:alphaOff val="0"/>
            </a:schemeClr>
          </a:solidFill>
          <a:prstDash val="solid"/>
        </a:ln>
        <a:effectLst/>
        <a:sp3d z="-227350" prstMaterial="matte"/>
      </dsp:spPr>
      <dsp:style>
        <a:lnRef idx="1">
          <a:scrgbClr r="0" g="0" b="0"/>
        </a:lnRef>
        <a:fillRef idx="0">
          <a:scrgbClr r="0" g="0" b="0"/>
        </a:fillRef>
        <a:effectRef idx="0">
          <a:scrgbClr r="0" g="0" b="0"/>
        </a:effectRef>
        <a:fontRef idx="minor"/>
      </dsp:style>
    </dsp:sp>
    <dsp:sp modelId="{5DEFD722-13A6-4118-A6DF-095C63A982D7}">
      <dsp:nvSpPr>
        <dsp:cNvPr id="0" name=""/>
        <dsp:cNvSpPr/>
      </dsp:nvSpPr>
      <dsp:spPr>
        <a:xfrm>
          <a:off x="4599514" y="1990882"/>
          <a:ext cx="1850479" cy="1202811"/>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sp3d extrusionH="28000" prstMaterial="matte"/>
        </a:bodyPr>
        <a:lstStyle/>
        <a:p>
          <a:pPr lvl="0" algn="ctr" defTabSz="1066800">
            <a:lnSpc>
              <a:spcPct val="90000"/>
            </a:lnSpc>
            <a:spcBef>
              <a:spcPct val="0"/>
            </a:spcBef>
            <a:spcAft>
              <a:spcPct val="35000"/>
            </a:spcAft>
          </a:pPr>
          <a:r>
            <a:rPr lang="es-ES" sz="2400" b="1" kern="1200" dirty="0" smtClean="0">
              <a:solidFill>
                <a:schemeClr val="accent6">
                  <a:lumMod val="50000"/>
                </a:schemeClr>
              </a:solidFill>
            </a:rPr>
            <a:t>Factor Político</a:t>
          </a:r>
          <a:endParaRPr lang="es-ES" sz="2400" b="1" kern="1200" dirty="0">
            <a:solidFill>
              <a:schemeClr val="accent6">
                <a:lumMod val="50000"/>
              </a:schemeClr>
            </a:solidFill>
          </a:endParaRPr>
        </a:p>
      </dsp:txBody>
      <dsp:txXfrm>
        <a:off x="4658230" y="2049598"/>
        <a:ext cx="1733047" cy="1085379"/>
      </dsp:txXfrm>
    </dsp:sp>
    <dsp:sp modelId="{42C80760-08C0-47F8-8F30-3DC8FA0E2D4D}">
      <dsp:nvSpPr>
        <dsp:cNvPr id="0" name=""/>
        <dsp:cNvSpPr/>
      </dsp:nvSpPr>
      <dsp:spPr>
        <a:xfrm>
          <a:off x="1545068" y="602445"/>
          <a:ext cx="3979685" cy="3979685"/>
        </a:xfrm>
        <a:custGeom>
          <a:avLst/>
          <a:gdLst/>
          <a:ahLst/>
          <a:cxnLst/>
          <a:rect l="0" t="0" r="0" b="0"/>
          <a:pathLst>
            <a:path>
              <a:moveTo>
                <a:pt x="3881997" y="2605656"/>
              </a:moveTo>
              <a:arcTo wR="1989842" hR="1989842" stAng="1081668" swAng="2629647"/>
            </a:path>
          </a:pathLst>
        </a:custGeom>
        <a:noFill/>
        <a:ln w="9525" cap="flat" cmpd="sng" algn="ctr">
          <a:solidFill>
            <a:schemeClr val="accent4">
              <a:hueOff val="0"/>
              <a:satOff val="0"/>
              <a:lumOff val="0"/>
              <a:alphaOff val="0"/>
            </a:schemeClr>
          </a:solidFill>
          <a:prstDash val="solid"/>
        </a:ln>
        <a:effectLst/>
        <a:sp3d z="-227350" prstMaterial="matte"/>
      </dsp:spPr>
      <dsp:style>
        <a:lnRef idx="1">
          <a:scrgbClr r="0" g="0" b="0"/>
        </a:lnRef>
        <a:fillRef idx="0">
          <a:scrgbClr r="0" g="0" b="0"/>
        </a:fillRef>
        <a:effectRef idx="0">
          <a:scrgbClr r="0" g="0" b="0"/>
        </a:effectRef>
        <a:fontRef idx="minor"/>
      </dsp:style>
    </dsp:sp>
    <dsp:sp modelId="{61F74076-DB1B-417D-A371-90164DD49E13}">
      <dsp:nvSpPr>
        <dsp:cNvPr id="0" name=""/>
        <dsp:cNvSpPr/>
      </dsp:nvSpPr>
      <dsp:spPr>
        <a:xfrm>
          <a:off x="2609671" y="3980725"/>
          <a:ext cx="1850479" cy="1202811"/>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sp3d extrusionH="28000" prstMaterial="matte"/>
        </a:bodyPr>
        <a:lstStyle/>
        <a:p>
          <a:pPr lvl="0" algn="ctr" defTabSz="889000">
            <a:lnSpc>
              <a:spcPct val="90000"/>
            </a:lnSpc>
            <a:spcBef>
              <a:spcPct val="0"/>
            </a:spcBef>
            <a:spcAft>
              <a:spcPct val="35000"/>
            </a:spcAft>
          </a:pPr>
          <a:r>
            <a:rPr lang="es-ES" sz="2000" b="1" kern="1200" dirty="0" smtClean="0">
              <a:solidFill>
                <a:schemeClr val="accent6">
                  <a:lumMod val="50000"/>
                </a:schemeClr>
              </a:solidFill>
            </a:rPr>
            <a:t>Factor Económico</a:t>
          </a:r>
          <a:endParaRPr lang="es-ES" sz="2000" b="1" kern="1200" dirty="0">
            <a:solidFill>
              <a:schemeClr val="accent6">
                <a:lumMod val="50000"/>
              </a:schemeClr>
            </a:solidFill>
          </a:endParaRPr>
        </a:p>
      </dsp:txBody>
      <dsp:txXfrm>
        <a:off x="2668387" y="4039441"/>
        <a:ext cx="1733047" cy="1085379"/>
      </dsp:txXfrm>
    </dsp:sp>
    <dsp:sp modelId="{B7ADA3FB-DA7C-47DA-9EA1-27CD86355AE0}">
      <dsp:nvSpPr>
        <dsp:cNvPr id="0" name=""/>
        <dsp:cNvSpPr/>
      </dsp:nvSpPr>
      <dsp:spPr>
        <a:xfrm>
          <a:off x="1570666" y="616129"/>
          <a:ext cx="3979685" cy="3979685"/>
        </a:xfrm>
        <a:custGeom>
          <a:avLst/>
          <a:gdLst/>
          <a:ahLst/>
          <a:cxnLst/>
          <a:rect l="0" t="0" r="0" b="0"/>
          <a:pathLst>
            <a:path>
              <a:moveTo>
                <a:pt x="1025942" y="3730638"/>
              </a:moveTo>
              <a:arcTo wR="1989842" hR="1989842" stAng="7138430" swAng="2586991"/>
            </a:path>
          </a:pathLst>
        </a:custGeom>
        <a:noFill/>
        <a:ln w="9525" cap="flat" cmpd="sng" algn="ctr">
          <a:solidFill>
            <a:schemeClr val="accent4">
              <a:hueOff val="0"/>
              <a:satOff val="0"/>
              <a:lumOff val="0"/>
              <a:alphaOff val="0"/>
            </a:schemeClr>
          </a:solidFill>
          <a:prstDash val="solid"/>
        </a:ln>
        <a:effectLst/>
        <a:sp3d z="-227350" prstMaterial="matte"/>
      </dsp:spPr>
      <dsp:style>
        <a:lnRef idx="1">
          <a:scrgbClr r="0" g="0" b="0"/>
        </a:lnRef>
        <a:fillRef idx="0">
          <a:scrgbClr r="0" g="0" b="0"/>
        </a:fillRef>
        <a:effectRef idx="0">
          <a:scrgbClr r="0" g="0" b="0"/>
        </a:effectRef>
        <a:fontRef idx="minor"/>
      </dsp:style>
    </dsp:sp>
    <dsp:sp modelId="{8E79CC9B-73D4-4ABC-8A4C-0BC67E44D389}">
      <dsp:nvSpPr>
        <dsp:cNvPr id="0" name=""/>
        <dsp:cNvSpPr/>
      </dsp:nvSpPr>
      <dsp:spPr>
        <a:xfrm>
          <a:off x="410989" y="2000875"/>
          <a:ext cx="2308602" cy="1202811"/>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sp3d extrusionH="28000" prstMaterial="matte"/>
        </a:bodyPr>
        <a:lstStyle/>
        <a:p>
          <a:pPr lvl="0" algn="ctr" defTabSz="1066800">
            <a:lnSpc>
              <a:spcPct val="90000"/>
            </a:lnSpc>
            <a:spcBef>
              <a:spcPct val="0"/>
            </a:spcBef>
            <a:spcAft>
              <a:spcPct val="35000"/>
            </a:spcAft>
          </a:pPr>
          <a:r>
            <a:rPr lang="es-ES" sz="2400" b="1" kern="1200" dirty="0" smtClean="0">
              <a:solidFill>
                <a:schemeClr val="accent6">
                  <a:lumMod val="50000"/>
                </a:schemeClr>
              </a:solidFill>
            </a:rPr>
            <a:t>Factor Tecnológico</a:t>
          </a:r>
          <a:endParaRPr lang="es-ES" sz="2400" b="1" kern="1200" dirty="0">
            <a:solidFill>
              <a:schemeClr val="accent6">
                <a:lumMod val="50000"/>
              </a:schemeClr>
            </a:solidFill>
          </a:endParaRPr>
        </a:p>
      </dsp:txBody>
      <dsp:txXfrm>
        <a:off x="469705" y="2059591"/>
        <a:ext cx="2191170" cy="1085379"/>
      </dsp:txXfrm>
    </dsp:sp>
    <dsp:sp modelId="{0374C393-D1DE-4685-9BA0-9997BD7ABC5C}">
      <dsp:nvSpPr>
        <dsp:cNvPr id="0" name=""/>
        <dsp:cNvSpPr/>
      </dsp:nvSpPr>
      <dsp:spPr>
        <a:xfrm>
          <a:off x="1570391" y="588911"/>
          <a:ext cx="3979685" cy="3979685"/>
        </a:xfrm>
        <a:custGeom>
          <a:avLst/>
          <a:gdLst/>
          <a:ahLst/>
          <a:cxnLst/>
          <a:rect l="0" t="0" r="0" b="0"/>
          <a:pathLst>
            <a:path>
              <a:moveTo>
                <a:pt x="90198" y="1397536"/>
              </a:moveTo>
              <a:arcTo wR="1989842" hR="1989842" stAng="11839044" swAng="2622730"/>
            </a:path>
          </a:pathLst>
        </a:custGeom>
        <a:noFill/>
        <a:ln w="9525" cap="flat" cmpd="sng" algn="ctr">
          <a:solidFill>
            <a:schemeClr val="accent4">
              <a:hueOff val="0"/>
              <a:satOff val="0"/>
              <a:lumOff val="0"/>
              <a:alphaOff val="0"/>
            </a:schemeClr>
          </a:solidFill>
          <a:prstDash val="solid"/>
        </a:ln>
        <a:effectLst/>
        <a:sp3d z="-22735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A9F70-8070-4847-AEC5-CEF3C10CEF0C}">
      <dsp:nvSpPr>
        <dsp:cNvPr id="0" name=""/>
        <dsp:cNvSpPr/>
      </dsp:nvSpPr>
      <dsp:spPr>
        <a:xfrm rot="16200000">
          <a:off x="621164" y="-666073"/>
          <a:ext cx="2304256" cy="3636404"/>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lumMod val="95000"/>
                  <a:lumOff val="5000"/>
                </a:schemeClr>
              </a:solidFill>
            </a:rPr>
            <a:t>Factor Social</a:t>
          </a:r>
        </a:p>
        <a:p>
          <a:pPr lvl="0" algn="ctr" defTabSz="889000">
            <a:lnSpc>
              <a:spcPct val="90000"/>
            </a:lnSpc>
            <a:spcBef>
              <a:spcPct val="0"/>
            </a:spcBef>
            <a:spcAft>
              <a:spcPct val="35000"/>
            </a:spcAft>
          </a:pPr>
          <a:endParaRPr lang="es-ES" sz="2000" b="1" kern="1200" dirty="0" smtClean="0">
            <a:solidFill>
              <a:schemeClr val="tx1">
                <a:lumMod val="95000"/>
                <a:lumOff val="5000"/>
              </a:schemeClr>
            </a:solidFill>
          </a:endParaRPr>
        </a:p>
        <a:p>
          <a:pPr lvl="0" algn="ctr" defTabSz="889000">
            <a:lnSpc>
              <a:spcPct val="90000"/>
            </a:lnSpc>
            <a:spcBef>
              <a:spcPct val="0"/>
            </a:spcBef>
            <a:spcAft>
              <a:spcPct val="35000"/>
            </a:spcAft>
          </a:pPr>
          <a:r>
            <a:rPr lang="es-ES" sz="2000" b="1" kern="1200" dirty="0" smtClean="0">
              <a:solidFill>
                <a:schemeClr val="tx1">
                  <a:lumMod val="95000"/>
                  <a:lumOff val="5000"/>
                </a:schemeClr>
              </a:solidFill>
            </a:rPr>
            <a:t>- Pobreza</a:t>
          </a:r>
        </a:p>
        <a:p>
          <a:pPr lvl="0" algn="ctr" defTabSz="889000">
            <a:lnSpc>
              <a:spcPct val="90000"/>
            </a:lnSpc>
            <a:spcBef>
              <a:spcPct val="0"/>
            </a:spcBef>
            <a:spcAft>
              <a:spcPct val="35000"/>
            </a:spcAft>
          </a:pPr>
          <a:r>
            <a:rPr lang="es-ES" sz="2000" b="1" kern="1200" dirty="0" smtClean="0">
              <a:solidFill>
                <a:schemeClr val="tx1">
                  <a:lumMod val="95000"/>
                  <a:lumOff val="5000"/>
                </a:schemeClr>
              </a:solidFill>
            </a:rPr>
            <a:t>- Desempleo</a:t>
          </a:r>
          <a:endParaRPr lang="es-ES" sz="2000" b="1" kern="1200" dirty="0">
            <a:solidFill>
              <a:schemeClr val="tx1">
                <a:lumMod val="95000"/>
                <a:lumOff val="5000"/>
              </a:schemeClr>
            </a:solidFill>
          </a:endParaRPr>
        </a:p>
      </dsp:txBody>
      <dsp:txXfrm rot="5400000">
        <a:off x="-44910" y="1"/>
        <a:ext cx="3636404" cy="1728192"/>
      </dsp:txXfrm>
    </dsp:sp>
    <dsp:sp modelId="{95C8C967-9797-4A35-AD6A-38A2AC89C220}">
      <dsp:nvSpPr>
        <dsp:cNvPr id="0" name=""/>
        <dsp:cNvSpPr/>
      </dsp:nvSpPr>
      <dsp:spPr>
        <a:xfrm>
          <a:off x="3411856" y="0"/>
          <a:ext cx="3816042" cy="2304256"/>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lumMod val="95000"/>
                  <a:lumOff val="5000"/>
                </a:schemeClr>
              </a:solidFill>
            </a:rPr>
            <a:t>Factor Político </a:t>
          </a:r>
        </a:p>
        <a:p>
          <a:pPr lvl="0" algn="ctr" defTabSz="889000">
            <a:lnSpc>
              <a:spcPct val="90000"/>
            </a:lnSpc>
            <a:spcBef>
              <a:spcPct val="0"/>
            </a:spcBef>
            <a:spcAft>
              <a:spcPct val="35000"/>
            </a:spcAft>
          </a:pPr>
          <a:endParaRPr lang="es-ES" sz="2000" b="1" kern="1200" dirty="0" smtClean="0">
            <a:solidFill>
              <a:schemeClr val="tx1">
                <a:lumMod val="95000"/>
                <a:lumOff val="5000"/>
              </a:schemeClr>
            </a:solidFill>
          </a:endParaRPr>
        </a:p>
        <a:p>
          <a:pPr lvl="0" algn="ctr" defTabSz="889000">
            <a:lnSpc>
              <a:spcPct val="90000"/>
            </a:lnSpc>
            <a:spcBef>
              <a:spcPct val="0"/>
            </a:spcBef>
            <a:spcAft>
              <a:spcPct val="35000"/>
            </a:spcAft>
          </a:pPr>
          <a:r>
            <a:rPr lang="es-ES" sz="2000" b="1" kern="1200" dirty="0" smtClean="0">
              <a:solidFill>
                <a:schemeClr val="tx1">
                  <a:lumMod val="95000"/>
                  <a:lumOff val="5000"/>
                </a:schemeClr>
              </a:solidFill>
            </a:rPr>
            <a:t>- Oportunidades Sociales </a:t>
          </a:r>
        </a:p>
        <a:p>
          <a:pPr lvl="0" algn="ctr" defTabSz="889000">
            <a:lnSpc>
              <a:spcPct val="90000"/>
            </a:lnSpc>
            <a:spcBef>
              <a:spcPct val="0"/>
            </a:spcBef>
            <a:spcAft>
              <a:spcPct val="35000"/>
            </a:spcAft>
          </a:pPr>
          <a:r>
            <a:rPr lang="es-ES" sz="2000" b="1" kern="1200" dirty="0" smtClean="0">
              <a:solidFill>
                <a:schemeClr val="tx1">
                  <a:lumMod val="95000"/>
                  <a:lumOff val="5000"/>
                </a:schemeClr>
              </a:solidFill>
            </a:rPr>
            <a:t>- Protección Social a los grupos vulnerables</a:t>
          </a:r>
          <a:endParaRPr lang="es-ES" sz="2000" b="1" kern="1200" dirty="0">
            <a:solidFill>
              <a:schemeClr val="tx1">
                <a:lumMod val="95000"/>
                <a:lumOff val="5000"/>
              </a:schemeClr>
            </a:solidFill>
          </a:endParaRPr>
        </a:p>
      </dsp:txBody>
      <dsp:txXfrm>
        <a:off x="3411856" y="0"/>
        <a:ext cx="3816042" cy="1728192"/>
      </dsp:txXfrm>
    </dsp:sp>
    <dsp:sp modelId="{93FE205B-24F6-4363-AE53-E0DB766923AC}">
      <dsp:nvSpPr>
        <dsp:cNvPr id="0" name=""/>
        <dsp:cNvSpPr/>
      </dsp:nvSpPr>
      <dsp:spPr>
        <a:xfrm rot="10800000">
          <a:off x="-44909" y="2304256"/>
          <a:ext cx="3636404" cy="2304256"/>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lumMod val="95000"/>
                  <a:lumOff val="5000"/>
                </a:schemeClr>
              </a:solidFill>
            </a:rPr>
            <a:t>Factor Tecnológico</a:t>
          </a:r>
        </a:p>
        <a:p>
          <a:pPr lvl="0" algn="ctr" defTabSz="889000">
            <a:lnSpc>
              <a:spcPct val="90000"/>
            </a:lnSpc>
            <a:spcBef>
              <a:spcPct val="0"/>
            </a:spcBef>
            <a:spcAft>
              <a:spcPct val="35000"/>
            </a:spcAft>
          </a:pPr>
          <a:endParaRPr lang="es-ES" sz="2000" b="1" kern="1200" dirty="0" smtClean="0">
            <a:solidFill>
              <a:schemeClr val="tx1">
                <a:lumMod val="95000"/>
                <a:lumOff val="5000"/>
              </a:schemeClr>
            </a:solidFill>
          </a:endParaRPr>
        </a:p>
        <a:p>
          <a:pPr lvl="0" algn="ctr" defTabSz="889000">
            <a:lnSpc>
              <a:spcPct val="90000"/>
            </a:lnSpc>
            <a:spcBef>
              <a:spcPct val="0"/>
            </a:spcBef>
            <a:spcAft>
              <a:spcPct val="35000"/>
            </a:spcAft>
          </a:pPr>
          <a:r>
            <a:rPr lang="es-ES" sz="2000" b="1" kern="1200" dirty="0" smtClean="0">
              <a:solidFill>
                <a:schemeClr val="tx1">
                  <a:lumMod val="95000"/>
                  <a:lumOff val="5000"/>
                </a:schemeClr>
              </a:solidFill>
            </a:rPr>
            <a:t>- Avances tecnológicos</a:t>
          </a:r>
          <a:endParaRPr lang="es-ES" sz="2000" b="1" kern="1200" dirty="0">
            <a:solidFill>
              <a:schemeClr val="tx1">
                <a:lumMod val="95000"/>
                <a:lumOff val="5000"/>
              </a:schemeClr>
            </a:solidFill>
          </a:endParaRPr>
        </a:p>
      </dsp:txBody>
      <dsp:txXfrm rot="10800000">
        <a:off x="-44909" y="2880320"/>
        <a:ext cx="3636404" cy="1728192"/>
      </dsp:txXfrm>
    </dsp:sp>
    <dsp:sp modelId="{09409E6A-9D3F-4EFC-8EBD-E423000A54B4}">
      <dsp:nvSpPr>
        <dsp:cNvPr id="0" name=""/>
        <dsp:cNvSpPr/>
      </dsp:nvSpPr>
      <dsp:spPr>
        <a:xfrm rot="5400000">
          <a:off x="4257568" y="1638182"/>
          <a:ext cx="2304256" cy="3636404"/>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lumMod val="95000"/>
                  <a:lumOff val="5000"/>
                </a:schemeClr>
              </a:solidFill>
            </a:rPr>
            <a:t>Factor Económico</a:t>
          </a:r>
        </a:p>
        <a:p>
          <a:pPr lvl="0" algn="ctr" defTabSz="889000">
            <a:lnSpc>
              <a:spcPct val="90000"/>
            </a:lnSpc>
            <a:spcBef>
              <a:spcPct val="0"/>
            </a:spcBef>
            <a:spcAft>
              <a:spcPct val="35000"/>
            </a:spcAft>
          </a:pPr>
          <a:endParaRPr lang="es-ES" sz="2000" b="1" kern="1200" dirty="0" smtClean="0">
            <a:solidFill>
              <a:schemeClr val="tx1">
                <a:lumMod val="95000"/>
                <a:lumOff val="5000"/>
              </a:schemeClr>
            </a:solidFill>
          </a:endParaRPr>
        </a:p>
        <a:p>
          <a:pPr lvl="0" algn="ctr" defTabSz="889000">
            <a:lnSpc>
              <a:spcPct val="90000"/>
            </a:lnSpc>
            <a:spcBef>
              <a:spcPct val="0"/>
            </a:spcBef>
            <a:spcAft>
              <a:spcPct val="35000"/>
            </a:spcAft>
          </a:pPr>
          <a:r>
            <a:rPr lang="es-ES" sz="2000" b="1" kern="1200" dirty="0" smtClean="0">
              <a:solidFill>
                <a:schemeClr val="tx1">
                  <a:lumMod val="95000"/>
                  <a:lumOff val="5000"/>
                </a:schemeClr>
              </a:solidFill>
            </a:rPr>
            <a:t>- Inflación </a:t>
          </a:r>
        </a:p>
        <a:p>
          <a:pPr lvl="0" algn="ctr" defTabSz="889000">
            <a:lnSpc>
              <a:spcPct val="90000"/>
            </a:lnSpc>
            <a:spcBef>
              <a:spcPct val="0"/>
            </a:spcBef>
            <a:spcAft>
              <a:spcPct val="35000"/>
            </a:spcAft>
          </a:pPr>
          <a:r>
            <a:rPr lang="es-ES" sz="2000" b="1" kern="1200" dirty="0" smtClean="0">
              <a:solidFill>
                <a:schemeClr val="tx1">
                  <a:lumMod val="95000"/>
                  <a:lumOff val="5000"/>
                </a:schemeClr>
              </a:solidFill>
            </a:rPr>
            <a:t>- PIB</a:t>
          </a:r>
          <a:endParaRPr lang="es-ES" sz="2000" b="1" kern="1200" dirty="0">
            <a:solidFill>
              <a:schemeClr val="tx1">
                <a:lumMod val="95000"/>
                <a:lumOff val="5000"/>
              </a:schemeClr>
            </a:solidFill>
          </a:endParaRPr>
        </a:p>
      </dsp:txBody>
      <dsp:txXfrm rot="-5400000">
        <a:off x="3591494" y="2880320"/>
        <a:ext cx="3636404" cy="1728192"/>
      </dsp:txXfrm>
    </dsp:sp>
    <dsp:sp modelId="{AC826408-383D-4133-8A59-626D6FE27E16}">
      <dsp:nvSpPr>
        <dsp:cNvPr id="0" name=""/>
        <dsp:cNvSpPr/>
      </dsp:nvSpPr>
      <dsp:spPr>
        <a:xfrm>
          <a:off x="2545482" y="1728192"/>
          <a:ext cx="2181842" cy="1152128"/>
        </a:xfrm>
        <a:prstGeom prst="roundRect">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MACROAMBIENTE</a:t>
          </a:r>
          <a:endParaRPr lang="es-ES" sz="1800" kern="1200" dirty="0"/>
        </a:p>
      </dsp:txBody>
      <dsp:txXfrm>
        <a:off x="2601724" y="1784434"/>
        <a:ext cx="2069358" cy="10396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DEDCD-FCD7-44F7-8E23-1375AAD76B5E}">
      <dsp:nvSpPr>
        <dsp:cNvPr id="0" name=""/>
        <dsp:cNvSpPr/>
      </dsp:nvSpPr>
      <dsp:spPr>
        <a:xfrm>
          <a:off x="360048" y="0"/>
          <a:ext cx="5063331" cy="5063331"/>
        </a:xfrm>
        <a:prstGeom prst="triangle">
          <a:avLst/>
        </a:prstGeom>
        <a:solidFill>
          <a:schemeClr val="accent2">
            <a:alpha val="90000"/>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91D8688-4F52-41DA-B233-9D4016BDDAFE}">
      <dsp:nvSpPr>
        <dsp:cNvPr id="0" name=""/>
        <dsp:cNvSpPr/>
      </dsp:nvSpPr>
      <dsp:spPr>
        <a:xfrm>
          <a:off x="2809587" y="509052"/>
          <a:ext cx="3291165" cy="1198585"/>
        </a:xfrm>
        <a:prstGeom prst="roundRect">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ES" sz="3100" kern="1200" dirty="0" smtClean="0"/>
            <a:t>Clientes </a:t>
          </a:r>
          <a:endParaRPr lang="es-ES" sz="3100" kern="1200" dirty="0"/>
        </a:p>
      </dsp:txBody>
      <dsp:txXfrm>
        <a:off x="2868097" y="567562"/>
        <a:ext cx="3174145" cy="1081565"/>
      </dsp:txXfrm>
    </dsp:sp>
    <dsp:sp modelId="{5E71D938-4BA5-4C37-8156-4314FD212B1C}">
      <dsp:nvSpPr>
        <dsp:cNvPr id="0" name=""/>
        <dsp:cNvSpPr/>
      </dsp:nvSpPr>
      <dsp:spPr>
        <a:xfrm>
          <a:off x="2809587" y="1857461"/>
          <a:ext cx="3291165" cy="1198585"/>
        </a:xfrm>
        <a:prstGeom prst="roundRect">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ES" sz="3100" kern="1200" dirty="0" smtClean="0"/>
            <a:t>Administración y Dirección</a:t>
          </a:r>
          <a:endParaRPr lang="es-ES" sz="3100" kern="1200" dirty="0"/>
        </a:p>
      </dsp:txBody>
      <dsp:txXfrm>
        <a:off x="2868097" y="1915971"/>
        <a:ext cx="3174145" cy="1081565"/>
      </dsp:txXfrm>
    </dsp:sp>
    <dsp:sp modelId="{4F720BC2-206E-4FD0-B42C-67DDA7475B57}">
      <dsp:nvSpPr>
        <dsp:cNvPr id="0" name=""/>
        <dsp:cNvSpPr/>
      </dsp:nvSpPr>
      <dsp:spPr>
        <a:xfrm>
          <a:off x="2809587" y="3205869"/>
          <a:ext cx="3291165" cy="1198585"/>
        </a:xfrm>
        <a:prstGeom prst="roundRect">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ES" sz="3100" kern="1200" dirty="0" smtClean="0"/>
            <a:t>Finanzas y Contabilidad</a:t>
          </a:r>
          <a:endParaRPr lang="es-ES" sz="3100" kern="1200" dirty="0"/>
        </a:p>
      </dsp:txBody>
      <dsp:txXfrm>
        <a:off x="2868097" y="3264379"/>
        <a:ext cx="3174145" cy="10815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B412E7-2A62-46C2-ADFD-FD8C5B2C181E}">
      <dsp:nvSpPr>
        <dsp:cNvPr id="0" name=""/>
        <dsp:cNvSpPr/>
      </dsp:nvSpPr>
      <dsp:spPr>
        <a:xfrm>
          <a:off x="2874648" y="2260037"/>
          <a:ext cx="2237920" cy="1717237"/>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b="1" kern="1200" dirty="0" smtClean="0">
              <a:latin typeface="+mn-lt"/>
              <a:ea typeface="+mn-ea"/>
              <a:cs typeface="+mn-cs"/>
            </a:rPr>
            <a:t>OBJETIVOS ESTRATEGICOS DE LA FUNDACION SCALESIA</a:t>
          </a:r>
          <a:endParaRPr lang="es-ES" sz="1400" kern="1200" dirty="0"/>
        </a:p>
      </dsp:txBody>
      <dsp:txXfrm>
        <a:off x="3202384" y="2511521"/>
        <a:ext cx="1582448" cy="1214269"/>
      </dsp:txXfrm>
    </dsp:sp>
    <dsp:sp modelId="{2B630CF3-4FD4-49FA-A891-6C1973DB413E}">
      <dsp:nvSpPr>
        <dsp:cNvPr id="0" name=""/>
        <dsp:cNvSpPr/>
      </dsp:nvSpPr>
      <dsp:spPr>
        <a:xfrm rot="16200000">
          <a:off x="3734460" y="1981377"/>
          <a:ext cx="518296" cy="39023"/>
        </a:xfrm>
        <a:custGeom>
          <a:avLst/>
          <a:gdLst/>
          <a:ahLst/>
          <a:cxnLst/>
          <a:rect l="0" t="0" r="0" b="0"/>
          <a:pathLst>
            <a:path>
              <a:moveTo>
                <a:pt x="0" y="19511"/>
              </a:moveTo>
              <a:lnTo>
                <a:pt x="518296" y="19511"/>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p>
      </dsp:txBody>
      <dsp:txXfrm>
        <a:off x="3980651" y="1987931"/>
        <a:ext cx="25914" cy="25914"/>
      </dsp:txXfrm>
    </dsp:sp>
    <dsp:sp modelId="{5FBC9940-5AC3-4C14-87B7-95D6096F7E13}">
      <dsp:nvSpPr>
        <dsp:cNvPr id="0" name=""/>
        <dsp:cNvSpPr/>
      </dsp:nvSpPr>
      <dsp:spPr>
        <a:xfrm>
          <a:off x="2740300" y="24503"/>
          <a:ext cx="2506616" cy="1717237"/>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_tradnl" sz="1600" kern="1200" dirty="0" smtClean="0">
              <a:latin typeface="+mn-lt"/>
              <a:ea typeface="+mn-ea"/>
              <a:cs typeface="+mn-cs"/>
            </a:rPr>
            <a:t>Contar con una cartera de donante que ayuden a mantener el centro de estudios.</a:t>
          </a:r>
          <a:endParaRPr lang="es-ES" sz="1600" kern="1200" dirty="0"/>
        </a:p>
      </dsp:txBody>
      <dsp:txXfrm>
        <a:off x="3107385" y="275987"/>
        <a:ext cx="1772446" cy="1214269"/>
      </dsp:txXfrm>
    </dsp:sp>
    <dsp:sp modelId="{B9A3FC28-3CA9-4E26-AFC2-991364047D46}">
      <dsp:nvSpPr>
        <dsp:cNvPr id="0" name=""/>
        <dsp:cNvSpPr/>
      </dsp:nvSpPr>
      <dsp:spPr>
        <a:xfrm rot="20068506">
          <a:off x="4927465" y="2574095"/>
          <a:ext cx="331399" cy="39023"/>
        </a:xfrm>
        <a:custGeom>
          <a:avLst/>
          <a:gdLst/>
          <a:ahLst/>
          <a:cxnLst/>
          <a:rect l="0" t="0" r="0" b="0"/>
          <a:pathLst>
            <a:path>
              <a:moveTo>
                <a:pt x="0" y="19511"/>
              </a:moveTo>
              <a:lnTo>
                <a:pt x="331399" y="19511"/>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p>
      </dsp:txBody>
      <dsp:txXfrm>
        <a:off x="5084880" y="2585322"/>
        <a:ext cx="16569" cy="16569"/>
      </dsp:txXfrm>
    </dsp:sp>
    <dsp:sp modelId="{7CE6632D-D6CB-43D4-AF05-99F41C7E5AAA}">
      <dsp:nvSpPr>
        <dsp:cNvPr id="0" name=""/>
        <dsp:cNvSpPr/>
      </dsp:nvSpPr>
      <dsp:spPr>
        <a:xfrm>
          <a:off x="4980289" y="1152128"/>
          <a:ext cx="2667006" cy="1717237"/>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_tradnl" sz="1600" kern="1200" dirty="0" smtClean="0">
              <a:latin typeface="+mn-lt"/>
              <a:ea typeface="+mn-ea"/>
              <a:cs typeface="+mn-cs"/>
            </a:rPr>
            <a:t>Posicionar en el nivel académico a la FS.</a:t>
          </a:r>
          <a:endParaRPr lang="es-ES" sz="1600" kern="1200" dirty="0"/>
        </a:p>
      </dsp:txBody>
      <dsp:txXfrm>
        <a:off x="5370863" y="1403612"/>
        <a:ext cx="1885858" cy="1214269"/>
      </dsp:txXfrm>
    </dsp:sp>
    <dsp:sp modelId="{9595D6FE-2BC5-4DEC-B5C9-146614FFA2F5}">
      <dsp:nvSpPr>
        <dsp:cNvPr id="0" name=""/>
        <dsp:cNvSpPr/>
      </dsp:nvSpPr>
      <dsp:spPr>
        <a:xfrm rot="1575900">
          <a:off x="4914744" y="3649324"/>
          <a:ext cx="387568" cy="39023"/>
        </a:xfrm>
        <a:custGeom>
          <a:avLst/>
          <a:gdLst/>
          <a:ahLst/>
          <a:cxnLst/>
          <a:rect l="0" t="0" r="0" b="0"/>
          <a:pathLst>
            <a:path>
              <a:moveTo>
                <a:pt x="0" y="19511"/>
              </a:moveTo>
              <a:lnTo>
                <a:pt x="387568" y="19511"/>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p>
      </dsp:txBody>
      <dsp:txXfrm>
        <a:off x="5098839" y="3659147"/>
        <a:ext cx="19378" cy="19378"/>
      </dsp:txXfrm>
    </dsp:sp>
    <dsp:sp modelId="{F15896C2-5859-44EE-9D0A-FD16721632E2}">
      <dsp:nvSpPr>
        <dsp:cNvPr id="0" name=""/>
        <dsp:cNvSpPr/>
      </dsp:nvSpPr>
      <dsp:spPr>
        <a:xfrm>
          <a:off x="4919007" y="3456379"/>
          <a:ext cx="2997883" cy="1717237"/>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_tradnl" sz="1600" kern="1200" dirty="0" smtClean="0">
              <a:latin typeface="+mn-lt"/>
              <a:ea typeface="+mn-ea"/>
              <a:cs typeface="+mn-cs"/>
            </a:rPr>
            <a:t>Generar recursos y fuentes de financiamiento</a:t>
          </a:r>
          <a:endParaRPr lang="es-ES" sz="1600" kern="1200" dirty="0"/>
        </a:p>
      </dsp:txBody>
      <dsp:txXfrm>
        <a:off x="5358037" y="3707863"/>
        <a:ext cx="2119823" cy="1214269"/>
      </dsp:txXfrm>
    </dsp:sp>
    <dsp:sp modelId="{92611E04-E186-477C-853E-B3588BA45D97}">
      <dsp:nvSpPr>
        <dsp:cNvPr id="0" name=""/>
        <dsp:cNvSpPr/>
      </dsp:nvSpPr>
      <dsp:spPr>
        <a:xfrm rot="5400000">
          <a:off x="3734460" y="4216911"/>
          <a:ext cx="518296" cy="39023"/>
        </a:xfrm>
        <a:custGeom>
          <a:avLst/>
          <a:gdLst/>
          <a:ahLst/>
          <a:cxnLst/>
          <a:rect l="0" t="0" r="0" b="0"/>
          <a:pathLst>
            <a:path>
              <a:moveTo>
                <a:pt x="0" y="19511"/>
              </a:moveTo>
              <a:lnTo>
                <a:pt x="518296" y="19511"/>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p>
      </dsp:txBody>
      <dsp:txXfrm>
        <a:off x="3980651" y="4223465"/>
        <a:ext cx="25914" cy="25914"/>
      </dsp:txXfrm>
    </dsp:sp>
    <dsp:sp modelId="{972DF036-E38E-41C0-B228-3AB0E98B6554}">
      <dsp:nvSpPr>
        <dsp:cNvPr id="0" name=""/>
        <dsp:cNvSpPr/>
      </dsp:nvSpPr>
      <dsp:spPr>
        <a:xfrm>
          <a:off x="2708170" y="4495571"/>
          <a:ext cx="2570875" cy="1717237"/>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_tradnl" sz="1600" kern="1200" dirty="0" smtClean="0">
              <a:latin typeface="+mn-lt"/>
              <a:ea typeface="+mn-ea"/>
              <a:cs typeface="+mn-cs"/>
            </a:rPr>
            <a:t>Contar con un sistema de medición de gestión administrativa y académica.</a:t>
          </a:r>
          <a:endParaRPr lang="es-ES" sz="1600" kern="1200" dirty="0"/>
        </a:p>
      </dsp:txBody>
      <dsp:txXfrm>
        <a:off x="3084666" y="4747055"/>
        <a:ext cx="1817883" cy="1214269"/>
      </dsp:txXfrm>
    </dsp:sp>
    <dsp:sp modelId="{B695A9FD-DB20-41A6-AEDF-0ADD49DD8FFA}">
      <dsp:nvSpPr>
        <dsp:cNvPr id="0" name=""/>
        <dsp:cNvSpPr/>
      </dsp:nvSpPr>
      <dsp:spPr>
        <a:xfrm rot="9394218">
          <a:off x="2783376" y="3570288"/>
          <a:ext cx="246056" cy="39023"/>
        </a:xfrm>
        <a:custGeom>
          <a:avLst/>
          <a:gdLst/>
          <a:ahLst/>
          <a:cxnLst/>
          <a:rect l="0" t="0" r="0" b="0"/>
          <a:pathLst>
            <a:path>
              <a:moveTo>
                <a:pt x="0" y="19511"/>
              </a:moveTo>
              <a:lnTo>
                <a:pt x="246056" y="19511"/>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p>
      </dsp:txBody>
      <dsp:txXfrm rot="10800000">
        <a:off x="2900253" y="3583649"/>
        <a:ext cx="12302" cy="12302"/>
      </dsp:txXfrm>
    </dsp:sp>
    <dsp:sp modelId="{B4DE982C-9607-4693-973D-681B6E92F506}">
      <dsp:nvSpPr>
        <dsp:cNvPr id="0" name=""/>
        <dsp:cNvSpPr/>
      </dsp:nvSpPr>
      <dsp:spPr>
        <a:xfrm>
          <a:off x="3" y="3312362"/>
          <a:ext cx="3130557" cy="1717237"/>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latin typeface="+mn-lt"/>
              <a:ea typeface="+mn-ea"/>
              <a:cs typeface="+mn-cs"/>
            </a:rPr>
            <a:t>Acceder a los beneficios que generan el turismo y la investigación científica mediante convenios y donaciones. </a:t>
          </a:r>
          <a:endParaRPr lang="es-ES" sz="1600" kern="1200" dirty="0"/>
        </a:p>
      </dsp:txBody>
      <dsp:txXfrm>
        <a:off x="458462" y="3563846"/>
        <a:ext cx="2213639" cy="1214269"/>
      </dsp:txXfrm>
    </dsp:sp>
    <dsp:sp modelId="{699D071F-1851-436E-8D7B-2DD87007D652}">
      <dsp:nvSpPr>
        <dsp:cNvPr id="0" name=""/>
        <dsp:cNvSpPr/>
      </dsp:nvSpPr>
      <dsp:spPr>
        <a:xfrm rot="12341408">
          <a:off x="2692493" y="2562570"/>
          <a:ext cx="371413" cy="39023"/>
        </a:xfrm>
        <a:custGeom>
          <a:avLst/>
          <a:gdLst/>
          <a:ahLst/>
          <a:cxnLst/>
          <a:rect l="0" t="0" r="0" b="0"/>
          <a:pathLst>
            <a:path>
              <a:moveTo>
                <a:pt x="0" y="19511"/>
              </a:moveTo>
              <a:lnTo>
                <a:pt x="371413" y="19511"/>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p>
      </dsp:txBody>
      <dsp:txXfrm rot="10800000">
        <a:off x="2868914" y="2572797"/>
        <a:ext cx="18570" cy="18570"/>
      </dsp:txXfrm>
    </dsp:sp>
    <dsp:sp modelId="{3A1040D3-ED33-41FB-B72B-E33176E76578}">
      <dsp:nvSpPr>
        <dsp:cNvPr id="0" name=""/>
        <dsp:cNvSpPr/>
      </dsp:nvSpPr>
      <dsp:spPr>
        <a:xfrm>
          <a:off x="0" y="1008118"/>
          <a:ext cx="3040711" cy="1841530"/>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latin typeface="+mn-lt"/>
              <a:ea typeface="+mn-ea"/>
              <a:cs typeface="+mn-cs"/>
            </a:rPr>
            <a:t>Relacionar a la FS con </a:t>
          </a:r>
          <a:r>
            <a:rPr lang="es-EC" sz="1600" kern="1200" dirty="0" smtClean="0">
              <a:latin typeface="+mn-lt"/>
              <a:ea typeface="+mn-ea"/>
              <a:cs typeface="+mn-cs"/>
            </a:rPr>
            <a:t>entidades</a:t>
          </a:r>
          <a:r>
            <a:rPr lang="es-EC" sz="1400" kern="1200" dirty="0" smtClean="0">
              <a:latin typeface="+mn-lt"/>
              <a:ea typeface="+mn-ea"/>
              <a:cs typeface="+mn-cs"/>
            </a:rPr>
            <a:t> educativas de conservación a nivel internacional que se proyectan como ejemplo a seguir .</a:t>
          </a:r>
          <a:endParaRPr lang="es-ES" sz="1400" kern="1200" dirty="0"/>
        </a:p>
      </dsp:txBody>
      <dsp:txXfrm>
        <a:off x="445302" y="1277804"/>
        <a:ext cx="2150107" cy="13021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9BCE6-252D-4E58-8041-9F528B0E6CE4}">
      <dsp:nvSpPr>
        <dsp:cNvPr id="0" name=""/>
        <dsp:cNvSpPr/>
      </dsp:nvSpPr>
      <dsp:spPr>
        <a:xfrm>
          <a:off x="2085079" y="1946513"/>
          <a:ext cx="572101" cy="67412"/>
        </a:xfrm>
        <a:custGeom>
          <a:avLst/>
          <a:gdLst/>
          <a:ahLst/>
          <a:cxnLst/>
          <a:rect l="0" t="0" r="0" b="0"/>
          <a:pathLst>
            <a:path>
              <a:moveTo>
                <a:pt x="0" y="33706"/>
              </a:moveTo>
              <a:lnTo>
                <a:pt x="572101" y="337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41C7BB-9B20-4602-99D7-03D30A028AE1}">
      <dsp:nvSpPr>
        <dsp:cNvPr id="0" name=""/>
        <dsp:cNvSpPr/>
      </dsp:nvSpPr>
      <dsp:spPr>
        <a:xfrm>
          <a:off x="-69650" y="712731"/>
          <a:ext cx="2534976" cy="253497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336C96-2308-42B9-8BF1-E49BABBCD7DB}">
      <dsp:nvSpPr>
        <dsp:cNvPr id="0" name=""/>
        <dsp:cNvSpPr/>
      </dsp:nvSpPr>
      <dsp:spPr>
        <a:xfrm>
          <a:off x="2657181" y="936724"/>
          <a:ext cx="1744753" cy="20869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smtClean="0"/>
            <a:t>VALORES </a:t>
          </a:r>
          <a:endParaRPr lang="es-ES" sz="2300" kern="1200" dirty="0"/>
        </a:p>
      </dsp:txBody>
      <dsp:txXfrm>
        <a:off x="2912694" y="1242357"/>
        <a:ext cx="1233727" cy="1475724"/>
      </dsp:txXfrm>
    </dsp:sp>
    <dsp:sp modelId="{D1E8A070-724C-4431-B0F3-38313BAEC143}">
      <dsp:nvSpPr>
        <dsp:cNvPr id="0" name=""/>
        <dsp:cNvSpPr/>
      </dsp:nvSpPr>
      <dsp:spPr>
        <a:xfrm>
          <a:off x="4274324" y="936724"/>
          <a:ext cx="2617130" cy="2086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s-ES" sz="1300" kern="1200" smtClean="0"/>
            <a:t>	IGUALDAD</a:t>
          </a:r>
          <a:endParaRPr lang="es-ES" sz="1300" kern="1200" dirty="0"/>
        </a:p>
        <a:p>
          <a:pPr marL="114300" lvl="1" indent="-114300" algn="l" defTabSz="577850">
            <a:lnSpc>
              <a:spcPct val="90000"/>
            </a:lnSpc>
            <a:spcBef>
              <a:spcPct val="0"/>
            </a:spcBef>
            <a:spcAft>
              <a:spcPct val="15000"/>
            </a:spcAft>
            <a:buChar char="••"/>
          </a:pPr>
          <a:r>
            <a:rPr lang="es-ES" sz="1300" kern="1200" dirty="0" smtClean="0"/>
            <a:t>	CALIDAD</a:t>
          </a:r>
          <a:endParaRPr lang="es-ES" sz="1300" kern="1200" dirty="0"/>
        </a:p>
        <a:p>
          <a:pPr marL="228600" lvl="2" indent="-114300" algn="l" defTabSz="577850">
            <a:lnSpc>
              <a:spcPct val="90000"/>
            </a:lnSpc>
            <a:spcBef>
              <a:spcPct val="0"/>
            </a:spcBef>
            <a:spcAft>
              <a:spcPct val="15000"/>
            </a:spcAft>
            <a:buChar char="••"/>
          </a:pPr>
          <a:r>
            <a:rPr lang="es-ES" sz="1300" kern="1200" dirty="0" smtClean="0"/>
            <a:t>	TOLERANCIA</a:t>
          </a:r>
          <a:endParaRPr lang="es-ES" sz="1300" kern="1200" dirty="0"/>
        </a:p>
        <a:p>
          <a:pPr marL="114300" lvl="1" indent="-114300" algn="l" defTabSz="577850">
            <a:lnSpc>
              <a:spcPct val="90000"/>
            </a:lnSpc>
            <a:spcBef>
              <a:spcPct val="0"/>
            </a:spcBef>
            <a:spcAft>
              <a:spcPct val="15000"/>
            </a:spcAft>
            <a:buChar char="••"/>
          </a:pPr>
          <a:r>
            <a:rPr lang="es-ES" sz="1300" kern="1200" dirty="0" smtClean="0"/>
            <a:t>	SOLIDARIDAD</a:t>
          </a:r>
          <a:endParaRPr lang="es-ES" sz="1300" kern="1200" dirty="0"/>
        </a:p>
        <a:p>
          <a:pPr marL="228600" lvl="2" indent="-114300" algn="l" defTabSz="577850">
            <a:lnSpc>
              <a:spcPct val="90000"/>
            </a:lnSpc>
            <a:spcBef>
              <a:spcPct val="0"/>
            </a:spcBef>
            <a:spcAft>
              <a:spcPct val="15000"/>
            </a:spcAft>
            <a:buChar char="••"/>
          </a:pPr>
          <a:r>
            <a:rPr lang="es-ES" sz="1300" kern="1200" dirty="0" smtClean="0"/>
            <a:t>	RESPONSABILIDAD   	AMBIENTAL</a:t>
          </a:r>
          <a:endParaRPr lang="es-ES" sz="1300" kern="1200" dirty="0"/>
        </a:p>
        <a:p>
          <a:pPr marL="342900" lvl="3" indent="-114300" algn="l" defTabSz="577850">
            <a:lnSpc>
              <a:spcPct val="90000"/>
            </a:lnSpc>
            <a:spcBef>
              <a:spcPct val="0"/>
            </a:spcBef>
            <a:spcAft>
              <a:spcPct val="15000"/>
            </a:spcAft>
            <a:buChar char="••"/>
          </a:pPr>
          <a:r>
            <a:rPr lang="es-ES" sz="1300" kern="1200" dirty="0" smtClean="0"/>
            <a:t>	COMPROMISO</a:t>
          </a:r>
          <a:endParaRPr lang="es-ES" sz="1300" kern="1200" dirty="0"/>
        </a:p>
        <a:p>
          <a:pPr marL="457200" lvl="4" indent="-114300" algn="l" defTabSz="577850">
            <a:lnSpc>
              <a:spcPct val="90000"/>
            </a:lnSpc>
            <a:spcBef>
              <a:spcPct val="0"/>
            </a:spcBef>
            <a:spcAft>
              <a:spcPct val="15000"/>
            </a:spcAft>
            <a:buChar char="••"/>
          </a:pPr>
          <a:r>
            <a:rPr lang="es-ES" sz="1300" kern="1200" dirty="0" smtClean="0"/>
            <a:t>	HONESTIDAD</a:t>
          </a:r>
          <a:endParaRPr lang="es-ES" sz="1300" kern="1200" dirty="0"/>
        </a:p>
        <a:p>
          <a:pPr marL="571500" lvl="5" indent="-114300" algn="l" defTabSz="577850">
            <a:lnSpc>
              <a:spcPct val="90000"/>
            </a:lnSpc>
            <a:spcBef>
              <a:spcPct val="0"/>
            </a:spcBef>
            <a:spcAft>
              <a:spcPct val="15000"/>
            </a:spcAft>
            <a:buChar char="••"/>
          </a:pPr>
          <a:r>
            <a:rPr lang="es-ES" sz="1300" kern="1200" dirty="0" smtClean="0"/>
            <a:t>	REFLEXION CRITICA</a:t>
          </a:r>
          <a:endParaRPr lang="es-ES" sz="1300" kern="1200" dirty="0"/>
        </a:p>
        <a:p>
          <a:pPr marL="114300" lvl="1" indent="-114300" algn="l" defTabSz="577850">
            <a:lnSpc>
              <a:spcPct val="90000"/>
            </a:lnSpc>
            <a:spcBef>
              <a:spcPct val="0"/>
            </a:spcBef>
            <a:spcAft>
              <a:spcPct val="15000"/>
            </a:spcAft>
            <a:buChar char="••"/>
          </a:pPr>
          <a:endParaRPr lang="es-ES" sz="1300" kern="1200" dirty="0"/>
        </a:p>
      </dsp:txBody>
      <dsp:txXfrm>
        <a:off x="4274324" y="936724"/>
        <a:ext cx="2617130" cy="20869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965225-7A84-4817-94D9-86F334F77713}">
      <dsp:nvSpPr>
        <dsp:cNvPr id="0" name=""/>
        <dsp:cNvSpPr/>
      </dsp:nvSpPr>
      <dsp:spPr>
        <a:xfrm>
          <a:off x="3832" y="0"/>
          <a:ext cx="7841207" cy="3960440"/>
        </a:xfrm>
        <a:prstGeom prst="roundRect">
          <a:avLst>
            <a:gd name="adj" fmla="val 10000"/>
          </a:avLst>
        </a:prstGeom>
        <a:solidFill>
          <a:schemeClr val="accent5">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s-ES" sz="4800" kern="1200" dirty="0" smtClean="0"/>
            <a:t>PRINCIPIOS</a:t>
          </a:r>
          <a:r>
            <a:rPr lang="es-ES" sz="6600" kern="1200" dirty="0" smtClean="0"/>
            <a:t> </a:t>
          </a:r>
          <a:endParaRPr lang="es-ES" sz="6600" kern="1200" dirty="0"/>
        </a:p>
      </dsp:txBody>
      <dsp:txXfrm>
        <a:off x="3832" y="0"/>
        <a:ext cx="7841207" cy="1188132"/>
      </dsp:txXfrm>
    </dsp:sp>
    <dsp:sp modelId="{9B43E7E9-0D44-4573-9D99-98CA8E59E03B}">
      <dsp:nvSpPr>
        <dsp:cNvPr id="0" name=""/>
        <dsp:cNvSpPr/>
      </dsp:nvSpPr>
      <dsp:spPr>
        <a:xfrm>
          <a:off x="787953" y="1188228"/>
          <a:ext cx="6272965" cy="576951"/>
        </a:xfrm>
        <a:prstGeom prst="roundRect">
          <a:avLst>
            <a:gd name="adj" fmla="val 10000"/>
          </a:avLst>
        </a:prstGeom>
        <a:solidFill>
          <a:schemeClr val="accent5">
            <a:alpha val="9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s-ES" sz="3200" kern="1200" dirty="0" smtClean="0"/>
            <a:t>TRANSPARENCIA</a:t>
          </a:r>
          <a:endParaRPr lang="es-ES" sz="3200" kern="1200" dirty="0"/>
        </a:p>
      </dsp:txBody>
      <dsp:txXfrm>
        <a:off x="804851" y="1205126"/>
        <a:ext cx="6239169" cy="543155"/>
      </dsp:txXfrm>
    </dsp:sp>
    <dsp:sp modelId="{F8A47F40-7B5E-4CA3-AB71-EC37DFC331CC}">
      <dsp:nvSpPr>
        <dsp:cNvPr id="0" name=""/>
        <dsp:cNvSpPr/>
      </dsp:nvSpPr>
      <dsp:spPr>
        <a:xfrm>
          <a:off x="787953" y="1853942"/>
          <a:ext cx="6272965" cy="576951"/>
        </a:xfrm>
        <a:prstGeom prst="roundRect">
          <a:avLst>
            <a:gd name="adj" fmla="val 10000"/>
          </a:avLst>
        </a:prstGeom>
        <a:solidFill>
          <a:schemeClr val="accent5">
            <a:alpha val="90000"/>
            <a:hueOff val="0"/>
            <a:satOff val="0"/>
            <a:lumOff val="0"/>
            <a:alphaOff val="-13333"/>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s-ES" sz="3200" kern="1200" dirty="0" smtClean="0"/>
            <a:t>EFICIENCIA </a:t>
          </a:r>
          <a:endParaRPr lang="es-ES" sz="3200" kern="1200" dirty="0"/>
        </a:p>
      </dsp:txBody>
      <dsp:txXfrm>
        <a:off x="804851" y="1870840"/>
        <a:ext cx="6239169" cy="543155"/>
      </dsp:txXfrm>
    </dsp:sp>
    <dsp:sp modelId="{20BCE813-9976-488F-A38A-3F3F69285985}">
      <dsp:nvSpPr>
        <dsp:cNvPr id="0" name=""/>
        <dsp:cNvSpPr/>
      </dsp:nvSpPr>
      <dsp:spPr>
        <a:xfrm>
          <a:off x="787953" y="2519655"/>
          <a:ext cx="6272965" cy="576951"/>
        </a:xfrm>
        <a:prstGeom prst="roundRect">
          <a:avLst>
            <a:gd name="adj" fmla="val 10000"/>
          </a:avLst>
        </a:prstGeom>
        <a:solidFill>
          <a:schemeClr val="accent5">
            <a:alpha val="90000"/>
            <a:hueOff val="0"/>
            <a:satOff val="0"/>
            <a:lumOff val="0"/>
            <a:alphaOff val="-26667"/>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s-ES" sz="3200" kern="1200" dirty="0" smtClean="0"/>
            <a:t>PARTICIPACIÒN</a:t>
          </a:r>
          <a:endParaRPr lang="es-ES" sz="3200" kern="1200" dirty="0"/>
        </a:p>
      </dsp:txBody>
      <dsp:txXfrm>
        <a:off x="804851" y="2536553"/>
        <a:ext cx="6239169" cy="543155"/>
      </dsp:txXfrm>
    </dsp:sp>
    <dsp:sp modelId="{FAB6C4A3-8323-48BD-A9B4-6D2DC1B2AEB9}">
      <dsp:nvSpPr>
        <dsp:cNvPr id="0" name=""/>
        <dsp:cNvSpPr/>
      </dsp:nvSpPr>
      <dsp:spPr>
        <a:xfrm>
          <a:off x="787953" y="3185369"/>
          <a:ext cx="6272965" cy="576951"/>
        </a:xfrm>
        <a:prstGeom prst="roundRect">
          <a:avLst>
            <a:gd name="adj" fmla="val 10000"/>
          </a:avLst>
        </a:prstGeom>
        <a:solidFill>
          <a:schemeClr val="accent5">
            <a:alpha val="90000"/>
            <a:hueOff val="0"/>
            <a:satOff val="0"/>
            <a:lumOff val="0"/>
            <a:alpha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s-ES" sz="3200" kern="1200" dirty="0" smtClean="0"/>
            <a:t>INTEGRIDAD	</a:t>
          </a:r>
          <a:endParaRPr lang="es-ES" sz="3200" kern="1200" dirty="0"/>
        </a:p>
      </dsp:txBody>
      <dsp:txXfrm>
        <a:off x="804851" y="3202267"/>
        <a:ext cx="6239169" cy="5431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98EC2-3308-4FEC-A545-A2181A432D66}">
      <dsp:nvSpPr>
        <dsp:cNvPr id="0" name=""/>
        <dsp:cNvSpPr/>
      </dsp:nvSpPr>
      <dsp:spPr>
        <a:xfrm>
          <a:off x="0" y="300485"/>
          <a:ext cx="7296472" cy="4788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6287" tIns="395732" rIns="566287" bIns="199136" numCol="1" spcCol="1270" anchor="t" anchorCtr="0">
          <a:noAutofit/>
        </a:bodyPr>
        <a:lstStyle/>
        <a:p>
          <a:pPr marL="285750" lvl="1" indent="-285750" algn="l" defTabSz="1244600">
            <a:lnSpc>
              <a:spcPct val="90000"/>
            </a:lnSpc>
            <a:spcBef>
              <a:spcPct val="0"/>
            </a:spcBef>
            <a:spcAft>
              <a:spcPct val="15000"/>
            </a:spcAft>
            <a:buChar char="••"/>
          </a:pPr>
          <a:endParaRPr lang="es-ES" sz="2800" kern="1200" dirty="0"/>
        </a:p>
      </dsp:txBody>
      <dsp:txXfrm>
        <a:off x="0" y="300485"/>
        <a:ext cx="7296472" cy="478800"/>
      </dsp:txXfrm>
    </dsp:sp>
    <dsp:sp modelId="{C92A4964-FB2B-4A56-8786-E8A40E251537}">
      <dsp:nvSpPr>
        <dsp:cNvPr id="0" name=""/>
        <dsp:cNvSpPr/>
      </dsp:nvSpPr>
      <dsp:spPr>
        <a:xfrm>
          <a:off x="364823" y="20045"/>
          <a:ext cx="5920802" cy="560880"/>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a:glow rad="228600">
            <a:schemeClr val="accent5">
              <a:satMod val="175000"/>
              <a:alpha val="40000"/>
            </a:schemeClr>
          </a:glow>
        </a:effectLst>
        <a:scene3d>
          <a:camera prst="perspectiveLeft"/>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93052" tIns="0" rIns="193052" bIns="0" numCol="1" spcCol="1270" anchor="ctr" anchorCtr="0">
          <a:noAutofit/>
        </a:bodyPr>
        <a:lstStyle/>
        <a:p>
          <a:pPr lvl="0" algn="l" defTabSz="889000">
            <a:lnSpc>
              <a:spcPct val="90000"/>
            </a:lnSpc>
            <a:spcBef>
              <a:spcPct val="0"/>
            </a:spcBef>
            <a:spcAft>
              <a:spcPct val="35000"/>
            </a:spcAft>
          </a:pPr>
          <a:r>
            <a:rPr lang="es-ES_tradnl" sz="2000" kern="1200" dirty="0" smtClean="0"/>
            <a:t>Contar con una cartera de donante que ayuden a mantener el centro de estudios.</a:t>
          </a:r>
          <a:endParaRPr lang="es-ES" sz="2000" kern="1200" dirty="0"/>
        </a:p>
      </dsp:txBody>
      <dsp:txXfrm>
        <a:off x="392203" y="47425"/>
        <a:ext cx="5866042" cy="506120"/>
      </dsp:txXfrm>
    </dsp:sp>
    <dsp:sp modelId="{F3D3E627-6982-4E5E-8CFF-F6D83E1C3437}">
      <dsp:nvSpPr>
        <dsp:cNvPr id="0" name=""/>
        <dsp:cNvSpPr/>
      </dsp:nvSpPr>
      <dsp:spPr>
        <a:xfrm>
          <a:off x="0" y="1162325"/>
          <a:ext cx="7296472" cy="4788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6287" tIns="395732" rIns="566287" bIns="199136" numCol="1" spcCol="1270" anchor="t" anchorCtr="0">
          <a:noAutofit/>
        </a:bodyPr>
        <a:lstStyle/>
        <a:p>
          <a:pPr marL="285750" lvl="1" indent="-285750" algn="l" defTabSz="1244600">
            <a:lnSpc>
              <a:spcPct val="90000"/>
            </a:lnSpc>
            <a:spcBef>
              <a:spcPct val="0"/>
            </a:spcBef>
            <a:spcAft>
              <a:spcPct val="15000"/>
            </a:spcAft>
            <a:buChar char="••"/>
          </a:pPr>
          <a:endParaRPr lang="es-ES" sz="2800" kern="1200" dirty="0"/>
        </a:p>
      </dsp:txBody>
      <dsp:txXfrm>
        <a:off x="0" y="1162325"/>
        <a:ext cx="7296472" cy="478800"/>
      </dsp:txXfrm>
    </dsp:sp>
    <dsp:sp modelId="{68E89FD7-7CD8-4EDE-8104-D85C5466D289}">
      <dsp:nvSpPr>
        <dsp:cNvPr id="0" name=""/>
        <dsp:cNvSpPr/>
      </dsp:nvSpPr>
      <dsp:spPr>
        <a:xfrm>
          <a:off x="364823" y="881885"/>
          <a:ext cx="5827590" cy="560880"/>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a:glow rad="228600">
            <a:schemeClr val="accent5">
              <a:satMod val="175000"/>
              <a:alpha val="40000"/>
            </a:schemeClr>
          </a:glow>
        </a:effectLst>
        <a:scene3d>
          <a:camera prst="perspectiveLeft"/>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93052" tIns="0" rIns="193052" bIns="0" numCol="1" spcCol="1270" anchor="ctr" anchorCtr="0">
          <a:noAutofit/>
        </a:bodyPr>
        <a:lstStyle/>
        <a:p>
          <a:pPr lvl="0" algn="l" defTabSz="889000">
            <a:lnSpc>
              <a:spcPct val="90000"/>
            </a:lnSpc>
            <a:spcBef>
              <a:spcPct val="0"/>
            </a:spcBef>
            <a:spcAft>
              <a:spcPct val="35000"/>
            </a:spcAft>
          </a:pPr>
          <a:r>
            <a:rPr lang="es-ES_tradnl" sz="2000" kern="1200" dirty="0" smtClean="0"/>
            <a:t>Posicionar en el nivel académico a la FS.</a:t>
          </a:r>
          <a:endParaRPr lang="es-ES" sz="2000" kern="1200" dirty="0"/>
        </a:p>
      </dsp:txBody>
      <dsp:txXfrm>
        <a:off x="392203" y="909265"/>
        <a:ext cx="5772830" cy="506120"/>
      </dsp:txXfrm>
    </dsp:sp>
    <dsp:sp modelId="{B7233487-B578-4042-AC7F-752180385549}">
      <dsp:nvSpPr>
        <dsp:cNvPr id="0" name=""/>
        <dsp:cNvSpPr/>
      </dsp:nvSpPr>
      <dsp:spPr>
        <a:xfrm>
          <a:off x="0" y="2251231"/>
          <a:ext cx="7296472" cy="4788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197B36-75D3-4534-B5A3-376398F98852}">
      <dsp:nvSpPr>
        <dsp:cNvPr id="0" name=""/>
        <dsp:cNvSpPr/>
      </dsp:nvSpPr>
      <dsp:spPr>
        <a:xfrm>
          <a:off x="364823" y="1743725"/>
          <a:ext cx="5972133" cy="787946"/>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a:glow rad="228600">
            <a:schemeClr val="accent5">
              <a:satMod val="175000"/>
              <a:alpha val="40000"/>
            </a:schemeClr>
          </a:glow>
        </a:effectLst>
        <a:scene3d>
          <a:camera prst="perspectiveLeft"/>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93052" tIns="0" rIns="193052" bIns="0" numCol="1" spcCol="1270" anchor="ctr" anchorCtr="0">
          <a:noAutofit/>
        </a:bodyPr>
        <a:lstStyle/>
        <a:p>
          <a:pPr lvl="0" algn="l" defTabSz="889000">
            <a:lnSpc>
              <a:spcPct val="90000"/>
            </a:lnSpc>
            <a:spcBef>
              <a:spcPct val="0"/>
            </a:spcBef>
            <a:spcAft>
              <a:spcPct val="35000"/>
            </a:spcAft>
          </a:pPr>
          <a:r>
            <a:rPr lang="es-EC" sz="2000" kern="1200" dirty="0" smtClean="0"/>
            <a:t>Relacionar a la FS con entidades educativas de conservación a nivel internacional que se proyectan como ejemplo a seguir </a:t>
          </a:r>
          <a:endParaRPr lang="es-ES" sz="2000" kern="1200" dirty="0"/>
        </a:p>
      </dsp:txBody>
      <dsp:txXfrm>
        <a:off x="403287" y="1782189"/>
        <a:ext cx="5895205" cy="711018"/>
      </dsp:txXfrm>
    </dsp:sp>
    <dsp:sp modelId="{E44BE242-09B4-4B35-9023-654827248B9B}">
      <dsp:nvSpPr>
        <dsp:cNvPr id="0" name=""/>
        <dsp:cNvSpPr/>
      </dsp:nvSpPr>
      <dsp:spPr>
        <a:xfrm>
          <a:off x="0" y="3235024"/>
          <a:ext cx="7296472" cy="4788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4B7371-92C0-4FA1-BAD1-095587DC1862}">
      <dsp:nvSpPr>
        <dsp:cNvPr id="0" name=""/>
        <dsp:cNvSpPr/>
      </dsp:nvSpPr>
      <dsp:spPr>
        <a:xfrm>
          <a:off x="364823" y="2832631"/>
          <a:ext cx="5971622" cy="682832"/>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a:glow rad="228600">
            <a:schemeClr val="accent5">
              <a:satMod val="175000"/>
              <a:alpha val="40000"/>
            </a:schemeClr>
          </a:glow>
        </a:effectLst>
        <a:scene3d>
          <a:camera prst="perspectiveLeft"/>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93052" tIns="0" rIns="193052" bIns="0" numCol="1" spcCol="1270" anchor="ctr" anchorCtr="0">
          <a:noAutofit/>
        </a:bodyPr>
        <a:lstStyle/>
        <a:p>
          <a:pPr lvl="0" algn="l" defTabSz="889000">
            <a:lnSpc>
              <a:spcPct val="90000"/>
            </a:lnSpc>
            <a:spcBef>
              <a:spcPct val="0"/>
            </a:spcBef>
            <a:spcAft>
              <a:spcPct val="35000"/>
            </a:spcAft>
          </a:pPr>
          <a:r>
            <a:rPr lang="es-EC" sz="2000" kern="1200" dirty="0" smtClean="0"/>
            <a:t>Acceder a los beneficios que generan el turismo y la investigación científica mediante convenios y donaciones. </a:t>
          </a:r>
          <a:endParaRPr lang="es-ES" sz="2000" kern="1200" dirty="0"/>
        </a:p>
      </dsp:txBody>
      <dsp:txXfrm>
        <a:off x="398156" y="2865964"/>
        <a:ext cx="5904956" cy="616166"/>
      </dsp:txXfrm>
    </dsp:sp>
    <dsp:sp modelId="{EF2D4652-D77D-4308-9819-7CDC0A6533CD}">
      <dsp:nvSpPr>
        <dsp:cNvPr id="0" name=""/>
        <dsp:cNvSpPr/>
      </dsp:nvSpPr>
      <dsp:spPr>
        <a:xfrm>
          <a:off x="0" y="4327946"/>
          <a:ext cx="7296472" cy="4788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956E39-9FD4-4049-A770-1643D37AC46E}">
      <dsp:nvSpPr>
        <dsp:cNvPr id="0" name=""/>
        <dsp:cNvSpPr/>
      </dsp:nvSpPr>
      <dsp:spPr>
        <a:xfrm>
          <a:off x="364823" y="3816424"/>
          <a:ext cx="6115654" cy="791962"/>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a:glow rad="228600">
            <a:schemeClr val="accent5">
              <a:satMod val="175000"/>
              <a:alpha val="40000"/>
            </a:schemeClr>
          </a:glow>
        </a:effectLst>
        <a:scene3d>
          <a:camera prst="perspectiveLeft"/>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93052" tIns="0" rIns="193052" bIns="0" numCol="1" spcCol="1270" anchor="ctr" anchorCtr="0">
          <a:noAutofit/>
        </a:bodyPr>
        <a:lstStyle/>
        <a:p>
          <a:pPr lvl="0" algn="l" defTabSz="1066800">
            <a:lnSpc>
              <a:spcPct val="90000"/>
            </a:lnSpc>
            <a:spcBef>
              <a:spcPct val="0"/>
            </a:spcBef>
            <a:spcAft>
              <a:spcPct val="35000"/>
            </a:spcAft>
          </a:pPr>
          <a:r>
            <a:rPr lang="es-ES_tradnl" sz="2400" kern="1200" dirty="0" smtClean="0"/>
            <a:t>Contar con un sistema de medición de gestión administrativa y académica</a:t>
          </a:r>
          <a:r>
            <a:rPr lang="es-ES_tradnl" sz="1400" kern="1200" dirty="0" smtClean="0"/>
            <a:t>.</a:t>
          </a:r>
          <a:endParaRPr lang="es-ES" sz="1400" kern="1200" dirty="0"/>
        </a:p>
      </dsp:txBody>
      <dsp:txXfrm>
        <a:off x="403483" y="3855084"/>
        <a:ext cx="6038334" cy="714642"/>
      </dsp:txXfrm>
    </dsp:sp>
    <dsp:sp modelId="{40AFED5B-60F0-4EDB-9FC5-5B58302B28D8}">
      <dsp:nvSpPr>
        <dsp:cNvPr id="0" name=""/>
        <dsp:cNvSpPr/>
      </dsp:nvSpPr>
      <dsp:spPr>
        <a:xfrm>
          <a:off x="0" y="5189786"/>
          <a:ext cx="7296472" cy="4788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3B3F3A-6D11-4282-9D48-634AACD888E6}">
      <dsp:nvSpPr>
        <dsp:cNvPr id="0" name=""/>
        <dsp:cNvSpPr/>
      </dsp:nvSpPr>
      <dsp:spPr>
        <a:xfrm>
          <a:off x="364823" y="4909346"/>
          <a:ext cx="6115654" cy="560880"/>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a:glow rad="228600">
            <a:schemeClr val="accent5">
              <a:satMod val="175000"/>
              <a:alpha val="40000"/>
            </a:schemeClr>
          </a:glow>
        </a:effectLst>
        <a:scene3d>
          <a:camera prst="perspectiveLeft"/>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93052" tIns="0" rIns="193052" bIns="0" numCol="1" spcCol="1270" anchor="ctr" anchorCtr="0">
          <a:noAutofit/>
        </a:bodyPr>
        <a:lstStyle/>
        <a:p>
          <a:pPr lvl="0" algn="l" defTabSz="1066800">
            <a:lnSpc>
              <a:spcPct val="90000"/>
            </a:lnSpc>
            <a:spcBef>
              <a:spcPct val="0"/>
            </a:spcBef>
            <a:spcAft>
              <a:spcPct val="35000"/>
            </a:spcAft>
          </a:pPr>
          <a:r>
            <a:rPr lang="es-ES_tradnl" sz="2400" kern="1200" dirty="0" smtClean="0"/>
            <a:t>Generar recursos y fuentes de financiamiento</a:t>
          </a:r>
          <a:endParaRPr lang="es-ES" sz="2400" kern="1200" dirty="0"/>
        </a:p>
      </dsp:txBody>
      <dsp:txXfrm>
        <a:off x="392203" y="4936726"/>
        <a:ext cx="6060894" cy="5061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1FE3B-6D60-465E-AD46-6A908BAF6E88}">
      <dsp:nvSpPr>
        <dsp:cNvPr id="0" name=""/>
        <dsp:cNvSpPr/>
      </dsp:nvSpPr>
      <dsp:spPr>
        <a:xfrm>
          <a:off x="0" y="0"/>
          <a:ext cx="6099077" cy="9980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t>Emprender una campaña de Marketing</a:t>
          </a:r>
          <a:endParaRPr lang="es-ES" sz="2000" kern="1200" dirty="0"/>
        </a:p>
      </dsp:txBody>
      <dsp:txXfrm>
        <a:off x="29231" y="29231"/>
        <a:ext cx="4905355" cy="939568"/>
      </dsp:txXfrm>
    </dsp:sp>
    <dsp:sp modelId="{E82F8FCF-1895-4633-90DA-EDD3F313A3BB}">
      <dsp:nvSpPr>
        <dsp:cNvPr id="0" name=""/>
        <dsp:cNvSpPr/>
      </dsp:nvSpPr>
      <dsp:spPr>
        <a:xfrm>
          <a:off x="455450" y="1136646"/>
          <a:ext cx="6099077" cy="9980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t>Becas y descuentos a alumnos destacado</a:t>
          </a:r>
          <a:endParaRPr lang="es-ES" sz="2000" kern="1200" dirty="0"/>
        </a:p>
      </dsp:txBody>
      <dsp:txXfrm>
        <a:off x="484681" y="1165877"/>
        <a:ext cx="4936444" cy="939568"/>
      </dsp:txXfrm>
    </dsp:sp>
    <dsp:sp modelId="{763FDF23-026F-46F0-891B-C1CB4090641B}">
      <dsp:nvSpPr>
        <dsp:cNvPr id="0" name=""/>
        <dsp:cNvSpPr/>
      </dsp:nvSpPr>
      <dsp:spPr>
        <a:xfrm>
          <a:off x="910901" y="2273292"/>
          <a:ext cx="6099077" cy="9980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S" sz="2000" kern="1200" dirty="0" smtClean="0"/>
            <a:t>Optimización, integración y automatización de procedimientos que permiten una gestión académica y administrativa eficiente</a:t>
          </a:r>
          <a:endParaRPr lang="es-ES" sz="2000" kern="1200" dirty="0"/>
        </a:p>
      </dsp:txBody>
      <dsp:txXfrm>
        <a:off x="940132" y="2302523"/>
        <a:ext cx="4936444" cy="939568"/>
      </dsp:txXfrm>
    </dsp:sp>
    <dsp:sp modelId="{7E800CD4-DB4C-444E-9878-7BB752CEB88F}">
      <dsp:nvSpPr>
        <dsp:cNvPr id="0" name=""/>
        <dsp:cNvSpPr/>
      </dsp:nvSpPr>
      <dsp:spPr>
        <a:xfrm>
          <a:off x="1366351" y="3409938"/>
          <a:ext cx="6099077" cy="9980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_tradnl" sz="2000" kern="1200" dirty="0" smtClean="0"/>
            <a:t>Plan de capacitación a docentes y personal administrativo</a:t>
          </a:r>
          <a:endParaRPr lang="es-ES" sz="2000" kern="1200" dirty="0"/>
        </a:p>
      </dsp:txBody>
      <dsp:txXfrm>
        <a:off x="1395582" y="3439169"/>
        <a:ext cx="4936444" cy="939568"/>
      </dsp:txXfrm>
    </dsp:sp>
    <dsp:sp modelId="{1C3761C9-2A77-481B-B690-138BFAA093D1}">
      <dsp:nvSpPr>
        <dsp:cNvPr id="0" name=""/>
        <dsp:cNvSpPr/>
      </dsp:nvSpPr>
      <dsp:spPr>
        <a:xfrm>
          <a:off x="1821802" y="4546585"/>
          <a:ext cx="6099077" cy="9980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_tradnl" sz="2000" b="0" kern="1200" dirty="0" smtClean="0"/>
            <a:t>Nuevas modalidades enseñanza -aprendizaje</a:t>
          </a:r>
          <a:endParaRPr lang="es-ES" sz="2000" b="0" kern="1200" dirty="0"/>
        </a:p>
      </dsp:txBody>
      <dsp:txXfrm>
        <a:off x="1851033" y="4575816"/>
        <a:ext cx="4936444" cy="939568"/>
      </dsp:txXfrm>
    </dsp:sp>
    <dsp:sp modelId="{F8F90585-C692-465C-9F34-5E750C76BF79}">
      <dsp:nvSpPr>
        <dsp:cNvPr id="0" name=""/>
        <dsp:cNvSpPr/>
      </dsp:nvSpPr>
      <dsp:spPr>
        <a:xfrm>
          <a:off x="5450357" y="729117"/>
          <a:ext cx="648720" cy="64872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5596319" y="729117"/>
        <a:ext cx="356796" cy="488162"/>
      </dsp:txXfrm>
    </dsp:sp>
    <dsp:sp modelId="{9C5A1B49-CACC-40E7-A36E-EE0C1E5302DE}">
      <dsp:nvSpPr>
        <dsp:cNvPr id="0" name=""/>
        <dsp:cNvSpPr/>
      </dsp:nvSpPr>
      <dsp:spPr>
        <a:xfrm>
          <a:off x="5905808" y="1865763"/>
          <a:ext cx="648720" cy="64872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051770" y="1865763"/>
        <a:ext cx="356796" cy="488162"/>
      </dsp:txXfrm>
    </dsp:sp>
    <dsp:sp modelId="{B8630234-7B24-416D-94A6-B1D5CED7E130}">
      <dsp:nvSpPr>
        <dsp:cNvPr id="0" name=""/>
        <dsp:cNvSpPr/>
      </dsp:nvSpPr>
      <dsp:spPr>
        <a:xfrm>
          <a:off x="6361258" y="2985775"/>
          <a:ext cx="648720" cy="64872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507220" y="2985775"/>
        <a:ext cx="356796" cy="488162"/>
      </dsp:txXfrm>
    </dsp:sp>
    <dsp:sp modelId="{DEC78BD2-8B59-4BD1-A829-F9E07010237C}">
      <dsp:nvSpPr>
        <dsp:cNvPr id="0" name=""/>
        <dsp:cNvSpPr/>
      </dsp:nvSpPr>
      <dsp:spPr>
        <a:xfrm>
          <a:off x="6816709" y="4133511"/>
          <a:ext cx="648720" cy="64872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962671" y="4133511"/>
        <a:ext cx="356796" cy="4881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065E55-A914-47FC-B66D-C524CFCBAC74}" type="datetimeFigureOut">
              <a:rPr lang="es-EC" smtClean="0"/>
              <a:pPr/>
              <a:t>25/07/2012</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70A38-D9A0-4D46-9EBC-B30C98F2D171}" type="slidenum">
              <a:rPr lang="es-EC" smtClean="0"/>
              <a:pPr/>
              <a:t>‹Nº›</a:t>
            </a:fld>
            <a:endParaRPr lang="es-EC"/>
          </a:p>
        </p:txBody>
      </p:sp>
    </p:spTree>
    <p:extLst>
      <p:ext uri="{BB962C8B-B14F-4D97-AF65-F5344CB8AC3E}">
        <p14:creationId xmlns:p14="http://schemas.microsoft.com/office/powerpoint/2010/main" val="2297181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7C270A38-D9A0-4D46-9EBC-B30C98F2D171}" type="slidenum">
              <a:rPr lang="es-EC" smtClean="0"/>
              <a:pPr/>
              <a:t>1</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20" name="19 Marcador de pie de página"/>
          <p:cNvSpPr>
            <a:spLocks noGrp="1"/>
          </p:cNvSpPr>
          <p:nvPr>
            <p:ph type="ftr" sz="quarter" idx="11"/>
          </p:nvPr>
        </p:nvSpPr>
        <p:spPr/>
        <p:txBody>
          <a:bodyPr/>
          <a:lstStyle>
            <a:extLst/>
          </a:lstStyle>
          <a:p>
            <a:endParaRPr lang="es-EC"/>
          </a:p>
        </p:txBody>
      </p:sp>
      <p:sp>
        <p:nvSpPr>
          <p:cNvPr id="10" name="9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F6FB75A3-BACB-4539-B0B7-B9416300AA8C}" type="datetimeFigureOut">
              <a:rPr lang="es-EC" smtClean="0"/>
              <a:pPr/>
              <a:t>25/07/2012</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F0F7A599-9869-4B70-82CF-F1E6FE7AEB0C}" type="slidenum">
              <a:rPr lang="es-EC" smtClean="0"/>
              <a:pPr/>
              <a:t>‹Nº›</a:t>
            </a:fld>
            <a:endParaRPr lang="es-EC"/>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6FB75A3-BACB-4539-B0B7-B9416300AA8C}" type="datetimeFigureOut">
              <a:rPr lang="es-EC" smtClean="0"/>
              <a:pPr/>
              <a:t>25/07/2012</a:t>
            </a:fld>
            <a:endParaRPr lang="es-EC"/>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C"/>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0F7A599-9869-4B70-82CF-F1E6FE7AEB0C}" type="slidenum">
              <a:rPr lang="es-EC" smtClean="0"/>
              <a:pPr/>
              <a:t>‹Nº›</a:t>
            </a:fld>
            <a:endParaRPr lang="es-EC"/>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diagramLayout" Target="../diagrams/layout7.xml"/><Relationship Id="rId7" Type="http://schemas.openxmlformats.org/officeDocument/2006/relationships/image" Target="../media/image14.jpeg"/><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diagramLayout" Target="../diagrams/layout9.xml"/><Relationship Id="rId7" Type="http://schemas.openxmlformats.org/officeDocument/2006/relationships/image" Target="../media/image16.jpeg"/><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11" Type="http://schemas.openxmlformats.org/officeDocument/2006/relationships/image" Target="../media/image20.jpeg"/><Relationship Id="rId5" Type="http://schemas.openxmlformats.org/officeDocument/2006/relationships/diagramColors" Target="../diagrams/colors9.xml"/><Relationship Id="rId10" Type="http://schemas.openxmlformats.org/officeDocument/2006/relationships/image" Target="../media/image19.jpeg"/><Relationship Id="rId4" Type="http://schemas.openxmlformats.org/officeDocument/2006/relationships/diagramQuickStyle" Target="../diagrams/quickStyle9.xml"/><Relationship Id="rId9" Type="http://schemas.openxmlformats.org/officeDocument/2006/relationships/image" Target="../media/image18.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 Id="rId5" Type="http://schemas.openxmlformats.org/officeDocument/2006/relationships/image" Target="../media/image24.jpeg"/><Relationship Id="rId4" Type="http://schemas.openxmlformats.org/officeDocument/2006/relationships/image" Target="../media/image23.jpeg"/></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Layout" Target="../diagrams/layout4.xml"/><Relationship Id="rId7" Type="http://schemas.openxmlformats.org/officeDocument/2006/relationships/image" Target="../media/image6.jpe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8" name="17 Subtítulo"/>
          <p:cNvSpPr>
            <a:spLocks noGrp="1"/>
          </p:cNvSpPr>
          <p:nvPr>
            <p:ph type="subTitle" idx="1"/>
          </p:nvPr>
        </p:nvSpPr>
        <p:spPr>
          <a:xfrm>
            <a:off x="1000100" y="2143116"/>
            <a:ext cx="7839100" cy="4500594"/>
          </a:xfrm>
        </p:spPr>
        <p:txBody>
          <a:bodyPr>
            <a:normAutofit fontScale="70000" lnSpcReduction="20000"/>
          </a:bodyPr>
          <a:lstStyle/>
          <a:p>
            <a:pPr algn="ctr"/>
            <a:endPar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endParaRPr>
          </a:p>
          <a:p>
            <a:pPr algn="ctr"/>
            <a:r>
              <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rPr>
              <a:t>PLANIFICACIÓN ESTRATÉGICA PARA LA FUNDACIÓN SCALESIA</a:t>
            </a:r>
            <a:endParaRPr lang="es-EC" sz="2800"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endParaRPr>
          </a:p>
          <a:p>
            <a:pPr algn="ctr"/>
            <a:endParaRPr lang="es-EC" sz="2800" b="1" dirty="0" smtClean="0">
              <a:ln w="19050">
                <a:solidFill>
                  <a:schemeClr val="tx1">
                    <a:lumMod val="95000"/>
                    <a:lumOff val="5000"/>
                  </a:schemeClr>
                </a:solidFill>
                <a:prstDash val="solid"/>
              </a:ln>
              <a:solidFill>
                <a:schemeClr val="tx1">
                  <a:lumMod val="95000"/>
                  <a:lumOff val="5000"/>
                </a:schemeClr>
              </a:solidFill>
              <a:effectLst>
                <a:innerShdw blurRad="63500" dist="50800" dir="13500000">
                  <a:prstClr val="black">
                    <a:alpha val="50000"/>
                  </a:prstClr>
                </a:innerShdw>
              </a:effectLst>
            </a:endParaRPr>
          </a:p>
          <a:p>
            <a:pPr algn="ctr"/>
            <a:r>
              <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rPr>
              <a:t>TESIS  PREVIA A LA OBTENCIÓN DEL TÍTULO DE:</a:t>
            </a:r>
            <a:endParaRPr lang="es-EC" sz="2800"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endParaRPr>
          </a:p>
          <a:p>
            <a:pPr algn="ctr"/>
            <a:r>
              <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rPr>
              <a:t>MAGÍSTER EN PLANIFICACIÓN Y DIRECCIÓN ESTRATÉGICA</a:t>
            </a:r>
          </a:p>
          <a:p>
            <a:pPr algn="ctr"/>
            <a:endPar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endParaRPr>
          </a:p>
          <a:p>
            <a:pPr algn="ctr"/>
            <a:r>
              <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rPr>
              <a:t>DIRECTOR: </a:t>
            </a:r>
          </a:p>
          <a:p>
            <a:pPr algn="ctr"/>
            <a:r>
              <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rPr>
              <a:t>ING. DANNY ZAMBRANO </a:t>
            </a:r>
          </a:p>
          <a:p>
            <a:pPr algn="ctr"/>
            <a:endPar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endParaRPr>
          </a:p>
          <a:p>
            <a:pPr algn="ctr"/>
            <a:endPar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endParaRPr>
          </a:p>
          <a:p>
            <a:pPr algn="ctr"/>
            <a:r>
              <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rPr>
              <a:t>AUTOR: </a:t>
            </a:r>
          </a:p>
          <a:p>
            <a:pPr algn="ctr"/>
            <a:r>
              <a:rPr lang="es-ES_tradnl" sz="2800" b="1" dirty="0" smtClean="0">
                <a:ln>
                  <a:solidFill>
                    <a:schemeClr val="tx1">
                      <a:lumMod val="95000"/>
                      <a:lumOff val="5000"/>
                    </a:schemeClr>
                  </a:solidFill>
                </a:ln>
                <a:solidFill>
                  <a:schemeClr val="tx1">
                    <a:lumMod val="95000"/>
                    <a:lumOff val="5000"/>
                  </a:schemeClr>
                </a:solidFill>
                <a:effectLst>
                  <a:innerShdw blurRad="63500" dist="50800" dir="13500000">
                    <a:prstClr val="black">
                      <a:alpha val="50000"/>
                    </a:prstClr>
                  </a:innerShdw>
                </a:effectLst>
              </a:rPr>
              <a:t>GREY DALILA CHOEZ PACHECO</a:t>
            </a:r>
            <a:endParaRPr lang="pt-BR" sz="2400" b="1" dirty="0" smtClean="0">
              <a:ln>
                <a:solidFill>
                  <a:schemeClr val="tx1">
                    <a:lumMod val="95000"/>
                    <a:lumOff val="5000"/>
                  </a:schemeClr>
                </a:solidFill>
              </a:ln>
              <a:solidFill>
                <a:schemeClr val="tx1">
                  <a:lumMod val="95000"/>
                  <a:lumOff val="5000"/>
                </a:schemeClr>
              </a:solidFill>
              <a:effectLst>
                <a:outerShdw blurRad="50000" dist="50800" dir="7500000" algn="tl">
                  <a:srgbClr val="000000">
                    <a:shade val="5000"/>
                    <a:alpha val="35000"/>
                  </a:srgbClr>
                </a:outerShdw>
              </a:effectLst>
            </a:endParaRPr>
          </a:p>
          <a:p>
            <a:endParaRPr lang="es-EC" dirty="0">
              <a:ln>
                <a:solidFill>
                  <a:schemeClr val="tx1">
                    <a:lumMod val="95000"/>
                    <a:lumOff val="5000"/>
                  </a:schemeClr>
                </a:solidFill>
              </a:ln>
              <a:solidFill>
                <a:schemeClr val="tx1">
                  <a:lumMod val="95000"/>
                  <a:lumOff val="5000"/>
                </a:schemeClr>
              </a:solidFill>
            </a:endParaRPr>
          </a:p>
        </p:txBody>
      </p:sp>
      <p:pic>
        <p:nvPicPr>
          <p:cNvPr id="19" name="Picture 4"/>
          <p:cNvPicPr>
            <a:picLocks noChangeAspect="1" noChangeArrowheads="1"/>
          </p:cNvPicPr>
          <p:nvPr/>
        </p:nvPicPr>
        <p:blipFill>
          <a:blip r:embed="rId3" cstate="print"/>
          <a:srcRect/>
          <a:stretch>
            <a:fillRect/>
          </a:stretch>
        </p:blipFill>
        <p:spPr bwMode="auto">
          <a:xfrm>
            <a:off x="1214414" y="214290"/>
            <a:ext cx="6981825" cy="16192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850424"/>
          </a:xfrm>
        </p:spPr>
        <p:txBody>
          <a:bodyPr>
            <a:noAutofit/>
          </a:bodyPr>
          <a:lstStyle/>
          <a:p>
            <a:pPr algn="ctr"/>
            <a:r>
              <a:rPr lang="es-ES" sz="1800" dirty="0" smtClean="0"/>
              <a:t>ANÀLISIS FODA</a:t>
            </a:r>
            <a:br>
              <a:rPr lang="es-ES" sz="1800" dirty="0" smtClean="0"/>
            </a:br>
            <a:r>
              <a:rPr lang="es-ES" sz="1800" dirty="0" smtClean="0"/>
              <a:t>MATRIZ DE IMPACTO</a:t>
            </a:r>
            <a:r>
              <a:rPr lang="es-ES" sz="2800" dirty="0" smtClean="0"/>
              <a:t/>
            </a:r>
            <a:br>
              <a:rPr lang="es-ES" sz="2800" dirty="0" smtClean="0"/>
            </a:br>
            <a:endParaRPr lang="es-ES" sz="2800" dirty="0"/>
          </a:p>
        </p:txBody>
      </p:sp>
      <p:graphicFrame>
        <p:nvGraphicFramePr>
          <p:cNvPr id="6" name="5 Marcador de contenido"/>
          <p:cNvGraphicFramePr>
            <a:graphicFrameLocks noGrp="1"/>
          </p:cNvGraphicFramePr>
          <p:nvPr>
            <p:ph sz="half" idx="2"/>
          </p:nvPr>
        </p:nvGraphicFramePr>
        <p:xfrm>
          <a:off x="1043608" y="1124744"/>
          <a:ext cx="7920880" cy="4677152"/>
        </p:xfrm>
        <a:graphic>
          <a:graphicData uri="http://schemas.openxmlformats.org/drawingml/2006/table">
            <a:tbl>
              <a:tblPr/>
              <a:tblGrid>
                <a:gridCol w="508680"/>
                <a:gridCol w="5179952"/>
                <a:gridCol w="792088"/>
                <a:gridCol w="792088"/>
                <a:gridCol w="648072"/>
              </a:tblGrid>
              <a:tr h="288032">
                <a:tc>
                  <a:txBody>
                    <a:bodyPr/>
                    <a:lstStyle/>
                    <a:p>
                      <a:pPr algn="ctr">
                        <a:spcAft>
                          <a:spcPts val="0"/>
                        </a:spcAft>
                      </a:pPr>
                      <a:r>
                        <a:rPr lang="es-ES_tradnl" sz="1600" b="1" dirty="0" smtClean="0">
                          <a:solidFill>
                            <a:srgbClr val="FFFFFF"/>
                          </a:solidFill>
                          <a:latin typeface="Arial"/>
                          <a:ea typeface="Times New Roman"/>
                        </a:rPr>
                        <a:t>No</a:t>
                      </a:r>
                      <a:endParaRPr lang="es-ES" sz="1600" dirty="0">
                        <a:latin typeface="Times New Roman"/>
                        <a:ea typeface="Times New Roman"/>
                      </a:endParaRPr>
                    </a:p>
                  </a:txBody>
                  <a:tcPr marL="19803" marR="19803" marT="0" marB="0" anchor="b">
                    <a:lnL>
                      <a:noFill/>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a:spcAft>
                          <a:spcPts val="0"/>
                        </a:spcAft>
                      </a:pPr>
                      <a:r>
                        <a:rPr lang="es-ES_tradnl" sz="1600" b="1" dirty="0">
                          <a:solidFill>
                            <a:srgbClr val="FFFFFF"/>
                          </a:solidFill>
                          <a:latin typeface="Arial"/>
                          <a:ea typeface="Times New Roman"/>
                        </a:rPr>
                        <a:t>FORTALEZAS</a:t>
                      </a:r>
                      <a:endParaRPr lang="es-ES" sz="1600" dirty="0">
                        <a:latin typeface="Times New Roman"/>
                        <a:ea typeface="Times New Roman"/>
                      </a:endParaRPr>
                    </a:p>
                  </a:txBody>
                  <a:tcPr marL="19803" marR="19803"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a:spcAft>
                          <a:spcPts val="0"/>
                        </a:spcAft>
                      </a:pPr>
                      <a:r>
                        <a:rPr lang="es-ES_tradnl" sz="1600" b="1">
                          <a:solidFill>
                            <a:srgbClr val="FFFFFF"/>
                          </a:solidFill>
                          <a:latin typeface="Arial"/>
                          <a:ea typeface="Times New Roman"/>
                        </a:rPr>
                        <a:t>ALTO </a:t>
                      </a:r>
                      <a:endParaRPr lang="es-ES" sz="1600">
                        <a:latin typeface="Times New Roman"/>
                        <a:ea typeface="Times New Roman"/>
                      </a:endParaRPr>
                    </a:p>
                  </a:txBody>
                  <a:tcPr marL="19803" marR="19803"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a:spcAft>
                          <a:spcPts val="0"/>
                        </a:spcAft>
                      </a:pPr>
                      <a:r>
                        <a:rPr lang="es-ES_tradnl" sz="1600" b="1">
                          <a:solidFill>
                            <a:srgbClr val="FFFFFF"/>
                          </a:solidFill>
                          <a:latin typeface="Arial"/>
                          <a:ea typeface="Times New Roman"/>
                        </a:rPr>
                        <a:t>MEDIO </a:t>
                      </a:r>
                      <a:endParaRPr lang="es-ES" sz="1600">
                        <a:latin typeface="Times New Roman"/>
                        <a:ea typeface="Times New Roman"/>
                      </a:endParaRPr>
                    </a:p>
                  </a:txBody>
                  <a:tcPr marL="19803" marR="19803"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a:spcAft>
                          <a:spcPts val="0"/>
                        </a:spcAft>
                      </a:pPr>
                      <a:r>
                        <a:rPr lang="es-ES_tradnl" sz="1600" b="1" dirty="0">
                          <a:solidFill>
                            <a:srgbClr val="FFFFFF"/>
                          </a:solidFill>
                          <a:latin typeface="Arial"/>
                          <a:ea typeface="Times New Roman"/>
                        </a:rPr>
                        <a:t>BAJO</a:t>
                      </a:r>
                      <a:endParaRPr lang="es-ES" sz="1600" dirty="0">
                        <a:latin typeface="Times New Roman"/>
                        <a:ea typeface="Times New Roman"/>
                      </a:endParaRPr>
                    </a:p>
                  </a:txBody>
                  <a:tcPr marL="19803" marR="19803" marT="0" marB="0" anchor="b">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9BBB59"/>
                    </a:solidFill>
                  </a:tcPr>
                </a:tc>
              </a:tr>
              <a:tr h="212818">
                <a:tc>
                  <a:txBody>
                    <a:bodyPr/>
                    <a:lstStyle/>
                    <a:p>
                      <a:pPr algn="r">
                        <a:spcAft>
                          <a:spcPts val="0"/>
                        </a:spcAft>
                      </a:pPr>
                      <a:r>
                        <a:rPr lang="es-ES_tradnl" sz="2400" dirty="0" smtClean="0">
                          <a:solidFill>
                            <a:srgbClr val="000000"/>
                          </a:solidFill>
                          <a:latin typeface="Arial"/>
                          <a:ea typeface="Times New Roman"/>
                        </a:rPr>
                        <a:t>F1</a:t>
                      </a:r>
                      <a:endParaRPr lang="es-ES" sz="2400" dirty="0">
                        <a:latin typeface="Times New Roman"/>
                        <a:ea typeface="Times New Roman"/>
                      </a:endParaRPr>
                    </a:p>
                  </a:txBody>
                  <a:tcPr marL="19803" marR="19803" marT="0" marB="0" anchor="b">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l">
                        <a:spcAft>
                          <a:spcPts val="0"/>
                        </a:spcAft>
                      </a:pPr>
                      <a:r>
                        <a:rPr lang="es-ES_tradnl" sz="2400" dirty="0">
                          <a:solidFill>
                            <a:srgbClr val="000000"/>
                          </a:solidFill>
                          <a:latin typeface="Arial"/>
                          <a:ea typeface="Times New Roman"/>
                        </a:rPr>
                        <a:t>Conocer la realidad local y regional</a:t>
                      </a:r>
                      <a:endParaRPr lang="es-ES" sz="2400" dirty="0">
                        <a:latin typeface="Times New Roman"/>
                        <a:ea typeface="Times New Roman"/>
                      </a:endParaRPr>
                    </a:p>
                  </a:txBody>
                  <a:tcPr marL="19803" marR="19803"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l"/>
                      <a:endParaRPr lang="es-ES" sz="2000">
                        <a:latin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ctr">
                        <a:spcAft>
                          <a:spcPts val="0"/>
                        </a:spcAft>
                      </a:pPr>
                      <a:r>
                        <a:rPr lang="es-ES_tradnl" sz="2400" b="1">
                          <a:solidFill>
                            <a:srgbClr val="000000"/>
                          </a:solidFill>
                          <a:latin typeface="Arial"/>
                          <a:ea typeface="Times New Roman"/>
                        </a:rPr>
                        <a:t>X</a:t>
                      </a:r>
                      <a:endParaRPr lang="es-ES" sz="2400">
                        <a:latin typeface="Times New Roman"/>
                        <a:ea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l"/>
                      <a:endParaRPr lang="es-ES" sz="2000">
                        <a:latin typeface="Times New Roman"/>
                      </a:endParaRPr>
                    </a:p>
                  </a:txBody>
                  <a:tcPr marL="19803" marR="19803" marT="0" marB="0" anchor="ctr">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r>
              <a:tr h="212818">
                <a:tc>
                  <a:txBody>
                    <a:bodyPr/>
                    <a:lstStyle/>
                    <a:p>
                      <a:pPr algn="r">
                        <a:spcAft>
                          <a:spcPts val="0"/>
                        </a:spcAft>
                      </a:pPr>
                      <a:r>
                        <a:rPr lang="es-ES_tradnl" sz="2400" dirty="0" smtClean="0">
                          <a:solidFill>
                            <a:srgbClr val="000000"/>
                          </a:solidFill>
                          <a:latin typeface="Arial"/>
                          <a:ea typeface="Times New Roman"/>
                        </a:rPr>
                        <a:t>F2</a:t>
                      </a:r>
                      <a:endParaRPr lang="es-ES" sz="2400" dirty="0">
                        <a:latin typeface="Times New Roman"/>
                        <a:ea typeface="Times New Roman"/>
                      </a:endParaRPr>
                    </a:p>
                  </a:txBody>
                  <a:tcPr marL="19803" marR="19803"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algn="l">
                        <a:spcAft>
                          <a:spcPts val="0"/>
                        </a:spcAft>
                      </a:pPr>
                      <a:r>
                        <a:rPr lang="es-ES_tradnl" sz="2400" dirty="0">
                          <a:solidFill>
                            <a:srgbClr val="000000"/>
                          </a:solidFill>
                          <a:latin typeface="Arial"/>
                          <a:ea typeface="Times New Roman"/>
                        </a:rPr>
                        <a:t>Compromiso de la Directiva de la Fundación </a:t>
                      </a:r>
                      <a:r>
                        <a:rPr lang="es-ES_tradnl" sz="2400" dirty="0" err="1">
                          <a:solidFill>
                            <a:srgbClr val="000000"/>
                          </a:solidFill>
                          <a:latin typeface="Arial"/>
                          <a:ea typeface="Times New Roman"/>
                        </a:rPr>
                        <a:t>Scalesia</a:t>
                      </a:r>
                      <a:endParaRPr lang="es-ES" sz="2400" dirty="0">
                        <a:latin typeface="Times New Roman"/>
                        <a:ea typeface="Times New Roman"/>
                      </a:endParaRPr>
                    </a:p>
                  </a:txBody>
                  <a:tcPr marL="19803" marR="19803"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algn="l"/>
                      <a:endParaRPr lang="es-ES" sz="2000">
                        <a:latin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algn="ctr">
                        <a:spcAft>
                          <a:spcPts val="0"/>
                        </a:spcAft>
                      </a:pPr>
                      <a:r>
                        <a:rPr lang="es-ES_tradnl" sz="2400" b="1">
                          <a:solidFill>
                            <a:srgbClr val="000000"/>
                          </a:solidFill>
                          <a:latin typeface="Arial"/>
                          <a:ea typeface="Times New Roman"/>
                        </a:rPr>
                        <a:t>X</a:t>
                      </a:r>
                      <a:endParaRPr lang="es-ES" sz="2400">
                        <a:latin typeface="Times New Roman"/>
                        <a:ea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algn="l"/>
                      <a:endParaRPr lang="es-ES" sz="2000">
                        <a:latin typeface="Times New Roman"/>
                      </a:endParaRPr>
                    </a:p>
                  </a:txBody>
                  <a:tcPr marL="19803" marR="19803"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r>
              <a:tr h="212818">
                <a:tc>
                  <a:txBody>
                    <a:bodyPr/>
                    <a:lstStyle/>
                    <a:p>
                      <a:pPr algn="r">
                        <a:spcAft>
                          <a:spcPts val="0"/>
                        </a:spcAft>
                      </a:pPr>
                      <a:r>
                        <a:rPr lang="es-ES_tradnl" sz="2400" dirty="0" smtClean="0">
                          <a:solidFill>
                            <a:srgbClr val="000000"/>
                          </a:solidFill>
                          <a:latin typeface="Arial"/>
                          <a:ea typeface="Times New Roman"/>
                        </a:rPr>
                        <a:t>F3</a:t>
                      </a:r>
                      <a:endParaRPr lang="es-ES" sz="2400" dirty="0">
                        <a:latin typeface="Times New Roman"/>
                        <a:ea typeface="Times New Roman"/>
                      </a:endParaRPr>
                    </a:p>
                  </a:txBody>
                  <a:tcPr marL="19803" marR="19803"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l">
                        <a:spcAft>
                          <a:spcPts val="0"/>
                        </a:spcAft>
                      </a:pPr>
                      <a:r>
                        <a:rPr lang="es-ES_tradnl" sz="2400" dirty="0">
                          <a:solidFill>
                            <a:srgbClr val="000000"/>
                          </a:solidFill>
                          <a:latin typeface="Arial"/>
                          <a:ea typeface="Times New Roman"/>
                        </a:rPr>
                        <a:t>Apoyo a la </a:t>
                      </a:r>
                      <a:r>
                        <a:rPr lang="es-ES_tradnl" sz="2000" dirty="0">
                          <a:solidFill>
                            <a:srgbClr val="000000"/>
                          </a:solidFill>
                          <a:latin typeface="Arial"/>
                          <a:ea typeface="Times New Roman"/>
                        </a:rPr>
                        <a:t>Educación</a:t>
                      </a:r>
                      <a:r>
                        <a:rPr lang="es-ES_tradnl" sz="2400" dirty="0">
                          <a:solidFill>
                            <a:srgbClr val="000000"/>
                          </a:solidFill>
                          <a:latin typeface="Arial"/>
                          <a:ea typeface="Times New Roman"/>
                        </a:rPr>
                        <a:t> Formal</a:t>
                      </a:r>
                      <a:endParaRPr lang="es-ES" sz="2400" dirty="0">
                        <a:latin typeface="Times New Roman"/>
                        <a:ea typeface="Times New Roman"/>
                      </a:endParaRPr>
                    </a:p>
                  </a:txBody>
                  <a:tcPr marL="19803" marR="19803"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ctr">
                        <a:spcAft>
                          <a:spcPts val="0"/>
                        </a:spcAft>
                      </a:pPr>
                      <a:r>
                        <a:rPr lang="es-ES_tradnl" sz="2400" b="1">
                          <a:solidFill>
                            <a:srgbClr val="000000"/>
                          </a:solidFill>
                          <a:latin typeface="Arial"/>
                          <a:ea typeface="Times New Roman"/>
                        </a:rPr>
                        <a:t>X</a:t>
                      </a:r>
                      <a:endParaRPr lang="es-ES" sz="2400">
                        <a:latin typeface="Times New Roman"/>
                        <a:ea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l"/>
                      <a:endParaRPr lang="es-ES" sz="2000">
                        <a:latin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l"/>
                      <a:endParaRPr lang="es-ES" sz="2000">
                        <a:latin typeface="Times New Roman"/>
                      </a:endParaRPr>
                    </a:p>
                  </a:txBody>
                  <a:tcPr marL="19803" marR="19803"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r>
              <a:tr h="285763">
                <a:tc>
                  <a:txBody>
                    <a:bodyPr/>
                    <a:lstStyle/>
                    <a:p>
                      <a:pPr algn="r">
                        <a:spcAft>
                          <a:spcPts val="0"/>
                        </a:spcAft>
                      </a:pPr>
                      <a:r>
                        <a:rPr lang="es-ES_tradnl" sz="2400" dirty="0" smtClean="0">
                          <a:solidFill>
                            <a:srgbClr val="000000"/>
                          </a:solidFill>
                          <a:latin typeface="Arial"/>
                          <a:ea typeface="Times New Roman"/>
                        </a:rPr>
                        <a:t>F4</a:t>
                      </a:r>
                      <a:endParaRPr lang="es-ES" sz="2400" dirty="0">
                        <a:latin typeface="Times New Roman"/>
                        <a:ea typeface="Times New Roman"/>
                      </a:endParaRPr>
                    </a:p>
                  </a:txBody>
                  <a:tcPr marL="19803" marR="19803"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algn="l">
                        <a:spcAft>
                          <a:spcPts val="0"/>
                        </a:spcAft>
                      </a:pPr>
                      <a:r>
                        <a:rPr lang="es-ES_tradnl" sz="2400" dirty="0">
                          <a:solidFill>
                            <a:srgbClr val="000000"/>
                          </a:solidFill>
                          <a:latin typeface="Arial"/>
                          <a:ea typeface="Times New Roman"/>
                        </a:rPr>
                        <a:t>Poseer un currículo integral de calidad con altos estándares académicos</a:t>
                      </a:r>
                      <a:endParaRPr lang="es-ES" sz="2400" dirty="0">
                        <a:latin typeface="Times New Roman"/>
                        <a:ea typeface="Times New Roman"/>
                      </a:endParaRPr>
                    </a:p>
                  </a:txBody>
                  <a:tcPr marL="19803" marR="19803"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algn="ctr">
                        <a:spcAft>
                          <a:spcPts val="0"/>
                        </a:spcAft>
                      </a:pPr>
                      <a:r>
                        <a:rPr lang="es-ES_tradnl" sz="2400" b="1">
                          <a:solidFill>
                            <a:srgbClr val="000000"/>
                          </a:solidFill>
                          <a:latin typeface="Arial"/>
                          <a:ea typeface="Times New Roman"/>
                        </a:rPr>
                        <a:t>X</a:t>
                      </a:r>
                      <a:endParaRPr lang="es-ES" sz="2400">
                        <a:latin typeface="Times New Roman"/>
                        <a:ea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algn="l"/>
                      <a:endParaRPr lang="es-ES" sz="2000" dirty="0">
                        <a:latin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algn="l"/>
                      <a:endParaRPr lang="es-ES" sz="2000">
                        <a:latin typeface="Times New Roman"/>
                      </a:endParaRPr>
                    </a:p>
                  </a:txBody>
                  <a:tcPr marL="19803" marR="19803"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r>
              <a:tr h="425637">
                <a:tc>
                  <a:txBody>
                    <a:bodyPr/>
                    <a:lstStyle/>
                    <a:p>
                      <a:pPr algn="r">
                        <a:spcAft>
                          <a:spcPts val="0"/>
                        </a:spcAft>
                      </a:pPr>
                      <a:r>
                        <a:rPr lang="es-ES_tradnl" sz="2400" dirty="0" smtClean="0">
                          <a:solidFill>
                            <a:srgbClr val="000000"/>
                          </a:solidFill>
                          <a:latin typeface="Arial"/>
                          <a:ea typeface="Times New Roman"/>
                        </a:rPr>
                        <a:t>F5</a:t>
                      </a:r>
                      <a:endParaRPr lang="es-ES" sz="2400" dirty="0">
                        <a:latin typeface="Times New Roman"/>
                        <a:ea typeface="Times New Roman"/>
                      </a:endParaRPr>
                    </a:p>
                  </a:txBody>
                  <a:tcPr marL="19803" marR="19803"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l">
                        <a:spcAft>
                          <a:spcPts val="0"/>
                        </a:spcAft>
                      </a:pPr>
                      <a:r>
                        <a:rPr lang="es-ES_tradnl" sz="2400">
                          <a:solidFill>
                            <a:srgbClr val="000000"/>
                          </a:solidFill>
                          <a:latin typeface="Arial"/>
                          <a:ea typeface="Times New Roman"/>
                        </a:rPr>
                        <a:t>Contar con una cartera de donante que ayuden a mantener el centro de estudios.</a:t>
                      </a:r>
                      <a:endParaRPr lang="es-ES" sz="2400">
                        <a:latin typeface="Times New Roman"/>
                        <a:ea typeface="Times New Roman"/>
                      </a:endParaRPr>
                    </a:p>
                  </a:txBody>
                  <a:tcPr marL="19803" marR="19803"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l"/>
                      <a:endParaRPr lang="es-ES" sz="2000">
                        <a:latin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l"/>
                      <a:endParaRPr lang="es-ES" sz="2000">
                        <a:latin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c>
                  <a:txBody>
                    <a:bodyPr/>
                    <a:lstStyle/>
                    <a:p>
                      <a:pPr algn="ctr">
                        <a:spcAft>
                          <a:spcPts val="0"/>
                        </a:spcAft>
                      </a:pPr>
                      <a:r>
                        <a:rPr lang="es-ES_tradnl" sz="2400" b="1">
                          <a:solidFill>
                            <a:srgbClr val="000000"/>
                          </a:solidFill>
                          <a:latin typeface="Arial"/>
                          <a:ea typeface="Times New Roman"/>
                        </a:rPr>
                        <a:t>X</a:t>
                      </a:r>
                      <a:endParaRPr lang="es-ES" sz="2400">
                        <a:latin typeface="Times New Roman"/>
                        <a:ea typeface="Times New Roman"/>
                      </a:endParaRPr>
                    </a:p>
                  </a:txBody>
                  <a:tcPr marL="19803" marR="19803"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C"/>
                    </a:solidFill>
                  </a:tcPr>
                </a:tc>
              </a:tr>
              <a:tr h="212818">
                <a:tc>
                  <a:txBody>
                    <a:bodyPr/>
                    <a:lstStyle/>
                    <a:p>
                      <a:pPr algn="r">
                        <a:spcAft>
                          <a:spcPts val="0"/>
                        </a:spcAft>
                      </a:pPr>
                      <a:r>
                        <a:rPr lang="es-ES_tradnl" sz="2400" dirty="0" smtClean="0">
                          <a:solidFill>
                            <a:srgbClr val="000000"/>
                          </a:solidFill>
                          <a:latin typeface="Arial"/>
                          <a:ea typeface="Times New Roman"/>
                        </a:rPr>
                        <a:t>F6</a:t>
                      </a:r>
                      <a:endParaRPr lang="es-ES" sz="2400" dirty="0">
                        <a:latin typeface="Times New Roman"/>
                        <a:ea typeface="Times New Roman"/>
                      </a:endParaRPr>
                    </a:p>
                  </a:txBody>
                  <a:tcPr marL="19803" marR="19803"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AF1DD"/>
                    </a:solidFill>
                  </a:tcPr>
                </a:tc>
                <a:tc>
                  <a:txBody>
                    <a:bodyPr/>
                    <a:lstStyle/>
                    <a:p>
                      <a:pPr algn="l">
                        <a:spcAft>
                          <a:spcPts val="0"/>
                        </a:spcAft>
                      </a:pPr>
                      <a:r>
                        <a:rPr lang="es-ES_tradnl" sz="2400">
                          <a:solidFill>
                            <a:srgbClr val="000000"/>
                          </a:solidFill>
                          <a:latin typeface="Arial"/>
                          <a:ea typeface="Times New Roman"/>
                        </a:rPr>
                        <a:t>Posicionamiento dentro del nivel académico</a:t>
                      </a:r>
                      <a:endParaRPr lang="es-ES" sz="2400">
                        <a:latin typeface="Times New Roman"/>
                        <a:ea typeface="Times New Roman"/>
                      </a:endParaRPr>
                    </a:p>
                  </a:txBody>
                  <a:tcPr marL="19803" marR="19803"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algn="l"/>
                      <a:endParaRPr lang="es-ES" sz="2000">
                        <a:latin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AF1DD"/>
                    </a:solidFill>
                  </a:tcPr>
                </a:tc>
                <a:tc>
                  <a:txBody>
                    <a:bodyPr/>
                    <a:lstStyle/>
                    <a:p>
                      <a:pPr algn="ctr">
                        <a:spcAft>
                          <a:spcPts val="0"/>
                        </a:spcAft>
                      </a:pPr>
                      <a:r>
                        <a:rPr lang="es-ES_tradnl" sz="2400" b="1">
                          <a:solidFill>
                            <a:srgbClr val="000000"/>
                          </a:solidFill>
                          <a:latin typeface="Arial"/>
                          <a:ea typeface="Times New Roman"/>
                        </a:rPr>
                        <a:t>X</a:t>
                      </a:r>
                      <a:endParaRPr lang="es-ES" sz="2400">
                        <a:latin typeface="Times New Roman"/>
                        <a:ea typeface="Times New Roman"/>
                      </a:endParaRPr>
                    </a:p>
                  </a:txBody>
                  <a:tcPr marL="19803" marR="1980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AF1DD"/>
                    </a:solidFill>
                  </a:tcPr>
                </a:tc>
                <a:tc>
                  <a:txBody>
                    <a:bodyPr/>
                    <a:lstStyle/>
                    <a:p>
                      <a:pPr algn="l"/>
                      <a:endParaRPr lang="es-ES" sz="2000" dirty="0">
                        <a:latin typeface="Times New Roman"/>
                      </a:endParaRPr>
                    </a:p>
                  </a:txBody>
                  <a:tcPr marL="19803" marR="19803"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EAF1DD"/>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850424"/>
          </a:xfrm>
        </p:spPr>
        <p:txBody>
          <a:bodyPr>
            <a:noAutofit/>
          </a:bodyPr>
          <a:lstStyle/>
          <a:p>
            <a:pPr algn="ctr"/>
            <a:r>
              <a:rPr lang="es-ES" sz="1800" dirty="0" smtClean="0"/>
              <a:t>ANÀLISIS FODA</a:t>
            </a:r>
            <a:br>
              <a:rPr lang="es-ES" sz="1800" dirty="0" smtClean="0"/>
            </a:br>
            <a:r>
              <a:rPr lang="es-ES" sz="1800" dirty="0" smtClean="0"/>
              <a:t>MATRIZ DE IMPACTO</a:t>
            </a:r>
            <a:r>
              <a:rPr lang="es-ES" sz="2800" dirty="0" smtClean="0"/>
              <a:t/>
            </a:r>
            <a:br>
              <a:rPr lang="es-ES" sz="2800" dirty="0" smtClean="0"/>
            </a:br>
            <a:endParaRPr lang="es-ES" sz="2800" dirty="0"/>
          </a:p>
        </p:txBody>
      </p:sp>
      <p:graphicFrame>
        <p:nvGraphicFramePr>
          <p:cNvPr id="7" name="6 Tabla"/>
          <p:cNvGraphicFramePr>
            <a:graphicFrameLocks noGrp="1"/>
          </p:cNvGraphicFramePr>
          <p:nvPr/>
        </p:nvGraphicFramePr>
        <p:xfrm>
          <a:off x="1043608" y="836714"/>
          <a:ext cx="7920880" cy="5688630"/>
        </p:xfrm>
        <a:graphic>
          <a:graphicData uri="http://schemas.openxmlformats.org/drawingml/2006/table">
            <a:tbl>
              <a:tblPr/>
              <a:tblGrid>
                <a:gridCol w="432048"/>
                <a:gridCol w="5400600"/>
                <a:gridCol w="648072"/>
                <a:gridCol w="864096"/>
                <a:gridCol w="576064"/>
              </a:tblGrid>
              <a:tr h="291724">
                <a:tc>
                  <a:txBody>
                    <a:bodyPr/>
                    <a:lstStyle/>
                    <a:p>
                      <a:pPr algn="ctr">
                        <a:spcAft>
                          <a:spcPts val="0"/>
                        </a:spcAft>
                      </a:pPr>
                      <a:r>
                        <a:rPr lang="es-ES_tradnl" sz="1600" b="1" dirty="0" smtClean="0">
                          <a:solidFill>
                            <a:srgbClr val="FFFFFF"/>
                          </a:solidFill>
                          <a:latin typeface="Arial"/>
                          <a:ea typeface="Times New Roman"/>
                        </a:rPr>
                        <a:t>No</a:t>
                      </a:r>
                      <a:endParaRPr lang="es-ES" sz="1600" dirty="0">
                        <a:latin typeface="Times New Roman"/>
                        <a:ea typeface="Times New Roman"/>
                      </a:endParaRPr>
                    </a:p>
                  </a:txBody>
                  <a:tcPr marL="33120" marR="33120" marT="0" marB="0" anchor="b">
                    <a:lnL>
                      <a:noFill/>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S_tradnl" sz="1600" b="1" dirty="0">
                          <a:solidFill>
                            <a:srgbClr val="FFFFFF"/>
                          </a:solidFill>
                          <a:latin typeface="Arial"/>
                          <a:ea typeface="Times New Roman"/>
                        </a:rPr>
                        <a:t>OPORTUNIDADES </a:t>
                      </a:r>
                      <a:endParaRPr lang="es-ES" sz="1600" dirty="0">
                        <a:latin typeface="Times New Roman"/>
                        <a:ea typeface="Times New Roman"/>
                      </a:endParaRPr>
                    </a:p>
                  </a:txBody>
                  <a:tcPr marL="33120" marR="3312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S_tradnl" sz="1600" b="1">
                          <a:solidFill>
                            <a:srgbClr val="FFFFFF"/>
                          </a:solidFill>
                          <a:latin typeface="Arial"/>
                          <a:ea typeface="Times New Roman"/>
                        </a:rPr>
                        <a:t>ALTO </a:t>
                      </a:r>
                      <a:endParaRPr lang="es-ES" sz="1600">
                        <a:latin typeface="Times New Roman"/>
                        <a:ea typeface="Times New Roman"/>
                      </a:endParaRPr>
                    </a:p>
                  </a:txBody>
                  <a:tcPr marL="33120" marR="3312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S_tradnl" sz="1600" b="1">
                          <a:solidFill>
                            <a:srgbClr val="FFFFFF"/>
                          </a:solidFill>
                          <a:latin typeface="Arial"/>
                          <a:ea typeface="Times New Roman"/>
                        </a:rPr>
                        <a:t>MEDIO </a:t>
                      </a:r>
                      <a:endParaRPr lang="es-ES" sz="1600">
                        <a:latin typeface="Times New Roman"/>
                        <a:ea typeface="Times New Roman"/>
                      </a:endParaRPr>
                    </a:p>
                  </a:txBody>
                  <a:tcPr marL="33120" marR="3312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S_tradnl" sz="1400" b="1" dirty="0">
                          <a:solidFill>
                            <a:srgbClr val="FFFFFF"/>
                          </a:solidFill>
                          <a:latin typeface="Arial"/>
                          <a:ea typeface="Times New Roman"/>
                        </a:rPr>
                        <a:t>BAJO</a:t>
                      </a:r>
                      <a:endParaRPr lang="es-ES" sz="1400" dirty="0">
                        <a:latin typeface="Times New Roman"/>
                        <a:ea typeface="Times New Roman"/>
                      </a:endParaRPr>
                    </a:p>
                  </a:txBody>
                  <a:tcPr marL="33120" marR="33120" marT="0" marB="0" anchor="b">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729312">
                <a:tc>
                  <a:txBody>
                    <a:bodyPr/>
                    <a:lstStyle/>
                    <a:p>
                      <a:pPr algn="r">
                        <a:spcAft>
                          <a:spcPts val="0"/>
                        </a:spcAft>
                      </a:pPr>
                      <a:r>
                        <a:rPr lang="es-ES_tradnl" sz="2000" dirty="0" smtClean="0">
                          <a:solidFill>
                            <a:srgbClr val="000000"/>
                          </a:solidFill>
                          <a:latin typeface="Arial"/>
                          <a:ea typeface="Times New Roman"/>
                        </a:rPr>
                        <a:t>O1</a:t>
                      </a:r>
                      <a:endParaRPr lang="es-ES" sz="2000" dirty="0">
                        <a:latin typeface="Times New Roman"/>
                        <a:ea typeface="Times New Roman"/>
                      </a:endParaRPr>
                    </a:p>
                  </a:txBody>
                  <a:tcPr marL="33120" marR="33120" marT="0" marB="0" anchor="b">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just">
                        <a:spcAft>
                          <a:spcPts val="0"/>
                        </a:spcAft>
                      </a:pPr>
                      <a:r>
                        <a:rPr lang="es-EC" sz="2000" dirty="0">
                          <a:solidFill>
                            <a:srgbClr val="000000"/>
                          </a:solidFill>
                          <a:latin typeface="Arial"/>
                          <a:ea typeface="Times New Roman"/>
                        </a:rPr>
                        <a:t>Mostrar al mundo la capacidad de los alumnos de la Unidad Educativa</a:t>
                      </a:r>
                      <a:endParaRPr lang="es-ES" sz="2000" dirty="0">
                        <a:latin typeface="Times New Roman"/>
                        <a:ea typeface="Times New Roman"/>
                      </a:endParaRPr>
                    </a:p>
                  </a:txBody>
                  <a:tcPr marL="33120" marR="3312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endParaRPr lang="es-ES" sz="1600" dirty="0">
                        <a:latin typeface="Times New Roman"/>
                      </a:endParaRPr>
                    </a:p>
                  </a:txBody>
                  <a:tcPr marL="33120" marR="33120" marT="0" marB="0" anchor="ctr">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729312">
                <a:tc>
                  <a:txBody>
                    <a:bodyPr/>
                    <a:lstStyle/>
                    <a:p>
                      <a:pPr algn="r">
                        <a:spcAft>
                          <a:spcPts val="0"/>
                        </a:spcAft>
                      </a:pPr>
                      <a:r>
                        <a:rPr lang="es-ES_tradnl" sz="2000" dirty="0" smtClean="0">
                          <a:solidFill>
                            <a:srgbClr val="000000"/>
                          </a:solidFill>
                          <a:latin typeface="Arial"/>
                          <a:ea typeface="Times New Roman"/>
                        </a:rPr>
                        <a:t>O2</a:t>
                      </a:r>
                      <a:endParaRPr lang="es-ES" sz="2000" dirty="0">
                        <a:latin typeface="Times New Roman"/>
                        <a:ea typeface="Times New Roman"/>
                      </a:endParaRPr>
                    </a:p>
                  </a:txBody>
                  <a:tcPr marL="33120" marR="3312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just">
                        <a:spcAft>
                          <a:spcPts val="0"/>
                        </a:spcAft>
                      </a:pPr>
                      <a:r>
                        <a:rPr lang="es-EC" sz="2000" dirty="0">
                          <a:solidFill>
                            <a:srgbClr val="000000"/>
                          </a:solidFill>
                          <a:latin typeface="Arial"/>
                          <a:ea typeface="Times New Roman"/>
                        </a:rPr>
                        <a:t>Ser la única ONG con un proyecto educativo en las islas Galápagos.</a:t>
                      </a:r>
                      <a:endParaRPr lang="es-ES" sz="2000" dirty="0">
                        <a:latin typeface="Times New Roman"/>
                        <a:ea typeface="Times New Roman"/>
                      </a:endParaRPr>
                    </a:p>
                  </a:txBody>
                  <a:tcPr marL="33120" marR="3312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120" marR="3312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1093967">
                <a:tc>
                  <a:txBody>
                    <a:bodyPr/>
                    <a:lstStyle/>
                    <a:p>
                      <a:pPr algn="r">
                        <a:spcAft>
                          <a:spcPts val="0"/>
                        </a:spcAft>
                      </a:pPr>
                      <a:r>
                        <a:rPr lang="es-ES_tradnl" sz="2000" dirty="0" smtClean="0">
                          <a:solidFill>
                            <a:srgbClr val="000000"/>
                          </a:solidFill>
                          <a:latin typeface="Arial"/>
                          <a:ea typeface="Times New Roman"/>
                        </a:rPr>
                        <a:t>O3</a:t>
                      </a:r>
                      <a:endParaRPr lang="es-ES" sz="2000" dirty="0">
                        <a:latin typeface="Times New Roman"/>
                        <a:ea typeface="Times New Roman"/>
                      </a:endParaRPr>
                    </a:p>
                  </a:txBody>
                  <a:tcPr marL="33120" marR="3312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just">
                        <a:spcAft>
                          <a:spcPts val="0"/>
                        </a:spcAft>
                      </a:pPr>
                      <a:r>
                        <a:rPr lang="es-EC" sz="2000" dirty="0">
                          <a:solidFill>
                            <a:srgbClr val="000000"/>
                          </a:solidFill>
                          <a:latin typeface="Arial"/>
                          <a:ea typeface="Times New Roman"/>
                        </a:rPr>
                        <a:t>Acceso a  beneficios que genera el turismo y la investigación científica mediante convenios y donaciones.</a:t>
                      </a:r>
                      <a:endParaRPr lang="es-ES" sz="2000" dirty="0">
                        <a:latin typeface="Times New Roman"/>
                        <a:ea typeface="Times New Roman"/>
                      </a:endParaRPr>
                    </a:p>
                  </a:txBody>
                  <a:tcPr marL="33120" marR="3312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1093967">
                <a:tc>
                  <a:txBody>
                    <a:bodyPr/>
                    <a:lstStyle/>
                    <a:p>
                      <a:pPr algn="r">
                        <a:spcAft>
                          <a:spcPts val="0"/>
                        </a:spcAft>
                      </a:pPr>
                      <a:r>
                        <a:rPr lang="es-ES_tradnl" sz="2000" dirty="0" smtClean="0">
                          <a:solidFill>
                            <a:srgbClr val="000000"/>
                          </a:solidFill>
                          <a:latin typeface="Arial"/>
                          <a:ea typeface="Times New Roman"/>
                        </a:rPr>
                        <a:t>O4</a:t>
                      </a:r>
                      <a:endParaRPr lang="es-ES" sz="2000" dirty="0">
                        <a:latin typeface="Times New Roman"/>
                        <a:ea typeface="Times New Roman"/>
                      </a:endParaRPr>
                    </a:p>
                  </a:txBody>
                  <a:tcPr marL="33120" marR="3312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just">
                        <a:spcAft>
                          <a:spcPts val="0"/>
                        </a:spcAft>
                      </a:pPr>
                      <a:r>
                        <a:rPr lang="es-EC" sz="2000">
                          <a:solidFill>
                            <a:srgbClr val="000000"/>
                          </a:solidFill>
                          <a:latin typeface="Arial"/>
                          <a:ea typeface="Times New Roman"/>
                        </a:rPr>
                        <a:t>Relacionarse con entidades educativas y de conservación a nivel internacional que se proyectan como ejemplo a seguir.</a:t>
                      </a:r>
                      <a:endParaRPr lang="es-ES" sz="2000">
                        <a:latin typeface="Times New Roman"/>
                        <a:ea typeface="Times New Roman"/>
                      </a:endParaRPr>
                    </a:p>
                  </a:txBody>
                  <a:tcPr marL="33120" marR="3312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2000" b="1" dirty="0">
                          <a:solidFill>
                            <a:srgbClr val="000000"/>
                          </a:solidFill>
                          <a:latin typeface="Arial"/>
                          <a:ea typeface="Times New Roman"/>
                        </a:rPr>
                        <a:t>X</a:t>
                      </a:r>
                      <a:endParaRPr lang="es-ES" sz="2000" dirty="0">
                        <a:latin typeface="Times New Roman"/>
                        <a:ea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729312">
                <a:tc>
                  <a:txBody>
                    <a:bodyPr/>
                    <a:lstStyle/>
                    <a:p>
                      <a:pPr algn="r">
                        <a:spcAft>
                          <a:spcPts val="0"/>
                        </a:spcAft>
                      </a:pPr>
                      <a:r>
                        <a:rPr lang="es-ES_tradnl" sz="2000" dirty="0" smtClean="0">
                          <a:solidFill>
                            <a:srgbClr val="000000"/>
                          </a:solidFill>
                          <a:latin typeface="Arial"/>
                          <a:ea typeface="Times New Roman"/>
                        </a:rPr>
                        <a:t>O5</a:t>
                      </a:r>
                      <a:endParaRPr lang="es-ES" sz="2000" dirty="0">
                        <a:latin typeface="Times New Roman"/>
                        <a:ea typeface="Times New Roman"/>
                      </a:endParaRPr>
                    </a:p>
                  </a:txBody>
                  <a:tcPr marL="33120" marR="3312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just">
                        <a:spcAft>
                          <a:spcPts val="0"/>
                        </a:spcAft>
                      </a:pPr>
                      <a:r>
                        <a:rPr lang="es-EC" sz="2000" dirty="0">
                          <a:solidFill>
                            <a:srgbClr val="000000"/>
                          </a:solidFill>
                          <a:latin typeface="Arial"/>
                          <a:ea typeface="Times New Roman"/>
                        </a:rPr>
                        <a:t>Realización de eventos permiten una interacción entre la comunidad </a:t>
                      </a:r>
                      <a:endParaRPr lang="es-ES" sz="2000" dirty="0">
                        <a:latin typeface="Times New Roman"/>
                        <a:ea typeface="Times New Roman"/>
                      </a:endParaRPr>
                    </a:p>
                  </a:txBody>
                  <a:tcPr marL="33120" marR="3312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729312">
                <a:tc>
                  <a:txBody>
                    <a:bodyPr/>
                    <a:lstStyle/>
                    <a:p>
                      <a:pPr algn="r">
                        <a:spcAft>
                          <a:spcPts val="0"/>
                        </a:spcAft>
                      </a:pPr>
                      <a:r>
                        <a:rPr lang="es-ES_tradnl" sz="2000" dirty="0" smtClean="0">
                          <a:solidFill>
                            <a:srgbClr val="000000"/>
                          </a:solidFill>
                          <a:latin typeface="Arial"/>
                          <a:ea typeface="Times New Roman"/>
                        </a:rPr>
                        <a:t>O6</a:t>
                      </a:r>
                      <a:endParaRPr lang="es-ES" sz="2000" dirty="0">
                        <a:latin typeface="Times New Roman"/>
                        <a:ea typeface="Times New Roman"/>
                      </a:endParaRPr>
                    </a:p>
                  </a:txBody>
                  <a:tcPr marL="33120" marR="3312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algn="just">
                        <a:spcAft>
                          <a:spcPts val="0"/>
                        </a:spcAft>
                      </a:pPr>
                      <a:r>
                        <a:rPr lang="es-EC" sz="2000">
                          <a:solidFill>
                            <a:srgbClr val="000000"/>
                          </a:solidFill>
                          <a:latin typeface="Arial"/>
                          <a:ea typeface="Times New Roman"/>
                        </a:rPr>
                        <a:t>Nueva ley de Educación, se puede optar por ayuda gubernamental</a:t>
                      </a:r>
                      <a:endParaRPr lang="es-ES" sz="2000">
                        <a:latin typeface="Times New Roman"/>
                        <a:ea typeface="Times New Roman"/>
                      </a:endParaRPr>
                    </a:p>
                  </a:txBody>
                  <a:tcPr marL="33120" marR="3312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BE5F1"/>
                    </a:solidFill>
                  </a:tcPr>
                </a:tc>
              </a:tr>
              <a:tr h="291724">
                <a:tc>
                  <a:txBody>
                    <a:bodyPr/>
                    <a:lstStyle/>
                    <a:p>
                      <a:endParaRPr lang="es-ES" sz="1600" dirty="0">
                        <a:latin typeface="Times New Roman"/>
                      </a:endParaRPr>
                    </a:p>
                  </a:txBody>
                  <a:tcPr marL="33120" marR="33120" marT="0" marB="0" anchor="b">
                    <a:lnL>
                      <a:noFill/>
                    </a:lnL>
                    <a:lnR w="12700" cap="flat" cmpd="sng" algn="ctr">
                      <a:solidFill>
                        <a:srgbClr val="FFFFFF"/>
                      </a:solidFill>
                      <a:prstDash val="solid"/>
                      <a:round/>
                      <a:headEnd type="none" w="med" len="med"/>
                      <a:tailEnd type="none" w="med" len="med"/>
                    </a:lnR>
                    <a:lnT>
                      <a:noFill/>
                    </a:lnT>
                    <a:lnB>
                      <a:noFill/>
                    </a:lnB>
                    <a:solidFill>
                      <a:srgbClr val="DBE5F1"/>
                    </a:solidFill>
                  </a:tcPr>
                </a:tc>
                <a:tc>
                  <a:txBody>
                    <a:bodyPr/>
                    <a:lstStyle/>
                    <a:p>
                      <a:endParaRPr lang="es-ES" sz="1600">
                        <a:latin typeface="Times New Roman"/>
                      </a:endParaRPr>
                    </a:p>
                  </a:txBody>
                  <a:tcPr marL="33120" marR="3312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BE5F1"/>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BE5F1"/>
                    </a:solidFill>
                  </a:tcPr>
                </a:tc>
                <a:tc>
                  <a:txBody>
                    <a:bodyPr/>
                    <a:lstStyle/>
                    <a:p>
                      <a:endParaRPr lang="es-ES" sz="1600">
                        <a:latin typeface="Times New Roman"/>
                      </a:endParaRPr>
                    </a:p>
                  </a:txBody>
                  <a:tcPr marL="33120" marR="3312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BE5F1"/>
                    </a:solidFill>
                  </a:tcPr>
                </a:tc>
                <a:tc>
                  <a:txBody>
                    <a:bodyPr/>
                    <a:lstStyle/>
                    <a:p>
                      <a:endParaRPr lang="es-ES" sz="1600" dirty="0">
                        <a:latin typeface="Times New Roman"/>
                      </a:endParaRPr>
                    </a:p>
                  </a:txBody>
                  <a:tcPr marL="33120" marR="33120" marT="0" marB="0" anchor="ctr">
                    <a:lnL w="12700" cap="flat" cmpd="sng" algn="ctr">
                      <a:solidFill>
                        <a:srgbClr val="FFFFFF"/>
                      </a:solidFill>
                      <a:prstDash val="solid"/>
                      <a:round/>
                      <a:headEnd type="none" w="med" len="med"/>
                      <a:tailEnd type="none" w="med" len="med"/>
                    </a:lnL>
                    <a:lnR>
                      <a:noFill/>
                    </a:lnR>
                    <a:lnT>
                      <a:noFill/>
                    </a:lnT>
                    <a:lnB>
                      <a:noFill/>
                    </a:lnB>
                    <a:solidFill>
                      <a:srgbClr val="DBE5F1"/>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850424"/>
          </a:xfrm>
        </p:spPr>
        <p:txBody>
          <a:bodyPr>
            <a:noAutofit/>
          </a:bodyPr>
          <a:lstStyle/>
          <a:p>
            <a:pPr algn="ctr"/>
            <a:r>
              <a:rPr lang="es-ES" sz="1800" dirty="0" smtClean="0"/>
              <a:t>ANÀLISIS FODA</a:t>
            </a:r>
            <a:br>
              <a:rPr lang="es-ES" sz="1800" dirty="0" smtClean="0"/>
            </a:br>
            <a:r>
              <a:rPr lang="es-ES" sz="1800" dirty="0" smtClean="0"/>
              <a:t>MATRIZ DE IMPACTO</a:t>
            </a:r>
            <a:r>
              <a:rPr lang="es-ES" sz="2800" dirty="0" smtClean="0"/>
              <a:t/>
            </a:r>
            <a:br>
              <a:rPr lang="es-ES" sz="2800" dirty="0" smtClean="0"/>
            </a:br>
            <a:endParaRPr lang="es-ES" sz="2800" dirty="0"/>
          </a:p>
        </p:txBody>
      </p:sp>
      <p:graphicFrame>
        <p:nvGraphicFramePr>
          <p:cNvPr id="8" name="7 Tabla"/>
          <p:cNvGraphicFramePr>
            <a:graphicFrameLocks noGrp="1"/>
          </p:cNvGraphicFramePr>
          <p:nvPr/>
        </p:nvGraphicFramePr>
        <p:xfrm>
          <a:off x="1043608" y="1052736"/>
          <a:ext cx="7920879" cy="5184576"/>
        </p:xfrm>
        <a:graphic>
          <a:graphicData uri="http://schemas.openxmlformats.org/drawingml/2006/table">
            <a:tbl>
              <a:tblPr/>
              <a:tblGrid>
                <a:gridCol w="504056"/>
                <a:gridCol w="5040560"/>
                <a:gridCol w="792088"/>
                <a:gridCol w="792088"/>
                <a:gridCol w="792087"/>
              </a:tblGrid>
              <a:tr h="290046">
                <a:tc>
                  <a:txBody>
                    <a:bodyPr/>
                    <a:lstStyle/>
                    <a:p>
                      <a:pPr algn="ctr">
                        <a:spcAft>
                          <a:spcPts val="0"/>
                        </a:spcAft>
                      </a:pPr>
                      <a:r>
                        <a:rPr lang="es-ES_tradnl" sz="1600" b="1" dirty="0" smtClean="0">
                          <a:solidFill>
                            <a:srgbClr val="FFFFFF"/>
                          </a:solidFill>
                          <a:latin typeface="Arial"/>
                          <a:ea typeface="Times New Roman"/>
                        </a:rPr>
                        <a:t>No</a:t>
                      </a:r>
                      <a:endParaRPr lang="es-ES" sz="1600" dirty="0">
                        <a:latin typeface="Times New Roman"/>
                        <a:ea typeface="Times New Roman"/>
                      </a:endParaRPr>
                    </a:p>
                  </a:txBody>
                  <a:tcPr marL="33408" marR="33408" marT="0" marB="0" anchor="ctr">
                    <a:lnL>
                      <a:noFill/>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8064A2"/>
                    </a:solidFill>
                  </a:tcPr>
                </a:tc>
                <a:tc>
                  <a:txBody>
                    <a:bodyPr/>
                    <a:lstStyle/>
                    <a:p>
                      <a:pPr algn="ctr">
                        <a:spcAft>
                          <a:spcPts val="0"/>
                        </a:spcAft>
                      </a:pPr>
                      <a:r>
                        <a:rPr lang="es-ES_tradnl" sz="1600" b="1" dirty="0">
                          <a:solidFill>
                            <a:srgbClr val="FFFFFF"/>
                          </a:solidFill>
                          <a:latin typeface="Arial"/>
                          <a:ea typeface="Times New Roman"/>
                        </a:rPr>
                        <a:t>DEBILIDADES</a:t>
                      </a:r>
                      <a:endParaRPr lang="es-ES" sz="1600" dirty="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8064A2"/>
                    </a:solidFill>
                  </a:tcPr>
                </a:tc>
                <a:tc>
                  <a:txBody>
                    <a:bodyPr/>
                    <a:lstStyle/>
                    <a:p>
                      <a:pPr algn="ctr">
                        <a:spcAft>
                          <a:spcPts val="0"/>
                        </a:spcAft>
                      </a:pPr>
                      <a:r>
                        <a:rPr lang="es-ES_tradnl" sz="1600" b="1">
                          <a:solidFill>
                            <a:srgbClr val="FFFFFF"/>
                          </a:solidFill>
                          <a:latin typeface="Arial"/>
                          <a:ea typeface="Times New Roman"/>
                        </a:rPr>
                        <a:t>ALTO </a:t>
                      </a:r>
                      <a:endParaRPr lang="es-ES" sz="16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8064A2"/>
                    </a:solidFill>
                  </a:tcPr>
                </a:tc>
                <a:tc>
                  <a:txBody>
                    <a:bodyPr/>
                    <a:lstStyle/>
                    <a:p>
                      <a:pPr algn="ctr">
                        <a:spcAft>
                          <a:spcPts val="0"/>
                        </a:spcAft>
                      </a:pPr>
                      <a:r>
                        <a:rPr lang="es-ES_tradnl" sz="1600" b="1">
                          <a:solidFill>
                            <a:srgbClr val="FFFFFF"/>
                          </a:solidFill>
                          <a:latin typeface="Arial"/>
                          <a:ea typeface="Times New Roman"/>
                        </a:rPr>
                        <a:t>MEDIO </a:t>
                      </a:r>
                      <a:endParaRPr lang="es-ES" sz="16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8064A2"/>
                    </a:solidFill>
                  </a:tcPr>
                </a:tc>
                <a:tc>
                  <a:txBody>
                    <a:bodyPr/>
                    <a:lstStyle/>
                    <a:p>
                      <a:pPr algn="ctr">
                        <a:spcAft>
                          <a:spcPts val="0"/>
                        </a:spcAft>
                      </a:pPr>
                      <a:r>
                        <a:rPr lang="es-ES_tradnl" sz="1600" b="1" dirty="0">
                          <a:solidFill>
                            <a:srgbClr val="FFFFFF"/>
                          </a:solidFill>
                          <a:latin typeface="Arial"/>
                          <a:ea typeface="Times New Roman"/>
                        </a:rPr>
                        <a:t>BAJO</a:t>
                      </a:r>
                      <a:endParaRPr lang="es-ES" sz="1600" dirty="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8064A2"/>
                    </a:solidFill>
                  </a:tcPr>
                </a:tc>
              </a:tr>
              <a:tr h="652604">
                <a:tc>
                  <a:txBody>
                    <a:bodyPr/>
                    <a:lstStyle/>
                    <a:p>
                      <a:pPr algn="ctr">
                        <a:spcAft>
                          <a:spcPts val="0"/>
                        </a:spcAft>
                      </a:pPr>
                      <a:r>
                        <a:rPr lang="es-ES_tradnl" sz="1800" dirty="0" smtClean="0">
                          <a:solidFill>
                            <a:srgbClr val="000000"/>
                          </a:solidFill>
                          <a:latin typeface="Arial"/>
                          <a:ea typeface="Times New Roman"/>
                        </a:rPr>
                        <a:t>D1</a:t>
                      </a:r>
                      <a:endParaRPr lang="es-ES" sz="1800" dirty="0">
                        <a:latin typeface="Times New Roman"/>
                        <a:ea typeface="Times New Roman"/>
                      </a:endParaRPr>
                    </a:p>
                  </a:txBody>
                  <a:tcPr marL="33408" marR="33408" marT="0" marB="0" anchor="ctr">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pPr>
                        <a:spcAft>
                          <a:spcPts val="0"/>
                        </a:spcAft>
                      </a:pPr>
                      <a:r>
                        <a:rPr lang="es-ES_tradnl" sz="1800" dirty="0">
                          <a:solidFill>
                            <a:srgbClr val="000000"/>
                          </a:solidFill>
                          <a:latin typeface="Arial"/>
                          <a:ea typeface="Wingdings"/>
                        </a:rPr>
                        <a:t>Falta de tiempo para resolver todos los problemas e  involucramiento de la Asamblea</a:t>
                      </a:r>
                      <a:endParaRPr lang="es-ES" sz="1800" dirty="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endParaRPr lang="es-ES" sz="1600" dirty="0">
                        <a:latin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pPr algn="ctr">
                        <a:spcAft>
                          <a:spcPts val="0"/>
                        </a:spcAft>
                      </a:pPr>
                      <a:r>
                        <a:rPr lang="es-ES_tradnl" sz="1800" b="1" dirty="0">
                          <a:solidFill>
                            <a:srgbClr val="000000"/>
                          </a:solidFill>
                          <a:latin typeface="Arial"/>
                          <a:ea typeface="Times New Roman"/>
                        </a:rPr>
                        <a:t>X</a:t>
                      </a:r>
                      <a:endParaRPr lang="es-ES" sz="1800" dirty="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endParaRPr lang="es-ES" sz="1600" dirty="0">
                        <a:latin typeface="Times New Roman"/>
                      </a:endParaRPr>
                    </a:p>
                  </a:txBody>
                  <a:tcPr marL="33408" marR="33408" marT="0" marB="0" anchor="ctr">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r>
              <a:tr h="978906">
                <a:tc>
                  <a:txBody>
                    <a:bodyPr/>
                    <a:lstStyle/>
                    <a:p>
                      <a:pPr algn="ctr">
                        <a:spcAft>
                          <a:spcPts val="0"/>
                        </a:spcAft>
                      </a:pPr>
                      <a:r>
                        <a:rPr lang="es-ES_tradnl" sz="1800" dirty="0" smtClean="0">
                          <a:solidFill>
                            <a:srgbClr val="000000"/>
                          </a:solidFill>
                          <a:latin typeface="Arial"/>
                          <a:ea typeface="Times New Roman"/>
                        </a:rPr>
                        <a:t>D2</a:t>
                      </a:r>
                      <a:endParaRPr lang="es-ES" sz="1800" dirty="0">
                        <a:latin typeface="Times New Roman"/>
                        <a:ea typeface="Times New Roman"/>
                      </a:endParaRPr>
                    </a:p>
                  </a:txBody>
                  <a:tcPr marL="33408" marR="33408"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a:spcAft>
                          <a:spcPts val="0"/>
                        </a:spcAft>
                      </a:pPr>
                      <a:r>
                        <a:rPr lang="es-EC" sz="1800">
                          <a:solidFill>
                            <a:srgbClr val="000000"/>
                          </a:solidFill>
                          <a:latin typeface="Arial"/>
                          <a:ea typeface="Times New Roman"/>
                        </a:rPr>
                        <a:t>Falta de promoción a nivel local e internacional que ayuden a la captación de estudiantes y donantes.</a:t>
                      </a:r>
                      <a:endParaRPr lang="es-ES" sz="18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algn="ctr">
                        <a:spcAft>
                          <a:spcPts val="0"/>
                        </a:spcAft>
                      </a:pPr>
                      <a:r>
                        <a:rPr lang="es-ES_tradnl" sz="1800" b="1" dirty="0">
                          <a:solidFill>
                            <a:srgbClr val="000000"/>
                          </a:solidFill>
                          <a:latin typeface="Arial"/>
                          <a:ea typeface="Times New Roman"/>
                        </a:rPr>
                        <a:t>X</a:t>
                      </a:r>
                      <a:endParaRPr lang="es-ES" sz="1800" dirty="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r h="652604">
                <a:tc>
                  <a:txBody>
                    <a:bodyPr/>
                    <a:lstStyle/>
                    <a:p>
                      <a:pPr algn="ctr">
                        <a:spcAft>
                          <a:spcPts val="0"/>
                        </a:spcAft>
                      </a:pPr>
                      <a:r>
                        <a:rPr lang="es-ES_tradnl" sz="1800" dirty="0" smtClean="0">
                          <a:solidFill>
                            <a:srgbClr val="000000"/>
                          </a:solidFill>
                          <a:latin typeface="Arial"/>
                          <a:ea typeface="Times New Roman"/>
                        </a:rPr>
                        <a:t>D3</a:t>
                      </a:r>
                      <a:endParaRPr lang="es-ES" sz="1800" dirty="0">
                        <a:latin typeface="Times New Roman"/>
                        <a:ea typeface="Times New Roman"/>
                      </a:endParaRPr>
                    </a:p>
                  </a:txBody>
                  <a:tcPr marL="33408" marR="33408"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pPr>
                        <a:spcAft>
                          <a:spcPts val="0"/>
                        </a:spcAft>
                      </a:pPr>
                      <a:r>
                        <a:rPr lang="es-EC" sz="1800" dirty="0">
                          <a:solidFill>
                            <a:srgbClr val="000000"/>
                          </a:solidFill>
                          <a:latin typeface="Arial"/>
                          <a:ea typeface="Times New Roman"/>
                        </a:rPr>
                        <a:t>Falta de mano de obra calificada local para generar educación de calidad.</a:t>
                      </a:r>
                      <a:endParaRPr lang="es-ES" sz="1800" dirty="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pPr algn="ctr">
                        <a:spcAft>
                          <a:spcPts val="0"/>
                        </a:spcAft>
                      </a:pPr>
                      <a:r>
                        <a:rPr lang="es-ES_tradnl" sz="1800" b="1" dirty="0">
                          <a:solidFill>
                            <a:srgbClr val="000000"/>
                          </a:solidFill>
                          <a:latin typeface="Arial"/>
                          <a:ea typeface="Times New Roman"/>
                        </a:rPr>
                        <a:t>X</a:t>
                      </a:r>
                      <a:endParaRPr lang="es-ES" sz="1800" dirty="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r>
              <a:tr h="652604">
                <a:tc>
                  <a:txBody>
                    <a:bodyPr/>
                    <a:lstStyle/>
                    <a:p>
                      <a:pPr algn="ctr">
                        <a:spcAft>
                          <a:spcPts val="0"/>
                        </a:spcAft>
                      </a:pPr>
                      <a:r>
                        <a:rPr lang="es-ES_tradnl" sz="1800" dirty="0" smtClean="0">
                          <a:solidFill>
                            <a:srgbClr val="000000"/>
                          </a:solidFill>
                          <a:latin typeface="Arial"/>
                          <a:ea typeface="Times New Roman"/>
                        </a:rPr>
                        <a:t>D4</a:t>
                      </a:r>
                      <a:endParaRPr lang="es-ES" sz="1800" dirty="0">
                        <a:latin typeface="Times New Roman"/>
                        <a:ea typeface="Times New Roman"/>
                      </a:endParaRPr>
                    </a:p>
                  </a:txBody>
                  <a:tcPr marL="33408" marR="33408"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a:spcAft>
                          <a:spcPts val="0"/>
                        </a:spcAft>
                      </a:pPr>
                      <a:r>
                        <a:rPr lang="es-EC" sz="1800" dirty="0">
                          <a:solidFill>
                            <a:srgbClr val="000000"/>
                          </a:solidFill>
                          <a:latin typeface="Arial"/>
                          <a:ea typeface="Times New Roman"/>
                        </a:rPr>
                        <a:t>Falta de estabilidad laboral para los empleados de la Unidad Educativa</a:t>
                      </a:r>
                      <a:endParaRPr lang="es-ES" sz="1800" dirty="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algn="ctr">
                        <a:spcAft>
                          <a:spcPts val="0"/>
                        </a:spcAft>
                      </a:pPr>
                      <a:r>
                        <a:rPr lang="es-ES_tradnl" sz="1800" b="1">
                          <a:solidFill>
                            <a:srgbClr val="000000"/>
                          </a:solidFill>
                          <a:latin typeface="Arial"/>
                          <a:ea typeface="Times New Roman"/>
                        </a:rPr>
                        <a:t>X</a:t>
                      </a:r>
                      <a:endParaRPr lang="es-ES" sz="18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endParaRPr lang="es-ES" sz="1600" dirty="0">
                        <a:latin typeface="Times New Roman"/>
                      </a:endParaRPr>
                    </a:p>
                  </a:txBody>
                  <a:tcPr marL="33408" marR="33408"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r h="326302">
                <a:tc>
                  <a:txBody>
                    <a:bodyPr/>
                    <a:lstStyle/>
                    <a:p>
                      <a:pPr algn="ctr">
                        <a:spcAft>
                          <a:spcPts val="0"/>
                        </a:spcAft>
                      </a:pPr>
                      <a:r>
                        <a:rPr lang="es-ES_tradnl" sz="1800" dirty="0" smtClean="0">
                          <a:solidFill>
                            <a:srgbClr val="000000"/>
                          </a:solidFill>
                          <a:latin typeface="Arial"/>
                          <a:ea typeface="Times New Roman"/>
                        </a:rPr>
                        <a:t>D5</a:t>
                      </a:r>
                      <a:endParaRPr lang="es-ES" sz="1800" dirty="0">
                        <a:latin typeface="Times New Roman"/>
                        <a:ea typeface="Times New Roman"/>
                      </a:endParaRPr>
                    </a:p>
                  </a:txBody>
                  <a:tcPr marL="33408" marR="33408"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pPr>
                        <a:spcAft>
                          <a:spcPts val="0"/>
                        </a:spcAft>
                      </a:pPr>
                      <a:r>
                        <a:rPr lang="es-EC" sz="1800">
                          <a:solidFill>
                            <a:srgbClr val="000000"/>
                          </a:solidFill>
                          <a:latin typeface="Arial"/>
                          <a:ea typeface="Times New Roman"/>
                        </a:rPr>
                        <a:t>Falta de infraestructura adecuada para los niños.</a:t>
                      </a:r>
                      <a:endParaRPr lang="es-ES" sz="18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pPr algn="ctr">
                        <a:spcAft>
                          <a:spcPts val="0"/>
                        </a:spcAft>
                      </a:pPr>
                      <a:r>
                        <a:rPr lang="es-ES_tradnl" sz="1800" b="1">
                          <a:solidFill>
                            <a:srgbClr val="000000"/>
                          </a:solidFill>
                          <a:latin typeface="Arial"/>
                          <a:ea typeface="Times New Roman"/>
                        </a:rPr>
                        <a:t>X</a:t>
                      </a:r>
                      <a:endParaRPr lang="es-ES" sz="18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r>
              <a:tr h="652604">
                <a:tc>
                  <a:txBody>
                    <a:bodyPr/>
                    <a:lstStyle/>
                    <a:p>
                      <a:pPr algn="ctr">
                        <a:spcAft>
                          <a:spcPts val="0"/>
                        </a:spcAft>
                      </a:pPr>
                      <a:r>
                        <a:rPr lang="es-ES_tradnl" sz="1800" dirty="0" smtClean="0">
                          <a:solidFill>
                            <a:srgbClr val="000000"/>
                          </a:solidFill>
                          <a:latin typeface="Arial"/>
                          <a:ea typeface="Times New Roman"/>
                        </a:rPr>
                        <a:t>D6</a:t>
                      </a:r>
                      <a:endParaRPr lang="es-ES" sz="1800" dirty="0">
                        <a:latin typeface="Times New Roman"/>
                        <a:ea typeface="Times New Roman"/>
                      </a:endParaRPr>
                    </a:p>
                  </a:txBody>
                  <a:tcPr marL="33408" marR="33408"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a:spcAft>
                          <a:spcPts val="0"/>
                        </a:spcAft>
                      </a:pPr>
                      <a:r>
                        <a:rPr lang="es-EC" sz="1800">
                          <a:solidFill>
                            <a:srgbClr val="000000"/>
                          </a:solidFill>
                          <a:latin typeface="Arial"/>
                          <a:ea typeface="Times New Roman"/>
                        </a:rPr>
                        <a:t>Insuficiencia de recursos y fuentes de financiamiento</a:t>
                      </a:r>
                      <a:endParaRPr lang="es-ES" sz="18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algn="ctr">
                        <a:spcAft>
                          <a:spcPts val="0"/>
                        </a:spcAft>
                      </a:pPr>
                      <a:r>
                        <a:rPr lang="es-ES_tradnl" sz="1800" b="1">
                          <a:solidFill>
                            <a:srgbClr val="000000"/>
                          </a:solidFill>
                          <a:latin typeface="Arial"/>
                          <a:ea typeface="Times New Roman"/>
                        </a:rPr>
                        <a:t>X</a:t>
                      </a:r>
                      <a:endParaRPr lang="es-ES" sz="18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r h="326302">
                <a:tc>
                  <a:txBody>
                    <a:bodyPr/>
                    <a:lstStyle/>
                    <a:p>
                      <a:pPr algn="ctr">
                        <a:spcAft>
                          <a:spcPts val="0"/>
                        </a:spcAft>
                      </a:pPr>
                      <a:r>
                        <a:rPr lang="es-ES_tradnl" sz="1800" dirty="0" smtClean="0">
                          <a:solidFill>
                            <a:srgbClr val="000000"/>
                          </a:solidFill>
                          <a:latin typeface="Arial"/>
                          <a:ea typeface="Times New Roman"/>
                        </a:rPr>
                        <a:t>D7</a:t>
                      </a:r>
                      <a:endParaRPr lang="es-ES" sz="1800" dirty="0">
                        <a:latin typeface="Times New Roman"/>
                        <a:ea typeface="Times New Roman"/>
                      </a:endParaRPr>
                    </a:p>
                  </a:txBody>
                  <a:tcPr marL="33408" marR="33408"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pPr>
                        <a:spcAft>
                          <a:spcPts val="0"/>
                        </a:spcAft>
                      </a:pPr>
                      <a:r>
                        <a:rPr lang="es-EC" sz="1800">
                          <a:solidFill>
                            <a:srgbClr val="000000"/>
                          </a:solidFill>
                          <a:latin typeface="Arial"/>
                          <a:ea typeface="Times New Roman"/>
                        </a:rPr>
                        <a:t>Falta de mejorar la tecnología educativa.</a:t>
                      </a:r>
                      <a:endParaRPr lang="es-ES" sz="18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pPr algn="ctr">
                        <a:spcAft>
                          <a:spcPts val="0"/>
                        </a:spcAft>
                      </a:pPr>
                      <a:r>
                        <a:rPr lang="es-ES_tradnl" sz="1800" b="1">
                          <a:solidFill>
                            <a:srgbClr val="000000"/>
                          </a:solidFill>
                          <a:latin typeface="Arial"/>
                          <a:ea typeface="Times New Roman"/>
                        </a:rPr>
                        <a:t>X</a:t>
                      </a:r>
                      <a:endParaRPr lang="es-ES" sz="18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A"/>
                    </a:solidFill>
                  </a:tcPr>
                </a:tc>
              </a:tr>
              <a:tr h="652604">
                <a:tc>
                  <a:txBody>
                    <a:bodyPr/>
                    <a:lstStyle/>
                    <a:p>
                      <a:pPr algn="ctr">
                        <a:spcAft>
                          <a:spcPts val="0"/>
                        </a:spcAft>
                      </a:pPr>
                      <a:r>
                        <a:rPr lang="es-ES_tradnl" sz="1800" dirty="0" smtClean="0">
                          <a:solidFill>
                            <a:srgbClr val="000000"/>
                          </a:solidFill>
                          <a:latin typeface="Arial"/>
                          <a:ea typeface="Times New Roman"/>
                        </a:rPr>
                        <a:t>D8</a:t>
                      </a:r>
                      <a:endParaRPr lang="es-ES" sz="1800" dirty="0">
                        <a:latin typeface="Times New Roman"/>
                        <a:ea typeface="Times New Roman"/>
                      </a:endParaRPr>
                    </a:p>
                  </a:txBody>
                  <a:tcPr marL="33408" marR="33408"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a:spcAft>
                          <a:spcPts val="0"/>
                        </a:spcAft>
                      </a:pPr>
                      <a:r>
                        <a:rPr lang="es-ES_tradnl" sz="1800" dirty="0">
                          <a:solidFill>
                            <a:srgbClr val="000000"/>
                          </a:solidFill>
                          <a:latin typeface="Arial"/>
                          <a:ea typeface="Times New Roman"/>
                        </a:rPr>
                        <a:t>Ausencia de un sistema de medición de gestión administrativa y académica.</a:t>
                      </a:r>
                      <a:endParaRPr lang="es-ES" sz="1800" dirty="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algn="ctr">
                        <a:spcAft>
                          <a:spcPts val="0"/>
                        </a:spcAft>
                      </a:pPr>
                      <a:r>
                        <a:rPr lang="es-ES_tradnl" sz="1800" b="1">
                          <a:solidFill>
                            <a:srgbClr val="000000"/>
                          </a:solidFill>
                          <a:latin typeface="Arial"/>
                          <a:ea typeface="Times New Roman"/>
                        </a:rPr>
                        <a:t>X</a:t>
                      </a:r>
                      <a:endParaRPr lang="es-ES" sz="1800">
                        <a:latin typeface="Times New Roman"/>
                        <a:ea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endParaRPr lang="es-ES" sz="1600">
                        <a:latin typeface="Times New Roman"/>
                      </a:endParaRPr>
                    </a:p>
                  </a:txBody>
                  <a:tcPr marL="33408" marR="334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endParaRPr lang="es-ES" sz="1600" dirty="0">
                        <a:latin typeface="Times New Roman"/>
                      </a:endParaRPr>
                    </a:p>
                  </a:txBody>
                  <a:tcPr marL="33408" marR="33408"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850424"/>
          </a:xfrm>
        </p:spPr>
        <p:txBody>
          <a:bodyPr>
            <a:noAutofit/>
          </a:bodyPr>
          <a:lstStyle/>
          <a:p>
            <a:pPr algn="ctr"/>
            <a:r>
              <a:rPr lang="es-ES" sz="1800" dirty="0" smtClean="0"/>
              <a:t>ANÀLISIS FODA</a:t>
            </a:r>
            <a:br>
              <a:rPr lang="es-ES" sz="1800" dirty="0" smtClean="0"/>
            </a:br>
            <a:r>
              <a:rPr lang="es-ES" sz="1800" dirty="0" smtClean="0"/>
              <a:t>MATRIZ DE IMPACTO</a:t>
            </a:r>
            <a:r>
              <a:rPr lang="es-ES" sz="2800" dirty="0" smtClean="0"/>
              <a:t/>
            </a:r>
            <a:br>
              <a:rPr lang="es-ES" sz="2800" dirty="0" smtClean="0"/>
            </a:br>
            <a:endParaRPr lang="es-ES" sz="2800" dirty="0"/>
          </a:p>
        </p:txBody>
      </p:sp>
      <p:graphicFrame>
        <p:nvGraphicFramePr>
          <p:cNvPr id="9" name="8 Tabla"/>
          <p:cNvGraphicFramePr>
            <a:graphicFrameLocks noGrp="1"/>
          </p:cNvGraphicFramePr>
          <p:nvPr/>
        </p:nvGraphicFramePr>
        <p:xfrm>
          <a:off x="1043608" y="764704"/>
          <a:ext cx="7920880" cy="4772403"/>
        </p:xfrm>
        <a:graphic>
          <a:graphicData uri="http://schemas.openxmlformats.org/drawingml/2006/table">
            <a:tbl>
              <a:tblPr/>
              <a:tblGrid>
                <a:gridCol w="446885"/>
                <a:gridCol w="5119138"/>
                <a:gridCol w="784953"/>
                <a:gridCol w="902883"/>
                <a:gridCol w="667021"/>
              </a:tblGrid>
              <a:tr h="504057">
                <a:tc>
                  <a:txBody>
                    <a:bodyPr/>
                    <a:lstStyle/>
                    <a:p>
                      <a:pPr algn="ctr">
                        <a:spcAft>
                          <a:spcPts val="0"/>
                        </a:spcAft>
                      </a:pPr>
                      <a:r>
                        <a:rPr lang="es-ES_tradnl" sz="1600" b="1" dirty="0">
                          <a:solidFill>
                            <a:srgbClr val="FFFFFF"/>
                          </a:solidFill>
                          <a:latin typeface="Arial"/>
                          <a:ea typeface="Times New Roman"/>
                        </a:rPr>
                        <a:t>No.</a:t>
                      </a:r>
                      <a:endParaRPr lang="es-ES" sz="1600" dirty="0">
                        <a:latin typeface="Times New Roman"/>
                        <a:ea typeface="Times New Roman"/>
                      </a:endParaRPr>
                    </a:p>
                  </a:txBody>
                  <a:tcPr marL="33339" marR="33339" marT="0" marB="0" anchor="ctr">
                    <a:lnL>
                      <a:noFill/>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BACC6"/>
                    </a:solidFill>
                  </a:tcPr>
                </a:tc>
                <a:tc>
                  <a:txBody>
                    <a:bodyPr/>
                    <a:lstStyle/>
                    <a:p>
                      <a:pPr algn="ctr">
                        <a:spcAft>
                          <a:spcPts val="0"/>
                        </a:spcAft>
                      </a:pPr>
                      <a:r>
                        <a:rPr lang="es-ES_tradnl" sz="1600" b="1" dirty="0">
                          <a:solidFill>
                            <a:srgbClr val="FFFFFF"/>
                          </a:solidFill>
                          <a:latin typeface="Arial"/>
                          <a:ea typeface="Times New Roman"/>
                        </a:rPr>
                        <a:t>AMENAZAS</a:t>
                      </a:r>
                      <a:endParaRPr lang="es-ES" sz="1600" dirty="0">
                        <a:latin typeface="Times New Roman"/>
                        <a:ea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BACC6"/>
                    </a:solidFill>
                  </a:tcPr>
                </a:tc>
                <a:tc>
                  <a:txBody>
                    <a:bodyPr/>
                    <a:lstStyle/>
                    <a:p>
                      <a:pPr algn="ctr">
                        <a:spcAft>
                          <a:spcPts val="0"/>
                        </a:spcAft>
                      </a:pPr>
                      <a:r>
                        <a:rPr lang="es-ES_tradnl" sz="1600" b="1">
                          <a:solidFill>
                            <a:srgbClr val="FFFFFF"/>
                          </a:solidFill>
                          <a:latin typeface="Arial"/>
                          <a:ea typeface="Times New Roman"/>
                        </a:rPr>
                        <a:t>ALTO </a:t>
                      </a:r>
                      <a:endParaRPr lang="es-ES" sz="1600">
                        <a:latin typeface="Times New Roman"/>
                        <a:ea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BACC6"/>
                    </a:solidFill>
                  </a:tcPr>
                </a:tc>
                <a:tc>
                  <a:txBody>
                    <a:bodyPr/>
                    <a:lstStyle/>
                    <a:p>
                      <a:pPr algn="ctr">
                        <a:spcAft>
                          <a:spcPts val="0"/>
                        </a:spcAft>
                      </a:pPr>
                      <a:r>
                        <a:rPr lang="es-ES_tradnl" sz="1600" b="1">
                          <a:solidFill>
                            <a:srgbClr val="FFFFFF"/>
                          </a:solidFill>
                          <a:latin typeface="Arial"/>
                          <a:ea typeface="Times New Roman"/>
                        </a:rPr>
                        <a:t>MEDIO </a:t>
                      </a:r>
                      <a:endParaRPr lang="es-ES" sz="1600">
                        <a:latin typeface="Times New Roman"/>
                        <a:ea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BACC6"/>
                    </a:solidFill>
                  </a:tcPr>
                </a:tc>
                <a:tc>
                  <a:txBody>
                    <a:bodyPr/>
                    <a:lstStyle/>
                    <a:p>
                      <a:pPr algn="ctr">
                        <a:spcAft>
                          <a:spcPts val="0"/>
                        </a:spcAft>
                      </a:pPr>
                      <a:r>
                        <a:rPr lang="es-ES_tradnl" sz="1600" b="1" dirty="0">
                          <a:solidFill>
                            <a:srgbClr val="FFFFFF"/>
                          </a:solidFill>
                          <a:latin typeface="Arial"/>
                          <a:ea typeface="Times New Roman"/>
                        </a:rPr>
                        <a:t>BAJO</a:t>
                      </a:r>
                      <a:endParaRPr lang="es-ES" sz="1600" dirty="0">
                        <a:latin typeface="Times New Roman"/>
                        <a:ea typeface="Times New Roman"/>
                      </a:endParaRPr>
                    </a:p>
                  </a:txBody>
                  <a:tcPr marL="33339" marR="33339" marT="0"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BACC6"/>
                    </a:solidFill>
                  </a:tcPr>
                </a:tc>
              </a:tr>
              <a:tr h="947882">
                <a:tc>
                  <a:txBody>
                    <a:bodyPr/>
                    <a:lstStyle/>
                    <a:p>
                      <a:pPr algn="ctr">
                        <a:spcAft>
                          <a:spcPts val="0"/>
                        </a:spcAft>
                      </a:pPr>
                      <a:r>
                        <a:rPr lang="es-ES_tradnl" sz="2000" dirty="0" smtClean="0">
                          <a:solidFill>
                            <a:srgbClr val="000000"/>
                          </a:solidFill>
                          <a:latin typeface="Arial"/>
                          <a:ea typeface="Times New Roman"/>
                        </a:rPr>
                        <a:t>A1</a:t>
                      </a:r>
                      <a:endParaRPr lang="es-ES" sz="2000" dirty="0">
                        <a:latin typeface="Times New Roman"/>
                        <a:ea typeface="Times New Roman"/>
                      </a:endParaRPr>
                    </a:p>
                  </a:txBody>
                  <a:tcPr marL="33339" marR="33339" marT="0" marB="0" anchor="b">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spcAft>
                          <a:spcPts val="0"/>
                        </a:spcAft>
                      </a:pPr>
                      <a:r>
                        <a:rPr lang="es-ES_tradnl" sz="2000">
                          <a:solidFill>
                            <a:srgbClr val="000000"/>
                          </a:solidFill>
                          <a:latin typeface="Arial"/>
                          <a:ea typeface="Wingdings"/>
                        </a:rPr>
                        <a:t>La inflación afecta los costos operacionales y administrativos aumentando el precio de las matriculas</a:t>
                      </a:r>
                      <a:endParaRPr lang="es-ES" sz="2000">
                        <a:latin typeface="Times New Roman"/>
                        <a:ea typeface="Times New Roman"/>
                      </a:endParaRPr>
                    </a:p>
                  </a:txBody>
                  <a:tcPr marL="33339" marR="33339"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r>
              <a:tr h="554048">
                <a:tc>
                  <a:txBody>
                    <a:bodyPr/>
                    <a:lstStyle/>
                    <a:p>
                      <a:pPr algn="ctr">
                        <a:spcAft>
                          <a:spcPts val="0"/>
                        </a:spcAft>
                      </a:pPr>
                      <a:r>
                        <a:rPr lang="es-ES_tradnl" sz="2000" dirty="0" smtClean="0">
                          <a:solidFill>
                            <a:srgbClr val="000000"/>
                          </a:solidFill>
                          <a:latin typeface="Arial"/>
                          <a:ea typeface="Times New Roman"/>
                        </a:rPr>
                        <a:t>A2</a:t>
                      </a:r>
                      <a:endParaRPr lang="es-ES" sz="2000" dirty="0">
                        <a:latin typeface="Times New Roman"/>
                        <a:ea typeface="Times New Roman"/>
                      </a:endParaRPr>
                    </a:p>
                  </a:txBody>
                  <a:tcPr marL="33339" marR="33339"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EF3"/>
                    </a:solidFill>
                  </a:tcPr>
                </a:tc>
                <a:tc>
                  <a:txBody>
                    <a:bodyPr/>
                    <a:lstStyle/>
                    <a:p>
                      <a:pPr algn="just">
                        <a:spcAft>
                          <a:spcPts val="0"/>
                        </a:spcAft>
                      </a:pPr>
                      <a:r>
                        <a:rPr lang="es-EC" sz="2000">
                          <a:solidFill>
                            <a:srgbClr val="000000"/>
                          </a:solidFill>
                          <a:latin typeface="Arial"/>
                          <a:ea typeface="Times New Roman"/>
                        </a:rPr>
                        <a:t>Que la comunidad perciba el proyecto educativo como elitista.</a:t>
                      </a:r>
                      <a:endParaRPr lang="es-ES" sz="2000">
                        <a:latin typeface="Times New Roman"/>
                        <a:ea typeface="Times New Roman"/>
                      </a:endParaRPr>
                    </a:p>
                  </a:txBody>
                  <a:tcPr marL="33339" marR="33339"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EF3"/>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EF3"/>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EF3"/>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339" marR="33339"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EF3"/>
                    </a:solidFill>
                  </a:tcPr>
                </a:tc>
              </a:tr>
              <a:tr h="519320">
                <a:tc>
                  <a:txBody>
                    <a:bodyPr/>
                    <a:lstStyle/>
                    <a:p>
                      <a:pPr algn="ctr">
                        <a:spcAft>
                          <a:spcPts val="0"/>
                        </a:spcAft>
                      </a:pPr>
                      <a:r>
                        <a:rPr lang="es-ES_tradnl" sz="2000" dirty="0" smtClean="0">
                          <a:solidFill>
                            <a:srgbClr val="000000"/>
                          </a:solidFill>
                          <a:latin typeface="Arial"/>
                          <a:ea typeface="Times New Roman"/>
                        </a:rPr>
                        <a:t>A3</a:t>
                      </a:r>
                      <a:endParaRPr lang="es-ES" sz="2000" dirty="0">
                        <a:latin typeface="Times New Roman"/>
                        <a:ea typeface="Times New Roman"/>
                      </a:endParaRPr>
                    </a:p>
                  </a:txBody>
                  <a:tcPr marL="33339" marR="33339"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just">
                        <a:spcAft>
                          <a:spcPts val="0"/>
                        </a:spcAft>
                      </a:pPr>
                      <a:r>
                        <a:rPr lang="es-EC" sz="2000">
                          <a:solidFill>
                            <a:srgbClr val="000000"/>
                          </a:solidFill>
                          <a:latin typeface="Arial"/>
                          <a:ea typeface="Times New Roman"/>
                        </a:rPr>
                        <a:t>Políticas muy frágiles y cambiantes en las Islas </a:t>
                      </a:r>
                      <a:endParaRPr lang="es-ES" sz="2000">
                        <a:latin typeface="Times New Roman"/>
                        <a:ea typeface="Times New Roman"/>
                      </a:endParaRPr>
                    </a:p>
                  </a:txBody>
                  <a:tcPr marL="33339" marR="33339"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r>
              <a:tr h="970767">
                <a:tc>
                  <a:txBody>
                    <a:bodyPr/>
                    <a:lstStyle/>
                    <a:p>
                      <a:pPr algn="ctr">
                        <a:spcAft>
                          <a:spcPts val="0"/>
                        </a:spcAft>
                      </a:pPr>
                      <a:r>
                        <a:rPr lang="es-ES_tradnl" sz="2000" dirty="0" smtClean="0">
                          <a:solidFill>
                            <a:srgbClr val="000000"/>
                          </a:solidFill>
                          <a:latin typeface="Arial"/>
                          <a:ea typeface="Times New Roman"/>
                        </a:rPr>
                        <a:t>A4</a:t>
                      </a:r>
                      <a:endParaRPr lang="es-ES" sz="2000" dirty="0">
                        <a:latin typeface="Times New Roman"/>
                        <a:ea typeface="Times New Roman"/>
                      </a:endParaRPr>
                    </a:p>
                  </a:txBody>
                  <a:tcPr marL="33339" marR="33339"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EF3"/>
                    </a:solidFill>
                  </a:tcPr>
                </a:tc>
                <a:tc>
                  <a:txBody>
                    <a:bodyPr/>
                    <a:lstStyle/>
                    <a:p>
                      <a:pPr algn="just">
                        <a:spcAft>
                          <a:spcPts val="0"/>
                        </a:spcAft>
                      </a:pPr>
                      <a:r>
                        <a:rPr lang="es-EC" sz="2000">
                          <a:solidFill>
                            <a:srgbClr val="000000"/>
                          </a:solidFill>
                          <a:latin typeface="Arial"/>
                          <a:ea typeface="Times New Roman"/>
                        </a:rPr>
                        <a:t>Restricciones de contratación de personal no residente por parte del Consejo de Gobierno.</a:t>
                      </a:r>
                      <a:endParaRPr lang="es-ES" sz="2000">
                        <a:latin typeface="Times New Roman"/>
                        <a:ea typeface="Times New Roman"/>
                      </a:endParaRPr>
                    </a:p>
                  </a:txBody>
                  <a:tcPr marL="33339" marR="33339"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EF3"/>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EF3"/>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EF3"/>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EF3"/>
                    </a:solidFill>
                  </a:tcPr>
                </a:tc>
              </a:tr>
              <a:tr h="473940">
                <a:tc>
                  <a:txBody>
                    <a:bodyPr/>
                    <a:lstStyle/>
                    <a:p>
                      <a:pPr algn="ctr">
                        <a:spcAft>
                          <a:spcPts val="0"/>
                        </a:spcAft>
                      </a:pPr>
                      <a:r>
                        <a:rPr lang="es-ES_tradnl" sz="2000" dirty="0" smtClean="0">
                          <a:solidFill>
                            <a:srgbClr val="000000"/>
                          </a:solidFill>
                          <a:latin typeface="Arial"/>
                          <a:ea typeface="Times New Roman"/>
                        </a:rPr>
                        <a:t>A5</a:t>
                      </a:r>
                      <a:endParaRPr lang="es-ES" sz="2000" dirty="0">
                        <a:latin typeface="Times New Roman"/>
                        <a:ea typeface="Times New Roman"/>
                      </a:endParaRPr>
                    </a:p>
                  </a:txBody>
                  <a:tcPr marL="33339" marR="33339"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just">
                        <a:spcAft>
                          <a:spcPts val="0"/>
                        </a:spcAft>
                      </a:pPr>
                      <a:r>
                        <a:rPr lang="es-EC" sz="2000">
                          <a:solidFill>
                            <a:srgbClr val="000000"/>
                          </a:solidFill>
                          <a:latin typeface="Arial"/>
                          <a:ea typeface="Times New Roman"/>
                        </a:rPr>
                        <a:t>Que el gobierno actual instale las escuelas del milenio en Santa Cruz </a:t>
                      </a:r>
                      <a:endParaRPr lang="es-ES" sz="2000">
                        <a:latin typeface="Times New Roman"/>
                        <a:ea typeface="Times New Roman"/>
                      </a:endParaRPr>
                    </a:p>
                  </a:txBody>
                  <a:tcPr marL="33339" marR="33339"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r>
              <a:tr h="520897">
                <a:tc>
                  <a:txBody>
                    <a:bodyPr/>
                    <a:lstStyle/>
                    <a:p>
                      <a:pPr algn="ctr">
                        <a:spcAft>
                          <a:spcPts val="0"/>
                        </a:spcAft>
                      </a:pPr>
                      <a:r>
                        <a:rPr lang="es-ES_tradnl" sz="2000" dirty="0" smtClean="0">
                          <a:solidFill>
                            <a:srgbClr val="000000"/>
                          </a:solidFill>
                          <a:latin typeface="Arial"/>
                          <a:ea typeface="Times New Roman"/>
                        </a:rPr>
                        <a:t>A6</a:t>
                      </a:r>
                      <a:endParaRPr lang="es-ES" sz="2000" dirty="0">
                        <a:latin typeface="Times New Roman"/>
                        <a:ea typeface="Times New Roman"/>
                      </a:endParaRPr>
                    </a:p>
                  </a:txBody>
                  <a:tcPr marL="33339" marR="33339"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EF3"/>
                    </a:solidFill>
                  </a:tcPr>
                </a:tc>
                <a:tc>
                  <a:txBody>
                    <a:bodyPr/>
                    <a:lstStyle/>
                    <a:p>
                      <a:pPr algn="just">
                        <a:spcAft>
                          <a:spcPts val="0"/>
                        </a:spcAft>
                      </a:pPr>
                      <a:r>
                        <a:rPr lang="es-EC" sz="2000">
                          <a:solidFill>
                            <a:srgbClr val="000000"/>
                          </a:solidFill>
                          <a:latin typeface="Arial"/>
                          <a:ea typeface="Times New Roman"/>
                        </a:rPr>
                        <a:t>Proliferación de ONGS</a:t>
                      </a:r>
                      <a:endParaRPr lang="es-ES" sz="2000">
                        <a:latin typeface="Times New Roman"/>
                        <a:ea typeface="Times New Roman"/>
                      </a:endParaRPr>
                    </a:p>
                  </a:txBody>
                  <a:tcPr marL="33339" marR="33339"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EF3"/>
                    </a:solidFill>
                  </a:tcPr>
                </a:tc>
                <a:tc>
                  <a:txBody>
                    <a:bodyPr/>
                    <a:lstStyle/>
                    <a:p>
                      <a:endParaRPr lang="es-ES" sz="1800">
                        <a:latin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EF3"/>
                    </a:solidFill>
                  </a:tcPr>
                </a:tc>
                <a:tc>
                  <a:txBody>
                    <a:bodyPr/>
                    <a:lstStyle/>
                    <a:p>
                      <a:pPr algn="ctr">
                        <a:spcAft>
                          <a:spcPts val="0"/>
                        </a:spcAft>
                      </a:pPr>
                      <a:r>
                        <a:rPr lang="es-ES_tradnl" sz="2000" b="1">
                          <a:solidFill>
                            <a:srgbClr val="000000"/>
                          </a:solidFill>
                          <a:latin typeface="Arial"/>
                          <a:ea typeface="Times New Roman"/>
                        </a:rPr>
                        <a:t>X</a:t>
                      </a:r>
                      <a:endParaRPr lang="es-ES" sz="2000">
                        <a:latin typeface="Times New Roman"/>
                        <a:ea typeface="Times New Roman"/>
                      </a:endParaRPr>
                    </a:p>
                  </a:txBody>
                  <a:tcPr marL="33339" marR="333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EF3"/>
                    </a:solidFill>
                  </a:tcPr>
                </a:tc>
                <a:tc>
                  <a:txBody>
                    <a:bodyPr/>
                    <a:lstStyle/>
                    <a:p>
                      <a:endParaRPr lang="es-ES" sz="1800" dirty="0">
                        <a:latin typeface="Times New Roman"/>
                      </a:endParaRPr>
                    </a:p>
                  </a:txBody>
                  <a:tcPr marL="33339" marR="33339"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BEEF3"/>
                    </a:solidFill>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360040"/>
          </a:xfrm>
        </p:spPr>
        <p:txBody>
          <a:bodyPr>
            <a:noAutofit/>
          </a:bodyPr>
          <a:lstStyle/>
          <a:p>
            <a:pPr algn="ctr"/>
            <a:r>
              <a:rPr lang="es-ES" sz="1800" dirty="0" smtClean="0"/>
              <a:t>ANÀLISIS DE APROVECHABILIDAD</a:t>
            </a:r>
            <a:endParaRPr lang="es-ES" sz="2800" dirty="0"/>
          </a:p>
        </p:txBody>
      </p:sp>
      <p:graphicFrame>
        <p:nvGraphicFramePr>
          <p:cNvPr id="6" name="5 Marcador de contenido"/>
          <p:cNvGraphicFramePr>
            <a:graphicFrameLocks noGrp="1"/>
          </p:cNvGraphicFramePr>
          <p:nvPr>
            <p:ph sz="half" idx="2"/>
          </p:nvPr>
        </p:nvGraphicFramePr>
        <p:xfrm>
          <a:off x="971600" y="585553"/>
          <a:ext cx="7962848" cy="6178962"/>
        </p:xfrm>
        <a:graphic>
          <a:graphicData uri="http://schemas.openxmlformats.org/drawingml/2006/table">
            <a:tbl>
              <a:tblPr/>
              <a:tblGrid>
                <a:gridCol w="3024336"/>
                <a:gridCol w="576064"/>
                <a:gridCol w="648072"/>
                <a:gridCol w="792088"/>
                <a:gridCol w="805156"/>
                <a:gridCol w="808579"/>
                <a:gridCol w="628611"/>
                <a:gridCol w="679942"/>
              </a:tblGrid>
              <a:tr h="3039129">
                <a:tc>
                  <a:txBody>
                    <a:bodyPr/>
                    <a:lstStyle/>
                    <a:p>
                      <a:pPr algn="ctr">
                        <a:spcAft>
                          <a:spcPts val="0"/>
                        </a:spcAft>
                      </a:pPr>
                      <a:endParaRPr lang="es-ES" sz="1200" b="1" dirty="0">
                        <a:solidFill>
                          <a:srgbClr val="FFFF00"/>
                        </a:solidFill>
                        <a:latin typeface="Times New Roman"/>
                        <a:ea typeface="Times New Roman"/>
                      </a:endParaRPr>
                    </a:p>
                    <a:p>
                      <a:pPr algn="ctr">
                        <a:spcAft>
                          <a:spcPts val="0"/>
                        </a:spcAft>
                      </a:pPr>
                      <a:r>
                        <a:rPr lang="es-ES" sz="1100" b="1" dirty="0">
                          <a:solidFill>
                            <a:srgbClr val="FFFF00"/>
                          </a:solidFill>
                          <a:latin typeface="Times New Roman"/>
                        </a:rPr>
                        <a:t/>
                      </a:r>
                      <a:br>
                        <a:rPr lang="es-ES" sz="1100" b="1" dirty="0">
                          <a:solidFill>
                            <a:srgbClr val="FFFF00"/>
                          </a:solidFill>
                          <a:latin typeface="Times New Roman"/>
                        </a:rPr>
                      </a:br>
                      <a:r>
                        <a:rPr lang="es-ES_tradnl" sz="1200" b="1" dirty="0">
                          <a:solidFill>
                            <a:srgbClr val="FFFF00"/>
                          </a:solidFill>
                          <a:latin typeface="Arial"/>
                          <a:ea typeface="Times New Roman"/>
                        </a:rPr>
                        <a:t>OPORTUNIDADES                                                                                                                </a:t>
                      </a:r>
                      <a:endParaRPr lang="es-ES" sz="1200" b="1" dirty="0">
                        <a:solidFill>
                          <a:srgbClr val="FFFF00"/>
                        </a:solidFill>
                        <a:latin typeface="Times New Roman"/>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endParaRPr lang="es-ES_tradnl" sz="1200" b="1" dirty="0" smtClean="0">
                        <a:solidFill>
                          <a:srgbClr val="FFFF00"/>
                        </a:solidFill>
                        <a:latin typeface="Arial"/>
                        <a:ea typeface="Times New Roman"/>
                      </a:endParaRPr>
                    </a:p>
                    <a:p>
                      <a:pPr algn="ctr">
                        <a:spcAft>
                          <a:spcPts val="0"/>
                        </a:spcAft>
                      </a:pPr>
                      <a:r>
                        <a:rPr lang="es-ES_tradnl" sz="1200" b="1" dirty="0" smtClean="0">
                          <a:solidFill>
                            <a:srgbClr val="FFFF00"/>
                          </a:solidFill>
                          <a:latin typeface="Arial"/>
                          <a:ea typeface="Times New Roman"/>
                        </a:rPr>
                        <a:t>FORTALEZAS</a:t>
                      </a:r>
                      <a:endParaRPr lang="es-ES" sz="1200" b="1" dirty="0">
                        <a:solidFill>
                          <a:srgbClr val="FFFF00"/>
                        </a:solidFill>
                        <a:latin typeface="Times New Roman"/>
                        <a:ea typeface="Times New Roman"/>
                      </a:endParaRPr>
                    </a:p>
                  </a:txBody>
                  <a:tcPr marL="20385" marR="2038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200" b="1" dirty="0">
                          <a:solidFill>
                            <a:srgbClr val="FFFF00"/>
                          </a:solidFill>
                          <a:latin typeface="Arial"/>
                          <a:ea typeface="Times New Roman"/>
                        </a:rPr>
                        <a:t>Mostrar al mundo la capacidad de los alumnos de la Unidad Educativa</a:t>
                      </a:r>
                      <a:endParaRPr lang="es-ES" sz="1400" b="1" dirty="0">
                        <a:solidFill>
                          <a:srgbClr val="FFFF00"/>
                        </a:solidFill>
                        <a:latin typeface="Times New Roman"/>
                        <a:ea typeface="Times New Roman"/>
                      </a:endParaRPr>
                    </a:p>
                  </a:txBody>
                  <a:tcPr marL="20385" marR="20385"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200" b="1" dirty="0">
                          <a:solidFill>
                            <a:srgbClr val="FFFF00"/>
                          </a:solidFill>
                          <a:latin typeface="Arial"/>
                          <a:ea typeface="Times New Roman"/>
                        </a:rPr>
                        <a:t>Ser la única ONG con un proyecto educativo en las islas Galápagos.</a:t>
                      </a:r>
                      <a:endParaRPr lang="es-ES" sz="1400" b="1" dirty="0">
                        <a:solidFill>
                          <a:srgbClr val="FFFF00"/>
                        </a:solidFill>
                        <a:latin typeface="Times New Roman"/>
                        <a:ea typeface="Times New Roman"/>
                      </a:endParaRPr>
                    </a:p>
                  </a:txBody>
                  <a:tcPr marL="20385" marR="20385"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200" b="1" dirty="0">
                          <a:solidFill>
                            <a:srgbClr val="FFFF00"/>
                          </a:solidFill>
                          <a:latin typeface="Arial"/>
                          <a:ea typeface="Times New Roman"/>
                        </a:rPr>
                        <a:t>Acceso a  beneficios que genera el turismo y la investigación científica mediante convenios y donaciones.</a:t>
                      </a:r>
                      <a:endParaRPr lang="es-ES" sz="1400" b="1" dirty="0">
                        <a:solidFill>
                          <a:srgbClr val="FFFF00"/>
                        </a:solidFill>
                        <a:latin typeface="Times New Roman"/>
                        <a:ea typeface="Times New Roman"/>
                      </a:endParaRPr>
                    </a:p>
                  </a:txBody>
                  <a:tcPr marL="20385" marR="20385"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200" b="1" dirty="0">
                          <a:solidFill>
                            <a:srgbClr val="FFFF00"/>
                          </a:solidFill>
                          <a:latin typeface="Arial"/>
                          <a:ea typeface="Times New Roman"/>
                        </a:rPr>
                        <a:t>Relacionarse con entidades educativas y de conservación a nivel internacional que se proyectan como ejemplo a seguir.</a:t>
                      </a:r>
                      <a:endParaRPr lang="es-ES" sz="1400" b="1" dirty="0">
                        <a:solidFill>
                          <a:srgbClr val="FFFF00"/>
                        </a:solidFill>
                        <a:latin typeface="Times New Roman"/>
                        <a:ea typeface="Times New Roman"/>
                      </a:endParaRPr>
                    </a:p>
                  </a:txBody>
                  <a:tcPr marL="20385" marR="20385"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200" b="1" dirty="0">
                          <a:solidFill>
                            <a:srgbClr val="FFFF00"/>
                          </a:solidFill>
                          <a:latin typeface="Arial"/>
                          <a:ea typeface="Times New Roman"/>
                        </a:rPr>
                        <a:t>Realización de eventos permiten una interacción entre la comunidad</a:t>
                      </a:r>
                      <a:endParaRPr lang="es-ES" sz="1400" b="1" dirty="0">
                        <a:solidFill>
                          <a:srgbClr val="FFFF00"/>
                        </a:solidFill>
                        <a:latin typeface="Times New Roman"/>
                        <a:ea typeface="Times New Roman"/>
                      </a:endParaRPr>
                    </a:p>
                  </a:txBody>
                  <a:tcPr marL="20385" marR="20385"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200" b="1" dirty="0">
                          <a:solidFill>
                            <a:srgbClr val="FFFF00"/>
                          </a:solidFill>
                          <a:latin typeface="Arial"/>
                          <a:ea typeface="Times New Roman"/>
                        </a:rPr>
                        <a:t>Nueva ley de Educación, se puede optar por ayuda gubernamental</a:t>
                      </a:r>
                      <a:endParaRPr lang="es-ES" sz="1400" b="1" dirty="0">
                        <a:solidFill>
                          <a:srgbClr val="FFFF00"/>
                        </a:solidFill>
                        <a:latin typeface="Times New Roman"/>
                        <a:ea typeface="Times New Roman"/>
                      </a:endParaRPr>
                    </a:p>
                  </a:txBody>
                  <a:tcPr marL="20385" marR="20385"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spcAft>
                          <a:spcPts val="0"/>
                        </a:spcAft>
                      </a:pPr>
                      <a:r>
                        <a:rPr lang="es-ES_tradnl" sz="1100" b="1" dirty="0">
                          <a:solidFill>
                            <a:srgbClr val="FFFF00"/>
                          </a:solidFill>
                          <a:latin typeface="Calibri"/>
                          <a:ea typeface="Times New Roman"/>
                        </a:rPr>
                        <a:t>TOTALES</a:t>
                      </a:r>
                      <a:endParaRPr lang="es-ES" sz="1200" b="1" dirty="0">
                        <a:solidFill>
                          <a:srgbClr val="FFFF00"/>
                        </a:solidFill>
                        <a:latin typeface="Times New Roman"/>
                        <a:ea typeface="Times New Roman"/>
                      </a:endParaRPr>
                    </a:p>
                  </a:txBody>
                  <a:tcPr marL="20385" marR="20385" marT="0"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380382">
                <a:tc>
                  <a:txBody>
                    <a:bodyPr/>
                    <a:lstStyle/>
                    <a:p>
                      <a:pPr algn="just">
                        <a:spcAft>
                          <a:spcPts val="0"/>
                        </a:spcAft>
                      </a:pPr>
                      <a:r>
                        <a:rPr lang="es-ES_tradnl" sz="1400" b="1" dirty="0">
                          <a:latin typeface="Arial"/>
                          <a:ea typeface="Times New Roman"/>
                        </a:rPr>
                        <a:t>Conocer la realidad local y regional</a:t>
                      </a:r>
                      <a:endParaRPr lang="es-ES" sz="14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latin typeface="Calibri"/>
                          <a:ea typeface="Times New Roman"/>
                        </a:rPr>
                        <a:t>3</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latin typeface="Calibri"/>
                          <a:ea typeface="Times New Roman"/>
                        </a:rPr>
                        <a:t>5</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1</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1</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latin typeface="Calibri"/>
                          <a:ea typeface="Times New Roman"/>
                        </a:rPr>
                        <a:t>16</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461378">
                <a:tc>
                  <a:txBody>
                    <a:bodyPr/>
                    <a:lstStyle/>
                    <a:p>
                      <a:pPr algn="just">
                        <a:spcAft>
                          <a:spcPts val="0"/>
                        </a:spcAft>
                      </a:pPr>
                      <a:r>
                        <a:rPr lang="es-ES_tradnl" sz="1400" b="1" dirty="0">
                          <a:latin typeface="Arial"/>
                          <a:ea typeface="Times New Roman"/>
                        </a:rPr>
                        <a:t>Compromiso de la Directiva de la Fundación </a:t>
                      </a:r>
                      <a:r>
                        <a:rPr lang="es-ES_tradnl" sz="1400" b="1" dirty="0" err="1">
                          <a:latin typeface="Arial"/>
                          <a:ea typeface="Times New Roman"/>
                        </a:rPr>
                        <a:t>Scalesia</a:t>
                      </a:r>
                      <a:endParaRPr lang="es-ES" sz="14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latin typeface="Calibri"/>
                          <a:ea typeface="Times New Roman"/>
                        </a:rPr>
                        <a:t>1</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latin typeface="Calibri"/>
                          <a:ea typeface="Times New Roman"/>
                        </a:rPr>
                        <a:t>5</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latin typeface="Calibri"/>
                          <a:ea typeface="Times New Roman"/>
                        </a:rPr>
                        <a:t>5</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latin typeface="Calibri"/>
                          <a:ea typeface="Times New Roman"/>
                        </a:rPr>
                        <a:t>20</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230689">
                <a:tc>
                  <a:txBody>
                    <a:bodyPr/>
                    <a:lstStyle/>
                    <a:p>
                      <a:pPr algn="just">
                        <a:spcAft>
                          <a:spcPts val="0"/>
                        </a:spcAft>
                      </a:pPr>
                      <a:r>
                        <a:rPr lang="es-ES_tradnl" sz="1400" b="1" dirty="0">
                          <a:latin typeface="Arial"/>
                          <a:ea typeface="Times New Roman"/>
                        </a:rPr>
                        <a:t>Apoyo a la Educación Formal</a:t>
                      </a:r>
                      <a:endParaRPr lang="es-ES" sz="14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1</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latin typeface="Calibri"/>
                          <a:ea typeface="Times New Roman"/>
                        </a:rPr>
                        <a:t>1</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latin typeface="Calibri"/>
                          <a:ea typeface="Times New Roman"/>
                        </a:rPr>
                        <a:t>3</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latin typeface="Calibri"/>
                          <a:ea typeface="Times New Roman"/>
                        </a:rPr>
                        <a:t>14</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692067">
                <a:tc>
                  <a:txBody>
                    <a:bodyPr/>
                    <a:lstStyle/>
                    <a:p>
                      <a:pPr algn="just">
                        <a:spcAft>
                          <a:spcPts val="0"/>
                        </a:spcAft>
                      </a:pPr>
                      <a:r>
                        <a:rPr lang="es-ES_tradnl" sz="1400" b="1" dirty="0">
                          <a:latin typeface="Arial"/>
                          <a:ea typeface="Times New Roman"/>
                        </a:rPr>
                        <a:t>Poseer un currículo integral de calidad con altos estándares académicos</a:t>
                      </a:r>
                      <a:endParaRPr lang="es-ES" sz="14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5</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1</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5</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latin typeface="Calibri"/>
                          <a:ea typeface="Times New Roman"/>
                        </a:rPr>
                        <a:t>1</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latin typeface="Calibri"/>
                          <a:ea typeface="Times New Roman"/>
                        </a:rPr>
                        <a:t>3</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latin typeface="Calibri"/>
                          <a:ea typeface="Times New Roman"/>
                        </a:rPr>
                        <a:t>18</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692067">
                <a:tc>
                  <a:txBody>
                    <a:bodyPr/>
                    <a:lstStyle/>
                    <a:p>
                      <a:pPr algn="just">
                        <a:spcAft>
                          <a:spcPts val="0"/>
                        </a:spcAft>
                      </a:pPr>
                      <a:r>
                        <a:rPr lang="es-ES_tradnl" sz="1400" b="1" dirty="0">
                          <a:latin typeface="Arial"/>
                          <a:ea typeface="Times New Roman"/>
                        </a:rPr>
                        <a:t>Contar con una cartera de donante que ayuden a mantener el centro de estudios.</a:t>
                      </a:r>
                      <a:endParaRPr lang="es-ES" sz="14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5</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1</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latin typeface="Calibri"/>
                          <a:ea typeface="Times New Roman"/>
                        </a:rPr>
                        <a:t>5</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5</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latin typeface="Calibri"/>
                          <a:ea typeface="Times New Roman"/>
                        </a:rPr>
                        <a:t>5</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latin typeface="Calibri"/>
                          <a:ea typeface="Times New Roman"/>
                        </a:rPr>
                        <a:t>3</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latin typeface="Calibri"/>
                          <a:ea typeface="Times New Roman"/>
                        </a:rPr>
                        <a:t>24</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462846">
                <a:tc>
                  <a:txBody>
                    <a:bodyPr/>
                    <a:lstStyle/>
                    <a:p>
                      <a:pPr algn="just">
                        <a:spcAft>
                          <a:spcPts val="0"/>
                        </a:spcAft>
                      </a:pPr>
                      <a:r>
                        <a:rPr lang="es-ES_tradnl" sz="1400" b="1" dirty="0">
                          <a:latin typeface="Arial"/>
                          <a:ea typeface="Times New Roman"/>
                        </a:rPr>
                        <a:t>Posicionamiento dentro del nivel académico</a:t>
                      </a:r>
                      <a:endParaRPr lang="es-ES" sz="14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5</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5</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5</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latin typeface="Calibri"/>
                          <a:ea typeface="Times New Roman"/>
                        </a:rPr>
                        <a:t>3</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latin typeface="Calibri"/>
                          <a:ea typeface="Times New Roman"/>
                        </a:rPr>
                        <a:t>24</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220404">
                <a:tc>
                  <a:txBody>
                    <a:bodyPr/>
                    <a:lstStyle/>
                    <a:p>
                      <a:pPr algn="ctr">
                        <a:spcAft>
                          <a:spcPts val="0"/>
                        </a:spcAft>
                      </a:pPr>
                      <a:r>
                        <a:rPr lang="es-ES_tradnl" sz="1100" b="1" dirty="0">
                          <a:latin typeface="Calibri"/>
                          <a:ea typeface="Times New Roman"/>
                        </a:rPr>
                        <a:t>TOTALES</a:t>
                      </a:r>
                      <a:endParaRPr lang="es-ES" sz="1200" b="1" dirty="0">
                        <a:latin typeface="Times New Roman"/>
                        <a:ea typeface="Times New Roman"/>
                      </a:endParaRPr>
                    </a:p>
                  </a:txBody>
                  <a:tcPr marL="20385" marR="20385"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_tradnl" sz="1100" b="1">
                          <a:latin typeface="Calibri"/>
                          <a:ea typeface="Times New Roman"/>
                        </a:rPr>
                        <a:t>24</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_tradnl" sz="1100" b="1">
                          <a:latin typeface="Calibri"/>
                          <a:ea typeface="Times New Roman"/>
                        </a:rPr>
                        <a:t>12</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_tradnl" sz="1100" b="1">
                          <a:latin typeface="Calibri"/>
                          <a:ea typeface="Times New Roman"/>
                        </a:rPr>
                        <a:t>24</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_tradnl" sz="1100" b="1">
                          <a:latin typeface="Calibri"/>
                          <a:ea typeface="Times New Roman"/>
                        </a:rPr>
                        <a:t>22</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_tradnl" sz="1100" b="1">
                          <a:latin typeface="Calibri"/>
                          <a:ea typeface="Times New Roman"/>
                        </a:rPr>
                        <a:t>16</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_tradnl" sz="1100" b="1">
                          <a:latin typeface="Calibri"/>
                          <a:ea typeface="Times New Roman"/>
                        </a:rPr>
                        <a:t>18</a:t>
                      </a:r>
                      <a:endParaRPr lang="es-ES" sz="1200" b="1">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_tradnl" sz="1100" b="1" dirty="0">
                          <a:latin typeface="Calibri"/>
                          <a:ea typeface="Times New Roman"/>
                        </a:rPr>
                        <a:t>116</a:t>
                      </a:r>
                      <a:endParaRPr lang="es-ES" sz="1200" b="1" dirty="0">
                        <a:latin typeface="Times New Roman"/>
                        <a:ea typeface="Times New Roman"/>
                      </a:endParaRPr>
                    </a:p>
                  </a:txBody>
                  <a:tcPr marL="20385" marR="20385"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24577" name="AutoShape 1"/>
          <p:cNvSpPr>
            <a:spLocks noChangeShapeType="1"/>
          </p:cNvSpPr>
          <p:nvPr/>
        </p:nvSpPr>
        <p:spPr bwMode="auto">
          <a:xfrm>
            <a:off x="971600" y="620688"/>
            <a:ext cx="3024336" cy="302433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360040"/>
          </a:xfrm>
        </p:spPr>
        <p:txBody>
          <a:bodyPr>
            <a:noAutofit/>
          </a:bodyPr>
          <a:lstStyle/>
          <a:p>
            <a:pPr algn="ctr"/>
            <a:r>
              <a:rPr lang="es-ES" sz="1800" dirty="0" smtClean="0"/>
              <a:t>ANÀLISIS DE APROVECHABILIDAD</a:t>
            </a:r>
            <a:endParaRPr lang="es-ES" sz="2800" dirty="0"/>
          </a:p>
        </p:txBody>
      </p:sp>
      <p:graphicFrame>
        <p:nvGraphicFramePr>
          <p:cNvPr id="8" name="7 Marcador de contenido"/>
          <p:cNvGraphicFramePr>
            <a:graphicFrameLocks noGrp="1"/>
          </p:cNvGraphicFramePr>
          <p:nvPr>
            <p:ph sz="half" idx="2"/>
          </p:nvPr>
        </p:nvGraphicFramePr>
        <p:xfrm>
          <a:off x="1043608" y="620688"/>
          <a:ext cx="7920880" cy="5248154"/>
        </p:xfrm>
        <a:graphic>
          <a:graphicData uri="http://schemas.openxmlformats.org/drawingml/2006/table">
            <a:tbl>
              <a:tblPr/>
              <a:tblGrid>
                <a:gridCol w="1116861"/>
                <a:gridCol w="6804019"/>
              </a:tblGrid>
              <a:tr h="676154">
                <a:tc>
                  <a:txBody>
                    <a:bodyPr/>
                    <a:lstStyle/>
                    <a:p>
                      <a:pPr algn="ctr">
                        <a:lnSpc>
                          <a:spcPct val="150000"/>
                        </a:lnSpc>
                        <a:spcAft>
                          <a:spcPts val="0"/>
                        </a:spcAft>
                      </a:pPr>
                      <a:r>
                        <a:rPr lang="es-ES_tradnl" sz="2000" b="1" dirty="0">
                          <a:solidFill>
                            <a:srgbClr val="000000"/>
                          </a:solidFill>
                          <a:latin typeface="Arial"/>
                          <a:ea typeface="Times New Roman"/>
                        </a:rPr>
                        <a:t># Orden</a:t>
                      </a:r>
                      <a:endParaRPr lang="es-ES" sz="2000" dirty="0">
                        <a:latin typeface="Times New Roman"/>
                        <a:ea typeface="Times New Roman"/>
                      </a:endParaRPr>
                    </a:p>
                  </a:txBody>
                  <a:tcPr marL="48895" marR="48895"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c>
                  <a:txBody>
                    <a:bodyPr/>
                    <a:lstStyle/>
                    <a:p>
                      <a:pPr algn="ctr">
                        <a:lnSpc>
                          <a:spcPct val="150000"/>
                        </a:lnSpc>
                        <a:spcAft>
                          <a:spcPts val="0"/>
                        </a:spcAft>
                      </a:pPr>
                      <a:r>
                        <a:rPr lang="es-ES_tradnl" sz="2000" b="1" dirty="0">
                          <a:solidFill>
                            <a:srgbClr val="000000"/>
                          </a:solidFill>
                          <a:latin typeface="Arial"/>
                          <a:ea typeface="Times New Roman"/>
                        </a:rPr>
                        <a:t>Acciones Trascendentes</a:t>
                      </a:r>
                      <a:endParaRPr lang="es-ES" sz="2000" dirty="0">
                        <a:latin typeface="Times New Roman"/>
                        <a:ea typeface="Times New Roman"/>
                      </a:endParaRPr>
                    </a:p>
                  </a:txBody>
                  <a:tcPr marL="48895" marR="48895"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r>
              <a:tr h="676154">
                <a:tc>
                  <a:txBody>
                    <a:bodyPr/>
                    <a:lstStyle/>
                    <a:p>
                      <a:pPr algn="ctr">
                        <a:lnSpc>
                          <a:spcPct val="150000"/>
                        </a:lnSpc>
                        <a:spcAft>
                          <a:spcPts val="0"/>
                        </a:spcAft>
                      </a:pPr>
                      <a:r>
                        <a:rPr lang="es-ES_tradnl" sz="2000">
                          <a:solidFill>
                            <a:srgbClr val="000000"/>
                          </a:solidFill>
                          <a:latin typeface="Arial"/>
                          <a:ea typeface="Times New Roman"/>
                        </a:rPr>
                        <a:t>1</a:t>
                      </a:r>
                      <a:endParaRPr lang="es-ES" sz="2000">
                        <a:latin typeface="Times New Roman"/>
                        <a:ea typeface="Times New Roman"/>
                      </a:endParaRPr>
                    </a:p>
                  </a:txBody>
                  <a:tcPr marL="48895" marR="48895" marT="0" marB="0">
                    <a:lnL>
                      <a:noFill/>
                    </a:lnL>
                    <a:lnR>
                      <a:noFill/>
                    </a:lnR>
                    <a:lnT>
                      <a:noFill/>
                    </a:lnT>
                    <a:lnB>
                      <a:noFill/>
                    </a:lnB>
                    <a:solidFill>
                      <a:srgbClr val="D2EAF1"/>
                    </a:solidFill>
                  </a:tcPr>
                </a:tc>
                <a:tc>
                  <a:txBody>
                    <a:bodyPr/>
                    <a:lstStyle/>
                    <a:p>
                      <a:pPr algn="just">
                        <a:lnSpc>
                          <a:spcPct val="150000"/>
                        </a:lnSpc>
                        <a:spcAft>
                          <a:spcPts val="0"/>
                        </a:spcAft>
                      </a:pPr>
                      <a:r>
                        <a:rPr lang="es-ES_tradnl" sz="2000">
                          <a:latin typeface="Arial"/>
                          <a:ea typeface="Times New Roman"/>
                        </a:rPr>
                        <a:t>Contar con una cartera de donante que ayuden a mantener el centro de estudios.</a:t>
                      </a:r>
                      <a:endParaRPr lang="es-ES" sz="2000">
                        <a:latin typeface="Times New Roman"/>
                        <a:ea typeface="Times New Roman"/>
                      </a:endParaRPr>
                    </a:p>
                  </a:txBody>
                  <a:tcPr marL="48895" marR="48895" marT="0" marB="0">
                    <a:lnL>
                      <a:noFill/>
                    </a:lnL>
                    <a:lnR>
                      <a:noFill/>
                    </a:lnR>
                    <a:lnT>
                      <a:noFill/>
                    </a:lnT>
                    <a:lnB>
                      <a:noFill/>
                    </a:lnB>
                  </a:tcPr>
                </a:tc>
              </a:tr>
              <a:tr h="338077">
                <a:tc>
                  <a:txBody>
                    <a:bodyPr/>
                    <a:lstStyle/>
                    <a:p>
                      <a:pPr algn="ctr">
                        <a:lnSpc>
                          <a:spcPct val="150000"/>
                        </a:lnSpc>
                        <a:spcAft>
                          <a:spcPts val="0"/>
                        </a:spcAft>
                      </a:pPr>
                      <a:r>
                        <a:rPr lang="es-ES_tradnl" sz="2000">
                          <a:solidFill>
                            <a:srgbClr val="000000"/>
                          </a:solidFill>
                          <a:latin typeface="Arial"/>
                          <a:ea typeface="Times New Roman"/>
                        </a:rPr>
                        <a:t>2</a:t>
                      </a:r>
                      <a:endParaRPr lang="es-ES" sz="2000">
                        <a:latin typeface="Times New Roman"/>
                        <a:ea typeface="Times New Roman"/>
                      </a:endParaRPr>
                    </a:p>
                  </a:txBody>
                  <a:tcPr marL="48895" marR="48895" marT="0" marB="0">
                    <a:lnL>
                      <a:noFill/>
                    </a:lnL>
                    <a:lnR>
                      <a:noFill/>
                    </a:lnR>
                    <a:lnT>
                      <a:noFill/>
                    </a:lnT>
                    <a:lnB>
                      <a:noFill/>
                    </a:lnB>
                    <a:solidFill>
                      <a:srgbClr val="D2EAF1"/>
                    </a:solidFill>
                  </a:tcPr>
                </a:tc>
                <a:tc>
                  <a:txBody>
                    <a:bodyPr/>
                    <a:lstStyle/>
                    <a:p>
                      <a:pPr algn="just">
                        <a:lnSpc>
                          <a:spcPct val="150000"/>
                        </a:lnSpc>
                        <a:spcAft>
                          <a:spcPts val="0"/>
                        </a:spcAft>
                      </a:pPr>
                      <a:r>
                        <a:rPr lang="es-ES_tradnl" sz="2000">
                          <a:latin typeface="Arial"/>
                          <a:ea typeface="Times New Roman"/>
                        </a:rPr>
                        <a:t>Posicionamiento dentro del nivel académico</a:t>
                      </a:r>
                      <a:endParaRPr lang="es-ES" sz="2000">
                        <a:latin typeface="Times New Roman"/>
                        <a:ea typeface="Times New Roman"/>
                      </a:endParaRPr>
                    </a:p>
                  </a:txBody>
                  <a:tcPr marL="48895" marR="48895" marT="0" marB="0">
                    <a:lnL>
                      <a:noFill/>
                    </a:lnL>
                    <a:lnR>
                      <a:noFill/>
                    </a:lnR>
                    <a:lnT>
                      <a:noFill/>
                    </a:lnT>
                    <a:lnB>
                      <a:noFill/>
                    </a:lnB>
                    <a:solidFill>
                      <a:srgbClr val="D2EAF1"/>
                    </a:solidFill>
                  </a:tcPr>
                </a:tc>
              </a:tr>
              <a:tr h="676154">
                <a:tc>
                  <a:txBody>
                    <a:bodyPr/>
                    <a:lstStyle/>
                    <a:p>
                      <a:pPr algn="ctr">
                        <a:lnSpc>
                          <a:spcPct val="150000"/>
                        </a:lnSpc>
                        <a:spcAft>
                          <a:spcPts val="0"/>
                        </a:spcAft>
                      </a:pPr>
                      <a:r>
                        <a:rPr lang="es-ES_tradnl" sz="2000">
                          <a:solidFill>
                            <a:srgbClr val="000000"/>
                          </a:solidFill>
                          <a:latin typeface="Arial"/>
                          <a:ea typeface="Times New Roman"/>
                        </a:rPr>
                        <a:t>3</a:t>
                      </a:r>
                      <a:endParaRPr lang="es-ES" sz="2000">
                        <a:latin typeface="Times New Roman"/>
                        <a:ea typeface="Times New Roman"/>
                      </a:endParaRPr>
                    </a:p>
                  </a:txBody>
                  <a:tcPr marL="48895" marR="48895" marT="0" marB="0">
                    <a:lnL>
                      <a:noFill/>
                    </a:lnL>
                    <a:lnR>
                      <a:noFill/>
                    </a:lnR>
                    <a:lnT>
                      <a:noFill/>
                    </a:lnT>
                    <a:lnB>
                      <a:noFill/>
                    </a:lnB>
                    <a:solidFill>
                      <a:srgbClr val="D2EAF1"/>
                    </a:solidFill>
                  </a:tcPr>
                </a:tc>
                <a:tc>
                  <a:txBody>
                    <a:bodyPr/>
                    <a:lstStyle/>
                    <a:p>
                      <a:pPr algn="just">
                        <a:lnSpc>
                          <a:spcPct val="150000"/>
                        </a:lnSpc>
                        <a:spcAft>
                          <a:spcPts val="0"/>
                        </a:spcAft>
                      </a:pPr>
                      <a:r>
                        <a:rPr lang="es-EC" sz="2000">
                          <a:solidFill>
                            <a:srgbClr val="000000"/>
                          </a:solidFill>
                          <a:latin typeface="Arial"/>
                          <a:ea typeface="Times New Roman"/>
                        </a:rPr>
                        <a:t>Mostrar al mundo la capacidad de los alumnos de la Unidad Educativa</a:t>
                      </a:r>
                      <a:endParaRPr lang="es-ES" sz="2000">
                        <a:latin typeface="Times New Roman"/>
                        <a:ea typeface="Times New Roman"/>
                      </a:endParaRPr>
                    </a:p>
                  </a:txBody>
                  <a:tcPr marL="48895" marR="48895" marT="0" marB="0">
                    <a:lnL>
                      <a:noFill/>
                    </a:lnL>
                    <a:lnR>
                      <a:noFill/>
                    </a:lnR>
                    <a:lnT>
                      <a:noFill/>
                    </a:lnT>
                    <a:lnB>
                      <a:noFill/>
                    </a:lnB>
                  </a:tcPr>
                </a:tc>
              </a:tr>
              <a:tr h="676154">
                <a:tc>
                  <a:txBody>
                    <a:bodyPr/>
                    <a:lstStyle/>
                    <a:p>
                      <a:pPr algn="ctr">
                        <a:lnSpc>
                          <a:spcPct val="150000"/>
                        </a:lnSpc>
                        <a:spcAft>
                          <a:spcPts val="0"/>
                        </a:spcAft>
                      </a:pPr>
                      <a:r>
                        <a:rPr lang="es-ES_tradnl" sz="2000">
                          <a:solidFill>
                            <a:srgbClr val="000000"/>
                          </a:solidFill>
                          <a:latin typeface="Arial"/>
                          <a:ea typeface="Times New Roman"/>
                        </a:rPr>
                        <a:t>4</a:t>
                      </a:r>
                      <a:endParaRPr lang="es-ES" sz="2000">
                        <a:latin typeface="Times New Roman"/>
                        <a:ea typeface="Times New Roman"/>
                      </a:endParaRPr>
                    </a:p>
                  </a:txBody>
                  <a:tcPr marL="48895" marR="48895" marT="0" marB="0">
                    <a:lnL>
                      <a:noFill/>
                    </a:lnL>
                    <a:lnR>
                      <a:noFill/>
                    </a:lnR>
                    <a:lnT>
                      <a:noFill/>
                    </a:lnT>
                    <a:lnB>
                      <a:noFill/>
                    </a:lnB>
                    <a:solidFill>
                      <a:srgbClr val="D2EAF1"/>
                    </a:solidFill>
                  </a:tcPr>
                </a:tc>
                <a:tc>
                  <a:txBody>
                    <a:bodyPr/>
                    <a:lstStyle/>
                    <a:p>
                      <a:pPr algn="just">
                        <a:lnSpc>
                          <a:spcPct val="150000"/>
                        </a:lnSpc>
                        <a:spcAft>
                          <a:spcPts val="0"/>
                        </a:spcAft>
                      </a:pPr>
                      <a:r>
                        <a:rPr lang="es-EC" sz="2000">
                          <a:solidFill>
                            <a:srgbClr val="000000"/>
                          </a:solidFill>
                          <a:latin typeface="Arial"/>
                          <a:ea typeface="Times New Roman"/>
                        </a:rPr>
                        <a:t>Acceso a  beneficios que genera el turismo y la investigación científica mediante convenios y donaciones.</a:t>
                      </a:r>
                      <a:endParaRPr lang="es-ES" sz="2000">
                        <a:latin typeface="Times New Roman"/>
                        <a:ea typeface="Times New Roman"/>
                      </a:endParaRPr>
                    </a:p>
                  </a:txBody>
                  <a:tcPr marL="48895" marR="48895" marT="0" marB="0">
                    <a:lnL>
                      <a:noFill/>
                    </a:lnL>
                    <a:lnR>
                      <a:noFill/>
                    </a:lnR>
                    <a:lnT>
                      <a:noFill/>
                    </a:lnT>
                    <a:lnB>
                      <a:noFill/>
                    </a:lnB>
                    <a:solidFill>
                      <a:srgbClr val="D2EAF1"/>
                    </a:solidFill>
                  </a:tcPr>
                </a:tc>
              </a:tr>
              <a:tr h="676154">
                <a:tc>
                  <a:txBody>
                    <a:bodyPr/>
                    <a:lstStyle/>
                    <a:p>
                      <a:pPr algn="ctr">
                        <a:lnSpc>
                          <a:spcPct val="150000"/>
                        </a:lnSpc>
                        <a:spcAft>
                          <a:spcPts val="0"/>
                        </a:spcAft>
                      </a:pPr>
                      <a:r>
                        <a:rPr lang="es-ES_tradnl" sz="2000" dirty="0">
                          <a:solidFill>
                            <a:srgbClr val="000000"/>
                          </a:solidFill>
                          <a:latin typeface="Arial"/>
                          <a:ea typeface="Times New Roman"/>
                        </a:rPr>
                        <a:t>5</a:t>
                      </a:r>
                      <a:endParaRPr lang="es-ES" sz="2000" dirty="0">
                        <a:latin typeface="Times New Roman"/>
                        <a:ea typeface="Times New Roman"/>
                      </a:endParaRPr>
                    </a:p>
                  </a:txBody>
                  <a:tcPr marL="48895" marR="48895"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gn="just">
                        <a:lnSpc>
                          <a:spcPct val="150000"/>
                        </a:lnSpc>
                        <a:spcAft>
                          <a:spcPts val="0"/>
                        </a:spcAft>
                      </a:pPr>
                      <a:r>
                        <a:rPr lang="es-EC" sz="2000" dirty="0">
                          <a:solidFill>
                            <a:srgbClr val="000000"/>
                          </a:solidFill>
                          <a:latin typeface="Arial"/>
                          <a:ea typeface="Times New Roman"/>
                        </a:rPr>
                        <a:t>Relacionarse con entidades educativas y de conservación a nivel internacional que se proyectan como ejemplo a seguir.</a:t>
                      </a:r>
                      <a:endParaRPr lang="es-ES" sz="2000" dirty="0">
                        <a:latin typeface="Times New Roman"/>
                        <a:ea typeface="Times New Roman"/>
                      </a:endParaRPr>
                    </a:p>
                  </a:txBody>
                  <a:tcPr marL="48895" marR="48895" marT="0" marB="0">
                    <a:lnL>
                      <a:noFill/>
                    </a:lnL>
                    <a:lnR>
                      <a:noFill/>
                    </a:lnR>
                    <a:lnT>
                      <a:noFill/>
                    </a:lnT>
                    <a:lnB w="12700" cap="flat" cmpd="sng" algn="ctr">
                      <a:solidFill>
                        <a:srgbClr val="4BACC6"/>
                      </a:solidFill>
                      <a:prstDash val="solid"/>
                      <a:round/>
                      <a:headEnd type="none" w="med" len="med"/>
                      <a:tailEnd type="none" w="med" len="med"/>
                    </a:lnB>
                  </a:tcPr>
                </a:tc>
              </a:tr>
            </a:tbl>
          </a:graphicData>
        </a:graphic>
      </p:graphicFrame>
      <p:sp>
        <p:nvSpPr>
          <p:cNvPr id="9" name="8 Rectángulo"/>
          <p:cNvSpPr/>
          <p:nvPr/>
        </p:nvSpPr>
        <p:spPr>
          <a:xfrm>
            <a:off x="1043608" y="6093296"/>
            <a:ext cx="7488832" cy="276999"/>
          </a:xfrm>
          <a:prstGeom prst="rect">
            <a:avLst/>
          </a:prstGeom>
        </p:spPr>
        <p:txBody>
          <a:bodyPr wrap="square">
            <a:spAutoFit/>
          </a:bodyPr>
          <a:lstStyle/>
          <a:p>
            <a:pPr lvl="0" indent="228600" algn="just" fontAlgn="base">
              <a:spcBef>
                <a:spcPct val="0"/>
              </a:spcBef>
              <a:spcAft>
                <a:spcPct val="0"/>
              </a:spcAft>
            </a:pPr>
            <a:r>
              <a:rPr lang="es-ES_tradnl" sz="1200" dirty="0" smtClean="0">
                <a:latin typeface="Arial" pitchFamily="34" charset="0"/>
                <a:ea typeface="Times New Roman" pitchFamily="18" charset="0"/>
              </a:rPr>
              <a:t>Nivel de Relación: Alta = 5; Media = 3; Baja = 1; Nula = 0</a:t>
            </a:r>
            <a:endParaRPr lang="es-ES" sz="1200" dirty="0" smtClean="0">
              <a:latin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360040"/>
          </a:xfrm>
        </p:spPr>
        <p:txBody>
          <a:bodyPr>
            <a:noAutofit/>
          </a:bodyPr>
          <a:lstStyle/>
          <a:p>
            <a:pPr algn="ctr"/>
            <a:r>
              <a:rPr lang="es-ES" sz="1800" dirty="0" smtClean="0"/>
              <a:t>ANÀLISIS DE VULNERABILIDAD</a:t>
            </a:r>
            <a:endParaRPr lang="es-ES" sz="2800" dirty="0"/>
          </a:p>
        </p:txBody>
      </p:sp>
      <p:graphicFrame>
        <p:nvGraphicFramePr>
          <p:cNvPr id="7" name="6 Marcador de contenido"/>
          <p:cNvGraphicFramePr>
            <a:graphicFrameLocks noGrp="1"/>
          </p:cNvGraphicFramePr>
          <p:nvPr>
            <p:ph sz="half" idx="2"/>
          </p:nvPr>
        </p:nvGraphicFramePr>
        <p:xfrm>
          <a:off x="1043608" y="764702"/>
          <a:ext cx="7890843" cy="5926148"/>
        </p:xfrm>
        <a:graphic>
          <a:graphicData uri="http://schemas.openxmlformats.org/drawingml/2006/table">
            <a:tbl>
              <a:tblPr/>
              <a:tblGrid>
                <a:gridCol w="2127221"/>
                <a:gridCol w="978521"/>
                <a:gridCol w="655415"/>
                <a:gridCol w="570325"/>
                <a:gridCol w="974498"/>
                <a:gridCol w="733605"/>
                <a:gridCol w="436943"/>
                <a:gridCol w="724406"/>
                <a:gridCol w="689909"/>
              </a:tblGrid>
              <a:tr h="1434244">
                <a:tc>
                  <a:txBody>
                    <a:bodyPr/>
                    <a:lstStyle/>
                    <a:p>
                      <a:pPr algn="ctr">
                        <a:spcAft>
                          <a:spcPts val="0"/>
                        </a:spcAft>
                      </a:pPr>
                      <a:r>
                        <a:rPr lang="es-ES_tradnl" sz="1050" dirty="0">
                          <a:solidFill>
                            <a:srgbClr val="FFFF00"/>
                          </a:solidFill>
                          <a:latin typeface="Arial"/>
                          <a:ea typeface="Times New Roman"/>
                        </a:rPr>
                        <a:t>AMENAZAS </a:t>
                      </a:r>
                      <a:endParaRPr lang="es-ES" sz="1100" dirty="0">
                        <a:solidFill>
                          <a:srgbClr val="FFFF00"/>
                        </a:solidFill>
                        <a:latin typeface="Times New Roman"/>
                        <a:ea typeface="Times New Roman"/>
                      </a:endParaRPr>
                    </a:p>
                    <a:p>
                      <a:pPr algn="ctr">
                        <a:spcAft>
                          <a:spcPts val="0"/>
                        </a:spcAft>
                      </a:pPr>
                      <a:endParaRPr lang="es-ES_tradnl" sz="1050" dirty="0" smtClean="0">
                        <a:solidFill>
                          <a:srgbClr val="FFFF00"/>
                        </a:solidFill>
                        <a:latin typeface="Arial"/>
                        <a:ea typeface="Times New Roman"/>
                      </a:endParaRPr>
                    </a:p>
                    <a:p>
                      <a:pPr algn="ctr">
                        <a:spcAft>
                          <a:spcPts val="0"/>
                        </a:spcAft>
                      </a:pPr>
                      <a:endParaRPr lang="es-ES_tradnl" sz="1050" dirty="0" smtClean="0">
                        <a:solidFill>
                          <a:srgbClr val="FFFF00"/>
                        </a:solidFill>
                        <a:latin typeface="Arial"/>
                        <a:ea typeface="Times New Roman"/>
                      </a:endParaRPr>
                    </a:p>
                    <a:p>
                      <a:pPr algn="ctr">
                        <a:spcAft>
                          <a:spcPts val="0"/>
                        </a:spcAft>
                      </a:pPr>
                      <a:endParaRPr lang="es-ES_tradnl" sz="1050" dirty="0" smtClean="0">
                        <a:solidFill>
                          <a:srgbClr val="FFFF00"/>
                        </a:solidFill>
                        <a:latin typeface="Arial"/>
                        <a:ea typeface="Times New Roman"/>
                      </a:endParaRPr>
                    </a:p>
                    <a:p>
                      <a:pPr algn="ctr">
                        <a:spcAft>
                          <a:spcPts val="0"/>
                        </a:spcAft>
                      </a:pPr>
                      <a:endParaRPr lang="es-ES_tradnl" sz="1050" dirty="0" smtClean="0">
                        <a:solidFill>
                          <a:srgbClr val="FFFF00"/>
                        </a:solidFill>
                        <a:latin typeface="Arial"/>
                        <a:ea typeface="Times New Roman"/>
                      </a:endParaRPr>
                    </a:p>
                    <a:p>
                      <a:pPr algn="ctr">
                        <a:spcAft>
                          <a:spcPts val="0"/>
                        </a:spcAft>
                      </a:pPr>
                      <a:r>
                        <a:rPr lang="es-ES_tradnl" sz="1050" dirty="0" smtClean="0">
                          <a:solidFill>
                            <a:srgbClr val="FFFF00"/>
                          </a:solidFill>
                          <a:latin typeface="Arial"/>
                          <a:ea typeface="Times New Roman"/>
                        </a:rPr>
                        <a:t>                                                                                                             </a:t>
                      </a:r>
                      <a:r>
                        <a:rPr lang="es-ES_tradnl" sz="1050" dirty="0">
                          <a:solidFill>
                            <a:srgbClr val="FFFF00"/>
                          </a:solidFill>
                          <a:latin typeface="Arial"/>
                          <a:ea typeface="Times New Roman"/>
                        </a:rPr>
                        <a:t>DEBILIDADES</a:t>
                      </a:r>
                      <a:endParaRPr lang="es-ES" sz="1100" dirty="0">
                        <a:solidFill>
                          <a:srgbClr val="FFFF00"/>
                        </a:solidFill>
                        <a:latin typeface="Times New Roman"/>
                        <a:ea typeface="Times New Roman"/>
                      </a:endParaRPr>
                    </a:p>
                  </a:txBody>
                  <a:tcPr marL="18654" marR="18654"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S_tradnl" sz="1050">
                          <a:solidFill>
                            <a:srgbClr val="FFFF00"/>
                          </a:solidFill>
                          <a:latin typeface="Arial"/>
                          <a:ea typeface="Wingdings"/>
                        </a:rPr>
                        <a:t>La inflación afecta los costos operacionales y administrativos aumentando el precio de las matriculas</a:t>
                      </a:r>
                      <a:endParaRPr lang="es-ES" sz="1100">
                        <a:solidFill>
                          <a:srgbClr val="FFFF00"/>
                        </a:solidFill>
                        <a:latin typeface="Times New Roman"/>
                        <a:ea typeface="Times New Roman"/>
                      </a:endParaRPr>
                    </a:p>
                  </a:txBody>
                  <a:tcPr marL="18654" marR="18654"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050">
                          <a:solidFill>
                            <a:srgbClr val="FFFF00"/>
                          </a:solidFill>
                          <a:latin typeface="Arial"/>
                          <a:ea typeface="Times New Roman"/>
                        </a:rPr>
                        <a:t>Que la comunidad perciba el proyecto educativo como elitista.</a:t>
                      </a:r>
                      <a:endParaRPr lang="es-ES" sz="1100">
                        <a:solidFill>
                          <a:srgbClr val="FFFF00"/>
                        </a:solidFill>
                        <a:latin typeface="Times New Roman"/>
                        <a:ea typeface="Times New Roman"/>
                      </a:endParaRPr>
                    </a:p>
                  </a:txBody>
                  <a:tcPr marL="18654" marR="18654"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050">
                          <a:solidFill>
                            <a:srgbClr val="FFFF00"/>
                          </a:solidFill>
                          <a:latin typeface="Arial"/>
                          <a:ea typeface="Times New Roman"/>
                        </a:rPr>
                        <a:t>Políticas muy frágiles y cambiantes en las Islas</a:t>
                      </a:r>
                      <a:endParaRPr lang="es-ES" sz="1100">
                        <a:solidFill>
                          <a:srgbClr val="FFFF00"/>
                        </a:solidFill>
                        <a:latin typeface="Times New Roman"/>
                        <a:ea typeface="Times New Roman"/>
                      </a:endParaRPr>
                    </a:p>
                  </a:txBody>
                  <a:tcPr marL="18654" marR="18654"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050">
                          <a:solidFill>
                            <a:srgbClr val="FFFF00"/>
                          </a:solidFill>
                          <a:latin typeface="Arial"/>
                          <a:ea typeface="Times New Roman"/>
                        </a:rPr>
                        <a:t>Restricciones de contratación de personal no residente por parte del Consejo de Gobierno.</a:t>
                      </a:r>
                      <a:endParaRPr lang="es-ES" sz="1100">
                        <a:solidFill>
                          <a:srgbClr val="FFFF00"/>
                        </a:solidFill>
                        <a:latin typeface="Times New Roman"/>
                        <a:ea typeface="Times New Roman"/>
                      </a:endParaRPr>
                    </a:p>
                  </a:txBody>
                  <a:tcPr marL="18654" marR="18654"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050">
                          <a:solidFill>
                            <a:srgbClr val="FFFF00"/>
                          </a:solidFill>
                          <a:latin typeface="Arial"/>
                          <a:ea typeface="Times New Roman"/>
                        </a:rPr>
                        <a:t>Que el gobierno actual instale las escuelas del milenio en Santa Cruz</a:t>
                      </a:r>
                      <a:endParaRPr lang="es-ES" sz="1100">
                        <a:solidFill>
                          <a:srgbClr val="FFFF00"/>
                        </a:solidFill>
                        <a:latin typeface="Times New Roman"/>
                        <a:ea typeface="Times New Roman"/>
                      </a:endParaRPr>
                    </a:p>
                  </a:txBody>
                  <a:tcPr marL="18654" marR="18654"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C" sz="1050">
                          <a:solidFill>
                            <a:srgbClr val="FFFF00"/>
                          </a:solidFill>
                          <a:latin typeface="Arial"/>
                          <a:ea typeface="Times New Roman"/>
                        </a:rPr>
                        <a:t>Proliferación de ONGS</a:t>
                      </a:r>
                      <a:endParaRPr lang="es-ES" sz="1100">
                        <a:solidFill>
                          <a:srgbClr val="FFFF00"/>
                        </a:solidFill>
                        <a:latin typeface="Times New Roman"/>
                        <a:ea typeface="Times New Roman"/>
                      </a:endParaRPr>
                    </a:p>
                  </a:txBody>
                  <a:tcPr marL="18654" marR="18654" marT="0" marB="0" vert="vert27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es-ES_tradnl" sz="1050">
                          <a:solidFill>
                            <a:srgbClr val="FFFF00"/>
                          </a:solidFill>
                          <a:latin typeface="Arial"/>
                          <a:ea typeface="Times New Roman"/>
                        </a:rPr>
                        <a:t>TOTALES</a:t>
                      </a:r>
                      <a:endParaRPr lang="es-ES" sz="1100">
                        <a:solidFill>
                          <a:srgbClr val="FFFF00"/>
                        </a:solidFill>
                        <a:latin typeface="Times New Roman"/>
                        <a:ea typeface="Times New Roman"/>
                      </a:endParaRPr>
                    </a:p>
                  </a:txBody>
                  <a:tcPr marL="18654" marR="18654"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spcAft>
                          <a:spcPts val="0"/>
                        </a:spcAft>
                      </a:pPr>
                      <a:r>
                        <a:rPr lang="es-ES_tradnl" sz="1050" dirty="0">
                          <a:solidFill>
                            <a:srgbClr val="FFFF00"/>
                          </a:solidFill>
                          <a:latin typeface="Arial"/>
                          <a:ea typeface="Times New Roman"/>
                        </a:rPr>
                        <a:t>· ORDEN</a:t>
                      </a:r>
                      <a:endParaRPr lang="es-ES" sz="1100" dirty="0">
                        <a:solidFill>
                          <a:srgbClr val="FFFF00"/>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578843">
                <a:tc>
                  <a:txBody>
                    <a:bodyPr/>
                    <a:lstStyle/>
                    <a:p>
                      <a:pPr algn="just">
                        <a:spcAft>
                          <a:spcPts val="0"/>
                        </a:spcAft>
                      </a:pPr>
                      <a:r>
                        <a:rPr lang="es-ES_tradnl" sz="1050" b="1" dirty="0">
                          <a:solidFill>
                            <a:schemeClr val="tx1">
                              <a:lumMod val="95000"/>
                              <a:lumOff val="5000"/>
                            </a:schemeClr>
                          </a:solidFill>
                          <a:latin typeface="Arial"/>
                          <a:ea typeface="Wingdings"/>
                        </a:rPr>
                        <a:t>Falta de tiempo para resolver todos los problemas e  involucramiento de la Asamblea</a:t>
                      </a:r>
                      <a:endParaRPr lang="es-ES" sz="1100" b="1" dirty="0">
                        <a:solidFill>
                          <a:schemeClr val="tx1">
                            <a:lumMod val="95000"/>
                            <a:lumOff val="5000"/>
                          </a:schemeClr>
                        </a:solidFill>
                        <a:latin typeface="Times New Roman"/>
                        <a:ea typeface="Times New Roman"/>
                      </a:endParaRPr>
                    </a:p>
                  </a:txBody>
                  <a:tcPr marL="18654" marR="18654" marT="0" marB="0" anchor="b">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1</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3</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1</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1</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8</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13</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578843">
                <a:tc>
                  <a:txBody>
                    <a:bodyPr/>
                    <a:lstStyle/>
                    <a:p>
                      <a:pPr algn="just">
                        <a:spcAft>
                          <a:spcPts val="0"/>
                        </a:spcAft>
                      </a:pPr>
                      <a:r>
                        <a:rPr lang="es-EC" sz="1050" b="1" dirty="0">
                          <a:solidFill>
                            <a:schemeClr val="tx1">
                              <a:lumMod val="95000"/>
                              <a:lumOff val="5000"/>
                            </a:schemeClr>
                          </a:solidFill>
                          <a:latin typeface="Arial"/>
                          <a:ea typeface="Times New Roman"/>
                        </a:rPr>
                        <a:t>Falta de promoción a nivel local e internacional que ayuden a la captación de estudiantes y donantes.</a:t>
                      </a:r>
                      <a:endParaRPr lang="es-ES" sz="1100" b="1" dirty="0">
                        <a:solidFill>
                          <a:schemeClr val="tx1">
                            <a:lumMod val="95000"/>
                            <a:lumOff val="5000"/>
                          </a:schemeClr>
                        </a:solidFill>
                        <a:latin typeface="Times New Roman"/>
                        <a:ea typeface="Times New Roman"/>
                      </a:endParaRPr>
                    </a:p>
                  </a:txBody>
                  <a:tcPr marL="18654" marR="18654"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1</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3</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1</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10</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12</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542666">
                <a:tc>
                  <a:txBody>
                    <a:bodyPr/>
                    <a:lstStyle/>
                    <a:p>
                      <a:pPr algn="just">
                        <a:spcAft>
                          <a:spcPts val="0"/>
                        </a:spcAft>
                      </a:pPr>
                      <a:r>
                        <a:rPr lang="es-EC" sz="1050" b="1" dirty="0">
                          <a:solidFill>
                            <a:schemeClr val="tx1">
                              <a:lumMod val="95000"/>
                              <a:lumOff val="5000"/>
                            </a:schemeClr>
                          </a:solidFill>
                          <a:latin typeface="Arial"/>
                          <a:ea typeface="Times New Roman"/>
                        </a:rPr>
                        <a:t>Falta de mano de obra calificada local para generar educación de calidad.</a:t>
                      </a:r>
                      <a:endParaRPr lang="es-ES" sz="1100" b="1" dirty="0">
                        <a:solidFill>
                          <a:schemeClr val="tx1">
                            <a:lumMod val="95000"/>
                            <a:lumOff val="5000"/>
                          </a:schemeClr>
                        </a:solidFill>
                        <a:latin typeface="Times New Roman"/>
                        <a:ea typeface="Times New Roman"/>
                      </a:endParaRPr>
                    </a:p>
                  </a:txBody>
                  <a:tcPr marL="18654" marR="18654"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14</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11</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447799">
                <a:tc>
                  <a:txBody>
                    <a:bodyPr/>
                    <a:lstStyle/>
                    <a:p>
                      <a:pPr algn="just">
                        <a:spcAft>
                          <a:spcPts val="0"/>
                        </a:spcAft>
                      </a:pPr>
                      <a:r>
                        <a:rPr lang="es-EC" sz="1050" b="1" dirty="0">
                          <a:solidFill>
                            <a:schemeClr val="tx1">
                              <a:lumMod val="95000"/>
                              <a:lumOff val="5000"/>
                            </a:schemeClr>
                          </a:solidFill>
                          <a:latin typeface="Arial"/>
                          <a:ea typeface="Times New Roman"/>
                        </a:rPr>
                        <a:t>Falta de estabilidad laboral para los empleados de la Unidad Educativa</a:t>
                      </a:r>
                      <a:endParaRPr lang="es-ES" sz="1100" b="1" dirty="0">
                        <a:solidFill>
                          <a:schemeClr val="tx1">
                            <a:lumMod val="95000"/>
                            <a:lumOff val="5000"/>
                          </a:schemeClr>
                        </a:solidFill>
                        <a:latin typeface="Times New Roman"/>
                        <a:ea typeface="Times New Roman"/>
                      </a:endParaRPr>
                    </a:p>
                  </a:txBody>
                  <a:tcPr marL="18654" marR="18654"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20</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8</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442976">
                <a:tc>
                  <a:txBody>
                    <a:bodyPr/>
                    <a:lstStyle/>
                    <a:p>
                      <a:pPr algn="just">
                        <a:spcAft>
                          <a:spcPts val="0"/>
                        </a:spcAft>
                      </a:pPr>
                      <a:r>
                        <a:rPr lang="es-EC" sz="1050" b="1" dirty="0">
                          <a:solidFill>
                            <a:schemeClr val="tx1">
                              <a:lumMod val="95000"/>
                              <a:lumOff val="5000"/>
                            </a:schemeClr>
                          </a:solidFill>
                          <a:latin typeface="Arial"/>
                          <a:ea typeface="Times New Roman"/>
                        </a:rPr>
                        <a:t>Falta de infraestructura adecuada para los niños.</a:t>
                      </a:r>
                      <a:endParaRPr lang="es-ES" sz="1100" b="1" dirty="0">
                        <a:solidFill>
                          <a:schemeClr val="tx1">
                            <a:lumMod val="95000"/>
                            <a:lumOff val="5000"/>
                          </a:schemeClr>
                        </a:solidFill>
                        <a:latin typeface="Times New Roman"/>
                        <a:ea typeface="Times New Roman"/>
                      </a:endParaRPr>
                    </a:p>
                  </a:txBody>
                  <a:tcPr marL="18654" marR="18654"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18</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9</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385895">
                <a:tc>
                  <a:txBody>
                    <a:bodyPr/>
                    <a:lstStyle/>
                    <a:p>
                      <a:pPr algn="just">
                        <a:spcAft>
                          <a:spcPts val="0"/>
                        </a:spcAft>
                      </a:pPr>
                      <a:r>
                        <a:rPr lang="es-EC" sz="1050" b="1" dirty="0">
                          <a:solidFill>
                            <a:schemeClr val="tx1">
                              <a:lumMod val="95000"/>
                              <a:lumOff val="5000"/>
                            </a:schemeClr>
                          </a:solidFill>
                          <a:latin typeface="Arial"/>
                          <a:ea typeface="Times New Roman"/>
                        </a:rPr>
                        <a:t>Insuficiencia de recursos y fuentes de financiamiento</a:t>
                      </a:r>
                      <a:endParaRPr lang="es-ES" sz="1100" b="1" dirty="0">
                        <a:solidFill>
                          <a:schemeClr val="tx1">
                            <a:lumMod val="95000"/>
                            <a:lumOff val="5000"/>
                          </a:schemeClr>
                        </a:solidFill>
                        <a:latin typeface="Times New Roman"/>
                        <a:ea typeface="Times New Roman"/>
                      </a:endParaRPr>
                    </a:p>
                  </a:txBody>
                  <a:tcPr marL="18654" marR="18654"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22</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5</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397954">
                <a:tc>
                  <a:txBody>
                    <a:bodyPr/>
                    <a:lstStyle/>
                    <a:p>
                      <a:pPr algn="just">
                        <a:spcAft>
                          <a:spcPts val="0"/>
                        </a:spcAft>
                      </a:pPr>
                      <a:r>
                        <a:rPr lang="es-EC" sz="1050" b="1" dirty="0">
                          <a:solidFill>
                            <a:schemeClr val="tx1">
                              <a:lumMod val="95000"/>
                              <a:lumOff val="5000"/>
                            </a:schemeClr>
                          </a:solidFill>
                          <a:latin typeface="Arial"/>
                          <a:ea typeface="Times New Roman"/>
                        </a:rPr>
                        <a:t>Falta de mejorar la tecnología educativa.</a:t>
                      </a:r>
                      <a:endParaRPr lang="es-ES" sz="1100" b="1" dirty="0">
                        <a:solidFill>
                          <a:schemeClr val="tx1">
                            <a:lumMod val="95000"/>
                            <a:lumOff val="5000"/>
                          </a:schemeClr>
                        </a:solidFill>
                        <a:latin typeface="Times New Roman"/>
                        <a:ea typeface="Times New Roman"/>
                      </a:endParaRPr>
                    </a:p>
                  </a:txBody>
                  <a:tcPr marL="18654" marR="18654"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20</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7</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541058">
                <a:tc>
                  <a:txBody>
                    <a:bodyPr/>
                    <a:lstStyle/>
                    <a:p>
                      <a:pPr algn="just">
                        <a:spcAft>
                          <a:spcPts val="0"/>
                        </a:spcAft>
                      </a:pPr>
                      <a:r>
                        <a:rPr lang="es-ES_tradnl" sz="1050" b="1" dirty="0">
                          <a:solidFill>
                            <a:schemeClr val="tx1">
                              <a:lumMod val="95000"/>
                              <a:lumOff val="5000"/>
                            </a:schemeClr>
                          </a:solidFill>
                          <a:latin typeface="Arial"/>
                          <a:ea typeface="Times New Roman"/>
                        </a:rPr>
                        <a:t>Ausencia de un sistema de medición de gestión administrativa y académica.</a:t>
                      </a:r>
                      <a:endParaRPr lang="es-ES" sz="1100" b="1" dirty="0">
                        <a:solidFill>
                          <a:schemeClr val="tx1">
                            <a:lumMod val="95000"/>
                            <a:lumOff val="5000"/>
                          </a:schemeClr>
                        </a:solidFill>
                        <a:latin typeface="Times New Roman"/>
                        <a:ea typeface="Times New Roman"/>
                      </a:endParaRPr>
                    </a:p>
                  </a:txBody>
                  <a:tcPr marL="18654" marR="18654"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3</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5</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26</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3</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241186">
                <a:tc>
                  <a:txBody>
                    <a:bodyPr/>
                    <a:lstStyle/>
                    <a:p>
                      <a:pPr>
                        <a:spcAft>
                          <a:spcPts val="0"/>
                        </a:spcAft>
                      </a:pPr>
                      <a:r>
                        <a:rPr lang="es-ES_tradnl" sz="1050" b="1">
                          <a:solidFill>
                            <a:schemeClr val="tx1">
                              <a:lumMod val="95000"/>
                              <a:lumOff val="5000"/>
                            </a:schemeClr>
                          </a:solidFill>
                          <a:latin typeface="Arial"/>
                          <a:ea typeface="Times New Roman"/>
                        </a:rPr>
                        <a:t>TOTALES</a:t>
                      </a:r>
                      <a:endParaRPr lang="es-ES" sz="1100" b="1">
                        <a:solidFill>
                          <a:schemeClr val="tx1">
                            <a:lumMod val="95000"/>
                            <a:lumOff val="5000"/>
                          </a:schemeClr>
                        </a:solidFill>
                        <a:latin typeface="Times New Roman"/>
                        <a:ea typeface="Times New Roman"/>
                      </a:endParaRPr>
                    </a:p>
                  </a:txBody>
                  <a:tcPr marL="18654" marR="18654"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28</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20</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24</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26</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18</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22</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_tradnl" sz="1100" b="1">
                          <a:solidFill>
                            <a:schemeClr val="tx1">
                              <a:lumMod val="95000"/>
                              <a:lumOff val="5000"/>
                            </a:schemeClr>
                          </a:solidFill>
                          <a:latin typeface="Arial"/>
                          <a:ea typeface="Times New Roman"/>
                        </a:rPr>
                        <a:t>138</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endParaRPr lang="es-ES" sz="1050" b="1" dirty="0">
                        <a:solidFill>
                          <a:schemeClr val="tx1">
                            <a:lumMod val="95000"/>
                            <a:lumOff val="5000"/>
                          </a:schemeClr>
                        </a:solidFill>
                        <a:latin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r>
              <a:tr h="241186">
                <a:tc>
                  <a:txBody>
                    <a:bodyPr/>
                    <a:lstStyle/>
                    <a:p>
                      <a:pPr>
                        <a:spcAft>
                          <a:spcPts val="0"/>
                        </a:spcAft>
                      </a:pPr>
                      <a:r>
                        <a:rPr lang="es-ES_tradnl" sz="1050" b="1" dirty="0">
                          <a:solidFill>
                            <a:schemeClr val="tx1">
                              <a:lumMod val="95000"/>
                              <a:lumOff val="5000"/>
                            </a:schemeClr>
                          </a:solidFill>
                          <a:latin typeface="Arial"/>
                          <a:ea typeface="Times New Roman"/>
                        </a:rPr>
                        <a:t>Numero de Orden</a:t>
                      </a:r>
                      <a:endParaRPr lang="es-ES" sz="1100" b="1" dirty="0">
                        <a:solidFill>
                          <a:schemeClr val="tx1">
                            <a:lumMod val="95000"/>
                            <a:lumOff val="5000"/>
                          </a:schemeClr>
                        </a:solidFill>
                        <a:latin typeface="Times New Roman"/>
                        <a:ea typeface="Times New Roman"/>
                      </a:endParaRPr>
                    </a:p>
                  </a:txBody>
                  <a:tcPr marL="18654" marR="18654"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1</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6</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algn="ctr">
                        <a:spcAft>
                          <a:spcPts val="0"/>
                        </a:spcAft>
                      </a:pPr>
                      <a:r>
                        <a:rPr lang="es-ES_tradnl" sz="1100" b="1" dirty="0">
                          <a:solidFill>
                            <a:schemeClr val="tx1">
                              <a:lumMod val="95000"/>
                              <a:lumOff val="5000"/>
                            </a:schemeClr>
                          </a:solidFill>
                          <a:latin typeface="Arial"/>
                          <a:ea typeface="Times New Roman"/>
                        </a:rPr>
                        <a:t>4</a:t>
                      </a:r>
                      <a:endParaRPr lang="es-ES" sz="1100" b="1" dirty="0">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2</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10</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algn="ctr">
                        <a:spcAft>
                          <a:spcPts val="0"/>
                        </a:spcAft>
                      </a:pPr>
                      <a:r>
                        <a:rPr lang="es-ES_tradnl" sz="1100" b="1">
                          <a:solidFill>
                            <a:schemeClr val="tx1">
                              <a:lumMod val="95000"/>
                              <a:lumOff val="5000"/>
                            </a:schemeClr>
                          </a:solidFill>
                          <a:latin typeface="Arial"/>
                          <a:ea typeface="Times New Roman"/>
                        </a:rPr>
                        <a:t>6</a:t>
                      </a:r>
                      <a:endParaRPr lang="es-ES" sz="1100" b="1">
                        <a:solidFill>
                          <a:schemeClr val="tx1">
                            <a:lumMod val="95000"/>
                            <a:lumOff val="5000"/>
                          </a:schemeClr>
                        </a:solidFill>
                        <a:latin typeface="Times New Roman"/>
                        <a:ea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algn="ctr"/>
                      <a:endParaRPr lang="es-ES" sz="1050" b="1">
                        <a:solidFill>
                          <a:schemeClr val="tx1">
                            <a:lumMod val="95000"/>
                            <a:lumOff val="5000"/>
                          </a:schemeClr>
                        </a:solidFill>
                        <a:latin typeface="Times New Roman"/>
                      </a:endParaRPr>
                    </a:p>
                  </a:txBody>
                  <a:tcPr marL="18654" marR="18654"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algn="ctr"/>
                      <a:endParaRPr lang="es-ES" sz="1050" b="1" dirty="0">
                        <a:solidFill>
                          <a:schemeClr val="tx1">
                            <a:lumMod val="95000"/>
                            <a:lumOff val="5000"/>
                          </a:schemeClr>
                        </a:solidFill>
                        <a:latin typeface="Times New Roman"/>
                      </a:endParaRPr>
                    </a:p>
                  </a:txBody>
                  <a:tcPr marL="18654" marR="18654"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BE5F1"/>
                    </a:solidFill>
                  </a:tcPr>
                </a:tc>
              </a:tr>
            </a:tbl>
          </a:graphicData>
        </a:graphic>
      </p:graphicFrame>
      <p:sp>
        <p:nvSpPr>
          <p:cNvPr id="27649" name="AutoShape 1"/>
          <p:cNvSpPr>
            <a:spLocks noChangeShapeType="1"/>
          </p:cNvSpPr>
          <p:nvPr/>
        </p:nvSpPr>
        <p:spPr bwMode="auto">
          <a:xfrm>
            <a:off x="1043608" y="764704"/>
            <a:ext cx="2117602" cy="142150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360040"/>
          </a:xfrm>
        </p:spPr>
        <p:txBody>
          <a:bodyPr>
            <a:noAutofit/>
          </a:bodyPr>
          <a:lstStyle/>
          <a:p>
            <a:pPr algn="ctr"/>
            <a:r>
              <a:rPr lang="es-ES" sz="1800" dirty="0" smtClean="0"/>
              <a:t>ANÀLISIS DE VULNERABILIDAD</a:t>
            </a:r>
            <a:endParaRPr lang="es-ES" sz="2800" dirty="0"/>
          </a:p>
        </p:txBody>
      </p:sp>
      <p:graphicFrame>
        <p:nvGraphicFramePr>
          <p:cNvPr id="8" name="7 Tabla"/>
          <p:cNvGraphicFramePr>
            <a:graphicFrameLocks noGrp="1"/>
          </p:cNvGraphicFramePr>
          <p:nvPr/>
        </p:nvGraphicFramePr>
        <p:xfrm>
          <a:off x="1043608" y="620688"/>
          <a:ext cx="7920880" cy="5486400"/>
        </p:xfrm>
        <a:graphic>
          <a:graphicData uri="http://schemas.openxmlformats.org/drawingml/2006/table">
            <a:tbl>
              <a:tblPr/>
              <a:tblGrid>
                <a:gridCol w="1936132"/>
                <a:gridCol w="5984748"/>
              </a:tblGrid>
              <a:tr h="417991">
                <a:tc>
                  <a:txBody>
                    <a:bodyPr/>
                    <a:lstStyle/>
                    <a:p>
                      <a:pPr algn="ctr">
                        <a:lnSpc>
                          <a:spcPct val="150000"/>
                        </a:lnSpc>
                        <a:spcAft>
                          <a:spcPts val="0"/>
                        </a:spcAft>
                      </a:pPr>
                      <a:r>
                        <a:rPr lang="es-ES_tradnl" sz="2400" b="1" dirty="0">
                          <a:solidFill>
                            <a:srgbClr val="000000"/>
                          </a:solidFill>
                          <a:latin typeface="Arial"/>
                          <a:ea typeface="Times New Roman"/>
                        </a:rPr>
                        <a:t># Orden</a:t>
                      </a:r>
                      <a:endParaRPr lang="es-ES" sz="2400" dirty="0">
                        <a:latin typeface="Times New Roman"/>
                        <a:ea typeface="Times New Roman"/>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50000"/>
                        </a:lnSpc>
                        <a:spcAft>
                          <a:spcPts val="0"/>
                        </a:spcAft>
                      </a:pPr>
                      <a:r>
                        <a:rPr lang="es-ES_tradnl" sz="2400" b="1">
                          <a:solidFill>
                            <a:srgbClr val="000000"/>
                          </a:solidFill>
                          <a:latin typeface="Arial"/>
                          <a:ea typeface="Times New Roman"/>
                        </a:rPr>
                        <a:t>Acciones Trascendentes</a:t>
                      </a:r>
                      <a:endParaRPr lang="es-ES" sz="2400">
                        <a:latin typeface="Times New Roman"/>
                        <a:ea typeface="Times New Roman"/>
                      </a:endParaRPr>
                    </a:p>
                  </a:txBody>
                  <a:tcPr marL="68580" marR="68580"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961380">
                <a:tc>
                  <a:txBody>
                    <a:bodyPr/>
                    <a:lstStyle/>
                    <a:p>
                      <a:pPr algn="ctr">
                        <a:lnSpc>
                          <a:spcPct val="150000"/>
                        </a:lnSpc>
                        <a:spcAft>
                          <a:spcPts val="0"/>
                        </a:spcAft>
                      </a:pPr>
                      <a:r>
                        <a:rPr lang="es-ES_tradnl" sz="2400">
                          <a:solidFill>
                            <a:srgbClr val="000000"/>
                          </a:solidFill>
                          <a:latin typeface="Arial"/>
                          <a:ea typeface="Times New Roman"/>
                        </a:rPr>
                        <a:t>1</a:t>
                      </a:r>
                      <a:endParaRPr lang="es-ES" sz="2400">
                        <a:latin typeface="Times New Roman"/>
                        <a:ea typeface="Times New Roman"/>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just">
                        <a:lnSpc>
                          <a:spcPct val="115000"/>
                        </a:lnSpc>
                        <a:spcAft>
                          <a:spcPts val="0"/>
                        </a:spcAft>
                      </a:pPr>
                      <a:r>
                        <a:rPr lang="es-ES_tradnl" sz="2400">
                          <a:solidFill>
                            <a:srgbClr val="000000"/>
                          </a:solidFill>
                          <a:latin typeface="Arial"/>
                          <a:ea typeface="Times New Roman"/>
                        </a:rPr>
                        <a:t>La inflación afecta los costos operacionales y administrativos aumentando el precio de las matriculas.</a:t>
                      </a:r>
                      <a:endParaRPr lang="es-ES" sz="2400">
                        <a:latin typeface="Times New Roman"/>
                        <a:ea typeface="Times New Roman"/>
                      </a:endParaRPr>
                    </a:p>
                  </a:txBody>
                  <a:tcPr marL="68580" marR="68580"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r>
              <a:tr h="961380">
                <a:tc>
                  <a:txBody>
                    <a:bodyPr/>
                    <a:lstStyle/>
                    <a:p>
                      <a:pPr algn="ctr">
                        <a:lnSpc>
                          <a:spcPct val="150000"/>
                        </a:lnSpc>
                        <a:spcAft>
                          <a:spcPts val="0"/>
                        </a:spcAft>
                      </a:pPr>
                      <a:r>
                        <a:rPr lang="es-ES_tradnl" sz="2400">
                          <a:solidFill>
                            <a:srgbClr val="000000"/>
                          </a:solidFill>
                          <a:latin typeface="Arial"/>
                          <a:ea typeface="Times New Roman"/>
                        </a:rPr>
                        <a:t>2</a:t>
                      </a:r>
                      <a:endParaRPr lang="es-ES" sz="2400">
                        <a:latin typeface="Times New Roman"/>
                        <a:ea typeface="Times New Roman"/>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just">
                        <a:lnSpc>
                          <a:spcPct val="115000"/>
                        </a:lnSpc>
                        <a:spcAft>
                          <a:spcPts val="0"/>
                        </a:spcAft>
                      </a:pPr>
                      <a:r>
                        <a:rPr lang="es-EC" sz="2400">
                          <a:solidFill>
                            <a:srgbClr val="000000"/>
                          </a:solidFill>
                          <a:latin typeface="Arial"/>
                          <a:ea typeface="Times New Roman"/>
                        </a:rPr>
                        <a:t>Restricciones de contratación de personal no residente por parte del Consejo de Gobierno.</a:t>
                      </a:r>
                      <a:endParaRPr lang="es-ES" sz="2400">
                        <a:latin typeface="Times New Roman"/>
                        <a:ea typeface="Times New Roman"/>
                      </a:endParaRPr>
                    </a:p>
                  </a:txBody>
                  <a:tcPr marL="68580" marR="68580"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557322">
                <a:tc>
                  <a:txBody>
                    <a:bodyPr/>
                    <a:lstStyle/>
                    <a:p>
                      <a:pPr algn="ctr">
                        <a:lnSpc>
                          <a:spcPct val="150000"/>
                        </a:lnSpc>
                        <a:spcAft>
                          <a:spcPts val="0"/>
                        </a:spcAft>
                      </a:pPr>
                      <a:r>
                        <a:rPr lang="es-ES_tradnl" sz="2400">
                          <a:solidFill>
                            <a:srgbClr val="000000"/>
                          </a:solidFill>
                          <a:latin typeface="Arial"/>
                          <a:ea typeface="Times New Roman"/>
                        </a:rPr>
                        <a:t>3</a:t>
                      </a:r>
                      <a:endParaRPr lang="es-ES" sz="2400">
                        <a:latin typeface="Times New Roman"/>
                        <a:ea typeface="Times New Roman"/>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just">
                        <a:spcAft>
                          <a:spcPts val="0"/>
                        </a:spcAft>
                      </a:pPr>
                      <a:r>
                        <a:rPr lang="es-ES_tradnl" sz="2400">
                          <a:solidFill>
                            <a:srgbClr val="000000"/>
                          </a:solidFill>
                          <a:latin typeface="Arial"/>
                          <a:ea typeface="Times New Roman"/>
                        </a:rPr>
                        <a:t>Ausencia de un sistema de medición de gestión administrativa y académica.</a:t>
                      </a:r>
                      <a:endParaRPr lang="es-ES" sz="2400">
                        <a:latin typeface="Times New Roman"/>
                        <a:ea typeface="Times New Roman"/>
                      </a:endParaRPr>
                    </a:p>
                  </a:txBody>
                  <a:tcPr marL="68580" marR="68580"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r>
              <a:tr h="640920">
                <a:tc>
                  <a:txBody>
                    <a:bodyPr/>
                    <a:lstStyle/>
                    <a:p>
                      <a:pPr algn="ctr">
                        <a:lnSpc>
                          <a:spcPct val="150000"/>
                        </a:lnSpc>
                        <a:spcAft>
                          <a:spcPts val="0"/>
                        </a:spcAft>
                      </a:pPr>
                      <a:r>
                        <a:rPr lang="es-ES_tradnl" sz="2400">
                          <a:solidFill>
                            <a:srgbClr val="000000"/>
                          </a:solidFill>
                          <a:latin typeface="Arial"/>
                          <a:ea typeface="Times New Roman"/>
                        </a:rPr>
                        <a:t>4</a:t>
                      </a:r>
                      <a:endParaRPr lang="es-ES" sz="2400">
                        <a:latin typeface="Times New Roman"/>
                        <a:ea typeface="Times New Roman"/>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nSpc>
                          <a:spcPct val="115000"/>
                        </a:lnSpc>
                        <a:spcAft>
                          <a:spcPts val="0"/>
                        </a:spcAft>
                      </a:pPr>
                      <a:r>
                        <a:rPr lang="es-EC" sz="2400">
                          <a:solidFill>
                            <a:srgbClr val="000000"/>
                          </a:solidFill>
                          <a:latin typeface="Arial"/>
                          <a:ea typeface="Times New Roman"/>
                        </a:rPr>
                        <a:t>Políticas muy frágiles y cambiantes en las Islas</a:t>
                      </a:r>
                      <a:endParaRPr lang="es-ES" sz="2400">
                        <a:latin typeface="Times New Roman"/>
                        <a:ea typeface="Times New Roman"/>
                      </a:endParaRPr>
                    </a:p>
                  </a:txBody>
                  <a:tcPr marL="68580" marR="68580"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640920">
                <a:tc>
                  <a:txBody>
                    <a:bodyPr/>
                    <a:lstStyle/>
                    <a:p>
                      <a:pPr algn="ctr">
                        <a:lnSpc>
                          <a:spcPct val="150000"/>
                        </a:lnSpc>
                        <a:spcAft>
                          <a:spcPts val="0"/>
                        </a:spcAft>
                      </a:pPr>
                      <a:r>
                        <a:rPr lang="es-ES_tradnl" sz="2400" dirty="0">
                          <a:solidFill>
                            <a:srgbClr val="000000"/>
                          </a:solidFill>
                          <a:latin typeface="Arial"/>
                          <a:ea typeface="Times New Roman"/>
                        </a:rPr>
                        <a:t>5</a:t>
                      </a:r>
                      <a:endParaRPr lang="es-ES" sz="2400" dirty="0">
                        <a:latin typeface="Times New Roman"/>
                        <a:ea typeface="Times New Roman"/>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just">
                        <a:lnSpc>
                          <a:spcPct val="115000"/>
                        </a:lnSpc>
                        <a:spcAft>
                          <a:spcPts val="0"/>
                        </a:spcAft>
                      </a:pPr>
                      <a:r>
                        <a:rPr lang="es-EC" sz="2400" dirty="0">
                          <a:solidFill>
                            <a:srgbClr val="000000"/>
                          </a:solidFill>
                          <a:latin typeface="Arial"/>
                          <a:ea typeface="Times New Roman"/>
                        </a:rPr>
                        <a:t>Insuficiencia de recursos y fuentes de financiamiento</a:t>
                      </a:r>
                      <a:endParaRPr lang="es-ES" sz="2400" dirty="0">
                        <a:latin typeface="Times New Roman"/>
                        <a:ea typeface="Times New Roman"/>
                      </a:endParaRPr>
                    </a:p>
                  </a:txBody>
                  <a:tcPr marL="68580" marR="68580"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r>
            </a:tbl>
          </a:graphicData>
        </a:graphic>
      </p:graphicFrame>
      <p:sp>
        <p:nvSpPr>
          <p:cNvPr id="9" name="8 Rectángulo"/>
          <p:cNvSpPr/>
          <p:nvPr/>
        </p:nvSpPr>
        <p:spPr>
          <a:xfrm>
            <a:off x="1043608" y="6237312"/>
            <a:ext cx="7488832" cy="276999"/>
          </a:xfrm>
          <a:prstGeom prst="rect">
            <a:avLst/>
          </a:prstGeom>
        </p:spPr>
        <p:txBody>
          <a:bodyPr wrap="square">
            <a:spAutoFit/>
          </a:bodyPr>
          <a:lstStyle/>
          <a:p>
            <a:pPr lvl="0" indent="228600" algn="just" fontAlgn="base">
              <a:spcBef>
                <a:spcPct val="0"/>
              </a:spcBef>
              <a:spcAft>
                <a:spcPct val="0"/>
              </a:spcAft>
            </a:pPr>
            <a:r>
              <a:rPr lang="es-ES_tradnl" sz="1200" dirty="0" smtClean="0">
                <a:latin typeface="Arial" pitchFamily="34" charset="0"/>
                <a:ea typeface="Times New Roman" pitchFamily="18" charset="0"/>
              </a:rPr>
              <a:t>Nivel de Relación: Alta = 5; Media = 3; Baja = 1; Nula = 0</a:t>
            </a:r>
            <a:endParaRPr lang="es-ES" sz="1200" dirty="0" smtClean="0">
              <a:latin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360040"/>
          </a:xfrm>
        </p:spPr>
        <p:txBody>
          <a:bodyPr>
            <a:noAutofit/>
          </a:bodyPr>
          <a:lstStyle/>
          <a:p>
            <a:pPr algn="ctr"/>
            <a:r>
              <a:rPr lang="es-ES" sz="1800" dirty="0" smtClean="0"/>
              <a:t>HEXÀGONO ESTRATÈGICO (RELACIÒN CAUSA – EFECTO)</a:t>
            </a: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79" name="Oval 83"/>
          <p:cNvSpPr>
            <a:spLocks noChangeArrowheads="1"/>
          </p:cNvSpPr>
          <p:nvPr/>
        </p:nvSpPr>
        <p:spPr bwMode="auto">
          <a:xfrm>
            <a:off x="3369370" y="1276573"/>
            <a:ext cx="3429000" cy="3429000"/>
          </a:xfrm>
          <a:prstGeom prst="ellipse">
            <a:avLst/>
          </a:prstGeom>
          <a:solidFill>
            <a:srgbClr val="4F81BD"/>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778" name="AutoShape 82"/>
          <p:cNvSpPr>
            <a:spLocks noChangeArrowheads="1"/>
          </p:cNvSpPr>
          <p:nvPr/>
        </p:nvSpPr>
        <p:spPr bwMode="auto">
          <a:xfrm>
            <a:off x="4969570" y="1276573"/>
            <a:ext cx="342900" cy="228600"/>
          </a:xfrm>
          <a:prstGeom prst="octagon">
            <a:avLst>
              <a:gd name="adj" fmla="val 29287"/>
            </a:avLst>
          </a:prstGeom>
          <a:solidFill>
            <a:srgbClr val="C2D69B"/>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pitchFamily="34" charset="0"/>
                <a:ea typeface="Times New Roman" pitchFamily="18" charset="0"/>
              </a:rPr>
              <a:t>1</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77" name="AutoShape 81"/>
          <p:cNvSpPr>
            <a:spLocks noChangeArrowheads="1"/>
          </p:cNvSpPr>
          <p:nvPr/>
        </p:nvSpPr>
        <p:spPr bwMode="auto">
          <a:xfrm>
            <a:off x="6341170" y="2359248"/>
            <a:ext cx="342900" cy="311150"/>
          </a:xfrm>
          <a:prstGeom prst="octagon">
            <a:avLst>
              <a:gd name="adj" fmla="val 29287"/>
            </a:avLst>
          </a:prstGeom>
          <a:solidFill>
            <a:srgbClr val="C2D69B"/>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pitchFamily="34" charset="0"/>
                <a:ea typeface="Times New Roman" pitchFamily="18" charset="0"/>
              </a:rPr>
              <a:t>3</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76" name="AutoShape 80"/>
          <p:cNvSpPr>
            <a:spLocks noChangeArrowheads="1"/>
          </p:cNvSpPr>
          <p:nvPr/>
        </p:nvSpPr>
        <p:spPr bwMode="auto">
          <a:xfrm>
            <a:off x="3483670" y="2359248"/>
            <a:ext cx="342900" cy="228600"/>
          </a:xfrm>
          <a:prstGeom prst="octagon">
            <a:avLst>
              <a:gd name="adj" fmla="val 29287"/>
            </a:avLst>
          </a:prstGeom>
          <a:solidFill>
            <a:srgbClr val="C2D69B"/>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pitchFamily="34" charset="0"/>
                <a:ea typeface="Times New Roman" pitchFamily="18" charset="0"/>
              </a:rPr>
              <a:t>9</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75" name="AutoShape 79"/>
          <p:cNvSpPr>
            <a:spLocks noChangeArrowheads="1"/>
          </p:cNvSpPr>
          <p:nvPr/>
        </p:nvSpPr>
        <p:spPr bwMode="auto">
          <a:xfrm>
            <a:off x="4969570" y="4607148"/>
            <a:ext cx="342900" cy="260350"/>
          </a:xfrm>
          <a:prstGeom prst="octagon">
            <a:avLst>
              <a:gd name="adj" fmla="val 29287"/>
            </a:avLst>
          </a:prstGeom>
          <a:solidFill>
            <a:srgbClr val="C2D69B"/>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pitchFamily="34" charset="0"/>
                <a:ea typeface="Times New Roman" pitchFamily="18" charset="0"/>
              </a:rPr>
              <a:t>6</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74" name="AutoShape 78"/>
          <p:cNvSpPr>
            <a:spLocks noChangeArrowheads="1"/>
          </p:cNvSpPr>
          <p:nvPr/>
        </p:nvSpPr>
        <p:spPr bwMode="auto">
          <a:xfrm>
            <a:off x="3483670" y="3556223"/>
            <a:ext cx="342900" cy="307975"/>
          </a:xfrm>
          <a:prstGeom prst="octagon">
            <a:avLst>
              <a:gd name="adj" fmla="val 29287"/>
            </a:avLst>
          </a:prstGeom>
          <a:solidFill>
            <a:srgbClr val="C2D69B"/>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pitchFamily="34" charset="0"/>
                <a:ea typeface="Times New Roman" pitchFamily="18" charset="0"/>
              </a:rPr>
              <a:t>8</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73" name="AutoShape 77"/>
          <p:cNvSpPr>
            <a:spLocks noChangeArrowheads="1"/>
          </p:cNvSpPr>
          <p:nvPr/>
        </p:nvSpPr>
        <p:spPr bwMode="auto">
          <a:xfrm>
            <a:off x="6341170" y="3556223"/>
            <a:ext cx="342900" cy="228600"/>
          </a:xfrm>
          <a:prstGeom prst="octagon">
            <a:avLst>
              <a:gd name="adj" fmla="val 29287"/>
            </a:avLst>
          </a:prstGeom>
          <a:solidFill>
            <a:srgbClr val="C2D69B"/>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pitchFamily="34" charset="0"/>
                <a:ea typeface="Times New Roman" pitchFamily="18" charset="0"/>
              </a:rPr>
              <a:t>4</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72" name="AutoShape 76"/>
          <p:cNvSpPr>
            <a:spLocks noChangeArrowheads="1"/>
          </p:cNvSpPr>
          <p:nvPr/>
        </p:nvSpPr>
        <p:spPr bwMode="auto">
          <a:xfrm>
            <a:off x="5769670" y="1633761"/>
            <a:ext cx="342900" cy="228600"/>
          </a:xfrm>
          <a:prstGeom prst="octagon">
            <a:avLst>
              <a:gd name="adj" fmla="val 29287"/>
            </a:avLst>
          </a:prstGeom>
          <a:solidFill>
            <a:srgbClr val="C2D69B"/>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pitchFamily="34" charset="0"/>
                <a:ea typeface="Times New Roman" pitchFamily="18" charset="0"/>
              </a:rPr>
              <a:t>2</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71" name="AutoShape 75"/>
          <p:cNvSpPr>
            <a:spLocks noChangeArrowheads="1"/>
          </p:cNvSpPr>
          <p:nvPr/>
        </p:nvSpPr>
        <p:spPr bwMode="auto">
          <a:xfrm>
            <a:off x="4055170" y="1633761"/>
            <a:ext cx="342900" cy="311150"/>
          </a:xfrm>
          <a:prstGeom prst="octagon">
            <a:avLst>
              <a:gd name="adj" fmla="val 29287"/>
            </a:avLst>
          </a:prstGeom>
          <a:solidFill>
            <a:srgbClr val="C2D69B"/>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pitchFamily="34" charset="0"/>
                <a:ea typeface="Times New Roman" pitchFamily="18" charset="0"/>
              </a:rPr>
              <a:t>10</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70" name="AutoShape 74"/>
          <p:cNvSpPr>
            <a:spLocks noChangeArrowheads="1"/>
          </p:cNvSpPr>
          <p:nvPr/>
        </p:nvSpPr>
        <p:spPr bwMode="auto">
          <a:xfrm>
            <a:off x="5769670" y="4281711"/>
            <a:ext cx="342900" cy="311150"/>
          </a:xfrm>
          <a:prstGeom prst="octagon">
            <a:avLst>
              <a:gd name="adj" fmla="val 29287"/>
            </a:avLst>
          </a:prstGeom>
          <a:solidFill>
            <a:srgbClr val="C2D69B"/>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pitchFamily="34" charset="0"/>
                <a:ea typeface="Times New Roman" pitchFamily="18" charset="0"/>
              </a:rPr>
              <a:t>5</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69" name="AutoShape 73"/>
          <p:cNvSpPr>
            <a:spLocks noChangeArrowheads="1"/>
          </p:cNvSpPr>
          <p:nvPr/>
        </p:nvSpPr>
        <p:spPr bwMode="auto">
          <a:xfrm>
            <a:off x="4055170" y="4281711"/>
            <a:ext cx="342900" cy="228600"/>
          </a:xfrm>
          <a:prstGeom prst="octagon">
            <a:avLst>
              <a:gd name="adj" fmla="val 29287"/>
            </a:avLst>
          </a:prstGeom>
          <a:solidFill>
            <a:srgbClr val="C2D69B"/>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pitchFamily="34" charset="0"/>
                <a:ea typeface="Times New Roman" pitchFamily="18" charset="0"/>
              </a:rPr>
              <a:t>7</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68" name="AutoShape 72"/>
          <p:cNvSpPr>
            <a:spLocks noChangeArrowheads="1"/>
          </p:cNvSpPr>
          <p:nvPr/>
        </p:nvSpPr>
        <p:spPr bwMode="auto">
          <a:xfrm>
            <a:off x="6372200" y="1124744"/>
            <a:ext cx="1209675" cy="490537"/>
          </a:xfrm>
          <a:prstGeom prst="roundRect">
            <a:avLst>
              <a:gd name="adj" fmla="val 16667"/>
            </a:avLst>
          </a:prstGeom>
          <a:solidFill>
            <a:srgbClr val="CCC0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 </a:t>
            </a:r>
            <a:r>
              <a:rPr kumimoji="0" lang="es-ES_tradnl"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Posicionar en el nivel académico a la FS</a:t>
            </a:r>
            <a:endParaRPr kumimoji="0" lang="es-ES_tradnl"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sz="1800" b="0" i="0" u="none" strike="noStrike" cap="none" normalizeH="0" baseline="0" smtClean="0">
              <a:ln>
                <a:noFill/>
              </a:ln>
              <a:solidFill>
                <a:schemeClr val="tx1"/>
              </a:solidFill>
              <a:effectLst/>
              <a:latin typeface="Arial" pitchFamily="34" charset="0"/>
            </a:endParaRPr>
          </a:p>
        </p:txBody>
      </p:sp>
      <p:sp>
        <p:nvSpPr>
          <p:cNvPr id="29767" name="AutoShape 71"/>
          <p:cNvSpPr>
            <a:spLocks noChangeArrowheads="1"/>
          </p:cNvSpPr>
          <p:nvPr/>
        </p:nvSpPr>
        <p:spPr bwMode="auto">
          <a:xfrm>
            <a:off x="7020272" y="1988840"/>
            <a:ext cx="1316732" cy="520700"/>
          </a:xfrm>
          <a:prstGeom prst="roundRect">
            <a:avLst>
              <a:gd name="adj" fmla="val 16667"/>
            </a:avLst>
          </a:prstGeom>
          <a:solidFill>
            <a:srgbClr val="CCC0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dirty="0" smtClean="0">
                <a:ln>
                  <a:noFill/>
                </a:ln>
                <a:solidFill>
                  <a:srgbClr val="000000"/>
                </a:solidFill>
                <a:effectLst/>
                <a:latin typeface="Arial" pitchFamily="34" charset="0"/>
                <a:ea typeface="Arial" pitchFamily="34" charset="0"/>
              </a:rPr>
              <a:t>3. </a:t>
            </a:r>
            <a:r>
              <a:rPr kumimoji="0" lang="es-ES" sz="800" b="1" i="0" u="none" strike="noStrike" cap="none" normalizeH="0" baseline="0" dirty="0" smtClean="0">
                <a:ln>
                  <a:noFill/>
                </a:ln>
                <a:solidFill>
                  <a:srgbClr val="000000"/>
                </a:solidFill>
                <a:effectLst/>
                <a:latin typeface="Arial" pitchFamily="34" charset="0"/>
                <a:ea typeface="Arial" pitchFamily="34" charset="0"/>
              </a:rPr>
              <a:t>Mostrar al mundo la capacidad </a:t>
            </a:r>
            <a:endParaRPr kumimoji="0" lang="es-E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29766" name="AutoShape 70"/>
          <p:cNvSpPr>
            <a:spLocks noChangeArrowheads="1"/>
          </p:cNvSpPr>
          <p:nvPr/>
        </p:nvSpPr>
        <p:spPr bwMode="auto">
          <a:xfrm>
            <a:off x="7164288" y="3140968"/>
            <a:ext cx="1244724" cy="720725"/>
          </a:xfrm>
          <a:prstGeom prst="roundRect">
            <a:avLst>
              <a:gd name="adj" fmla="val 16667"/>
            </a:avLst>
          </a:prstGeom>
          <a:solidFill>
            <a:srgbClr val="CCC0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pitchFamily="34" charset="0"/>
                <a:ea typeface="Times New Roman" pitchFamily="18" charset="0"/>
              </a:rPr>
              <a:t>4. </a:t>
            </a:r>
            <a:r>
              <a:rPr kumimoji="0" lang="es-ES_tradnl" sz="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Acceder a los beneficios que genera el turismo</a:t>
            </a:r>
            <a:endParaRPr kumimoji="0" lang="es-ES_tradnl"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endParaRPr>
          </a:p>
        </p:txBody>
      </p:sp>
      <p:sp>
        <p:nvSpPr>
          <p:cNvPr id="29765" name="AutoShape 69"/>
          <p:cNvSpPr>
            <a:spLocks noChangeArrowheads="1"/>
          </p:cNvSpPr>
          <p:nvPr/>
        </p:nvSpPr>
        <p:spPr bwMode="auto">
          <a:xfrm>
            <a:off x="6804248" y="4437112"/>
            <a:ext cx="1584176" cy="432048"/>
          </a:xfrm>
          <a:prstGeom prst="roundRect">
            <a:avLst>
              <a:gd name="adj" fmla="val 16667"/>
            </a:avLst>
          </a:prstGeom>
          <a:solidFill>
            <a:srgbClr val="CCC0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pitchFamily="34" charset="0"/>
                <a:ea typeface="Times New Roman" pitchFamily="18" charset="0"/>
              </a:rPr>
              <a:t>5. </a:t>
            </a:r>
            <a:r>
              <a:rPr kumimoji="0" lang="es-ES_tradnl" sz="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Relacionar a la FS con centros educativos internacionales</a:t>
            </a:r>
            <a:endParaRPr kumimoji="0" lang="es-ES_tradnl"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endParaRPr>
          </a:p>
        </p:txBody>
      </p:sp>
      <p:sp>
        <p:nvSpPr>
          <p:cNvPr id="29764" name="AutoShape 68"/>
          <p:cNvSpPr>
            <a:spLocks noChangeArrowheads="1"/>
          </p:cNvSpPr>
          <p:nvPr/>
        </p:nvSpPr>
        <p:spPr bwMode="auto">
          <a:xfrm>
            <a:off x="4536182" y="4962748"/>
            <a:ext cx="1235075" cy="501650"/>
          </a:xfrm>
          <a:prstGeom prst="roundRect">
            <a:avLst>
              <a:gd name="adj" fmla="val 16667"/>
            </a:avLst>
          </a:prstGeom>
          <a:solidFill>
            <a:srgbClr val="CCC0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pitchFamily="34" charset="0"/>
                <a:ea typeface="Times New Roman" pitchFamily="18" charset="0"/>
              </a:rPr>
              <a:t>6. </a:t>
            </a:r>
            <a:r>
              <a:rPr kumimoji="0" lang="es-ES_tradnl"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Socializar sobre los efectos de la inflación</a:t>
            </a:r>
            <a:endParaRPr kumimoji="0" lang="es-ES_tradnl"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sz="1800" b="0" i="0" u="none" strike="noStrike" cap="none" normalizeH="0" baseline="0" smtClean="0">
              <a:ln>
                <a:noFill/>
              </a:ln>
              <a:solidFill>
                <a:schemeClr val="tx1"/>
              </a:solidFill>
              <a:effectLst/>
              <a:latin typeface="Arial" pitchFamily="34" charset="0"/>
            </a:endParaRPr>
          </a:p>
        </p:txBody>
      </p:sp>
      <p:sp>
        <p:nvSpPr>
          <p:cNvPr id="29763" name="AutoShape 67"/>
          <p:cNvSpPr>
            <a:spLocks noChangeArrowheads="1"/>
          </p:cNvSpPr>
          <p:nvPr/>
        </p:nvSpPr>
        <p:spPr bwMode="auto">
          <a:xfrm>
            <a:off x="2123728" y="4437112"/>
            <a:ext cx="1344612" cy="457200"/>
          </a:xfrm>
          <a:prstGeom prst="roundRect">
            <a:avLst>
              <a:gd name="adj" fmla="val 16667"/>
            </a:avLst>
          </a:prstGeom>
          <a:solidFill>
            <a:srgbClr val="CCC0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pitchFamily="34" charset="0"/>
                <a:ea typeface="Times New Roman" pitchFamily="18" charset="0"/>
              </a:rPr>
              <a:t>7.</a:t>
            </a:r>
            <a:r>
              <a:rPr kumimoji="0" lang="es-ES_tradnl"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es-ES_tradnl"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Restringir la contratación de personal no residente</a:t>
            </a:r>
            <a:endParaRPr kumimoji="0" lang="es-ES_tradnl" sz="1800" b="0" i="0" u="none" strike="noStrike" cap="none" normalizeH="0" baseline="0" smtClean="0">
              <a:ln>
                <a:noFill/>
              </a:ln>
              <a:solidFill>
                <a:schemeClr val="tx1"/>
              </a:solidFill>
              <a:effectLst/>
              <a:latin typeface="Arial" pitchFamily="34" charset="0"/>
            </a:endParaRPr>
          </a:p>
        </p:txBody>
      </p:sp>
      <p:sp>
        <p:nvSpPr>
          <p:cNvPr id="29762" name="AutoShape 66"/>
          <p:cNvSpPr>
            <a:spLocks noChangeArrowheads="1"/>
          </p:cNvSpPr>
          <p:nvPr/>
        </p:nvSpPr>
        <p:spPr bwMode="auto">
          <a:xfrm>
            <a:off x="1619672" y="2996952"/>
            <a:ext cx="1604765" cy="482600"/>
          </a:xfrm>
          <a:prstGeom prst="roundRect">
            <a:avLst>
              <a:gd name="adj" fmla="val 16667"/>
            </a:avLst>
          </a:prstGeom>
          <a:solidFill>
            <a:srgbClr val="CCC0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pitchFamily="34" charset="0"/>
                <a:ea typeface="Times New Roman" pitchFamily="18" charset="0"/>
              </a:rPr>
              <a:t>8. </a:t>
            </a:r>
            <a:r>
              <a:rPr kumimoji="0" lang="es-ES_tradnl" sz="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Contar con un sistema de medición administrativa y académica</a:t>
            </a:r>
            <a:endParaRPr kumimoji="0" lang="es-ES_tradnl"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endParaRPr>
          </a:p>
        </p:txBody>
      </p:sp>
      <p:sp>
        <p:nvSpPr>
          <p:cNvPr id="29761" name="AutoShape 65"/>
          <p:cNvSpPr>
            <a:spLocks noChangeArrowheads="1"/>
          </p:cNvSpPr>
          <p:nvPr/>
        </p:nvSpPr>
        <p:spPr bwMode="auto">
          <a:xfrm>
            <a:off x="1835696" y="1988840"/>
            <a:ext cx="1292225" cy="546100"/>
          </a:xfrm>
          <a:prstGeom prst="roundRect">
            <a:avLst>
              <a:gd name="adj" fmla="val 16667"/>
            </a:avLst>
          </a:prstGeom>
          <a:solidFill>
            <a:srgbClr val="CCC0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pitchFamily="34" charset="0"/>
                <a:ea typeface="Times New Roman" pitchFamily="18" charset="0"/>
              </a:rPr>
              <a:t>9. </a:t>
            </a:r>
            <a:r>
              <a:rPr kumimoji="0" lang="es-EC"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Disminuir las políticas frágiles</a:t>
            </a:r>
            <a:endParaRPr kumimoji="0" lang="es-EC"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endParaRPr>
          </a:p>
        </p:txBody>
      </p:sp>
      <p:sp>
        <p:nvSpPr>
          <p:cNvPr id="29760" name="AutoShape 64"/>
          <p:cNvSpPr>
            <a:spLocks noChangeArrowheads="1"/>
          </p:cNvSpPr>
          <p:nvPr/>
        </p:nvSpPr>
        <p:spPr bwMode="auto">
          <a:xfrm>
            <a:off x="2123728" y="1124744"/>
            <a:ext cx="1387475" cy="520700"/>
          </a:xfrm>
          <a:prstGeom prst="roundRect">
            <a:avLst>
              <a:gd name="adj" fmla="val 16667"/>
            </a:avLst>
          </a:prstGeom>
          <a:solidFill>
            <a:srgbClr val="CCC0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pitchFamily="34" charset="0"/>
                <a:ea typeface="Times New Roman" pitchFamily="18" charset="0"/>
              </a:rPr>
              <a:t>10. </a:t>
            </a:r>
            <a:r>
              <a:rPr kumimoji="0" lang="es-EC" sz="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Generar recursos y fuentes de financiamiento</a:t>
            </a:r>
            <a:endParaRPr kumimoji="0" lang="es-EC"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endParaRPr>
          </a:p>
        </p:txBody>
      </p:sp>
      <p:sp>
        <p:nvSpPr>
          <p:cNvPr id="29759" name="AutoShape 63"/>
          <p:cNvSpPr>
            <a:spLocks noChangeShapeType="1"/>
          </p:cNvSpPr>
          <p:nvPr/>
        </p:nvSpPr>
        <p:spPr bwMode="auto">
          <a:xfrm>
            <a:off x="5183882" y="1519461"/>
            <a:ext cx="587375" cy="1968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58" name="AutoShape 62"/>
          <p:cNvSpPr>
            <a:spLocks noChangeShapeType="1"/>
          </p:cNvSpPr>
          <p:nvPr/>
        </p:nvSpPr>
        <p:spPr bwMode="auto">
          <a:xfrm>
            <a:off x="6060182" y="1875061"/>
            <a:ext cx="282575" cy="5651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57" name="AutoShape 61"/>
          <p:cNvSpPr>
            <a:spLocks noChangeShapeType="1"/>
          </p:cNvSpPr>
          <p:nvPr/>
        </p:nvSpPr>
        <p:spPr bwMode="auto">
          <a:xfrm>
            <a:off x="5183882" y="1519461"/>
            <a:ext cx="1158875" cy="10287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56" name="AutoShape 60"/>
          <p:cNvSpPr>
            <a:spLocks noChangeShapeType="1"/>
          </p:cNvSpPr>
          <p:nvPr/>
        </p:nvSpPr>
        <p:spPr bwMode="auto">
          <a:xfrm>
            <a:off x="5183882" y="1519461"/>
            <a:ext cx="1158875" cy="19431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55" name="AutoShape 59"/>
          <p:cNvSpPr>
            <a:spLocks noChangeShapeType="1"/>
          </p:cNvSpPr>
          <p:nvPr/>
        </p:nvSpPr>
        <p:spPr bwMode="auto">
          <a:xfrm>
            <a:off x="5183882" y="1519461"/>
            <a:ext cx="701675" cy="26289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54" name="AutoShape 58"/>
          <p:cNvSpPr>
            <a:spLocks noChangeShapeType="1"/>
          </p:cNvSpPr>
          <p:nvPr/>
        </p:nvSpPr>
        <p:spPr bwMode="auto">
          <a:xfrm flipH="1">
            <a:off x="5098157" y="1519461"/>
            <a:ext cx="85725" cy="29400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53" name="AutoShape 57"/>
          <p:cNvSpPr>
            <a:spLocks noChangeShapeType="1"/>
          </p:cNvSpPr>
          <p:nvPr/>
        </p:nvSpPr>
        <p:spPr bwMode="auto">
          <a:xfrm flipH="1">
            <a:off x="3745607" y="1519461"/>
            <a:ext cx="1438275" cy="19431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52" name="AutoShape 56"/>
          <p:cNvSpPr>
            <a:spLocks noChangeShapeType="1"/>
          </p:cNvSpPr>
          <p:nvPr/>
        </p:nvSpPr>
        <p:spPr bwMode="auto">
          <a:xfrm flipH="1">
            <a:off x="3826570" y="1519461"/>
            <a:ext cx="1355725" cy="9080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51" name="AutoShape 55"/>
          <p:cNvSpPr>
            <a:spLocks noChangeShapeType="1"/>
          </p:cNvSpPr>
          <p:nvPr/>
        </p:nvSpPr>
        <p:spPr bwMode="auto">
          <a:xfrm flipH="1">
            <a:off x="4398070" y="1519461"/>
            <a:ext cx="784225" cy="1968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50" name="AutoShape 54"/>
          <p:cNvSpPr>
            <a:spLocks noChangeShapeType="1"/>
          </p:cNvSpPr>
          <p:nvPr/>
        </p:nvSpPr>
        <p:spPr bwMode="auto">
          <a:xfrm flipH="1" flipV="1">
            <a:off x="5312470" y="1436911"/>
            <a:ext cx="457200" cy="1968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49" name="AutoShape 53"/>
          <p:cNvSpPr>
            <a:spLocks noChangeShapeType="1"/>
          </p:cNvSpPr>
          <p:nvPr/>
        </p:nvSpPr>
        <p:spPr bwMode="auto">
          <a:xfrm flipH="1">
            <a:off x="5936357" y="1875061"/>
            <a:ext cx="123825" cy="22860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48" name="AutoShape 52"/>
          <p:cNvSpPr>
            <a:spLocks noChangeShapeType="1"/>
          </p:cNvSpPr>
          <p:nvPr/>
        </p:nvSpPr>
        <p:spPr bwMode="auto">
          <a:xfrm flipH="1">
            <a:off x="5183882" y="1875061"/>
            <a:ext cx="828675" cy="25971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47" name="AutoShape 51"/>
          <p:cNvSpPr>
            <a:spLocks noChangeShapeType="1"/>
          </p:cNvSpPr>
          <p:nvPr/>
        </p:nvSpPr>
        <p:spPr bwMode="auto">
          <a:xfrm flipH="1">
            <a:off x="3826570" y="1875061"/>
            <a:ext cx="2184400" cy="16700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46" name="AutoShape 50"/>
          <p:cNvSpPr>
            <a:spLocks noChangeShapeType="1"/>
          </p:cNvSpPr>
          <p:nvPr/>
        </p:nvSpPr>
        <p:spPr bwMode="auto">
          <a:xfrm flipH="1">
            <a:off x="3826570" y="1875061"/>
            <a:ext cx="2108200" cy="612775"/>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45" name="AutoShape 49"/>
          <p:cNvSpPr>
            <a:spLocks noChangeShapeType="1"/>
          </p:cNvSpPr>
          <p:nvPr/>
        </p:nvSpPr>
        <p:spPr bwMode="auto">
          <a:xfrm flipH="1" flipV="1">
            <a:off x="4398070" y="1824261"/>
            <a:ext cx="1485900" cy="508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44" name="AutoShape 48"/>
          <p:cNvSpPr>
            <a:spLocks noChangeShapeType="1"/>
          </p:cNvSpPr>
          <p:nvPr/>
        </p:nvSpPr>
        <p:spPr bwMode="auto">
          <a:xfrm flipH="1" flipV="1">
            <a:off x="6060182" y="1824261"/>
            <a:ext cx="352425" cy="5080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43" name="AutoShape 47"/>
          <p:cNvSpPr>
            <a:spLocks noChangeShapeType="1"/>
          </p:cNvSpPr>
          <p:nvPr/>
        </p:nvSpPr>
        <p:spPr bwMode="auto">
          <a:xfrm flipH="1">
            <a:off x="6012557" y="2683098"/>
            <a:ext cx="466725" cy="15176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42" name="AutoShape 46"/>
          <p:cNvSpPr>
            <a:spLocks noChangeShapeType="1"/>
          </p:cNvSpPr>
          <p:nvPr/>
        </p:nvSpPr>
        <p:spPr bwMode="auto">
          <a:xfrm flipH="1" flipV="1">
            <a:off x="6012557" y="1875061"/>
            <a:ext cx="400050" cy="16002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41" name="AutoShape 45"/>
          <p:cNvSpPr>
            <a:spLocks noChangeShapeType="1"/>
          </p:cNvSpPr>
          <p:nvPr/>
        </p:nvSpPr>
        <p:spPr bwMode="auto">
          <a:xfrm flipH="1">
            <a:off x="6060182" y="3797523"/>
            <a:ext cx="352425" cy="4572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40" name="AutoShape 44"/>
          <p:cNvSpPr>
            <a:spLocks noChangeShapeType="1"/>
          </p:cNvSpPr>
          <p:nvPr/>
        </p:nvSpPr>
        <p:spPr bwMode="auto">
          <a:xfrm flipH="1">
            <a:off x="3826570" y="3734023"/>
            <a:ext cx="2514600" cy="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39" name="AutoShape 43"/>
          <p:cNvSpPr>
            <a:spLocks noChangeShapeType="1"/>
          </p:cNvSpPr>
          <p:nvPr/>
        </p:nvSpPr>
        <p:spPr bwMode="auto">
          <a:xfrm flipH="1" flipV="1">
            <a:off x="4398070" y="1875061"/>
            <a:ext cx="1943100" cy="16700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38" name="AutoShape 42"/>
          <p:cNvSpPr>
            <a:spLocks noChangeShapeType="1"/>
          </p:cNvSpPr>
          <p:nvPr/>
        </p:nvSpPr>
        <p:spPr bwMode="auto">
          <a:xfrm flipH="1" flipV="1">
            <a:off x="5021957" y="1519461"/>
            <a:ext cx="1457325" cy="19431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37" name="AutoShape 41"/>
          <p:cNvSpPr>
            <a:spLocks noChangeShapeType="1"/>
          </p:cNvSpPr>
          <p:nvPr/>
        </p:nvSpPr>
        <p:spPr bwMode="auto">
          <a:xfrm flipV="1">
            <a:off x="5769670" y="1875061"/>
            <a:ext cx="165100" cy="23685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36" name="AutoShape 40"/>
          <p:cNvSpPr>
            <a:spLocks noChangeShapeType="1"/>
          </p:cNvSpPr>
          <p:nvPr/>
        </p:nvSpPr>
        <p:spPr bwMode="auto">
          <a:xfrm flipV="1">
            <a:off x="5822057" y="2602136"/>
            <a:ext cx="520700" cy="16002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35" name="AutoShape 39"/>
          <p:cNvSpPr>
            <a:spLocks noChangeShapeType="1"/>
          </p:cNvSpPr>
          <p:nvPr/>
        </p:nvSpPr>
        <p:spPr bwMode="auto">
          <a:xfrm flipV="1">
            <a:off x="6112570" y="3797523"/>
            <a:ext cx="365125" cy="5397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34" name="AutoShape 38"/>
          <p:cNvSpPr>
            <a:spLocks noChangeShapeType="1"/>
          </p:cNvSpPr>
          <p:nvPr/>
        </p:nvSpPr>
        <p:spPr bwMode="auto">
          <a:xfrm flipH="1" flipV="1">
            <a:off x="4398070" y="4364261"/>
            <a:ext cx="1371600" cy="635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33" name="AutoShape 37"/>
          <p:cNvSpPr>
            <a:spLocks noChangeShapeType="1"/>
          </p:cNvSpPr>
          <p:nvPr/>
        </p:nvSpPr>
        <p:spPr bwMode="auto">
          <a:xfrm flipH="1" flipV="1">
            <a:off x="3826570" y="3797523"/>
            <a:ext cx="1943100" cy="5397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32" name="AutoShape 36"/>
          <p:cNvSpPr>
            <a:spLocks noChangeShapeType="1"/>
          </p:cNvSpPr>
          <p:nvPr/>
        </p:nvSpPr>
        <p:spPr bwMode="auto">
          <a:xfrm flipH="1" flipV="1">
            <a:off x="3826570" y="2602136"/>
            <a:ext cx="1993900" cy="16002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31" name="AutoShape 35"/>
          <p:cNvSpPr>
            <a:spLocks noChangeShapeType="1"/>
          </p:cNvSpPr>
          <p:nvPr/>
        </p:nvSpPr>
        <p:spPr bwMode="auto">
          <a:xfrm flipH="1" flipV="1">
            <a:off x="4307582" y="1957611"/>
            <a:ext cx="1514475" cy="22860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30" name="AutoShape 34"/>
          <p:cNvSpPr>
            <a:spLocks noChangeShapeType="1"/>
          </p:cNvSpPr>
          <p:nvPr/>
        </p:nvSpPr>
        <p:spPr bwMode="auto">
          <a:xfrm flipH="1" flipV="1">
            <a:off x="4969570" y="1436911"/>
            <a:ext cx="50800" cy="30226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29" name="AutoShape 33"/>
          <p:cNvSpPr>
            <a:spLocks noChangeShapeType="1"/>
          </p:cNvSpPr>
          <p:nvPr/>
        </p:nvSpPr>
        <p:spPr bwMode="auto">
          <a:xfrm flipV="1">
            <a:off x="3621782" y="1359123"/>
            <a:ext cx="1349375" cy="20574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28" name="AutoShape 32"/>
          <p:cNvSpPr>
            <a:spLocks noChangeShapeType="1"/>
          </p:cNvSpPr>
          <p:nvPr/>
        </p:nvSpPr>
        <p:spPr bwMode="auto">
          <a:xfrm flipV="1">
            <a:off x="3826570" y="1729011"/>
            <a:ext cx="1943100" cy="18161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27" name="AutoShape 31"/>
          <p:cNvSpPr>
            <a:spLocks noChangeShapeType="1"/>
          </p:cNvSpPr>
          <p:nvPr/>
        </p:nvSpPr>
        <p:spPr bwMode="auto">
          <a:xfrm flipV="1">
            <a:off x="3826570" y="3638773"/>
            <a:ext cx="2514600" cy="952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26" name="AutoShape 30"/>
          <p:cNvSpPr>
            <a:spLocks noChangeShapeType="1"/>
          </p:cNvSpPr>
          <p:nvPr/>
        </p:nvSpPr>
        <p:spPr bwMode="auto">
          <a:xfrm>
            <a:off x="3826570" y="3797523"/>
            <a:ext cx="1943100" cy="6032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25" name="AutoShape 29"/>
          <p:cNvSpPr>
            <a:spLocks noChangeShapeType="1"/>
          </p:cNvSpPr>
          <p:nvPr/>
        </p:nvSpPr>
        <p:spPr bwMode="auto">
          <a:xfrm flipV="1">
            <a:off x="3745607" y="1633761"/>
            <a:ext cx="2076450" cy="6858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24" name="AutoShape 28"/>
          <p:cNvSpPr>
            <a:spLocks noChangeShapeType="1"/>
          </p:cNvSpPr>
          <p:nvPr/>
        </p:nvSpPr>
        <p:spPr bwMode="auto">
          <a:xfrm flipV="1">
            <a:off x="3826570" y="1436911"/>
            <a:ext cx="1143000" cy="8826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23" name="AutoShape 27"/>
          <p:cNvSpPr>
            <a:spLocks noChangeShapeType="1"/>
          </p:cNvSpPr>
          <p:nvPr/>
        </p:nvSpPr>
        <p:spPr bwMode="auto">
          <a:xfrm flipV="1">
            <a:off x="4307582" y="1359123"/>
            <a:ext cx="714375" cy="2603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22" name="AutoShape 26"/>
          <p:cNvSpPr>
            <a:spLocks noChangeShapeType="1"/>
          </p:cNvSpPr>
          <p:nvPr/>
        </p:nvSpPr>
        <p:spPr bwMode="auto">
          <a:xfrm>
            <a:off x="4398070" y="1824261"/>
            <a:ext cx="1371600" cy="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21" name="AutoShape 25"/>
          <p:cNvSpPr>
            <a:spLocks noChangeShapeType="1"/>
          </p:cNvSpPr>
          <p:nvPr/>
        </p:nvSpPr>
        <p:spPr bwMode="auto">
          <a:xfrm>
            <a:off x="4307582" y="1957611"/>
            <a:ext cx="2266950" cy="15176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20" name="AutoShape 24"/>
          <p:cNvSpPr>
            <a:spLocks noChangeArrowheads="1"/>
          </p:cNvSpPr>
          <p:nvPr/>
        </p:nvSpPr>
        <p:spPr bwMode="auto">
          <a:xfrm>
            <a:off x="4716016" y="1052736"/>
            <a:ext cx="781050" cy="219075"/>
          </a:xfrm>
          <a:prstGeom prst="flowChartAlternateProcess">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E=6</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S=8</a:t>
            </a:r>
            <a:endParaRPr kumimoji="0" lang="en-US" sz="1800" b="0" i="0" u="none" strike="noStrike" cap="none" normalizeH="0" baseline="0" dirty="0" smtClean="0">
              <a:ln>
                <a:noFill/>
              </a:ln>
              <a:solidFill>
                <a:schemeClr val="tx1"/>
              </a:solidFill>
              <a:effectLst/>
              <a:latin typeface="Arial" pitchFamily="34" charset="0"/>
            </a:endParaRPr>
          </a:p>
        </p:txBody>
      </p:sp>
      <p:sp>
        <p:nvSpPr>
          <p:cNvPr id="29719" name="AutoShape 23"/>
          <p:cNvSpPr>
            <a:spLocks noChangeArrowheads="1"/>
          </p:cNvSpPr>
          <p:nvPr/>
        </p:nvSpPr>
        <p:spPr bwMode="auto">
          <a:xfrm>
            <a:off x="6660232" y="1628800"/>
            <a:ext cx="781050" cy="287337"/>
          </a:xfrm>
          <a:prstGeom prst="flowChartAlternateProcess">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E=7  S=6</a:t>
            </a:r>
            <a:endParaRPr kumimoji="0" lang="en-US" sz="1800" b="0" i="0" u="none" strike="noStrike" cap="none" normalizeH="0" baseline="0" dirty="0" smtClean="0">
              <a:ln>
                <a:noFill/>
              </a:ln>
              <a:solidFill>
                <a:schemeClr val="tx1"/>
              </a:solidFill>
              <a:effectLst/>
              <a:latin typeface="Arial" pitchFamily="34" charset="0"/>
            </a:endParaRPr>
          </a:p>
        </p:txBody>
      </p:sp>
      <p:sp>
        <p:nvSpPr>
          <p:cNvPr id="29718" name="AutoShape 22"/>
          <p:cNvSpPr>
            <a:spLocks noChangeArrowheads="1"/>
          </p:cNvSpPr>
          <p:nvPr/>
        </p:nvSpPr>
        <p:spPr bwMode="auto">
          <a:xfrm>
            <a:off x="7308304" y="2492897"/>
            <a:ext cx="925066" cy="288032"/>
          </a:xfrm>
          <a:prstGeom prst="flowChartAlternateProcess">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3  S=2</a:t>
            </a:r>
            <a:endParaRPr kumimoji="0" lang="en-US" sz="1800" b="0" i="0" u="none" strike="noStrike" cap="none" normalizeH="0" baseline="0" dirty="0" smtClean="0">
              <a:ln>
                <a:noFill/>
              </a:ln>
              <a:solidFill>
                <a:schemeClr val="tx1"/>
              </a:solidFill>
              <a:effectLst/>
              <a:latin typeface="Arial" pitchFamily="34" charset="0"/>
            </a:endParaRPr>
          </a:p>
        </p:txBody>
      </p:sp>
      <p:sp>
        <p:nvSpPr>
          <p:cNvPr id="29717" name="AutoShape 21"/>
          <p:cNvSpPr>
            <a:spLocks noChangeArrowheads="1"/>
          </p:cNvSpPr>
          <p:nvPr/>
        </p:nvSpPr>
        <p:spPr bwMode="auto">
          <a:xfrm>
            <a:off x="7524328" y="3861048"/>
            <a:ext cx="781050" cy="223838"/>
          </a:xfrm>
          <a:prstGeom prst="flowChartAlternateProcess">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E=4  S=4</a:t>
            </a:r>
            <a:endParaRPr kumimoji="0" lang="en-US" sz="1800" b="0" i="0" u="none" strike="noStrike" cap="none" normalizeH="0" baseline="0" smtClean="0">
              <a:ln>
                <a:noFill/>
              </a:ln>
              <a:solidFill>
                <a:schemeClr val="tx1"/>
              </a:solidFill>
              <a:effectLst/>
              <a:latin typeface="Arial" pitchFamily="34" charset="0"/>
            </a:endParaRPr>
          </a:p>
        </p:txBody>
      </p:sp>
      <p:sp>
        <p:nvSpPr>
          <p:cNvPr id="29716" name="AutoShape 20"/>
          <p:cNvSpPr>
            <a:spLocks noChangeArrowheads="1"/>
          </p:cNvSpPr>
          <p:nvPr/>
        </p:nvSpPr>
        <p:spPr bwMode="auto">
          <a:xfrm>
            <a:off x="6948264" y="4941168"/>
            <a:ext cx="781050" cy="287338"/>
          </a:xfrm>
          <a:prstGeom prst="flowChartAlternateProcess">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E=5  S=6</a:t>
            </a:r>
            <a:endParaRPr kumimoji="0" lang="en-US" sz="1800" b="0" i="0" u="none" strike="noStrike" cap="none" normalizeH="0" baseline="0" dirty="0" smtClean="0">
              <a:ln>
                <a:noFill/>
              </a:ln>
              <a:solidFill>
                <a:schemeClr val="tx1"/>
              </a:solidFill>
              <a:effectLst/>
              <a:latin typeface="Arial" pitchFamily="34" charset="0"/>
            </a:endParaRPr>
          </a:p>
        </p:txBody>
      </p:sp>
      <p:sp>
        <p:nvSpPr>
          <p:cNvPr id="29715" name="AutoShape 19"/>
          <p:cNvSpPr>
            <a:spLocks noChangeArrowheads="1"/>
          </p:cNvSpPr>
          <p:nvPr/>
        </p:nvSpPr>
        <p:spPr bwMode="auto">
          <a:xfrm>
            <a:off x="4788024" y="5445224"/>
            <a:ext cx="781050" cy="225425"/>
          </a:xfrm>
          <a:prstGeom prst="flowChartAlternateProcess">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E=2  S=1</a:t>
            </a:r>
            <a:endParaRPr kumimoji="0" lang="en-US" sz="1800" b="0" i="0" u="none" strike="noStrike" cap="none" normalizeH="0" baseline="0" smtClean="0">
              <a:ln>
                <a:noFill/>
              </a:ln>
              <a:solidFill>
                <a:schemeClr val="tx1"/>
              </a:solidFill>
              <a:effectLst/>
              <a:latin typeface="Arial" pitchFamily="34" charset="0"/>
            </a:endParaRPr>
          </a:p>
        </p:txBody>
      </p:sp>
      <p:sp>
        <p:nvSpPr>
          <p:cNvPr id="29714" name="AutoShape 18"/>
          <p:cNvSpPr>
            <a:spLocks noChangeArrowheads="1"/>
          </p:cNvSpPr>
          <p:nvPr/>
        </p:nvSpPr>
        <p:spPr bwMode="auto">
          <a:xfrm>
            <a:off x="2051720" y="2492896"/>
            <a:ext cx="781051" cy="287338"/>
          </a:xfrm>
          <a:prstGeom prst="flowChartAlternateProcess">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E=3  S=3</a:t>
            </a:r>
            <a:endParaRPr kumimoji="0" lang="en-US" sz="1800" b="0" i="0" u="none" strike="noStrike" cap="none" normalizeH="0" baseline="0" smtClean="0">
              <a:ln>
                <a:noFill/>
              </a:ln>
              <a:solidFill>
                <a:schemeClr val="tx1"/>
              </a:solidFill>
              <a:effectLst/>
              <a:latin typeface="Arial" pitchFamily="34" charset="0"/>
            </a:endParaRPr>
          </a:p>
        </p:txBody>
      </p:sp>
      <p:sp>
        <p:nvSpPr>
          <p:cNvPr id="29713" name="AutoShape 17"/>
          <p:cNvSpPr>
            <a:spLocks noChangeArrowheads="1"/>
          </p:cNvSpPr>
          <p:nvPr/>
        </p:nvSpPr>
        <p:spPr bwMode="auto">
          <a:xfrm>
            <a:off x="2411760" y="4869160"/>
            <a:ext cx="781050" cy="287338"/>
          </a:xfrm>
          <a:prstGeom prst="flowChartAlternateProcess">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E=1  S=0</a:t>
            </a:r>
            <a:endParaRPr kumimoji="0" lang="en-US" sz="1800" b="0" i="0" u="none" strike="noStrike" cap="none" normalizeH="0" baseline="0" smtClean="0">
              <a:ln>
                <a:noFill/>
              </a:ln>
              <a:solidFill>
                <a:schemeClr val="tx1"/>
              </a:solidFill>
              <a:effectLst/>
              <a:latin typeface="Arial" pitchFamily="34" charset="0"/>
            </a:endParaRPr>
          </a:p>
        </p:txBody>
      </p:sp>
      <p:sp>
        <p:nvSpPr>
          <p:cNvPr id="29712" name="AutoShape 16"/>
          <p:cNvSpPr>
            <a:spLocks noChangeArrowheads="1"/>
          </p:cNvSpPr>
          <p:nvPr/>
        </p:nvSpPr>
        <p:spPr bwMode="auto">
          <a:xfrm>
            <a:off x="2051720" y="3429000"/>
            <a:ext cx="781050" cy="287338"/>
          </a:xfrm>
          <a:prstGeom prst="flowChartAlternateProcess">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E=5  S=4</a:t>
            </a:r>
            <a:endParaRPr kumimoji="0" lang="en-US" sz="1800" b="0" i="0" u="none" strike="noStrike" cap="none" normalizeH="0" baseline="0" smtClean="0">
              <a:ln>
                <a:noFill/>
              </a:ln>
              <a:solidFill>
                <a:schemeClr val="tx1"/>
              </a:solidFill>
              <a:effectLst/>
              <a:latin typeface="Arial" pitchFamily="34" charset="0"/>
            </a:endParaRPr>
          </a:p>
        </p:txBody>
      </p:sp>
      <p:sp>
        <p:nvSpPr>
          <p:cNvPr id="29711" name="AutoShape 15"/>
          <p:cNvSpPr>
            <a:spLocks noChangeArrowheads="1"/>
          </p:cNvSpPr>
          <p:nvPr/>
        </p:nvSpPr>
        <p:spPr bwMode="auto">
          <a:xfrm>
            <a:off x="2411760" y="1628800"/>
            <a:ext cx="781050" cy="287337"/>
          </a:xfrm>
          <a:prstGeom prst="flowChartAlternateProcess">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E=4  S=4</a:t>
            </a:r>
            <a:endParaRPr kumimoji="0" lang="en-US" sz="1800" b="0" i="0" u="none" strike="noStrike" cap="none" normalizeH="0" baseline="0" smtClean="0">
              <a:ln>
                <a:noFill/>
              </a:ln>
              <a:solidFill>
                <a:schemeClr val="tx1"/>
              </a:solidFill>
              <a:effectLst/>
              <a:latin typeface="Arial" pitchFamily="34" charset="0"/>
            </a:endParaRPr>
          </a:p>
        </p:txBody>
      </p:sp>
      <p:sp>
        <p:nvSpPr>
          <p:cNvPr id="29710" name="Oval 14"/>
          <p:cNvSpPr>
            <a:spLocks noChangeArrowheads="1"/>
          </p:cNvSpPr>
          <p:nvPr/>
        </p:nvSpPr>
        <p:spPr bwMode="auto">
          <a:xfrm>
            <a:off x="6012160" y="1124744"/>
            <a:ext cx="282575" cy="504825"/>
          </a:xfrm>
          <a:prstGeom prst="ellipse">
            <a:avLst/>
          </a:prstGeom>
          <a:no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endParaRPr>
          </a:p>
        </p:txBody>
      </p:sp>
      <p:sp>
        <p:nvSpPr>
          <p:cNvPr id="29709" name="Oval 13"/>
          <p:cNvSpPr>
            <a:spLocks noChangeArrowheads="1"/>
          </p:cNvSpPr>
          <p:nvPr/>
        </p:nvSpPr>
        <p:spPr bwMode="auto">
          <a:xfrm>
            <a:off x="6574532" y="1933798"/>
            <a:ext cx="336550" cy="554038"/>
          </a:xfrm>
          <a:prstGeom prst="ellipse">
            <a:avLst/>
          </a:prstGeom>
          <a:no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00"/>
                </a:solidFill>
                <a:effectLst/>
                <a:latin typeface="Arial" pitchFamily="34" charset="0"/>
                <a:ea typeface="Times New Roman" pitchFamily="18" charset="0"/>
              </a:rPr>
              <a:t>8</a:t>
            </a:r>
            <a:endParaRPr kumimoji="0" lang="en-US" sz="1800" b="0" i="0" u="none" strike="noStrike" cap="none" normalizeH="0" baseline="0" smtClean="0">
              <a:ln>
                <a:noFill/>
              </a:ln>
              <a:solidFill>
                <a:schemeClr val="tx1"/>
              </a:solidFill>
              <a:effectLst/>
              <a:latin typeface="Arial" pitchFamily="34" charset="0"/>
            </a:endParaRPr>
          </a:p>
        </p:txBody>
      </p:sp>
      <p:sp>
        <p:nvSpPr>
          <p:cNvPr id="29708" name="Oval 12"/>
          <p:cNvSpPr>
            <a:spLocks noChangeArrowheads="1"/>
          </p:cNvSpPr>
          <p:nvPr/>
        </p:nvSpPr>
        <p:spPr bwMode="auto">
          <a:xfrm>
            <a:off x="4117082" y="4910361"/>
            <a:ext cx="282575" cy="504825"/>
          </a:xfrm>
          <a:prstGeom prst="ellipse">
            <a:avLst/>
          </a:prstGeom>
          <a:no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pitchFamily="34" charset="0"/>
                <a:ea typeface="Times New Roman" pitchFamily="18" charset="0"/>
              </a:rPr>
              <a:t>9</a:t>
            </a:r>
            <a:endParaRPr kumimoji="0" lang="en-US" sz="1800" b="0" i="0" u="none" strike="noStrike" cap="none" normalizeH="0" baseline="0" smtClean="0">
              <a:ln>
                <a:noFill/>
              </a:ln>
              <a:solidFill>
                <a:schemeClr val="tx1"/>
              </a:solidFill>
              <a:effectLst/>
              <a:latin typeface="Arial" pitchFamily="34" charset="0"/>
            </a:endParaRPr>
          </a:p>
        </p:txBody>
      </p:sp>
      <p:sp>
        <p:nvSpPr>
          <p:cNvPr id="29707" name="Oval 11"/>
          <p:cNvSpPr>
            <a:spLocks noChangeArrowheads="1"/>
          </p:cNvSpPr>
          <p:nvPr/>
        </p:nvSpPr>
        <p:spPr bwMode="auto">
          <a:xfrm>
            <a:off x="6156176" y="4365104"/>
            <a:ext cx="282575" cy="574675"/>
          </a:xfrm>
          <a:prstGeom prst="ellipse">
            <a:avLst/>
          </a:prstGeom>
          <a:no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endParaRPr>
          </a:p>
        </p:txBody>
      </p:sp>
      <p:sp>
        <p:nvSpPr>
          <p:cNvPr id="29706" name="Oval 10"/>
          <p:cNvSpPr>
            <a:spLocks noChangeArrowheads="1"/>
          </p:cNvSpPr>
          <p:nvPr/>
        </p:nvSpPr>
        <p:spPr bwMode="auto">
          <a:xfrm>
            <a:off x="6804248" y="3356992"/>
            <a:ext cx="282575" cy="504825"/>
          </a:xfrm>
          <a:prstGeom prst="ellipse">
            <a:avLst/>
          </a:prstGeom>
          <a:no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endParaRPr>
          </a:p>
        </p:txBody>
      </p:sp>
      <p:sp>
        <p:nvSpPr>
          <p:cNvPr id="29705" name="Oval 9"/>
          <p:cNvSpPr>
            <a:spLocks noChangeArrowheads="1"/>
          </p:cNvSpPr>
          <p:nvPr/>
        </p:nvSpPr>
        <p:spPr bwMode="auto">
          <a:xfrm>
            <a:off x="3088382" y="2991073"/>
            <a:ext cx="282575" cy="504825"/>
          </a:xfrm>
          <a:prstGeom prst="ellipse">
            <a:avLst/>
          </a:prstGeom>
          <a:no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00"/>
                </a:solidFill>
                <a:effectLst/>
                <a:latin typeface="Arial" pitchFamily="34" charset="0"/>
                <a:ea typeface="Times New Roman" pitchFamily="18"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29704" name="Oval 8"/>
          <p:cNvSpPr>
            <a:spLocks noChangeArrowheads="1"/>
          </p:cNvSpPr>
          <p:nvPr/>
        </p:nvSpPr>
        <p:spPr bwMode="auto">
          <a:xfrm>
            <a:off x="3259832" y="4075336"/>
            <a:ext cx="880120" cy="505792"/>
          </a:xfrm>
          <a:prstGeom prst="ellipse">
            <a:avLst/>
          </a:prstGeom>
          <a:no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rPr>
              <a:t>10</a:t>
            </a:r>
            <a:endParaRPr kumimoji="0" lang="en-US" sz="1800" b="0" i="0" u="none" strike="noStrike" cap="none" normalizeH="0" baseline="0" dirty="0" smtClean="0">
              <a:ln>
                <a:noFill/>
              </a:ln>
              <a:solidFill>
                <a:schemeClr val="tx1"/>
              </a:solidFill>
              <a:effectLst/>
              <a:latin typeface="Arial" pitchFamily="34" charset="0"/>
            </a:endParaRPr>
          </a:p>
        </p:txBody>
      </p:sp>
      <p:sp>
        <p:nvSpPr>
          <p:cNvPr id="29703" name="Oval 7"/>
          <p:cNvSpPr>
            <a:spLocks noChangeArrowheads="1"/>
          </p:cNvSpPr>
          <p:nvPr/>
        </p:nvSpPr>
        <p:spPr bwMode="auto">
          <a:xfrm>
            <a:off x="3155057" y="1875061"/>
            <a:ext cx="282575" cy="612775"/>
          </a:xfrm>
          <a:prstGeom prst="ellipse">
            <a:avLst/>
          </a:prstGeom>
          <a:no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00"/>
                </a:solidFill>
                <a:effectLst/>
                <a:latin typeface="Arial" pitchFamily="34" charset="0"/>
                <a:ea typeface="Times New Roman" pitchFamily="18" charset="0"/>
              </a:rPr>
              <a:t>7</a:t>
            </a:r>
            <a:endParaRPr kumimoji="0" lang="en-US" sz="1800" b="0" i="0" u="none" strike="noStrike" cap="none" normalizeH="0" baseline="0" smtClean="0">
              <a:ln>
                <a:noFill/>
              </a:ln>
              <a:solidFill>
                <a:schemeClr val="tx1"/>
              </a:solidFill>
              <a:effectLst/>
              <a:latin typeface="Arial" pitchFamily="34" charset="0"/>
            </a:endParaRPr>
          </a:p>
        </p:txBody>
      </p:sp>
      <p:sp>
        <p:nvSpPr>
          <p:cNvPr id="29702" name="Oval 6"/>
          <p:cNvSpPr>
            <a:spLocks noChangeArrowheads="1"/>
          </p:cNvSpPr>
          <p:nvPr/>
        </p:nvSpPr>
        <p:spPr bwMode="auto">
          <a:xfrm>
            <a:off x="3635896" y="1196752"/>
            <a:ext cx="282575" cy="504825"/>
          </a:xfrm>
          <a:prstGeom prst="ellipse">
            <a:avLst/>
          </a:prstGeom>
          <a:no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endParaRPr>
          </a:p>
        </p:txBody>
      </p:sp>
      <p:sp>
        <p:nvSpPr>
          <p:cNvPr id="29701" name="AutoShape 5"/>
          <p:cNvSpPr>
            <a:spLocks noChangeShapeType="1"/>
          </p:cNvSpPr>
          <p:nvPr/>
        </p:nvSpPr>
        <p:spPr bwMode="auto">
          <a:xfrm flipV="1">
            <a:off x="3826570" y="2476723"/>
            <a:ext cx="2514600" cy="3810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00" name="AutoShape 4"/>
          <p:cNvSpPr>
            <a:spLocks noChangeShapeType="1"/>
          </p:cNvSpPr>
          <p:nvPr/>
        </p:nvSpPr>
        <p:spPr bwMode="auto">
          <a:xfrm>
            <a:off x="3678932" y="2602136"/>
            <a:ext cx="2143125" cy="1682750"/>
          </a:xfrm>
          <a:prstGeom prst="straightConnector1">
            <a:avLst/>
          </a:prstGeom>
          <a:noFill/>
          <a:ln w="9525">
            <a:solidFill>
              <a:srgbClr val="943634"/>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0" name="AutoShape 124"/>
          <p:cNvSpPr>
            <a:spLocks noChangeArrowheads="1"/>
          </p:cNvSpPr>
          <p:nvPr/>
        </p:nvSpPr>
        <p:spPr bwMode="auto">
          <a:xfrm>
            <a:off x="4499992" y="620688"/>
            <a:ext cx="1423988" cy="457200"/>
          </a:xfrm>
          <a:prstGeom prst="roundRect">
            <a:avLst>
              <a:gd name="adj" fmla="val 16667"/>
            </a:avLst>
          </a:prstGeom>
          <a:solidFill>
            <a:srgbClr val="CCC0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800" b="0" i="0" u="none" strike="noStrike" cap="none" normalizeH="0" baseline="0" smtClean="0">
                <a:ln>
                  <a:noFill/>
                </a:ln>
                <a:solidFill>
                  <a:schemeClr val="tx1"/>
                </a:solidFill>
                <a:effectLst/>
                <a:latin typeface="Calibri" pitchFamily="34" charset="0"/>
              </a:rPr>
              <a:t>1. .</a:t>
            </a:r>
            <a:r>
              <a:rPr kumimoji="0" lang="es-ES" sz="800" b="1" i="0" u="none" strike="noStrike" cap="none" normalizeH="0" baseline="0" smtClean="0">
                <a:ln>
                  <a:noFill/>
                </a:ln>
                <a:solidFill>
                  <a:srgbClr val="000000"/>
                </a:solidFill>
                <a:effectLst/>
                <a:latin typeface="Arial" pitchFamily="34" charset="0"/>
              </a:rPr>
              <a:t>Contar con una cartera de donantes</a:t>
            </a:r>
            <a:endParaRPr kumimoji="0" lang="es-ES" sz="8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4139952" y="620688"/>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rgbClr val="FF0000"/>
                </a:solidFill>
                <a:effectLst/>
                <a:latin typeface="Calibri" pitchFamily="34" charset="0"/>
              </a:rPr>
              <a:t>1</a:t>
            </a:r>
            <a:endParaRPr kumimoji="0" lang="es-ES" sz="1800" b="0" i="0" u="none" strike="noStrike" cap="none" normalizeH="0" baseline="0" smtClean="0">
              <a:ln>
                <a:noFill/>
              </a:ln>
              <a:solidFill>
                <a:schemeClr val="tx1"/>
              </a:solidFill>
              <a:effectLst/>
              <a:latin typeface="Arial" pitchFamily="34" charset="0"/>
            </a:endParaRPr>
          </a:p>
        </p:txBody>
      </p:sp>
      <p:sp>
        <p:nvSpPr>
          <p:cNvPr id="135" name="4 Título"/>
          <p:cNvSpPr txBox="1">
            <a:spLocks/>
          </p:cNvSpPr>
          <p:nvPr/>
        </p:nvSpPr>
        <p:spPr>
          <a:xfrm>
            <a:off x="1259632" y="5805264"/>
            <a:ext cx="7498080" cy="864096"/>
          </a:xfrm>
          <a:prstGeom prst="rect">
            <a:avLst/>
          </a:prstGeom>
        </p:spPr>
        <p:txBody>
          <a:bodyPr anchor="ctr">
            <a:noAutofit/>
          </a:bodyPr>
          <a:lstStyle/>
          <a:p>
            <a:pPr algn="just"/>
            <a:r>
              <a:rPr lang="es-ES_tradnl" dirty="0" smtClean="0"/>
              <a:t>Esta metodología permite que mediante la implementación de un diagrama de Causa – Efecto, se puedan identificar las 6 maniobras que poseen mayor impacto sobre el futuro de la FS y que darán lugar a los objetivos estratégicos.</a:t>
            </a:r>
            <a:endParaRPr lang="es-E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475656" y="260648"/>
            <a:ext cx="7498080" cy="360040"/>
          </a:xfrm>
        </p:spPr>
        <p:txBody>
          <a:bodyPr>
            <a:noAutofit/>
          </a:bodyPr>
          <a:lstStyle/>
          <a:p>
            <a:pPr algn="ctr"/>
            <a:r>
              <a:rPr lang="es-ES" sz="1800" dirty="0" smtClean="0"/>
              <a:t>IDENTIFICACIÒN DE OBJETIVOS ESTRATÈGICOS</a:t>
            </a: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graphicFrame>
        <p:nvGraphicFramePr>
          <p:cNvPr id="22" name="21 Diagrama"/>
          <p:cNvGraphicFramePr/>
          <p:nvPr/>
        </p:nvGraphicFramePr>
        <p:xfrm>
          <a:off x="971600" y="620688"/>
          <a:ext cx="7920880"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1357290" y="357166"/>
            <a:ext cx="7481910" cy="6286544"/>
          </a:xfrm>
        </p:spPr>
        <p:txBody>
          <a:bodyPr/>
          <a:lstStyle/>
          <a:p>
            <a:pPr algn="ctr"/>
            <a:r>
              <a:rPr lang="es-EC"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CONTENIDO</a:t>
            </a:r>
          </a:p>
          <a:p>
            <a:pPr algn="ctr"/>
            <a:endParaRPr lang="es-EC" b="1" dirty="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graphicFrame>
        <p:nvGraphicFramePr>
          <p:cNvPr id="5" name="4 Diagrama"/>
          <p:cNvGraphicFramePr/>
          <p:nvPr/>
        </p:nvGraphicFramePr>
        <p:xfrm>
          <a:off x="1571604" y="928670"/>
          <a:ext cx="7072362"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645920" y="404664"/>
            <a:ext cx="7498080" cy="360040"/>
          </a:xfrm>
        </p:spPr>
        <p:txBody>
          <a:bodyPr>
            <a:noAutofit/>
          </a:bodyPr>
          <a:lstStyle/>
          <a:p>
            <a:pPr algn="ctr"/>
            <a:r>
              <a:rPr lang="es-ES" sz="1800" dirty="0" smtClean="0"/>
              <a:t>DIRECCIONAMIENTO ESTRATÈGICO</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115616" y="802884"/>
            <a:ext cx="756084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el diseño de la Planificación Estratégica de la FS, se determinó que no cuenta con una misión</a:t>
            </a:r>
            <a:r>
              <a:rPr kumimoji="0" lang="es-ES_tradnl" b="0" i="0" u="none" strike="noStrike" cap="none" normalizeH="0" dirty="0" smtClean="0">
                <a:ln>
                  <a:noFill/>
                </a:ln>
                <a:solidFill>
                  <a:schemeClr val="tx1"/>
                </a:solidFill>
                <a:effectLst/>
                <a:latin typeface="Arial" pitchFamily="34" charset="0"/>
                <a:ea typeface="Times New Roman" pitchFamily="18" charset="0"/>
                <a:cs typeface="Arial" pitchFamily="34" charset="0"/>
              </a:rPr>
              <a:t> y visión</a:t>
            </a:r>
            <a:r>
              <a:rPr lang="es-ES_tradnl" dirty="0" smtClean="0">
                <a:latin typeface="Arial" pitchFamily="34" charset="0"/>
                <a:ea typeface="Times New Roman" pitchFamily="18" charset="0"/>
                <a:cs typeface="Arial" pitchFamily="34" charset="0"/>
              </a:rPr>
              <a:t>, en reuniones mantenidas con los directivos y miembros de la asamblea se formulo la misión y visión, sin embargo a los padres de familia se les hiso una encuesta.</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2800" b="0" i="0" u="none" strike="noStrike" cap="none" normalizeH="0" baseline="0" dirty="0" smtClean="0">
                <a:ln>
                  <a:noFill/>
                </a:ln>
                <a:solidFill>
                  <a:schemeClr val="tx1"/>
                </a:solidFill>
                <a:effectLst/>
                <a:latin typeface="Arial" pitchFamily="34" charset="0"/>
                <a:cs typeface="Arial" pitchFamily="34" charset="0"/>
              </a:rPr>
              <a:t>MISIÒN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1746" name="AutoShape 2"/>
          <p:cNvSpPr>
            <a:spLocks noChangeArrowheads="1"/>
          </p:cNvSpPr>
          <p:nvPr/>
        </p:nvSpPr>
        <p:spPr bwMode="auto">
          <a:xfrm>
            <a:off x="1331640" y="3140968"/>
            <a:ext cx="7344816" cy="1512168"/>
          </a:xfrm>
          <a:prstGeom prst="flowChartAlternateProcess">
            <a:avLst/>
          </a:prstGeom>
          <a:gradFill rotWithShape="0">
            <a:gsLst>
              <a:gs pos="0">
                <a:srgbClr val="D99594"/>
              </a:gs>
              <a:gs pos="50000">
                <a:srgbClr val="F2DBDB"/>
              </a:gs>
              <a:gs pos="100000">
                <a:srgbClr val="D99594"/>
              </a:gs>
            </a:gsLst>
            <a:lin ang="18900000" scaled="1"/>
          </a:gradFill>
          <a:ln w="12700">
            <a:miter lim="800000"/>
            <a:headEnd/>
            <a:tailEnd/>
          </a:ln>
          <a:effectLst/>
          <a:scene3d>
            <a:camera prst="legacyObliqueTopLeft"/>
            <a:lightRig rig="legacyFlat3" dir="t"/>
          </a:scene3d>
          <a:sp3d extrusionH="430200" prstMaterial="legacyMatte">
            <a:bevelT w="13500" h="13500" prst="angle"/>
            <a:bevelB w="13500" h="13500" prst="angle"/>
            <a:extrusionClr>
              <a:srgbClr val="D99594"/>
            </a:extrusionClr>
          </a:sp3d>
        </p:spPr>
        <p:txBody>
          <a:bodyPr vert="horz" wrap="square" lIns="91440" tIns="45720" rIns="91440" bIns="45720" numCol="1" anchor="t" anchorCtr="0" compatLnSpc="1">
            <a:prstTxWarp prst="textNoShape">
              <a:avLst/>
            </a:prstTxWarp>
            <a:flatTx/>
          </a:bodyPr>
          <a:lstStyle/>
          <a:p>
            <a:pPr marL="0" marR="0" lvl="0" indent="0" algn="just" defTabSz="914400" rtl="0" eaLnBrk="1" fontAlgn="base" latinLnBrk="0" hangingPunct="1">
              <a:lnSpc>
                <a:spcPct val="100000"/>
              </a:lnSpc>
              <a:spcBef>
                <a:spcPts val="500"/>
              </a:spcBef>
              <a:spcAft>
                <a:spcPts val="500"/>
              </a:spcAft>
              <a:buClrTx/>
              <a:buSzTx/>
              <a:buFontTx/>
              <a:buNone/>
              <a:tabLst/>
            </a:pPr>
            <a:r>
              <a:rPr kumimoji="0" lang="es-EC" b="0" i="0" u="none" strike="noStrike" cap="none" normalizeH="0" baseline="0" dirty="0" smtClean="0">
                <a:ln>
                  <a:noFill/>
                </a:ln>
                <a:solidFill>
                  <a:schemeClr val="tx1"/>
                </a:solidFill>
                <a:effectLst/>
                <a:latin typeface="Arial" pitchFamily="34" charset="0"/>
              </a:rPr>
              <a:t>“</a:t>
            </a:r>
            <a:r>
              <a:rPr kumimoji="0" lang="es-EC" b="0" i="0" u="none" strike="noStrike" cap="none" normalizeH="0" baseline="0" dirty="0" smtClean="0">
                <a:ln>
                  <a:noFill/>
                </a:ln>
                <a:solidFill>
                  <a:srgbClr val="000000"/>
                </a:solidFill>
                <a:effectLst/>
                <a:latin typeface="Arial" pitchFamily="34" charset="0"/>
              </a:rPr>
              <a:t>Aportar a la educación de niños, niñas y adolescentes mediante la consecución de fondos para asignar becas de estudio y formando lideres amigables con el ambiente, contando con personal calificado y garantizando la educación en las Islas Galápagos</a:t>
            </a:r>
            <a:r>
              <a:rPr kumimoji="0" lang="es-EC" b="0" i="0" u="none" strike="noStrike" cap="none" normalizeH="0" baseline="0" dirty="0" smtClean="0">
                <a:ln>
                  <a:noFill/>
                </a:ln>
                <a:solidFill>
                  <a:schemeClr val="tx1"/>
                </a:solidFill>
                <a:effectLst/>
                <a:latin typeface="Arial" pitchFamily="34" charset="0"/>
              </a:rPr>
              <a:t>”</a:t>
            </a:r>
            <a:endParaRPr kumimoji="0" lang="es-EC" b="0" i="0" u="none" strike="noStrike" cap="none" normalizeH="0" baseline="0" dirty="0" smtClean="0">
              <a:ln>
                <a:noFill/>
              </a:ln>
              <a:solidFill>
                <a:srgbClr val="000000"/>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800" b="0" i="0" u="none" strike="noStrike" cap="none" normalizeH="0" baseline="0" dirty="0" smtClean="0">
              <a:ln>
                <a:noFill/>
              </a:ln>
              <a:solidFill>
                <a:schemeClr val="tx1"/>
              </a:solidFill>
              <a:effectLst/>
              <a:latin typeface="Arial" pitchFamily="34" charset="0"/>
            </a:endParaRPr>
          </a:p>
        </p:txBody>
      </p:sp>
      <p:pic>
        <p:nvPicPr>
          <p:cNvPr id="26" name="25 Imagen" descr="niños escuela.jpg"/>
          <p:cNvPicPr>
            <a:picLocks noChangeAspect="1"/>
          </p:cNvPicPr>
          <p:nvPr/>
        </p:nvPicPr>
        <p:blipFill>
          <a:blip r:embed="rId2" cstate="print"/>
          <a:stretch>
            <a:fillRect/>
          </a:stretch>
        </p:blipFill>
        <p:spPr>
          <a:xfrm>
            <a:off x="6516216" y="5013176"/>
            <a:ext cx="2112268" cy="1676403"/>
          </a:xfrm>
          <a:prstGeom prst="rect">
            <a:avLst/>
          </a:prstGeom>
        </p:spPr>
      </p:pic>
      <p:pic>
        <p:nvPicPr>
          <p:cNvPr id="27" name="26 Imagen" descr="descarga.jpg"/>
          <p:cNvPicPr>
            <a:picLocks noChangeAspect="1"/>
          </p:cNvPicPr>
          <p:nvPr/>
        </p:nvPicPr>
        <p:blipFill>
          <a:blip r:embed="rId3" cstate="print"/>
          <a:stretch>
            <a:fillRect/>
          </a:stretch>
        </p:blipFill>
        <p:spPr>
          <a:xfrm>
            <a:off x="1691680" y="4812681"/>
            <a:ext cx="2592288" cy="1745827"/>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645920" y="188640"/>
            <a:ext cx="7498080" cy="576064"/>
          </a:xfrm>
        </p:spPr>
        <p:txBody>
          <a:bodyPr>
            <a:noAutofit/>
          </a:bodyPr>
          <a:lstStyle/>
          <a:p>
            <a:pPr algn="ctr"/>
            <a:r>
              <a:rPr lang="es-ES" sz="1800" dirty="0" smtClean="0"/>
              <a:t/>
            </a:r>
            <a:br>
              <a:rPr lang="es-ES" sz="1800" dirty="0" smtClean="0"/>
            </a:br>
            <a:r>
              <a:rPr lang="es-ES" sz="1800" dirty="0" smtClean="0"/>
              <a:t/>
            </a:r>
            <a:br>
              <a:rPr lang="es-ES" sz="1800" dirty="0" smtClean="0"/>
            </a:br>
            <a:r>
              <a:rPr lang="es-ES" sz="1800" dirty="0" smtClean="0"/>
              <a:t>DIRECCIONAMIENTO ESTRATÈGICO</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259632" y="260648"/>
            <a:ext cx="756084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sz="2800" dirty="0" smtClean="0">
                <a:solidFill>
                  <a:schemeClr val="accent1">
                    <a:lumMod val="75000"/>
                  </a:schemeClr>
                </a:solidFill>
                <a:latin typeface="Arial" pitchFamily="34" charset="0"/>
                <a:cs typeface="Arial" pitchFamily="34" charset="0"/>
              </a:rPr>
              <a:t>V</a:t>
            </a:r>
            <a:r>
              <a:rPr kumimoji="0" lang="es-ES_tradnl" sz="2800" b="0" i="0" u="none" strike="noStrike" cap="none" normalizeH="0" baseline="0" dirty="0" smtClean="0">
                <a:ln>
                  <a:noFill/>
                </a:ln>
                <a:solidFill>
                  <a:schemeClr val="accent1">
                    <a:lumMod val="75000"/>
                  </a:schemeClr>
                </a:solidFill>
                <a:effectLst/>
                <a:latin typeface="Arial" pitchFamily="34" charset="0"/>
                <a:cs typeface="Arial" pitchFamily="34" charset="0"/>
              </a:rPr>
              <a:t>ISIÒN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pic>
        <p:nvPicPr>
          <p:cNvPr id="27" name="26 Imagen" descr="descarga.jpg"/>
          <p:cNvPicPr>
            <a:picLocks noChangeAspect="1"/>
          </p:cNvPicPr>
          <p:nvPr/>
        </p:nvPicPr>
        <p:blipFill>
          <a:blip r:embed="rId2" cstate="print"/>
          <a:stretch>
            <a:fillRect/>
          </a:stretch>
        </p:blipFill>
        <p:spPr>
          <a:xfrm>
            <a:off x="1115616" y="3284984"/>
            <a:ext cx="2592288" cy="17458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2770" name="AutoShape 2"/>
          <p:cNvSpPr>
            <a:spLocks noChangeArrowheads="1"/>
          </p:cNvSpPr>
          <p:nvPr/>
        </p:nvSpPr>
        <p:spPr bwMode="auto">
          <a:xfrm>
            <a:off x="1403648" y="1484784"/>
            <a:ext cx="7560840" cy="1728192"/>
          </a:xfrm>
          <a:prstGeom prst="flowChartAlternateProcess">
            <a:avLst/>
          </a:prstGeom>
          <a:gradFill rotWithShape="0">
            <a:gsLst>
              <a:gs pos="0">
                <a:srgbClr val="D99594"/>
              </a:gs>
              <a:gs pos="50000">
                <a:srgbClr val="F2DBDB"/>
              </a:gs>
              <a:gs pos="100000">
                <a:srgbClr val="D99594"/>
              </a:gs>
            </a:gsLst>
            <a:lin ang="18900000" scaled="1"/>
          </a:gradFill>
          <a:ln w="12700">
            <a:miter lim="800000"/>
            <a:headEnd/>
            <a:tailEnd/>
          </a:ln>
          <a:effectLst/>
          <a:scene3d>
            <a:camera prst="legacyObliqueTopLeft"/>
            <a:lightRig rig="legacyFlat3" dir="t"/>
          </a:scene3d>
          <a:sp3d extrusionH="430200" prstMaterial="legacyMatte">
            <a:bevelT w="13500" h="13500" prst="angle"/>
            <a:bevelB w="13500" h="13500" prst="angle"/>
            <a:extrusionClr>
              <a:srgbClr val="D99594"/>
            </a:extrusionClr>
          </a:sp3d>
        </p:spPr>
        <p:txBody>
          <a:bodyPr vert="horz" wrap="square" lIns="91440" tIns="45720" rIns="91440" bIns="45720" numCol="1" anchor="t" anchorCtr="0" compatLnSpc="1">
            <a:prstTxWarp prst="textNoShape">
              <a:avLst/>
            </a:prstTxWarp>
            <a:flatTx/>
          </a:bodyPr>
          <a:lstStyle/>
          <a:p>
            <a:pPr marL="457200" marR="0" lvl="1" indent="0" algn="just" defTabSz="914400" rtl="0" eaLnBrk="1" fontAlgn="base" latinLnBrk="0" hangingPunct="1">
              <a:lnSpc>
                <a:spcPct val="100000"/>
              </a:lnSpc>
              <a:spcBef>
                <a:spcPct val="0"/>
              </a:spcBef>
              <a:spcAft>
                <a:spcPts val="1000"/>
              </a:spcAft>
              <a:buClrTx/>
              <a:buSzTx/>
              <a:buFontTx/>
              <a:buNone/>
              <a:tabLst/>
            </a:pPr>
            <a:r>
              <a:rPr kumimoji="0" lang="es-ES" b="0" i="0" u="none" strike="noStrike" cap="none" normalizeH="0" baseline="0" smtClean="0">
                <a:ln>
                  <a:noFill/>
                </a:ln>
                <a:solidFill>
                  <a:schemeClr val="tx1"/>
                </a:solidFill>
                <a:effectLst/>
                <a:latin typeface="Arial" pitchFamily="34" charset="0"/>
              </a:rPr>
              <a:t>“Ser en el 2015 un modelo en la gestión educativa liderando en la consecución de recursos que favorezcan el posicionamiento de la Unidad Educativa Thomas de Berlanga, formando líderes comprometidos a trabajar en mantener las condiciones socio ambientales propias de las Islas Galápagos.”</a:t>
            </a:r>
            <a:endParaRPr kumimoji="0" lang="es-ES" sz="3200" b="0" i="0" u="none" strike="noStrike" cap="none" normalizeH="0" baseline="0" smtClean="0">
              <a:ln>
                <a:noFill/>
              </a:ln>
              <a:solidFill>
                <a:schemeClr val="tx1"/>
              </a:solidFill>
              <a:effectLst/>
              <a:latin typeface="Arial" pitchFamily="34" charset="0"/>
            </a:endParaRPr>
          </a:p>
        </p:txBody>
      </p:sp>
      <p:pic>
        <p:nvPicPr>
          <p:cNvPr id="14" name="13 Imagen" descr="images (2).jpg"/>
          <p:cNvPicPr>
            <a:picLocks noChangeAspect="1"/>
          </p:cNvPicPr>
          <p:nvPr/>
        </p:nvPicPr>
        <p:blipFill>
          <a:blip r:embed="rId3" cstate="print"/>
          <a:stretch>
            <a:fillRect/>
          </a:stretch>
        </p:blipFill>
        <p:spPr>
          <a:xfrm>
            <a:off x="4067944" y="4293096"/>
            <a:ext cx="2304256" cy="2304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 name="14 Imagen" descr="descarga 3.jpg"/>
          <p:cNvPicPr>
            <a:picLocks noChangeAspect="1"/>
          </p:cNvPicPr>
          <p:nvPr/>
        </p:nvPicPr>
        <p:blipFill>
          <a:blip r:embed="rId4" cstate="print"/>
          <a:stretch>
            <a:fillRect/>
          </a:stretch>
        </p:blipFill>
        <p:spPr>
          <a:xfrm>
            <a:off x="7020272" y="3573016"/>
            <a:ext cx="1585468" cy="2109589"/>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645920" y="188640"/>
            <a:ext cx="7498080" cy="576064"/>
          </a:xfrm>
        </p:spPr>
        <p:txBody>
          <a:bodyPr>
            <a:noAutofit/>
          </a:bodyPr>
          <a:lstStyle/>
          <a:p>
            <a:pPr algn="ctr"/>
            <a:r>
              <a:rPr lang="es-ES" sz="1800" dirty="0" smtClean="0"/>
              <a:t/>
            </a:r>
            <a:br>
              <a:rPr lang="es-ES" sz="1800" dirty="0" smtClean="0"/>
            </a:br>
            <a:r>
              <a:rPr lang="es-ES" sz="1800" dirty="0" smtClean="0"/>
              <a:t/>
            </a:r>
            <a:br>
              <a:rPr lang="es-ES" sz="1800" dirty="0" smtClean="0"/>
            </a:br>
            <a:r>
              <a:rPr lang="es-ES" sz="1800" dirty="0" smtClean="0"/>
              <a:t/>
            </a:r>
            <a:br>
              <a:rPr lang="es-ES" sz="1800" dirty="0" smtClean="0"/>
            </a:br>
            <a:r>
              <a:rPr lang="es-ES" sz="1800" dirty="0" smtClean="0"/>
              <a:t>DIRECCIONAMIENTO ESTRATÈGICO</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259632" y="144795"/>
            <a:ext cx="756084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ES_tradnl" sz="2800"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sz="2800" dirty="0" smtClean="0">
                <a:solidFill>
                  <a:schemeClr val="accent1">
                    <a:lumMod val="75000"/>
                  </a:schemeClr>
                </a:solidFill>
                <a:latin typeface="Arial" pitchFamily="34" charset="0"/>
                <a:cs typeface="Arial" pitchFamily="34" charset="0"/>
              </a:rPr>
              <a:t>VALORES DE LA FUNDACIÒN SCALESIA</a:t>
            </a:r>
            <a:r>
              <a:rPr kumimoji="0" lang="es-ES_tradnl" sz="2800" b="0" i="0" u="none" strike="noStrike" cap="none" normalizeH="0" baseline="0" dirty="0" smtClean="0">
                <a:ln>
                  <a:noFill/>
                </a:ln>
                <a:solidFill>
                  <a:schemeClr val="accent1">
                    <a:lumMod val="75000"/>
                  </a:schemeClr>
                </a:solidFill>
                <a:effectLst/>
                <a:latin typeface="Arial" pitchFamily="34"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graphicFrame>
        <p:nvGraphicFramePr>
          <p:cNvPr id="16" name="15 Diagrama"/>
          <p:cNvGraphicFramePr/>
          <p:nvPr/>
        </p:nvGraphicFramePr>
        <p:xfrm>
          <a:off x="1835696" y="1556792"/>
          <a:ext cx="6768752"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645920" y="188640"/>
            <a:ext cx="7498080" cy="360040"/>
          </a:xfrm>
        </p:spPr>
        <p:txBody>
          <a:bodyPr>
            <a:noAutofit/>
          </a:bodyPr>
          <a:lstStyle/>
          <a:p>
            <a:pPr algn="ctr"/>
            <a:r>
              <a:rPr lang="es-ES" sz="1800" dirty="0" smtClean="0"/>
              <a:t>DIRECCIONAMIENTO ESTRATÈGICO</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043608" y="215443"/>
            <a:ext cx="756084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sz="2800" dirty="0" smtClean="0">
                <a:solidFill>
                  <a:schemeClr val="accent1">
                    <a:lumMod val="75000"/>
                  </a:schemeClr>
                </a:solidFill>
                <a:latin typeface="Arial" pitchFamily="34" charset="0"/>
                <a:cs typeface="Arial" pitchFamily="34" charset="0"/>
              </a:rPr>
              <a:t>PRINCIPIOS DE LA FUNDACIÒN SCALESIA</a:t>
            </a:r>
            <a:r>
              <a:rPr kumimoji="0" lang="es-ES_tradnl" sz="2800" b="0" i="0" u="none" strike="noStrike" cap="none" normalizeH="0" baseline="0" dirty="0" smtClean="0">
                <a:ln>
                  <a:noFill/>
                </a:ln>
                <a:solidFill>
                  <a:schemeClr val="accent1">
                    <a:lumMod val="75000"/>
                  </a:schemeClr>
                </a:solidFill>
                <a:effectLst/>
                <a:latin typeface="Arial" pitchFamily="34"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graphicFrame>
        <p:nvGraphicFramePr>
          <p:cNvPr id="16" name="15 Diagrama"/>
          <p:cNvGraphicFramePr/>
          <p:nvPr/>
        </p:nvGraphicFramePr>
        <p:xfrm>
          <a:off x="1043608" y="1124744"/>
          <a:ext cx="7848872"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10 Imagen" descr="images (3).jpg"/>
          <p:cNvPicPr>
            <a:picLocks noChangeAspect="1"/>
          </p:cNvPicPr>
          <p:nvPr/>
        </p:nvPicPr>
        <p:blipFill>
          <a:blip r:embed="rId7" cstate="print"/>
          <a:stretch>
            <a:fillRect/>
          </a:stretch>
        </p:blipFill>
        <p:spPr>
          <a:xfrm>
            <a:off x="1043607" y="5157192"/>
            <a:ext cx="1699159" cy="1700807"/>
          </a:xfrm>
          <a:prstGeom prst="rect">
            <a:avLst/>
          </a:prstGeom>
        </p:spPr>
      </p:pic>
      <p:pic>
        <p:nvPicPr>
          <p:cNvPr id="12" name="11 Imagen" descr="images (4).jpg"/>
          <p:cNvPicPr>
            <a:picLocks noChangeAspect="1"/>
          </p:cNvPicPr>
          <p:nvPr/>
        </p:nvPicPr>
        <p:blipFill>
          <a:blip r:embed="rId8" cstate="print"/>
          <a:stretch>
            <a:fillRect/>
          </a:stretch>
        </p:blipFill>
        <p:spPr>
          <a:xfrm>
            <a:off x="6876256" y="5045951"/>
            <a:ext cx="2016224" cy="1812049"/>
          </a:xfrm>
          <a:prstGeom prst="rect">
            <a:avLst/>
          </a:prstGeom>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645920" y="188640"/>
            <a:ext cx="7498080" cy="720080"/>
          </a:xfrm>
        </p:spPr>
        <p:txBody>
          <a:bodyPr>
            <a:noAutofit/>
          </a:bodyPr>
          <a:lstStyle/>
          <a:p>
            <a:pPr algn="ctr"/>
            <a:r>
              <a:rPr lang="es-ES" sz="1800" dirty="0" smtClean="0"/>
              <a:t/>
            </a:r>
            <a:br>
              <a:rPr lang="es-ES" sz="1800" dirty="0" smtClean="0"/>
            </a:br>
            <a:r>
              <a:rPr lang="es-ES" sz="1800" dirty="0" smtClean="0"/>
              <a:t/>
            </a:r>
            <a:br>
              <a:rPr lang="es-ES" sz="1800" dirty="0" smtClean="0"/>
            </a:b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259632" y="121712"/>
            <a:ext cx="756084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_tradnl" sz="2800" dirty="0" smtClean="0">
                <a:solidFill>
                  <a:schemeClr val="accent1">
                    <a:lumMod val="75000"/>
                  </a:schemeClr>
                </a:solidFill>
                <a:latin typeface="Arial" pitchFamily="34" charset="0"/>
                <a:cs typeface="Arial" pitchFamily="34" charset="0"/>
              </a:rPr>
              <a:t>OBJETIVOS ESTRATÈGICOS</a:t>
            </a:r>
            <a:r>
              <a:rPr kumimoji="0" lang="es-ES_tradnl" sz="2800" b="0" i="0" u="none" strike="noStrike" cap="none" normalizeH="0" baseline="0" dirty="0" smtClean="0">
                <a:ln>
                  <a:noFill/>
                </a:ln>
                <a:solidFill>
                  <a:schemeClr val="accent1">
                    <a:lumMod val="75000"/>
                  </a:schemeClr>
                </a:solidFill>
                <a:effectLst/>
                <a:latin typeface="Arial" pitchFamily="34"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graphicFrame>
        <p:nvGraphicFramePr>
          <p:cNvPr id="19" name="18 Diagrama"/>
          <p:cNvGraphicFramePr/>
          <p:nvPr/>
        </p:nvGraphicFramePr>
        <p:xfrm>
          <a:off x="1547664" y="836712"/>
          <a:ext cx="729647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r>
              <a:rPr lang="es-ES" sz="1800" dirty="0" smtClean="0"/>
              <a:t/>
            </a:r>
            <a:br>
              <a:rPr lang="es-ES" sz="1800" dirty="0" smtClean="0"/>
            </a:b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313203"/>
            <a:ext cx="734481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OBJETIVOS ESTRATÈGICOS, POLITICAS Y ESTRATEGIAS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graphicFrame>
        <p:nvGraphicFramePr>
          <p:cNvPr id="11" name="10 Tabla"/>
          <p:cNvGraphicFramePr>
            <a:graphicFrameLocks noGrp="1"/>
          </p:cNvGraphicFramePr>
          <p:nvPr/>
        </p:nvGraphicFramePr>
        <p:xfrm>
          <a:off x="971600" y="620689"/>
          <a:ext cx="7992888" cy="6081064"/>
        </p:xfrm>
        <a:graphic>
          <a:graphicData uri="http://schemas.openxmlformats.org/drawingml/2006/table">
            <a:tbl>
              <a:tblPr/>
              <a:tblGrid>
                <a:gridCol w="2016224"/>
                <a:gridCol w="3168352"/>
                <a:gridCol w="2808312"/>
              </a:tblGrid>
              <a:tr h="237874">
                <a:tc>
                  <a:txBody>
                    <a:bodyPr/>
                    <a:lstStyle/>
                    <a:p>
                      <a:pPr algn="ctr">
                        <a:spcAft>
                          <a:spcPts val="0"/>
                        </a:spcAft>
                      </a:pPr>
                      <a:r>
                        <a:rPr lang="es-ES_tradnl" sz="800" b="1" dirty="0">
                          <a:solidFill>
                            <a:srgbClr val="FFFFFF"/>
                          </a:solidFill>
                          <a:latin typeface="Arial"/>
                          <a:ea typeface="Times New Roman"/>
                        </a:rPr>
                        <a:t>OBJETIVOS</a:t>
                      </a:r>
                      <a:endParaRPr lang="es-ES" sz="1000" dirty="0">
                        <a:latin typeface="Times New Roman"/>
                        <a:ea typeface="Times New Roman"/>
                      </a:endParaRPr>
                    </a:p>
                    <a:p>
                      <a:pPr algn="ctr">
                        <a:spcAft>
                          <a:spcPts val="0"/>
                        </a:spcAft>
                      </a:pPr>
                      <a:r>
                        <a:rPr lang="es-ES_tradnl" sz="800" b="1" dirty="0">
                          <a:solidFill>
                            <a:srgbClr val="FFFFFF"/>
                          </a:solidFill>
                          <a:latin typeface="Arial"/>
                          <a:ea typeface="Times New Roman"/>
                        </a:rPr>
                        <a:t>ESTRATEGICOS</a:t>
                      </a:r>
                      <a:endParaRPr lang="es-ES" sz="1000" dirty="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spcAft>
                          <a:spcPts val="0"/>
                        </a:spcAft>
                      </a:pPr>
                      <a:r>
                        <a:rPr lang="es-ES_tradnl" sz="800" b="1" dirty="0">
                          <a:solidFill>
                            <a:srgbClr val="FFFFFF"/>
                          </a:solidFill>
                          <a:latin typeface="Arial"/>
                          <a:ea typeface="Times New Roman"/>
                        </a:rPr>
                        <a:t>POLITICAS</a:t>
                      </a:r>
                      <a:endParaRPr lang="es-ES" sz="1000" dirty="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spcAft>
                          <a:spcPts val="0"/>
                        </a:spcAft>
                      </a:pPr>
                      <a:r>
                        <a:rPr lang="es-ES_tradnl" sz="800" b="1">
                          <a:solidFill>
                            <a:srgbClr val="FFFFFF"/>
                          </a:solidFill>
                          <a:latin typeface="Arial"/>
                          <a:ea typeface="Times New Roman"/>
                        </a:rPr>
                        <a:t>ESTRATEGIAS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356811">
                <a:tc rowSpan="3">
                  <a:txBody>
                    <a:bodyPr/>
                    <a:lstStyle/>
                    <a:p>
                      <a:pPr algn="just">
                        <a:spcAft>
                          <a:spcPts val="0"/>
                        </a:spcAft>
                      </a:pPr>
                      <a:r>
                        <a:rPr lang="es-ES_tradnl" sz="800" b="1">
                          <a:solidFill>
                            <a:srgbClr val="000000"/>
                          </a:solidFill>
                          <a:latin typeface="Arial"/>
                          <a:ea typeface="Times New Roman"/>
                        </a:rPr>
                        <a:t>Objetivo 1. </a:t>
                      </a:r>
                      <a:r>
                        <a:rPr lang="es-ES_tradnl" sz="800">
                          <a:solidFill>
                            <a:srgbClr val="000000"/>
                          </a:solidFill>
                          <a:latin typeface="Arial"/>
                          <a:ea typeface="Times New Roman"/>
                        </a:rPr>
                        <a:t>Contar con una cartera de donante que ayuden a mantener el centro de estudios</a:t>
                      </a:r>
                      <a:endParaRPr lang="es-ES" sz="1000">
                        <a:latin typeface="Times New Roman"/>
                        <a:ea typeface="Times New Roman"/>
                      </a:endParaRPr>
                    </a:p>
                  </a:txBody>
                  <a:tcPr marL="18860" marR="188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Times New Roman"/>
                        </a:rPr>
                        <a:t>Desarrollando una campaña publicitaria que ayude a obtener donantes y personal que realice reuniones con los posibles donantes para crear alianza estratégicas.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Realizando spots publicitarios, los mismos que se pasara  por los principales canales del Archipiélago.</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18937">
                <a:tc vMerge="1">
                  <a:txBody>
                    <a:bodyPr/>
                    <a:lstStyle/>
                    <a:p>
                      <a:endParaRPr lang="es-ES"/>
                    </a:p>
                  </a:txBody>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Arial"/>
                        </a:rPr>
                        <a:t>Mediante reuniones con los posibles donante</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874">
                <a:tc vMerge="1">
                  <a:txBody>
                    <a:bodyPr/>
                    <a:lstStyle/>
                    <a:p>
                      <a:endParaRPr lang="es-ES"/>
                    </a:p>
                  </a:txBody>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Contratando una persona que se encargue de realizar acercamientos con los posibles donantes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356811">
                <a:tc rowSpan="5">
                  <a:txBody>
                    <a:bodyPr/>
                    <a:lstStyle/>
                    <a:p>
                      <a:pPr algn="just">
                        <a:spcAft>
                          <a:spcPts val="0"/>
                        </a:spcAft>
                      </a:pPr>
                      <a:r>
                        <a:rPr lang="es-ES_tradnl" sz="800" b="1" dirty="0">
                          <a:solidFill>
                            <a:srgbClr val="000000"/>
                          </a:solidFill>
                          <a:latin typeface="Arial"/>
                          <a:ea typeface="Times New Roman"/>
                        </a:rPr>
                        <a:t>Objetivo 2.</a:t>
                      </a:r>
                      <a:r>
                        <a:rPr lang="es-ES_tradnl" sz="800" dirty="0">
                          <a:solidFill>
                            <a:srgbClr val="000000"/>
                          </a:solidFill>
                          <a:latin typeface="Arial"/>
                          <a:ea typeface="Times New Roman"/>
                        </a:rPr>
                        <a:t> Posicionar en el nivel académico a la FS.</a:t>
                      </a:r>
                      <a:endParaRPr lang="es-ES" sz="1000" dirty="0">
                        <a:latin typeface="Times New Roman"/>
                        <a:ea typeface="Times New Roman"/>
                      </a:endParaRPr>
                    </a:p>
                  </a:txBody>
                  <a:tcPr marL="18860" marR="188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Arial"/>
                        </a:rPr>
                        <a:t>Realizando campañas publicitarias a nivel provincial dando a conocer a la comunidad los resultados obtenidos con los estudiantes de la FS e involucrando a la población.</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Arial"/>
                        </a:rPr>
                        <a:t>Actualizando las páginas web de la institución.</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874">
                <a:tc vMerge="1">
                  <a:txBody>
                    <a:bodyPr/>
                    <a:lstStyle/>
                    <a:p>
                      <a:endParaRPr lang="es-ES"/>
                    </a:p>
                  </a:txBody>
                  <a:tcPr/>
                </a:tc>
                <a:tc>
                  <a:txBody>
                    <a:bodyPr/>
                    <a:lstStyle/>
                    <a:p>
                      <a:pPr algn="just">
                        <a:spcAft>
                          <a:spcPts val="0"/>
                        </a:spcAft>
                      </a:pPr>
                      <a:r>
                        <a:rPr lang="es-ES_tradnl" sz="800">
                          <a:solidFill>
                            <a:srgbClr val="000000"/>
                          </a:solidFill>
                          <a:latin typeface="Arial"/>
                          <a:ea typeface="Arial"/>
                        </a:rPr>
                        <a:t>Mejorando la imagen institucional de la FS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Charlas a los padres de familia sobre el currículo que tiene la FS.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7874">
                <a:tc vMerge="1">
                  <a:txBody>
                    <a:bodyPr/>
                    <a:lstStyle/>
                    <a:p>
                      <a:endParaRPr lang="es-ES"/>
                    </a:p>
                  </a:txBody>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Arial"/>
                        </a:rPr>
                        <a:t>Realizar casas abiertas donde se exponga los resultados obtenidos por cada año de educación.</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86399">
                <a:tc vMerge="1">
                  <a:txBody>
                    <a:bodyPr/>
                    <a:lstStyle/>
                    <a:p>
                      <a:endParaRPr lang="es-ES"/>
                    </a:p>
                  </a:txBody>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Actualizar de los documentos (afiches, trípticos, videos, etc) comunicacionales de la Fundación Scalesia.</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934">
                <a:tc vMerge="1">
                  <a:txBody>
                    <a:bodyPr/>
                    <a:lstStyle/>
                    <a:p>
                      <a:endParaRPr lang="es-ES"/>
                    </a:p>
                  </a:txBody>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Arial"/>
                        </a:rPr>
                        <a:t>Defender su posición  a través y extensión de los servicios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874">
                <a:tc rowSpan="4">
                  <a:txBody>
                    <a:bodyPr/>
                    <a:lstStyle/>
                    <a:p>
                      <a:pPr algn="just">
                        <a:spcAft>
                          <a:spcPts val="0"/>
                        </a:spcAft>
                      </a:pPr>
                      <a:r>
                        <a:rPr lang="es-ES_tradnl" sz="800" b="1">
                          <a:solidFill>
                            <a:srgbClr val="000000"/>
                          </a:solidFill>
                          <a:latin typeface="Arial"/>
                          <a:ea typeface="Times New Roman"/>
                        </a:rPr>
                        <a:t>Objetivo 3.</a:t>
                      </a:r>
                      <a:r>
                        <a:rPr lang="es-ES_tradnl" sz="800">
                          <a:solidFill>
                            <a:srgbClr val="000000"/>
                          </a:solidFill>
                          <a:latin typeface="Arial"/>
                          <a:ea typeface="Times New Roman"/>
                        </a:rPr>
                        <a:t> Relacionar a la FS con entidades educativas de conservación a nivel internacional que se proyectan como ejemplo a seguir</a:t>
                      </a:r>
                      <a:endParaRPr lang="es-ES" sz="1000">
                        <a:latin typeface="Times New Roman"/>
                        <a:ea typeface="Times New Roman"/>
                      </a:endParaRPr>
                    </a:p>
                  </a:txBody>
                  <a:tcPr marL="18860" marR="188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Creando alianzas estratégicas con donantes extranjeros que estén interesados y apoyar en la parte social</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Reuniones con los miembros de la Asamblea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381865">
                <a:tc vMerge="1">
                  <a:txBody>
                    <a:bodyPr/>
                    <a:lstStyle/>
                    <a:p>
                      <a:endParaRPr lang="es-ES"/>
                    </a:p>
                  </a:txBody>
                  <a:tcPr/>
                </a:tc>
                <a:tc>
                  <a:txBody>
                    <a:bodyPr/>
                    <a:lstStyle/>
                    <a:p>
                      <a:pPr algn="just">
                        <a:spcAft>
                          <a:spcPts val="0"/>
                        </a:spcAft>
                      </a:pPr>
                      <a:r>
                        <a:rPr lang="es-ES_tradnl" sz="800">
                          <a:solidFill>
                            <a:srgbClr val="000000"/>
                          </a:solidFill>
                          <a:latin typeface="Arial"/>
                          <a:ea typeface="Arial"/>
                        </a:rPr>
                        <a:t>Creando un comité dentro de los miembros de la asamblea que se encargue de realizar contactos con entidades educativas con las que se pueda crear un programa de intercambios.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Arial"/>
                        </a:rPr>
                        <a:t>Conformando el comité</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18937">
                <a:tc vMerge="1">
                  <a:txBody>
                    <a:bodyPr/>
                    <a:lstStyle/>
                    <a:p>
                      <a:endParaRPr lang="es-ES"/>
                    </a:p>
                  </a:txBody>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Lista de contactos para socializar lo que es la FS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18937">
                <a:tc vMerge="1">
                  <a:txBody>
                    <a:bodyPr/>
                    <a:lstStyle/>
                    <a:p>
                      <a:endParaRPr lang="es-ES"/>
                    </a:p>
                  </a:txBody>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Arial"/>
                        </a:rPr>
                        <a:t>Solicitando donaciones por medio de la pagina web</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86399">
                <a:tc rowSpan="3">
                  <a:txBody>
                    <a:bodyPr/>
                    <a:lstStyle/>
                    <a:p>
                      <a:pPr algn="just">
                        <a:spcAft>
                          <a:spcPts val="0"/>
                        </a:spcAft>
                      </a:pPr>
                      <a:r>
                        <a:rPr lang="es-ES_tradnl" sz="800" b="1">
                          <a:solidFill>
                            <a:srgbClr val="000000"/>
                          </a:solidFill>
                          <a:latin typeface="Arial"/>
                          <a:ea typeface="Times New Roman"/>
                        </a:rPr>
                        <a:t>Objetivo 4</a:t>
                      </a:r>
                      <a:r>
                        <a:rPr lang="es-ES_tradnl" sz="800">
                          <a:solidFill>
                            <a:srgbClr val="000000"/>
                          </a:solidFill>
                          <a:latin typeface="Arial"/>
                          <a:ea typeface="Times New Roman"/>
                        </a:rPr>
                        <a:t>. Acceder a los beneficios que generan el turismo y la investigación científica mediante convenios y donaciones. </a:t>
                      </a:r>
                      <a:endParaRPr lang="es-ES" sz="1000">
                        <a:latin typeface="Times New Roman"/>
                        <a:ea typeface="Times New Roman"/>
                      </a:endParaRPr>
                    </a:p>
                  </a:txBody>
                  <a:tcPr marL="18860" marR="188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Socializando los resultados obtenidos y mostrando el nivel educativos que obtienen los estudiantes de la FS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Reuniones con las instituciones como: cámara de turismo, Fundación Charles Darwin, FUNDAR, y otras ONG.</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18937">
                <a:tc vMerge="1">
                  <a:txBody>
                    <a:bodyPr/>
                    <a:lstStyle/>
                    <a:p>
                      <a:endParaRPr lang="es-ES"/>
                    </a:p>
                  </a:txBody>
                  <a:tcPr/>
                </a:tc>
                <a:tc>
                  <a:txBody>
                    <a:bodyPr/>
                    <a:lstStyle/>
                    <a:p>
                      <a:pPr algn="just">
                        <a:spcAft>
                          <a:spcPts val="0"/>
                        </a:spcAft>
                      </a:pPr>
                      <a:r>
                        <a:rPr lang="es-ES_tradnl" sz="800">
                          <a:solidFill>
                            <a:srgbClr val="000000"/>
                          </a:solidFill>
                          <a:latin typeface="Arial"/>
                          <a:ea typeface="Arial"/>
                        </a:rPr>
                        <a:t>Desarrollando reuniones estratégicas con estos sectores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874">
                <a:tc vMerge="1">
                  <a:txBody>
                    <a:bodyPr/>
                    <a:lstStyle/>
                    <a:p>
                      <a:endParaRPr lang="es-ES"/>
                    </a:p>
                  </a:txBody>
                  <a:tcPr/>
                </a:tc>
                <a:tc>
                  <a:txBody>
                    <a:bodyPr/>
                    <a:lstStyle/>
                    <a:p>
                      <a:pPr algn="just">
                        <a:spcAft>
                          <a:spcPts val="0"/>
                        </a:spcAft>
                      </a:pPr>
                      <a:r>
                        <a:rPr lang="es-ES_tradnl" sz="800">
                          <a:solidFill>
                            <a:srgbClr val="000000"/>
                          </a:solidFill>
                          <a:latin typeface="Arial"/>
                          <a:ea typeface="Times New Roman"/>
                        </a:rPr>
                        <a:t>Creando voluntariados para los estudiantes en los diferentes sectores siempre beneficiando la conservación.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7874">
                <a:tc rowSpan="5">
                  <a:txBody>
                    <a:bodyPr/>
                    <a:lstStyle/>
                    <a:p>
                      <a:pPr algn="just">
                        <a:spcAft>
                          <a:spcPts val="0"/>
                        </a:spcAft>
                      </a:pPr>
                      <a:r>
                        <a:rPr lang="es-ES_tradnl" sz="800" b="1">
                          <a:solidFill>
                            <a:srgbClr val="000000"/>
                          </a:solidFill>
                          <a:latin typeface="Arial"/>
                          <a:ea typeface="Times New Roman"/>
                        </a:rPr>
                        <a:t>Objetivo 5</a:t>
                      </a:r>
                      <a:r>
                        <a:rPr lang="es-ES_tradnl" sz="800">
                          <a:solidFill>
                            <a:srgbClr val="000000"/>
                          </a:solidFill>
                          <a:latin typeface="Arial"/>
                          <a:ea typeface="Times New Roman"/>
                        </a:rPr>
                        <a:t>. Contar con un sistema de medición de gestión administrativa y académica.</a:t>
                      </a:r>
                      <a:endParaRPr lang="es-ES" sz="1000">
                        <a:latin typeface="Times New Roman"/>
                        <a:ea typeface="Times New Roman"/>
                      </a:endParaRPr>
                    </a:p>
                  </a:txBody>
                  <a:tcPr marL="18860" marR="188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Arial"/>
                        </a:rPr>
                        <a:t>Desarrollando programas de capacitación para todo el personal de la FS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Times New Roman"/>
                        </a:rPr>
                        <a:t>Realizando cronogramas de capacitación para el personal de la FS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86399">
                <a:tc vMerge="1">
                  <a:txBody>
                    <a:bodyPr/>
                    <a:lstStyle/>
                    <a:p>
                      <a:endParaRPr lang="es-ES"/>
                    </a:p>
                  </a:txBody>
                  <a:tcPr/>
                </a:tc>
                <a:tc>
                  <a:txBody>
                    <a:bodyPr/>
                    <a:lstStyle/>
                    <a:p>
                      <a:pPr algn="just">
                        <a:spcAft>
                          <a:spcPts val="0"/>
                        </a:spcAft>
                      </a:pPr>
                      <a:r>
                        <a:rPr lang="es-ES_tradnl" sz="800">
                          <a:solidFill>
                            <a:srgbClr val="000000"/>
                          </a:solidFill>
                          <a:latin typeface="Arial"/>
                          <a:ea typeface="Times New Roman"/>
                        </a:rPr>
                        <a:t>Mejorando los controles administrativos y financieros, brindándoles herramientas adecuadas para el desempeño de sus labores diarias.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Calibri"/>
                          <a:ea typeface="Times New Roman"/>
                        </a:rPr>
                        <a:t>Cumpliendo con los procesos generalmente aceptados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7874">
                <a:tc vMerge="1">
                  <a:txBody>
                    <a:bodyPr/>
                    <a:lstStyle/>
                    <a:p>
                      <a:endParaRPr lang="es-ES"/>
                    </a:p>
                  </a:txBody>
                  <a:tcPr/>
                </a:tc>
                <a:tc>
                  <a:txBody>
                    <a:bodyPr/>
                    <a:lstStyle/>
                    <a:p>
                      <a:pPr algn="just">
                        <a:spcAft>
                          <a:spcPts val="0"/>
                        </a:spcAft>
                      </a:pPr>
                      <a:r>
                        <a:rPr lang="es-ES_tradnl" sz="800">
                          <a:solidFill>
                            <a:srgbClr val="000000"/>
                          </a:solidFill>
                          <a:latin typeface="Arial"/>
                          <a:ea typeface="Times New Roman"/>
                        </a:rPr>
                        <a:t>Realizando manuales de procedimientos administrativos y financieros – contables.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Calibri"/>
                          <a:ea typeface="Times New Roman"/>
                        </a:rPr>
                        <a:t>Elaborando manuales de procedimientos internos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18937">
                <a:tc vMerge="1">
                  <a:txBody>
                    <a:bodyPr/>
                    <a:lstStyle/>
                    <a:p>
                      <a:endParaRPr lang="es-ES"/>
                    </a:p>
                  </a:txBody>
                  <a:tcPr/>
                </a:tc>
                <a:tc>
                  <a:txBody>
                    <a:bodyPr/>
                    <a:lstStyle/>
                    <a:p>
                      <a:pPr algn="just">
                        <a:spcAft>
                          <a:spcPts val="0"/>
                        </a:spcAft>
                      </a:pPr>
                      <a:r>
                        <a:rPr lang="es-ES_tradnl" sz="800">
                          <a:solidFill>
                            <a:srgbClr val="000000"/>
                          </a:solidFill>
                          <a:latin typeface="Arial"/>
                          <a:ea typeface="Times New Roman"/>
                        </a:rPr>
                        <a:t>Realizar una reingeniería de procesos.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18937">
                <a:tc vMerge="1">
                  <a:txBody>
                    <a:bodyPr/>
                    <a:lstStyle/>
                    <a:p>
                      <a:endParaRPr lang="es-ES"/>
                    </a:p>
                  </a:txBody>
                  <a:tcPr/>
                </a:tc>
                <a:tc>
                  <a:txBody>
                    <a:bodyPr/>
                    <a:lstStyle/>
                    <a:p>
                      <a:pPr algn="just">
                        <a:spcAft>
                          <a:spcPts val="0"/>
                        </a:spcAft>
                      </a:pPr>
                      <a:r>
                        <a:rPr lang="es-ES_tradnl" sz="800">
                          <a:solidFill>
                            <a:srgbClr val="000000"/>
                          </a:solidFill>
                          <a:latin typeface="Arial"/>
                          <a:ea typeface="Times New Roman"/>
                        </a:rPr>
                        <a:t>Efectuar una auditoria anual.</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Calibri"/>
                          <a:ea typeface="Times New Roman"/>
                        </a:rPr>
                        <a:t>Contratando a la empresa auditora</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56811">
                <a:tc rowSpan="5">
                  <a:txBody>
                    <a:bodyPr/>
                    <a:lstStyle/>
                    <a:p>
                      <a:pPr algn="just">
                        <a:spcAft>
                          <a:spcPts val="0"/>
                        </a:spcAft>
                      </a:pPr>
                      <a:r>
                        <a:rPr lang="es-ES_tradnl" sz="800" b="1">
                          <a:solidFill>
                            <a:srgbClr val="000000"/>
                          </a:solidFill>
                          <a:latin typeface="Arial"/>
                          <a:ea typeface="Times New Roman"/>
                        </a:rPr>
                        <a:t>Objetivo 6.</a:t>
                      </a:r>
                      <a:r>
                        <a:rPr lang="es-ES_tradnl" sz="800">
                          <a:solidFill>
                            <a:srgbClr val="000000"/>
                          </a:solidFill>
                          <a:latin typeface="Arial"/>
                          <a:ea typeface="Times New Roman"/>
                        </a:rPr>
                        <a:t> Generar recursos y fuentes de financiamiento</a:t>
                      </a:r>
                      <a:endParaRPr lang="es-ES" sz="1000">
                        <a:latin typeface="Times New Roman"/>
                        <a:ea typeface="Times New Roman"/>
                      </a:endParaRPr>
                    </a:p>
                  </a:txBody>
                  <a:tcPr marL="18860" marR="188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Arial"/>
                        </a:rPr>
                        <a:t>Realizando un estudio del punto de equilibrio que debe tener la FS.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endParaRPr lang="es-ES_tradnl" sz="800">
                        <a:solidFill>
                          <a:srgbClr val="000000"/>
                        </a:solidFill>
                        <a:latin typeface="Arial"/>
                        <a:ea typeface="Arial"/>
                      </a:endParaRPr>
                    </a:p>
                    <a:p>
                      <a:pPr algn="just">
                        <a:spcAft>
                          <a:spcPts val="0"/>
                        </a:spcAft>
                      </a:pPr>
                      <a:r>
                        <a:rPr lang="es-ES_tradnl" sz="800">
                          <a:solidFill>
                            <a:srgbClr val="000000"/>
                          </a:solidFill>
                          <a:latin typeface="Arial"/>
                          <a:ea typeface="Arial"/>
                        </a:rPr>
                        <a:t>Realizando  alianzas estratégicas la misma que nos ayude a obtener recursos mediante donaciones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0934">
                <a:tc vMerge="1">
                  <a:txBody>
                    <a:bodyPr/>
                    <a:lstStyle/>
                    <a:p>
                      <a:endParaRPr lang="es-ES"/>
                    </a:p>
                  </a:txBody>
                  <a:tcPr/>
                </a:tc>
                <a:tc>
                  <a:txBody>
                    <a:bodyPr/>
                    <a:lstStyle/>
                    <a:p>
                      <a:pPr algn="just">
                        <a:spcAft>
                          <a:spcPts val="0"/>
                        </a:spcAft>
                      </a:pPr>
                      <a:r>
                        <a:rPr lang="es-ES_tradnl" sz="800">
                          <a:solidFill>
                            <a:srgbClr val="000000"/>
                          </a:solidFill>
                          <a:latin typeface="Arial"/>
                          <a:ea typeface="Arial"/>
                        </a:rPr>
                        <a:t>Revaluando las mensualidades que se cobrar en la actualidad</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Elaborando un plan para generar recursos.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934">
                <a:tc vMerge="1">
                  <a:txBody>
                    <a:bodyPr/>
                    <a:lstStyle/>
                    <a:p>
                      <a:endParaRPr lang="es-ES"/>
                    </a:p>
                  </a:txBody>
                  <a:tcPr/>
                </a:tc>
                <a:tc>
                  <a:txBody>
                    <a:bodyPr/>
                    <a:lstStyle/>
                    <a:p>
                      <a:pPr algn="just">
                        <a:spcAft>
                          <a:spcPts val="0"/>
                        </a:spcAft>
                      </a:pPr>
                      <a:r>
                        <a:rPr lang="es-ES_tradnl" sz="800">
                          <a:solidFill>
                            <a:srgbClr val="000000"/>
                          </a:solidFill>
                          <a:latin typeface="Arial"/>
                          <a:ea typeface="Arial"/>
                        </a:rPr>
                        <a:t>Mejorando la infraestructura de las instalaciones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a:solidFill>
                            <a:srgbClr val="000000"/>
                          </a:solidFill>
                          <a:latin typeface="Arial"/>
                          <a:ea typeface="Arial"/>
                        </a:rPr>
                        <a:t>Evaluando los ingresos de las pensiones de los estudiantes.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874">
                <a:tc vMerge="1">
                  <a:txBody>
                    <a:bodyPr/>
                    <a:lstStyle/>
                    <a:p>
                      <a:endParaRPr lang="es-ES"/>
                    </a:p>
                  </a:txBody>
                  <a:tcPr/>
                </a:tc>
                <a:tc>
                  <a:txBody>
                    <a:bodyPr/>
                    <a:lstStyle/>
                    <a:p>
                      <a:pPr algn="just">
                        <a:spcAft>
                          <a:spcPts val="0"/>
                        </a:spcAft>
                      </a:pPr>
                      <a:r>
                        <a:rPr lang="es-ES_tradnl" sz="800">
                          <a:solidFill>
                            <a:srgbClr val="000000"/>
                          </a:solidFill>
                          <a:latin typeface="Arial"/>
                          <a:ea typeface="Arial"/>
                        </a:rPr>
                        <a:t>Mejorando el uso de nuevas tecnologías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_tradnl" sz="800">
                          <a:solidFill>
                            <a:srgbClr val="000000"/>
                          </a:solidFill>
                          <a:latin typeface="Arial"/>
                          <a:ea typeface="Arial"/>
                        </a:rPr>
                        <a:t>Manteniendo la estabilidad a través de la fidelizaciòn y retención de los clientes.</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7874">
                <a:tc vMerge="1">
                  <a:txBody>
                    <a:bodyPr/>
                    <a:lstStyle/>
                    <a:p>
                      <a:endParaRPr lang="es-ES"/>
                    </a:p>
                  </a:txBody>
                  <a:tcPr/>
                </a:tc>
                <a:tc>
                  <a:txBody>
                    <a:bodyPr/>
                    <a:lstStyle/>
                    <a:p>
                      <a:pPr algn="just">
                        <a:spcAft>
                          <a:spcPts val="0"/>
                        </a:spcAft>
                      </a:pPr>
                      <a:r>
                        <a:rPr lang="es-ES_tradnl" sz="800">
                          <a:solidFill>
                            <a:srgbClr val="000000"/>
                          </a:solidFill>
                          <a:latin typeface="Calibri"/>
                          <a:ea typeface="Times New Roman"/>
                        </a:rPr>
                        <a:t> </a:t>
                      </a:r>
                      <a:endParaRPr lang="es-ES" sz="100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800" dirty="0">
                          <a:solidFill>
                            <a:srgbClr val="000000"/>
                          </a:solidFill>
                          <a:latin typeface="Arial"/>
                          <a:ea typeface="Arial"/>
                        </a:rPr>
                        <a:t>Aumentando el número de estudiantes; mediante el mejoramiento continuo</a:t>
                      </a:r>
                      <a:endParaRPr lang="es-ES" sz="1000" dirty="0">
                        <a:latin typeface="Times New Roman"/>
                        <a:ea typeface="Times New Roman"/>
                      </a:endParaRPr>
                    </a:p>
                  </a:txBody>
                  <a:tcPr marL="18860" marR="188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r>
              <a:rPr lang="es-ES" sz="1800" dirty="0" smtClean="0"/>
              <a:t/>
            </a:r>
            <a:br>
              <a:rPr lang="es-ES" sz="1800" dirty="0" smtClean="0"/>
            </a:b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0"/>
            <a:ext cx="734481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MAPA ESTRATÈGICO</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890" name="AutoShape 2"/>
          <p:cNvSpPr>
            <a:spLocks noChangeArrowheads="1"/>
          </p:cNvSpPr>
          <p:nvPr/>
        </p:nvSpPr>
        <p:spPr bwMode="auto">
          <a:xfrm>
            <a:off x="1385888" y="2827338"/>
            <a:ext cx="238125" cy="904875"/>
          </a:xfrm>
          <a:prstGeom prst="curvedLeftArrow">
            <a:avLst>
              <a:gd name="adj1" fmla="val 76000"/>
              <a:gd name="adj2" fmla="val 152000"/>
              <a:gd name="adj3" fmla="val 33333"/>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36" name="35 Tabla"/>
          <p:cNvGraphicFramePr>
            <a:graphicFrameLocks noGrp="1"/>
          </p:cNvGraphicFramePr>
          <p:nvPr/>
        </p:nvGraphicFramePr>
        <p:xfrm>
          <a:off x="6084168" y="1988840"/>
          <a:ext cx="2573555" cy="4064000"/>
        </p:xfrm>
        <a:graphic>
          <a:graphicData uri="http://schemas.openxmlformats.org/drawingml/2006/table">
            <a:tbl>
              <a:tblPr/>
              <a:tblGrid>
                <a:gridCol w="2573555"/>
              </a:tblGrid>
              <a:tr h="248602">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r>
              <a:tr h="128970">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08335">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54063">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3746">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6160">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07168">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5072">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25468">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28386">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75072">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8494">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3429">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8998">
                <a:tc>
                  <a:txBody>
                    <a:bodyPr/>
                    <a:lstStyle/>
                    <a:p>
                      <a:pPr algn="just">
                        <a:spcAft>
                          <a:spcPts val="0"/>
                        </a:spcAft>
                      </a:pPr>
                      <a:endParaRPr lang="es-ES_tradnl" sz="700">
                        <a:solidFill>
                          <a:srgbClr val="000000"/>
                        </a:solidFill>
                        <a:latin typeface="Arial"/>
                        <a:ea typeface="Times New Roman"/>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6347">
                <a:tc>
                  <a:txBody>
                    <a:bodyPr/>
                    <a:lstStyle/>
                    <a:p>
                      <a:pPr algn="just">
                        <a:spcAft>
                          <a:spcPts val="0"/>
                        </a:spcAft>
                      </a:pPr>
                      <a:endParaRPr lang="es-ES_tradnl" sz="700">
                        <a:solidFill>
                          <a:srgbClr val="000000"/>
                        </a:solidFill>
                        <a:latin typeface="Calibri"/>
                        <a:ea typeface="Times New Roman"/>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6318">
                <a:tc>
                  <a:txBody>
                    <a:bodyPr/>
                    <a:lstStyle/>
                    <a:p>
                      <a:pPr algn="just">
                        <a:spcAft>
                          <a:spcPts val="0"/>
                        </a:spcAft>
                      </a:pPr>
                      <a:endParaRPr lang="es-ES_tradnl" sz="700">
                        <a:solidFill>
                          <a:srgbClr val="000000"/>
                        </a:solidFill>
                        <a:latin typeface="Calibri"/>
                        <a:ea typeface="Times New Roman"/>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12046">
                <a:tc>
                  <a:txBody>
                    <a:bodyPr/>
                    <a:lstStyle/>
                    <a:p>
                      <a:pPr algn="just">
                        <a:spcAft>
                          <a:spcPts val="0"/>
                        </a:spcAft>
                      </a:pPr>
                      <a:endParaRPr lang="es-ES_tradnl" sz="700">
                        <a:solidFill>
                          <a:srgbClr val="000000"/>
                        </a:solidFill>
                        <a:latin typeface="Calibri"/>
                        <a:ea typeface="Times New Roman"/>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1095">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48811">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0432">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10670">
                <a:tc>
                  <a:txBody>
                    <a:bodyPr/>
                    <a:lstStyle/>
                    <a:p>
                      <a:pPr algn="just">
                        <a:spcAft>
                          <a:spcPts val="0"/>
                        </a:spcAft>
                      </a:pPr>
                      <a:endParaRPr lang="es-ES_tradnl" sz="70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6318">
                <a:tc>
                  <a:txBody>
                    <a:bodyPr/>
                    <a:lstStyle/>
                    <a:p>
                      <a:pPr algn="just">
                        <a:spcAft>
                          <a:spcPts val="0"/>
                        </a:spcAft>
                      </a:pPr>
                      <a:endParaRPr lang="es-ES_tradnl" sz="700" dirty="0">
                        <a:solidFill>
                          <a:srgbClr val="000000"/>
                        </a:solidFill>
                        <a:latin typeface="Arial"/>
                        <a:ea typeface="Arial"/>
                      </a:endParaRPr>
                    </a:p>
                  </a:txBody>
                  <a:tcPr marL="40850" marR="408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
        <p:nvSpPr>
          <p:cNvPr id="37945" name="Oval 57"/>
          <p:cNvSpPr>
            <a:spLocks noChangeArrowheads="1"/>
          </p:cNvSpPr>
          <p:nvPr/>
        </p:nvSpPr>
        <p:spPr bwMode="auto">
          <a:xfrm>
            <a:off x="1115616" y="692696"/>
            <a:ext cx="1512168" cy="504056"/>
          </a:xfrm>
          <a:prstGeom prst="ellipse">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pitchFamily="34" charset="0"/>
                <a:ea typeface="Times New Roman" pitchFamily="18" charset="0"/>
              </a:rPr>
              <a:t>FUNDACION SACALESIA </a:t>
            </a:r>
            <a:endParaRPr kumimoji="0" lang="es-ES" sz="2400" b="1" i="0" u="none" strike="noStrike" cap="none" normalizeH="0" baseline="0" dirty="0" smtClean="0">
              <a:ln>
                <a:noFill/>
              </a:ln>
              <a:solidFill>
                <a:schemeClr val="tx1"/>
              </a:solidFill>
              <a:effectLst/>
              <a:latin typeface="Arial" pitchFamily="34" charset="0"/>
            </a:endParaRPr>
          </a:p>
        </p:txBody>
      </p:sp>
      <p:sp>
        <p:nvSpPr>
          <p:cNvPr id="37929" name="AutoShape 41"/>
          <p:cNvSpPr>
            <a:spLocks noChangeArrowheads="1"/>
          </p:cNvSpPr>
          <p:nvPr/>
        </p:nvSpPr>
        <p:spPr bwMode="auto">
          <a:xfrm>
            <a:off x="1835697" y="1196753"/>
            <a:ext cx="72008" cy="216024"/>
          </a:xfrm>
          <a:prstGeom prst="downArrow">
            <a:avLst>
              <a:gd name="adj1" fmla="val 50000"/>
              <a:gd name="adj2" fmla="val 9561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37928" name="Rectangle 40"/>
          <p:cNvSpPr>
            <a:spLocks noChangeArrowheads="1"/>
          </p:cNvSpPr>
          <p:nvPr/>
        </p:nvSpPr>
        <p:spPr bwMode="auto">
          <a:xfrm>
            <a:off x="1043608" y="1412776"/>
            <a:ext cx="1603375" cy="1920999"/>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VALORES</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Igualdad</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Calidad</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Tolerancia</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Solidaridad</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Responsabilidad Ambiental</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Compromiso</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Honestidad</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7927" name="Rectangle 39"/>
          <p:cNvSpPr>
            <a:spLocks noChangeArrowheads="1"/>
          </p:cNvSpPr>
          <p:nvPr/>
        </p:nvSpPr>
        <p:spPr bwMode="auto">
          <a:xfrm>
            <a:off x="1043608" y="3645024"/>
            <a:ext cx="1603375" cy="1066800"/>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PRINCIPIOS</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Transparencia</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Eficiencia</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Participación</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Integridad</a:t>
            </a:r>
            <a:endParaRPr kumimoji="0" lang="es-ES" sz="8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7943" name="Rectangle 55"/>
          <p:cNvSpPr>
            <a:spLocks noChangeArrowheads="1"/>
          </p:cNvSpPr>
          <p:nvPr/>
        </p:nvSpPr>
        <p:spPr bwMode="auto">
          <a:xfrm>
            <a:off x="0" y="5301208"/>
            <a:ext cx="2843808" cy="1556792"/>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rPr>
              <a:t>MISION</a:t>
            </a:r>
            <a:endParaRPr kumimoji="0" lang="es-ES" sz="105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05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Aportar a la educación de niños, niñas y adolescentes mediante la consecución de fondos para asignar becas de estudio y formando lideres amigables con el ambiente, contando con personal calificado y garantizando la educación en las Islas Galápagos</a:t>
            </a:r>
            <a:endParaRPr kumimoji="0" lang="es-ES_tradnl" sz="2800" b="1" i="0" u="none" strike="noStrike" cap="none" normalizeH="0" baseline="0" dirty="0" smtClean="0">
              <a:ln>
                <a:noFill/>
              </a:ln>
              <a:solidFill>
                <a:schemeClr val="tx1"/>
              </a:solidFill>
              <a:effectLst/>
              <a:latin typeface="Arial" pitchFamily="34" charset="0"/>
            </a:endParaRPr>
          </a:p>
        </p:txBody>
      </p:sp>
      <p:sp>
        <p:nvSpPr>
          <p:cNvPr id="37925" name="AutoShape 37"/>
          <p:cNvSpPr>
            <a:spLocks noChangeArrowheads="1"/>
          </p:cNvSpPr>
          <p:nvPr/>
        </p:nvSpPr>
        <p:spPr bwMode="auto">
          <a:xfrm>
            <a:off x="1619672" y="4725144"/>
            <a:ext cx="457200" cy="552450"/>
          </a:xfrm>
          <a:prstGeom prst="curvedLeftArrow">
            <a:avLst>
              <a:gd name="adj1" fmla="val 24167"/>
              <a:gd name="adj2" fmla="val 48333"/>
              <a:gd name="adj3" fmla="val 33333"/>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7942" name="AutoShape 54"/>
          <p:cNvSpPr>
            <a:spLocks noChangeArrowheads="1"/>
          </p:cNvSpPr>
          <p:nvPr/>
        </p:nvSpPr>
        <p:spPr bwMode="auto">
          <a:xfrm>
            <a:off x="3275856" y="620688"/>
            <a:ext cx="1914525" cy="295275"/>
          </a:xfrm>
          <a:prstGeom prst="rightArrow">
            <a:avLst>
              <a:gd name="adj1" fmla="val 50000"/>
              <a:gd name="adj2" fmla="val 162097"/>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7944" name="Rectangle 56"/>
          <p:cNvSpPr>
            <a:spLocks noChangeArrowheads="1"/>
          </p:cNvSpPr>
          <p:nvPr/>
        </p:nvSpPr>
        <p:spPr bwMode="auto">
          <a:xfrm>
            <a:off x="5292080" y="332656"/>
            <a:ext cx="3851920" cy="1224136"/>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VISION</a:t>
            </a:r>
            <a:endParaRPr kumimoji="0" lang="es-E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05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Ser en el 2015 un modelo en la gestión educativa liderando en la consecución de recursos que favorezcan el posicionamiento de la Unidad Educativa Thomas de Berlanga, formando líderes comprometidos a trabajar en mantener las condiciones socio ambientales propias de las Islas Galápagos.</a:t>
            </a:r>
            <a:endParaRPr kumimoji="0" lang="es-ES_tradnl"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sz="2000" b="1" i="0" u="none" strike="noStrike" cap="none" normalizeH="0" baseline="0" dirty="0" smtClean="0">
              <a:ln>
                <a:noFill/>
              </a:ln>
              <a:solidFill>
                <a:schemeClr val="tx1"/>
              </a:solidFill>
              <a:effectLst/>
              <a:latin typeface="Arial" pitchFamily="34" charset="0"/>
            </a:endParaRPr>
          </a:p>
        </p:txBody>
      </p:sp>
      <p:sp>
        <p:nvSpPr>
          <p:cNvPr id="37941" name="Oval 53"/>
          <p:cNvSpPr>
            <a:spLocks noChangeArrowheads="1"/>
          </p:cNvSpPr>
          <p:nvPr/>
        </p:nvSpPr>
        <p:spPr bwMode="auto">
          <a:xfrm>
            <a:off x="2915816" y="5877272"/>
            <a:ext cx="2808312" cy="980728"/>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Contar con una cartera de </a:t>
            </a:r>
            <a:r>
              <a:rPr kumimoji="0" lang="es-ES_tradnl"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donante</a:t>
            </a:r>
            <a:r>
              <a:rPr kumimoji="0" lang="es-ES_tradnl"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que ayuden a mantener el centro de estudios</a:t>
            </a:r>
            <a:endParaRPr kumimoji="0" lang="es-ES_tradnl" sz="2400" b="1" i="0" u="none" strike="noStrike" cap="none" normalizeH="0" baseline="0" dirty="0" smtClean="0">
              <a:ln>
                <a:noFill/>
              </a:ln>
              <a:solidFill>
                <a:schemeClr val="tx1"/>
              </a:solidFill>
              <a:effectLst/>
              <a:latin typeface="Arial" pitchFamily="34" charset="0"/>
            </a:endParaRPr>
          </a:p>
        </p:txBody>
      </p:sp>
      <p:sp>
        <p:nvSpPr>
          <p:cNvPr id="37940" name="Oval 52"/>
          <p:cNvSpPr>
            <a:spLocks noChangeArrowheads="1"/>
          </p:cNvSpPr>
          <p:nvPr/>
        </p:nvSpPr>
        <p:spPr bwMode="auto">
          <a:xfrm>
            <a:off x="2915816" y="5157192"/>
            <a:ext cx="2319462" cy="576064"/>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9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Posicionar en el nivel académico a la FS.</a:t>
            </a:r>
            <a:endParaRPr kumimoji="0" lang="es-ES_tradnl" sz="2000" b="1" i="0" u="none" strike="noStrike" cap="none" normalizeH="0" baseline="0" dirty="0" smtClean="0">
              <a:ln>
                <a:noFill/>
              </a:ln>
              <a:solidFill>
                <a:schemeClr val="tx1"/>
              </a:solidFill>
              <a:effectLst/>
              <a:latin typeface="Arial" pitchFamily="34" charset="0"/>
            </a:endParaRPr>
          </a:p>
        </p:txBody>
      </p:sp>
      <p:sp>
        <p:nvSpPr>
          <p:cNvPr id="37939" name="Oval 51"/>
          <p:cNvSpPr>
            <a:spLocks noChangeArrowheads="1"/>
          </p:cNvSpPr>
          <p:nvPr/>
        </p:nvSpPr>
        <p:spPr bwMode="auto">
          <a:xfrm>
            <a:off x="2699792" y="4005064"/>
            <a:ext cx="2880320" cy="1008112"/>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9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Relacionar a la FS con entidades educativas de conservación a nivel internacional que se proyectan como ejemplo a seguir</a:t>
            </a:r>
            <a:endParaRPr kumimoji="0" lang="es-ES_tradnl" sz="2000" b="1" i="0" u="none" strike="noStrike" cap="none" normalizeH="0" baseline="0" dirty="0" smtClean="0">
              <a:ln>
                <a:noFill/>
              </a:ln>
              <a:solidFill>
                <a:schemeClr val="tx1"/>
              </a:solidFill>
              <a:effectLst/>
              <a:latin typeface="Arial" pitchFamily="34" charset="0"/>
            </a:endParaRPr>
          </a:p>
        </p:txBody>
      </p:sp>
      <p:sp>
        <p:nvSpPr>
          <p:cNvPr id="37938" name="Oval 50"/>
          <p:cNvSpPr>
            <a:spLocks noChangeArrowheads="1"/>
          </p:cNvSpPr>
          <p:nvPr/>
        </p:nvSpPr>
        <p:spPr bwMode="auto">
          <a:xfrm>
            <a:off x="2627784" y="2708920"/>
            <a:ext cx="2880320" cy="1152128"/>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Acceder a los beneficios que generan el turismo y la investigación científica mediante convenios y donaciones.</a:t>
            </a:r>
            <a:endParaRPr kumimoji="0" lang="es-ES_tradnl" sz="2400" b="1" i="0" u="none" strike="noStrike" cap="none" normalizeH="0" baseline="0" dirty="0" smtClean="0">
              <a:ln>
                <a:noFill/>
              </a:ln>
              <a:solidFill>
                <a:schemeClr val="tx1"/>
              </a:solidFill>
              <a:effectLst/>
              <a:latin typeface="Arial" pitchFamily="34" charset="0"/>
            </a:endParaRPr>
          </a:p>
        </p:txBody>
      </p:sp>
      <p:sp>
        <p:nvSpPr>
          <p:cNvPr id="37930" name="Rectangle 42"/>
          <p:cNvSpPr>
            <a:spLocks noChangeArrowheads="1"/>
          </p:cNvSpPr>
          <p:nvPr/>
        </p:nvSpPr>
        <p:spPr bwMode="auto">
          <a:xfrm>
            <a:off x="5868988" y="1556792"/>
            <a:ext cx="2884487" cy="5128171"/>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pitchFamily="34" charset="0"/>
                <a:ea typeface="Times New Roman" pitchFamily="18" charset="0"/>
              </a:rPr>
              <a:t>ESTRATEGIAS</a:t>
            </a:r>
            <a:endParaRPr kumimoji="0" lang="es-ES"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37937" name="Oval 49"/>
          <p:cNvSpPr>
            <a:spLocks noChangeArrowheads="1"/>
          </p:cNvSpPr>
          <p:nvPr/>
        </p:nvSpPr>
        <p:spPr bwMode="auto">
          <a:xfrm>
            <a:off x="2771800" y="1916832"/>
            <a:ext cx="2592288" cy="682625"/>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9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Contar con un sistema de medición de gestión administrativa y académica.</a:t>
            </a:r>
            <a:endParaRPr kumimoji="0" lang="es-ES_tradnl" sz="2000" b="1" i="0" u="none" strike="noStrike" cap="none" normalizeH="0" baseline="0" dirty="0" smtClean="0">
              <a:ln>
                <a:noFill/>
              </a:ln>
              <a:solidFill>
                <a:schemeClr val="tx1"/>
              </a:solidFill>
              <a:effectLst/>
              <a:latin typeface="Arial" pitchFamily="34" charset="0"/>
            </a:endParaRPr>
          </a:p>
        </p:txBody>
      </p:sp>
      <p:sp>
        <p:nvSpPr>
          <p:cNvPr id="37936" name="Oval 48"/>
          <p:cNvSpPr>
            <a:spLocks noChangeArrowheads="1"/>
          </p:cNvSpPr>
          <p:nvPr/>
        </p:nvSpPr>
        <p:spPr bwMode="auto">
          <a:xfrm>
            <a:off x="2699792" y="1052736"/>
            <a:ext cx="2592288" cy="648072"/>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Generar recursos y fuentes de financiamiento</a:t>
            </a:r>
            <a:endParaRPr kumimoji="0" lang="es-ES_tradnl" sz="2400" b="1" i="0" u="none" strike="noStrike" cap="none" normalizeH="0" baseline="0" dirty="0" smtClean="0">
              <a:ln>
                <a:noFill/>
              </a:ln>
              <a:solidFill>
                <a:schemeClr val="tx1"/>
              </a:solidFill>
              <a:effectLst/>
              <a:latin typeface="Arial" pitchFamily="34" charset="0"/>
            </a:endParaRPr>
          </a:p>
        </p:txBody>
      </p:sp>
      <p:sp>
        <p:nvSpPr>
          <p:cNvPr id="37935" name="AutoShape 47"/>
          <p:cNvSpPr>
            <a:spLocks noChangeArrowheads="1"/>
          </p:cNvSpPr>
          <p:nvPr/>
        </p:nvSpPr>
        <p:spPr bwMode="auto">
          <a:xfrm>
            <a:off x="5220072" y="5373216"/>
            <a:ext cx="457200" cy="552450"/>
          </a:xfrm>
          <a:prstGeom prst="curvedLeftArrow">
            <a:avLst>
              <a:gd name="adj1" fmla="val 24167"/>
              <a:gd name="adj2" fmla="val 48333"/>
              <a:gd name="adj3" fmla="val 33333"/>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7934" name="AutoShape 46"/>
          <p:cNvSpPr>
            <a:spLocks noChangeArrowheads="1"/>
          </p:cNvSpPr>
          <p:nvPr/>
        </p:nvSpPr>
        <p:spPr bwMode="auto">
          <a:xfrm>
            <a:off x="5220072" y="1484784"/>
            <a:ext cx="304800" cy="552450"/>
          </a:xfrm>
          <a:prstGeom prst="curvedLeftArrow">
            <a:avLst>
              <a:gd name="adj1" fmla="val 36250"/>
              <a:gd name="adj2" fmla="val 72500"/>
              <a:gd name="adj3" fmla="val 33333"/>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7933" name="AutoShape 45"/>
          <p:cNvSpPr>
            <a:spLocks noChangeArrowheads="1"/>
          </p:cNvSpPr>
          <p:nvPr/>
        </p:nvSpPr>
        <p:spPr bwMode="auto">
          <a:xfrm>
            <a:off x="5220072" y="2348880"/>
            <a:ext cx="304800" cy="552450"/>
          </a:xfrm>
          <a:prstGeom prst="curvedLeftArrow">
            <a:avLst>
              <a:gd name="adj1" fmla="val 36250"/>
              <a:gd name="adj2" fmla="val 72500"/>
              <a:gd name="adj3" fmla="val 33333"/>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7932" name="AutoShape 44"/>
          <p:cNvSpPr>
            <a:spLocks noChangeArrowheads="1"/>
          </p:cNvSpPr>
          <p:nvPr/>
        </p:nvSpPr>
        <p:spPr bwMode="auto">
          <a:xfrm>
            <a:off x="5292080" y="3573016"/>
            <a:ext cx="304800" cy="552450"/>
          </a:xfrm>
          <a:prstGeom prst="curvedLeftArrow">
            <a:avLst>
              <a:gd name="adj1" fmla="val 36250"/>
              <a:gd name="adj2" fmla="val 72500"/>
              <a:gd name="adj3" fmla="val 33333"/>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7931" name="AutoShape 43"/>
          <p:cNvSpPr>
            <a:spLocks noChangeArrowheads="1"/>
          </p:cNvSpPr>
          <p:nvPr/>
        </p:nvSpPr>
        <p:spPr bwMode="auto">
          <a:xfrm>
            <a:off x="5148064" y="4869160"/>
            <a:ext cx="304800" cy="552450"/>
          </a:xfrm>
          <a:prstGeom prst="curvedLeftArrow">
            <a:avLst>
              <a:gd name="adj1" fmla="val 36250"/>
              <a:gd name="adj2" fmla="val 72500"/>
              <a:gd name="adj3" fmla="val 33333"/>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61" name="60 Tabla"/>
          <p:cNvGraphicFramePr>
            <a:graphicFrameLocks noGrp="1"/>
          </p:cNvGraphicFramePr>
          <p:nvPr/>
        </p:nvGraphicFramePr>
        <p:xfrm>
          <a:off x="5868144" y="1816977"/>
          <a:ext cx="2736304" cy="4998162"/>
        </p:xfrm>
        <a:graphic>
          <a:graphicData uri="http://schemas.openxmlformats.org/drawingml/2006/table">
            <a:tbl>
              <a:tblPr/>
              <a:tblGrid>
                <a:gridCol w="2736304"/>
              </a:tblGrid>
              <a:tr h="267758">
                <a:tc>
                  <a:txBody>
                    <a:bodyPr/>
                    <a:lstStyle/>
                    <a:p>
                      <a:pPr algn="just">
                        <a:spcAft>
                          <a:spcPts val="0"/>
                        </a:spcAft>
                      </a:pPr>
                      <a:r>
                        <a:rPr lang="es-ES_tradnl" sz="800" b="1" dirty="0">
                          <a:solidFill>
                            <a:srgbClr val="000000"/>
                          </a:solidFill>
                          <a:latin typeface="Arial"/>
                          <a:ea typeface="Arial"/>
                        </a:rPr>
                        <a:t>Realizando spots publicitarios, los mismos que se pasara  por los principales canales del Archipiélago.</a:t>
                      </a:r>
                      <a:endParaRPr lang="es-ES" sz="1050" b="1" dirty="0">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r>
              <a:tr h="138908">
                <a:tc>
                  <a:txBody>
                    <a:bodyPr/>
                    <a:lstStyle/>
                    <a:p>
                      <a:pPr algn="just">
                        <a:spcAft>
                          <a:spcPts val="0"/>
                        </a:spcAft>
                      </a:pPr>
                      <a:r>
                        <a:rPr lang="es-ES_tradnl" sz="800" b="1">
                          <a:solidFill>
                            <a:srgbClr val="000000"/>
                          </a:solidFill>
                          <a:latin typeface="Arial"/>
                          <a:ea typeface="Arial"/>
                        </a:rPr>
                        <a:t>Mediante reuniones con los posibles donante</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46893">
                <a:tc>
                  <a:txBody>
                    <a:bodyPr/>
                    <a:lstStyle/>
                    <a:p>
                      <a:pPr algn="just">
                        <a:spcAft>
                          <a:spcPts val="0"/>
                        </a:spcAft>
                      </a:pPr>
                      <a:r>
                        <a:rPr lang="es-ES_tradnl" sz="800" b="1">
                          <a:solidFill>
                            <a:srgbClr val="000000"/>
                          </a:solidFill>
                          <a:latin typeface="Arial"/>
                          <a:ea typeface="Arial"/>
                        </a:rPr>
                        <a:t>Contratando una persona que se encargue de realizar acercamientos con los posibles donantes</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5934">
                <a:tc>
                  <a:txBody>
                    <a:bodyPr/>
                    <a:lstStyle/>
                    <a:p>
                      <a:pPr algn="just">
                        <a:spcAft>
                          <a:spcPts val="0"/>
                        </a:spcAft>
                      </a:pPr>
                      <a:r>
                        <a:rPr lang="es-ES_tradnl" sz="800" b="1">
                          <a:solidFill>
                            <a:srgbClr val="000000"/>
                          </a:solidFill>
                          <a:latin typeface="Arial"/>
                          <a:ea typeface="Arial"/>
                        </a:rPr>
                        <a:t>Actualizando las páginas web de la institución.</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46893">
                <a:tc>
                  <a:txBody>
                    <a:bodyPr/>
                    <a:lstStyle/>
                    <a:p>
                      <a:pPr algn="just">
                        <a:spcAft>
                          <a:spcPts val="0"/>
                        </a:spcAft>
                      </a:pPr>
                      <a:r>
                        <a:rPr lang="es-ES_tradnl" sz="800" b="1">
                          <a:solidFill>
                            <a:srgbClr val="000000"/>
                          </a:solidFill>
                          <a:latin typeface="Arial"/>
                          <a:ea typeface="Arial"/>
                        </a:rPr>
                        <a:t>Charlas a los padres de familia sobre el currículo que tiene la FS.</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6893">
                <a:tc>
                  <a:txBody>
                    <a:bodyPr/>
                    <a:lstStyle/>
                    <a:p>
                      <a:pPr algn="just">
                        <a:spcAft>
                          <a:spcPts val="0"/>
                        </a:spcAft>
                      </a:pPr>
                      <a:r>
                        <a:rPr lang="es-ES_tradnl" sz="800" b="1">
                          <a:solidFill>
                            <a:srgbClr val="000000"/>
                          </a:solidFill>
                          <a:latin typeface="Arial"/>
                          <a:ea typeface="Arial"/>
                        </a:rPr>
                        <a:t>Realizar casas abiertas donde se exponga los resultados obtenidos por cada año de educación.</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46893">
                <a:tc>
                  <a:txBody>
                    <a:bodyPr/>
                    <a:lstStyle/>
                    <a:p>
                      <a:pPr algn="just">
                        <a:spcAft>
                          <a:spcPts val="0"/>
                        </a:spcAft>
                      </a:pPr>
                      <a:r>
                        <a:rPr lang="es-ES_tradnl" sz="800" b="1">
                          <a:solidFill>
                            <a:srgbClr val="000000"/>
                          </a:solidFill>
                          <a:latin typeface="Arial"/>
                          <a:ea typeface="Arial"/>
                        </a:rPr>
                        <a:t>Actualizar de los documentos (afiches, trípticos, videos, etc) comunicacionales de la Fundación Scalesia.</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8561">
                <a:tc>
                  <a:txBody>
                    <a:bodyPr/>
                    <a:lstStyle/>
                    <a:p>
                      <a:pPr algn="just">
                        <a:spcAft>
                          <a:spcPts val="0"/>
                        </a:spcAft>
                      </a:pPr>
                      <a:r>
                        <a:rPr lang="es-ES_tradnl" sz="800" b="1">
                          <a:solidFill>
                            <a:srgbClr val="000000"/>
                          </a:solidFill>
                          <a:latin typeface="Arial"/>
                          <a:ea typeface="Arial"/>
                        </a:rPr>
                        <a:t>Defender su posición  a través y extensión de los servicios</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35137">
                <a:tc>
                  <a:txBody>
                    <a:bodyPr/>
                    <a:lstStyle/>
                    <a:p>
                      <a:pPr algn="just">
                        <a:spcAft>
                          <a:spcPts val="0"/>
                        </a:spcAft>
                      </a:pPr>
                      <a:r>
                        <a:rPr lang="es-ES_tradnl" sz="800" b="1">
                          <a:solidFill>
                            <a:srgbClr val="000000"/>
                          </a:solidFill>
                          <a:latin typeface="Arial"/>
                          <a:ea typeface="Arial"/>
                        </a:rPr>
                        <a:t>Reuniones con los miembros de la Asamblea </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38278">
                <a:tc>
                  <a:txBody>
                    <a:bodyPr/>
                    <a:lstStyle/>
                    <a:p>
                      <a:pPr algn="just">
                        <a:spcAft>
                          <a:spcPts val="0"/>
                        </a:spcAft>
                      </a:pPr>
                      <a:r>
                        <a:rPr lang="es-ES_tradnl" sz="800" b="1">
                          <a:solidFill>
                            <a:srgbClr val="000000"/>
                          </a:solidFill>
                          <a:latin typeface="Arial"/>
                          <a:ea typeface="Arial"/>
                        </a:rPr>
                        <a:t>Conformando el comité</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88561">
                <a:tc>
                  <a:txBody>
                    <a:bodyPr/>
                    <a:lstStyle/>
                    <a:p>
                      <a:pPr algn="just">
                        <a:spcAft>
                          <a:spcPts val="0"/>
                        </a:spcAft>
                      </a:pPr>
                      <a:r>
                        <a:rPr lang="es-ES_tradnl" sz="800" b="1">
                          <a:solidFill>
                            <a:srgbClr val="000000"/>
                          </a:solidFill>
                          <a:latin typeface="Arial"/>
                          <a:ea typeface="Arial"/>
                        </a:rPr>
                        <a:t>Lista de contactos para socializar lo que es la FS</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03018">
                <a:tc>
                  <a:txBody>
                    <a:bodyPr/>
                    <a:lstStyle/>
                    <a:p>
                      <a:pPr algn="just">
                        <a:spcAft>
                          <a:spcPts val="0"/>
                        </a:spcAft>
                      </a:pPr>
                      <a:r>
                        <a:rPr lang="es-ES_tradnl" sz="800" b="1">
                          <a:solidFill>
                            <a:srgbClr val="000000"/>
                          </a:solidFill>
                          <a:latin typeface="Arial"/>
                          <a:ea typeface="Arial"/>
                        </a:rPr>
                        <a:t>Solicitando donaciones por medio de la pagina web</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51415">
                <a:tc>
                  <a:txBody>
                    <a:bodyPr/>
                    <a:lstStyle/>
                    <a:p>
                      <a:pPr algn="just">
                        <a:spcAft>
                          <a:spcPts val="0"/>
                        </a:spcAft>
                      </a:pPr>
                      <a:r>
                        <a:rPr lang="es-ES_tradnl" sz="800" b="1">
                          <a:solidFill>
                            <a:srgbClr val="000000"/>
                          </a:solidFill>
                          <a:latin typeface="Arial"/>
                          <a:ea typeface="Arial"/>
                        </a:rPr>
                        <a:t>Reuniones con las instituciones como: cámara de turismo, Fundación Charles Darwin, FUNDAR, y otras ONG.</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6893">
                <a:tc>
                  <a:txBody>
                    <a:bodyPr/>
                    <a:lstStyle/>
                    <a:p>
                      <a:pPr algn="just">
                        <a:spcAft>
                          <a:spcPts val="0"/>
                        </a:spcAft>
                      </a:pPr>
                      <a:r>
                        <a:rPr lang="es-ES_tradnl" sz="800" b="1">
                          <a:solidFill>
                            <a:srgbClr val="000000"/>
                          </a:solidFill>
                          <a:latin typeface="Arial"/>
                          <a:ea typeface="Times New Roman"/>
                        </a:rPr>
                        <a:t>Realizando cronogramas de capacitación para el personal de la FS</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11697">
                <a:tc>
                  <a:txBody>
                    <a:bodyPr/>
                    <a:lstStyle/>
                    <a:p>
                      <a:pPr algn="just">
                        <a:spcAft>
                          <a:spcPts val="0"/>
                        </a:spcAft>
                      </a:pPr>
                      <a:r>
                        <a:rPr lang="es-ES_tradnl" sz="800" b="1">
                          <a:solidFill>
                            <a:srgbClr val="000000"/>
                          </a:solidFill>
                          <a:latin typeface="Calibri"/>
                          <a:ea typeface="Times New Roman"/>
                        </a:rPr>
                        <a:t>Cumpliendo con los procesos generalmente aceptados</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9134">
                <a:tc>
                  <a:txBody>
                    <a:bodyPr/>
                    <a:lstStyle/>
                    <a:p>
                      <a:pPr algn="just">
                        <a:spcAft>
                          <a:spcPts val="0"/>
                        </a:spcAft>
                      </a:pPr>
                      <a:r>
                        <a:rPr lang="es-ES_tradnl" sz="800" b="1">
                          <a:solidFill>
                            <a:srgbClr val="000000"/>
                          </a:solidFill>
                          <a:latin typeface="Calibri"/>
                          <a:ea typeface="Times New Roman"/>
                        </a:rPr>
                        <a:t>Elaborando manuales de procedimientos internos </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23446">
                <a:tc>
                  <a:txBody>
                    <a:bodyPr/>
                    <a:lstStyle/>
                    <a:p>
                      <a:pPr algn="just">
                        <a:spcAft>
                          <a:spcPts val="0"/>
                        </a:spcAft>
                      </a:pPr>
                      <a:r>
                        <a:rPr lang="es-ES_tradnl" sz="800" b="1">
                          <a:solidFill>
                            <a:srgbClr val="000000"/>
                          </a:solidFill>
                          <a:latin typeface="Calibri"/>
                          <a:ea typeface="Times New Roman"/>
                        </a:rPr>
                        <a:t>Contratando a la empresa auditora</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70339">
                <a:tc>
                  <a:txBody>
                    <a:bodyPr/>
                    <a:lstStyle/>
                    <a:p>
                      <a:pPr algn="just">
                        <a:spcAft>
                          <a:spcPts val="0"/>
                        </a:spcAft>
                      </a:pPr>
                      <a:endParaRPr lang="es-ES_tradnl" sz="800" b="1">
                        <a:solidFill>
                          <a:srgbClr val="000000"/>
                        </a:solidFill>
                        <a:latin typeface="Arial"/>
                        <a:ea typeface="Arial"/>
                      </a:endParaRPr>
                    </a:p>
                    <a:p>
                      <a:pPr algn="just">
                        <a:spcAft>
                          <a:spcPts val="0"/>
                        </a:spcAft>
                      </a:pPr>
                      <a:r>
                        <a:rPr lang="es-ES_tradnl" sz="800" b="1">
                          <a:solidFill>
                            <a:srgbClr val="000000"/>
                          </a:solidFill>
                          <a:latin typeface="Arial"/>
                          <a:ea typeface="Arial"/>
                        </a:rPr>
                        <a:t>Realizando  alianzas estratégicas la misma que nos ayude a obtener recursos mediante donaciones</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60276">
                <a:tc>
                  <a:txBody>
                    <a:bodyPr/>
                    <a:lstStyle/>
                    <a:p>
                      <a:pPr algn="just">
                        <a:spcAft>
                          <a:spcPts val="0"/>
                        </a:spcAft>
                      </a:pPr>
                      <a:r>
                        <a:rPr lang="es-ES_tradnl" sz="800" b="1">
                          <a:solidFill>
                            <a:srgbClr val="000000"/>
                          </a:solidFill>
                          <a:latin typeface="Arial"/>
                          <a:ea typeface="Arial"/>
                        </a:rPr>
                        <a:t>Elaborando un plan para generar recursos.</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58958">
                <a:tc>
                  <a:txBody>
                    <a:bodyPr/>
                    <a:lstStyle/>
                    <a:p>
                      <a:pPr algn="just">
                        <a:spcAft>
                          <a:spcPts val="0"/>
                        </a:spcAft>
                      </a:pPr>
                      <a:r>
                        <a:rPr lang="es-ES_tradnl" sz="800" b="1">
                          <a:solidFill>
                            <a:srgbClr val="000000"/>
                          </a:solidFill>
                          <a:latin typeface="Arial"/>
                          <a:ea typeface="Arial"/>
                        </a:rPr>
                        <a:t>Evaluando los ingresos de las pensiones de los estudiantes.</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46893">
                <a:tc>
                  <a:txBody>
                    <a:bodyPr/>
                    <a:lstStyle/>
                    <a:p>
                      <a:pPr algn="just">
                        <a:spcAft>
                          <a:spcPts val="0"/>
                        </a:spcAft>
                      </a:pPr>
                      <a:r>
                        <a:rPr lang="es-ES_tradnl" sz="800" b="1">
                          <a:solidFill>
                            <a:srgbClr val="000000"/>
                          </a:solidFill>
                          <a:latin typeface="Arial"/>
                          <a:ea typeface="Arial"/>
                        </a:rPr>
                        <a:t>Manteniendo la estabilidad a través de la fidelizaciòn y retención de los clientes.</a:t>
                      </a:r>
                      <a:endParaRPr lang="es-ES" sz="1050" b="1">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6893">
                <a:tc>
                  <a:txBody>
                    <a:bodyPr/>
                    <a:lstStyle/>
                    <a:p>
                      <a:pPr algn="just">
                        <a:spcAft>
                          <a:spcPts val="0"/>
                        </a:spcAft>
                      </a:pPr>
                      <a:r>
                        <a:rPr lang="es-ES_tradnl" sz="800" b="1" dirty="0">
                          <a:solidFill>
                            <a:srgbClr val="000000"/>
                          </a:solidFill>
                          <a:latin typeface="Arial"/>
                          <a:ea typeface="Arial"/>
                        </a:rPr>
                        <a:t>Aumentando el número de estudiantes; mediante el mejoramiento continuo</a:t>
                      </a:r>
                      <a:endParaRPr lang="es-ES" sz="1050" b="1" dirty="0">
                        <a:latin typeface="Times New Roman"/>
                        <a:ea typeface="Times New Roman"/>
                      </a:endParaRPr>
                    </a:p>
                  </a:txBody>
                  <a:tcPr marL="38022" marR="3802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0"/>
            <a:ext cx="734481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AGENDA DE CAMBIO</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35" name="34 Tabla"/>
          <p:cNvGraphicFramePr>
            <a:graphicFrameLocks noGrp="1"/>
          </p:cNvGraphicFramePr>
          <p:nvPr/>
        </p:nvGraphicFramePr>
        <p:xfrm>
          <a:off x="1403648" y="404664"/>
          <a:ext cx="7488832" cy="6192696"/>
        </p:xfrm>
        <a:graphic>
          <a:graphicData uri="http://schemas.openxmlformats.org/drawingml/2006/table">
            <a:tbl>
              <a:tblPr/>
              <a:tblGrid>
                <a:gridCol w="2525303"/>
                <a:gridCol w="1785130"/>
                <a:gridCol w="3178399"/>
              </a:tblGrid>
              <a:tr h="227550">
                <a:tc gridSpan="3">
                  <a:txBody>
                    <a:bodyPr/>
                    <a:lstStyle/>
                    <a:p>
                      <a:pPr algn="ctr">
                        <a:spcAft>
                          <a:spcPts val="0"/>
                        </a:spcAft>
                      </a:pPr>
                      <a:r>
                        <a:rPr lang="es-EC" sz="1400" b="1" dirty="0">
                          <a:solidFill>
                            <a:srgbClr val="000000"/>
                          </a:solidFill>
                          <a:latin typeface="Calibri"/>
                          <a:ea typeface="Times New Roman"/>
                        </a:rPr>
                        <a:t>Agenda de Cambio de la Fundación Scalesia</a:t>
                      </a:r>
                      <a:endParaRPr lang="es-ES" sz="1600" b="1" dirty="0">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hMerge="1">
                  <a:txBody>
                    <a:bodyPr/>
                    <a:lstStyle/>
                    <a:p>
                      <a:endParaRPr lang="es-ES"/>
                    </a:p>
                  </a:txBody>
                  <a:tcPr/>
                </a:tc>
                <a:tc hMerge="1">
                  <a:txBody>
                    <a:bodyPr/>
                    <a:lstStyle/>
                    <a:p>
                      <a:endParaRPr lang="es-ES"/>
                    </a:p>
                  </a:txBody>
                  <a:tcPr/>
                </a:tc>
              </a:tr>
              <a:tr h="227550">
                <a:tc>
                  <a:txBody>
                    <a:bodyPr/>
                    <a:lstStyle/>
                    <a:p>
                      <a:pP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C" sz="1400" b="1">
                        <a:solidFill>
                          <a:srgbClr val="000000"/>
                        </a:solidFill>
                        <a:latin typeface="Calibri"/>
                        <a:ea typeface="Times New Roman"/>
                      </a:endParaRPr>
                    </a:p>
                  </a:txBody>
                  <a:tcPr marL="33867" marR="338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057">
                <a:tc>
                  <a:txBody>
                    <a:bodyPr/>
                    <a:lstStyle/>
                    <a:p>
                      <a:pPr algn="ctr">
                        <a:spcAft>
                          <a:spcPts val="0"/>
                        </a:spcAft>
                      </a:pPr>
                      <a:r>
                        <a:rPr lang="es-EC" sz="1400" b="1">
                          <a:solidFill>
                            <a:srgbClr val="000000"/>
                          </a:solidFill>
                          <a:latin typeface="Calibri"/>
                          <a:ea typeface="Times New Roman"/>
                        </a:rPr>
                        <a:t>2010</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ctr">
                        <a:spcAft>
                          <a:spcPts val="0"/>
                        </a:spcAft>
                      </a:pP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C" sz="1400" b="1">
                          <a:solidFill>
                            <a:srgbClr val="000000"/>
                          </a:solidFill>
                          <a:latin typeface="Calibri"/>
                          <a:ea typeface="Times New Roman"/>
                        </a:rPr>
                        <a:t>2015</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227550">
                <a:tc>
                  <a:txBody>
                    <a:bodyPr/>
                    <a:lstStyle/>
                    <a:p>
                      <a:pP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C" sz="1400" b="1">
                        <a:solidFill>
                          <a:srgbClr val="000000"/>
                        </a:solidFill>
                        <a:latin typeface="Calibri"/>
                        <a:ea typeface="Times New Roman"/>
                      </a:endParaRPr>
                    </a:p>
                  </a:txBody>
                  <a:tcPr marL="33867" marR="33867" marT="0" marB="0" anchor="b">
                    <a:lnL>
                      <a:noFill/>
                    </a:lnL>
                    <a:lnR>
                      <a:noFill/>
                    </a:lnR>
                    <a:lnT>
                      <a:noFill/>
                    </a:lnT>
                    <a:lnB>
                      <a:noFill/>
                    </a:lnB>
                  </a:tcPr>
                </a:tc>
                <a:tc>
                  <a:txBody>
                    <a:bodyPr/>
                    <a:lstStyle/>
                    <a:p>
                      <a:pP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550">
                <a:tc>
                  <a:txBody>
                    <a:bodyPr/>
                    <a:lstStyle/>
                    <a:p>
                      <a:pPr algn="ctr">
                        <a:spcAft>
                          <a:spcPts val="0"/>
                        </a:spcAft>
                      </a:pPr>
                      <a:r>
                        <a:rPr lang="es-EC" sz="1400" b="1" dirty="0">
                          <a:solidFill>
                            <a:srgbClr val="000000"/>
                          </a:solidFill>
                          <a:latin typeface="Calibri"/>
                          <a:ea typeface="Times New Roman"/>
                        </a:rPr>
                        <a:t>Imagen Actual</a:t>
                      </a:r>
                      <a:endParaRPr lang="es-ES" sz="1600" b="1" dirty="0">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s-EC" sz="1400" b="1">
                          <a:solidFill>
                            <a:srgbClr val="000000"/>
                          </a:solidFill>
                          <a:latin typeface="Calibri"/>
                          <a:ea typeface="Times New Roman"/>
                        </a:rPr>
                        <a:t>Imagen</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C" sz="1400" b="1">
                          <a:solidFill>
                            <a:srgbClr val="000000"/>
                          </a:solidFill>
                          <a:latin typeface="Calibri"/>
                          <a:ea typeface="Times New Roman"/>
                        </a:rPr>
                        <a:t>Imagen renovada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60057">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600" b="1">
                        <a:latin typeface="Times New Roman"/>
                        <a:ea typeface="Times New Roman"/>
                      </a:endParaRPr>
                    </a:p>
                  </a:txBody>
                  <a:tcPr marL="33867" marR="33867" marT="0" marB="0" anchor="b">
                    <a:lnL>
                      <a:noFill/>
                    </a:lnL>
                    <a:lnR>
                      <a:noFill/>
                    </a:lnR>
                    <a:lnT>
                      <a:noFill/>
                    </a:lnT>
                    <a:lnB>
                      <a:noFill/>
                    </a:lnB>
                  </a:tcPr>
                </a:tc>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550">
                <a:tc>
                  <a:txBody>
                    <a:bodyPr/>
                    <a:lstStyle/>
                    <a:p>
                      <a:pPr algn="ctr">
                        <a:spcAft>
                          <a:spcPts val="0"/>
                        </a:spcAft>
                      </a:pPr>
                      <a:r>
                        <a:rPr lang="es-EC" sz="1400" b="1">
                          <a:solidFill>
                            <a:srgbClr val="000000"/>
                          </a:solidFill>
                          <a:latin typeface="Calibri"/>
                          <a:ea typeface="Times New Roman"/>
                        </a:rPr>
                        <a:t>Falta de Donaciones</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s-EC" sz="1400" b="1">
                          <a:solidFill>
                            <a:srgbClr val="000000"/>
                          </a:solidFill>
                          <a:latin typeface="Calibri"/>
                          <a:ea typeface="Times New Roman"/>
                        </a:rPr>
                        <a:t>Donaciones</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C" sz="1400" b="1">
                          <a:solidFill>
                            <a:srgbClr val="000000"/>
                          </a:solidFill>
                          <a:latin typeface="Calibri"/>
                          <a:ea typeface="Times New Roman"/>
                        </a:rPr>
                        <a:t>Donaciones Disponibles</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60057">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600" b="1">
                        <a:latin typeface="Times New Roman"/>
                        <a:ea typeface="Times New Roman"/>
                      </a:endParaRPr>
                    </a:p>
                  </a:txBody>
                  <a:tcPr marL="33867" marR="33867" marT="0" marB="0" anchor="b">
                    <a:lnL>
                      <a:noFill/>
                    </a:lnL>
                    <a:lnR>
                      <a:noFill/>
                    </a:lnR>
                    <a:lnT>
                      <a:noFill/>
                    </a:lnT>
                    <a:lnB>
                      <a:noFill/>
                    </a:lnB>
                  </a:tcPr>
                </a:tc>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550">
                <a:tc>
                  <a:txBody>
                    <a:bodyPr/>
                    <a:lstStyle/>
                    <a:p>
                      <a:pPr algn="ctr">
                        <a:spcAft>
                          <a:spcPts val="0"/>
                        </a:spcAft>
                      </a:pPr>
                      <a:r>
                        <a:rPr lang="es-EC" sz="1400" b="1">
                          <a:solidFill>
                            <a:srgbClr val="000000"/>
                          </a:solidFill>
                          <a:latin typeface="Calibri"/>
                          <a:ea typeface="Times New Roman"/>
                        </a:rPr>
                        <a:t>Procesos Débiles</a:t>
                      </a:r>
                      <a:endParaRPr lang="es-ES" sz="1600" b="1">
                        <a:latin typeface="Times New Roman"/>
                        <a:ea typeface="Times New Roman"/>
                      </a:endParaRPr>
                    </a:p>
                  </a:txBody>
                  <a:tcPr marL="33867" marR="33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s-EC" sz="1400" b="1">
                          <a:solidFill>
                            <a:srgbClr val="000000"/>
                          </a:solidFill>
                          <a:latin typeface="Calibri"/>
                          <a:ea typeface="Times New Roman"/>
                        </a:rPr>
                        <a:t>Procesos</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C" sz="1400" b="1">
                          <a:solidFill>
                            <a:srgbClr val="000000"/>
                          </a:solidFill>
                          <a:latin typeface="Calibri"/>
                          <a:ea typeface="Times New Roman"/>
                        </a:rPr>
                        <a:t>Procesos eficientes y eficaces</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60057">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600" b="1" dirty="0">
                        <a:latin typeface="Times New Roman"/>
                        <a:ea typeface="Times New Roman"/>
                      </a:endParaRPr>
                    </a:p>
                  </a:txBody>
                  <a:tcPr marL="33867" marR="33867" marT="0" marB="0" anchor="b">
                    <a:lnL>
                      <a:noFill/>
                    </a:lnL>
                    <a:lnR>
                      <a:noFill/>
                    </a:lnR>
                    <a:lnT>
                      <a:noFill/>
                    </a:lnT>
                    <a:lnB>
                      <a:noFill/>
                    </a:lnB>
                  </a:tcPr>
                </a:tc>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550">
                <a:tc>
                  <a:txBody>
                    <a:bodyPr/>
                    <a:lstStyle/>
                    <a:p>
                      <a:pPr algn="ctr">
                        <a:spcAft>
                          <a:spcPts val="0"/>
                        </a:spcAft>
                      </a:pPr>
                      <a:r>
                        <a:rPr lang="es-EC" sz="1400" b="1">
                          <a:solidFill>
                            <a:srgbClr val="000000"/>
                          </a:solidFill>
                          <a:latin typeface="Calibri"/>
                          <a:ea typeface="Times New Roman"/>
                        </a:rPr>
                        <a:t>Falta de estructura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s-EC" sz="1400" b="1">
                          <a:solidFill>
                            <a:srgbClr val="000000"/>
                          </a:solidFill>
                          <a:latin typeface="Calibri"/>
                          <a:ea typeface="Times New Roman"/>
                        </a:rPr>
                        <a:t>Infraestructura</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C" sz="1400" b="1">
                          <a:solidFill>
                            <a:srgbClr val="000000"/>
                          </a:solidFill>
                          <a:latin typeface="Calibri"/>
                          <a:ea typeface="Times New Roman"/>
                        </a:rPr>
                        <a:t>Infraestructura de primera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60057">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600" b="1">
                        <a:latin typeface="Times New Roman"/>
                        <a:ea typeface="Times New Roman"/>
                      </a:endParaRPr>
                    </a:p>
                  </a:txBody>
                  <a:tcPr marL="33867" marR="33867" marT="0" marB="0" anchor="b">
                    <a:lnL>
                      <a:noFill/>
                    </a:lnL>
                    <a:lnR>
                      <a:noFill/>
                    </a:lnR>
                    <a:lnT>
                      <a:noFill/>
                    </a:lnT>
                    <a:lnB>
                      <a:noFill/>
                    </a:lnB>
                  </a:tcPr>
                </a:tc>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099">
                <a:tc>
                  <a:txBody>
                    <a:bodyPr/>
                    <a:lstStyle/>
                    <a:p>
                      <a:pPr algn="ctr">
                        <a:spcAft>
                          <a:spcPts val="0"/>
                        </a:spcAft>
                      </a:pPr>
                      <a:r>
                        <a:rPr lang="es-EC" sz="1400" b="1">
                          <a:solidFill>
                            <a:srgbClr val="000000"/>
                          </a:solidFill>
                          <a:latin typeface="Calibri"/>
                          <a:ea typeface="Times New Roman"/>
                        </a:rPr>
                        <a:t>Consecución de donantes y estudiantes</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s-EC" sz="1400" b="1">
                          <a:solidFill>
                            <a:srgbClr val="000000"/>
                          </a:solidFill>
                          <a:latin typeface="Calibri"/>
                          <a:ea typeface="Times New Roman"/>
                        </a:rPr>
                        <a:t>Gestión</a:t>
                      </a:r>
                      <a:endParaRPr lang="es-ES" sz="1600" b="1">
                        <a:latin typeface="Times New Roman"/>
                        <a:ea typeface="Times New Roman"/>
                      </a:endParaRPr>
                    </a:p>
                  </a:txBody>
                  <a:tcPr marL="33867" marR="33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C" sz="1400" b="1">
                          <a:solidFill>
                            <a:srgbClr val="000000"/>
                          </a:solidFill>
                          <a:latin typeface="Calibri"/>
                          <a:ea typeface="Times New Roman"/>
                        </a:rPr>
                        <a:t>Sistema del Punto de Equilibrio implementado</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60057">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600" b="1">
                        <a:latin typeface="Times New Roman"/>
                        <a:ea typeface="Times New Roman"/>
                      </a:endParaRPr>
                    </a:p>
                  </a:txBody>
                  <a:tcPr marL="33867" marR="33867" marT="0" marB="0" anchor="b">
                    <a:lnL>
                      <a:noFill/>
                    </a:lnL>
                    <a:lnR>
                      <a:noFill/>
                    </a:lnR>
                    <a:lnT>
                      <a:noFill/>
                    </a:lnT>
                    <a:lnB>
                      <a:noFill/>
                    </a:lnB>
                  </a:tcPr>
                </a:tc>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2649">
                <a:tc>
                  <a:txBody>
                    <a:bodyPr/>
                    <a:lstStyle/>
                    <a:p>
                      <a:pPr algn="ctr">
                        <a:spcAft>
                          <a:spcPts val="0"/>
                        </a:spcAft>
                      </a:pPr>
                      <a:r>
                        <a:rPr lang="es-EC" sz="1400" b="1">
                          <a:solidFill>
                            <a:srgbClr val="000000"/>
                          </a:solidFill>
                          <a:latin typeface="Calibri"/>
                          <a:ea typeface="Times New Roman"/>
                        </a:rPr>
                        <a:t>Clientes Actuales </a:t>
                      </a:r>
                      <a:endParaRPr lang="es-ES" sz="1600" b="1">
                        <a:latin typeface="Times New Roman"/>
                        <a:ea typeface="Times New Roman"/>
                      </a:endParaRPr>
                    </a:p>
                  </a:txBody>
                  <a:tcPr marL="33867" marR="33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s-EC" sz="1400" b="1">
                          <a:solidFill>
                            <a:srgbClr val="000000"/>
                          </a:solidFill>
                          <a:latin typeface="Calibri"/>
                          <a:ea typeface="Times New Roman"/>
                        </a:rPr>
                        <a:t>Clientes</a:t>
                      </a:r>
                      <a:endParaRPr lang="es-ES" sz="1600" b="1">
                        <a:latin typeface="Times New Roman"/>
                        <a:ea typeface="Times New Roman"/>
                      </a:endParaRPr>
                    </a:p>
                  </a:txBody>
                  <a:tcPr marL="33867" marR="33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C" sz="1400" b="1">
                          <a:solidFill>
                            <a:srgbClr val="000000"/>
                          </a:solidFill>
                          <a:latin typeface="Calibri"/>
                          <a:ea typeface="Times New Roman"/>
                        </a:rPr>
                        <a:t>Consecución de clientes que se consideren dentro del punto de equilibrio</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60057">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600" b="1">
                        <a:latin typeface="Times New Roman"/>
                        <a:ea typeface="Times New Roman"/>
                      </a:endParaRPr>
                    </a:p>
                  </a:txBody>
                  <a:tcPr marL="33867" marR="33867" marT="0" marB="0" anchor="b">
                    <a:lnL>
                      <a:noFill/>
                    </a:lnL>
                    <a:lnR>
                      <a:noFill/>
                    </a:lnR>
                    <a:lnT>
                      <a:noFill/>
                    </a:lnT>
                    <a:lnB>
                      <a:noFill/>
                    </a:lnB>
                  </a:tcPr>
                </a:tc>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550">
                <a:tc>
                  <a:txBody>
                    <a:bodyPr/>
                    <a:lstStyle/>
                    <a:p>
                      <a:pPr algn="ctr">
                        <a:spcAft>
                          <a:spcPts val="0"/>
                        </a:spcAft>
                      </a:pPr>
                      <a:r>
                        <a:rPr lang="es-EC" sz="1400" b="1">
                          <a:solidFill>
                            <a:srgbClr val="000000"/>
                          </a:solidFill>
                          <a:latin typeface="Calibri"/>
                          <a:ea typeface="Times New Roman"/>
                        </a:rPr>
                        <a:t>Medio</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s-EC" sz="1400" b="1">
                          <a:solidFill>
                            <a:srgbClr val="000000"/>
                          </a:solidFill>
                          <a:latin typeface="Calibri"/>
                          <a:ea typeface="Times New Roman"/>
                        </a:rPr>
                        <a:t>Mercado</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C" sz="1400" b="1">
                          <a:solidFill>
                            <a:srgbClr val="000000"/>
                          </a:solidFill>
                          <a:latin typeface="Calibri"/>
                          <a:ea typeface="Times New Roman"/>
                        </a:rPr>
                        <a:t>Ser modelo educativo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60057">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600" b="1">
                        <a:latin typeface="Times New Roman"/>
                        <a:ea typeface="Times New Roman"/>
                      </a:endParaRPr>
                    </a:p>
                  </a:txBody>
                  <a:tcPr marL="33867" marR="33867" marT="0" marB="0" anchor="b">
                    <a:lnL>
                      <a:noFill/>
                    </a:lnL>
                    <a:lnR>
                      <a:noFill/>
                    </a:lnR>
                    <a:lnT>
                      <a:noFill/>
                    </a:lnT>
                    <a:lnB>
                      <a:noFill/>
                    </a:lnB>
                  </a:tcPr>
                </a:tc>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550">
                <a:tc>
                  <a:txBody>
                    <a:bodyPr/>
                    <a:lstStyle/>
                    <a:p>
                      <a:pPr algn="ctr">
                        <a:spcAft>
                          <a:spcPts val="0"/>
                        </a:spcAft>
                      </a:pPr>
                      <a:r>
                        <a:rPr lang="es-EC" sz="1400" b="1">
                          <a:solidFill>
                            <a:srgbClr val="000000"/>
                          </a:solidFill>
                          <a:latin typeface="Calibri"/>
                          <a:ea typeface="Times New Roman"/>
                        </a:rPr>
                        <a:t>Enfocado en el día a día</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s-EC" sz="1400" b="1">
                          <a:solidFill>
                            <a:srgbClr val="000000"/>
                          </a:solidFill>
                          <a:latin typeface="Calibri"/>
                          <a:ea typeface="Times New Roman"/>
                        </a:rPr>
                        <a:t>Personal</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C" sz="1400" b="1">
                          <a:solidFill>
                            <a:srgbClr val="000000"/>
                          </a:solidFill>
                          <a:latin typeface="Calibri"/>
                          <a:ea typeface="Times New Roman"/>
                        </a:rPr>
                        <a:t>Alineados a las estrategias</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60057">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600" b="1">
                        <a:latin typeface="Times New Roman"/>
                        <a:ea typeface="Times New Roman"/>
                      </a:endParaRPr>
                    </a:p>
                  </a:txBody>
                  <a:tcPr marL="33867" marR="33867" marT="0" marB="0" anchor="b">
                    <a:lnL>
                      <a:noFill/>
                    </a:lnL>
                    <a:lnR>
                      <a:noFill/>
                    </a:lnR>
                    <a:lnT>
                      <a:noFill/>
                    </a:lnT>
                    <a:lnB>
                      <a:noFill/>
                    </a:lnB>
                  </a:tcPr>
                </a:tc>
                <a:tc>
                  <a:txBody>
                    <a:bodyPr/>
                    <a:lstStyle/>
                    <a:p>
                      <a:pPr algn="ctr">
                        <a:spcAft>
                          <a:spcPts val="0"/>
                        </a:spcAft>
                      </a:pPr>
                      <a:r>
                        <a:rPr lang="es-EC" sz="1400" b="1">
                          <a:solidFill>
                            <a:srgbClr val="000000"/>
                          </a:solidFill>
                          <a:latin typeface="Calibri"/>
                          <a:ea typeface="Times New Roman"/>
                        </a:rPr>
                        <a:t> </a:t>
                      </a:r>
                      <a:endParaRPr lang="es-ES" sz="1600" b="1">
                        <a:latin typeface="Times New Roman"/>
                        <a:ea typeface="Times New Roman"/>
                      </a:endParaRPr>
                    </a:p>
                  </a:txBody>
                  <a:tcPr marL="33867" marR="3386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485">
                <a:tc>
                  <a:txBody>
                    <a:bodyPr/>
                    <a:lstStyle/>
                    <a:p>
                      <a:pPr algn="ctr">
                        <a:spcAft>
                          <a:spcPts val="0"/>
                        </a:spcAft>
                      </a:pPr>
                      <a:r>
                        <a:rPr lang="es-EC" sz="1400" b="1">
                          <a:solidFill>
                            <a:srgbClr val="000000"/>
                          </a:solidFill>
                          <a:latin typeface="Calibri"/>
                          <a:ea typeface="Times New Roman"/>
                        </a:rPr>
                        <a:t>Según el medio</a:t>
                      </a:r>
                      <a:endParaRPr lang="es-ES" sz="1600" b="1">
                        <a:latin typeface="Times New Roman"/>
                        <a:ea typeface="Times New Roman"/>
                      </a:endParaRPr>
                    </a:p>
                  </a:txBody>
                  <a:tcPr marL="33867" marR="33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s-EC" sz="1400" b="1" dirty="0">
                          <a:solidFill>
                            <a:srgbClr val="000000"/>
                          </a:solidFill>
                          <a:latin typeface="Calibri"/>
                          <a:ea typeface="Times New Roman"/>
                        </a:rPr>
                        <a:t>Cultura</a:t>
                      </a:r>
                      <a:endParaRPr lang="es-ES" sz="1600" b="1" dirty="0">
                        <a:latin typeface="Times New Roman"/>
                        <a:ea typeface="Times New Roman"/>
                      </a:endParaRPr>
                    </a:p>
                  </a:txBody>
                  <a:tcPr marL="33867" marR="33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b="1" dirty="0">
                          <a:solidFill>
                            <a:srgbClr val="000000"/>
                          </a:solidFill>
                          <a:latin typeface="Calibri"/>
                          <a:ea typeface="Times New Roman"/>
                        </a:rPr>
                        <a:t>Elaborada, enfocada al cliente y a la generación de ideas y soluciones</a:t>
                      </a:r>
                      <a:endParaRPr lang="es-ES" sz="1600" b="1" dirty="0">
                        <a:latin typeface="Times New Roman"/>
                        <a:ea typeface="Times New Roman"/>
                      </a:endParaRPr>
                    </a:p>
                  </a:txBody>
                  <a:tcPr marL="33867" marR="338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bl>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153888"/>
            <a:ext cx="7344816"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sz="2000"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CUADRO DE MANDO INTEGRAL</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9937" name="Rectangle 1"/>
          <p:cNvSpPr>
            <a:spLocks noChangeArrowheads="1"/>
          </p:cNvSpPr>
          <p:nvPr/>
        </p:nvSpPr>
        <p:spPr bwMode="auto">
          <a:xfrm>
            <a:off x="1043608" y="476672"/>
            <a:ext cx="7704856"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Cuadro de Mando </a:t>
            </a:r>
            <a:r>
              <a:rPr lang="es-ES" sz="2000" dirty="0" smtClean="0">
                <a:latin typeface="Arial" pitchFamily="34" charset="0"/>
                <a:ea typeface="Times New Roman" pitchFamily="18" charset="0"/>
                <a:cs typeface="Arial" pitchFamily="34" charset="0"/>
              </a:rPr>
              <a:t>Integral traduce la misión, visión, y la estrategia en objetivo e indicadores a través de un conjunto equilibrado de perspectivas</a:t>
            </a:r>
            <a:endPar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ES" sz="20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Además</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permite ofrecer una visión completa de la organización, siendo el elemento esencial del sistema de información que sirve de apoyo al sistema de control de gestión en su misión de mejorar su nivel de competitividad en el largo plazo.</a:t>
            </a:r>
            <a:endParaRPr kumimoji="0" lang="es-ES" sz="3200" b="0" i="0" u="none" strike="noStrike" cap="none" normalizeH="0" baseline="0" dirty="0" smtClean="0">
              <a:ln>
                <a:noFill/>
              </a:ln>
              <a:solidFill>
                <a:schemeClr val="tx1"/>
              </a:solidFill>
              <a:effectLst/>
              <a:latin typeface="Arial" pitchFamily="34" charset="0"/>
            </a:endParaRPr>
          </a:p>
        </p:txBody>
      </p:sp>
      <p:sp>
        <p:nvSpPr>
          <p:cNvPr id="14" name="Rectangle 1"/>
          <p:cNvSpPr>
            <a:spLocks noChangeArrowheads="1"/>
          </p:cNvSpPr>
          <p:nvPr/>
        </p:nvSpPr>
        <p:spPr bwMode="auto">
          <a:xfrm>
            <a:off x="1115616" y="3356992"/>
            <a:ext cx="756084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INDICADORES </a:t>
            </a:r>
            <a:r>
              <a:rPr lang="es-ES_tradnl" sz="2000" dirty="0" err="1" smtClean="0">
                <a:solidFill>
                  <a:schemeClr val="accent1">
                    <a:lumMod val="75000"/>
                  </a:schemeClr>
                </a:solidFill>
                <a:latin typeface="Arial" pitchFamily="34" charset="0"/>
                <a:cs typeface="Arial" pitchFamily="34" charset="0"/>
              </a:rPr>
              <a:t>KPI`s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9938" name="Rectangle 2"/>
          <p:cNvSpPr>
            <a:spLocks noChangeArrowheads="1"/>
          </p:cNvSpPr>
          <p:nvPr/>
        </p:nvSpPr>
        <p:spPr bwMode="auto">
          <a:xfrm>
            <a:off x="1115616" y="3994032"/>
            <a:ext cx="770485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Cuadro de Mando Integral está vinculado</a:t>
            </a:r>
            <a:r>
              <a:rPr kumimoji="0" lang="es-E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estratégicamente a la organización a</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BoldMT"/>
              </a:rPr>
              <a:t> </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través de tres indicadores.</a:t>
            </a:r>
          </a:p>
          <a:p>
            <a:pPr marL="0" marR="0" lvl="0" indent="0" algn="l" defTabSz="914400" rtl="0" eaLnBrk="1" fontAlgn="base" latinLnBrk="0" hangingPunct="1">
              <a:lnSpc>
                <a:spcPct val="100000"/>
              </a:lnSpc>
              <a:spcBef>
                <a:spcPct val="0"/>
              </a:spcBef>
              <a:spcAft>
                <a:spcPct val="0"/>
              </a:spcAft>
              <a:buClrTx/>
              <a:buSzTx/>
              <a:buFontTx/>
              <a:buNone/>
              <a:tabLst>
                <a:tab pos="914400" algn="l"/>
              </a:tabLst>
            </a:pPr>
            <a:endParaRPr kumimoji="0" lang="es-ES" sz="200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v"/>
              <a:tabLst>
                <a:tab pos="914400" algn="l"/>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Las relaciones causa-efecto</a:t>
            </a:r>
            <a:endParaRPr kumimoji="0" lang="es-ES" sz="200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v"/>
              <a:tabLst>
                <a:tab pos="914400" algn="l"/>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Los resultados y los inductores de actuación</a:t>
            </a:r>
            <a:endParaRPr kumimoji="0" lang="es-ES" sz="200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v"/>
              <a:tabLst>
                <a:tab pos="914400" algn="l"/>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vinculación con las finanzas</a:t>
            </a:r>
            <a:endParaRPr kumimoji="0" lang="es-ES"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153888"/>
            <a:ext cx="7344816"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sz="2000"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DEFINICIÒN DE INDICADORES KPI`S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15" name="14 Tabla"/>
          <p:cNvGraphicFramePr>
            <a:graphicFrameLocks noGrp="1"/>
          </p:cNvGraphicFramePr>
          <p:nvPr/>
        </p:nvGraphicFramePr>
        <p:xfrm>
          <a:off x="971600" y="476672"/>
          <a:ext cx="7992888" cy="6214907"/>
        </p:xfrm>
        <a:graphic>
          <a:graphicData uri="http://schemas.openxmlformats.org/drawingml/2006/table">
            <a:tbl>
              <a:tblPr>
                <a:tableStyleId>{284E427A-3D55-4303-BF80-6455036E1DE7}</a:tableStyleId>
              </a:tblPr>
              <a:tblGrid>
                <a:gridCol w="774689"/>
                <a:gridCol w="853491"/>
                <a:gridCol w="2368263"/>
                <a:gridCol w="862971"/>
                <a:gridCol w="845116"/>
                <a:gridCol w="1338100"/>
                <a:gridCol w="950258"/>
              </a:tblGrid>
              <a:tr h="555894">
                <a:tc>
                  <a:txBody>
                    <a:bodyPr/>
                    <a:lstStyle/>
                    <a:p>
                      <a:pPr algn="ctr">
                        <a:spcAft>
                          <a:spcPts val="0"/>
                        </a:spcAft>
                      </a:pPr>
                      <a:r>
                        <a:rPr lang="es-ES" sz="800" b="1" dirty="0"/>
                        <a:t>PERSPECTIVA </a:t>
                      </a:r>
                      <a:endParaRPr lang="es-ES" sz="800" b="1" dirty="0">
                        <a:latin typeface="Times New Roman"/>
                        <a:ea typeface="Times New Roman"/>
                      </a:endParaRPr>
                    </a:p>
                  </a:txBody>
                  <a:tcPr marL="27618" marR="27618" marT="0" marB="0" anchor="ctr"/>
                </a:tc>
                <a:tc>
                  <a:txBody>
                    <a:bodyPr/>
                    <a:lstStyle/>
                    <a:p>
                      <a:pPr algn="ctr">
                        <a:spcAft>
                          <a:spcPts val="0"/>
                        </a:spcAft>
                      </a:pPr>
                      <a:r>
                        <a:rPr lang="es-ES" sz="800" b="1" dirty="0"/>
                        <a:t>EJE </a:t>
                      </a:r>
                      <a:endParaRPr lang="es-ES" sz="800" b="1" dirty="0">
                        <a:latin typeface="Times New Roman"/>
                        <a:ea typeface="Times New Roman"/>
                      </a:endParaRPr>
                    </a:p>
                  </a:txBody>
                  <a:tcPr marL="27618" marR="27618" marT="0" marB="0" anchor="ctr"/>
                </a:tc>
                <a:tc>
                  <a:txBody>
                    <a:bodyPr/>
                    <a:lstStyle/>
                    <a:p>
                      <a:pPr algn="ctr">
                        <a:spcAft>
                          <a:spcPts val="0"/>
                        </a:spcAft>
                      </a:pPr>
                      <a:r>
                        <a:rPr lang="es-ES" sz="800" b="1" dirty="0"/>
                        <a:t>OBJ. ESTRAT. </a:t>
                      </a:r>
                      <a:endParaRPr lang="es-ES" sz="800" b="1" dirty="0">
                        <a:latin typeface="Times New Roman"/>
                        <a:ea typeface="Times New Roman"/>
                      </a:endParaRPr>
                    </a:p>
                  </a:txBody>
                  <a:tcPr marL="27618" marR="27618" marT="0" marB="0" anchor="ctr"/>
                </a:tc>
                <a:tc>
                  <a:txBody>
                    <a:bodyPr/>
                    <a:lstStyle/>
                    <a:p>
                      <a:pPr algn="ctr">
                        <a:spcAft>
                          <a:spcPts val="0"/>
                        </a:spcAft>
                      </a:pPr>
                      <a:r>
                        <a:rPr lang="es-ES" sz="800" b="1" dirty="0"/>
                        <a:t>IND.RESULTADOS</a:t>
                      </a:r>
                      <a:endParaRPr lang="es-ES" sz="800" b="1" dirty="0">
                        <a:latin typeface="Times New Roman"/>
                        <a:ea typeface="Times New Roman"/>
                      </a:endParaRPr>
                    </a:p>
                  </a:txBody>
                  <a:tcPr marL="27618" marR="27618" marT="0" marB="0" anchor="ctr"/>
                </a:tc>
                <a:tc>
                  <a:txBody>
                    <a:bodyPr/>
                    <a:lstStyle/>
                    <a:p>
                      <a:pPr algn="ctr">
                        <a:spcAft>
                          <a:spcPts val="0"/>
                        </a:spcAft>
                      </a:pPr>
                      <a:r>
                        <a:rPr lang="es-ES" sz="800" b="1" dirty="0"/>
                        <a:t>METAS</a:t>
                      </a:r>
                      <a:endParaRPr lang="es-ES" sz="800" b="1" dirty="0">
                        <a:latin typeface="Times New Roman"/>
                        <a:ea typeface="Times New Roman"/>
                      </a:endParaRPr>
                    </a:p>
                  </a:txBody>
                  <a:tcPr marL="27618" marR="27618" marT="0" marB="0" anchor="ctr"/>
                </a:tc>
                <a:tc>
                  <a:txBody>
                    <a:bodyPr/>
                    <a:lstStyle/>
                    <a:p>
                      <a:pPr algn="ctr">
                        <a:spcAft>
                          <a:spcPts val="0"/>
                        </a:spcAft>
                      </a:pPr>
                      <a:r>
                        <a:rPr lang="es-ES" sz="800" b="1" dirty="0"/>
                        <a:t>INICIATIVAS </a:t>
                      </a:r>
                      <a:endParaRPr lang="es-ES" sz="800" b="1" dirty="0">
                        <a:latin typeface="Times New Roman"/>
                        <a:ea typeface="Times New Roman"/>
                      </a:endParaRPr>
                    </a:p>
                  </a:txBody>
                  <a:tcPr marL="27618" marR="27618" marT="0" marB="0" anchor="ctr"/>
                </a:tc>
                <a:tc>
                  <a:txBody>
                    <a:bodyPr/>
                    <a:lstStyle/>
                    <a:p>
                      <a:pPr algn="ctr">
                        <a:spcAft>
                          <a:spcPts val="0"/>
                        </a:spcAft>
                      </a:pPr>
                      <a:r>
                        <a:rPr lang="es-ES" sz="800" b="1" dirty="0"/>
                        <a:t>RESPONSABLE</a:t>
                      </a:r>
                      <a:endParaRPr lang="es-ES" sz="800" b="1" dirty="0">
                        <a:latin typeface="Times New Roman"/>
                        <a:ea typeface="Times New Roman"/>
                      </a:endParaRPr>
                    </a:p>
                  </a:txBody>
                  <a:tcPr marL="27618" marR="27618" marT="0" marB="0" anchor="ctr"/>
                </a:tc>
              </a:tr>
              <a:tr h="1339031">
                <a:tc>
                  <a:txBody>
                    <a:bodyPr/>
                    <a:lstStyle/>
                    <a:p>
                      <a:pPr algn="ctr">
                        <a:spcAft>
                          <a:spcPts val="0"/>
                        </a:spcAft>
                      </a:pPr>
                      <a:r>
                        <a:rPr lang="es-ES" sz="900" b="1" dirty="0"/>
                        <a:t>Perspectiva Financiera</a:t>
                      </a:r>
                      <a:endParaRPr lang="es-ES" sz="1000" b="1" dirty="0">
                        <a:latin typeface="Times New Roman"/>
                        <a:ea typeface="Times New Roman"/>
                      </a:endParaRPr>
                    </a:p>
                  </a:txBody>
                  <a:tcPr marL="27618" marR="27618" marT="0" marB="0" anchor="ctr"/>
                </a:tc>
                <a:tc>
                  <a:txBody>
                    <a:bodyPr/>
                    <a:lstStyle/>
                    <a:p>
                      <a:pPr algn="ctr">
                        <a:spcAft>
                          <a:spcPts val="0"/>
                        </a:spcAft>
                      </a:pPr>
                      <a:r>
                        <a:rPr lang="es-ES" sz="800" b="1" dirty="0"/>
                        <a:t>GESTIÓN FINANCIERA</a:t>
                      </a:r>
                      <a:endParaRPr lang="es-ES" sz="900" b="1" dirty="0">
                        <a:latin typeface="Times New Roman"/>
                        <a:ea typeface="Times New Roman"/>
                      </a:endParaRPr>
                    </a:p>
                  </a:txBody>
                  <a:tcPr marL="27618" marR="27618" marT="0" marB="0" anchor="ctr"/>
                </a:tc>
                <a:tc>
                  <a:txBody>
                    <a:bodyPr/>
                    <a:lstStyle/>
                    <a:p>
                      <a:pPr algn="just">
                        <a:spcAft>
                          <a:spcPts val="0"/>
                        </a:spcAft>
                      </a:pPr>
                      <a:r>
                        <a:rPr lang="es-ES_tradnl" sz="1050" b="1" dirty="0"/>
                        <a:t>Lograr sustentabilidad económica para el funcionamiento de la FS mediante una cartera de donante, generando recursos y fuentes de financiamiento que ayuden a mantener el centro de estudios con actores estratégicos como ciencia y turismo</a:t>
                      </a:r>
                      <a:endParaRPr lang="es-ES" sz="1100" b="1" dirty="0">
                        <a:latin typeface="Times New Roman"/>
                        <a:ea typeface="Times New Roman"/>
                      </a:endParaRPr>
                    </a:p>
                  </a:txBody>
                  <a:tcPr marL="27618" marR="27618" marT="0" marB="0" anchor="ctr"/>
                </a:tc>
                <a:tc>
                  <a:txBody>
                    <a:bodyPr/>
                    <a:lstStyle/>
                    <a:p>
                      <a:pPr algn="ctr">
                        <a:spcAft>
                          <a:spcPts val="0"/>
                        </a:spcAft>
                      </a:pPr>
                      <a:r>
                        <a:rPr lang="es-ES" sz="900" b="1"/>
                        <a:t>Nº de fuentes de financiamiento, gastos/ingresos</a:t>
                      </a:r>
                      <a:endParaRPr lang="es-ES" sz="1000" b="1">
                        <a:latin typeface="Times New Roman"/>
                        <a:ea typeface="Times New Roman"/>
                      </a:endParaRPr>
                    </a:p>
                  </a:txBody>
                  <a:tcPr marL="27618" marR="27618" marT="0" marB="0" anchor="ctr"/>
                </a:tc>
                <a:tc>
                  <a:txBody>
                    <a:bodyPr/>
                    <a:lstStyle/>
                    <a:p>
                      <a:pPr algn="ctr">
                        <a:spcAft>
                          <a:spcPts val="0"/>
                        </a:spcAft>
                      </a:pPr>
                      <a:r>
                        <a:rPr lang="es-ES" sz="900" b="1" dirty="0"/>
                        <a:t>30% de mejora y cinco nuevas fuentes de financiamiento</a:t>
                      </a:r>
                      <a:endParaRPr lang="es-ES" sz="1000" b="1" dirty="0">
                        <a:latin typeface="Times New Roman"/>
                        <a:ea typeface="Times New Roman"/>
                      </a:endParaRPr>
                    </a:p>
                  </a:txBody>
                  <a:tcPr marL="27618" marR="27618" marT="0" marB="0" anchor="ctr"/>
                </a:tc>
                <a:tc>
                  <a:txBody>
                    <a:bodyPr/>
                    <a:lstStyle/>
                    <a:p>
                      <a:pPr algn="just">
                        <a:spcAft>
                          <a:spcPts val="0"/>
                        </a:spcAft>
                      </a:pPr>
                      <a:r>
                        <a:rPr lang="es-ES" sz="900" b="1" dirty="0"/>
                        <a:t>Mejorar los ingresos de fuentes tradicionales y buscar nuevas fuentes de financiamiento a nivel local, nacional e internacional (turismo y ciencia a nivel local)</a:t>
                      </a:r>
                      <a:endParaRPr lang="es-ES" sz="1000" b="1" dirty="0">
                        <a:latin typeface="Times New Roman"/>
                        <a:ea typeface="Times New Roman"/>
                      </a:endParaRPr>
                    </a:p>
                  </a:txBody>
                  <a:tcPr marL="27618" marR="27618" marT="0" marB="0" anchor="ctr"/>
                </a:tc>
                <a:tc>
                  <a:txBody>
                    <a:bodyPr/>
                    <a:lstStyle/>
                    <a:p>
                      <a:pPr algn="ctr">
                        <a:spcAft>
                          <a:spcPts val="0"/>
                        </a:spcAft>
                      </a:pPr>
                      <a:r>
                        <a:rPr lang="es-ES" sz="900" b="1" dirty="0"/>
                        <a:t>Departamento Financiero y Directorio de la FS</a:t>
                      </a:r>
                      <a:endParaRPr lang="es-ES" sz="1000" b="1" dirty="0">
                        <a:latin typeface="Times New Roman"/>
                        <a:ea typeface="Times New Roman"/>
                      </a:endParaRPr>
                    </a:p>
                  </a:txBody>
                  <a:tcPr marL="27618" marR="27618" marT="0" marB="0" anchor="ctr"/>
                </a:tc>
              </a:tr>
              <a:tr h="749053">
                <a:tc>
                  <a:txBody>
                    <a:bodyPr/>
                    <a:lstStyle/>
                    <a:p>
                      <a:pPr algn="ctr">
                        <a:spcAft>
                          <a:spcPts val="0"/>
                        </a:spcAft>
                      </a:pPr>
                      <a:r>
                        <a:rPr lang="es-ES" sz="900" b="1"/>
                        <a:t>Perspectiva  Clientes</a:t>
                      </a:r>
                      <a:endParaRPr lang="es-ES" sz="1000" b="1">
                        <a:latin typeface="Times New Roman"/>
                        <a:ea typeface="Times New Roman"/>
                      </a:endParaRPr>
                    </a:p>
                  </a:txBody>
                  <a:tcPr marL="27618" marR="27618" marT="0" marB="0" anchor="ctr"/>
                </a:tc>
                <a:tc>
                  <a:txBody>
                    <a:bodyPr/>
                    <a:lstStyle/>
                    <a:p>
                      <a:pPr algn="ctr">
                        <a:spcAft>
                          <a:spcPts val="0"/>
                        </a:spcAft>
                      </a:pPr>
                      <a:r>
                        <a:rPr lang="es-ES" sz="800" b="1" dirty="0"/>
                        <a:t>CLIENTES</a:t>
                      </a:r>
                      <a:endParaRPr lang="es-ES" sz="900" b="1" dirty="0">
                        <a:latin typeface="Times New Roman"/>
                        <a:ea typeface="Times New Roman"/>
                      </a:endParaRPr>
                    </a:p>
                  </a:txBody>
                  <a:tcPr marL="27618" marR="27618" marT="0" marB="0" anchor="ctr"/>
                </a:tc>
                <a:tc>
                  <a:txBody>
                    <a:bodyPr/>
                    <a:lstStyle/>
                    <a:p>
                      <a:pPr algn="just">
                        <a:spcAft>
                          <a:spcPts val="0"/>
                        </a:spcAft>
                      </a:pPr>
                      <a:r>
                        <a:rPr lang="es-ES" sz="1050" b="1" dirty="0" err="1"/>
                        <a:t>Fidelizar</a:t>
                      </a:r>
                      <a:r>
                        <a:rPr lang="es-ES" sz="1050" b="1" dirty="0"/>
                        <a:t>  y ampliar el número de estudiantes  para que ayuden al posicionamiento en Puerto Ayora en el sector académico</a:t>
                      </a:r>
                      <a:endParaRPr lang="es-ES" sz="1100" b="1" dirty="0">
                        <a:latin typeface="Times New Roman"/>
                        <a:ea typeface="Times New Roman"/>
                      </a:endParaRPr>
                    </a:p>
                  </a:txBody>
                  <a:tcPr marL="27618" marR="27618" marT="0" marB="0" anchor="ctr"/>
                </a:tc>
                <a:tc>
                  <a:txBody>
                    <a:bodyPr/>
                    <a:lstStyle/>
                    <a:p>
                      <a:pPr algn="ctr">
                        <a:spcAft>
                          <a:spcPts val="0"/>
                        </a:spcAft>
                      </a:pPr>
                      <a:r>
                        <a:rPr lang="es-ES" sz="900" b="1"/>
                        <a:t>Nº de alumnos</a:t>
                      </a:r>
                      <a:endParaRPr lang="es-ES" sz="1000" b="1">
                        <a:latin typeface="Times New Roman"/>
                        <a:ea typeface="Times New Roman"/>
                      </a:endParaRPr>
                    </a:p>
                  </a:txBody>
                  <a:tcPr marL="27618" marR="27618" marT="0" marB="0" anchor="ctr"/>
                </a:tc>
                <a:tc>
                  <a:txBody>
                    <a:bodyPr/>
                    <a:lstStyle/>
                    <a:p>
                      <a:pPr algn="ctr">
                        <a:spcAft>
                          <a:spcPts val="0"/>
                        </a:spcAft>
                      </a:pPr>
                      <a:r>
                        <a:rPr lang="es-ES" sz="900" b="1"/>
                        <a:t>Aumentar 30%</a:t>
                      </a:r>
                      <a:endParaRPr lang="es-ES" sz="1000" b="1">
                        <a:latin typeface="Times New Roman"/>
                        <a:ea typeface="Times New Roman"/>
                      </a:endParaRPr>
                    </a:p>
                  </a:txBody>
                  <a:tcPr marL="27618" marR="27618" marT="0" marB="0" anchor="ctr"/>
                </a:tc>
                <a:tc>
                  <a:txBody>
                    <a:bodyPr/>
                    <a:lstStyle/>
                    <a:p>
                      <a:pPr algn="just">
                        <a:spcAft>
                          <a:spcPts val="0"/>
                        </a:spcAft>
                      </a:pPr>
                      <a:r>
                        <a:rPr lang="es-ES" sz="900" b="1" dirty="0"/>
                        <a:t>Crear incentivos como becas para alumnos destacados</a:t>
                      </a:r>
                      <a:endParaRPr lang="es-ES" sz="1000" b="1" dirty="0">
                        <a:latin typeface="Times New Roman"/>
                        <a:ea typeface="Times New Roman"/>
                      </a:endParaRPr>
                    </a:p>
                  </a:txBody>
                  <a:tcPr marL="27618" marR="27618" marT="0" marB="0" anchor="ctr"/>
                </a:tc>
                <a:tc>
                  <a:txBody>
                    <a:bodyPr/>
                    <a:lstStyle/>
                    <a:p>
                      <a:pPr algn="ctr">
                        <a:spcAft>
                          <a:spcPts val="0"/>
                        </a:spcAft>
                      </a:pPr>
                      <a:r>
                        <a:rPr lang="es-ES" sz="900" b="1"/>
                        <a:t>Departamento Financiero y Directorio de la FS</a:t>
                      </a:r>
                      <a:endParaRPr lang="es-ES" sz="1000" b="1">
                        <a:latin typeface="Times New Roman"/>
                        <a:ea typeface="Times New Roman"/>
                      </a:endParaRPr>
                    </a:p>
                  </a:txBody>
                  <a:tcPr marL="27618" marR="27618" marT="0" marB="0" anchor="ctr"/>
                </a:tc>
              </a:tr>
              <a:tr h="898862">
                <a:tc rowSpan="2">
                  <a:txBody>
                    <a:bodyPr/>
                    <a:lstStyle/>
                    <a:p>
                      <a:pPr algn="ctr">
                        <a:spcAft>
                          <a:spcPts val="0"/>
                        </a:spcAft>
                      </a:pPr>
                      <a:r>
                        <a:rPr lang="es-ES" sz="900" b="1"/>
                        <a:t>Perspectiva Interna</a:t>
                      </a:r>
                      <a:endParaRPr lang="es-ES" sz="1000" b="1">
                        <a:latin typeface="Times New Roman"/>
                        <a:ea typeface="Times New Roman"/>
                      </a:endParaRPr>
                    </a:p>
                  </a:txBody>
                  <a:tcPr marL="27618" marR="27618" marT="0" marB="0" anchor="ctr"/>
                </a:tc>
                <a:tc>
                  <a:txBody>
                    <a:bodyPr/>
                    <a:lstStyle/>
                    <a:p>
                      <a:pPr algn="ctr">
                        <a:spcAft>
                          <a:spcPts val="0"/>
                        </a:spcAft>
                      </a:pPr>
                      <a:r>
                        <a:rPr lang="es-ES" sz="800" b="1" dirty="0"/>
                        <a:t>PROCESOS INTERNOS</a:t>
                      </a:r>
                      <a:endParaRPr lang="es-ES" sz="900" b="1" dirty="0">
                        <a:latin typeface="Times New Roman"/>
                        <a:ea typeface="Times New Roman"/>
                      </a:endParaRPr>
                    </a:p>
                  </a:txBody>
                  <a:tcPr marL="27618" marR="27618" marT="0" marB="0" anchor="ctr"/>
                </a:tc>
                <a:tc>
                  <a:txBody>
                    <a:bodyPr/>
                    <a:lstStyle/>
                    <a:p>
                      <a:pPr algn="just">
                        <a:spcAft>
                          <a:spcPts val="0"/>
                        </a:spcAft>
                      </a:pPr>
                      <a:r>
                        <a:rPr lang="es-ES" sz="1050" b="1" dirty="0"/>
                        <a:t>Mejorar los procesos administrativos, académicos y de Recursos Humanos los mismos que ayudaran a contar con una medición de gestión.</a:t>
                      </a:r>
                      <a:endParaRPr lang="es-ES" sz="1100" b="1" dirty="0">
                        <a:latin typeface="Times New Roman"/>
                        <a:ea typeface="Times New Roman"/>
                      </a:endParaRPr>
                    </a:p>
                  </a:txBody>
                  <a:tcPr marL="27618" marR="27618" marT="0" marB="0" anchor="ctr"/>
                </a:tc>
                <a:tc>
                  <a:txBody>
                    <a:bodyPr/>
                    <a:lstStyle/>
                    <a:p>
                      <a:pPr algn="ctr">
                        <a:spcAft>
                          <a:spcPts val="0"/>
                        </a:spcAft>
                      </a:pPr>
                      <a:r>
                        <a:rPr lang="es-ES" sz="900" b="1"/>
                        <a:t>Grado de satisfacción en los procesos internos</a:t>
                      </a:r>
                      <a:endParaRPr lang="es-ES" sz="1000" b="1">
                        <a:latin typeface="Times New Roman"/>
                        <a:ea typeface="Times New Roman"/>
                      </a:endParaRPr>
                    </a:p>
                  </a:txBody>
                  <a:tcPr marL="27618" marR="27618" marT="0" marB="0" anchor="ctr"/>
                </a:tc>
                <a:tc>
                  <a:txBody>
                    <a:bodyPr/>
                    <a:lstStyle/>
                    <a:p>
                      <a:pPr algn="ctr">
                        <a:spcAft>
                          <a:spcPts val="0"/>
                        </a:spcAft>
                      </a:pPr>
                      <a:r>
                        <a:rPr lang="es-ES" sz="900" b="1"/>
                        <a:t>3 nuevos procesos por año</a:t>
                      </a:r>
                      <a:endParaRPr lang="es-ES" sz="1000" b="1">
                        <a:latin typeface="Times New Roman"/>
                        <a:ea typeface="Times New Roman"/>
                      </a:endParaRPr>
                    </a:p>
                  </a:txBody>
                  <a:tcPr marL="27618" marR="27618" marT="0" marB="0" anchor="ctr"/>
                </a:tc>
                <a:tc>
                  <a:txBody>
                    <a:bodyPr/>
                    <a:lstStyle/>
                    <a:p>
                      <a:pPr algn="just">
                        <a:spcAft>
                          <a:spcPts val="0"/>
                        </a:spcAft>
                      </a:pPr>
                      <a:r>
                        <a:rPr lang="es-ES" sz="900" b="1" dirty="0"/>
                        <a:t>Diseñar manuales de procedimientos que permitan una gestión académica y administrativa eficiente</a:t>
                      </a:r>
                      <a:endParaRPr lang="es-ES" sz="1000" b="1" dirty="0">
                        <a:latin typeface="Times New Roman"/>
                        <a:ea typeface="Times New Roman"/>
                      </a:endParaRPr>
                    </a:p>
                  </a:txBody>
                  <a:tcPr marL="27618" marR="27618" marT="0" marB="0" anchor="ctr"/>
                </a:tc>
                <a:tc>
                  <a:txBody>
                    <a:bodyPr/>
                    <a:lstStyle/>
                    <a:p>
                      <a:pPr algn="ctr">
                        <a:spcAft>
                          <a:spcPts val="0"/>
                        </a:spcAft>
                      </a:pPr>
                      <a:r>
                        <a:rPr lang="es-ES" sz="900" b="1"/>
                        <a:t>Departamento Administrativo</a:t>
                      </a:r>
                      <a:endParaRPr lang="es-ES" sz="1000" b="1">
                        <a:latin typeface="Times New Roman"/>
                        <a:ea typeface="Times New Roman"/>
                      </a:endParaRPr>
                    </a:p>
                  </a:txBody>
                  <a:tcPr marL="27618" marR="27618" marT="0" marB="0" anchor="ctr"/>
                </a:tc>
              </a:tr>
              <a:tr h="1212222">
                <a:tc vMerge="1">
                  <a:txBody>
                    <a:bodyPr/>
                    <a:lstStyle/>
                    <a:p>
                      <a:endParaRPr lang="es-ES"/>
                    </a:p>
                  </a:txBody>
                  <a:tcPr/>
                </a:tc>
                <a:tc>
                  <a:txBody>
                    <a:bodyPr/>
                    <a:lstStyle/>
                    <a:p>
                      <a:pPr algn="ctr">
                        <a:spcAft>
                          <a:spcPts val="0"/>
                        </a:spcAft>
                      </a:pPr>
                      <a:r>
                        <a:rPr lang="es-ES" sz="800" b="1" dirty="0"/>
                        <a:t>INNOVACIÓN</a:t>
                      </a:r>
                      <a:endParaRPr lang="es-ES" sz="900" b="1" dirty="0">
                        <a:latin typeface="Times New Roman"/>
                        <a:ea typeface="Times New Roman"/>
                      </a:endParaRPr>
                    </a:p>
                  </a:txBody>
                  <a:tcPr marL="27618" marR="27618" marT="0" marB="0" anchor="ctr"/>
                </a:tc>
                <a:tc>
                  <a:txBody>
                    <a:bodyPr/>
                    <a:lstStyle/>
                    <a:p>
                      <a:pPr algn="just">
                        <a:spcAft>
                          <a:spcPts val="0"/>
                        </a:spcAft>
                      </a:pPr>
                      <a:r>
                        <a:rPr lang="es-ES" sz="1050" b="1" dirty="0"/>
                        <a:t>Desarrollar un sistema académico que incorpore nuevas modalidades de enseñanza y aprendizaje, esto para relacionarse con otras entidades educativas a nivel nacional e internacional</a:t>
                      </a:r>
                      <a:endParaRPr lang="es-ES" sz="1100" b="1" dirty="0">
                        <a:latin typeface="Times New Roman"/>
                        <a:ea typeface="Times New Roman"/>
                      </a:endParaRPr>
                    </a:p>
                  </a:txBody>
                  <a:tcPr marL="27618" marR="27618" marT="0" marB="0" anchor="ctr"/>
                </a:tc>
                <a:tc>
                  <a:txBody>
                    <a:bodyPr/>
                    <a:lstStyle/>
                    <a:p>
                      <a:pPr algn="ctr">
                        <a:spcAft>
                          <a:spcPts val="0"/>
                        </a:spcAft>
                      </a:pPr>
                      <a:r>
                        <a:rPr lang="es-ES" sz="900" b="1"/>
                        <a:t>% de avance del Proyecto</a:t>
                      </a:r>
                      <a:endParaRPr lang="es-ES" sz="1000" b="1">
                        <a:latin typeface="Times New Roman"/>
                        <a:ea typeface="Times New Roman"/>
                      </a:endParaRPr>
                    </a:p>
                  </a:txBody>
                  <a:tcPr marL="27618" marR="27618" marT="0" marB="0" anchor="ctr"/>
                </a:tc>
                <a:tc>
                  <a:txBody>
                    <a:bodyPr/>
                    <a:lstStyle/>
                    <a:p>
                      <a:pPr algn="ctr">
                        <a:spcAft>
                          <a:spcPts val="0"/>
                        </a:spcAft>
                      </a:pPr>
                      <a:r>
                        <a:rPr lang="es-ES" sz="900" b="1"/>
                        <a:t>Nueva modalidad de intercambio de experiencias con alumnos de otros centros educativos</a:t>
                      </a:r>
                      <a:endParaRPr lang="es-ES" sz="1000" b="1">
                        <a:latin typeface="Times New Roman"/>
                        <a:ea typeface="Times New Roman"/>
                      </a:endParaRPr>
                    </a:p>
                  </a:txBody>
                  <a:tcPr marL="27618" marR="27618" marT="0" marB="0" anchor="ctr"/>
                </a:tc>
                <a:tc>
                  <a:txBody>
                    <a:bodyPr/>
                    <a:lstStyle/>
                    <a:p>
                      <a:pPr algn="just">
                        <a:spcAft>
                          <a:spcPts val="0"/>
                        </a:spcAft>
                      </a:pPr>
                      <a:r>
                        <a:rPr lang="es-ES" sz="900" b="1" dirty="0"/>
                        <a:t>Implementar infraestructura tecnológica en línea</a:t>
                      </a:r>
                      <a:endParaRPr lang="es-ES" sz="1000" b="1" dirty="0">
                        <a:latin typeface="Times New Roman"/>
                        <a:ea typeface="Times New Roman"/>
                      </a:endParaRPr>
                    </a:p>
                  </a:txBody>
                  <a:tcPr marL="27618" marR="27618" marT="0" marB="0" anchor="ctr"/>
                </a:tc>
                <a:tc>
                  <a:txBody>
                    <a:bodyPr/>
                    <a:lstStyle/>
                    <a:p>
                      <a:pPr algn="ctr">
                        <a:spcAft>
                          <a:spcPts val="0"/>
                        </a:spcAft>
                      </a:pPr>
                      <a:r>
                        <a:rPr lang="es-ES" sz="900" b="1"/>
                        <a:t>Departamento Administrativo</a:t>
                      </a:r>
                      <a:endParaRPr lang="es-ES" sz="1000" b="1">
                        <a:latin typeface="Times New Roman"/>
                        <a:ea typeface="Times New Roman"/>
                      </a:endParaRPr>
                    </a:p>
                  </a:txBody>
                  <a:tcPr marL="27618" marR="27618" marT="0" marB="0" anchor="ctr"/>
                </a:tc>
              </a:tr>
              <a:tr h="538765">
                <a:tc rowSpan="2">
                  <a:txBody>
                    <a:bodyPr/>
                    <a:lstStyle/>
                    <a:p>
                      <a:pPr algn="ctr">
                        <a:spcAft>
                          <a:spcPts val="0"/>
                        </a:spcAft>
                      </a:pPr>
                      <a:r>
                        <a:rPr lang="es-ES" sz="900" b="1"/>
                        <a:t>Perspectiva de Crecimiento y Aprendizaje</a:t>
                      </a:r>
                      <a:endParaRPr lang="es-ES" sz="1000" b="1">
                        <a:latin typeface="Times New Roman"/>
                        <a:ea typeface="Times New Roman"/>
                      </a:endParaRPr>
                    </a:p>
                  </a:txBody>
                  <a:tcPr marL="27618" marR="27618" marT="0" marB="0" anchor="ctr"/>
                </a:tc>
                <a:tc>
                  <a:txBody>
                    <a:bodyPr/>
                    <a:lstStyle/>
                    <a:p>
                      <a:pPr algn="ctr">
                        <a:spcAft>
                          <a:spcPts val="0"/>
                        </a:spcAft>
                      </a:pPr>
                      <a:r>
                        <a:rPr lang="es-ES" sz="800" b="1" dirty="0"/>
                        <a:t>ALIANZAS </a:t>
                      </a:r>
                      <a:r>
                        <a:rPr lang="es-ES" sz="700" b="1" dirty="0"/>
                        <a:t>ESTRATEGICAS</a:t>
                      </a:r>
                      <a:endParaRPr lang="es-ES" sz="900" b="1" dirty="0">
                        <a:latin typeface="Times New Roman"/>
                        <a:ea typeface="Times New Roman"/>
                      </a:endParaRPr>
                    </a:p>
                  </a:txBody>
                  <a:tcPr marL="27618" marR="27618" marT="0" marB="0" anchor="ctr"/>
                </a:tc>
                <a:tc>
                  <a:txBody>
                    <a:bodyPr/>
                    <a:lstStyle/>
                    <a:p>
                      <a:pPr algn="just">
                        <a:spcAft>
                          <a:spcPts val="0"/>
                        </a:spcAft>
                      </a:pPr>
                      <a:r>
                        <a:rPr lang="es-ES" sz="1050" b="1" dirty="0"/>
                        <a:t>Fortalecer las Alianzas estratégicas</a:t>
                      </a:r>
                      <a:endParaRPr lang="es-ES" sz="1100" b="1" dirty="0">
                        <a:latin typeface="Times New Roman"/>
                        <a:ea typeface="Times New Roman"/>
                      </a:endParaRPr>
                    </a:p>
                  </a:txBody>
                  <a:tcPr marL="27618" marR="27618" marT="0" marB="0" anchor="ctr"/>
                </a:tc>
                <a:tc>
                  <a:txBody>
                    <a:bodyPr/>
                    <a:lstStyle/>
                    <a:p>
                      <a:pPr algn="ctr">
                        <a:spcAft>
                          <a:spcPts val="0"/>
                        </a:spcAft>
                      </a:pPr>
                      <a:r>
                        <a:rPr lang="es-ES" sz="900" b="1"/>
                        <a:t>Nuevos Alianzas</a:t>
                      </a:r>
                      <a:endParaRPr lang="es-ES" sz="1000" b="1">
                        <a:latin typeface="Times New Roman"/>
                        <a:ea typeface="Times New Roman"/>
                      </a:endParaRPr>
                    </a:p>
                  </a:txBody>
                  <a:tcPr marL="27618" marR="27618" marT="0" marB="0" anchor="ctr"/>
                </a:tc>
                <a:tc>
                  <a:txBody>
                    <a:bodyPr/>
                    <a:lstStyle/>
                    <a:p>
                      <a:pPr algn="ctr">
                        <a:spcAft>
                          <a:spcPts val="0"/>
                        </a:spcAft>
                      </a:pPr>
                      <a:r>
                        <a:rPr lang="es-ES" sz="900" b="1" dirty="0"/>
                        <a:t>al menos 1 por años</a:t>
                      </a:r>
                      <a:endParaRPr lang="es-ES" sz="1000" b="1" dirty="0">
                        <a:latin typeface="Times New Roman"/>
                        <a:ea typeface="Times New Roman"/>
                      </a:endParaRPr>
                    </a:p>
                  </a:txBody>
                  <a:tcPr marL="27618" marR="27618" marT="0" marB="0" anchor="ctr"/>
                </a:tc>
                <a:tc>
                  <a:txBody>
                    <a:bodyPr/>
                    <a:lstStyle/>
                    <a:p>
                      <a:pPr algn="just">
                        <a:spcAft>
                          <a:spcPts val="0"/>
                        </a:spcAft>
                      </a:pPr>
                      <a:r>
                        <a:rPr lang="es-ES" sz="900" b="1" dirty="0"/>
                        <a:t>Crear vínculos con unidades académicas similares</a:t>
                      </a:r>
                      <a:endParaRPr lang="es-ES" sz="1000" b="1" dirty="0">
                        <a:latin typeface="Times New Roman"/>
                        <a:ea typeface="Times New Roman"/>
                      </a:endParaRPr>
                    </a:p>
                  </a:txBody>
                  <a:tcPr marL="27618" marR="27618" marT="0" marB="0" anchor="ctr"/>
                </a:tc>
                <a:tc>
                  <a:txBody>
                    <a:bodyPr/>
                    <a:lstStyle/>
                    <a:p>
                      <a:pPr algn="ctr">
                        <a:spcAft>
                          <a:spcPts val="0"/>
                        </a:spcAft>
                      </a:pPr>
                      <a:r>
                        <a:rPr lang="es-ES" sz="900" b="1" dirty="0"/>
                        <a:t>Departamento de Comunicación </a:t>
                      </a:r>
                      <a:endParaRPr lang="es-ES" sz="1000" b="1" dirty="0">
                        <a:latin typeface="Times New Roman"/>
                        <a:ea typeface="Times New Roman"/>
                      </a:endParaRPr>
                    </a:p>
                  </a:txBody>
                  <a:tcPr marL="27618" marR="27618" marT="0" marB="0" anchor="ctr"/>
                </a:tc>
              </a:tr>
              <a:tr h="898862">
                <a:tc vMerge="1">
                  <a:txBody>
                    <a:bodyPr/>
                    <a:lstStyle/>
                    <a:p>
                      <a:endParaRPr lang="es-ES"/>
                    </a:p>
                  </a:txBody>
                  <a:tcPr/>
                </a:tc>
                <a:tc>
                  <a:txBody>
                    <a:bodyPr/>
                    <a:lstStyle/>
                    <a:p>
                      <a:pPr algn="ctr">
                        <a:spcAft>
                          <a:spcPts val="0"/>
                        </a:spcAft>
                      </a:pPr>
                      <a:r>
                        <a:rPr lang="es-ES" sz="700" b="1" dirty="0"/>
                        <a:t>CAPACITACIÓN</a:t>
                      </a:r>
                      <a:endParaRPr lang="es-ES" sz="800" b="1" dirty="0">
                        <a:latin typeface="Times New Roman"/>
                        <a:ea typeface="Times New Roman"/>
                      </a:endParaRPr>
                    </a:p>
                  </a:txBody>
                  <a:tcPr marL="27618" marR="27618" marT="0" marB="0" anchor="ctr"/>
                </a:tc>
                <a:tc>
                  <a:txBody>
                    <a:bodyPr/>
                    <a:lstStyle/>
                    <a:p>
                      <a:pPr algn="just">
                        <a:spcAft>
                          <a:spcPts val="0"/>
                        </a:spcAft>
                      </a:pPr>
                      <a:r>
                        <a:rPr lang="es-ES" sz="1050" b="1" dirty="0"/>
                        <a:t>Mejorar las capacidades del personal académico y administrativo</a:t>
                      </a:r>
                      <a:endParaRPr lang="es-ES" sz="1100" b="1" dirty="0">
                        <a:latin typeface="Times New Roman"/>
                        <a:ea typeface="Times New Roman"/>
                      </a:endParaRPr>
                    </a:p>
                  </a:txBody>
                  <a:tcPr marL="27618" marR="27618" marT="0" marB="0" anchor="ctr"/>
                </a:tc>
                <a:tc>
                  <a:txBody>
                    <a:bodyPr/>
                    <a:lstStyle/>
                    <a:p>
                      <a:pPr algn="ctr">
                        <a:spcAft>
                          <a:spcPts val="0"/>
                        </a:spcAft>
                      </a:pPr>
                      <a:r>
                        <a:rPr lang="es-ES" sz="900" b="1"/>
                        <a:t>Horas de capacitación </a:t>
                      </a:r>
                      <a:endParaRPr lang="es-ES" sz="1000" b="1">
                        <a:latin typeface="Times New Roman"/>
                        <a:ea typeface="Times New Roman"/>
                      </a:endParaRPr>
                    </a:p>
                  </a:txBody>
                  <a:tcPr marL="27618" marR="27618" marT="0" marB="0" anchor="ctr"/>
                </a:tc>
                <a:tc>
                  <a:txBody>
                    <a:bodyPr/>
                    <a:lstStyle/>
                    <a:p>
                      <a:pPr algn="ctr">
                        <a:spcAft>
                          <a:spcPts val="0"/>
                        </a:spcAft>
                      </a:pPr>
                      <a:r>
                        <a:rPr lang="es-ES" sz="900" b="1"/>
                        <a:t>40 horas de capacitación por años</a:t>
                      </a:r>
                      <a:endParaRPr lang="es-ES" sz="1000" b="1">
                        <a:latin typeface="Times New Roman"/>
                        <a:ea typeface="Times New Roman"/>
                      </a:endParaRPr>
                    </a:p>
                  </a:txBody>
                  <a:tcPr marL="27618" marR="27618" marT="0" marB="0" anchor="ctr"/>
                </a:tc>
                <a:tc>
                  <a:txBody>
                    <a:bodyPr/>
                    <a:lstStyle/>
                    <a:p>
                      <a:pPr algn="just">
                        <a:spcAft>
                          <a:spcPts val="0"/>
                        </a:spcAft>
                      </a:pPr>
                      <a:r>
                        <a:rPr lang="es-ES" sz="900" b="1" dirty="0"/>
                        <a:t>Desarrollar un plan permanente de capacitación a los docentes en las áreas pedagógicas y de especialización</a:t>
                      </a:r>
                      <a:endParaRPr lang="es-ES" sz="1000" b="1" dirty="0">
                        <a:latin typeface="Times New Roman"/>
                        <a:ea typeface="Times New Roman"/>
                      </a:endParaRPr>
                    </a:p>
                  </a:txBody>
                  <a:tcPr marL="27618" marR="27618" marT="0" marB="0" anchor="ctr"/>
                </a:tc>
                <a:tc>
                  <a:txBody>
                    <a:bodyPr/>
                    <a:lstStyle/>
                    <a:p>
                      <a:pPr algn="ctr">
                        <a:spcAft>
                          <a:spcPts val="0"/>
                        </a:spcAft>
                      </a:pPr>
                      <a:r>
                        <a:rPr lang="es-ES" sz="900" b="1" dirty="0"/>
                        <a:t>Departamento Administrativo</a:t>
                      </a:r>
                      <a:endParaRPr lang="es-ES" sz="1000" b="1" dirty="0">
                        <a:latin typeface="Times New Roman"/>
                        <a:ea typeface="Times New Roman"/>
                      </a:endParaRPr>
                    </a:p>
                  </a:txBody>
                  <a:tcPr marL="27618" marR="27618" marT="0" marB="0" anchor="ct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1357290" y="357166"/>
            <a:ext cx="7481910" cy="6286544"/>
          </a:xfrm>
        </p:spPr>
        <p:txBody>
          <a:bodyPr anchor="t">
            <a:normAutofit fontScale="92500" lnSpcReduction="20000"/>
          </a:bodyPr>
          <a:lstStyle/>
          <a:p>
            <a:pPr algn="ctr"/>
            <a:r>
              <a:rPr lang="es-EC"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GENERALIDADES</a:t>
            </a:r>
          </a:p>
          <a:p>
            <a:r>
              <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ANTECEDENTES:</a:t>
            </a:r>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a:p>
            <a:pPr marL="427482" indent="-400050" algn="just">
              <a:buFont typeface="Wingdings" pitchFamily="2" charset="2"/>
              <a:buChar char="Ø"/>
            </a:pPr>
            <a:r>
              <a:rPr lang="es-ES_tradnl" sz="2000" dirty="0" smtClean="0"/>
              <a:t>Fue Fundada en el año de 1993,  tiene como fundadores a un grupo de </a:t>
            </a:r>
            <a:r>
              <a:rPr lang="es-ES_tradnl" sz="2000" dirty="0" err="1" smtClean="0"/>
              <a:t>galapagueños</a:t>
            </a:r>
            <a:r>
              <a:rPr lang="es-ES_tradnl" sz="2000" dirty="0" smtClean="0"/>
              <a:t> (as) interesados en contribuir y desarrollar la educación en las Islas.</a:t>
            </a:r>
          </a:p>
          <a:p>
            <a:pPr marL="427482" indent="-400050" algn="just">
              <a:buFont typeface="Wingdings" pitchFamily="2" charset="2"/>
              <a:buChar char="Ø"/>
            </a:pPr>
            <a:endParaRPr lang="es-ES_tradnl" sz="2000" dirty="0" smtClean="0"/>
          </a:p>
          <a:p>
            <a:pPr marL="427482" indent="-400050" algn="just">
              <a:buFont typeface="Wingdings" pitchFamily="2" charset="2"/>
              <a:buChar char="Ø"/>
            </a:pPr>
            <a:r>
              <a:rPr lang="es-ES_tradnl" sz="2000" dirty="0" smtClean="0"/>
              <a:t>El grupo fundador identificó la necesidad de crear una unidad educativa con el objetivo de brindar una alternativa al sistema educativo que en ese entonces se venía dando en las islas, a los futuros profesionales.</a:t>
            </a:r>
          </a:p>
          <a:p>
            <a:pPr marL="427482" indent="-400050" algn="just">
              <a:buFont typeface="Wingdings" pitchFamily="2" charset="2"/>
              <a:buChar char="Ø"/>
            </a:pPr>
            <a:endParaRPr lang="es-ES_tradnl" sz="2000" dirty="0" smtClean="0"/>
          </a:p>
          <a:p>
            <a:pPr marL="427482" indent="-400050" algn="just">
              <a:buFont typeface="Wingdings" pitchFamily="2" charset="2"/>
              <a:buChar char="Ø"/>
            </a:pPr>
            <a:r>
              <a:rPr lang="es-ES_tradnl" sz="2000" dirty="0" smtClean="0"/>
              <a:t>La Unidad Educativa Modelo Thomas de Berlanga nace en el año 1994,  se constituye como una organización privada sin fines de lucro con educación bilingüe,  que brinda educación parvulario, básica y secundaria y cuenta con más de 100 alumnos. Cada paralelo tiene 20 alumnos como máximo.</a:t>
            </a:r>
          </a:p>
          <a:p>
            <a:pPr marL="427482" indent="-400050" algn="just">
              <a:buFont typeface="Wingdings" pitchFamily="2" charset="2"/>
              <a:buChar char="Ø"/>
            </a:pPr>
            <a:endParaRPr lang="es-ES_tradnl" sz="2000" dirty="0" smtClean="0"/>
          </a:p>
          <a:p>
            <a:pPr marL="427482" indent="-400050" algn="just">
              <a:buFont typeface="Wingdings" pitchFamily="2" charset="2"/>
              <a:buChar char="Ø"/>
            </a:pPr>
            <a:r>
              <a:rPr lang="es-ES_tradnl" sz="2000" dirty="0" smtClean="0"/>
              <a:t>La Fundación Scalesia gestiona la consecución de recursos adicionales para financiar becas que brindarán a más niñ@s, la oportunidad de recibir una educación de calidad basada en competencias,  que permita construir una vida digna y que ayude a la Unidad Educativa a implementar la reforma educativa.</a:t>
            </a:r>
            <a:endParaRPr lang="es-EC" sz="2000" dirty="0" smtClean="0"/>
          </a:p>
          <a:p>
            <a:pPr marL="427482" indent="-400050">
              <a:buFont typeface="Wingdings" pitchFamily="2" charset="2"/>
              <a:buChar char="Ø"/>
            </a:pPr>
            <a:endParaRPr lang="es-ES_tradnl" sz="1800" dirty="0" smtClean="0"/>
          </a:p>
          <a:p>
            <a:pPr marL="427482" indent="-400050">
              <a:buFont typeface="Wingdings" pitchFamily="2" charset="2"/>
              <a:buChar char="Ø"/>
            </a:pPr>
            <a:endParaRPr lang="es-EC" sz="1800" dirty="0" smtClean="0"/>
          </a:p>
          <a:p>
            <a:pPr marL="427482" indent="-400050">
              <a:buFont typeface="Wingdings" pitchFamily="2" charset="2"/>
              <a:buChar char="Ø"/>
            </a:pPr>
            <a:endParaRPr lang="es-ES_tradnl" sz="1800" dirty="0" smtClean="0"/>
          </a:p>
          <a:p>
            <a:pPr>
              <a:buFont typeface="Wingdings" pitchFamily="2" charset="2"/>
              <a:buChar char="v"/>
            </a:pPr>
            <a:endParaRPr lang="es-EC" sz="1800" dirty="0" smtClean="0"/>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15389"/>
            <a:ext cx="7344816"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CUADRO DE MANDO INTEGRAL</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13" name="12 Tabla"/>
          <p:cNvGraphicFramePr>
            <a:graphicFrameLocks noGrp="1"/>
          </p:cNvGraphicFramePr>
          <p:nvPr/>
        </p:nvGraphicFramePr>
        <p:xfrm>
          <a:off x="971601" y="332658"/>
          <a:ext cx="7992887" cy="6438344"/>
        </p:xfrm>
        <a:graphic>
          <a:graphicData uri="http://schemas.openxmlformats.org/drawingml/2006/table">
            <a:tbl>
              <a:tblPr/>
              <a:tblGrid>
                <a:gridCol w="1080119"/>
                <a:gridCol w="1944216"/>
                <a:gridCol w="1064966"/>
                <a:gridCol w="874475"/>
                <a:gridCol w="724855"/>
                <a:gridCol w="1224136"/>
                <a:gridCol w="1080120"/>
              </a:tblGrid>
              <a:tr h="348496">
                <a:tc>
                  <a:txBody>
                    <a:bodyPr/>
                    <a:lstStyle/>
                    <a:p>
                      <a:pPr algn="ctr">
                        <a:spcAft>
                          <a:spcPts val="0"/>
                        </a:spcAft>
                      </a:pPr>
                      <a:r>
                        <a:rPr lang="es-ES" sz="900" b="1" dirty="0">
                          <a:solidFill>
                            <a:srgbClr val="000000"/>
                          </a:solidFill>
                          <a:latin typeface="Arial"/>
                          <a:ea typeface="Times New Roman"/>
                        </a:rPr>
                        <a:t>PERSPECTIVA </a:t>
                      </a:r>
                      <a:endParaRPr lang="es-ES" sz="1100" dirty="0">
                        <a:latin typeface="Times New Roman"/>
                        <a:ea typeface="Times New Roman"/>
                      </a:endParaRPr>
                    </a:p>
                  </a:txBody>
                  <a:tcPr marL="29348" marR="29348"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b="1" dirty="0">
                          <a:solidFill>
                            <a:srgbClr val="000000"/>
                          </a:solidFill>
                          <a:latin typeface="Arial"/>
                          <a:ea typeface="Times New Roman"/>
                        </a:rPr>
                        <a:t>OBJ. ESTRAT. </a:t>
                      </a:r>
                      <a:endParaRPr lang="es-ES" sz="1100" dirty="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b="1">
                          <a:solidFill>
                            <a:srgbClr val="000000"/>
                          </a:solidFill>
                          <a:latin typeface="Arial"/>
                          <a:ea typeface="Times New Roman"/>
                        </a:rPr>
                        <a:t>IND.RESULTADOS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b="1">
                          <a:solidFill>
                            <a:srgbClr val="000000"/>
                          </a:solidFill>
                          <a:latin typeface="Arial"/>
                          <a:ea typeface="Times New Roman"/>
                        </a:rPr>
                        <a:t>IND.TENDENCIA</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b="1">
                          <a:solidFill>
                            <a:srgbClr val="000000"/>
                          </a:solidFill>
                          <a:latin typeface="Arial"/>
                          <a:ea typeface="Times New Roman"/>
                        </a:rPr>
                        <a:t>METAS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b="1">
                          <a:solidFill>
                            <a:srgbClr val="000000"/>
                          </a:solidFill>
                          <a:latin typeface="Arial"/>
                          <a:ea typeface="Times New Roman"/>
                        </a:rPr>
                        <a:t>INICIATIVAS </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b="1" dirty="0">
                          <a:solidFill>
                            <a:srgbClr val="000000"/>
                          </a:solidFill>
                          <a:latin typeface="Arial"/>
                          <a:ea typeface="Times New Roman"/>
                        </a:rPr>
                        <a:t>PROYECTOS</a:t>
                      </a:r>
                      <a:endParaRPr lang="es-ES" sz="1100" dirty="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B8CCE4"/>
                    </a:solidFill>
                  </a:tcPr>
                </a:tc>
              </a:tr>
              <a:tr h="348496">
                <a:tc rowSpan="3">
                  <a:txBody>
                    <a:bodyPr/>
                    <a:lstStyle/>
                    <a:p>
                      <a:pPr algn="ctr">
                        <a:spcAft>
                          <a:spcPts val="0"/>
                        </a:spcAft>
                      </a:pPr>
                      <a:r>
                        <a:rPr lang="es-ES" sz="900">
                          <a:solidFill>
                            <a:srgbClr val="000000"/>
                          </a:solidFill>
                          <a:latin typeface="Arial"/>
                          <a:ea typeface="Times New Roman"/>
                        </a:rPr>
                        <a:t>Perspectiva Financiera</a:t>
                      </a:r>
                      <a:endParaRPr lang="es-ES" sz="1100">
                        <a:latin typeface="Times New Roman"/>
                        <a:ea typeface="Times New Roman"/>
                      </a:endParaRPr>
                    </a:p>
                  </a:txBody>
                  <a:tcPr marL="29348" marR="29348"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_tradnl" sz="900">
                          <a:solidFill>
                            <a:srgbClr val="000000"/>
                          </a:solidFill>
                          <a:latin typeface="Arial"/>
                          <a:ea typeface="Times New Roman"/>
                        </a:rPr>
                        <a:t>Lograr sustentabilidad económica</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 de sustentabilidad</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financiamiento, gastos/ingresos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30%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rowSpan="3">
                  <a:txBody>
                    <a:bodyPr/>
                    <a:lstStyle/>
                    <a:p>
                      <a:pPr algn="ctr">
                        <a:spcAft>
                          <a:spcPts val="0"/>
                        </a:spcAft>
                      </a:pPr>
                      <a:r>
                        <a:rPr lang="es-ES" sz="900">
                          <a:solidFill>
                            <a:srgbClr val="000000"/>
                          </a:solidFill>
                          <a:latin typeface="Arial"/>
                          <a:ea typeface="Times New Roman"/>
                        </a:rPr>
                        <a:t>Mejorar los ingresos de fuentes tradicionales y buscar nuevas fuentes de financiamiento a nivel local, nacional e internacional (turismo y ciencia a nivel local)</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rowSpan="2">
                  <a:txBody>
                    <a:bodyPr/>
                    <a:lstStyle/>
                    <a:p>
                      <a:pPr algn="ctr">
                        <a:spcAft>
                          <a:spcPts val="0"/>
                        </a:spcAft>
                      </a:pPr>
                      <a:r>
                        <a:rPr lang="es-ES" sz="900">
                          <a:solidFill>
                            <a:srgbClr val="000000"/>
                          </a:solidFill>
                          <a:latin typeface="Arial"/>
                          <a:ea typeface="Times New Roman"/>
                        </a:rPr>
                        <a:t>Emprender una campaña de Marketing</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400126">
                <a:tc vMerge="1">
                  <a:txBody>
                    <a:bodyPr/>
                    <a:lstStyle/>
                    <a:p>
                      <a:endParaRPr lang="es-ES"/>
                    </a:p>
                  </a:txBody>
                  <a:tcPr/>
                </a:tc>
                <a:tc>
                  <a:txBody>
                    <a:bodyPr/>
                    <a:lstStyle/>
                    <a:p>
                      <a:pPr algn="ctr">
                        <a:spcAft>
                          <a:spcPts val="0"/>
                        </a:spcAft>
                      </a:pPr>
                      <a:r>
                        <a:rPr lang="es-ES" sz="900" dirty="0">
                          <a:solidFill>
                            <a:srgbClr val="000000"/>
                          </a:solidFill>
                          <a:latin typeface="Arial"/>
                          <a:ea typeface="Times New Roman"/>
                        </a:rPr>
                        <a:t>Mejorar los ingresos de Fuentes tradicionales</a:t>
                      </a:r>
                      <a:endParaRPr lang="es-ES" sz="1100" dirty="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 de optimización</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Optimizar fuentes tradicionales </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70%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vMerge="1">
                  <a:txBody>
                    <a:bodyPr/>
                    <a:lstStyle/>
                    <a:p>
                      <a:endParaRPr lang="es-ES"/>
                    </a:p>
                  </a:txBody>
                  <a:tcPr/>
                </a:tc>
                <a:tc vMerge="1">
                  <a:txBody>
                    <a:bodyPr/>
                    <a:lstStyle/>
                    <a:p>
                      <a:endParaRPr lang="es-ES"/>
                    </a:p>
                  </a:txBody>
                  <a:tcPr/>
                </a:tc>
              </a:tr>
              <a:tr h="528494">
                <a:tc vMerge="1">
                  <a:txBody>
                    <a:bodyPr/>
                    <a:lstStyle/>
                    <a:p>
                      <a:endParaRPr lang="es-ES"/>
                    </a:p>
                  </a:txBody>
                  <a:tcPr/>
                </a:tc>
                <a:tc>
                  <a:txBody>
                    <a:bodyPr/>
                    <a:lstStyle/>
                    <a:p>
                      <a:pPr algn="ctr">
                        <a:spcAft>
                          <a:spcPts val="0"/>
                        </a:spcAft>
                      </a:pPr>
                      <a:r>
                        <a:rPr lang="es-ES" sz="900">
                          <a:solidFill>
                            <a:srgbClr val="000000"/>
                          </a:solidFill>
                          <a:latin typeface="Arial"/>
                          <a:ea typeface="Times New Roman"/>
                        </a:rPr>
                        <a:t>Buscar nuevas fuentes de financiación</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No de nuevas fuentes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Nuevas fuentes de financiamiento</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30%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lang="es-ES"/>
                    </a:p>
                  </a:txBody>
                  <a:tcPr/>
                </a:tc>
                <a:tc>
                  <a:txBody>
                    <a:bodyPr/>
                    <a:lstStyle/>
                    <a:p>
                      <a:pPr algn="ctr">
                        <a:spcAft>
                          <a:spcPts val="0"/>
                        </a:spcAft>
                      </a:pPr>
                      <a:r>
                        <a:rPr lang="es-ES" sz="900">
                          <a:solidFill>
                            <a:srgbClr val="000000"/>
                          </a:solidFill>
                          <a:latin typeface="Arial"/>
                          <a:ea typeface="Times New Roman"/>
                        </a:rPr>
                        <a:t>Mejoramiento de la Imagen institucional</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48496">
                <a:tc rowSpan="2">
                  <a:txBody>
                    <a:bodyPr/>
                    <a:lstStyle/>
                    <a:p>
                      <a:pPr algn="ctr">
                        <a:spcAft>
                          <a:spcPts val="0"/>
                        </a:spcAft>
                      </a:pPr>
                      <a:r>
                        <a:rPr lang="es-ES" sz="900">
                          <a:solidFill>
                            <a:srgbClr val="000000"/>
                          </a:solidFill>
                          <a:latin typeface="Arial"/>
                          <a:ea typeface="Times New Roman"/>
                        </a:rPr>
                        <a:t>Perspectiva  Clientes</a:t>
                      </a:r>
                      <a:endParaRPr lang="es-ES" sz="1100">
                        <a:latin typeface="Times New Roman"/>
                        <a:ea typeface="Times New Roman"/>
                      </a:endParaRPr>
                    </a:p>
                  </a:txBody>
                  <a:tcPr marL="29348" marR="29348"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Fidelizar  a los estudiantes  con becas y descuentos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Nº de alumnos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Incentivar a los alumnos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30%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rowSpan="2">
                  <a:txBody>
                    <a:bodyPr/>
                    <a:lstStyle/>
                    <a:p>
                      <a:pPr algn="ctr">
                        <a:spcAft>
                          <a:spcPts val="0"/>
                        </a:spcAft>
                      </a:pPr>
                      <a:r>
                        <a:rPr lang="es-ES" sz="900">
                          <a:solidFill>
                            <a:srgbClr val="000000"/>
                          </a:solidFill>
                          <a:latin typeface="Arial"/>
                          <a:ea typeface="Times New Roman"/>
                        </a:rPr>
                        <a:t>Crear incentivos como becas para alumnos destacados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es-ES" sz="900">
                          <a:solidFill>
                            <a:srgbClr val="000000"/>
                          </a:solidFill>
                          <a:latin typeface="Arial"/>
                          <a:ea typeface="Times New Roman"/>
                        </a:rPr>
                        <a:t>Becas y descuentos a alumnos destacado</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495637">
                <a:tc vMerge="1">
                  <a:txBody>
                    <a:bodyPr/>
                    <a:lstStyle/>
                    <a:p>
                      <a:endParaRPr lang="es-ES"/>
                    </a:p>
                  </a:txBody>
                  <a:tcPr/>
                </a:tc>
                <a:tc>
                  <a:txBody>
                    <a:bodyPr/>
                    <a:lstStyle/>
                    <a:p>
                      <a:pPr algn="ctr">
                        <a:spcAft>
                          <a:spcPts val="0"/>
                        </a:spcAft>
                      </a:pPr>
                      <a:r>
                        <a:rPr lang="es-ES" sz="900">
                          <a:solidFill>
                            <a:srgbClr val="000000"/>
                          </a:solidFill>
                          <a:latin typeface="Arial"/>
                          <a:ea typeface="Times New Roman"/>
                        </a:rPr>
                        <a:t>Explotar el buen posicionamiento en el mercado para captar nuevos alumnos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Nuevos alumnos </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Aumentar el numero de alumnos </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40%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vMerge="1">
                  <a:txBody>
                    <a:bodyPr/>
                    <a:lstStyle/>
                    <a:p>
                      <a:endParaRPr lang="es-ES"/>
                    </a:p>
                  </a:txBody>
                  <a:tcPr/>
                </a:tc>
                <a:tc vMerge="1">
                  <a:txBody>
                    <a:bodyPr/>
                    <a:lstStyle/>
                    <a:p>
                      <a:endParaRPr lang="es-ES"/>
                    </a:p>
                  </a:txBody>
                  <a:tcPr/>
                </a:tc>
              </a:tr>
              <a:tr h="1156490">
                <a:tc rowSpan="2">
                  <a:txBody>
                    <a:bodyPr/>
                    <a:lstStyle/>
                    <a:p>
                      <a:pPr algn="ctr">
                        <a:spcAft>
                          <a:spcPts val="0"/>
                        </a:spcAft>
                      </a:pPr>
                      <a:r>
                        <a:rPr lang="es-ES" sz="900">
                          <a:solidFill>
                            <a:srgbClr val="000000"/>
                          </a:solidFill>
                          <a:latin typeface="Arial"/>
                          <a:ea typeface="Times New Roman"/>
                        </a:rPr>
                        <a:t>Perspectiva Interna</a:t>
                      </a:r>
                      <a:endParaRPr lang="es-ES" sz="1100">
                        <a:latin typeface="Times New Roman"/>
                        <a:ea typeface="Times New Roman"/>
                      </a:endParaRPr>
                    </a:p>
                  </a:txBody>
                  <a:tcPr marL="29348" marR="29348"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Diseñar manuales de procedimientos</a:t>
                      </a:r>
                      <a:br>
                        <a:rPr lang="es-ES" sz="900">
                          <a:solidFill>
                            <a:srgbClr val="000000"/>
                          </a:solidFill>
                          <a:latin typeface="Arial"/>
                          <a:ea typeface="Times New Roman"/>
                        </a:rPr>
                      </a:br>
                      <a:r>
                        <a:rPr lang="es-ES" sz="900">
                          <a:solidFill>
                            <a:srgbClr val="000000"/>
                          </a:solidFill>
                          <a:latin typeface="Arial"/>
                          <a:ea typeface="Times New Roman"/>
                        </a:rPr>
                        <a:t>que permitan una gestión académica y</a:t>
                      </a:r>
                      <a:br>
                        <a:rPr lang="es-ES" sz="900">
                          <a:solidFill>
                            <a:srgbClr val="000000"/>
                          </a:solidFill>
                          <a:latin typeface="Arial"/>
                          <a:ea typeface="Times New Roman"/>
                        </a:rPr>
                      </a:br>
                      <a:r>
                        <a:rPr lang="es-ES" sz="900">
                          <a:solidFill>
                            <a:srgbClr val="000000"/>
                          </a:solidFill>
                          <a:latin typeface="Arial"/>
                          <a:ea typeface="Times New Roman"/>
                        </a:rPr>
                        <a:t>administrativa eficiente.</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Grado de satisfacción en los procesos internos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Nuevos procesos </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30%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Diseñar manuales de procedimientos que permitan una gestión académica y administrativa eficiente</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Optimización, integración y automatización de procedimientos que permiten una gestión académica y administrativa eficiente</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510846">
                <a:tc vMerge="1">
                  <a:txBody>
                    <a:bodyPr/>
                    <a:lstStyle/>
                    <a:p>
                      <a:endParaRPr lang="es-ES"/>
                    </a:p>
                  </a:txBody>
                  <a:tcPr/>
                </a:tc>
                <a:tc>
                  <a:txBody>
                    <a:bodyPr/>
                    <a:lstStyle/>
                    <a:p>
                      <a:pPr algn="ctr">
                        <a:spcAft>
                          <a:spcPts val="0"/>
                        </a:spcAft>
                      </a:pPr>
                      <a:r>
                        <a:rPr lang="es-ES" sz="900">
                          <a:solidFill>
                            <a:srgbClr val="000000"/>
                          </a:solidFill>
                          <a:latin typeface="Arial"/>
                          <a:ea typeface="Times New Roman"/>
                        </a:rPr>
                        <a:t>Desarrollar un sistema académico que</a:t>
                      </a:r>
                      <a:br>
                        <a:rPr lang="es-ES" sz="900">
                          <a:solidFill>
                            <a:srgbClr val="000000"/>
                          </a:solidFill>
                          <a:latin typeface="Arial"/>
                          <a:ea typeface="Times New Roman"/>
                        </a:rPr>
                      </a:br>
                      <a:r>
                        <a:rPr lang="es-ES" sz="900">
                          <a:solidFill>
                            <a:srgbClr val="000000"/>
                          </a:solidFill>
                          <a:latin typeface="Arial"/>
                          <a:ea typeface="Times New Roman"/>
                        </a:rPr>
                        <a:t>incorpore nuevas modalidades de</a:t>
                      </a:r>
                      <a:br>
                        <a:rPr lang="es-ES" sz="900">
                          <a:solidFill>
                            <a:srgbClr val="000000"/>
                          </a:solidFill>
                          <a:latin typeface="Arial"/>
                          <a:ea typeface="Times New Roman"/>
                        </a:rPr>
                      </a:br>
                      <a:r>
                        <a:rPr lang="es-ES" sz="900">
                          <a:solidFill>
                            <a:srgbClr val="000000"/>
                          </a:solidFill>
                          <a:latin typeface="Arial"/>
                          <a:ea typeface="Times New Roman"/>
                        </a:rPr>
                        <a:t>enseñanza-aprendizaje</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 de avance del Proyecto</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Nueva modalidad </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60%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Implementar infraestructura tecnológica en línea</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900">
                          <a:solidFill>
                            <a:srgbClr val="000000"/>
                          </a:solidFill>
                          <a:latin typeface="Arial"/>
                          <a:ea typeface="Times New Roman"/>
                        </a:rPr>
                        <a:t>Nuevas modalidades enseñanza -aprendizaje</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510846">
                <a:tc rowSpan="5">
                  <a:txBody>
                    <a:bodyPr/>
                    <a:lstStyle/>
                    <a:p>
                      <a:pPr algn="ctr">
                        <a:spcAft>
                          <a:spcPts val="0"/>
                        </a:spcAft>
                      </a:pPr>
                      <a:r>
                        <a:rPr lang="es-ES" sz="900">
                          <a:solidFill>
                            <a:srgbClr val="000000"/>
                          </a:solidFill>
                          <a:latin typeface="Arial"/>
                          <a:ea typeface="Times New Roman"/>
                        </a:rPr>
                        <a:t>Perspectiva de Crecimiento y Aprendizaje</a:t>
                      </a:r>
                      <a:endParaRPr lang="es-ES" sz="1100">
                        <a:latin typeface="Times New Roman"/>
                        <a:ea typeface="Times New Roman"/>
                      </a:endParaRPr>
                    </a:p>
                  </a:txBody>
                  <a:tcPr marL="29348" marR="2934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Fortalecer las Alianzas estratégicas</a:t>
                      </a:r>
                      <a:endParaRPr lang="es-ES" sz="1100">
                        <a:latin typeface="Times New Roman"/>
                        <a:ea typeface="Times New Roman"/>
                      </a:endParaRPr>
                    </a:p>
                  </a:txBody>
                  <a:tcPr marL="29348" marR="29348" marT="0" marB="0" anchor="ctr">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 de beneficios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Nuevos beneficiarios </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80%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Crear vínculos con unidades académicas similares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rowSpan="5">
                  <a:txBody>
                    <a:bodyPr/>
                    <a:lstStyle/>
                    <a:p>
                      <a:pPr algn="ctr">
                        <a:spcAft>
                          <a:spcPts val="0"/>
                        </a:spcAft>
                      </a:pPr>
                      <a:r>
                        <a:rPr lang="es-ES" sz="900">
                          <a:solidFill>
                            <a:srgbClr val="000000"/>
                          </a:solidFill>
                          <a:latin typeface="Arial"/>
                          <a:ea typeface="Times New Roman"/>
                        </a:rPr>
                        <a:t>Plan de capacitación a docentes y personal administrativo</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348496">
                <a:tc vMerge="1">
                  <a:txBody>
                    <a:bodyPr/>
                    <a:lstStyle/>
                    <a:p>
                      <a:endParaRPr lang="es-ES"/>
                    </a:p>
                  </a:txBody>
                  <a:tcPr/>
                </a:tc>
                <a:tc>
                  <a:txBody>
                    <a:bodyPr/>
                    <a:lstStyle/>
                    <a:p>
                      <a:pPr algn="ctr">
                        <a:spcAft>
                          <a:spcPts val="0"/>
                        </a:spcAft>
                      </a:pPr>
                      <a:r>
                        <a:rPr lang="es-ES" sz="900">
                          <a:solidFill>
                            <a:srgbClr val="000000"/>
                          </a:solidFill>
                          <a:latin typeface="Arial"/>
                          <a:ea typeface="Times New Roman"/>
                        </a:rPr>
                        <a:t>Crear vínculos con instituciones educativas</a:t>
                      </a:r>
                      <a:endParaRPr lang="es-ES" sz="1100">
                        <a:latin typeface="Times New Roman"/>
                        <a:ea typeface="Times New Roman"/>
                      </a:endParaRPr>
                    </a:p>
                  </a:txBody>
                  <a:tcPr marL="29348" marR="29348"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900">
                          <a:solidFill>
                            <a:srgbClr val="000000"/>
                          </a:solidFill>
                          <a:latin typeface="Arial"/>
                          <a:ea typeface="Times New Roman"/>
                        </a:rPr>
                        <a:t>No. De vínculos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900">
                          <a:solidFill>
                            <a:srgbClr val="000000"/>
                          </a:solidFill>
                          <a:latin typeface="Arial"/>
                          <a:ea typeface="Times New Roman"/>
                        </a:rPr>
                        <a:t>Nuevos servicios </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900">
                          <a:solidFill>
                            <a:srgbClr val="000000"/>
                          </a:solidFill>
                          <a:latin typeface="Arial"/>
                          <a:ea typeface="Times New Roman"/>
                        </a:rPr>
                        <a:t>80%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rowSpan="4">
                  <a:txBody>
                    <a:bodyPr/>
                    <a:lstStyle/>
                    <a:p>
                      <a:pPr algn="ctr">
                        <a:spcAft>
                          <a:spcPts val="0"/>
                        </a:spcAft>
                      </a:pPr>
                      <a:r>
                        <a:rPr lang="es-ES" sz="900" dirty="0">
                          <a:solidFill>
                            <a:srgbClr val="000000"/>
                          </a:solidFill>
                          <a:latin typeface="Arial"/>
                          <a:ea typeface="Times New Roman"/>
                        </a:rPr>
                        <a:t>Desarrollar un plan permanente de capacitación a los docentes en las áreas pedagógicas y de especialización</a:t>
                      </a:r>
                      <a:endParaRPr lang="es-ES" sz="1100" dirty="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vMerge="1">
                  <a:txBody>
                    <a:bodyPr/>
                    <a:lstStyle/>
                    <a:p>
                      <a:endParaRPr lang="es-ES"/>
                    </a:p>
                  </a:txBody>
                  <a:tcPr/>
                </a:tc>
              </a:tr>
              <a:tr h="348496">
                <a:tc vMerge="1">
                  <a:txBody>
                    <a:bodyPr/>
                    <a:lstStyle/>
                    <a:p>
                      <a:endParaRPr lang="es-ES"/>
                    </a:p>
                  </a:txBody>
                  <a:tcPr/>
                </a:tc>
                <a:tc>
                  <a:txBody>
                    <a:bodyPr/>
                    <a:lstStyle/>
                    <a:p>
                      <a:pPr algn="ctr">
                        <a:spcAft>
                          <a:spcPts val="0"/>
                        </a:spcAft>
                      </a:pPr>
                      <a:r>
                        <a:rPr lang="es-ES" sz="900">
                          <a:solidFill>
                            <a:srgbClr val="000000"/>
                          </a:solidFill>
                          <a:latin typeface="Arial"/>
                          <a:ea typeface="Times New Roman"/>
                        </a:rPr>
                        <a:t>Crear alianzas con colegios y</a:t>
                      </a:r>
                      <a:br>
                        <a:rPr lang="es-ES" sz="900">
                          <a:solidFill>
                            <a:srgbClr val="000000"/>
                          </a:solidFill>
                          <a:latin typeface="Arial"/>
                          <a:ea typeface="Times New Roman"/>
                        </a:rPr>
                      </a:br>
                      <a:r>
                        <a:rPr lang="es-ES" sz="900">
                          <a:solidFill>
                            <a:srgbClr val="000000"/>
                          </a:solidFill>
                          <a:latin typeface="Arial"/>
                          <a:ea typeface="Times New Roman"/>
                        </a:rPr>
                        <a:t>universidades</a:t>
                      </a:r>
                      <a:endParaRPr lang="es-ES" sz="1100">
                        <a:latin typeface="Times New Roman"/>
                        <a:ea typeface="Times New Roman"/>
                      </a:endParaRPr>
                    </a:p>
                  </a:txBody>
                  <a:tcPr marL="29348" marR="29348"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No. De Alianzas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Nuevas alianzas</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20%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BE5F1"/>
                    </a:solidFill>
                  </a:tcPr>
                </a:tc>
                <a:tc vMerge="1">
                  <a:txBody>
                    <a:bodyPr/>
                    <a:lstStyle/>
                    <a:p>
                      <a:endParaRPr lang="es-ES"/>
                    </a:p>
                  </a:txBody>
                  <a:tcPr/>
                </a:tc>
                <a:tc vMerge="1">
                  <a:txBody>
                    <a:bodyPr/>
                    <a:lstStyle/>
                    <a:p>
                      <a:endParaRPr lang="es-ES"/>
                    </a:p>
                  </a:txBody>
                  <a:tcPr/>
                </a:tc>
              </a:tr>
              <a:tr h="510846">
                <a:tc vMerge="1">
                  <a:txBody>
                    <a:bodyPr/>
                    <a:lstStyle/>
                    <a:p>
                      <a:endParaRPr lang="es-ES"/>
                    </a:p>
                  </a:txBody>
                  <a:tcPr/>
                </a:tc>
                <a:tc>
                  <a:txBody>
                    <a:bodyPr/>
                    <a:lstStyle/>
                    <a:p>
                      <a:pPr algn="ctr">
                        <a:spcAft>
                          <a:spcPts val="0"/>
                        </a:spcAft>
                      </a:pPr>
                      <a:r>
                        <a:rPr lang="es-ES" sz="900">
                          <a:solidFill>
                            <a:srgbClr val="000000"/>
                          </a:solidFill>
                          <a:latin typeface="Arial"/>
                          <a:ea typeface="Times New Roman"/>
                        </a:rPr>
                        <a:t>Desarrollar un sistema académico que</a:t>
                      </a:r>
                      <a:br>
                        <a:rPr lang="es-ES" sz="900">
                          <a:solidFill>
                            <a:srgbClr val="000000"/>
                          </a:solidFill>
                          <a:latin typeface="Arial"/>
                          <a:ea typeface="Times New Roman"/>
                        </a:rPr>
                      </a:br>
                      <a:r>
                        <a:rPr lang="es-ES" sz="900">
                          <a:solidFill>
                            <a:srgbClr val="000000"/>
                          </a:solidFill>
                          <a:latin typeface="Arial"/>
                          <a:ea typeface="Times New Roman"/>
                        </a:rPr>
                        <a:t>incorpore nuevas modalidades de</a:t>
                      </a:r>
                      <a:br>
                        <a:rPr lang="es-ES" sz="900">
                          <a:solidFill>
                            <a:srgbClr val="000000"/>
                          </a:solidFill>
                          <a:latin typeface="Arial"/>
                          <a:ea typeface="Times New Roman"/>
                        </a:rPr>
                      </a:br>
                      <a:r>
                        <a:rPr lang="es-ES" sz="900">
                          <a:solidFill>
                            <a:srgbClr val="000000"/>
                          </a:solidFill>
                          <a:latin typeface="Arial"/>
                          <a:ea typeface="Times New Roman"/>
                        </a:rPr>
                        <a:t>enseñanza-aprendizaje</a:t>
                      </a:r>
                      <a:endParaRPr lang="es-ES" sz="1100">
                        <a:latin typeface="Times New Roman"/>
                        <a:ea typeface="Times New Roman"/>
                      </a:endParaRPr>
                    </a:p>
                  </a:txBody>
                  <a:tcPr marL="29348" marR="29348"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900">
                          <a:solidFill>
                            <a:srgbClr val="000000"/>
                          </a:solidFill>
                          <a:latin typeface="Arial"/>
                          <a:ea typeface="Times New Roman"/>
                        </a:rPr>
                        <a:t>No. De horas de capacitación</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900">
                          <a:solidFill>
                            <a:srgbClr val="000000"/>
                          </a:solidFill>
                          <a:latin typeface="Arial"/>
                          <a:ea typeface="Times New Roman"/>
                        </a:rPr>
                        <a:t>Personal capacitado</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900">
                          <a:solidFill>
                            <a:srgbClr val="000000"/>
                          </a:solidFill>
                          <a:latin typeface="Arial"/>
                          <a:ea typeface="Times New Roman"/>
                        </a:rPr>
                        <a:t>80%</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vMerge="1">
                  <a:txBody>
                    <a:bodyPr/>
                    <a:lstStyle/>
                    <a:p>
                      <a:endParaRPr lang="es-ES"/>
                    </a:p>
                  </a:txBody>
                  <a:tcPr/>
                </a:tc>
                <a:tc vMerge="1">
                  <a:txBody>
                    <a:bodyPr/>
                    <a:lstStyle/>
                    <a:p>
                      <a:endParaRPr lang="es-ES"/>
                    </a:p>
                  </a:txBody>
                  <a:tcPr/>
                </a:tc>
              </a:tr>
              <a:tr h="495637">
                <a:tc vMerge="1">
                  <a:txBody>
                    <a:bodyPr/>
                    <a:lstStyle/>
                    <a:p>
                      <a:endParaRPr lang="es-ES"/>
                    </a:p>
                  </a:txBody>
                  <a:tcPr/>
                </a:tc>
                <a:tc>
                  <a:txBody>
                    <a:bodyPr/>
                    <a:lstStyle/>
                    <a:p>
                      <a:pPr algn="ctr">
                        <a:spcAft>
                          <a:spcPts val="0"/>
                        </a:spcAft>
                      </a:pPr>
                      <a:r>
                        <a:rPr lang="es-ES" sz="900" dirty="0">
                          <a:solidFill>
                            <a:srgbClr val="000000"/>
                          </a:solidFill>
                          <a:latin typeface="Arial"/>
                          <a:ea typeface="Times New Roman"/>
                        </a:rPr>
                        <a:t>Implementar infraestructura tecnológica</a:t>
                      </a:r>
                      <a:endParaRPr lang="es-ES" sz="1100" dirty="0">
                        <a:latin typeface="Times New Roman"/>
                        <a:ea typeface="Times New Roman"/>
                      </a:endParaRPr>
                    </a:p>
                  </a:txBody>
                  <a:tcPr marL="29348" marR="29348"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 avance del proyecto</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900">
                          <a:solidFill>
                            <a:srgbClr val="000000"/>
                          </a:solidFill>
                          <a:latin typeface="Arial"/>
                          <a:ea typeface="Times New Roman"/>
                        </a:rPr>
                        <a:t>Nueva infraestructura tecnológica</a:t>
                      </a:r>
                      <a:endParaRPr lang="es-ES" sz="110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900" dirty="0">
                          <a:solidFill>
                            <a:srgbClr val="000000"/>
                          </a:solidFill>
                          <a:latin typeface="Arial"/>
                          <a:ea typeface="Times New Roman"/>
                        </a:rPr>
                        <a:t>80%</a:t>
                      </a:r>
                      <a:endParaRPr lang="es-ES" sz="1100" dirty="0">
                        <a:latin typeface="Times New Roman"/>
                        <a:ea typeface="Times New Roman"/>
                      </a:endParaRPr>
                    </a:p>
                  </a:txBody>
                  <a:tcPr marL="29348" marR="2934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vMerge="1">
                  <a:txBody>
                    <a:bodyPr/>
                    <a:lstStyle/>
                    <a:p>
                      <a:endParaRPr lang="es-ES"/>
                    </a:p>
                  </a:txBody>
                  <a:tcPr/>
                </a:tc>
                <a:tc vMerge="1">
                  <a:txBody>
                    <a:bodyPr/>
                    <a:lstStyle/>
                    <a:p>
                      <a:endParaRPr lang="es-ES"/>
                    </a:p>
                  </a:txBody>
                  <a:tcPr/>
                </a:tc>
              </a:tr>
            </a:tbl>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15389"/>
            <a:ext cx="7344816"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ESCALA DE CUMPLIMIENTOS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14" name="13 Tabla"/>
          <p:cNvGraphicFramePr>
            <a:graphicFrameLocks noGrp="1"/>
          </p:cNvGraphicFramePr>
          <p:nvPr/>
        </p:nvGraphicFramePr>
        <p:xfrm>
          <a:off x="1115616" y="404664"/>
          <a:ext cx="7992888" cy="6408781"/>
        </p:xfrm>
        <a:graphic>
          <a:graphicData uri="http://schemas.openxmlformats.org/drawingml/2006/table">
            <a:tbl>
              <a:tblPr/>
              <a:tblGrid>
                <a:gridCol w="936104"/>
                <a:gridCol w="2232248"/>
                <a:gridCol w="1224136"/>
                <a:gridCol w="1360944"/>
                <a:gridCol w="511264"/>
                <a:gridCol w="517971"/>
                <a:gridCol w="619160"/>
                <a:gridCol w="591061"/>
              </a:tblGrid>
              <a:tr h="303808">
                <a:tc>
                  <a:txBody>
                    <a:bodyPr/>
                    <a:lstStyle/>
                    <a:p>
                      <a:pPr algn="ctr">
                        <a:spcAft>
                          <a:spcPts val="0"/>
                        </a:spcAft>
                      </a:pPr>
                      <a:r>
                        <a:rPr lang="es-ES" sz="800" b="1" dirty="0">
                          <a:solidFill>
                            <a:srgbClr val="000000"/>
                          </a:solidFill>
                          <a:latin typeface="Arial"/>
                          <a:ea typeface="Times New Roman"/>
                        </a:rPr>
                        <a:t>PERSPECTIVA </a:t>
                      </a:r>
                      <a:endParaRPr lang="es-ES" sz="800" dirty="0">
                        <a:latin typeface="Times New Roman"/>
                        <a:ea typeface="Times New Roman"/>
                      </a:endParaRPr>
                    </a:p>
                  </a:txBody>
                  <a:tcPr marL="29482" marR="29482"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800" b="1">
                          <a:solidFill>
                            <a:srgbClr val="000000"/>
                          </a:solidFill>
                          <a:latin typeface="Arial"/>
                          <a:ea typeface="Times New Roman"/>
                        </a:rPr>
                        <a:t>OBJ. ESTRAT. </a:t>
                      </a:r>
                      <a:endParaRPr lang="es-ES" sz="8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800" b="1">
                          <a:solidFill>
                            <a:srgbClr val="000000"/>
                          </a:solidFill>
                          <a:latin typeface="Arial"/>
                          <a:ea typeface="Times New Roman"/>
                        </a:rPr>
                        <a:t>IND.RESULTADOS</a:t>
                      </a:r>
                      <a:endParaRPr lang="es-ES" sz="8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800" b="1">
                          <a:solidFill>
                            <a:srgbClr val="000000"/>
                          </a:solidFill>
                          <a:latin typeface="Arial"/>
                          <a:ea typeface="Times New Roman"/>
                        </a:rPr>
                        <a:t>IND.TENDENCIA</a:t>
                      </a:r>
                      <a:endParaRPr lang="es-ES" sz="8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800" b="1">
                          <a:solidFill>
                            <a:srgbClr val="000000"/>
                          </a:solidFill>
                          <a:latin typeface="Arial"/>
                          <a:ea typeface="Times New Roman"/>
                        </a:rPr>
                        <a:t>METAS</a:t>
                      </a:r>
                      <a:endParaRPr lang="es-ES" sz="8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800" b="1">
                          <a:solidFill>
                            <a:srgbClr val="000000"/>
                          </a:solidFill>
                          <a:latin typeface="Arial"/>
                          <a:ea typeface="Times New Roman"/>
                        </a:rPr>
                        <a:t>PELIGRO</a:t>
                      </a:r>
                      <a:endParaRPr lang="es-ES" sz="8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800" b="1">
                          <a:solidFill>
                            <a:srgbClr val="000000"/>
                          </a:solidFill>
                          <a:latin typeface="Arial"/>
                          <a:ea typeface="Times New Roman"/>
                        </a:rPr>
                        <a:t>PRECAUCION</a:t>
                      </a:r>
                      <a:endParaRPr lang="es-ES" sz="8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800" b="1" dirty="0">
                          <a:solidFill>
                            <a:srgbClr val="000000"/>
                          </a:solidFill>
                          <a:latin typeface="Arial"/>
                          <a:ea typeface="Times New Roman"/>
                        </a:rPr>
                        <a:t>REAL</a:t>
                      </a:r>
                      <a:endParaRPr lang="es-ES" sz="800" dirty="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r>
              <a:tr h="323346">
                <a:tc rowSpan="3">
                  <a:txBody>
                    <a:bodyPr/>
                    <a:lstStyle/>
                    <a:p>
                      <a:pPr algn="ctr">
                        <a:spcAft>
                          <a:spcPts val="0"/>
                        </a:spcAft>
                      </a:pPr>
                      <a:r>
                        <a:rPr lang="es-ES" sz="1000">
                          <a:solidFill>
                            <a:srgbClr val="000000"/>
                          </a:solidFill>
                          <a:latin typeface="Arial"/>
                          <a:ea typeface="Times New Roman"/>
                        </a:rPr>
                        <a:t>Perspectiva Financiera</a:t>
                      </a:r>
                      <a:endParaRPr lang="es-ES" sz="1200">
                        <a:latin typeface="Times New Roman"/>
                        <a:ea typeface="Times New Roman"/>
                      </a:endParaRPr>
                    </a:p>
                  </a:txBody>
                  <a:tcPr marL="29482" marR="29482"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_tradnl" sz="1100" dirty="0">
                          <a:solidFill>
                            <a:srgbClr val="000000"/>
                          </a:solidFill>
                          <a:latin typeface="Arial"/>
                          <a:ea typeface="Times New Roman"/>
                        </a:rPr>
                        <a:t>Lograr sustentabilidad económica</a:t>
                      </a:r>
                      <a:endParaRPr lang="es-ES" sz="1600" dirty="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 de sustentabilidad</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financiamiento, gastos/ingresos</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30%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18%</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ctr">
                        <a:spcAft>
                          <a:spcPts val="0"/>
                        </a:spcAft>
                      </a:pPr>
                      <a:r>
                        <a:rPr lang="es-ES" sz="1000">
                          <a:solidFill>
                            <a:srgbClr val="000000"/>
                          </a:solidFill>
                          <a:latin typeface="Arial"/>
                          <a:ea typeface="Times New Roman"/>
                        </a:rPr>
                        <a:t>24%</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ctr">
                        <a:spcAft>
                          <a:spcPts val="0"/>
                        </a:spcAft>
                      </a:pPr>
                      <a:r>
                        <a:rPr lang="es-ES" sz="1000">
                          <a:solidFill>
                            <a:srgbClr val="000000"/>
                          </a:solidFill>
                          <a:latin typeface="Arial"/>
                          <a:ea typeface="Times New Roman"/>
                        </a:rPr>
                        <a:t>20%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r>
              <a:tr h="325563">
                <a:tc vMerge="1">
                  <a:txBody>
                    <a:bodyPr/>
                    <a:lstStyle/>
                    <a:p>
                      <a:endParaRPr lang="es-ES"/>
                    </a:p>
                  </a:txBody>
                  <a:tcPr/>
                </a:tc>
                <a:tc>
                  <a:txBody>
                    <a:bodyPr/>
                    <a:lstStyle/>
                    <a:p>
                      <a:pPr algn="just">
                        <a:spcAft>
                          <a:spcPts val="0"/>
                        </a:spcAft>
                      </a:pPr>
                      <a:r>
                        <a:rPr lang="es-ES" sz="1100" dirty="0">
                          <a:solidFill>
                            <a:srgbClr val="000000"/>
                          </a:solidFill>
                          <a:latin typeface="Arial"/>
                          <a:ea typeface="Times New Roman"/>
                        </a:rPr>
                        <a:t>Mejorar los ingresos de Fuentes tradicionales</a:t>
                      </a:r>
                      <a:endParaRPr lang="es-ES" sz="1600" dirty="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 de optimización</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Optimizar fuentes tradicionales </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70%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24%</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BE5F1"/>
                    </a:solidFill>
                  </a:tcPr>
                </a:tc>
                <a:tc>
                  <a:txBody>
                    <a:bodyPr/>
                    <a:lstStyle/>
                    <a:p>
                      <a:pPr algn="ctr">
                        <a:spcAft>
                          <a:spcPts val="0"/>
                        </a:spcAft>
                      </a:pPr>
                      <a:r>
                        <a:rPr lang="es-ES" sz="1000">
                          <a:solidFill>
                            <a:srgbClr val="000000"/>
                          </a:solidFill>
                          <a:latin typeface="Arial"/>
                          <a:ea typeface="Times New Roman"/>
                        </a:rPr>
                        <a:t>47%</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BE5F1"/>
                    </a:solidFill>
                  </a:tcPr>
                </a:tc>
                <a:tc>
                  <a:txBody>
                    <a:bodyPr/>
                    <a:lstStyle/>
                    <a:p>
                      <a:pPr algn="ctr">
                        <a:spcAft>
                          <a:spcPts val="0"/>
                        </a:spcAft>
                      </a:pPr>
                      <a:r>
                        <a:rPr lang="es-ES" sz="1000">
                          <a:solidFill>
                            <a:srgbClr val="000000"/>
                          </a:solidFill>
                          <a:latin typeface="Arial"/>
                          <a:ea typeface="Times New Roman"/>
                        </a:rPr>
                        <a:t>80%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75923C"/>
                    </a:solidFill>
                  </a:tcPr>
                </a:tc>
              </a:tr>
              <a:tr h="323346">
                <a:tc vMerge="1">
                  <a:txBody>
                    <a:bodyPr/>
                    <a:lstStyle/>
                    <a:p>
                      <a:endParaRPr lang="es-ES"/>
                    </a:p>
                  </a:txBody>
                  <a:tcPr/>
                </a:tc>
                <a:tc>
                  <a:txBody>
                    <a:bodyPr/>
                    <a:lstStyle/>
                    <a:p>
                      <a:pPr algn="just">
                        <a:spcAft>
                          <a:spcPts val="0"/>
                        </a:spcAft>
                      </a:pPr>
                      <a:r>
                        <a:rPr lang="es-ES" sz="1100" dirty="0">
                          <a:solidFill>
                            <a:srgbClr val="000000"/>
                          </a:solidFill>
                          <a:latin typeface="Arial"/>
                          <a:ea typeface="Times New Roman"/>
                        </a:rPr>
                        <a:t>Buscar nuevas fuentes de financiación</a:t>
                      </a:r>
                      <a:endParaRPr lang="es-ES" sz="1600" dirty="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No de nuevas fuentes</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Nuevas fuentes de financiamiento</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30%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12%</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16%</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30%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r>
              <a:tr h="323346">
                <a:tc rowSpan="2">
                  <a:txBody>
                    <a:bodyPr/>
                    <a:lstStyle/>
                    <a:p>
                      <a:pPr algn="ctr">
                        <a:spcAft>
                          <a:spcPts val="0"/>
                        </a:spcAft>
                      </a:pPr>
                      <a:r>
                        <a:rPr lang="es-ES" sz="1000">
                          <a:solidFill>
                            <a:srgbClr val="000000"/>
                          </a:solidFill>
                          <a:latin typeface="Arial"/>
                          <a:ea typeface="Times New Roman"/>
                        </a:rPr>
                        <a:t>Perspectiva  Clientes</a:t>
                      </a:r>
                      <a:endParaRPr lang="es-ES" sz="1200">
                        <a:latin typeface="Times New Roman"/>
                        <a:ea typeface="Times New Roman"/>
                      </a:endParaRPr>
                    </a:p>
                  </a:txBody>
                  <a:tcPr marL="29482" marR="29482"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spcAft>
                          <a:spcPts val="0"/>
                        </a:spcAft>
                      </a:pPr>
                      <a:r>
                        <a:rPr lang="es-ES" sz="1100" dirty="0" err="1">
                          <a:solidFill>
                            <a:srgbClr val="000000"/>
                          </a:solidFill>
                          <a:latin typeface="Arial"/>
                          <a:ea typeface="Times New Roman"/>
                        </a:rPr>
                        <a:t>Fidelizar</a:t>
                      </a:r>
                      <a:r>
                        <a:rPr lang="es-ES" sz="1100" dirty="0">
                          <a:solidFill>
                            <a:srgbClr val="000000"/>
                          </a:solidFill>
                          <a:latin typeface="Arial"/>
                          <a:ea typeface="Times New Roman"/>
                        </a:rPr>
                        <a:t>  a los estudiantes  con becas y descuentos</a:t>
                      </a:r>
                      <a:endParaRPr lang="es-ES" sz="1600" dirty="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Nº de alumnos</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Incentivar a los alumnos</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30%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10%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15%</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25%</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r>
              <a:tr h="485019">
                <a:tc vMerge="1">
                  <a:txBody>
                    <a:bodyPr/>
                    <a:lstStyle/>
                    <a:p>
                      <a:endParaRPr lang="es-ES"/>
                    </a:p>
                  </a:txBody>
                  <a:tcPr/>
                </a:tc>
                <a:tc>
                  <a:txBody>
                    <a:bodyPr/>
                    <a:lstStyle/>
                    <a:p>
                      <a:pPr algn="just">
                        <a:spcAft>
                          <a:spcPts val="0"/>
                        </a:spcAft>
                      </a:pPr>
                      <a:r>
                        <a:rPr lang="es-ES" sz="1100" dirty="0">
                          <a:solidFill>
                            <a:srgbClr val="000000"/>
                          </a:solidFill>
                          <a:latin typeface="Arial"/>
                          <a:ea typeface="Times New Roman"/>
                        </a:rPr>
                        <a:t>Explotar el buen posicionamiento en el mercado para captar nuevos alumnos</a:t>
                      </a:r>
                      <a:endParaRPr lang="es-ES" sz="1600" dirty="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Nuevos alumnos </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Aumentar el numero de alumnos </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40%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20%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30%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30%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r>
              <a:tr h="808365">
                <a:tc rowSpan="2">
                  <a:txBody>
                    <a:bodyPr/>
                    <a:lstStyle/>
                    <a:p>
                      <a:pPr algn="ctr">
                        <a:spcAft>
                          <a:spcPts val="0"/>
                        </a:spcAft>
                      </a:pPr>
                      <a:r>
                        <a:rPr lang="es-ES" sz="1000">
                          <a:solidFill>
                            <a:srgbClr val="000000"/>
                          </a:solidFill>
                          <a:latin typeface="Arial"/>
                          <a:ea typeface="Times New Roman"/>
                        </a:rPr>
                        <a:t>Perspectiva Interna</a:t>
                      </a:r>
                      <a:endParaRPr lang="es-ES" sz="1200">
                        <a:latin typeface="Times New Roman"/>
                        <a:ea typeface="Times New Roman"/>
                      </a:endParaRPr>
                    </a:p>
                  </a:txBody>
                  <a:tcPr marL="29482" marR="29482"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 sz="1100" dirty="0" smtClean="0">
                          <a:solidFill>
                            <a:srgbClr val="000000"/>
                          </a:solidFill>
                          <a:latin typeface="Arial"/>
                          <a:ea typeface="Times New Roman"/>
                        </a:rPr>
                        <a:t>Diseñar</a:t>
                      </a:r>
                      <a:r>
                        <a:rPr lang="es-ES" sz="1100" baseline="0" dirty="0" smtClean="0">
                          <a:solidFill>
                            <a:srgbClr val="000000"/>
                          </a:solidFill>
                          <a:latin typeface="Arial"/>
                          <a:ea typeface="Times New Roman"/>
                        </a:rPr>
                        <a:t> </a:t>
                      </a:r>
                      <a:r>
                        <a:rPr lang="es-ES" sz="1100" dirty="0" smtClean="0">
                          <a:solidFill>
                            <a:srgbClr val="000000"/>
                          </a:solidFill>
                          <a:latin typeface="Arial"/>
                          <a:ea typeface="Times New Roman"/>
                        </a:rPr>
                        <a:t>manuales de</a:t>
                      </a:r>
                      <a:r>
                        <a:rPr lang="es-ES" sz="1100" baseline="0" dirty="0" smtClean="0">
                          <a:solidFill>
                            <a:srgbClr val="000000"/>
                          </a:solidFill>
                          <a:latin typeface="Arial"/>
                          <a:ea typeface="Times New Roman"/>
                        </a:rPr>
                        <a:t> </a:t>
                      </a:r>
                      <a:r>
                        <a:rPr lang="es-ES" sz="1100" dirty="0" smtClean="0">
                          <a:solidFill>
                            <a:srgbClr val="000000"/>
                          </a:solidFill>
                          <a:latin typeface="Arial"/>
                          <a:ea typeface="Times New Roman"/>
                        </a:rPr>
                        <a:t>procedimientos</a:t>
                      </a:r>
                      <a:r>
                        <a:rPr lang="es-ES" sz="1100" baseline="0" dirty="0">
                          <a:solidFill>
                            <a:srgbClr val="000000"/>
                          </a:solidFill>
                          <a:latin typeface="Arial"/>
                          <a:ea typeface="Times New Roman"/>
                        </a:rPr>
                        <a:t> </a:t>
                      </a:r>
                      <a:r>
                        <a:rPr lang="es-ES" sz="1100" dirty="0" smtClean="0">
                          <a:solidFill>
                            <a:srgbClr val="000000"/>
                          </a:solidFill>
                          <a:latin typeface="Arial"/>
                          <a:ea typeface="Times New Roman"/>
                        </a:rPr>
                        <a:t>que </a:t>
                      </a:r>
                      <a:r>
                        <a:rPr lang="es-ES" sz="1100" dirty="0">
                          <a:solidFill>
                            <a:srgbClr val="000000"/>
                          </a:solidFill>
                          <a:latin typeface="Arial"/>
                          <a:ea typeface="Times New Roman"/>
                        </a:rPr>
                        <a:t>permitan una gestión académica y</a:t>
                      </a:r>
                      <a:br>
                        <a:rPr lang="es-ES" sz="1100" dirty="0">
                          <a:solidFill>
                            <a:srgbClr val="000000"/>
                          </a:solidFill>
                          <a:latin typeface="Arial"/>
                          <a:ea typeface="Times New Roman"/>
                        </a:rPr>
                      </a:br>
                      <a:r>
                        <a:rPr lang="es-ES" sz="1100" dirty="0">
                          <a:solidFill>
                            <a:srgbClr val="000000"/>
                          </a:solidFill>
                          <a:latin typeface="Arial"/>
                          <a:ea typeface="Times New Roman"/>
                        </a:rPr>
                        <a:t>administrativa eficiente.</a:t>
                      </a:r>
                      <a:endParaRPr lang="es-ES" sz="1600" dirty="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Grado de satisfacción en los procesos internos</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Nuevos procesos </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30%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20%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30%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25%</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r>
              <a:tr h="644187">
                <a:tc vMerge="1">
                  <a:txBody>
                    <a:bodyPr/>
                    <a:lstStyle/>
                    <a:p>
                      <a:endParaRPr lang="es-ES"/>
                    </a:p>
                  </a:txBody>
                  <a:tcPr/>
                </a:tc>
                <a:tc>
                  <a:txBody>
                    <a:bodyPr/>
                    <a:lstStyle/>
                    <a:p>
                      <a:pPr algn="just">
                        <a:spcAft>
                          <a:spcPts val="0"/>
                        </a:spcAft>
                      </a:pPr>
                      <a:r>
                        <a:rPr lang="es-ES" sz="1100" dirty="0">
                          <a:solidFill>
                            <a:srgbClr val="000000"/>
                          </a:solidFill>
                          <a:latin typeface="Arial"/>
                          <a:ea typeface="Times New Roman"/>
                        </a:rPr>
                        <a:t>Desarrollar un sistema </a:t>
                      </a:r>
                      <a:r>
                        <a:rPr lang="es-ES" sz="1100" dirty="0" smtClean="0">
                          <a:solidFill>
                            <a:srgbClr val="000000"/>
                          </a:solidFill>
                          <a:latin typeface="Arial"/>
                          <a:ea typeface="Times New Roman"/>
                        </a:rPr>
                        <a:t>académico que</a:t>
                      </a:r>
                      <a:r>
                        <a:rPr lang="es-ES" sz="1100" baseline="0" dirty="0">
                          <a:solidFill>
                            <a:srgbClr val="000000"/>
                          </a:solidFill>
                          <a:latin typeface="Arial"/>
                          <a:ea typeface="Times New Roman"/>
                        </a:rPr>
                        <a:t> </a:t>
                      </a:r>
                      <a:r>
                        <a:rPr lang="es-ES" sz="1100" dirty="0" smtClean="0">
                          <a:solidFill>
                            <a:srgbClr val="000000"/>
                          </a:solidFill>
                          <a:latin typeface="Arial"/>
                          <a:ea typeface="Times New Roman"/>
                        </a:rPr>
                        <a:t>incorpore </a:t>
                      </a:r>
                      <a:r>
                        <a:rPr lang="es-ES" sz="1100" dirty="0">
                          <a:solidFill>
                            <a:srgbClr val="000000"/>
                          </a:solidFill>
                          <a:latin typeface="Arial"/>
                          <a:ea typeface="Times New Roman"/>
                        </a:rPr>
                        <a:t>nuevas </a:t>
                      </a:r>
                      <a:r>
                        <a:rPr lang="es-ES" sz="1100" dirty="0" smtClean="0">
                          <a:solidFill>
                            <a:srgbClr val="000000"/>
                          </a:solidFill>
                          <a:latin typeface="Arial"/>
                          <a:ea typeface="Times New Roman"/>
                        </a:rPr>
                        <a:t>modalidades de</a:t>
                      </a:r>
                      <a:r>
                        <a:rPr lang="es-ES" sz="1100" baseline="0" dirty="0">
                          <a:solidFill>
                            <a:srgbClr val="000000"/>
                          </a:solidFill>
                          <a:latin typeface="Arial"/>
                          <a:ea typeface="Times New Roman"/>
                        </a:rPr>
                        <a:t> </a:t>
                      </a:r>
                      <a:r>
                        <a:rPr lang="es-ES" sz="1100" dirty="0" smtClean="0">
                          <a:solidFill>
                            <a:srgbClr val="000000"/>
                          </a:solidFill>
                          <a:latin typeface="Arial"/>
                          <a:ea typeface="Times New Roman"/>
                        </a:rPr>
                        <a:t>enseñanza - aprendizaje</a:t>
                      </a:r>
                      <a:endParaRPr lang="es-ES" sz="1600" dirty="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 de avance del Proyecto</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Nueva modalidad </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60%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40%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50%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s-ES" sz="1000">
                          <a:solidFill>
                            <a:srgbClr val="000000"/>
                          </a:solidFill>
                          <a:latin typeface="Arial"/>
                          <a:ea typeface="Times New Roman"/>
                        </a:rPr>
                        <a:t>70%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r>
              <a:tr h="323346">
                <a:tc rowSpan="5">
                  <a:txBody>
                    <a:bodyPr/>
                    <a:lstStyle/>
                    <a:p>
                      <a:pPr algn="ctr">
                        <a:spcAft>
                          <a:spcPts val="0"/>
                        </a:spcAft>
                      </a:pPr>
                      <a:r>
                        <a:rPr lang="es-ES" sz="1000">
                          <a:solidFill>
                            <a:srgbClr val="000000"/>
                          </a:solidFill>
                          <a:latin typeface="Arial"/>
                          <a:ea typeface="Times New Roman"/>
                        </a:rPr>
                        <a:t>Perspectiva de Crecimiento y Aprendizaje</a:t>
                      </a:r>
                      <a:endParaRPr lang="es-ES" sz="1200">
                        <a:latin typeface="Times New Roman"/>
                        <a:ea typeface="Times New Roman"/>
                      </a:endParaRPr>
                    </a:p>
                  </a:txBody>
                  <a:tcPr marL="29482" marR="29482"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Aft>
                          <a:spcPts val="0"/>
                        </a:spcAft>
                      </a:pPr>
                      <a:r>
                        <a:rPr lang="es-ES" sz="1100" dirty="0">
                          <a:solidFill>
                            <a:srgbClr val="000000"/>
                          </a:solidFill>
                          <a:latin typeface="Arial"/>
                          <a:ea typeface="Times New Roman"/>
                        </a:rPr>
                        <a:t>Fortalecer las Alianzas estratégicas</a:t>
                      </a:r>
                      <a:endParaRPr lang="es-ES" sz="1600" dirty="0">
                        <a:latin typeface="Times New Roman"/>
                        <a:ea typeface="Times New Roman"/>
                      </a:endParaRPr>
                    </a:p>
                  </a:txBody>
                  <a:tcPr marL="29482" marR="29482" marT="0" marB="0" anchor="ctr">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 de beneficios</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Nuevos beneficiarios </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80%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30%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55%</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40%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r>
              <a:tr h="323346">
                <a:tc vMerge="1">
                  <a:txBody>
                    <a:bodyPr/>
                    <a:lstStyle/>
                    <a:p>
                      <a:endParaRPr lang="es-ES"/>
                    </a:p>
                  </a:txBody>
                  <a:tcPr/>
                </a:tc>
                <a:tc>
                  <a:txBody>
                    <a:bodyPr/>
                    <a:lstStyle/>
                    <a:p>
                      <a:pPr algn="just">
                        <a:spcAft>
                          <a:spcPts val="0"/>
                        </a:spcAft>
                      </a:pPr>
                      <a:r>
                        <a:rPr lang="es-ES" sz="1100" dirty="0">
                          <a:solidFill>
                            <a:srgbClr val="000000"/>
                          </a:solidFill>
                          <a:latin typeface="Arial"/>
                          <a:ea typeface="Times New Roman"/>
                        </a:rPr>
                        <a:t>Crear vínculos con instituciones educativas</a:t>
                      </a:r>
                      <a:endParaRPr lang="es-ES" sz="1600" dirty="0">
                        <a:latin typeface="Times New Roman"/>
                        <a:ea typeface="Times New Roman"/>
                      </a:endParaRPr>
                    </a:p>
                  </a:txBody>
                  <a:tcPr marL="29482" marR="29482"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No. De vínculos</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Nuevos servicios </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80%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40%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60%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50%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FF00"/>
                    </a:solidFill>
                  </a:tcPr>
                </a:tc>
              </a:tr>
              <a:tr h="323346">
                <a:tc vMerge="1">
                  <a:txBody>
                    <a:bodyPr/>
                    <a:lstStyle/>
                    <a:p>
                      <a:endParaRPr lang="es-ES"/>
                    </a:p>
                  </a:txBody>
                  <a:tcPr/>
                </a:tc>
                <a:tc>
                  <a:txBody>
                    <a:bodyPr/>
                    <a:lstStyle/>
                    <a:p>
                      <a:pPr algn="just">
                        <a:spcAft>
                          <a:spcPts val="0"/>
                        </a:spcAft>
                      </a:pPr>
                      <a:r>
                        <a:rPr lang="es-ES" sz="1100" dirty="0">
                          <a:solidFill>
                            <a:srgbClr val="000000"/>
                          </a:solidFill>
                          <a:latin typeface="Arial"/>
                          <a:ea typeface="Times New Roman"/>
                        </a:rPr>
                        <a:t>Crear alianzas con colegios y</a:t>
                      </a:r>
                      <a:br>
                        <a:rPr lang="es-ES" sz="1100" dirty="0">
                          <a:solidFill>
                            <a:srgbClr val="000000"/>
                          </a:solidFill>
                          <a:latin typeface="Arial"/>
                          <a:ea typeface="Times New Roman"/>
                        </a:rPr>
                      </a:br>
                      <a:r>
                        <a:rPr lang="es-ES" sz="1100" dirty="0">
                          <a:solidFill>
                            <a:srgbClr val="000000"/>
                          </a:solidFill>
                          <a:latin typeface="Arial"/>
                          <a:ea typeface="Times New Roman"/>
                        </a:rPr>
                        <a:t>universidades</a:t>
                      </a:r>
                      <a:endParaRPr lang="es-ES" sz="1600" dirty="0">
                        <a:latin typeface="Times New Roman"/>
                        <a:ea typeface="Times New Roman"/>
                      </a:endParaRPr>
                    </a:p>
                  </a:txBody>
                  <a:tcPr marL="29482" marR="29482"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No. De Alianzas</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Nuevas alianzas</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20%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10%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BE5F1"/>
                    </a:solidFill>
                  </a:tcPr>
                </a:tc>
                <a:tc>
                  <a:txBody>
                    <a:bodyPr/>
                    <a:lstStyle/>
                    <a:p>
                      <a:pPr algn="ctr">
                        <a:spcAft>
                          <a:spcPts val="0"/>
                        </a:spcAft>
                      </a:pPr>
                      <a:r>
                        <a:rPr lang="es-ES" sz="1000">
                          <a:solidFill>
                            <a:srgbClr val="000000"/>
                          </a:solidFill>
                          <a:latin typeface="Arial"/>
                          <a:ea typeface="Times New Roman"/>
                        </a:rPr>
                        <a:t>15%</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BE5F1"/>
                    </a:solidFill>
                  </a:tcPr>
                </a:tc>
                <a:tc>
                  <a:txBody>
                    <a:bodyPr/>
                    <a:lstStyle/>
                    <a:p>
                      <a:pPr algn="ctr">
                        <a:spcAft>
                          <a:spcPts val="0"/>
                        </a:spcAft>
                      </a:pPr>
                      <a:r>
                        <a:rPr lang="es-ES" sz="1000">
                          <a:solidFill>
                            <a:srgbClr val="000000"/>
                          </a:solidFill>
                          <a:latin typeface="Arial"/>
                          <a:ea typeface="Times New Roman"/>
                        </a:rPr>
                        <a:t>30%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F0000"/>
                    </a:solidFill>
                  </a:tcPr>
                </a:tc>
              </a:tr>
              <a:tr h="808365">
                <a:tc vMerge="1">
                  <a:txBody>
                    <a:bodyPr/>
                    <a:lstStyle/>
                    <a:p>
                      <a:endParaRPr lang="es-ES"/>
                    </a:p>
                  </a:txBody>
                  <a:tcPr/>
                </a:tc>
                <a:tc>
                  <a:txBody>
                    <a:bodyPr/>
                    <a:lstStyle/>
                    <a:p>
                      <a:pPr algn="just">
                        <a:spcAft>
                          <a:spcPts val="0"/>
                        </a:spcAft>
                      </a:pPr>
                      <a:r>
                        <a:rPr lang="es-ES" sz="1100" dirty="0">
                          <a:solidFill>
                            <a:srgbClr val="000000"/>
                          </a:solidFill>
                          <a:latin typeface="Arial"/>
                          <a:ea typeface="Times New Roman"/>
                        </a:rPr>
                        <a:t>Desarrollar un sistema académico que</a:t>
                      </a:r>
                      <a:br>
                        <a:rPr lang="es-ES" sz="1100" dirty="0">
                          <a:solidFill>
                            <a:srgbClr val="000000"/>
                          </a:solidFill>
                          <a:latin typeface="Arial"/>
                          <a:ea typeface="Times New Roman"/>
                        </a:rPr>
                      </a:br>
                      <a:r>
                        <a:rPr lang="es-ES" sz="1100" dirty="0">
                          <a:solidFill>
                            <a:srgbClr val="000000"/>
                          </a:solidFill>
                          <a:latin typeface="Arial"/>
                          <a:ea typeface="Times New Roman"/>
                        </a:rPr>
                        <a:t>incorpore nuevas modalidades de</a:t>
                      </a:r>
                      <a:br>
                        <a:rPr lang="es-ES" sz="1100" dirty="0">
                          <a:solidFill>
                            <a:srgbClr val="000000"/>
                          </a:solidFill>
                          <a:latin typeface="Arial"/>
                          <a:ea typeface="Times New Roman"/>
                        </a:rPr>
                      </a:br>
                      <a:r>
                        <a:rPr lang="es-ES" sz="1100" dirty="0">
                          <a:solidFill>
                            <a:srgbClr val="000000"/>
                          </a:solidFill>
                          <a:latin typeface="Arial"/>
                          <a:ea typeface="Times New Roman"/>
                        </a:rPr>
                        <a:t>enseñanza-aprendizaje</a:t>
                      </a:r>
                      <a:endParaRPr lang="es-ES" sz="1600" dirty="0">
                        <a:latin typeface="Times New Roman"/>
                        <a:ea typeface="Times New Roman"/>
                      </a:endParaRPr>
                    </a:p>
                  </a:txBody>
                  <a:tcPr marL="29482" marR="29482"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No. De horas de capacitación</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Personal capacitado</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80%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a:txBody>
                    <a:bodyPr/>
                    <a:lstStyle/>
                    <a:p>
                      <a:pPr algn="ctr">
                        <a:spcAft>
                          <a:spcPts val="0"/>
                        </a:spcAft>
                      </a:pPr>
                      <a:r>
                        <a:rPr lang="es-ES" sz="1000">
                          <a:solidFill>
                            <a:srgbClr val="000000"/>
                          </a:solidFill>
                          <a:latin typeface="Arial"/>
                          <a:ea typeface="Times New Roman"/>
                        </a:rPr>
                        <a:t>50%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8CCE4"/>
                    </a:solidFill>
                  </a:tcPr>
                </a:tc>
                <a:tc>
                  <a:txBody>
                    <a:bodyPr/>
                    <a:lstStyle/>
                    <a:p>
                      <a:pPr algn="ctr">
                        <a:spcAft>
                          <a:spcPts val="0"/>
                        </a:spcAft>
                      </a:pPr>
                      <a:r>
                        <a:rPr lang="es-ES" sz="1000">
                          <a:solidFill>
                            <a:srgbClr val="000000"/>
                          </a:solidFill>
                          <a:latin typeface="Arial"/>
                          <a:ea typeface="Times New Roman"/>
                        </a:rPr>
                        <a:t>65%</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8CCE4"/>
                    </a:solidFill>
                  </a:tcPr>
                </a:tc>
                <a:tc>
                  <a:txBody>
                    <a:bodyPr/>
                    <a:lstStyle/>
                    <a:p>
                      <a:pPr algn="ctr">
                        <a:spcAft>
                          <a:spcPts val="0"/>
                        </a:spcAft>
                      </a:pPr>
                      <a:r>
                        <a:rPr lang="es-ES" sz="1000">
                          <a:solidFill>
                            <a:srgbClr val="000000"/>
                          </a:solidFill>
                          <a:latin typeface="Arial"/>
                          <a:ea typeface="Times New Roman"/>
                        </a:rPr>
                        <a:t>70%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75923C"/>
                    </a:solidFill>
                  </a:tcPr>
                </a:tc>
              </a:tr>
              <a:tr h="432083">
                <a:tc vMerge="1">
                  <a:txBody>
                    <a:bodyPr/>
                    <a:lstStyle/>
                    <a:p>
                      <a:endParaRPr lang="es-ES"/>
                    </a:p>
                  </a:txBody>
                  <a:tcPr/>
                </a:tc>
                <a:tc>
                  <a:txBody>
                    <a:bodyPr/>
                    <a:lstStyle/>
                    <a:p>
                      <a:pPr algn="just">
                        <a:spcAft>
                          <a:spcPts val="0"/>
                        </a:spcAft>
                      </a:pPr>
                      <a:r>
                        <a:rPr lang="es-ES" sz="1100" dirty="0">
                          <a:solidFill>
                            <a:srgbClr val="000000"/>
                          </a:solidFill>
                          <a:latin typeface="Arial"/>
                          <a:ea typeface="Times New Roman"/>
                        </a:rPr>
                        <a:t>Implementar infraestructura tecnológica</a:t>
                      </a:r>
                      <a:endParaRPr lang="es-ES" sz="1600" dirty="0">
                        <a:latin typeface="Times New Roman"/>
                        <a:ea typeface="Times New Roman"/>
                      </a:endParaRPr>
                    </a:p>
                  </a:txBody>
                  <a:tcPr marL="29482" marR="29482"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 avance del proyecto</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Nueva infraestructura tecnológica</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80%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60%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70%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s-ES" sz="1000">
                          <a:solidFill>
                            <a:srgbClr val="000000"/>
                          </a:solidFill>
                          <a:latin typeface="Arial"/>
                          <a:ea typeface="Times New Roman"/>
                        </a:rPr>
                        <a:t>70%</a:t>
                      </a:r>
                      <a:endParaRPr lang="es-ES" sz="1200">
                        <a:latin typeface="Times New Roman"/>
                        <a:ea typeface="Times New Roman"/>
                      </a:endParaRPr>
                    </a:p>
                  </a:txBody>
                  <a:tcPr marL="29482" marR="294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r>
              <a:tr h="161673">
                <a:tc>
                  <a:txBody>
                    <a:bodyPr/>
                    <a:lstStyle/>
                    <a:p>
                      <a:endParaRPr lang="es-ES" sz="1100" dirty="0">
                        <a:latin typeface="Times New Roman"/>
                      </a:endParaRPr>
                    </a:p>
                  </a:txBody>
                  <a:tcPr marL="29482" marR="2948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s-ES" sz="1000" b="1">
                          <a:solidFill>
                            <a:srgbClr val="000000"/>
                          </a:solidFill>
                          <a:latin typeface="Arial"/>
                          <a:ea typeface="Times New Roman"/>
                        </a:rPr>
                        <a:t> </a:t>
                      </a:r>
                      <a:endParaRPr lang="es-ES" sz="1200">
                        <a:latin typeface="Times New Roman"/>
                        <a:ea typeface="Times New Roman"/>
                      </a:endParaRPr>
                    </a:p>
                  </a:txBody>
                  <a:tcPr marL="29482" marR="29482"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ctr">
                        <a:spcAft>
                          <a:spcPts val="0"/>
                        </a:spcAft>
                      </a:pPr>
                      <a:r>
                        <a:rPr lang="es-ES" sz="1000" b="1">
                          <a:solidFill>
                            <a:srgbClr val="000000"/>
                          </a:solidFill>
                          <a:latin typeface="Arial"/>
                          <a:ea typeface="Times New Roman"/>
                        </a:rPr>
                        <a:t>MALO</a:t>
                      </a:r>
                      <a:endParaRPr lang="es-ES" sz="1200">
                        <a:latin typeface="Times New Roman"/>
                        <a:ea typeface="Times New Roman"/>
                      </a:endParaRPr>
                    </a:p>
                  </a:txBody>
                  <a:tcPr marL="29482" marR="2948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s-ES" sz="1100">
                        <a:latin typeface="Times New Roman"/>
                      </a:endParaRPr>
                    </a:p>
                  </a:txBody>
                  <a:tcPr marL="29482" marR="2948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s-ES" sz="1100">
                        <a:latin typeface="Times New Roman"/>
                      </a:endParaRPr>
                    </a:p>
                  </a:txBody>
                  <a:tcPr marL="29482" marR="2948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s-ES" sz="1100">
                        <a:latin typeface="Times New Roman"/>
                      </a:endParaRPr>
                    </a:p>
                  </a:txBody>
                  <a:tcPr marL="29482" marR="2948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s-ES" sz="1100">
                        <a:latin typeface="Times New Roman"/>
                      </a:endParaRPr>
                    </a:p>
                  </a:txBody>
                  <a:tcPr marL="29482" marR="2948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s-ES" sz="1100">
                        <a:latin typeface="Times New Roman"/>
                      </a:endParaRPr>
                    </a:p>
                  </a:txBody>
                  <a:tcPr marL="29482" marR="29482" marT="0" marB="0" anchor="b">
                    <a:lnL>
                      <a:noFill/>
                    </a:lnL>
                    <a:lnR>
                      <a:noFill/>
                    </a:lnR>
                    <a:lnT w="12700" cap="flat" cmpd="sng" algn="ctr">
                      <a:solidFill>
                        <a:srgbClr val="000000"/>
                      </a:solidFill>
                      <a:prstDash val="solid"/>
                      <a:round/>
                      <a:headEnd type="none" w="med" len="med"/>
                      <a:tailEnd type="none" w="med" len="med"/>
                    </a:lnT>
                    <a:lnB>
                      <a:noFill/>
                    </a:lnB>
                  </a:tcPr>
                </a:tc>
              </a:tr>
              <a:tr h="190007">
                <a:tc>
                  <a:txBody>
                    <a:bodyPr/>
                    <a:lstStyle/>
                    <a:p>
                      <a:endParaRPr lang="es-ES" sz="1100">
                        <a:latin typeface="Times New Roman"/>
                      </a:endParaRPr>
                    </a:p>
                  </a:txBody>
                  <a:tcPr marL="29482" marR="29482" marT="0" marB="0" anchor="b">
                    <a:lnL>
                      <a:noFill/>
                    </a:lnL>
                    <a:lnR>
                      <a:noFill/>
                    </a:lnR>
                    <a:lnT>
                      <a:noFill/>
                    </a:lnT>
                    <a:lnB>
                      <a:noFill/>
                    </a:lnB>
                  </a:tcPr>
                </a:tc>
                <a:tc>
                  <a:txBody>
                    <a:bodyPr/>
                    <a:lstStyle/>
                    <a:p>
                      <a:pPr>
                        <a:spcAft>
                          <a:spcPts val="0"/>
                        </a:spcAft>
                      </a:pPr>
                      <a:r>
                        <a:rPr lang="es-ES" sz="1000" b="1">
                          <a:solidFill>
                            <a:srgbClr val="000000"/>
                          </a:solidFill>
                          <a:latin typeface="Arial"/>
                          <a:ea typeface="Times New Roman"/>
                        </a:rPr>
                        <a:t> </a:t>
                      </a:r>
                      <a:endParaRPr lang="es-ES" sz="1200">
                        <a:latin typeface="Times New Roman"/>
                        <a:ea typeface="Times New Roman"/>
                      </a:endParaRPr>
                    </a:p>
                  </a:txBody>
                  <a:tcPr marL="29482" marR="29482" marT="0" marB="0" anchor="b">
                    <a:lnL>
                      <a:noFill/>
                    </a:lnL>
                    <a:lnR>
                      <a:noFill/>
                    </a:lnR>
                    <a:lnT>
                      <a:noFill/>
                    </a:lnT>
                    <a:lnB>
                      <a:noFill/>
                    </a:lnB>
                    <a:solidFill>
                      <a:srgbClr val="FFFF00"/>
                    </a:solidFill>
                  </a:tcPr>
                </a:tc>
                <a:tc>
                  <a:txBody>
                    <a:bodyPr/>
                    <a:lstStyle/>
                    <a:p>
                      <a:pPr algn="ctr">
                        <a:spcAft>
                          <a:spcPts val="0"/>
                        </a:spcAft>
                      </a:pPr>
                      <a:r>
                        <a:rPr lang="es-ES" sz="1000">
                          <a:solidFill>
                            <a:srgbClr val="000000"/>
                          </a:solidFill>
                          <a:latin typeface="Arial"/>
                          <a:ea typeface="Times New Roman"/>
                        </a:rPr>
                        <a:t>ACEPTABLE</a:t>
                      </a:r>
                      <a:endParaRPr lang="es-ES" sz="1200">
                        <a:latin typeface="Times New Roman"/>
                        <a:ea typeface="Times New Roman"/>
                      </a:endParaRPr>
                    </a:p>
                  </a:txBody>
                  <a:tcPr marL="29482" marR="29482" marT="0" marB="0" anchor="b">
                    <a:lnL>
                      <a:noFill/>
                    </a:lnL>
                    <a:lnR>
                      <a:noFill/>
                    </a:lnR>
                    <a:lnT>
                      <a:noFill/>
                    </a:lnT>
                    <a:lnB>
                      <a:noFill/>
                    </a:lnB>
                  </a:tcPr>
                </a:tc>
                <a:tc>
                  <a:txBody>
                    <a:bodyPr/>
                    <a:lstStyle/>
                    <a:p>
                      <a:endParaRPr lang="es-ES" sz="1100">
                        <a:latin typeface="Times New Roman"/>
                      </a:endParaRPr>
                    </a:p>
                  </a:txBody>
                  <a:tcPr marL="29482" marR="29482" marT="0" marB="0" anchor="b">
                    <a:lnL>
                      <a:noFill/>
                    </a:lnL>
                    <a:lnR>
                      <a:noFill/>
                    </a:lnR>
                    <a:lnT>
                      <a:noFill/>
                    </a:lnT>
                    <a:lnB>
                      <a:noFill/>
                    </a:lnB>
                  </a:tcPr>
                </a:tc>
                <a:tc>
                  <a:txBody>
                    <a:bodyPr/>
                    <a:lstStyle/>
                    <a:p>
                      <a:endParaRPr lang="es-ES" sz="1100">
                        <a:latin typeface="Times New Roman"/>
                      </a:endParaRPr>
                    </a:p>
                  </a:txBody>
                  <a:tcPr marL="29482" marR="29482" marT="0" marB="0" anchor="b">
                    <a:lnL>
                      <a:noFill/>
                    </a:lnL>
                    <a:lnR>
                      <a:noFill/>
                    </a:lnR>
                    <a:lnT>
                      <a:noFill/>
                    </a:lnT>
                    <a:lnB>
                      <a:noFill/>
                    </a:lnB>
                  </a:tcPr>
                </a:tc>
                <a:tc>
                  <a:txBody>
                    <a:bodyPr/>
                    <a:lstStyle/>
                    <a:p>
                      <a:endParaRPr lang="es-ES" sz="1100">
                        <a:latin typeface="Times New Roman"/>
                      </a:endParaRPr>
                    </a:p>
                  </a:txBody>
                  <a:tcPr marL="29482" marR="29482" marT="0" marB="0" anchor="b">
                    <a:lnL>
                      <a:noFill/>
                    </a:lnL>
                    <a:lnR>
                      <a:noFill/>
                    </a:lnR>
                    <a:lnT>
                      <a:noFill/>
                    </a:lnT>
                    <a:lnB>
                      <a:noFill/>
                    </a:lnB>
                  </a:tcPr>
                </a:tc>
                <a:tc>
                  <a:txBody>
                    <a:bodyPr/>
                    <a:lstStyle/>
                    <a:p>
                      <a:endParaRPr lang="es-ES" sz="1100">
                        <a:latin typeface="Times New Roman"/>
                      </a:endParaRPr>
                    </a:p>
                  </a:txBody>
                  <a:tcPr marL="29482" marR="29482" marT="0" marB="0" anchor="b">
                    <a:lnL>
                      <a:noFill/>
                    </a:lnL>
                    <a:lnR>
                      <a:noFill/>
                    </a:lnR>
                    <a:lnT>
                      <a:noFill/>
                    </a:lnT>
                    <a:lnB>
                      <a:noFill/>
                    </a:lnB>
                  </a:tcPr>
                </a:tc>
                <a:tc>
                  <a:txBody>
                    <a:bodyPr/>
                    <a:lstStyle/>
                    <a:p>
                      <a:endParaRPr lang="es-ES" sz="1100">
                        <a:latin typeface="Times New Roman"/>
                      </a:endParaRPr>
                    </a:p>
                  </a:txBody>
                  <a:tcPr marL="29482" marR="29482" marT="0" marB="0" anchor="b">
                    <a:lnL>
                      <a:noFill/>
                    </a:lnL>
                    <a:lnR>
                      <a:noFill/>
                    </a:lnR>
                    <a:lnT>
                      <a:noFill/>
                    </a:lnT>
                    <a:lnB>
                      <a:noFill/>
                    </a:lnB>
                  </a:tcPr>
                </a:tc>
              </a:tr>
              <a:tr h="190007">
                <a:tc>
                  <a:txBody>
                    <a:bodyPr/>
                    <a:lstStyle/>
                    <a:p>
                      <a:endParaRPr lang="es-ES" sz="1100">
                        <a:latin typeface="Times New Roman"/>
                      </a:endParaRPr>
                    </a:p>
                  </a:txBody>
                  <a:tcPr marL="29482" marR="29482" marT="0" marB="0" anchor="b">
                    <a:lnL>
                      <a:noFill/>
                    </a:lnL>
                    <a:lnR>
                      <a:noFill/>
                    </a:lnR>
                    <a:lnT>
                      <a:noFill/>
                    </a:lnT>
                    <a:lnB>
                      <a:noFill/>
                    </a:lnB>
                  </a:tcPr>
                </a:tc>
                <a:tc>
                  <a:txBody>
                    <a:bodyPr/>
                    <a:lstStyle/>
                    <a:p>
                      <a:pPr>
                        <a:spcAft>
                          <a:spcPts val="0"/>
                        </a:spcAft>
                      </a:pPr>
                      <a:r>
                        <a:rPr lang="es-ES" sz="1000" b="1">
                          <a:solidFill>
                            <a:srgbClr val="000000"/>
                          </a:solidFill>
                          <a:latin typeface="Arial"/>
                          <a:ea typeface="Times New Roman"/>
                        </a:rPr>
                        <a:t> </a:t>
                      </a:r>
                      <a:endParaRPr lang="es-ES" sz="1200">
                        <a:latin typeface="Times New Roman"/>
                        <a:ea typeface="Times New Roman"/>
                      </a:endParaRPr>
                    </a:p>
                  </a:txBody>
                  <a:tcPr marL="29482" marR="29482" marT="0" marB="0" anchor="b">
                    <a:lnL>
                      <a:noFill/>
                    </a:lnL>
                    <a:lnR>
                      <a:noFill/>
                    </a:lnR>
                    <a:lnT>
                      <a:noFill/>
                    </a:lnT>
                    <a:lnB>
                      <a:noFill/>
                    </a:lnB>
                    <a:solidFill>
                      <a:srgbClr val="92D050"/>
                    </a:solidFill>
                  </a:tcPr>
                </a:tc>
                <a:tc>
                  <a:txBody>
                    <a:bodyPr/>
                    <a:lstStyle/>
                    <a:p>
                      <a:pPr algn="ctr">
                        <a:spcAft>
                          <a:spcPts val="0"/>
                        </a:spcAft>
                      </a:pPr>
                      <a:r>
                        <a:rPr lang="es-ES" sz="1000">
                          <a:solidFill>
                            <a:srgbClr val="000000"/>
                          </a:solidFill>
                          <a:latin typeface="Arial"/>
                          <a:ea typeface="Times New Roman"/>
                        </a:rPr>
                        <a:t>BUENO</a:t>
                      </a:r>
                      <a:endParaRPr lang="es-ES" sz="1200">
                        <a:latin typeface="Times New Roman"/>
                        <a:ea typeface="Times New Roman"/>
                      </a:endParaRPr>
                    </a:p>
                  </a:txBody>
                  <a:tcPr marL="29482" marR="29482" marT="0" marB="0" anchor="b">
                    <a:lnL>
                      <a:noFill/>
                    </a:lnL>
                    <a:lnR>
                      <a:noFill/>
                    </a:lnR>
                    <a:lnT>
                      <a:noFill/>
                    </a:lnT>
                    <a:lnB>
                      <a:noFill/>
                    </a:lnB>
                  </a:tcPr>
                </a:tc>
                <a:tc>
                  <a:txBody>
                    <a:bodyPr/>
                    <a:lstStyle/>
                    <a:p>
                      <a:endParaRPr lang="es-ES" sz="1100" dirty="0">
                        <a:latin typeface="Times New Roman"/>
                      </a:endParaRPr>
                    </a:p>
                  </a:txBody>
                  <a:tcPr marL="29482" marR="29482" marT="0" marB="0" anchor="b">
                    <a:lnL>
                      <a:noFill/>
                    </a:lnL>
                    <a:lnR>
                      <a:noFill/>
                    </a:lnR>
                    <a:lnT>
                      <a:noFill/>
                    </a:lnT>
                    <a:lnB>
                      <a:noFill/>
                    </a:lnB>
                  </a:tcPr>
                </a:tc>
                <a:tc>
                  <a:txBody>
                    <a:bodyPr/>
                    <a:lstStyle/>
                    <a:p>
                      <a:endParaRPr lang="es-ES" sz="1100">
                        <a:latin typeface="Times New Roman"/>
                      </a:endParaRPr>
                    </a:p>
                  </a:txBody>
                  <a:tcPr marL="29482" marR="29482" marT="0" marB="0" anchor="b">
                    <a:lnL>
                      <a:noFill/>
                    </a:lnL>
                    <a:lnR>
                      <a:noFill/>
                    </a:lnR>
                    <a:lnT>
                      <a:noFill/>
                    </a:lnT>
                    <a:lnB>
                      <a:noFill/>
                    </a:lnB>
                  </a:tcPr>
                </a:tc>
                <a:tc>
                  <a:txBody>
                    <a:bodyPr/>
                    <a:lstStyle/>
                    <a:p>
                      <a:endParaRPr lang="es-ES" sz="1100">
                        <a:latin typeface="Times New Roman"/>
                      </a:endParaRPr>
                    </a:p>
                  </a:txBody>
                  <a:tcPr marL="29482" marR="29482" marT="0" marB="0" anchor="b">
                    <a:lnL>
                      <a:noFill/>
                    </a:lnL>
                    <a:lnR>
                      <a:noFill/>
                    </a:lnR>
                    <a:lnT>
                      <a:noFill/>
                    </a:lnT>
                    <a:lnB>
                      <a:noFill/>
                    </a:lnB>
                  </a:tcPr>
                </a:tc>
                <a:tc>
                  <a:txBody>
                    <a:bodyPr/>
                    <a:lstStyle/>
                    <a:p>
                      <a:endParaRPr lang="es-ES" sz="1100">
                        <a:latin typeface="Times New Roman"/>
                      </a:endParaRPr>
                    </a:p>
                  </a:txBody>
                  <a:tcPr marL="29482" marR="29482" marT="0" marB="0" anchor="b">
                    <a:lnL>
                      <a:noFill/>
                    </a:lnL>
                    <a:lnR>
                      <a:noFill/>
                    </a:lnR>
                    <a:lnT>
                      <a:noFill/>
                    </a:lnT>
                    <a:lnB>
                      <a:noFill/>
                    </a:lnB>
                  </a:tcPr>
                </a:tc>
                <a:tc>
                  <a:txBody>
                    <a:bodyPr/>
                    <a:lstStyle/>
                    <a:p>
                      <a:endParaRPr lang="es-ES" sz="1100" dirty="0">
                        <a:latin typeface="Times New Roman"/>
                      </a:endParaRPr>
                    </a:p>
                  </a:txBody>
                  <a:tcPr marL="29482" marR="29482" marT="0"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0"/>
            <a:ext cx="734481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PROYECTOS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44033" name="Rectangle 1"/>
          <p:cNvSpPr>
            <a:spLocks noChangeArrowheads="1"/>
          </p:cNvSpPr>
          <p:nvPr/>
        </p:nvSpPr>
        <p:spPr bwMode="auto">
          <a:xfrm>
            <a:off x="1115616" y="332656"/>
            <a:ext cx="7848872" cy="5309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s-ES_tradnl" dirty="0" smtClean="0">
                <a:solidFill>
                  <a:schemeClr val="accent1">
                    <a:lumMod val="50000"/>
                  </a:schemeClr>
                </a:solidFill>
                <a:latin typeface="Arial" pitchFamily="34" charset="0"/>
                <a:ea typeface="Times New Roman" pitchFamily="18" charset="0"/>
                <a:cs typeface="Arial" pitchFamily="34" charset="0"/>
              </a:rPr>
              <a:t>PORTAFOLIOS DE PROYECTOS</a:t>
            </a:r>
            <a:endParaRPr kumimoji="0" lang="es-ES_tradnl"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050" b="0" i="0" u="none" strike="noStrike" cap="none" normalizeH="0" baseline="0" dirty="0" smtClean="0">
              <a:ln>
                <a:noFill/>
              </a:ln>
              <a:solidFill>
                <a:schemeClr val="tx1"/>
              </a:solidFill>
              <a:effectLst/>
              <a:latin typeface="Arial" pitchFamily="34" charset="0"/>
            </a:endParaRPr>
          </a:p>
        </p:txBody>
      </p:sp>
      <p:graphicFrame>
        <p:nvGraphicFramePr>
          <p:cNvPr id="14" name="13 Tabla"/>
          <p:cNvGraphicFramePr>
            <a:graphicFrameLocks noGrp="1"/>
          </p:cNvGraphicFramePr>
          <p:nvPr/>
        </p:nvGraphicFramePr>
        <p:xfrm>
          <a:off x="1043608" y="620689"/>
          <a:ext cx="7920879" cy="6207905"/>
        </p:xfrm>
        <a:graphic>
          <a:graphicData uri="http://schemas.openxmlformats.org/drawingml/2006/table">
            <a:tbl>
              <a:tblPr/>
              <a:tblGrid>
                <a:gridCol w="1602171"/>
                <a:gridCol w="3157903"/>
                <a:gridCol w="3160805"/>
              </a:tblGrid>
              <a:tr h="340088">
                <a:tc>
                  <a:txBody>
                    <a:bodyPr/>
                    <a:lstStyle/>
                    <a:p>
                      <a:pPr algn="ctr" rtl="0" fontAlgn="b"/>
                      <a:r>
                        <a:rPr lang="es-ES" sz="1600" b="1" i="0" u="none" strike="noStrike" dirty="0">
                          <a:solidFill>
                            <a:srgbClr val="000000"/>
                          </a:solidFill>
                          <a:latin typeface="Arial"/>
                        </a:rPr>
                        <a:t>PERSPECTIVA </a:t>
                      </a:r>
                    </a:p>
                  </a:txBody>
                  <a:tcPr marL="5237" marR="5237" marT="5237" marB="0" anchor="b">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rtl="0" fontAlgn="b"/>
                      <a:r>
                        <a:rPr lang="es-ES" sz="1600" b="1" i="0" u="none" strike="noStrike">
                          <a:solidFill>
                            <a:srgbClr val="000000"/>
                          </a:solidFill>
                          <a:latin typeface="Arial"/>
                        </a:rPr>
                        <a:t>OBJ. ESTRAT. </a:t>
                      </a:r>
                    </a:p>
                  </a:txBody>
                  <a:tcPr marL="5237" marR="5237" marT="523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rtl="0" fontAlgn="b"/>
                      <a:r>
                        <a:rPr lang="es-ES" sz="1600" b="1" i="0" u="none" strike="noStrike" dirty="0">
                          <a:solidFill>
                            <a:srgbClr val="000000"/>
                          </a:solidFill>
                          <a:latin typeface="Arial"/>
                        </a:rPr>
                        <a:t>PROYECTOS</a:t>
                      </a:r>
                    </a:p>
                  </a:txBody>
                  <a:tcPr marL="5237" marR="5237" marT="5237" marB="0" anchor="b">
                    <a:lnL w="12700" cap="flat" cmpd="sng" algn="ctr">
                      <a:solidFill>
                        <a:srgbClr val="FFFFFF"/>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B8CCE4"/>
                    </a:solidFill>
                  </a:tcPr>
                </a:tc>
              </a:tr>
              <a:tr h="535091">
                <a:tc rowSpan="3">
                  <a:txBody>
                    <a:bodyPr/>
                    <a:lstStyle/>
                    <a:p>
                      <a:pPr algn="ctr" rtl="0" fontAlgn="ctr"/>
                      <a:r>
                        <a:rPr lang="es-ES" sz="1800" b="0" i="0" u="none" strike="noStrike">
                          <a:solidFill>
                            <a:srgbClr val="000000"/>
                          </a:solidFill>
                          <a:latin typeface="Arial"/>
                        </a:rPr>
                        <a:t>Perspectiva Financiera</a:t>
                      </a:r>
                    </a:p>
                  </a:txBody>
                  <a:tcPr marL="5237" marR="5237" marT="5237"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rtl="0" fontAlgn="b"/>
                      <a:r>
                        <a:rPr lang="es-ES" sz="1800" b="0" i="0" u="none" strike="noStrike">
                          <a:solidFill>
                            <a:srgbClr val="000000"/>
                          </a:solidFill>
                          <a:latin typeface="Arial"/>
                        </a:rPr>
                        <a:t>Lograr sustentabilidad económica </a:t>
                      </a:r>
                    </a:p>
                  </a:txBody>
                  <a:tcPr marL="5237" marR="5237" marT="523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rowSpan="2">
                  <a:txBody>
                    <a:bodyPr/>
                    <a:lstStyle/>
                    <a:p>
                      <a:pPr algn="ctr" rtl="0" fontAlgn="ctr"/>
                      <a:r>
                        <a:rPr lang="es-ES" sz="1800" b="0" i="0" u="none" strike="noStrike">
                          <a:solidFill>
                            <a:srgbClr val="000000"/>
                          </a:solidFill>
                          <a:latin typeface="Arial"/>
                        </a:rPr>
                        <a:t>Emprender una campaña de Marketing</a:t>
                      </a:r>
                    </a:p>
                  </a:txBody>
                  <a:tcPr marL="5237" marR="5237" marT="5237"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535091">
                <a:tc vMerge="1">
                  <a:txBody>
                    <a:bodyPr/>
                    <a:lstStyle/>
                    <a:p>
                      <a:endParaRPr lang="es-ES"/>
                    </a:p>
                  </a:txBody>
                  <a:tcPr/>
                </a:tc>
                <a:tc>
                  <a:txBody>
                    <a:bodyPr/>
                    <a:lstStyle/>
                    <a:p>
                      <a:pPr algn="ctr" rtl="0" fontAlgn="b"/>
                      <a:r>
                        <a:rPr lang="es-ES" sz="1800" b="0" i="0" u="none" strike="noStrike">
                          <a:solidFill>
                            <a:srgbClr val="000000"/>
                          </a:solidFill>
                          <a:latin typeface="Arial"/>
                        </a:rPr>
                        <a:t>Mejorar los ingresos de Fuentes tradicionales</a:t>
                      </a:r>
                    </a:p>
                  </a:txBody>
                  <a:tcPr marL="5237" marR="5237" marT="523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vMerge="1">
                  <a:txBody>
                    <a:bodyPr/>
                    <a:lstStyle/>
                    <a:p>
                      <a:endParaRPr lang="es-ES"/>
                    </a:p>
                  </a:txBody>
                  <a:tcPr/>
                </a:tc>
              </a:tr>
              <a:tr h="535091">
                <a:tc vMerge="1">
                  <a:txBody>
                    <a:bodyPr/>
                    <a:lstStyle/>
                    <a:p>
                      <a:endParaRPr lang="es-ES"/>
                    </a:p>
                  </a:txBody>
                  <a:tcPr/>
                </a:tc>
                <a:tc>
                  <a:txBody>
                    <a:bodyPr/>
                    <a:lstStyle/>
                    <a:p>
                      <a:pPr algn="ctr" rtl="0" fontAlgn="b"/>
                      <a:r>
                        <a:rPr lang="es-ES" sz="1800" b="0" i="0" u="none" strike="noStrike">
                          <a:solidFill>
                            <a:srgbClr val="000000"/>
                          </a:solidFill>
                          <a:latin typeface="Arial"/>
                        </a:rPr>
                        <a:t>Buscar nuevas fuentes de financiación</a:t>
                      </a:r>
                    </a:p>
                  </a:txBody>
                  <a:tcPr marL="5237" marR="5237" marT="523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rtl="0" fontAlgn="b"/>
                      <a:r>
                        <a:rPr lang="es-ES" sz="1800" b="0" i="0" u="none" strike="noStrike">
                          <a:solidFill>
                            <a:srgbClr val="000000"/>
                          </a:solidFill>
                          <a:latin typeface="Arial"/>
                        </a:rPr>
                        <a:t>Mejoramiento de la Imagen institucional</a:t>
                      </a:r>
                    </a:p>
                  </a:txBody>
                  <a:tcPr marL="5237" marR="5237" marT="5237"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535091">
                <a:tc rowSpan="2">
                  <a:txBody>
                    <a:bodyPr/>
                    <a:lstStyle/>
                    <a:p>
                      <a:pPr algn="ctr" rtl="0" fontAlgn="ctr"/>
                      <a:r>
                        <a:rPr lang="es-ES" sz="1800" b="0" i="0" u="none" strike="noStrike" dirty="0">
                          <a:solidFill>
                            <a:srgbClr val="000000"/>
                          </a:solidFill>
                          <a:latin typeface="Arial"/>
                        </a:rPr>
                        <a:t>Perspectiva  Clientes</a:t>
                      </a:r>
                    </a:p>
                  </a:txBody>
                  <a:tcPr marL="5237" marR="5237" marT="5237"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rtl="0" fontAlgn="b"/>
                      <a:r>
                        <a:rPr lang="es-ES" sz="1800" b="0" i="0" u="none" strike="noStrike">
                          <a:solidFill>
                            <a:srgbClr val="000000"/>
                          </a:solidFill>
                          <a:latin typeface="Arial"/>
                        </a:rPr>
                        <a:t>Fidelizar  a los estudiantes  con becas y descuentos</a:t>
                      </a:r>
                    </a:p>
                  </a:txBody>
                  <a:tcPr marL="5237" marR="5237" marT="523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rowSpan="2">
                  <a:txBody>
                    <a:bodyPr/>
                    <a:lstStyle/>
                    <a:p>
                      <a:pPr algn="ctr" rtl="0" fontAlgn="ctr"/>
                      <a:r>
                        <a:rPr lang="es-ES" sz="1800" b="0" i="0" u="none" strike="noStrike" dirty="0">
                          <a:solidFill>
                            <a:srgbClr val="000000"/>
                          </a:solidFill>
                          <a:latin typeface="Arial"/>
                        </a:rPr>
                        <a:t>Becas y descuentos a alumnos destacado</a:t>
                      </a:r>
                    </a:p>
                  </a:txBody>
                  <a:tcPr marL="5237" marR="5237" marT="5237"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065123">
                <a:tc vMerge="1">
                  <a:txBody>
                    <a:bodyPr/>
                    <a:lstStyle/>
                    <a:p>
                      <a:endParaRPr lang="es-ES"/>
                    </a:p>
                  </a:txBody>
                  <a:tcPr/>
                </a:tc>
                <a:tc>
                  <a:txBody>
                    <a:bodyPr/>
                    <a:lstStyle/>
                    <a:p>
                      <a:pPr algn="ctr" rtl="0" fontAlgn="b"/>
                      <a:r>
                        <a:rPr lang="es-ES" sz="1800" b="0" i="0" u="none" strike="noStrike">
                          <a:solidFill>
                            <a:srgbClr val="000000"/>
                          </a:solidFill>
                          <a:latin typeface="Arial"/>
                        </a:rPr>
                        <a:t>Explotar el buen posicionamiento en el mercado para captar nuevos alumnos</a:t>
                      </a:r>
                    </a:p>
                  </a:txBody>
                  <a:tcPr marL="5237" marR="5237" marT="523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vMerge="1">
                  <a:txBody>
                    <a:bodyPr/>
                    <a:lstStyle/>
                    <a:p>
                      <a:endParaRPr lang="es-ES"/>
                    </a:p>
                  </a:txBody>
                  <a:tcPr/>
                </a:tc>
              </a:tr>
              <a:tr h="1330139">
                <a:tc rowSpan="2">
                  <a:txBody>
                    <a:bodyPr/>
                    <a:lstStyle/>
                    <a:p>
                      <a:pPr algn="ctr" rtl="0" fontAlgn="ctr"/>
                      <a:r>
                        <a:rPr lang="es-ES" sz="1800" b="0" i="0" u="none" strike="noStrike">
                          <a:solidFill>
                            <a:srgbClr val="000000"/>
                          </a:solidFill>
                          <a:latin typeface="Arial"/>
                        </a:rPr>
                        <a:t>Perspectiva Interna</a:t>
                      </a:r>
                    </a:p>
                  </a:txBody>
                  <a:tcPr marL="5237" marR="5237" marT="5237"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rtl="0" fontAlgn="b"/>
                      <a:r>
                        <a:rPr lang="es-ES" sz="1800" b="0" i="0" u="none" strike="noStrike">
                          <a:solidFill>
                            <a:srgbClr val="000000"/>
                          </a:solidFill>
                          <a:latin typeface="Arial"/>
                        </a:rPr>
                        <a:t>Diseñar manuales de procedimientos que permitan una gestión  acadèmica y administrativa eficiente</a:t>
                      </a:r>
                    </a:p>
                  </a:txBody>
                  <a:tcPr marL="5237" marR="5237" marT="523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ctr" rtl="0" fontAlgn="ctr"/>
                      <a:r>
                        <a:rPr lang="es-ES" sz="1800" b="0" i="0" u="none" strike="noStrike">
                          <a:solidFill>
                            <a:srgbClr val="000000"/>
                          </a:solidFill>
                          <a:latin typeface="Arial"/>
                        </a:rPr>
                        <a:t>Optimización, integración y automatización de procedimientos que permiten una gestión académica y administrativa eficiente</a:t>
                      </a:r>
                    </a:p>
                  </a:txBody>
                  <a:tcPr marL="5237" marR="5237" marT="5237"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1172955">
                <a:tc vMerge="1">
                  <a:txBody>
                    <a:bodyPr/>
                    <a:lstStyle/>
                    <a:p>
                      <a:endParaRPr lang="es-ES"/>
                    </a:p>
                  </a:txBody>
                  <a:tcPr/>
                </a:tc>
                <a:tc>
                  <a:txBody>
                    <a:bodyPr/>
                    <a:lstStyle/>
                    <a:p>
                      <a:pPr algn="ctr" rtl="0" fontAlgn="b"/>
                      <a:r>
                        <a:rPr lang="es-ES" sz="1800" b="0" i="0" u="none" strike="noStrike">
                          <a:solidFill>
                            <a:srgbClr val="000000"/>
                          </a:solidFill>
                          <a:latin typeface="Arial"/>
                        </a:rPr>
                        <a:t>Desarrollar un sistema académico que incorpore nuevas modalidades de enseñanza - aprendizaje</a:t>
                      </a:r>
                    </a:p>
                  </a:txBody>
                  <a:tcPr marL="5237" marR="5237" marT="523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8CCE4"/>
                    </a:solidFill>
                  </a:tcPr>
                </a:tc>
                <a:tc>
                  <a:txBody>
                    <a:bodyPr/>
                    <a:lstStyle/>
                    <a:p>
                      <a:pPr algn="ctr" rtl="0" fontAlgn="ctr"/>
                      <a:r>
                        <a:rPr lang="es-ES" sz="1800" b="0" i="0" u="none" strike="noStrike" dirty="0">
                          <a:solidFill>
                            <a:srgbClr val="000000"/>
                          </a:solidFill>
                          <a:latin typeface="Arial"/>
                        </a:rPr>
                        <a:t>Nuevas modalidades enseñanza -aprendizaje</a:t>
                      </a:r>
                    </a:p>
                  </a:txBody>
                  <a:tcPr marL="5237" marR="5237" marT="5237"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0"/>
            <a:ext cx="734481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PROYECTOS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44033" name="Rectangle 1"/>
          <p:cNvSpPr>
            <a:spLocks noChangeArrowheads="1"/>
          </p:cNvSpPr>
          <p:nvPr/>
        </p:nvSpPr>
        <p:spPr bwMode="auto">
          <a:xfrm>
            <a:off x="1115616" y="332656"/>
            <a:ext cx="7848872" cy="5309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s-ES_tradnl" dirty="0" smtClean="0">
                <a:solidFill>
                  <a:schemeClr val="accent1">
                    <a:lumMod val="50000"/>
                  </a:schemeClr>
                </a:solidFill>
                <a:latin typeface="Arial" pitchFamily="34" charset="0"/>
                <a:ea typeface="Times New Roman" pitchFamily="18" charset="0"/>
                <a:cs typeface="Arial" pitchFamily="34" charset="0"/>
              </a:rPr>
              <a:t>PORTAFOLIOS DE PROYECTOS</a:t>
            </a:r>
            <a:endParaRPr kumimoji="0" lang="es-ES_tradnl"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050" b="0" i="0" u="none" strike="noStrike" cap="none" normalizeH="0" baseline="0" dirty="0" smtClean="0">
              <a:ln>
                <a:noFill/>
              </a:ln>
              <a:solidFill>
                <a:schemeClr val="tx1"/>
              </a:solidFill>
              <a:effectLst/>
              <a:latin typeface="Arial" pitchFamily="34" charset="0"/>
            </a:endParaRPr>
          </a:p>
        </p:txBody>
      </p:sp>
      <p:graphicFrame>
        <p:nvGraphicFramePr>
          <p:cNvPr id="14" name="13 Tabla"/>
          <p:cNvGraphicFramePr>
            <a:graphicFrameLocks noGrp="1"/>
          </p:cNvGraphicFramePr>
          <p:nvPr/>
        </p:nvGraphicFramePr>
        <p:xfrm>
          <a:off x="1043609" y="764703"/>
          <a:ext cx="7776862" cy="5775818"/>
        </p:xfrm>
        <a:graphic>
          <a:graphicData uri="http://schemas.openxmlformats.org/drawingml/2006/table">
            <a:tbl>
              <a:tblPr/>
              <a:tblGrid>
                <a:gridCol w="1957514"/>
                <a:gridCol w="3155053"/>
                <a:gridCol w="2664295"/>
              </a:tblGrid>
              <a:tr h="309355">
                <a:tc>
                  <a:txBody>
                    <a:bodyPr/>
                    <a:lstStyle/>
                    <a:p>
                      <a:pPr algn="ctr" rtl="0" fontAlgn="b"/>
                      <a:r>
                        <a:rPr lang="es-ES" sz="2000" b="1" i="0" u="none" strike="noStrike">
                          <a:solidFill>
                            <a:srgbClr val="000000"/>
                          </a:solidFill>
                          <a:latin typeface="Arial"/>
                        </a:rPr>
                        <a:t>PERSPECTIVA </a:t>
                      </a:r>
                    </a:p>
                  </a:txBody>
                  <a:tcPr marL="8414" marR="8414" marT="8414" marB="0" anchor="b">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rtl="0" fontAlgn="b"/>
                      <a:r>
                        <a:rPr lang="es-ES" sz="2000" b="1" i="0" u="none" strike="noStrike">
                          <a:solidFill>
                            <a:srgbClr val="000000"/>
                          </a:solidFill>
                          <a:latin typeface="Arial"/>
                        </a:rPr>
                        <a:t>OBJ. ESTRAT. </a:t>
                      </a:r>
                    </a:p>
                  </a:txBody>
                  <a:tcPr marL="8414" marR="8414" marT="841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c>
                  <a:txBody>
                    <a:bodyPr/>
                    <a:lstStyle/>
                    <a:p>
                      <a:pPr algn="ctr" rtl="0" fontAlgn="b"/>
                      <a:r>
                        <a:rPr lang="es-ES" sz="2000" b="1" i="0" u="none" strike="noStrike">
                          <a:solidFill>
                            <a:srgbClr val="000000"/>
                          </a:solidFill>
                          <a:latin typeface="Arial"/>
                        </a:rPr>
                        <a:t>PROYECTOS</a:t>
                      </a:r>
                    </a:p>
                  </a:txBody>
                  <a:tcPr marL="8414" marR="8414" marT="8414" marB="0" anchor="b">
                    <a:lnL w="12700" cap="flat" cmpd="sng" algn="ctr">
                      <a:solidFill>
                        <a:srgbClr val="FFFFFF"/>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B8CCE4"/>
                    </a:solidFill>
                  </a:tcPr>
                </a:tc>
              </a:tr>
              <a:tr h="870678">
                <a:tc rowSpan="5">
                  <a:txBody>
                    <a:bodyPr/>
                    <a:lstStyle/>
                    <a:p>
                      <a:pPr algn="ctr" rtl="0" fontAlgn="ctr"/>
                      <a:r>
                        <a:rPr lang="es-ES" sz="2000" b="0" i="0" u="none" strike="noStrike">
                          <a:solidFill>
                            <a:srgbClr val="000000"/>
                          </a:solidFill>
                          <a:latin typeface="Arial"/>
                        </a:rPr>
                        <a:t>Perspectiva de Crecimiento y Aprendizaje</a:t>
                      </a:r>
                    </a:p>
                  </a:txBody>
                  <a:tcPr marL="8414" marR="8414" marT="841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rtl="0" fontAlgn="b"/>
                      <a:r>
                        <a:rPr lang="es-ES" sz="2000" b="0" i="0" u="none" strike="noStrike">
                          <a:solidFill>
                            <a:srgbClr val="000000"/>
                          </a:solidFill>
                          <a:latin typeface="Arial"/>
                        </a:rPr>
                        <a:t>Fortalecer las Alianzas estratégicas</a:t>
                      </a:r>
                    </a:p>
                  </a:txBody>
                  <a:tcPr marL="8414" marR="8414" marT="8414" marB="0" anchor="b">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rowSpan="5">
                  <a:txBody>
                    <a:bodyPr/>
                    <a:lstStyle/>
                    <a:p>
                      <a:pPr algn="ctr" rtl="0" fontAlgn="ctr"/>
                      <a:r>
                        <a:rPr lang="es-ES" sz="2000" b="0" i="0" u="none" strike="noStrike">
                          <a:solidFill>
                            <a:srgbClr val="000000"/>
                          </a:solidFill>
                          <a:latin typeface="Arial"/>
                        </a:rPr>
                        <a:t>Plan de capacitación a docentes y personal administrativo</a:t>
                      </a:r>
                    </a:p>
                  </a:txBody>
                  <a:tcPr marL="8414" marR="8414" marT="8414"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858750">
                <a:tc vMerge="1">
                  <a:txBody>
                    <a:bodyPr/>
                    <a:lstStyle/>
                    <a:p>
                      <a:endParaRPr lang="es-ES"/>
                    </a:p>
                  </a:txBody>
                  <a:tcPr/>
                </a:tc>
                <a:tc>
                  <a:txBody>
                    <a:bodyPr/>
                    <a:lstStyle/>
                    <a:p>
                      <a:pPr algn="ctr" rtl="0" fontAlgn="b"/>
                      <a:r>
                        <a:rPr lang="es-ES" sz="2000" b="0" i="0" u="none" strike="noStrike">
                          <a:solidFill>
                            <a:srgbClr val="000000"/>
                          </a:solidFill>
                          <a:latin typeface="Arial"/>
                        </a:rPr>
                        <a:t>Crear vínculos con instituciones educativas</a:t>
                      </a:r>
                    </a:p>
                  </a:txBody>
                  <a:tcPr marL="8414" marR="8414" marT="8414"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8CCE4"/>
                    </a:solidFill>
                  </a:tcPr>
                </a:tc>
                <a:tc vMerge="1">
                  <a:txBody>
                    <a:bodyPr/>
                    <a:lstStyle/>
                    <a:p>
                      <a:endParaRPr lang="es-ES"/>
                    </a:p>
                  </a:txBody>
                  <a:tcPr/>
                </a:tc>
              </a:tr>
              <a:tr h="858750">
                <a:tc vMerge="1">
                  <a:txBody>
                    <a:bodyPr/>
                    <a:lstStyle/>
                    <a:p>
                      <a:endParaRPr lang="es-ES"/>
                    </a:p>
                  </a:txBody>
                  <a:tcPr/>
                </a:tc>
                <a:tc>
                  <a:txBody>
                    <a:bodyPr/>
                    <a:lstStyle/>
                    <a:p>
                      <a:pPr algn="ctr" rtl="0" fontAlgn="b"/>
                      <a:r>
                        <a:rPr lang="es-ES" sz="2000" b="0" i="0" u="none" strike="noStrike">
                          <a:solidFill>
                            <a:srgbClr val="000000"/>
                          </a:solidFill>
                          <a:latin typeface="Arial"/>
                        </a:rPr>
                        <a:t>Crear alianzas con colegios y universidades</a:t>
                      </a:r>
                    </a:p>
                  </a:txBody>
                  <a:tcPr marL="8414" marR="8414" marT="8414" marB="0" anchor="b">
                    <a:lnL>
                      <a:noFill/>
                    </a:lnL>
                    <a:lnR w="12700" cap="flat" cmpd="sng" algn="ctr">
                      <a:solidFill>
                        <a:srgbClr val="FFFFFF"/>
                      </a:solidFill>
                      <a:prstDash val="solid"/>
                      <a:round/>
                      <a:headEnd type="none" w="med" len="med"/>
                      <a:tailEnd type="none" w="med" len="med"/>
                    </a:lnR>
                    <a:lnT>
                      <a:noFill/>
                    </a:lnT>
                    <a:lnB>
                      <a:noFill/>
                    </a:lnB>
                    <a:solidFill>
                      <a:srgbClr val="DBE5F1"/>
                    </a:solidFill>
                  </a:tcPr>
                </a:tc>
                <a:tc vMerge="1">
                  <a:txBody>
                    <a:bodyPr/>
                    <a:lstStyle/>
                    <a:p>
                      <a:endParaRPr lang="es-ES"/>
                    </a:p>
                  </a:txBody>
                  <a:tcPr/>
                </a:tc>
              </a:tr>
              <a:tr h="2003748">
                <a:tc vMerge="1">
                  <a:txBody>
                    <a:bodyPr/>
                    <a:lstStyle/>
                    <a:p>
                      <a:endParaRPr lang="es-ES"/>
                    </a:p>
                  </a:txBody>
                  <a:tcPr/>
                </a:tc>
                <a:tc>
                  <a:txBody>
                    <a:bodyPr/>
                    <a:lstStyle/>
                    <a:p>
                      <a:pPr algn="ctr" rtl="0" fontAlgn="b"/>
                      <a:r>
                        <a:rPr lang="es-ES" sz="2000" b="0" i="0" u="none" strike="noStrike">
                          <a:solidFill>
                            <a:srgbClr val="000000"/>
                          </a:solidFill>
                          <a:latin typeface="Arial"/>
                        </a:rPr>
                        <a:t>Desarrollar un sistema académico que incorpore nuevas modalidades de enseñanza - aprendizaje</a:t>
                      </a:r>
                    </a:p>
                  </a:txBody>
                  <a:tcPr marL="8414" marR="8414" marT="8414" marB="0" anchor="b">
                    <a:lnL>
                      <a:noFill/>
                    </a:lnL>
                    <a:lnR w="12700" cap="flat" cmpd="sng" algn="ctr">
                      <a:solidFill>
                        <a:srgbClr val="FFFFFF"/>
                      </a:solidFill>
                      <a:prstDash val="solid"/>
                      <a:round/>
                      <a:headEnd type="none" w="med" len="med"/>
                      <a:tailEnd type="none" w="med" len="med"/>
                    </a:lnR>
                    <a:lnT>
                      <a:noFill/>
                    </a:lnT>
                    <a:lnB>
                      <a:noFill/>
                    </a:lnB>
                    <a:solidFill>
                      <a:srgbClr val="B8CCE4"/>
                    </a:solidFill>
                  </a:tcPr>
                </a:tc>
                <a:tc vMerge="1">
                  <a:txBody>
                    <a:bodyPr/>
                    <a:lstStyle/>
                    <a:p>
                      <a:endParaRPr lang="es-ES"/>
                    </a:p>
                  </a:txBody>
                  <a:tcPr/>
                </a:tc>
              </a:tr>
              <a:tr h="870678">
                <a:tc vMerge="1">
                  <a:txBody>
                    <a:bodyPr/>
                    <a:lstStyle/>
                    <a:p>
                      <a:endParaRPr lang="es-ES"/>
                    </a:p>
                  </a:txBody>
                  <a:tcPr/>
                </a:tc>
                <a:tc>
                  <a:txBody>
                    <a:bodyPr/>
                    <a:lstStyle/>
                    <a:p>
                      <a:pPr algn="ctr" rtl="0" fontAlgn="b"/>
                      <a:r>
                        <a:rPr lang="es-ES" sz="2000" b="0" i="0" u="none" strike="noStrike" dirty="0">
                          <a:solidFill>
                            <a:srgbClr val="000000"/>
                          </a:solidFill>
                          <a:latin typeface="Arial"/>
                        </a:rPr>
                        <a:t>Implementar infraestructura tecnológica</a:t>
                      </a:r>
                    </a:p>
                  </a:txBody>
                  <a:tcPr marL="8414" marR="8414" marT="8414" marB="0" anchor="b">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vMerge="1">
                  <a:txBody>
                    <a:bodyPr/>
                    <a:lstStyle/>
                    <a:p>
                      <a:endParaRPr lang="es-ES"/>
                    </a:p>
                  </a:txBody>
                  <a:tcPr/>
                </a:tc>
              </a:tr>
            </a:tbl>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123110"/>
            <a:ext cx="734481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ELABORACIÒN DE PERFILES DE PROYECTOS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14" name="13 Diagrama"/>
          <p:cNvGraphicFramePr/>
          <p:nvPr/>
        </p:nvGraphicFramePr>
        <p:xfrm>
          <a:off x="1043608" y="692696"/>
          <a:ext cx="792088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 name="15 Imagen" descr="descarga (2).jpg"/>
          <p:cNvPicPr>
            <a:picLocks noChangeAspect="1"/>
          </p:cNvPicPr>
          <p:nvPr/>
        </p:nvPicPr>
        <p:blipFill>
          <a:blip r:embed="rId7" cstate="print"/>
          <a:stretch>
            <a:fillRect/>
          </a:stretch>
        </p:blipFill>
        <p:spPr>
          <a:xfrm>
            <a:off x="7236296" y="620688"/>
            <a:ext cx="1612776" cy="1008112"/>
          </a:xfrm>
          <a:prstGeom prst="rect">
            <a:avLst/>
          </a:prstGeom>
        </p:spPr>
      </p:pic>
      <p:pic>
        <p:nvPicPr>
          <p:cNvPr id="17" name="16 Imagen" descr="descarga (3).jpg"/>
          <p:cNvPicPr>
            <a:picLocks noChangeAspect="1"/>
          </p:cNvPicPr>
          <p:nvPr/>
        </p:nvPicPr>
        <p:blipFill>
          <a:blip r:embed="rId8" cstate="print"/>
          <a:stretch>
            <a:fillRect/>
          </a:stretch>
        </p:blipFill>
        <p:spPr>
          <a:xfrm>
            <a:off x="7524328" y="1772816"/>
            <a:ext cx="1403648" cy="1051381"/>
          </a:xfrm>
          <a:prstGeom prst="rect">
            <a:avLst/>
          </a:prstGeom>
        </p:spPr>
      </p:pic>
      <p:pic>
        <p:nvPicPr>
          <p:cNvPr id="18" name="17 Imagen" descr="descarga (4).jpg"/>
          <p:cNvPicPr>
            <a:picLocks noChangeAspect="1"/>
          </p:cNvPicPr>
          <p:nvPr/>
        </p:nvPicPr>
        <p:blipFill>
          <a:blip r:embed="rId9" cstate="print"/>
          <a:stretch>
            <a:fillRect/>
          </a:stretch>
        </p:blipFill>
        <p:spPr>
          <a:xfrm>
            <a:off x="8028384" y="2924944"/>
            <a:ext cx="976511" cy="952547"/>
          </a:xfrm>
          <a:prstGeom prst="rect">
            <a:avLst/>
          </a:prstGeom>
        </p:spPr>
      </p:pic>
      <p:pic>
        <p:nvPicPr>
          <p:cNvPr id="19" name="18 Imagen" descr="descarga (5).jpg"/>
          <p:cNvPicPr>
            <a:picLocks noChangeAspect="1"/>
          </p:cNvPicPr>
          <p:nvPr/>
        </p:nvPicPr>
        <p:blipFill>
          <a:blip r:embed="rId10" cstate="print"/>
          <a:stretch>
            <a:fillRect/>
          </a:stretch>
        </p:blipFill>
        <p:spPr>
          <a:xfrm>
            <a:off x="7740352" y="4077072"/>
            <a:ext cx="1170129" cy="936103"/>
          </a:xfrm>
          <a:prstGeom prst="rect">
            <a:avLst/>
          </a:prstGeom>
        </p:spPr>
      </p:pic>
      <p:pic>
        <p:nvPicPr>
          <p:cNvPr id="20" name="19 Imagen" descr="descarga (6).jpg"/>
          <p:cNvPicPr>
            <a:picLocks noChangeAspect="1"/>
          </p:cNvPicPr>
          <p:nvPr/>
        </p:nvPicPr>
        <p:blipFill>
          <a:blip r:embed="rId11" cstate="print"/>
          <a:stretch>
            <a:fillRect/>
          </a:stretch>
        </p:blipFill>
        <p:spPr>
          <a:xfrm>
            <a:off x="7812360" y="5229200"/>
            <a:ext cx="1133577" cy="929788"/>
          </a:xfrm>
          <a:prstGeom prst="rect">
            <a:avLst/>
          </a:prstGeom>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123110"/>
            <a:ext cx="734481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PROYECTO 1</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21" name="20 Tabla"/>
          <p:cNvGraphicFramePr>
            <a:graphicFrameLocks noGrp="1"/>
          </p:cNvGraphicFramePr>
          <p:nvPr/>
        </p:nvGraphicFramePr>
        <p:xfrm>
          <a:off x="1043605" y="620688"/>
          <a:ext cx="7848874" cy="6170490"/>
        </p:xfrm>
        <a:graphic>
          <a:graphicData uri="http://schemas.openxmlformats.org/drawingml/2006/table">
            <a:tbl>
              <a:tblPr/>
              <a:tblGrid>
                <a:gridCol w="369392"/>
                <a:gridCol w="1508208"/>
                <a:gridCol w="1251167"/>
                <a:gridCol w="195382"/>
                <a:gridCol w="195382"/>
                <a:gridCol w="195382"/>
                <a:gridCol w="200017"/>
                <a:gridCol w="626434"/>
                <a:gridCol w="200017"/>
                <a:gridCol w="200017"/>
                <a:gridCol w="626434"/>
                <a:gridCol w="905608"/>
                <a:gridCol w="687717"/>
                <a:gridCol w="687717"/>
              </a:tblGrid>
              <a:tr h="358388">
                <a:tc gridSpan="11">
                  <a:txBody>
                    <a:bodyPr/>
                    <a:lstStyle/>
                    <a:p>
                      <a:pPr algn="l">
                        <a:spcAft>
                          <a:spcPts val="0"/>
                        </a:spcAft>
                      </a:pPr>
                      <a:r>
                        <a:rPr lang="es-ES_tradnl" sz="1100" dirty="0">
                          <a:solidFill>
                            <a:srgbClr val="000000"/>
                          </a:solidFill>
                          <a:latin typeface="Calibri"/>
                          <a:ea typeface="Times New Roman"/>
                        </a:rPr>
                        <a:t>FUNDACION SCALESIA </a:t>
                      </a:r>
                      <a:endParaRPr lang="es-ES" sz="1600" dirty="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50" i="1" dirty="0">
                          <a:solidFill>
                            <a:srgbClr val="000000"/>
                          </a:solidFill>
                          <a:latin typeface="Calibri"/>
                          <a:ea typeface="Times New Roman"/>
                        </a:rPr>
                        <a:t>Proyecto 1</a:t>
                      </a:r>
                      <a:endParaRPr lang="es-ES" sz="1600" dirty="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a:txBody>
                    <a:bodyPr/>
                    <a:lstStyle/>
                    <a:p>
                      <a:pPr algn="l"/>
                      <a:endParaRPr lang="es-ES" sz="1200">
                        <a:latin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304087">
                <a:tc gridSpan="2">
                  <a:txBody>
                    <a:bodyPr/>
                    <a:lstStyle/>
                    <a:p>
                      <a:pPr algn="l">
                        <a:spcAft>
                          <a:spcPts val="0"/>
                        </a:spcAft>
                      </a:pPr>
                      <a:r>
                        <a:rPr lang="es-ES_tradnl" sz="1100" dirty="0">
                          <a:solidFill>
                            <a:srgbClr val="000000"/>
                          </a:solidFill>
                          <a:latin typeface="Calibri"/>
                          <a:ea typeface="Times New Roman"/>
                        </a:rPr>
                        <a:t>NOMBRE</a:t>
                      </a:r>
                      <a:endParaRPr lang="es-ES" sz="1600" dirty="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lgn="l">
                        <a:spcAft>
                          <a:spcPts val="0"/>
                        </a:spcAft>
                      </a:pPr>
                      <a:r>
                        <a:rPr lang="es-ES" sz="1100">
                          <a:solidFill>
                            <a:srgbClr val="000000"/>
                          </a:solidFill>
                          <a:latin typeface="Calibri"/>
                          <a:ea typeface="Times New Roman"/>
                        </a:rPr>
                        <a:t>Emprender una campaña de Marketing</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54596">
                <a:tc gridSpan="2">
                  <a:txBody>
                    <a:bodyPr/>
                    <a:lstStyle/>
                    <a:p>
                      <a:pPr algn="l">
                        <a:spcAft>
                          <a:spcPts val="0"/>
                        </a:spcAft>
                      </a:pPr>
                      <a:r>
                        <a:rPr lang="es-ES_tradnl" sz="1100" dirty="0">
                          <a:solidFill>
                            <a:srgbClr val="000000"/>
                          </a:solidFill>
                          <a:latin typeface="Calibri"/>
                          <a:ea typeface="Times New Roman"/>
                        </a:rPr>
                        <a:t>ANTECEDENTE</a:t>
                      </a:r>
                      <a:endParaRPr lang="es-ES" sz="1600" dirty="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lgn="l">
                        <a:spcAft>
                          <a:spcPts val="0"/>
                        </a:spcAft>
                      </a:pPr>
                      <a:r>
                        <a:rPr lang="es-ES_tradnl" sz="1050">
                          <a:solidFill>
                            <a:srgbClr val="000000"/>
                          </a:solidFill>
                          <a:latin typeface="Calibri"/>
                          <a:ea typeface="Times New Roman"/>
                        </a:rPr>
                        <a:t>Actualmente  la compañía a pesar de que tiene una unidad de comunicación no realiza las funciones para la que fue creada por tal motivo es que la FS no realiza campañas acerca de los servicios que brinda la unidad educativa Thomas de Berlanga.</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47528">
                <a:tc gridSpan="2">
                  <a:txBody>
                    <a:bodyPr/>
                    <a:lstStyle/>
                    <a:p>
                      <a:pPr algn="l">
                        <a:spcAft>
                          <a:spcPts val="0"/>
                        </a:spcAft>
                      </a:pPr>
                      <a:r>
                        <a:rPr lang="es-ES_tradnl" sz="1100" dirty="0">
                          <a:solidFill>
                            <a:srgbClr val="000000"/>
                          </a:solidFill>
                          <a:latin typeface="Calibri"/>
                          <a:ea typeface="Times New Roman"/>
                        </a:rPr>
                        <a:t>OBJETIVO</a:t>
                      </a:r>
                      <a:endParaRPr lang="es-ES" sz="1600" dirty="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lgn="l">
                        <a:spcAft>
                          <a:spcPts val="0"/>
                        </a:spcAft>
                      </a:pPr>
                      <a:r>
                        <a:rPr lang="es-ES_tradnl" sz="1050">
                          <a:solidFill>
                            <a:srgbClr val="000000"/>
                          </a:solidFill>
                          <a:latin typeface="Calibri"/>
                          <a:ea typeface="Times New Roman"/>
                        </a:rPr>
                        <a:t>Lograr sustentabilidad Económica y mejorar los ingresos de fuentes tradicionales</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7204">
                <a:tc gridSpan="2">
                  <a:txBody>
                    <a:bodyPr/>
                    <a:lstStyle/>
                    <a:p>
                      <a:pPr algn="l">
                        <a:spcAft>
                          <a:spcPts val="0"/>
                        </a:spcAft>
                      </a:pPr>
                      <a:r>
                        <a:rPr lang="es-ES_tradnl" sz="1100" dirty="0">
                          <a:solidFill>
                            <a:srgbClr val="000000"/>
                          </a:solidFill>
                          <a:latin typeface="Calibri"/>
                          <a:ea typeface="Times New Roman"/>
                        </a:rPr>
                        <a:t>UNIDAD </a:t>
                      </a:r>
                      <a:endParaRPr lang="es-ES" sz="1600" dirty="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lgn="l">
                        <a:spcAft>
                          <a:spcPts val="0"/>
                        </a:spcAft>
                      </a:pPr>
                      <a:r>
                        <a:rPr lang="es-ES_tradnl" sz="1100">
                          <a:solidFill>
                            <a:srgbClr val="000000"/>
                          </a:solidFill>
                          <a:latin typeface="Calibri"/>
                          <a:ea typeface="Times New Roman"/>
                        </a:rPr>
                        <a:t>Comunicación, Financiero y Asamblea</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7204">
                <a:tc gridSpan="2">
                  <a:txBody>
                    <a:bodyPr/>
                    <a:lstStyle/>
                    <a:p>
                      <a:pPr algn="l">
                        <a:spcAft>
                          <a:spcPts val="0"/>
                        </a:spcAft>
                      </a:pPr>
                      <a:r>
                        <a:rPr lang="es-ES_tradnl" sz="1100" dirty="0">
                          <a:solidFill>
                            <a:srgbClr val="000000"/>
                          </a:solidFill>
                          <a:latin typeface="Calibri"/>
                          <a:ea typeface="Times New Roman"/>
                        </a:rPr>
                        <a:t>LIDER</a:t>
                      </a:r>
                      <a:endParaRPr lang="es-ES" sz="1600" dirty="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lgn="l">
                        <a:spcAft>
                          <a:spcPts val="0"/>
                        </a:spcAft>
                      </a:pPr>
                      <a:r>
                        <a:rPr lang="es-ES_tradnl" sz="1100">
                          <a:solidFill>
                            <a:srgbClr val="000000"/>
                          </a:solidFill>
                          <a:latin typeface="Calibri"/>
                          <a:ea typeface="Times New Roman"/>
                        </a:rPr>
                        <a:t>Gerencia General y Gerencia Administrativa financiera</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7204">
                <a:tc gridSpan="2">
                  <a:txBody>
                    <a:bodyPr/>
                    <a:lstStyle/>
                    <a:p>
                      <a:pPr algn="l">
                        <a:spcAft>
                          <a:spcPts val="0"/>
                        </a:spcAft>
                      </a:pPr>
                      <a:r>
                        <a:rPr lang="es-ES_tradnl" sz="1100" dirty="0">
                          <a:solidFill>
                            <a:srgbClr val="000000"/>
                          </a:solidFill>
                          <a:latin typeface="Calibri"/>
                          <a:ea typeface="Times New Roman"/>
                        </a:rPr>
                        <a:t>PLAZO</a:t>
                      </a:r>
                      <a:endParaRPr lang="es-ES" sz="1600" dirty="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lgn="l">
                        <a:spcAft>
                          <a:spcPts val="0"/>
                        </a:spcAft>
                      </a:pPr>
                      <a:r>
                        <a:rPr lang="es-ES_tradnl" sz="1100">
                          <a:solidFill>
                            <a:srgbClr val="000000"/>
                          </a:solidFill>
                          <a:latin typeface="Calibri"/>
                          <a:ea typeface="Times New Roman"/>
                        </a:rPr>
                        <a:t>Del 1 de abril  al 30 de mayo del 2012</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7204">
                <a:tc rowSpan="3">
                  <a:txBody>
                    <a:bodyPr/>
                    <a:lstStyle/>
                    <a:p>
                      <a:pPr algn="ctr">
                        <a:spcAft>
                          <a:spcPts val="0"/>
                        </a:spcAft>
                      </a:pPr>
                      <a:r>
                        <a:rPr lang="es-ES_tradnl" sz="1100" dirty="0">
                          <a:solidFill>
                            <a:srgbClr val="000000"/>
                          </a:solidFill>
                          <a:latin typeface="Calibri"/>
                          <a:ea typeface="Times New Roman"/>
                        </a:rPr>
                        <a:t>Nº</a:t>
                      </a:r>
                      <a:endParaRPr lang="es-ES" sz="1600" dirty="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_tradnl" sz="1100">
                          <a:solidFill>
                            <a:srgbClr val="000000"/>
                          </a:solidFill>
                          <a:latin typeface="Calibri"/>
                          <a:ea typeface="Times New Roman"/>
                        </a:rPr>
                        <a:t>ACTIVIDADES</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_tradnl" sz="1100">
                          <a:solidFill>
                            <a:srgbClr val="000000"/>
                          </a:solidFill>
                          <a:latin typeface="Calibri"/>
                          <a:ea typeface="Times New Roman"/>
                        </a:rPr>
                        <a:t>RESPONSABLE</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s-ES_tradnl" sz="1100">
                          <a:solidFill>
                            <a:srgbClr val="000000"/>
                          </a:solidFill>
                          <a:latin typeface="Calibri"/>
                          <a:ea typeface="Times New Roman"/>
                        </a:rPr>
                        <a:t>CRONOGRAMA</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3">
                  <a:txBody>
                    <a:bodyPr/>
                    <a:lstStyle/>
                    <a:p>
                      <a:pPr algn="ctr">
                        <a:spcAft>
                          <a:spcPts val="0"/>
                        </a:spcAft>
                      </a:pPr>
                      <a:r>
                        <a:rPr lang="es-ES_tradnl" sz="1100">
                          <a:solidFill>
                            <a:srgbClr val="000000"/>
                          </a:solidFill>
                          <a:latin typeface="Calibri"/>
                          <a:ea typeface="Times New Roman"/>
                        </a:rPr>
                        <a:t>ENTREGABLES</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_tradnl" sz="1100">
                          <a:solidFill>
                            <a:srgbClr val="000000"/>
                          </a:solidFill>
                          <a:latin typeface="Calibri"/>
                          <a:ea typeface="Times New Roman"/>
                        </a:rPr>
                        <a:t>RECURSOS</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278021">
                <a:tc vMerge="1">
                  <a:txBody>
                    <a:bodyPr/>
                    <a:lstStyle/>
                    <a:p>
                      <a:endParaRPr lang="es-ES"/>
                    </a:p>
                  </a:txBody>
                  <a:tcPr/>
                </a:tc>
                <a:tc vMerge="1">
                  <a:txBody>
                    <a:bodyPr/>
                    <a:lstStyle/>
                    <a:p>
                      <a:endParaRPr lang="es-ES"/>
                    </a:p>
                  </a:txBody>
                  <a:tcPr/>
                </a:tc>
                <a:tc vMerge="1">
                  <a:txBody>
                    <a:bodyPr/>
                    <a:lstStyle/>
                    <a:p>
                      <a:endParaRPr lang="es-ES"/>
                    </a:p>
                  </a:txBody>
                  <a:tcPr/>
                </a:tc>
                <a:tc gridSpan="4">
                  <a:txBody>
                    <a:bodyPr/>
                    <a:lstStyle/>
                    <a:p>
                      <a:pPr algn="ctr">
                        <a:spcAft>
                          <a:spcPts val="0"/>
                        </a:spcAft>
                      </a:pPr>
                      <a:r>
                        <a:rPr lang="es-ES_tradnl" sz="1100">
                          <a:solidFill>
                            <a:srgbClr val="000000"/>
                          </a:solidFill>
                          <a:latin typeface="Calibri"/>
                          <a:ea typeface="Times New Roman"/>
                        </a:rPr>
                        <a:t>ABRIL</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gn="ctr">
                        <a:spcAft>
                          <a:spcPts val="0"/>
                        </a:spcAft>
                      </a:pPr>
                      <a:r>
                        <a:rPr lang="es-ES_tradnl" sz="1100">
                          <a:solidFill>
                            <a:srgbClr val="000000"/>
                          </a:solidFill>
                          <a:latin typeface="Calibri"/>
                          <a:ea typeface="Times New Roman"/>
                        </a:rPr>
                        <a:t>MAYO</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vMerge="1">
                  <a:txBody>
                    <a:bodyPr/>
                    <a:lstStyle/>
                    <a:p>
                      <a:endParaRPr lang="es-ES"/>
                    </a:p>
                  </a:txBody>
                  <a:tcPr/>
                </a:tc>
                <a:tc>
                  <a:txBody>
                    <a:bodyPr/>
                    <a:lstStyle/>
                    <a:p>
                      <a:pPr algn="ctr">
                        <a:spcAft>
                          <a:spcPts val="0"/>
                        </a:spcAft>
                      </a:pPr>
                      <a:r>
                        <a:rPr lang="es-ES_tradnl" sz="1100">
                          <a:solidFill>
                            <a:srgbClr val="000000"/>
                          </a:solidFill>
                          <a:latin typeface="Calibri"/>
                          <a:ea typeface="Times New Roman"/>
                        </a:rPr>
                        <a:t>TIEMPO</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S_tradnl" sz="1100">
                          <a:solidFill>
                            <a:srgbClr val="000000"/>
                          </a:solidFill>
                          <a:latin typeface="Calibri"/>
                          <a:ea typeface="Times New Roman"/>
                        </a:rPr>
                        <a:t>DÓLARES</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5776">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_tradnl" sz="1100">
                          <a:solidFill>
                            <a:srgbClr val="000000"/>
                          </a:solidFill>
                          <a:latin typeface="Calibri"/>
                          <a:ea typeface="Times New Roman"/>
                        </a:rPr>
                        <a:t>1</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100">
                          <a:solidFill>
                            <a:srgbClr val="000000"/>
                          </a:solidFill>
                          <a:latin typeface="Calibri"/>
                          <a:ea typeface="Times New Roman"/>
                        </a:rPr>
                        <a:t>2</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100">
                          <a:solidFill>
                            <a:srgbClr val="000000"/>
                          </a:solidFill>
                          <a:latin typeface="Calibri"/>
                          <a:ea typeface="Times New Roman"/>
                        </a:rPr>
                        <a:t>3</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100">
                          <a:solidFill>
                            <a:srgbClr val="000000"/>
                          </a:solidFill>
                          <a:latin typeface="Calibri"/>
                          <a:ea typeface="Times New Roman"/>
                        </a:rPr>
                        <a:t>4</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100">
                          <a:solidFill>
                            <a:srgbClr val="000000"/>
                          </a:solidFill>
                          <a:latin typeface="Calibri"/>
                          <a:ea typeface="Times New Roman"/>
                        </a:rPr>
                        <a:t>1</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100">
                          <a:solidFill>
                            <a:srgbClr val="000000"/>
                          </a:solidFill>
                          <a:latin typeface="Calibri"/>
                          <a:ea typeface="Times New Roman"/>
                        </a:rPr>
                        <a:t>2</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100">
                          <a:solidFill>
                            <a:srgbClr val="000000"/>
                          </a:solidFill>
                          <a:latin typeface="Calibri"/>
                          <a:ea typeface="Times New Roman"/>
                        </a:rPr>
                        <a:t>3</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100">
                          <a:solidFill>
                            <a:srgbClr val="000000"/>
                          </a:solidFill>
                          <a:latin typeface="Calibri"/>
                          <a:ea typeface="Times New Roman"/>
                        </a:rPr>
                        <a:t>4</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a:txBody>
                    <a:bodyPr/>
                    <a:lstStyle/>
                    <a:p>
                      <a:pPr algn="ctr">
                        <a:spcAft>
                          <a:spcPts val="0"/>
                        </a:spcAft>
                      </a:pPr>
                      <a:r>
                        <a:rPr lang="es-ES_tradnl" sz="1100">
                          <a:solidFill>
                            <a:srgbClr val="000000"/>
                          </a:solidFill>
                          <a:latin typeface="Calibri"/>
                          <a:ea typeface="Times New Roman"/>
                        </a:rPr>
                        <a:t>horas</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80109">
                <a:tc>
                  <a:txBody>
                    <a:bodyPr/>
                    <a:lstStyle/>
                    <a:p>
                      <a:pPr algn="r">
                        <a:spcAft>
                          <a:spcPts val="0"/>
                        </a:spcAft>
                      </a:pPr>
                      <a:r>
                        <a:rPr lang="es-ES_tradnl" sz="1100">
                          <a:solidFill>
                            <a:srgbClr val="000000"/>
                          </a:solidFill>
                          <a:latin typeface="Calibri"/>
                          <a:ea typeface="Times New Roman"/>
                        </a:rPr>
                        <a:t>1</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Diseñar la campaña publicitaria que se realizará</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Asesor contratado</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Videos</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10</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70</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109">
                <a:tc>
                  <a:txBody>
                    <a:bodyPr/>
                    <a:lstStyle/>
                    <a:p>
                      <a:pPr algn="r">
                        <a:spcAft>
                          <a:spcPts val="0"/>
                        </a:spcAft>
                      </a:pPr>
                      <a:r>
                        <a:rPr lang="es-ES_tradnl" sz="1100">
                          <a:solidFill>
                            <a:srgbClr val="000000"/>
                          </a:solidFill>
                          <a:latin typeface="Calibri"/>
                          <a:ea typeface="Times New Roman"/>
                        </a:rPr>
                        <a:t>2</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Realizar seguimiento de la publicidad</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Gerente  General  Asesor externo</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Contratación Pautaje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15</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105</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109">
                <a:tc>
                  <a:txBody>
                    <a:bodyPr/>
                    <a:lstStyle/>
                    <a:p>
                      <a:pPr algn="r">
                        <a:spcAft>
                          <a:spcPts val="0"/>
                        </a:spcAft>
                      </a:pPr>
                      <a:r>
                        <a:rPr lang="es-ES_tradnl" sz="1100">
                          <a:solidFill>
                            <a:srgbClr val="000000"/>
                          </a:solidFill>
                          <a:latin typeface="Calibri"/>
                          <a:ea typeface="Times New Roman"/>
                        </a:rPr>
                        <a:t>3</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Alcances de la publicidad</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Gerente  General Asesor externo</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investigación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15</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105</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109">
                <a:tc>
                  <a:txBody>
                    <a:bodyPr/>
                    <a:lstStyle/>
                    <a:p>
                      <a:pPr algn="r">
                        <a:spcAft>
                          <a:spcPts val="0"/>
                        </a:spcAft>
                      </a:pPr>
                      <a:r>
                        <a:rPr lang="es-ES_tradnl" sz="1100">
                          <a:solidFill>
                            <a:srgbClr val="000000"/>
                          </a:solidFill>
                          <a:latin typeface="Calibri"/>
                          <a:ea typeface="Times New Roman"/>
                        </a:rPr>
                        <a:t>4</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Evaluar resultados</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Gerente  General Asesor externo</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Encuestas</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20</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140</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109">
                <a:tc>
                  <a:txBody>
                    <a:bodyPr/>
                    <a:lstStyle/>
                    <a:p>
                      <a:pPr algn="r">
                        <a:spcAft>
                          <a:spcPts val="0"/>
                        </a:spcAft>
                      </a:pPr>
                      <a:r>
                        <a:rPr lang="es-ES_tradnl" sz="1100">
                          <a:solidFill>
                            <a:srgbClr val="000000"/>
                          </a:solidFill>
                          <a:latin typeface="Calibri"/>
                          <a:ea typeface="Times New Roman"/>
                        </a:rPr>
                        <a:t>5</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Diseñar subprocesos</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Gerente  General  Asesor externo</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dirty="0">
                          <a:solidFill>
                            <a:srgbClr val="000000"/>
                          </a:solidFill>
                          <a:latin typeface="Calibri"/>
                          <a:ea typeface="Times New Roman"/>
                        </a:rPr>
                        <a:t> </a:t>
                      </a:r>
                      <a:endParaRPr lang="es-ES" sz="1600" dirty="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l">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Capacitación</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20</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140</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204">
                <a:tc gridSpan="11">
                  <a:txBody>
                    <a:bodyPr/>
                    <a:lstStyle/>
                    <a:p>
                      <a:pPr algn="ctr">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a:spcAft>
                          <a:spcPts val="0"/>
                        </a:spcAft>
                      </a:pPr>
                      <a:r>
                        <a:rPr lang="es-ES_tradnl" sz="1100">
                          <a:solidFill>
                            <a:srgbClr val="000000"/>
                          </a:solidFill>
                          <a:latin typeface="Calibri"/>
                          <a:ea typeface="Times New Roman"/>
                        </a:rPr>
                        <a:t>TOTAL</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80</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50">
                          <a:solidFill>
                            <a:srgbClr val="000000"/>
                          </a:solidFill>
                          <a:latin typeface="Calibri"/>
                          <a:ea typeface="Times New Roman"/>
                        </a:rPr>
                        <a:t>550</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204">
                <a:tc gridSpan="2">
                  <a:txBody>
                    <a:bodyPr/>
                    <a:lstStyle/>
                    <a:p>
                      <a:pPr algn="ctr">
                        <a:spcAft>
                          <a:spcPts val="0"/>
                        </a:spcAft>
                      </a:pPr>
                      <a:r>
                        <a:rPr lang="es-ES_tradnl" sz="1100">
                          <a:solidFill>
                            <a:srgbClr val="000000"/>
                          </a:solidFill>
                          <a:latin typeface="Calibri"/>
                          <a:ea typeface="Times New Roman"/>
                        </a:rPr>
                        <a:t>RECURSOS</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9">
                  <a:txBody>
                    <a:bodyPr/>
                    <a:lstStyle/>
                    <a:p>
                      <a:pPr algn="ctr">
                        <a:spcAft>
                          <a:spcPts val="0"/>
                        </a:spcAft>
                      </a:pPr>
                      <a:r>
                        <a:rPr lang="es-ES_tradnl" sz="1100">
                          <a:solidFill>
                            <a:srgbClr val="000000"/>
                          </a:solidFill>
                          <a:latin typeface="Calibri"/>
                          <a:ea typeface="Times New Roman"/>
                        </a:rPr>
                        <a:t>INDICADOR</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l">
                        <a:spcAft>
                          <a:spcPts val="0"/>
                        </a:spcAft>
                      </a:pPr>
                      <a:r>
                        <a:rPr lang="es-ES_tradnl" sz="1100">
                          <a:solidFill>
                            <a:srgbClr val="000000"/>
                          </a:solidFill>
                          <a:latin typeface="Calibri"/>
                          <a:ea typeface="Times New Roman"/>
                        </a:rPr>
                        <a:t>RESPONSABLES</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17204">
                <a:tc>
                  <a:txBody>
                    <a:bodyPr/>
                    <a:lstStyle/>
                    <a:p>
                      <a:pPr algn="l">
                        <a:spcAft>
                          <a:spcPts val="0"/>
                        </a:spcAft>
                      </a:pPr>
                      <a:r>
                        <a:rPr lang="es-ES_tradnl" sz="1050">
                          <a:solidFill>
                            <a:srgbClr val="000000"/>
                          </a:solidFill>
                          <a:latin typeface="Calibri"/>
                          <a:ea typeface="Times New Roman"/>
                        </a:rPr>
                        <a:t>X</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Humanos</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9">
                  <a:txBody>
                    <a:bodyPr/>
                    <a:lstStyle/>
                    <a:p>
                      <a:pPr algn="ctr">
                        <a:spcAft>
                          <a:spcPts val="0"/>
                        </a:spcAft>
                      </a:pPr>
                      <a:r>
                        <a:rPr lang="es-ES_tradnl" sz="1050">
                          <a:solidFill>
                            <a:srgbClr val="000000"/>
                          </a:solidFill>
                          <a:latin typeface="Calibri"/>
                          <a:ea typeface="Times New Roman"/>
                        </a:rPr>
                        <a:t>% de sostenibilidad de los recursos en la FS</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gridSpan="3">
                  <a:txBody>
                    <a:bodyPr/>
                    <a:lstStyle/>
                    <a:p>
                      <a:pPr algn="ctr">
                        <a:spcAft>
                          <a:spcPts val="0"/>
                        </a:spcAft>
                      </a:pPr>
                      <a:r>
                        <a:rPr lang="es-ES_tradnl" sz="1050">
                          <a:solidFill>
                            <a:srgbClr val="000000"/>
                          </a:solidFill>
                          <a:latin typeface="Calibri"/>
                          <a:ea typeface="Times New Roman"/>
                        </a:rPr>
                        <a:t>Gerente General</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17204">
                <a:tc>
                  <a:txBody>
                    <a:bodyPr/>
                    <a:lstStyle/>
                    <a:p>
                      <a:pPr algn="l">
                        <a:spcAft>
                          <a:spcPts val="0"/>
                        </a:spcAft>
                      </a:pPr>
                      <a:r>
                        <a:rPr lang="es-ES_tradnl" sz="1050">
                          <a:solidFill>
                            <a:srgbClr val="000000"/>
                          </a:solidFill>
                          <a:latin typeface="Calibri"/>
                          <a:ea typeface="Times New Roman"/>
                        </a:rPr>
                        <a:t>X</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Financieros</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_tradnl" sz="1050">
                          <a:solidFill>
                            <a:srgbClr val="000000"/>
                          </a:solidFill>
                          <a:latin typeface="Calibri"/>
                          <a:ea typeface="Times New Roman"/>
                        </a:rPr>
                        <a:t>Asesor externo</a:t>
                      </a:r>
                      <a:endParaRPr lang="es-ES" sz="1600">
                        <a:latin typeface="Times New Roman"/>
                        <a:ea typeface="Times New Roman"/>
                      </a:endParaRPr>
                    </a:p>
                  </a:txBody>
                  <a:tcPr marL="28479" marR="284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17204">
                <a:tc>
                  <a:txBody>
                    <a:bodyPr/>
                    <a:lstStyle/>
                    <a:p>
                      <a:pPr algn="l">
                        <a:spcAft>
                          <a:spcPts val="0"/>
                        </a:spcAft>
                      </a:pPr>
                      <a:r>
                        <a:rPr lang="es-ES_tradnl" sz="1050">
                          <a:solidFill>
                            <a:srgbClr val="000000"/>
                          </a:solidFill>
                          <a:latin typeface="Calibri"/>
                          <a:ea typeface="Times New Roman"/>
                        </a:rPr>
                        <a:t>X</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Tecnológicos</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_tradnl" sz="1100">
                          <a:solidFill>
                            <a:srgbClr val="000000"/>
                          </a:solidFill>
                          <a:latin typeface="Calibri"/>
                          <a:ea typeface="Times New Roman"/>
                        </a:rPr>
                        <a:t> </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04898">
                <a:tc>
                  <a:txBody>
                    <a:bodyPr/>
                    <a:lstStyle/>
                    <a:p>
                      <a:pPr algn="l">
                        <a:spcAft>
                          <a:spcPts val="0"/>
                        </a:spcAft>
                      </a:pPr>
                      <a:r>
                        <a:rPr lang="es-ES_tradnl" sz="1050">
                          <a:solidFill>
                            <a:srgbClr val="000000"/>
                          </a:solidFill>
                          <a:latin typeface="Calibri"/>
                          <a:ea typeface="Times New Roman"/>
                        </a:rPr>
                        <a:t>X</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50">
                          <a:solidFill>
                            <a:srgbClr val="000000"/>
                          </a:solidFill>
                          <a:latin typeface="Calibri"/>
                          <a:ea typeface="Times New Roman"/>
                        </a:rPr>
                        <a:t>Suministros y materiales</a:t>
                      </a:r>
                      <a:endParaRPr lang="es-ES" sz="160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_tradnl" sz="1100" dirty="0">
                          <a:solidFill>
                            <a:srgbClr val="000000"/>
                          </a:solidFill>
                          <a:latin typeface="Calibri"/>
                          <a:ea typeface="Times New Roman"/>
                        </a:rPr>
                        <a:t> </a:t>
                      </a:r>
                      <a:endParaRPr lang="es-ES" sz="1600" dirty="0">
                        <a:latin typeface="Times New Roman"/>
                        <a:ea typeface="Times New Roman"/>
                      </a:endParaRPr>
                    </a:p>
                  </a:txBody>
                  <a:tcPr marL="28479" marR="284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123110"/>
            <a:ext cx="734481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PROYECTO 2</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13" name="12 Tabla"/>
          <p:cNvGraphicFramePr>
            <a:graphicFrameLocks noGrp="1"/>
          </p:cNvGraphicFramePr>
          <p:nvPr/>
        </p:nvGraphicFramePr>
        <p:xfrm>
          <a:off x="1043606" y="548689"/>
          <a:ext cx="7848873" cy="6243390"/>
        </p:xfrm>
        <a:graphic>
          <a:graphicData uri="http://schemas.openxmlformats.org/drawingml/2006/table">
            <a:tbl>
              <a:tblPr/>
              <a:tblGrid>
                <a:gridCol w="387314"/>
                <a:gridCol w="1989854"/>
                <a:gridCol w="1127744"/>
                <a:gridCol w="209961"/>
                <a:gridCol w="209961"/>
                <a:gridCol w="209961"/>
                <a:gridCol w="209961"/>
                <a:gridCol w="209961"/>
                <a:gridCol w="209961"/>
                <a:gridCol w="209961"/>
                <a:gridCol w="209961"/>
                <a:gridCol w="885970"/>
                <a:gridCol w="1013220"/>
                <a:gridCol w="765083"/>
              </a:tblGrid>
              <a:tr h="177757">
                <a:tc gridSpan="11">
                  <a:txBody>
                    <a:bodyPr/>
                    <a:lstStyle/>
                    <a:p>
                      <a:pPr>
                        <a:spcAft>
                          <a:spcPts val="0"/>
                        </a:spcAft>
                      </a:pPr>
                      <a:r>
                        <a:rPr lang="es-ES" sz="1000" dirty="0">
                          <a:solidFill>
                            <a:srgbClr val="000000"/>
                          </a:solidFill>
                          <a:latin typeface="Calibri"/>
                          <a:ea typeface="Times New Roman"/>
                        </a:rPr>
                        <a:t>FUNDACION SCALESIA </a:t>
                      </a:r>
                      <a:endParaRPr lang="es-ES" sz="1100" dirty="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spcAft>
                          <a:spcPts val="0"/>
                        </a:spcAft>
                      </a:pPr>
                      <a:r>
                        <a:rPr lang="es-ES" sz="11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a:txBody>
                    <a:bodyPr/>
                    <a:lstStyle/>
                    <a:p>
                      <a:pPr>
                        <a:spcAft>
                          <a:spcPts val="0"/>
                        </a:spcAft>
                      </a:pPr>
                      <a:r>
                        <a:rPr lang="es-ES" sz="11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164291">
                <a:tc gridSpan="2">
                  <a:txBody>
                    <a:bodyPr/>
                    <a:lstStyle/>
                    <a:p>
                      <a:pPr>
                        <a:spcAft>
                          <a:spcPts val="0"/>
                        </a:spcAft>
                      </a:pPr>
                      <a:r>
                        <a:rPr lang="es-ES" sz="1000" dirty="0">
                          <a:solidFill>
                            <a:srgbClr val="000000"/>
                          </a:solidFill>
                          <a:latin typeface="Calibri"/>
                          <a:ea typeface="Times New Roman"/>
                        </a:rPr>
                        <a:t>NOMBRE</a:t>
                      </a:r>
                      <a:endParaRPr lang="es-ES" sz="1100" dirty="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spcAft>
                          <a:spcPts val="0"/>
                        </a:spcAft>
                      </a:pPr>
                      <a:r>
                        <a:rPr lang="es-ES" sz="1000">
                          <a:solidFill>
                            <a:srgbClr val="000000"/>
                          </a:solidFill>
                          <a:latin typeface="Calibri"/>
                          <a:ea typeface="Times New Roman"/>
                        </a:rPr>
                        <a:t>Becas y descuentos a alumnos destacados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57088">
                <a:tc gridSpan="2">
                  <a:txBody>
                    <a:bodyPr/>
                    <a:lstStyle/>
                    <a:p>
                      <a:pPr>
                        <a:spcAft>
                          <a:spcPts val="0"/>
                        </a:spcAft>
                      </a:pPr>
                      <a:r>
                        <a:rPr lang="es-ES" sz="1000" dirty="0">
                          <a:solidFill>
                            <a:srgbClr val="000000"/>
                          </a:solidFill>
                          <a:latin typeface="Calibri"/>
                          <a:ea typeface="Times New Roman"/>
                        </a:rPr>
                        <a:t>ANTECEDENTE</a:t>
                      </a:r>
                      <a:endParaRPr lang="es-ES" sz="1100" dirty="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spcAft>
                          <a:spcPts val="0"/>
                        </a:spcAft>
                      </a:pPr>
                      <a:r>
                        <a:rPr lang="es-ES" sz="1000">
                          <a:solidFill>
                            <a:srgbClr val="000000"/>
                          </a:solidFill>
                          <a:latin typeface="Calibri"/>
                          <a:ea typeface="Times New Roman"/>
                        </a:rPr>
                        <a:t>Actualmente  la compañía a pesar de que tiene una unidad de comunicación no realiza las funciones para la que fue creada por tal motivo es que la FS no realiza campañas acerca de los servicios que brinda la unidad educativa Thomas de Berlanga.</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04725">
                <a:tc gridSpan="2">
                  <a:txBody>
                    <a:bodyPr/>
                    <a:lstStyle/>
                    <a:p>
                      <a:pPr>
                        <a:spcAft>
                          <a:spcPts val="0"/>
                        </a:spcAft>
                      </a:pPr>
                      <a:r>
                        <a:rPr lang="es-ES" sz="1000" dirty="0">
                          <a:solidFill>
                            <a:srgbClr val="000000"/>
                          </a:solidFill>
                          <a:latin typeface="Calibri"/>
                          <a:ea typeface="Times New Roman"/>
                        </a:rPr>
                        <a:t>OBJETIVO</a:t>
                      </a:r>
                      <a:endParaRPr lang="es-ES" sz="1100" dirty="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spcAft>
                          <a:spcPts val="0"/>
                        </a:spcAft>
                      </a:pPr>
                      <a:r>
                        <a:rPr lang="es-ES" sz="1000">
                          <a:solidFill>
                            <a:srgbClr val="000000"/>
                          </a:solidFill>
                          <a:latin typeface="Helvetica"/>
                          <a:ea typeface="Times New Roman"/>
                          <a:cs typeface="Times New Roman"/>
                        </a:rPr>
                        <a:t>Reconocer y premiar aquellos alumnos que han presentado las mejores calificaciones durante su periodo estudiantil.</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4291">
                <a:tc gridSpan="2">
                  <a:txBody>
                    <a:bodyPr/>
                    <a:lstStyle/>
                    <a:p>
                      <a:pPr>
                        <a:spcAft>
                          <a:spcPts val="0"/>
                        </a:spcAft>
                      </a:pPr>
                      <a:r>
                        <a:rPr lang="es-ES" sz="1000" dirty="0">
                          <a:solidFill>
                            <a:srgbClr val="000000"/>
                          </a:solidFill>
                          <a:latin typeface="Calibri"/>
                          <a:ea typeface="Times New Roman"/>
                        </a:rPr>
                        <a:t>UNIDAD </a:t>
                      </a:r>
                      <a:endParaRPr lang="es-ES" sz="1100" dirty="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spcAft>
                          <a:spcPts val="0"/>
                        </a:spcAft>
                      </a:pPr>
                      <a:r>
                        <a:rPr lang="es-ES" sz="1000">
                          <a:solidFill>
                            <a:srgbClr val="000000"/>
                          </a:solidFill>
                          <a:latin typeface="Calibri"/>
                          <a:ea typeface="Times New Roman"/>
                        </a:rPr>
                        <a:t>Dirección y Área  Administrativa Financiera</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4291">
                <a:tc gridSpan="2">
                  <a:txBody>
                    <a:bodyPr/>
                    <a:lstStyle/>
                    <a:p>
                      <a:pPr>
                        <a:spcAft>
                          <a:spcPts val="0"/>
                        </a:spcAft>
                      </a:pPr>
                      <a:r>
                        <a:rPr lang="es-ES" sz="1000" dirty="0">
                          <a:solidFill>
                            <a:srgbClr val="000000"/>
                          </a:solidFill>
                          <a:latin typeface="Calibri"/>
                          <a:ea typeface="Times New Roman"/>
                        </a:rPr>
                        <a:t>LIDER</a:t>
                      </a:r>
                      <a:endParaRPr lang="es-ES" sz="1100" dirty="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spcAft>
                          <a:spcPts val="0"/>
                        </a:spcAft>
                      </a:pPr>
                      <a:r>
                        <a:rPr lang="es-ES" sz="1000">
                          <a:solidFill>
                            <a:srgbClr val="000000"/>
                          </a:solidFill>
                          <a:latin typeface="Calibri"/>
                          <a:ea typeface="Times New Roman"/>
                        </a:rPr>
                        <a:t>Gerencia General y Gerencia Administrativa financiera</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4291">
                <a:tc gridSpan="2">
                  <a:txBody>
                    <a:bodyPr/>
                    <a:lstStyle/>
                    <a:p>
                      <a:pPr>
                        <a:spcAft>
                          <a:spcPts val="0"/>
                        </a:spcAft>
                      </a:pPr>
                      <a:r>
                        <a:rPr lang="es-ES" sz="1000" dirty="0">
                          <a:solidFill>
                            <a:srgbClr val="000000"/>
                          </a:solidFill>
                          <a:latin typeface="Calibri"/>
                          <a:ea typeface="Times New Roman"/>
                        </a:rPr>
                        <a:t>PLAZO</a:t>
                      </a:r>
                      <a:endParaRPr lang="es-ES" sz="1100" dirty="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12">
                  <a:txBody>
                    <a:bodyPr/>
                    <a:lstStyle/>
                    <a:p>
                      <a:pPr>
                        <a:spcAft>
                          <a:spcPts val="0"/>
                        </a:spcAft>
                      </a:pPr>
                      <a:r>
                        <a:rPr lang="es-ES" sz="1000">
                          <a:solidFill>
                            <a:srgbClr val="000000"/>
                          </a:solidFill>
                          <a:latin typeface="Calibri"/>
                          <a:ea typeface="Times New Roman"/>
                        </a:rPr>
                        <a:t>Años 2012 y 2013</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4291">
                <a:tc rowSpan="3">
                  <a:txBody>
                    <a:bodyPr/>
                    <a:lstStyle/>
                    <a:p>
                      <a:pPr algn="ctr">
                        <a:spcAft>
                          <a:spcPts val="0"/>
                        </a:spcAft>
                      </a:pPr>
                      <a:r>
                        <a:rPr lang="es-ES" sz="1000" dirty="0">
                          <a:solidFill>
                            <a:srgbClr val="000000"/>
                          </a:solidFill>
                          <a:latin typeface="Calibri"/>
                          <a:ea typeface="Times New Roman"/>
                        </a:rPr>
                        <a:t>Nº</a:t>
                      </a:r>
                      <a:endParaRPr lang="es-ES" sz="1100" dirty="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 sz="1000">
                          <a:solidFill>
                            <a:srgbClr val="000000"/>
                          </a:solidFill>
                          <a:latin typeface="Calibri"/>
                          <a:ea typeface="Times New Roman"/>
                        </a:rPr>
                        <a:t>ACTIVIDADES</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 sz="1000">
                          <a:solidFill>
                            <a:srgbClr val="000000"/>
                          </a:solidFill>
                          <a:latin typeface="Calibri"/>
                          <a:ea typeface="Times New Roman"/>
                        </a:rPr>
                        <a:t>RESPONSABLE</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s-ES" sz="1000">
                          <a:solidFill>
                            <a:srgbClr val="000000"/>
                          </a:solidFill>
                          <a:latin typeface="Calibri"/>
                          <a:ea typeface="Times New Roman"/>
                        </a:rPr>
                        <a:t>CRONOGRAMA</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3">
                  <a:txBody>
                    <a:bodyPr/>
                    <a:lstStyle/>
                    <a:p>
                      <a:pPr algn="ctr">
                        <a:spcAft>
                          <a:spcPts val="0"/>
                        </a:spcAft>
                      </a:pPr>
                      <a:r>
                        <a:rPr lang="es-ES" sz="1000">
                          <a:solidFill>
                            <a:srgbClr val="000000"/>
                          </a:solidFill>
                          <a:latin typeface="Calibri"/>
                          <a:ea typeface="Times New Roman"/>
                        </a:rPr>
                        <a:t>RECURSOS</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 sz="1000">
                          <a:solidFill>
                            <a:srgbClr val="000000"/>
                          </a:solidFill>
                          <a:latin typeface="Calibri"/>
                          <a:ea typeface="Times New Roman"/>
                        </a:rPr>
                        <a:t>LIMITACIONES</a:t>
                      </a:r>
                      <a:endParaRPr lang="es-ES" sz="1100">
                        <a:latin typeface="Times New Roman"/>
                        <a:ea typeface="Times New Roman"/>
                      </a:endParaRPr>
                    </a:p>
                  </a:txBody>
                  <a:tcPr marL="23011" marR="23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 sz="1000">
                          <a:solidFill>
                            <a:srgbClr val="000000"/>
                          </a:solidFill>
                          <a:latin typeface="Calibri"/>
                          <a:ea typeface="Times New Roman"/>
                        </a:rPr>
                        <a:t>DÓLARES</a:t>
                      </a:r>
                      <a:endParaRPr lang="es-ES" sz="1100">
                        <a:latin typeface="Times New Roman"/>
                        <a:ea typeface="Times New Roman"/>
                      </a:endParaRPr>
                    </a:p>
                  </a:txBody>
                  <a:tcPr marL="23011" marR="23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291">
                <a:tc vMerge="1">
                  <a:txBody>
                    <a:bodyPr/>
                    <a:lstStyle/>
                    <a:p>
                      <a:endParaRPr lang="es-ES"/>
                    </a:p>
                  </a:txBody>
                  <a:tcPr/>
                </a:tc>
                <a:tc vMerge="1">
                  <a:txBody>
                    <a:bodyPr/>
                    <a:lstStyle/>
                    <a:p>
                      <a:endParaRPr lang="es-ES"/>
                    </a:p>
                  </a:txBody>
                  <a:tcPr/>
                </a:tc>
                <a:tc vMerge="1">
                  <a:txBody>
                    <a:bodyPr/>
                    <a:lstStyle/>
                    <a:p>
                      <a:endParaRPr lang="es-ES"/>
                    </a:p>
                  </a:txBody>
                  <a:tcPr/>
                </a:tc>
                <a:tc gridSpan="4">
                  <a:txBody>
                    <a:bodyPr/>
                    <a:lstStyle/>
                    <a:p>
                      <a:pPr algn="ctr">
                        <a:spcAft>
                          <a:spcPts val="0"/>
                        </a:spcAft>
                      </a:pPr>
                      <a:r>
                        <a:rPr lang="es-ES" sz="1000">
                          <a:solidFill>
                            <a:srgbClr val="000000"/>
                          </a:solidFill>
                          <a:latin typeface="Calibri"/>
                          <a:ea typeface="Times New Roman"/>
                        </a:rPr>
                        <a:t>2012</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gn="ctr">
                        <a:spcAft>
                          <a:spcPts val="0"/>
                        </a:spcAft>
                      </a:pPr>
                      <a:r>
                        <a:rPr lang="es-ES" sz="1000">
                          <a:solidFill>
                            <a:srgbClr val="000000"/>
                          </a:solidFill>
                          <a:latin typeface="Calibri"/>
                          <a:ea typeface="Times New Roman"/>
                        </a:rPr>
                        <a:t>2013</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r>
              <a:tr h="164291">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 sz="1000">
                          <a:solidFill>
                            <a:srgbClr val="000000"/>
                          </a:solidFill>
                          <a:latin typeface="Calibri"/>
                          <a:ea typeface="Times New Roman"/>
                        </a:rPr>
                        <a:t>1</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2</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3</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4</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1</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2</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3</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4</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vMerge="1">
                  <a:txBody>
                    <a:bodyPr/>
                    <a:lstStyle/>
                    <a:p>
                      <a:endParaRPr lang="es-ES"/>
                    </a:p>
                  </a:txBody>
                  <a:tcPr/>
                </a:tc>
                <a:tc vMerge="1">
                  <a:txBody>
                    <a:bodyPr/>
                    <a:lstStyle/>
                    <a:p>
                      <a:endParaRPr lang="es-ES"/>
                    </a:p>
                  </a:txBody>
                  <a:tcPr/>
                </a:tc>
              </a:tr>
              <a:tr h="609451">
                <a:tc>
                  <a:txBody>
                    <a:bodyPr/>
                    <a:lstStyle/>
                    <a:p>
                      <a:pPr algn="r">
                        <a:spcAft>
                          <a:spcPts val="0"/>
                        </a:spcAft>
                      </a:pPr>
                      <a:r>
                        <a:rPr lang="es-ES" sz="1000">
                          <a:solidFill>
                            <a:srgbClr val="000000"/>
                          </a:solidFill>
                          <a:latin typeface="Calibri"/>
                          <a:ea typeface="Times New Roman"/>
                        </a:rPr>
                        <a:t>1</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Helvetica"/>
                          <a:ea typeface="Times New Roman"/>
                          <a:cs typeface="Times New Roman"/>
                        </a:rPr>
                        <a:t>Presentación por parte de los profesores de una lista con los nombres de los alumnos con las mejores calificaciones.</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Dirección Financiera y Director de la FS</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F243E"/>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000" dirty="0">
                          <a:solidFill>
                            <a:srgbClr val="0F243E"/>
                          </a:solidFill>
                          <a:latin typeface="Calibri"/>
                          <a:ea typeface="Times New Roman"/>
                        </a:rPr>
                        <a:t> </a:t>
                      </a:r>
                      <a:endParaRPr lang="es-ES" sz="1100" dirty="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F243E"/>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HUMANO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TIEMPO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500</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083">
                <a:tc>
                  <a:txBody>
                    <a:bodyPr/>
                    <a:lstStyle/>
                    <a:p>
                      <a:pPr algn="r">
                        <a:spcAft>
                          <a:spcPts val="0"/>
                        </a:spcAft>
                      </a:pPr>
                      <a:r>
                        <a:rPr lang="es-ES" sz="1000">
                          <a:solidFill>
                            <a:srgbClr val="000000"/>
                          </a:solidFill>
                          <a:latin typeface="Calibri"/>
                          <a:ea typeface="Times New Roman"/>
                        </a:rPr>
                        <a:t>2</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Helvetica"/>
                          <a:ea typeface="Times New Roman"/>
                          <a:cs typeface="Times New Roman"/>
                        </a:rPr>
                        <a:t>Análisis por una comitiva de los resultados obtenidos.</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Dirección Financiera y Director de la FS</a:t>
                      </a:r>
                      <a:endParaRPr lang="es-ES" sz="1100">
                        <a:latin typeface="Times New Roman"/>
                        <a:ea typeface="Times New Roman"/>
                      </a:endParaRPr>
                    </a:p>
                  </a:txBody>
                  <a:tcPr marL="23011" marR="23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HUMANO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INFORMACION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400</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52">
                <a:tc>
                  <a:txBody>
                    <a:bodyPr/>
                    <a:lstStyle/>
                    <a:p>
                      <a:pPr algn="r">
                        <a:spcAft>
                          <a:spcPts val="0"/>
                        </a:spcAft>
                      </a:pPr>
                      <a:r>
                        <a:rPr lang="es-ES" sz="1000">
                          <a:solidFill>
                            <a:srgbClr val="000000"/>
                          </a:solidFill>
                          <a:latin typeface="Calibri"/>
                          <a:ea typeface="Times New Roman"/>
                        </a:rPr>
                        <a:t>3</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Helvetica"/>
                          <a:ea typeface="Times New Roman"/>
                          <a:cs typeface="Times New Roman"/>
                        </a:rPr>
                        <a:t>Planteamiento de los promedios bases para entregar los descuentos</a:t>
                      </a:r>
                      <a:endParaRPr lang="es-ES" sz="1100">
                        <a:latin typeface="Times New Roman"/>
                        <a:ea typeface="Times New Roman"/>
                      </a:endParaRPr>
                    </a:p>
                  </a:txBody>
                  <a:tcPr marL="23011" marR="23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Dirección Financiera y Director de la FS</a:t>
                      </a:r>
                      <a:endParaRPr lang="es-ES" sz="1100">
                        <a:latin typeface="Times New Roman"/>
                        <a:ea typeface="Times New Roman"/>
                      </a:endParaRPr>
                    </a:p>
                  </a:txBody>
                  <a:tcPr marL="23011" marR="23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INFORMACION</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TIEMPO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100</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088">
                <a:tc>
                  <a:txBody>
                    <a:bodyPr/>
                    <a:lstStyle/>
                    <a:p>
                      <a:pPr algn="r">
                        <a:spcAft>
                          <a:spcPts val="0"/>
                        </a:spcAft>
                      </a:pPr>
                      <a:r>
                        <a:rPr lang="es-ES" sz="1000">
                          <a:solidFill>
                            <a:srgbClr val="000000"/>
                          </a:solidFill>
                          <a:latin typeface="Calibri"/>
                          <a:ea typeface="Times New Roman"/>
                        </a:rPr>
                        <a:t>4</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Helvetica"/>
                          <a:ea typeface="Times New Roman"/>
                          <a:cs typeface="Times New Roman"/>
                        </a:rPr>
                        <a:t>Análisis de los porcentajes de descuento que se procederán a otorgar</a:t>
                      </a:r>
                      <a:endParaRPr lang="es-ES" sz="1100">
                        <a:latin typeface="Times New Roman"/>
                        <a:ea typeface="Times New Roman"/>
                      </a:endParaRPr>
                    </a:p>
                  </a:txBody>
                  <a:tcPr marL="23011" marR="23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Dirección Financiera y Director de la FS</a:t>
                      </a:r>
                      <a:endParaRPr lang="es-ES" sz="1100">
                        <a:latin typeface="Times New Roman"/>
                        <a:ea typeface="Times New Roman"/>
                      </a:endParaRPr>
                    </a:p>
                  </a:txBody>
                  <a:tcPr marL="23011" marR="23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INFORMATICO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TIEMPO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200</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52">
                <a:tc>
                  <a:txBody>
                    <a:bodyPr/>
                    <a:lstStyle/>
                    <a:p>
                      <a:pPr algn="r">
                        <a:spcAft>
                          <a:spcPts val="0"/>
                        </a:spcAft>
                      </a:pPr>
                      <a:r>
                        <a:rPr lang="es-ES" sz="1000">
                          <a:solidFill>
                            <a:srgbClr val="000000"/>
                          </a:solidFill>
                          <a:latin typeface="Calibri"/>
                          <a:ea typeface="Times New Roman"/>
                        </a:rPr>
                        <a:t>5</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Helvetica"/>
                          <a:ea typeface="Times New Roman"/>
                          <a:cs typeface="Times New Roman"/>
                        </a:rPr>
                        <a:t>Presentación en la página Web de los alumnos destacados.</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Dirección Financiera y Director de la FS</a:t>
                      </a:r>
                      <a:endParaRPr lang="es-ES" sz="1100">
                        <a:latin typeface="Times New Roman"/>
                        <a:ea typeface="Times New Roman"/>
                      </a:endParaRPr>
                    </a:p>
                  </a:txBody>
                  <a:tcPr marL="23011" marR="23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FINANCIERO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FINANCIERO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100</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725">
                <a:tc>
                  <a:txBody>
                    <a:bodyPr/>
                    <a:lstStyle/>
                    <a:p>
                      <a:pPr algn="r">
                        <a:spcAft>
                          <a:spcPts val="0"/>
                        </a:spcAft>
                      </a:pPr>
                      <a:r>
                        <a:rPr lang="es-ES" sz="1000">
                          <a:solidFill>
                            <a:srgbClr val="000000"/>
                          </a:solidFill>
                          <a:latin typeface="Calibri"/>
                          <a:ea typeface="Times New Roman"/>
                        </a:rPr>
                        <a:t> 6</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Helvetica"/>
                          <a:ea typeface="Times New Roman"/>
                          <a:cs typeface="Times New Roman"/>
                        </a:rPr>
                        <a:t>Aprobación del proyecto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Dirección Financiera y Director de la FS</a:t>
                      </a:r>
                      <a:endParaRPr lang="es-ES" sz="1100">
                        <a:latin typeface="Times New Roman"/>
                        <a:ea typeface="Times New Roman"/>
                      </a:endParaRPr>
                    </a:p>
                  </a:txBody>
                  <a:tcPr marL="23011" marR="23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INFORMACION</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Arial"/>
                          <a:ea typeface="Times New Roman"/>
                        </a:rPr>
                        <a:t>TIEMPO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500</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725">
                <a:tc>
                  <a:txBody>
                    <a:bodyPr/>
                    <a:lstStyle/>
                    <a:p>
                      <a:pPr algn="r">
                        <a:spcAft>
                          <a:spcPts val="0"/>
                        </a:spcAft>
                      </a:pPr>
                      <a:r>
                        <a:rPr lang="es-ES" sz="1000">
                          <a:solidFill>
                            <a:srgbClr val="000000"/>
                          </a:solidFill>
                          <a:latin typeface="Calibri"/>
                          <a:ea typeface="Times New Roman"/>
                        </a:rPr>
                        <a:t> 7</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Helvetica"/>
                          <a:ea typeface="Times New Roman"/>
                          <a:cs typeface="Times New Roman"/>
                        </a:rPr>
                        <a:t>Implementación del proyecto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Dirección Financiera y Director de la FS</a:t>
                      </a:r>
                      <a:endParaRPr lang="es-ES" sz="1100">
                        <a:latin typeface="Times New Roman"/>
                        <a:ea typeface="Times New Roman"/>
                      </a:endParaRPr>
                    </a:p>
                  </a:txBody>
                  <a:tcPr marL="23011" marR="23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FINANCIERO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Arial"/>
                          <a:ea typeface="Times New Roman"/>
                        </a:rPr>
                        <a:t>FINANCIERO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100</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725">
                <a:tc>
                  <a:txBody>
                    <a:bodyPr/>
                    <a:lstStyle/>
                    <a:p>
                      <a:pPr algn="r">
                        <a:spcAft>
                          <a:spcPts val="0"/>
                        </a:spcAft>
                      </a:pPr>
                      <a:r>
                        <a:rPr lang="es-ES" sz="1000">
                          <a:solidFill>
                            <a:srgbClr val="000000"/>
                          </a:solidFill>
                          <a:latin typeface="Calibri"/>
                          <a:ea typeface="Times New Roman"/>
                        </a:rPr>
                        <a:t> 8</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Helvetica"/>
                          <a:ea typeface="Times New Roman"/>
                          <a:cs typeface="Times New Roman"/>
                        </a:rPr>
                        <a:t>Monitoreo del Proyecto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Dirección Financiera y Director de la FS</a:t>
                      </a:r>
                      <a:endParaRPr lang="es-ES" sz="1100">
                        <a:latin typeface="Times New Roman"/>
                        <a:ea typeface="Times New Roman"/>
                      </a:endParaRPr>
                    </a:p>
                  </a:txBody>
                  <a:tcPr marL="23011" marR="23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HUMANO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Arial"/>
                          <a:ea typeface="Times New Roman"/>
                        </a:rPr>
                        <a:t>TIEMPO</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100</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291">
                <a:tc gridSpan="11">
                  <a:txBody>
                    <a:bodyPr/>
                    <a:lstStyle/>
                    <a:p>
                      <a:pPr algn="ct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solidFill>
                            <a:srgbClr val="000000"/>
                          </a:solidFill>
                          <a:latin typeface="Calibri"/>
                          <a:ea typeface="Times New Roman"/>
                        </a:rPr>
                        <a:t>TOTAL</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solidFill>
                            <a:srgbClr val="000000"/>
                          </a:solidFill>
                          <a:latin typeface="Calibri"/>
                          <a:ea typeface="Times New Roman"/>
                        </a:rPr>
                        <a:t>2000</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291">
                <a:tc gridSpan="11">
                  <a:txBody>
                    <a:bodyPr/>
                    <a:lstStyle/>
                    <a:p>
                      <a:pPr algn="ctr">
                        <a:spcAft>
                          <a:spcPts val="0"/>
                        </a:spcAft>
                      </a:pPr>
                      <a:r>
                        <a:rPr lang="es-ES" sz="1000">
                          <a:solidFill>
                            <a:srgbClr val="000000"/>
                          </a:solidFill>
                          <a:latin typeface="Calibri"/>
                          <a:ea typeface="Times New Roman"/>
                        </a:rPr>
                        <a:t>INDICADOR</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 sz="1000">
                          <a:solidFill>
                            <a:srgbClr val="000000"/>
                          </a:solidFill>
                          <a:latin typeface="Calibri"/>
                          <a:ea typeface="Times New Roman"/>
                        </a:rPr>
                        <a:t>RESPONSABLES</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164291">
                <a:tc rowSpan="4" gridSpan="11">
                  <a:txBody>
                    <a:bodyPr/>
                    <a:lstStyle/>
                    <a:p>
                      <a:pPr algn="ctr">
                        <a:spcAft>
                          <a:spcPts val="0"/>
                        </a:spcAft>
                      </a:pPr>
                      <a:endParaRPr lang="es-ES" sz="900">
                        <a:solidFill>
                          <a:srgbClr val="000000"/>
                        </a:solidFill>
                        <a:latin typeface="Calibri"/>
                        <a:ea typeface="Times New Roman"/>
                      </a:endParaRPr>
                    </a:p>
                    <a:p>
                      <a:pPr algn="ctr">
                        <a:spcAft>
                          <a:spcPts val="0"/>
                        </a:spcAft>
                      </a:pPr>
                      <a:r>
                        <a:rPr lang="es-ES_tradnl" sz="1000">
                          <a:solidFill>
                            <a:srgbClr val="000000"/>
                          </a:solidFill>
                          <a:latin typeface="Arial"/>
                          <a:ea typeface="Times New Roman"/>
                        </a:rPr>
                        <a:t>Aumentar el número de alumnos</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gridSpan="3">
                  <a:txBody>
                    <a:bodyPr/>
                    <a:lstStyle/>
                    <a:p>
                      <a:pPr algn="ctr">
                        <a:spcAft>
                          <a:spcPts val="0"/>
                        </a:spcAft>
                      </a:pPr>
                      <a:r>
                        <a:rPr lang="es-ES" sz="1000">
                          <a:solidFill>
                            <a:srgbClr val="000000"/>
                          </a:solidFill>
                          <a:latin typeface="Calibri"/>
                          <a:ea typeface="Times New Roman"/>
                        </a:rPr>
                        <a:t>Gerente General</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164291">
                <a:tc gridSpan="1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 sz="1000">
                          <a:solidFill>
                            <a:srgbClr val="000000"/>
                          </a:solidFill>
                          <a:latin typeface="Calibri"/>
                          <a:ea typeface="Times New Roman"/>
                        </a:rPr>
                        <a:t>Directiva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164291">
                <a:tc gridSpan="1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 sz="1000">
                          <a:solidFill>
                            <a:srgbClr val="000000"/>
                          </a:solidFill>
                          <a:latin typeface="Calibri"/>
                          <a:ea typeface="Times New Roman"/>
                        </a:rPr>
                        <a:t> </a:t>
                      </a:r>
                      <a:endParaRPr lang="es-ES" sz="110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172506">
                <a:tc gridSpan="1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 sz="1000" dirty="0">
                          <a:solidFill>
                            <a:srgbClr val="000000"/>
                          </a:solidFill>
                          <a:latin typeface="Calibri"/>
                          <a:ea typeface="Times New Roman"/>
                        </a:rPr>
                        <a:t> </a:t>
                      </a:r>
                      <a:endParaRPr lang="es-ES" sz="1100" dirty="0">
                        <a:latin typeface="Times New Roman"/>
                        <a:ea typeface="Times New Roman"/>
                      </a:endParaRPr>
                    </a:p>
                  </a:txBody>
                  <a:tcPr marL="23011" marR="230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123110"/>
            <a:ext cx="734481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PROYECTO 3</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14" name="13 Tabla"/>
          <p:cNvGraphicFramePr>
            <a:graphicFrameLocks noGrp="1"/>
          </p:cNvGraphicFramePr>
          <p:nvPr/>
        </p:nvGraphicFramePr>
        <p:xfrm>
          <a:off x="1043609" y="548686"/>
          <a:ext cx="7920878" cy="5667993"/>
        </p:xfrm>
        <a:graphic>
          <a:graphicData uri="http://schemas.openxmlformats.org/drawingml/2006/table">
            <a:tbl>
              <a:tblPr/>
              <a:tblGrid>
                <a:gridCol w="384601"/>
                <a:gridCol w="3452714"/>
                <a:gridCol w="251471"/>
                <a:gridCol w="247989"/>
                <a:gridCol w="246250"/>
                <a:gridCol w="244509"/>
                <a:gridCol w="967594"/>
                <a:gridCol w="1018062"/>
                <a:gridCol w="1107688"/>
              </a:tblGrid>
              <a:tr h="220795">
                <a:tc gridSpan="6">
                  <a:txBody>
                    <a:bodyPr/>
                    <a:lstStyle/>
                    <a:p>
                      <a:pPr>
                        <a:spcAft>
                          <a:spcPts val="0"/>
                        </a:spcAft>
                      </a:pPr>
                      <a:r>
                        <a:rPr lang="es-ES" sz="1100">
                          <a:solidFill>
                            <a:srgbClr val="000000"/>
                          </a:solidFill>
                          <a:latin typeface="Calibri"/>
                          <a:ea typeface="Times New Roman"/>
                        </a:rPr>
                        <a:t>FUNDACION SCALESIA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spcAft>
                          <a:spcPts val="0"/>
                        </a:spcAft>
                      </a:pPr>
                      <a:r>
                        <a:rPr lang="es-ES" sz="14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a:txBody>
                    <a:bodyPr/>
                    <a:lstStyle/>
                    <a:p>
                      <a:pPr>
                        <a:spcAft>
                          <a:spcPts val="0"/>
                        </a:spcAft>
                      </a:pPr>
                      <a:r>
                        <a:rPr lang="es-ES" sz="14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386467">
                <a:tc gridSpan="2">
                  <a:txBody>
                    <a:bodyPr/>
                    <a:lstStyle/>
                    <a:p>
                      <a:pPr>
                        <a:spcAft>
                          <a:spcPts val="0"/>
                        </a:spcAft>
                      </a:pPr>
                      <a:r>
                        <a:rPr lang="es-ES" sz="1100" dirty="0">
                          <a:solidFill>
                            <a:srgbClr val="000000"/>
                          </a:solidFill>
                          <a:latin typeface="Calibri"/>
                          <a:ea typeface="Times New Roman"/>
                        </a:rPr>
                        <a:t>NOMBRE</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7">
                  <a:txBody>
                    <a:bodyPr/>
                    <a:lstStyle/>
                    <a:p>
                      <a:pPr>
                        <a:spcAft>
                          <a:spcPts val="0"/>
                        </a:spcAft>
                      </a:pPr>
                      <a:r>
                        <a:rPr lang="es-ES" sz="1100">
                          <a:solidFill>
                            <a:srgbClr val="000000"/>
                          </a:solidFill>
                          <a:latin typeface="Calibri"/>
                          <a:ea typeface="Times New Roman"/>
                        </a:rPr>
                        <a:t>Optimización, integración y automatización de procedimientos que permiten unagestión académica y administrativa eficiente</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4702">
                <a:tc gridSpan="2">
                  <a:txBody>
                    <a:bodyPr/>
                    <a:lstStyle/>
                    <a:p>
                      <a:pPr>
                        <a:spcAft>
                          <a:spcPts val="0"/>
                        </a:spcAft>
                      </a:pPr>
                      <a:r>
                        <a:rPr lang="es-ES" sz="1100" dirty="0">
                          <a:solidFill>
                            <a:srgbClr val="000000"/>
                          </a:solidFill>
                          <a:latin typeface="Calibri"/>
                          <a:ea typeface="Times New Roman"/>
                        </a:rPr>
                        <a:t>OBJETIVO</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7">
                  <a:txBody>
                    <a:bodyPr/>
                    <a:lstStyle/>
                    <a:p>
                      <a:pPr>
                        <a:spcAft>
                          <a:spcPts val="0"/>
                        </a:spcAft>
                      </a:pPr>
                      <a:r>
                        <a:rPr lang="es-ES" sz="1100">
                          <a:solidFill>
                            <a:srgbClr val="000000"/>
                          </a:solidFill>
                          <a:latin typeface="Helvetica"/>
                          <a:ea typeface="Times New Roman"/>
                          <a:cs typeface="Times New Roman"/>
                        </a:rPr>
                        <a:t>Diseñar manuales de procedimientos</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4702">
                <a:tc gridSpan="2">
                  <a:txBody>
                    <a:bodyPr/>
                    <a:lstStyle/>
                    <a:p>
                      <a:pPr>
                        <a:spcAft>
                          <a:spcPts val="0"/>
                        </a:spcAft>
                      </a:pPr>
                      <a:r>
                        <a:rPr lang="es-ES" sz="1100" dirty="0">
                          <a:solidFill>
                            <a:srgbClr val="000000"/>
                          </a:solidFill>
                          <a:latin typeface="Calibri"/>
                          <a:ea typeface="Times New Roman"/>
                        </a:rPr>
                        <a:t>UNIDAD </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7">
                  <a:txBody>
                    <a:bodyPr/>
                    <a:lstStyle/>
                    <a:p>
                      <a:pPr>
                        <a:spcAft>
                          <a:spcPts val="0"/>
                        </a:spcAft>
                      </a:pPr>
                      <a:r>
                        <a:rPr lang="es-ES" sz="1100">
                          <a:solidFill>
                            <a:srgbClr val="000000"/>
                          </a:solidFill>
                          <a:latin typeface="Calibri"/>
                          <a:ea typeface="Times New Roman"/>
                        </a:rPr>
                        <a:t>Direccion y Area  Administrativa Financiera</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4702">
                <a:tc gridSpan="2">
                  <a:txBody>
                    <a:bodyPr/>
                    <a:lstStyle/>
                    <a:p>
                      <a:pPr>
                        <a:spcAft>
                          <a:spcPts val="0"/>
                        </a:spcAft>
                      </a:pPr>
                      <a:r>
                        <a:rPr lang="es-ES" sz="1100" dirty="0">
                          <a:solidFill>
                            <a:srgbClr val="000000"/>
                          </a:solidFill>
                          <a:latin typeface="Calibri"/>
                          <a:ea typeface="Times New Roman"/>
                        </a:rPr>
                        <a:t>LIDER</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7">
                  <a:txBody>
                    <a:bodyPr/>
                    <a:lstStyle/>
                    <a:p>
                      <a:pPr>
                        <a:spcAft>
                          <a:spcPts val="0"/>
                        </a:spcAft>
                      </a:pPr>
                      <a:r>
                        <a:rPr lang="es-ES" sz="1100">
                          <a:solidFill>
                            <a:srgbClr val="000000"/>
                          </a:solidFill>
                          <a:latin typeface="Calibri"/>
                          <a:ea typeface="Times New Roman"/>
                        </a:rPr>
                        <a:t>Gerencia General y Gerencia Administrativa financiera</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88786">
                <a:tc gridSpan="2">
                  <a:txBody>
                    <a:bodyPr/>
                    <a:lstStyle/>
                    <a:p>
                      <a:pPr>
                        <a:spcAft>
                          <a:spcPts val="0"/>
                        </a:spcAft>
                      </a:pPr>
                      <a:r>
                        <a:rPr lang="es-ES" sz="1100" dirty="0">
                          <a:solidFill>
                            <a:srgbClr val="000000"/>
                          </a:solidFill>
                          <a:latin typeface="Calibri"/>
                          <a:ea typeface="Times New Roman"/>
                        </a:rPr>
                        <a:t>PLAZO</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7">
                  <a:txBody>
                    <a:bodyPr/>
                    <a:lstStyle/>
                    <a:p>
                      <a:pPr>
                        <a:spcAft>
                          <a:spcPts val="0"/>
                        </a:spcAft>
                      </a:pPr>
                      <a:r>
                        <a:rPr lang="es-ES" sz="1100">
                          <a:solidFill>
                            <a:srgbClr val="000000"/>
                          </a:solidFill>
                          <a:latin typeface="Calibri"/>
                          <a:ea typeface="Times New Roman"/>
                        </a:rPr>
                        <a:t>Año 2012</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4702">
                <a:tc rowSpan="3">
                  <a:txBody>
                    <a:bodyPr/>
                    <a:lstStyle/>
                    <a:p>
                      <a:pPr algn="ctr">
                        <a:spcAft>
                          <a:spcPts val="0"/>
                        </a:spcAft>
                      </a:pPr>
                      <a:r>
                        <a:rPr lang="es-ES" sz="1100" dirty="0">
                          <a:solidFill>
                            <a:srgbClr val="000000"/>
                          </a:solidFill>
                          <a:latin typeface="Calibri"/>
                          <a:ea typeface="Times New Roman"/>
                        </a:rPr>
                        <a:t>Nº</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 sz="1100">
                          <a:solidFill>
                            <a:srgbClr val="000000"/>
                          </a:solidFill>
                          <a:latin typeface="Calibri"/>
                          <a:ea typeface="Times New Roman"/>
                        </a:rPr>
                        <a:t>ACTIVIDADES</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es-ES" sz="1100">
                          <a:solidFill>
                            <a:srgbClr val="000000"/>
                          </a:solidFill>
                          <a:latin typeface="Calibri"/>
                          <a:ea typeface="Times New Roman"/>
                        </a:rPr>
                        <a:t>CRONOGRAMA</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rowSpan="3">
                  <a:txBody>
                    <a:bodyPr/>
                    <a:lstStyle/>
                    <a:p>
                      <a:pPr algn="ctr">
                        <a:spcAft>
                          <a:spcPts val="0"/>
                        </a:spcAft>
                      </a:pPr>
                      <a:r>
                        <a:rPr lang="es-ES" sz="1100">
                          <a:solidFill>
                            <a:srgbClr val="000000"/>
                          </a:solidFill>
                          <a:latin typeface="Calibri"/>
                          <a:ea typeface="Times New Roman"/>
                        </a:rPr>
                        <a:t>RECURSOS</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 sz="1100">
                          <a:solidFill>
                            <a:srgbClr val="000000"/>
                          </a:solidFill>
                          <a:latin typeface="Calibri"/>
                          <a:ea typeface="Times New Roman"/>
                        </a:rPr>
                        <a:t>LIMITACIONES</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 sz="1100">
                          <a:solidFill>
                            <a:srgbClr val="000000"/>
                          </a:solidFill>
                          <a:latin typeface="Calibri"/>
                          <a:ea typeface="Times New Roman"/>
                        </a:rPr>
                        <a:t>DÓLARES</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702">
                <a:tc vMerge="1">
                  <a:txBody>
                    <a:bodyPr/>
                    <a:lstStyle/>
                    <a:p>
                      <a:endParaRPr lang="es-ES"/>
                    </a:p>
                  </a:txBody>
                  <a:tcPr/>
                </a:tc>
                <a:tc vMerge="1">
                  <a:txBody>
                    <a:bodyPr/>
                    <a:lstStyle/>
                    <a:p>
                      <a:endParaRPr lang="es-ES"/>
                    </a:p>
                  </a:txBody>
                  <a:tcPr/>
                </a:tc>
                <a:tc gridSpan="4">
                  <a:txBody>
                    <a:bodyPr/>
                    <a:lstStyle/>
                    <a:p>
                      <a:pPr algn="ctr">
                        <a:spcAft>
                          <a:spcPts val="0"/>
                        </a:spcAft>
                      </a:pPr>
                      <a:r>
                        <a:rPr lang="es-ES" sz="1100">
                          <a:solidFill>
                            <a:srgbClr val="000000"/>
                          </a:solidFill>
                          <a:latin typeface="Calibri"/>
                          <a:ea typeface="Times New Roman"/>
                        </a:rPr>
                        <a:t>2012</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r>
              <a:tr h="146660">
                <a:tc vMerge="1">
                  <a:txBody>
                    <a:bodyPr/>
                    <a:lstStyle/>
                    <a:p>
                      <a:endParaRPr lang="es-ES"/>
                    </a:p>
                  </a:txBody>
                  <a:tcPr/>
                </a:tc>
                <a:tc vMerge="1">
                  <a:txBody>
                    <a:bodyPr/>
                    <a:lstStyle/>
                    <a:p>
                      <a:endParaRPr lang="es-ES"/>
                    </a:p>
                  </a:txBody>
                  <a:tcPr/>
                </a:tc>
                <a:tc>
                  <a:txBody>
                    <a:bodyPr/>
                    <a:lstStyle/>
                    <a:p>
                      <a:pPr algn="ctr">
                        <a:spcAft>
                          <a:spcPts val="0"/>
                        </a:spcAft>
                      </a:pPr>
                      <a:r>
                        <a:rPr lang="es-ES" sz="1100">
                          <a:solidFill>
                            <a:srgbClr val="000000"/>
                          </a:solidFill>
                          <a:latin typeface="Calibri"/>
                          <a:ea typeface="Times New Roman"/>
                        </a:rPr>
                        <a:t>1</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2</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3</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4</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vMerge="1">
                  <a:txBody>
                    <a:bodyPr/>
                    <a:lstStyle/>
                    <a:p>
                      <a:endParaRPr lang="es-ES"/>
                    </a:p>
                  </a:txBody>
                  <a:tcPr/>
                </a:tc>
                <a:tc vMerge="1">
                  <a:txBody>
                    <a:bodyPr/>
                    <a:lstStyle/>
                    <a:p>
                      <a:endParaRPr lang="es-ES"/>
                    </a:p>
                  </a:txBody>
                  <a:tcPr/>
                </a:tc>
              </a:tr>
              <a:tr h="322056">
                <a:tc>
                  <a:txBody>
                    <a:bodyPr/>
                    <a:lstStyle/>
                    <a:p>
                      <a:pPr algn="r">
                        <a:spcAft>
                          <a:spcPts val="0"/>
                        </a:spcAft>
                      </a:pPr>
                      <a:r>
                        <a:rPr lang="es-ES" sz="1100">
                          <a:solidFill>
                            <a:srgbClr val="000000"/>
                          </a:solidFill>
                          <a:latin typeface="Calibri"/>
                          <a:ea typeface="Times New Roman"/>
                        </a:rPr>
                        <a:t>1</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Helvetica"/>
                          <a:ea typeface="Times New Roman"/>
                          <a:cs typeface="Times New Roman"/>
                        </a:rPr>
                        <a:t>Estudio de las necesidades de cada una de las áreas</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F243E"/>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100">
                          <a:solidFill>
                            <a:srgbClr val="0F243E"/>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F243E"/>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INFORMACION</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INFORMACION</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100</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105">
                <a:tc>
                  <a:txBody>
                    <a:bodyPr/>
                    <a:lstStyle/>
                    <a:p>
                      <a:pPr algn="r">
                        <a:spcAft>
                          <a:spcPts val="0"/>
                        </a:spcAft>
                      </a:pPr>
                      <a:r>
                        <a:rPr lang="es-ES" sz="1100">
                          <a:solidFill>
                            <a:srgbClr val="000000"/>
                          </a:solidFill>
                          <a:latin typeface="Calibri"/>
                          <a:ea typeface="Times New Roman"/>
                        </a:rPr>
                        <a:t>2</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Helvetica"/>
                          <a:ea typeface="Times New Roman"/>
                          <a:cs typeface="Times New Roman"/>
                        </a:rPr>
                        <a:t>Establecer los procedimientos que se van a incrementar</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S" sz="1100">
                          <a:solidFill>
                            <a:srgbClr val="000000"/>
                          </a:solidFill>
                          <a:latin typeface="Calibri"/>
                          <a:ea typeface="Times New Roman"/>
                        </a:rPr>
                        <a:t>INFORMACION</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TIEMPO</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200</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588">
                <a:tc>
                  <a:txBody>
                    <a:bodyPr/>
                    <a:lstStyle/>
                    <a:p>
                      <a:pPr algn="r">
                        <a:spcAft>
                          <a:spcPts val="0"/>
                        </a:spcAft>
                      </a:pPr>
                      <a:r>
                        <a:rPr lang="es-ES" sz="1100">
                          <a:solidFill>
                            <a:srgbClr val="000000"/>
                          </a:solidFill>
                          <a:latin typeface="Calibri"/>
                          <a:ea typeface="Times New Roman"/>
                        </a:rPr>
                        <a:t>3</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Helvetica"/>
                          <a:ea typeface="Times New Roman"/>
                          <a:cs typeface="Times New Roman"/>
                        </a:rPr>
                        <a:t>Dar a conocer al personal como se va ha incrementar cada unos</a:t>
                      </a:r>
                      <a:br>
                        <a:rPr lang="es-ES" sz="1100">
                          <a:solidFill>
                            <a:srgbClr val="000000"/>
                          </a:solidFill>
                          <a:latin typeface="Helvetica"/>
                          <a:ea typeface="Times New Roman"/>
                          <a:cs typeface="Times New Roman"/>
                        </a:rPr>
                      </a:br>
                      <a:r>
                        <a:rPr lang="es-ES" sz="1100">
                          <a:solidFill>
                            <a:srgbClr val="000000"/>
                          </a:solidFill>
                          <a:latin typeface="Helvetica"/>
                          <a:ea typeface="Times New Roman"/>
                          <a:cs typeface="Times New Roman"/>
                        </a:rPr>
                        <a:t>de los procedimientos.</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HUMANO</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TIEMPO </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300</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96">
                <a:tc>
                  <a:txBody>
                    <a:bodyPr/>
                    <a:lstStyle/>
                    <a:p>
                      <a:pPr algn="r">
                        <a:spcAft>
                          <a:spcPts val="0"/>
                        </a:spcAft>
                      </a:pPr>
                      <a:r>
                        <a:rPr lang="es-ES" sz="1100">
                          <a:solidFill>
                            <a:srgbClr val="000000"/>
                          </a:solidFill>
                          <a:latin typeface="Calibri"/>
                          <a:ea typeface="Times New Roman"/>
                        </a:rPr>
                        <a:t>4</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Helvetica"/>
                          <a:ea typeface="Times New Roman"/>
                          <a:cs typeface="Times New Roman"/>
                        </a:rPr>
                        <a:t>Recopilación de la información</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INFORMACION</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INFORMACION</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100</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92">
                <a:tc>
                  <a:txBody>
                    <a:bodyPr/>
                    <a:lstStyle/>
                    <a:p>
                      <a:pPr algn="r">
                        <a:spcAft>
                          <a:spcPts val="0"/>
                        </a:spcAft>
                      </a:pPr>
                      <a:r>
                        <a:rPr lang="es-ES" sz="1100">
                          <a:solidFill>
                            <a:srgbClr val="000000"/>
                          </a:solidFill>
                          <a:latin typeface="Calibri"/>
                          <a:ea typeface="Times New Roman"/>
                        </a:rPr>
                        <a:t>5</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Helvetica"/>
                          <a:ea typeface="Times New Roman"/>
                          <a:cs typeface="Times New Roman"/>
                        </a:rPr>
                        <a:t>Desarrollo y Ejecución</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rowSpan="2">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spcAft>
                          <a:spcPts val="0"/>
                        </a:spcAft>
                      </a:pPr>
                      <a:r>
                        <a:rPr lang="es-ES" sz="1100">
                          <a:solidFill>
                            <a:srgbClr val="000000"/>
                          </a:solidFill>
                          <a:latin typeface="Calibri"/>
                          <a:ea typeface="Times New Roman"/>
                        </a:rPr>
                        <a:t>HUMANO</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FINANCIERO</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2500</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a:spcAft>
                          <a:spcPts val="0"/>
                        </a:spcAft>
                      </a:pPr>
                      <a:r>
                        <a:rPr lang="es-ES" sz="1100">
                          <a:solidFill>
                            <a:srgbClr val="000000"/>
                          </a:solidFill>
                          <a:latin typeface="Calibri"/>
                          <a:ea typeface="Times New Roman"/>
                        </a:rPr>
                        <a:t>6</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solidFill>
                            <a:srgbClr val="000000"/>
                          </a:solidFill>
                          <a:latin typeface="Helvetica"/>
                          <a:ea typeface="Times New Roman"/>
                          <a:cs typeface="Times New Roman"/>
                        </a:rPr>
                        <a:t>Analizar que acogida que ha tenido los procedimientos </a:t>
                      </a:r>
                      <a:r>
                        <a:rPr lang="es-ES" sz="1100" dirty="0" smtClean="0">
                          <a:solidFill>
                            <a:srgbClr val="000000"/>
                          </a:solidFill>
                          <a:latin typeface="Helvetica"/>
                          <a:ea typeface="Times New Roman"/>
                          <a:cs typeface="Times New Roman"/>
                        </a:rPr>
                        <a:t>que</a:t>
                      </a:r>
                      <a:r>
                        <a:rPr lang="es-ES" sz="1100" baseline="0" dirty="0" smtClean="0">
                          <a:solidFill>
                            <a:srgbClr val="000000"/>
                          </a:solidFill>
                          <a:latin typeface="Helvetica"/>
                          <a:ea typeface="Times New Roman"/>
                          <a:cs typeface="Times New Roman"/>
                        </a:rPr>
                        <a:t> </a:t>
                      </a:r>
                      <a:r>
                        <a:rPr lang="es-ES" sz="1100" dirty="0" smtClean="0">
                          <a:solidFill>
                            <a:srgbClr val="000000"/>
                          </a:solidFill>
                          <a:latin typeface="Helvetica"/>
                          <a:ea typeface="Times New Roman"/>
                          <a:cs typeface="Times New Roman"/>
                        </a:rPr>
                        <a:t>permitirán </a:t>
                      </a:r>
                      <a:r>
                        <a:rPr lang="es-ES" sz="1100" dirty="0">
                          <a:solidFill>
                            <a:srgbClr val="000000"/>
                          </a:solidFill>
                          <a:latin typeface="Helvetica"/>
                          <a:ea typeface="Times New Roman"/>
                          <a:cs typeface="Times New Roman"/>
                        </a:rPr>
                        <a:t>a la Alianza obtener una gestión académica </a:t>
                      </a:r>
                      <a:r>
                        <a:rPr lang="es-ES" sz="1100" dirty="0" smtClean="0">
                          <a:solidFill>
                            <a:srgbClr val="000000"/>
                          </a:solidFill>
                          <a:latin typeface="Helvetica"/>
                          <a:ea typeface="Times New Roman"/>
                          <a:cs typeface="Times New Roman"/>
                        </a:rPr>
                        <a:t>y</a:t>
                      </a:r>
                      <a:r>
                        <a:rPr lang="es-ES" sz="1100" baseline="0" dirty="0" smtClean="0">
                          <a:solidFill>
                            <a:srgbClr val="000000"/>
                          </a:solidFill>
                          <a:latin typeface="Helvetica"/>
                          <a:ea typeface="Times New Roman"/>
                          <a:cs typeface="Times New Roman"/>
                        </a:rPr>
                        <a:t> </a:t>
                      </a:r>
                      <a:r>
                        <a:rPr lang="es-ES" sz="1100" dirty="0" smtClean="0">
                          <a:solidFill>
                            <a:srgbClr val="000000"/>
                          </a:solidFill>
                          <a:latin typeface="Helvetica"/>
                          <a:ea typeface="Times New Roman"/>
                          <a:cs typeface="Times New Roman"/>
                        </a:rPr>
                        <a:t>administrativa </a:t>
                      </a:r>
                      <a:r>
                        <a:rPr lang="es-ES" sz="1100" dirty="0">
                          <a:solidFill>
                            <a:srgbClr val="000000"/>
                          </a:solidFill>
                          <a:latin typeface="Helvetica"/>
                          <a:ea typeface="Times New Roman"/>
                          <a:cs typeface="Times New Roman"/>
                        </a:rPr>
                        <a:t>eficiente</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vMerge="1">
                  <a:txBody>
                    <a:bodyPr/>
                    <a:lstStyle/>
                    <a:p>
                      <a:endParaRPr lang="es-ES"/>
                    </a:p>
                  </a:txBody>
                  <a:tcPr/>
                </a:tc>
                <a:tc>
                  <a:txBody>
                    <a:bodyPr/>
                    <a:lstStyle/>
                    <a:p>
                      <a:pPr algn="ctr">
                        <a:spcAft>
                          <a:spcPts val="0"/>
                        </a:spcAft>
                      </a:pPr>
                      <a:r>
                        <a:rPr lang="es-ES" sz="1100">
                          <a:solidFill>
                            <a:srgbClr val="000000"/>
                          </a:solidFill>
                          <a:latin typeface="Calibri"/>
                          <a:ea typeface="Times New Roman"/>
                        </a:rPr>
                        <a:t>FINANCIERO</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FINANCIERO</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solidFill>
                            <a:srgbClr val="000000"/>
                          </a:solidFill>
                          <a:latin typeface="Calibri"/>
                          <a:ea typeface="Times New Roman"/>
                        </a:rPr>
                        <a:t>300</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gridSpan="6">
                  <a:txBody>
                    <a:bodyPr/>
                    <a:lstStyle/>
                    <a:p>
                      <a:pPr algn="ctr">
                        <a:spcAft>
                          <a:spcPts val="0"/>
                        </a:spcAft>
                      </a:pPr>
                      <a:r>
                        <a:rPr lang="es-ES" sz="1100" dirty="0">
                          <a:solidFill>
                            <a:srgbClr val="000000"/>
                          </a:solidFill>
                          <a:latin typeface="Calibri"/>
                          <a:ea typeface="Times New Roman"/>
                        </a:rPr>
                        <a:t> </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TOTAL</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3.500,00 </a:t>
                      </a:r>
                      <a:endParaRPr lang="es-ES" sz="1600">
                        <a:latin typeface="Times New Roman"/>
                        <a:ea typeface="Times New Roman"/>
                      </a:endParaRPr>
                    </a:p>
                  </a:txBody>
                  <a:tcPr marL="28588" marR="2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702">
                <a:tc gridSpan="6">
                  <a:txBody>
                    <a:bodyPr/>
                    <a:lstStyle/>
                    <a:p>
                      <a:pPr algn="ctr">
                        <a:spcAft>
                          <a:spcPts val="0"/>
                        </a:spcAft>
                      </a:pPr>
                      <a:r>
                        <a:rPr lang="es-ES" sz="1100" dirty="0">
                          <a:solidFill>
                            <a:srgbClr val="000000"/>
                          </a:solidFill>
                          <a:latin typeface="Calibri"/>
                          <a:ea typeface="Times New Roman"/>
                        </a:rPr>
                        <a:t>INDICADOR</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 sz="1100">
                          <a:solidFill>
                            <a:srgbClr val="000000"/>
                          </a:solidFill>
                          <a:latin typeface="Calibri"/>
                          <a:ea typeface="Times New Roman"/>
                        </a:rPr>
                        <a:t>RESPONSABLES</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14702">
                <a:tc rowSpan="4" gridSpan="6">
                  <a:txBody>
                    <a:bodyPr/>
                    <a:lstStyle/>
                    <a:p>
                      <a:pPr algn="ctr">
                        <a:spcAft>
                          <a:spcPts val="0"/>
                        </a:spcAft>
                      </a:pPr>
                      <a:r>
                        <a:rPr lang="es-ES" sz="1100" dirty="0">
                          <a:solidFill>
                            <a:srgbClr val="000000"/>
                          </a:solidFill>
                          <a:latin typeface="Calibri"/>
                          <a:ea typeface="Times New Roman"/>
                        </a:rPr>
                        <a:t>Grado de satisfacción en los procesos internos</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rowSpan="4" hMerge="1">
                  <a:txBody>
                    <a:bodyPr/>
                    <a:lstStyle/>
                    <a:p>
                      <a:endParaRPr lang="es-ES"/>
                    </a:p>
                  </a:txBody>
                  <a:tcPr/>
                </a:tc>
                <a:tc gridSpan="3">
                  <a:txBody>
                    <a:bodyPr/>
                    <a:lstStyle/>
                    <a:p>
                      <a:pPr algn="ctr">
                        <a:spcAft>
                          <a:spcPts val="0"/>
                        </a:spcAft>
                      </a:pPr>
                      <a:r>
                        <a:rPr lang="es-ES" sz="1100">
                          <a:solidFill>
                            <a:srgbClr val="000000"/>
                          </a:solidFill>
                          <a:latin typeface="Calibri"/>
                          <a:ea typeface="Times New Roman"/>
                        </a:rPr>
                        <a:t>Gerente General</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14702">
                <a:tc gridSpan="6"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 sz="1100">
                          <a:solidFill>
                            <a:srgbClr val="000000"/>
                          </a:solidFill>
                          <a:latin typeface="Calibri"/>
                          <a:ea typeface="Times New Roman"/>
                        </a:rPr>
                        <a:t>Dirección Administrativa Financiera</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14702">
                <a:tc gridSpan="6"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 sz="1100">
                          <a:solidFill>
                            <a:srgbClr val="000000"/>
                          </a:solidFill>
                          <a:latin typeface="Calibri"/>
                          <a:ea typeface="Times New Roman"/>
                        </a:rPr>
                        <a:t> </a:t>
                      </a:r>
                      <a:endParaRPr lang="es-ES" sz="160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25439">
                <a:tc gridSpan="6"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 sz="1100" dirty="0">
                          <a:solidFill>
                            <a:srgbClr val="000000"/>
                          </a:solidFill>
                          <a:latin typeface="Calibri"/>
                          <a:ea typeface="Times New Roman"/>
                        </a:rPr>
                        <a:t> </a:t>
                      </a:r>
                      <a:endParaRPr lang="es-ES" sz="1600" dirty="0">
                        <a:latin typeface="Times New Roman"/>
                        <a:ea typeface="Times New Roman"/>
                      </a:endParaRPr>
                    </a:p>
                  </a:txBody>
                  <a:tcPr marL="28588" marR="285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123110"/>
            <a:ext cx="734481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PROYECTO 4</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13" name="12 Tabla"/>
          <p:cNvGraphicFramePr>
            <a:graphicFrameLocks noGrp="1"/>
          </p:cNvGraphicFramePr>
          <p:nvPr/>
        </p:nvGraphicFramePr>
        <p:xfrm>
          <a:off x="1043608" y="476672"/>
          <a:ext cx="7920879" cy="6192688"/>
        </p:xfrm>
        <a:graphic>
          <a:graphicData uri="http://schemas.openxmlformats.org/drawingml/2006/table">
            <a:tbl>
              <a:tblPr/>
              <a:tblGrid>
                <a:gridCol w="348345"/>
                <a:gridCol w="1911927"/>
                <a:gridCol w="148248"/>
                <a:gridCol w="148722"/>
                <a:gridCol w="74124"/>
                <a:gridCol w="106571"/>
                <a:gridCol w="74124"/>
                <a:gridCol w="86090"/>
                <a:gridCol w="74124"/>
                <a:gridCol w="74124"/>
                <a:gridCol w="74124"/>
                <a:gridCol w="74124"/>
                <a:gridCol w="74124"/>
                <a:gridCol w="74124"/>
                <a:gridCol w="74124"/>
                <a:gridCol w="74124"/>
                <a:gridCol w="74124"/>
                <a:gridCol w="74124"/>
                <a:gridCol w="74124"/>
                <a:gridCol w="74124"/>
                <a:gridCol w="74124"/>
                <a:gridCol w="228255"/>
                <a:gridCol w="74124"/>
                <a:gridCol w="228255"/>
                <a:gridCol w="74124"/>
                <a:gridCol w="74124"/>
                <a:gridCol w="1239891"/>
                <a:gridCol w="826328"/>
                <a:gridCol w="74124"/>
                <a:gridCol w="1239891"/>
              </a:tblGrid>
              <a:tr h="176890">
                <a:tc gridSpan="6">
                  <a:txBody>
                    <a:bodyPr/>
                    <a:lstStyle/>
                    <a:p>
                      <a:pPr algn="l">
                        <a:spcAft>
                          <a:spcPts val="0"/>
                        </a:spcAft>
                      </a:pPr>
                      <a:r>
                        <a:rPr lang="es-ES_tradnl" sz="1000" dirty="0">
                          <a:solidFill>
                            <a:srgbClr val="000000"/>
                          </a:solidFill>
                          <a:latin typeface="Calibri"/>
                          <a:ea typeface="Times New Roman"/>
                        </a:rPr>
                        <a:t>FUNDACION SCALESIA </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a:txBody>
                    <a:bodyPr/>
                    <a:lstStyle/>
                    <a:p>
                      <a:pPr algn="l">
                        <a:spcAft>
                          <a:spcPts val="0"/>
                        </a:spcAft>
                      </a:pPr>
                      <a:r>
                        <a:rPr lang="es-ES_tradnl" sz="11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gridSpan="2">
                  <a:txBody>
                    <a:bodyPr/>
                    <a:lstStyle/>
                    <a:p>
                      <a:pPr algn="l">
                        <a:spcAft>
                          <a:spcPts val="0"/>
                        </a:spcAft>
                      </a:pPr>
                      <a:r>
                        <a:rPr lang="es-ES_tradnl" sz="11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r>
              <a:tr h="275057">
                <a:tc gridSpan="2">
                  <a:txBody>
                    <a:bodyPr/>
                    <a:lstStyle/>
                    <a:p>
                      <a:pPr algn="l">
                        <a:spcAft>
                          <a:spcPts val="0"/>
                        </a:spcAft>
                      </a:pPr>
                      <a:r>
                        <a:rPr lang="es-ES_tradnl" sz="1000">
                          <a:solidFill>
                            <a:srgbClr val="000000"/>
                          </a:solidFill>
                          <a:latin typeface="Calibri"/>
                          <a:ea typeface="Times New Roman"/>
                        </a:rPr>
                        <a:t>NOMBRE</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8">
                  <a:txBody>
                    <a:bodyPr/>
                    <a:lstStyle/>
                    <a:p>
                      <a:pPr algn="l">
                        <a:spcAft>
                          <a:spcPts val="0"/>
                        </a:spcAft>
                      </a:pPr>
                      <a:r>
                        <a:rPr lang="es-ES_tradnl" sz="1000" dirty="0">
                          <a:solidFill>
                            <a:srgbClr val="000000"/>
                          </a:solidFill>
                          <a:latin typeface="Calibri"/>
                          <a:ea typeface="Times New Roman"/>
                        </a:rPr>
                        <a:t>Plan de capacitación a docentes y personal administrativo</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73768">
                <a:tc gridSpan="2">
                  <a:txBody>
                    <a:bodyPr/>
                    <a:lstStyle/>
                    <a:p>
                      <a:pPr algn="l">
                        <a:spcAft>
                          <a:spcPts val="0"/>
                        </a:spcAft>
                      </a:pPr>
                      <a:r>
                        <a:rPr lang="es-ES_tradnl" sz="1000">
                          <a:solidFill>
                            <a:srgbClr val="000000"/>
                          </a:solidFill>
                          <a:latin typeface="Calibri"/>
                          <a:ea typeface="Times New Roman"/>
                        </a:rPr>
                        <a:t>OBJETIVO</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8">
                  <a:txBody>
                    <a:bodyPr/>
                    <a:lstStyle/>
                    <a:p>
                      <a:pPr algn="l">
                        <a:spcAft>
                          <a:spcPts val="0"/>
                        </a:spcAft>
                      </a:pPr>
                      <a:r>
                        <a:rPr lang="es-ES_tradnl" sz="1000" dirty="0">
                          <a:solidFill>
                            <a:srgbClr val="000000"/>
                          </a:solidFill>
                          <a:latin typeface="Helvetica"/>
                          <a:ea typeface="Times New Roman"/>
                          <a:cs typeface="Times New Roman"/>
                        </a:rPr>
                        <a:t>Desarrollar un programa continuo de capacitación y motivación hacia el desarrollo profesional que ayude a mejorar el nivel de satisfacción del cliente tanto interno como externo fortaleciendo la cultura organizativa</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1265">
                <a:tc gridSpan="2">
                  <a:txBody>
                    <a:bodyPr/>
                    <a:lstStyle/>
                    <a:p>
                      <a:pPr algn="l">
                        <a:spcAft>
                          <a:spcPts val="0"/>
                        </a:spcAft>
                      </a:pPr>
                      <a:r>
                        <a:rPr lang="es-ES_tradnl" sz="1000">
                          <a:solidFill>
                            <a:srgbClr val="000000"/>
                          </a:solidFill>
                          <a:latin typeface="Calibri"/>
                          <a:ea typeface="Times New Roman"/>
                        </a:rPr>
                        <a:t>UNIDAD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8">
                  <a:txBody>
                    <a:bodyPr/>
                    <a:lstStyle/>
                    <a:p>
                      <a:pPr algn="l">
                        <a:spcAft>
                          <a:spcPts val="0"/>
                        </a:spcAft>
                      </a:pPr>
                      <a:r>
                        <a:rPr lang="es-ES_tradnl" sz="1000">
                          <a:solidFill>
                            <a:srgbClr val="000000"/>
                          </a:solidFill>
                          <a:latin typeface="Calibri"/>
                          <a:ea typeface="Times New Roman"/>
                        </a:rPr>
                        <a:t>Direccion y Area  Administrativa Financiera</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1265">
                <a:tc gridSpan="2">
                  <a:txBody>
                    <a:bodyPr/>
                    <a:lstStyle/>
                    <a:p>
                      <a:pPr algn="l">
                        <a:spcAft>
                          <a:spcPts val="0"/>
                        </a:spcAft>
                      </a:pPr>
                      <a:r>
                        <a:rPr lang="es-ES_tradnl" sz="1000" dirty="0">
                          <a:solidFill>
                            <a:srgbClr val="000000"/>
                          </a:solidFill>
                          <a:latin typeface="Calibri"/>
                          <a:ea typeface="Times New Roman"/>
                        </a:rPr>
                        <a:t>LIDER</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8">
                  <a:txBody>
                    <a:bodyPr/>
                    <a:lstStyle/>
                    <a:p>
                      <a:pPr algn="l">
                        <a:spcAft>
                          <a:spcPts val="0"/>
                        </a:spcAft>
                      </a:pPr>
                      <a:r>
                        <a:rPr lang="es-ES_tradnl" sz="1000">
                          <a:solidFill>
                            <a:srgbClr val="000000"/>
                          </a:solidFill>
                          <a:latin typeface="Calibri"/>
                          <a:ea typeface="Times New Roman"/>
                        </a:rPr>
                        <a:t>Gerencia General y Gerencia Administrativa financiera</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1265">
                <a:tc gridSpan="2">
                  <a:txBody>
                    <a:bodyPr/>
                    <a:lstStyle/>
                    <a:p>
                      <a:pPr algn="l">
                        <a:spcAft>
                          <a:spcPts val="0"/>
                        </a:spcAft>
                      </a:pPr>
                      <a:r>
                        <a:rPr lang="es-ES_tradnl" sz="1000" dirty="0">
                          <a:solidFill>
                            <a:srgbClr val="000000"/>
                          </a:solidFill>
                          <a:latin typeface="Calibri"/>
                          <a:ea typeface="Times New Roman"/>
                        </a:rPr>
                        <a:t>PLAZO</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8">
                  <a:txBody>
                    <a:bodyPr/>
                    <a:lstStyle/>
                    <a:p>
                      <a:pPr algn="l">
                        <a:spcAft>
                          <a:spcPts val="0"/>
                        </a:spcAft>
                      </a:pPr>
                      <a:r>
                        <a:rPr lang="es-ES_tradnl" sz="1000">
                          <a:solidFill>
                            <a:srgbClr val="000000"/>
                          </a:solidFill>
                          <a:latin typeface="Calibri"/>
                          <a:ea typeface="Times New Roman"/>
                        </a:rPr>
                        <a:t>Año 2012</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1265">
                <a:tc rowSpan="3">
                  <a:txBody>
                    <a:bodyPr/>
                    <a:lstStyle/>
                    <a:p>
                      <a:pPr algn="ctr">
                        <a:spcAft>
                          <a:spcPts val="0"/>
                        </a:spcAft>
                      </a:pPr>
                      <a:r>
                        <a:rPr lang="es-ES_tradnl" sz="1000">
                          <a:solidFill>
                            <a:srgbClr val="000000"/>
                          </a:solidFill>
                          <a:latin typeface="Calibri"/>
                          <a:ea typeface="Times New Roman"/>
                        </a:rPr>
                        <a:t>Nº</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_tradnl" sz="1000">
                          <a:solidFill>
                            <a:srgbClr val="000000"/>
                          </a:solidFill>
                          <a:latin typeface="Calibri"/>
                          <a:ea typeface="Times New Roman"/>
                        </a:rPr>
                        <a:t>ACTIVIDADES</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4">
                  <a:txBody>
                    <a:bodyPr/>
                    <a:lstStyle/>
                    <a:p>
                      <a:pPr algn="ctr">
                        <a:spcAft>
                          <a:spcPts val="0"/>
                        </a:spcAft>
                      </a:pPr>
                      <a:r>
                        <a:rPr lang="es-ES_tradnl" sz="1000">
                          <a:solidFill>
                            <a:srgbClr val="000000"/>
                          </a:solidFill>
                          <a:latin typeface="Calibri"/>
                          <a:ea typeface="Times New Roman"/>
                        </a:rPr>
                        <a:t>CRONOGRAMA</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2" gridSpan="2">
                  <a:txBody>
                    <a:bodyPr/>
                    <a:lstStyle/>
                    <a:p>
                      <a:pPr algn="ctr">
                        <a:spcAft>
                          <a:spcPts val="0"/>
                        </a:spcAft>
                      </a:pPr>
                      <a:r>
                        <a:rPr lang="es-ES_tradnl" sz="1000">
                          <a:solidFill>
                            <a:srgbClr val="000000"/>
                          </a:solidFill>
                          <a:latin typeface="Calibri"/>
                          <a:ea typeface="Times New Roman"/>
                        </a:rPr>
                        <a:t>RECURSOS</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c rowSpan="2" gridSpan="2">
                  <a:txBody>
                    <a:bodyPr/>
                    <a:lstStyle/>
                    <a:p>
                      <a:pPr algn="ctr">
                        <a:spcAft>
                          <a:spcPts val="0"/>
                        </a:spcAft>
                      </a:pPr>
                      <a:r>
                        <a:rPr lang="es-ES_tradnl" sz="1000">
                          <a:solidFill>
                            <a:srgbClr val="000000"/>
                          </a:solidFill>
                          <a:latin typeface="Calibri"/>
                          <a:ea typeface="Times New Roman"/>
                        </a:rPr>
                        <a:t>DÓLARES</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r>
              <a:tr h="161265">
                <a:tc vMerge="1">
                  <a:txBody>
                    <a:bodyPr/>
                    <a:lstStyle/>
                    <a:p>
                      <a:endParaRPr lang="es-ES"/>
                    </a:p>
                  </a:txBody>
                  <a:tcPr/>
                </a:tc>
                <a:tc vMerge="1">
                  <a:txBody>
                    <a:bodyPr/>
                    <a:lstStyle/>
                    <a:p>
                      <a:endParaRPr lang="es-ES"/>
                    </a:p>
                  </a:txBody>
                  <a:tcPr/>
                </a:tc>
                <a:tc gridSpan="24">
                  <a:txBody>
                    <a:bodyPr/>
                    <a:lstStyle/>
                    <a:p>
                      <a:pPr algn="ctr">
                        <a:spcAft>
                          <a:spcPts val="0"/>
                        </a:spcAft>
                      </a:pPr>
                      <a:r>
                        <a:rPr lang="es-ES_tradnl" sz="1000">
                          <a:solidFill>
                            <a:srgbClr val="000000"/>
                          </a:solidFill>
                          <a:latin typeface="Calibri"/>
                          <a:ea typeface="Times New Roman"/>
                        </a:rPr>
                        <a:t>2012</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2" vMerge="1">
                  <a:txBody>
                    <a:bodyPr/>
                    <a:lstStyle/>
                    <a:p>
                      <a:endParaRPr lang="es-ES"/>
                    </a:p>
                  </a:txBody>
                  <a:tcPr/>
                </a:tc>
                <a:tc hMerge="1" vMerge="1">
                  <a:txBody>
                    <a:bodyPr/>
                    <a:lstStyle/>
                    <a:p>
                      <a:endParaRPr lang="es-ES"/>
                    </a:p>
                  </a:txBody>
                  <a:tcPr/>
                </a:tc>
                <a:tc gridSpan="2" vMerge="1">
                  <a:txBody>
                    <a:bodyPr/>
                    <a:lstStyle/>
                    <a:p>
                      <a:endParaRPr lang="es-ES"/>
                    </a:p>
                  </a:txBody>
                  <a:tcPr/>
                </a:tc>
                <a:tc hMerge="1" vMerge="1">
                  <a:txBody>
                    <a:bodyPr/>
                    <a:lstStyle/>
                    <a:p>
                      <a:endParaRPr lang="es-ES"/>
                    </a:p>
                  </a:txBody>
                  <a:tcPr/>
                </a:tc>
              </a:tr>
              <a:tr h="203235">
                <a:tc vMerge="1">
                  <a:txBody>
                    <a:bodyPr/>
                    <a:lstStyle/>
                    <a:p>
                      <a:endParaRPr lang="es-ES"/>
                    </a:p>
                  </a:txBody>
                  <a:tcPr/>
                </a:tc>
                <a:tc v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_tradnl" sz="1000">
                          <a:solidFill>
                            <a:srgbClr val="000000"/>
                          </a:solidFill>
                          <a:latin typeface="Calibri"/>
                          <a:ea typeface="Times New Roman"/>
                        </a:rPr>
                        <a:t>2</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3</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4</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s-ES_tradnl" sz="1000">
                          <a:solidFill>
                            <a:srgbClr val="000000"/>
                          </a:solidFill>
                          <a:latin typeface="Calibri"/>
                          <a:ea typeface="Times New Roman"/>
                        </a:rPr>
                        <a:t>5</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6</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7</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8</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9</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10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11</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_tradnl" sz="1000">
                          <a:solidFill>
                            <a:srgbClr val="000000"/>
                          </a:solidFill>
                          <a:latin typeface="Calibri"/>
                          <a:ea typeface="Times New Roman"/>
                        </a:rPr>
                        <a:t>12</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endParaRPr lang="es-ES" sz="105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l"/>
                      <a:endParaRPr lang="es-ES" sz="105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17">
                <a:tc>
                  <a:txBody>
                    <a:bodyPr/>
                    <a:lstStyle/>
                    <a:p>
                      <a:pPr algn="r">
                        <a:spcAft>
                          <a:spcPts val="0"/>
                        </a:spcAft>
                      </a:pPr>
                      <a:r>
                        <a:rPr lang="es-ES_tradnl" sz="1000">
                          <a:solidFill>
                            <a:srgbClr val="000000"/>
                          </a:solidFill>
                          <a:latin typeface="Calibri"/>
                          <a:ea typeface="Times New Roman"/>
                        </a:rPr>
                        <a:t>1</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Estudio de las necesidades de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F243E"/>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l">
                        <a:spcAft>
                          <a:spcPts val="0"/>
                        </a:spcAft>
                      </a:pPr>
                      <a:r>
                        <a:rPr lang="es-ES_tradnl" sz="1000">
                          <a:solidFill>
                            <a:srgbClr val="0F243E"/>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gridSpan="3">
                  <a:txBody>
                    <a:bodyPr/>
                    <a:lstStyle/>
                    <a:p>
                      <a:pPr algn="l">
                        <a:spcAft>
                          <a:spcPts val="0"/>
                        </a:spcAft>
                      </a:pPr>
                      <a:r>
                        <a:rPr lang="es-ES_tradnl" sz="1000">
                          <a:solidFill>
                            <a:srgbClr val="0F243E"/>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HUMANO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100">
                <a:tc>
                  <a:txBody>
                    <a:bodyPr/>
                    <a:lstStyle/>
                    <a:p>
                      <a:pPr algn="r">
                        <a:spcAft>
                          <a:spcPts val="0"/>
                        </a:spcAft>
                      </a:pPr>
                      <a:r>
                        <a:rPr lang="es-ES_tradnl" sz="1000">
                          <a:solidFill>
                            <a:srgbClr val="000000"/>
                          </a:solidFill>
                          <a:latin typeface="Calibri"/>
                          <a:ea typeface="Times New Roman"/>
                        </a:rPr>
                        <a:t>2</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Establecer los Temas de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INFORMACION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200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17">
                <a:tc>
                  <a:txBody>
                    <a:bodyPr/>
                    <a:lstStyle/>
                    <a:p>
                      <a:pPr algn="r">
                        <a:spcAft>
                          <a:spcPts val="0"/>
                        </a:spcAft>
                      </a:pPr>
                      <a:r>
                        <a:rPr lang="es-ES_tradnl" sz="1000">
                          <a:solidFill>
                            <a:srgbClr val="000000"/>
                          </a:solidFill>
                          <a:latin typeface="Calibri"/>
                          <a:ea typeface="Times New Roman"/>
                        </a:rPr>
                        <a:t>3</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Analizar las ofertas de Capacitación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INFORMACION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300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17">
                <a:tc>
                  <a:txBody>
                    <a:bodyPr/>
                    <a:lstStyle/>
                    <a:p>
                      <a:pPr algn="r">
                        <a:spcAft>
                          <a:spcPts val="0"/>
                        </a:spcAft>
                      </a:pPr>
                      <a:r>
                        <a:rPr lang="es-ES_tradnl" sz="1000">
                          <a:solidFill>
                            <a:srgbClr val="000000"/>
                          </a:solidFill>
                          <a:latin typeface="Calibri"/>
                          <a:ea typeface="Times New Roman"/>
                        </a:rPr>
                        <a:t>4</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Estudiar opciones de empresas Capacitadoras</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INFORMACION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17">
                <a:tc>
                  <a:txBody>
                    <a:bodyPr/>
                    <a:lstStyle/>
                    <a:p>
                      <a:pPr algn="r">
                        <a:spcAft>
                          <a:spcPts val="0"/>
                        </a:spcAft>
                      </a:pPr>
                      <a:r>
                        <a:rPr lang="es-ES_tradnl" sz="1000">
                          <a:solidFill>
                            <a:srgbClr val="000000"/>
                          </a:solidFill>
                          <a:latin typeface="Calibri"/>
                          <a:ea typeface="Times New Roman"/>
                        </a:rPr>
                        <a:t>5</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Selección de la empresa que realizará la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HUMANO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300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768">
                <a:tc>
                  <a:txBody>
                    <a:bodyPr/>
                    <a:lstStyle/>
                    <a:p>
                      <a:pPr algn="r">
                        <a:spcAft>
                          <a:spcPts val="0"/>
                        </a:spcAft>
                      </a:pPr>
                      <a:r>
                        <a:rPr lang="es-ES_tradnl" sz="1000">
                          <a:solidFill>
                            <a:srgbClr val="000000"/>
                          </a:solidFill>
                          <a:latin typeface="Calibri"/>
                          <a:ea typeface="Times New Roman"/>
                        </a:rPr>
                        <a:t>6 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Analizar los contenidos de las Capacitaciones con la empresa</a:t>
                      </a:r>
                      <a:br>
                        <a:rPr lang="es-ES_tradnl" sz="1000">
                          <a:solidFill>
                            <a:srgbClr val="000000"/>
                          </a:solidFill>
                          <a:latin typeface="Helvetica"/>
                          <a:ea typeface="Times New Roman"/>
                          <a:cs typeface="Times New Roman"/>
                        </a:rPr>
                      </a:br>
                      <a:r>
                        <a:rPr lang="es-ES_tradnl" sz="1000">
                          <a:solidFill>
                            <a:srgbClr val="000000"/>
                          </a:solidFill>
                          <a:latin typeface="Helvetica"/>
                          <a:ea typeface="Times New Roman"/>
                          <a:cs typeface="Times New Roman"/>
                        </a:rPr>
                        <a:t>seleccionada</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INFORMACION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17">
                <a:tc>
                  <a:txBody>
                    <a:bodyPr/>
                    <a:lstStyle/>
                    <a:p>
                      <a:pPr algn="r">
                        <a:spcAft>
                          <a:spcPts val="0"/>
                        </a:spcAft>
                      </a:pPr>
                      <a:r>
                        <a:rPr lang="es-ES_tradnl" sz="1000">
                          <a:solidFill>
                            <a:srgbClr val="000000"/>
                          </a:solidFill>
                          <a:latin typeface="Calibri"/>
                          <a:ea typeface="Times New Roman"/>
                        </a:rPr>
                        <a:t>7 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Programar el Plan de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7F7F7F"/>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HUMANO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75">
                <a:tc>
                  <a:txBody>
                    <a:bodyPr/>
                    <a:lstStyle/>
                    <a:p>
                      <a:pPr algn="r">
                        <a:spcAft>
                          <a:spcPts val="0"/>
                        </a:spcAft>
                      </a:pPr>
                      <a:r>
                        <a:rPr lang="es-ES_tradnl" sz="1000">
                          <a:solidFill>
                            <a:srgbClr val="000000"/>
                          </a:solidFill>
                          <a:latin typeface="Calibri"/>
                          <a:ea typeface="Times New Roman"/>
                        </a:rPr>
                        <a:t>8 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Elaboración del Presupuesto</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7F7F7F"/>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dirty="0">
                          <a:solidFill>
                            <a:srgbClr val="000000"/>
                          </a:solidFill>
                          <a:latin typeface="Calibri"/>
                          <a:ea typeface="Times New Roman"/>
                        </a:rPr>
                        <a:t> </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FINANCIERO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50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75">
                <a:tc>
                  <a:txBody>
                    <a:bodyPr/>
                    <a:lstStyle/>
                    <a:p>
                      <a:pPr algn="r">
                        <a:spcAft>
                          <a:spcPts val="0"/>
                        </a:spcAft>
                      </a:pPr>
                      <a:r>
                        <a:rPr lang="es-ES_tradnl" sz="1000">
                          <a:solidFill>
                            <a:srgbClr val="000000"/>
                          </a:solidFill>
                          <a:latin typeface="Calibri"/>
                          <a:ea typeface="Times New Roman"/>
                        </a:rPr>
                        <a:t>9 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Aprobación del proyecto</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7F7F7F"/>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INFORMACION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50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75">
                <a:tc>
                  <a:txBody>
                    <a:bodyPr/>
                    <a:lstStyle/>
                    <a:p>
                      <a:pPr algn="r">
                        <a:spcAft>
                          <a:spcPts val="0"/>
                        </a:spcAft>
                      </a:pPr>
                      <a:r>
                        <a:rPr lang="es-ES_tradnl" sz="1000">
                          <a:solidFill>
                            <a:srgbClr val="000000"/>
                          </a:solidFill>
                          <a:latin typeface="Calibri"/>
                          <a:ea typeface="Times New Roman"/>
                        </a:rPr>
                        <a:t>10 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Desarrollo y Ejecución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FINANCIERO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5000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75">
                <a:tc>
                  <a:txBody>
                    <a:bodyPr/>
                    <a:lstStyle/>
                    <a:p>
                      <a:pPr algn="r">
                        <a:spcAft>
                          <a:spcPts val="0"/>
                        </a:spcAft>
                      </a:pPr>
                      <a:r>
                        <a:rPr lang="es-ES_tradnl" sz="1000">
                          <a:solidFill>
                            <a:srgbClr val="000000"/>
                          </a:solidFill>
                          <a:latin typeface="Calibri"/>
                          <a:ea typeface="Times New Roman"/>
                        </a:rPr>
                        <a:t>11 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Evaluar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HUMANO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1265">
                <a:tc gridSpan="7">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TOTALES</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6.400,00 </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61265">
                <a:tc gridSpan="7">
                  <a:txBody>
                    <a:bodyPr/>
                    <a:lstStyle/>
                    <a:p>
                      <a:pPr algn="ctr">
                        <a:spcAft>
                          <a:spcPts val="0"/>
                        </a:spcAft>
                      </a:pPr>
                      <a:r>
                        <a:rPr lang="es-ES_tradnl" sz="1000">
                          <a:solidFill>
                            <a:srgbClr val="000000"/>
                          </a:solidFill>
                          <a:latin typeface="Calibri"/>
                          <a:ea typeface="Times New Roman"/>
                        </a:rPr>
                        <a:t>INDICADOR</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RESPONSABLES</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161265">
                <a:tc rowSpan="2" gridSpan="7">
                  <a:txBody>
                    <a:bodyPr/>
                    <a:lstStyle/>
                    <a:p>
                      <a:pPr algn="ctr">
                        <a:spcAft>
                          <a:spcPts val="0"/>
                        </a:spcAft>
                      </a:pPr>
                      <a:r>
                        <a:rPr lang="es-ES_tradnl" sz="1000">
                          <a:solidFill>
                            <a:srgbClr val="000000"/>
                          </a:solidFill>
                          <a:latin typeface="Calibri"/>
                          <a:ea typeface="Times New Roman"/>
                        </a:rPr>
                        <a:t>Números de horas de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Gerente General</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161265">
                <a:tc gridSpan="7"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dirty="0">
                          <a:solidFill>
                            <a:srgbClr val="000000"/>
                          </a:solidFill>
                          <a:latin typeface="Calibri"/>
                          <a:ea typeface="Times New Roman"/>
                        </a:rPr>
                        <a:t> </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dirty="0">
                          <a:solidFill>
                            <a:srgbClr val="000000"/>
                          </a:solidFill>
                          <a:latin typeface="Calibri"/>
                          <a:ea typeface="Times New Roman"/>
                        </a:rPr>
                        <a:t> </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dirty="0">
                          <a:solidFill>
                            <a:srgbClr val="000000"/>
                          </a:solidFill>
                          <a:latin typeface="Calibri"/>
                          <a:ea typeface="Times New Roman"/>
                        </a:rPr>
                        <a:t>Dirección Administrativa Financiera</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75656" y="-123110"/>
            <a:ext cx="734481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PROYECTO 4</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graphicFrame>
        <p:nvGraphicFramePr>
          <p:cNvPr id="13" name="12 Tabla"/>
          <p:cNvGraphicFramePr>
            <a:graphicFrameLocks noGrp="1"/>
          </p:cNvGraphicFramePr>
          <p:nvPr/>
        </p:nvGraphicFramePr>
        <p:xfrm>
          <a:off x="1043608" y="476672"/>
          <a:ext cx="7920879" cy="6192688"/>
        </p:xfrm>
        <a:graphic>
          <a:graphicData uri="http://schemas.openxmlformats.org/drawingml/2006/table">
            <a:tbl>
              <a:tblPr/>
              <a:tblGrid>
                <a:gridCol w="348345"/>
                <a:gridCol w="1911927"/>
                <a:gridCol w="148248"/>
                <a:gridCol w="148722"/>
                <a:gridCol w="74124"/>
                <a:gridCol w="106571"/>
                <a:gridCol w="74124"/>
                <a:gridCol w="86090"/>
                <a:gridCol w="74124"/>
                <a:gridCol w="74124"/>
                <a:gridCol w="74124"/>
                <a:gridCol w="74124"/>
                <a:gridCol w="74124"/>
                <a:gridCol w="74124"/>
                <a:gridCol w="74124"/>
                <a:gridCol w="74124"/>
                <a:gridCol w="74124"/>
                <a:gridCol w="74124"/>
                <a:gridCol w="74124"/>
                <a:gridCol w="74124"/>
                <a:gridCol w="74124"/>
                <a:gridCol w="228255"/>
                <a:gridCol w="74124"/>
                <a:gridCol w="228255"/>
                <a:gridCol w="74124"/>
                <a:gridCol w="74124"/>
                <a:gridCol w="1239891"/>
                <a:gridCol w="826328"/>
                <a:gridCol w="74124"/>
                <a:gridCol w="1239891"/>
              </a:tblGrid>
              <a:tr h="176890">
                <a:tc gridSpan="6">
                  <a:txBody>
                    <a:bodyPr/>
                    <a:lstStyle/>
                    <a:p>
                      <a:pPr algn="l">
                        <a:spcAft>
                          <a:spcPts val="0"/>
                        </a:spcAft>
                      </a:pPr>
                      <a:r>
                        <a:rPr lang="es-ES_tradnl" sz="1000" dirty="0">
                          <a:solidFill>
                            <a:srgbClr val="000000"/>
                          </a:solidFill>
                          <a:latin typeface="Calibri"/>
                          <a:ea typeface="Times New Roman"/>
                        </a:rPr>
                        <a:t>FUNDACION SCALESIA </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c>
                  <a:txBody>
                    <a:bodyPr/>
                    <a:lstStyle/>
                    <a:p>
                      <a:pPr algn="l">
                        <a:spcAft>
                          <a:spcPts val="0"/>
                        </a:spcAft>
                      </a:pPr>
                      <a:r>
                        <a:rPr lang="es-ES_tradnl" sz="11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gridSpan="2">
                  <a:txBody>
                    <a:bodyPr/>
                    <a:lstStyle/>
                    <a:p>
                      <a:pPr algn="l">
                        <a:spcAft>
                          <a:spcPts val="0"/>
                        </a:spcAft>
                      </a:pPr>
                      <a:r>
                        <a:rPr lang="es-ES_tradnl" sz="11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ES"/>
                    </a:p>
                  </a:txBody>
                  <a:tcPr/>
                </a:tc>
              </a:tr>
              <a:tr h="275057">
                <a:tc gridSpan="2">
                  <a:txBody>
                    <a:bodyPr/>
                    <a:lstStyle/>
                    <a:p>
                      <a:pPr algn="l">
                        <a:spcAft>
                          <a:spcPts val="0"/>
                        </a:spcAft>
                      </a:pPr>
                      <a:r>
                        <a:rPr lang="es-ES_tradnl" sz="1000">
                          <a:solidFill>
                            <a:srgbClr val="000000"/>
                          </a:solidFill>
                          <a:latin typeface="Calibri"/>
                          <a:ea typeface="Times New Roman"/>
                        </a:rPr>
                        <a:t>NOMBRE</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8">
                  <a:txBody>
                    <a:bodyPr/>
                    <a:lstStyle/>
                    <a:p>
                      <a:pPr algn="l">
                        <a:spcAft>
                          <a:spcPts val="0"/>
                        </a:spcAft>
                      </a:pPr>
                      <a:r>
                        <a:rPr lang="es-ES_tradnl" sz="1000" dirty="0">
                          <a:solidFill>
                            <a:srgbClr val="000000"/>
                          </a:solidFill>
                          <a:latin typeface="Calibri"/>
                          <a:ea typeface="Times New Roman"/>
                        </a:rPr>
                        <a:t>Plan de capacitación a docentes y personal administrativo</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73768">
                <a:tc gridSpan="2">
                  <a:txBody>
                    <a:bodyPr/>
                    <a:lstStyle/>
                    <a:p>
                      <a:pPr algn="l">
                        <a:spcAft>
                          <a:spcPts val="0"/>
                        </a:spcAft>
                      </a:pPr>
                      <a:r>
                        <a:rPr lang="es-ES_tradnl" sz="1000">
                          <a:solidFill>
                            <a:srgbClr val="000000"/>
                          </a:solidFill>
                          <a:latin typeface="Calibri"/>
                          <a:ea typeface="Times New Roman"/>
                        </a:rPr>
                        <a:t>OBJETIVO</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8">
                  <a:txBody>
                    <a:bodyPr/>
                    <a:lstStyle/>
                    <a:p>
                      <a:pPr algn="l">
                        <a:spcAft>
                          <a:spcPts val="0"/>
                        </a:spcAft>
                      </a:pPr>
                      <a:r>
                        <a:rPr lang="es-ES_tradnl" sz="1000" dirty="0">
                          <a:solidFill>
                            <a:srgbClr val="000000"/>
                          </a:solidFill>
                          <a:latin typeface="Helvetica"/>
                          <a:ea typeface="Times New Roman"/>
                          <a:cs typeface="Times New Roman"/>
                        </a:rPr>
                        <a:t>Desarrollar un programa continuo de capacitación y motivación hacia el desarrollo profesional que ayude a mejorar el nivel de satisfacción del cliente tanto interno como externo fortaleciendo la cultura organizativa</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1265">
                <a:tc gridSpan="2">
                  <a:txBody>
                    <a:bodyPr/>
                    <a:lstStyle/>
                    <a:p>
                      <a:pPr algn="l">
                        <a:spcAft>
                          <a:spcPts val="0"/>
                        </a:spcAft>
                      </a:pPr>
                      <a:r>
                        <a:rPr lang="es-ES_tradnl" sz="1000">
                          <a:solidFill>
                            <a:srgbClr val="000000"/>
                          </a:solidFill>
                          <a:latin typeface="Calibri"/>
                          <a:ea typeface="Times New Roman"/>
                        </a:rPr>
                        <a:t>UNIDAD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8">
                  <a:txBody>
                    <a:bodyPr/>
                    <a:lstStyle/>
                    <a:p>
                      <a:pPr algn="l">
                        <a:spcAft>
                          <a:spcPts val="0"/>
                        </a:spcAft>
                      </a:pPr>
                      <a:r>
                        <a:rPr lang="es-ES_tradnl" sz="1000">
                          <a:solidFill>
                            <a:srgbClr val="000000"/>
                          </a:solidFill>
                          <a:latin typeface="Calibri"/>
                          <a:ea typeface="Times New Roman"/>
                        </a:rPr>
                        <a:t>Direccion y Area  Administrativa Financiera</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1265">
                <a:tc gridSpan="2">
                  <a:txBody>
                    <a:bodyPr/>
                    <a:lstStyle/>
                    <a:p>
                      <a:pPr algn="l">
                        <a:spcAft>
                          <a:spcPts val="0"/>
                        </a:spcAft>
                      </a:pPr>
                      <a:r>
                        <a:rPr lang="es-ES_tradnl" sz="1000" dirty="0">
                          <a:solidFill>
                            <a:srgbClr val="000000"/>
                          </a:solidFill>
                          <a:latin typeface="Calibri"/>
                          <a:ea typeface="Times New Roman"/>
                        </a:rPr>
                        <a:t>LIDER</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8">
                  <a:txBody>
                    <a:bodyPr/>
                    <a:lstStyle/>
                    <a:p>
                      <a:pPr algn="l">
                        <a:spcAft>
                          <a:spcPts val="0"/>
                        </a:spcAft>
                      </a:pPr>
                      <a:r>
                        <a:rPr lang="es-ES_tradnl" sz="1000">
                          <a:solidFill>
                            <a:srgbClr val="000000"/>
                          </a:solidFill>
                          <a:latin typeface="Calibri"/>
                          <a:ea typeface="Times New Roman"/>
                        </a:rPr>
                        <a:t>Gerencia General y Gerencia Administrativa financiera</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1265">
                <a:tc gridSpan="2">
                  <a:txBody>
                    <a:bodyPr/>
                    <a:lstStyle/>
                    <a:p>
                      <a:pPr algn="l">
                        <a:spcAft>
                          <a:spcPts val="0"/>
                        </a:spcAft>
                      </a:pPr>
                      <a:r>
                        <a:rPr lang="es-ES_tradnl" sz="1000" dirty="0">
                          <a:solidFill>
                            <a:srgbClr val="000000"/>
                          </a:solidFill>
                          <a:latin typeface="Calibri"/>
                          <a:ea typeface="Times New Roman"/>
                        </a:rPr>
                        <a:t>PLAZO</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8">
                  <a:txBody>
                    <a:bodyPr/>
                    <a:lstStyle/>
                    <a:p>
                      <a:pPr algn="l">
                        <a:spcAft>
                          <a:spcPts val="0"/>
                        </a:spcAft>
                      </a:pPr>
                      <a:r>
                        <a:rPr lang="es-ES_tradnl" sz="1000">
                          <a:solidFill>
                            <a:srgbClr val="000000"/>
                          </a:solidFill>
                          <a:latin typeface="Calibri"/>
                          <a:ea typeface="Times New Roman"/>
                        </a:rPr>
                        <a:t>Año 2012</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1265">
                <a:tc rowSpan="3">
                  <a:txBody>
                    <a:bodyPr/>
                    <a:lstStyle/>
                    <a:p>
                      <a:pPr algn="ctr">
                        <a:spcAft>
                          <a:spcPts val="0"/>
                        </a:spcAft>
                      </a:pPr>
                      <a:r>
                        <a:rPr lang="es-ES_tradnl" sz="1000">
                          <a:solidFill>
                            <a:srgbClr val="000000"/>
                          </a:solidFill>
                          <a:latin typeface="Calibri"/>
                          <a:ea typeface="Times New Roman"/>
                        </a:rPr>
                        <a:t>Nº</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s-ES_tradnl" sz="1000">
                          <a:solidFill>
                            <a:srgbClr val="000000"/>
                          </a:solidFill>
                          <a:latin typeface="Calibri"/>
                          <a:ea typeface="Times New Roman"/>
                        </a:rPr>
                        <a:t>ACTIVIDADES</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4">
                  <a:txBody>
                    <a:bodyPr/>
                    <a:lstStyle/>
                    <a:p>
                      <a:pPr algn="ctr">
                        <a:spcAft>
                          <a:spcPts val="0"/>
                        </a:spcAft>
                      </a:pPr>
                      <a:r>
                        <a:rPr lang="es-ES_tradnl" sz="1000">
                          <a:solidFill>
                            <a:srgbClr val="000000"/>
                          </a:solidFill>
                          <a:latin typeface="Calibri"/>
                          <a:ea typeface="Times New Roman"/>
                        </a:rPr>
                        <a:t>CRONOGRAMA</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2" gridSpan="2">
                  <a:txBody>
                    <a:bodyPr/>
                    <a:lstStyle/>
                    <a:p>
                      <a:pPr algn="ctr">
                        <a:spcAft>
                          <a:spcPts val="0"/>
                        </a:spcAft>
                      </a:pPr>
                      <a:r>
                        <a:rPr lang="es-ES_tradnl" sz="1000">
                          <a:solidFill>
                            <a:srgbClr val="000000"/>
                          </a:solidFill>
                          <a:latin typeface="Calibri"/>
                          <a:ea typeface="Times New Roman"/>
                        </a:rPr>
                        <a:t>RECURSOS</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c rowSpan="2" gridSpan="2">
                  <a:txBody>
                    <a:bodyPr/>
                    <a:lstStyle/>
                    <a:p>
                      <a:pPr algn="ctr">
                        <a:spcAft>
                          <a:spcPts val="0"/>
                        </a:spcAft>
                      </a:pPr>
                      <a:r>
                        <a:rPr lang="es-ES_tradnl" sz="1000">
                          <a:solidFill>
                            <a:srgbClr val="000000"/>
                          </a:solidFill>
                          <a:latin typeface="Calibri"/>
                          <a:ea typeface="Times New Roman"/>
                        </a:rPr>
                        <a:t>DÓLARES</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r>
              <a:tr h="161265">
                <a:tc vMerge="1">
                  <a:txBody>
                    <a:bodyPr/>
                    <a:lstStyle/>
                    <a:p>
                      <a:endParaRPr lang="es-ES"/>
                    </a:p>
                  </a:txBody>
                  <a:tcPr/>
                </a:tc>
                <a:tc vMerge="1">
                  <a:txBody>
                    <a:bodyPr/>
                    <a:lstStyle/>
                    <a:p>
                      <a:endParaRPr lang="es-ES"/>
                    </a:p>
                  </a:txBody>
                  <a:tcPr/>
                </a:tc>
                <a:tc gridSpan="24">
                  <a:txBody>
                    <a:bodyPr/>
                    <a:lstStyle/>
                    <a:p>
                      <a:pPr algn="ctr">
                        <a:spcAft>
                          <a:spcPts val="0"/>
                        </a:spcAft>
                      </a:pPr>
                      <a:r>
                        <a:rPr lang="es-ES_tradnl" sz="1000">
                          <a:solidFill>
                            <a:srgbClr val="000000"/>
                          </a:solidFill>
                          <a:latin typeface="Calibri"/>
                          <a:ea typeface="Times New Roman"/>
                        </a:rPr>
                        <a:t>2012</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2" vMerge="1">
                  <a:txBody>
                    <a:bodyPr/>
                    <a:lstStyle/>
                    <a:p>
                      <a:endParaRPr lang="es-ES"/>
                    </a:p>
                  </a:txBody>
                  <a:tcPr/>
                </a:tc>
                <a:tc hMerge="1" vMerge="1">
                  <a:txBody>
                    <a:bodyPr/>
                    <a:lstStyle/>
                    <a:p>
                      <a:endParaRPr lang="es-ES"/>
                    </a:p>
                  </a:txBody>
                  <a:tcPr/>
                </a:tc>
                <a:tc gridSpan="2" vMerge="1">
                  <a:txBody>
                    <a:bodyPr/>
                    <a:lstStyle/>
                    <a:p>
                      <a:endParaRPr lang="es-ES"/>
                    </a:p>
                  </a:txBody>
                  <a:tcPr/>
                </a:tc>
                <a:tc hMerge="1" vMerge="1">
                  <a:txBody>
                    <a:bodyPr/>
                    <a:lstStyle/>
                    <a:p>
                      <a:endParaRPr lang="es-ES"/>
                    </a:p>
                  </a:txBody>
                  <a:tcPr/>
                </a:tc>
              </a:tr>
              <a:tr h="203235">
                <a:tc vMerge="1">
                  <a:txBody>
                    <a:bodyPr/>
                    <a:lstStyle/>
                    <a:p>
                      <a:endParaRPr lang="es-ES"/>
                    </a:p>
                  </a:txBody>
                  <a:tcPr/>
                </a:tc>
                <a:tc v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_tradnl" sz="1000">
                          <a:solidFill>
                            <a:srgbClr val="000000"/>
                          </a:solidFill>
                          <a:latin typeface="Calibri"/>
                          <a:ea typeface="Times New Roman"/>
                        </a:rPr>
                        <a:t>2</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3</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4</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s-ES_tradnl" sz="1000">
                          <a:solidFill>
                            <a:srgbClr val="000000"/>
                          </a:solidFill>
                          <a:latin typeface="Calibri"/>
                          <a:ea typeface="Times New Roman"/>
                        </a:rPr>
                        <a:t>5</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6</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7</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8</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9</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10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11</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_tradnl" sz="1000">
                          <a:solidFill>
                            <a:srgbClr val="000000"/>
                          </a:solidFill>
                          <a:latin typeface="Calibri"/>
                          <a:ea typeface="Times New Roman"/>
                        </a:rPr>
                        <a:t>12</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endParaRPr lang="es-ES" sz="105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l"/>
                      <a:endParaRPr lang="es-ES" sz="1050">
                        <a:latin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17">
                <a:tc>
                  <a:txBody>
                    <a:bodyPr/>
                    <a:lstStyle/>
                    <a:p>
                      <a:pPr algn="r">
                        <a:spcAft>
                          <a:spcPts val="0"/>
                        </a:spcAft>
                      </a:pPr>
                      <a:r>
                        <a:rPr lang="es-ES_tradnl" sz="1000">
                          <a:solidFill>
                            <a:srgbClr val="000000"/>
                          </a:solidFill>
                          <a:latin typeface="Calibri"/>
                          <a:ea typeface="Times New Roman"/>
                        </a:rPr>
                        <a:t>1</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Estudio de las necesidades de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F243E"/>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l">
                        <a:spcAft>
                          <a:spcPts val="0"/>
                        </a:spcAft>
                      </a:pPr>
                      <a:r>
                        <a:rPr lang="es-ES_tradnl" sz="1000">
                          <a:solidFill>
                            <a:srgbClr val="0F243E"/>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gridSpan="3">
                  <a:txBody>
                    <a:bodyPr/>
                    <a:lstStyle/>
                    <a:p>
                      <a:pPr algn="l">
                        <a:spcAft>
                          <a:spcPts val="0"/>
                        </a:spcAft>
                      </a:pPr>
                      <a:r>
                        <a:rPr lang="es-ES_tradnl" sz="1000">
                          <a:solidFill>
                            <a:srgbClr val="0F243E"/>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HUMANO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100">
                <a:tc>
                  <a:txBody>
                    <a:bodyPr/>
                    <a:lstStyle/>
                    <a:p>
                      <a:pPr algn="r">
                        <a:spcAft>
                          <a:spcPts val="0"/>
                        </a:spcAft>
                      </a:pPr>
                      <a:r>
                        <a:rPr lang="es-ES_tradnl" sz="1000">
                          <a:solidFill>
                            <a:srgbClr val="000000"/>
                          </a:solidFill>
                          <a:latin typeface="Calibri"/>
                          <a:ea typeface="Times New Roman"/>
                        </a:rPr>
                        <a:t>2</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Establecer los Temas de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INFORMACION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200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17">
                <a:tc>
                  <a:txBody>
                    <a:bodyPr/>
                    <a:lstStyle/>
                    <a:p>
                      <a:pPr algn="r">
                        <a:spcAft>
                          <a:spcPts val="0"/>
                        </a:spcAft>
                      </a:pPr>
                      <a:r>
                        <a:rPr lang="es-ES_tradnl" sz="1000">
                          <a:solidFill>
                            <a:srgbClr val="000000"/>
                          </a:solidFill>
                          <a:latin typeface="Calibri"/>
                          <a:ea typeface="Times New Roman"/>
                        </a:rPr>
                        <a:t>3</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Analizar las ofertas de Capacitación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INFORMACION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300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17">
                <a:tc>
                  <a:txBody>
                    <a:bodyPr/>
                    <a:lstStyle/>
                    <a:p>
                      <a:pPr algn="r">
                        <a:spcAft>
                          <a:spcPts val="0"/>
                        </a:spcAft>
                      </a:pPr>
                      <a:r>
                        <a:rPr lang="es-ES_tradnl" sz="1000">
                          <a:solidFill>
                            <a:srgbClr val="000000"/>
                          </a:solidFill>
                          <a:latin typeface="Calibri"/>
                          <a:ea typeface="Times New Roman"/>
                        </a:rPr>
                        <a:t>4</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Estudiar opciones de empresas Capacitadoras</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INFORMACION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17">
                <a:tc>
                  <a:txBody>
                    <a:bodyPr/>
                    <a:lstStyle/>
                    <a:p>
                      <a:pPr algn="r">
                        <a:spcAft>
                          <a:spcPts val="0"/>
                        </a:spcAft>
                      </a:pPr>
                      <a:r>
                        <a:rPr lang="es-ES_tradnl" sz="1000">
                          <a:solidFill>
                            <a:srgbClr val="000000"/>
                          </a:solidFill>
                          <a:latin typeface="Calibri"/>
                          <a:ea typeface="Times New Roman"/>
                        </a:rPr>
                        <a:t>5</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Selección de la empresa que realizará la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HUMANO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300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768">
                <a:tc>
                  <a:txBody>
                    <a:bodyPr/>
                    <a:lstStyle/>
                    <a:p>
                      <a:pPr algn="r">
                        <a:spcAft>
                          <a:spcPts val="0"/>
                        </a:spcAft>
                      </a:pPr>
                      <a:r>
                        <a:rPr lang="es-ES_tradnl" sz="1000">
                          <a:solidFill>
                            <a:srgbClr val="000000"/>
                          </a:solidFill>
                          <a:latin typeface="Calibri"/>
                          <a:ea typeface="Times New Roman"/>
                        </a:rPr>
                        <a:t>6 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Analizar los contenidos de las Capacitaciones con la empresa</a:t>
                      </a:r>
                      <a:br>
                        <a:rPr lang="es-ES_tradnl" sz="1000">
                          <a:solidFill>
                            <a:srgbClr val="000000"/>
                          </a:solidFill>
                          <a:latin typeface="Helvetica"/>
                          <a:ea typeface="Times New Roman"/>
                          <a:cs typeface="Times New Roman"/>
                        </a:rPr>
                      </a:br>
                      <a:r>
                        <a:rPr lang="es-ES_tradnl" sz="1000">
                          <a:solidFill>
                            <a:srgbClr val="000000"/>
                          </a:solidFill>
                          <a:latin typeface="Helvetica"/>
                          <a:ea typeface="Times New Roman"/>
                          <a:cs typeface="Times New Roman"/>
                        </a:rPr>
                        <a:t>seleccionada</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INFORMACION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17">
                <a:tc>
                  <a:txBody>
                    <a:bodyPr/>
                    <a:lstStyle/>
                    <a:p>
                      <a:pPr algn="r">
                        <a:spcAft>
                          <a:spcPts val="0"/>
                        </a:spcAft>
                      </a:pPr>
                      <a:r>
                        <a:rPr lang="es-ES_tradnl" sz="1000">
                          <a:solidFill>
                            <a:srgbClr val="000000"/>
                          </a:solidFill>
                          <a:latin typeface="Calibri"/>
                          <a:ea typeface="Times New Roman"/>
                        </a:rPr>
                        <a:t>7 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Programar el Plan de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7F7F7F"/>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HUMANO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75">
                <a:tc>
                  <a:txBody>
                    <a:bodyPr/>
                    <a:lstStyle/>
                    <a:p>
                      <a:pPr algn="r">
                        <a:spcAft>
                          <a:spcPts val="0"/>
                        </a:spcAft>
                      </a:pPr>
                      <a:r>
                        <a:rPr lang="es-ES_tradnl" sz="1000">
                          <a:solidFill>
                            <a:srgbClr val="000000"/>
                          </a:solidFill>
                          <a:latin typeface="Calibri"/>
                          <a:ea typeface="Times New Roman"/>
                        </a:rPr>
                        <a:t>8 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Elaboración del Presupuesto</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7F7F7F"/>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dirty="0">
                          <a:solidFill>
                            <a:srgbClr val="000000"/>
                          </a:solidFill>
                          <a:latin typeface="Calibri"/>
                          <a:ea typeface="Times New Roman"/>
                        </a:rPr>
                        <a:t> </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FINANCIERO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50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75">
                <a:tc>
                  <a:txBody>
                    <a:bodyPr/>
                    <a:lstStyle/>
                    <a:p>
                      <a:pPr algn="r">
                        <a:spcAft>
                          <a:spcPts val="0"/>
                        </a:spcAft>
                      </a:pPr>
                      <a:r>
                        <a:rPr lang="es-ES_tradnl" sz="1000">
                          <a:solidFill>
                            <a:srgbClr val="000000"/>
                          </a:solidFill>
                          <a:latin typeface="Calibri"/>
                          <a:ea typeface="Times New Roman"/>
                        </a:rPr>
                        <a:t>9 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Aprobación del proyecto</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7F7F7F"/>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INFORMACION</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50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75">
                <a:tc>
                  <a:txBody>
                    <a:bodyPr/>
                    <a:lstStyle/>
                    <a:p>
                      <a:pPr algn="r">
                        <a:spcAft>
                          <a:spcPts val="0"/>
                        </a:spcAft>
                      </a:pPr>
                      <a:r>
                        <a:rPr lang="es-ES_tradnl" sz="1000">
                          <a:solidFill>
                            <a:srgbClr val="000000"/>
                          </a:solidFill>
                          <a:latin typeface="Calibri"/>
                          <a:ea typeface="Times New Roman"/>
                        </a:rPr>
                        <a:t>10 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Desarrollo y Ejecución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FINANCIERO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5000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75">
                <a:tc>
                  <a:txBody>
                    <a:bodyPr/>
                    <a:lstStyle/>
                    <a:p>
                      <a:pPr algn="r">
                        <a:spcAft>
                          <a:spcPts val="0"/>
                        </a:spcAft>
                      </a:pPr>
                      <a:r>
                        <a:rPr lang="es-ES_tradnl" sz="1000">
                          <a:solidFill>
                            <a:srgbClr val="000000"/>
                          </a:solidFill>
                          <a:latin typeface="Calibri"/>
                          <a:ea typeface="Times New Roman"/>
                        </a:rPr>
                        <a:t>11 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Helvetica"/>
                          <a:ea typeface="Times New Roman"/>
                          <a:cs typeface="Times New Roman"/>
                        </a:rPr>
                        <a:t>Evaluar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hMerge="1">
                  <a:txBody>
                    <a:bodyPr/>
                    <a:lstStyle/>
                    <a:p>
                      <a:endParaRPr lang="es-ES"/>
                    </a:p>
                  </a:txBody>
                  <a:tcPr/>
                </a:tc>
                <a:tc gridSpan="3">
                  <a:txBody>
                    <a:bodyPr/>
                    <a:lstStyle/>
                    <a:p>
                      <a:pPr algn="l">
                        <a:spcAft>
                          <a:spcPts val="0"/>
                        </a:spcAft>
                      </a:pPr>
                      <a:r>
                        <a:rPr lang="es-ES_tradnl" sz="1000">
                          <a:solidFill>
                            <a:srgbClr val="000000"/>
                          </a:solidFill>
                          <a:latin typeface="Calibri"/>
                          <a:ea typeface="Times New Roman"/>
                        </a:rPr>
                        <a:t>HUMANO</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spcAft>
                          <a:spcPts val="0"/>
                        </a:spcAft>
                      </a:pPr>
                      <a:r>
                        <a:rPr lang="es-ES_tradnl" sz="1000">
                          <a:solidFill>
                            <a:srgbClr val="000000"/>
                          </a:solidFill>
                          <a:latin typeface="Calibri"/>
                          <a:ea typeface="Times New Roman"/>
                        </a:rPr>
                        <a:t>100</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1265">
                <a:tc gridSpan="7">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r>
                        <a:rPr lang="es-ES_tradnl" sz="1000">
                          <a:solidFill>
                            <a:srgbClr val="000000"/>
                          </a:solidFill>
                          <a:latin typeface="Calibri"/>
                          <a:ea typeface="Times New Roman"/>
                        </a:rPr>
                        <a:t>TOTALES</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s-ES_tradnl" sz="1000">
                          <a:solidFill>
                            <a:srgbClr val="000000"/>
                          </a:solidFill>
                          <a:latin typeface="Calibri"/>
                          <a:ea typeface="Times New Roman"/>
                        </a:rPr>
                        <a:t>                   6.400,00 </a:t>
                      </a:r>
                      <a:endParaRPr lang="es-ES" sz="1100">
                        <a:latin typeface="Times New Roman"/>
                        <a:ea typeface="Times New Roman"/>
                      </a:endParaRPr>
                    </a:p>
                  </a:txBody>
                  <a:tcPr marL="4890" marR="4890" marT="4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61265">
                <a:tc gridSpan="7">
                  <a:txBody>
                    <a:bodyPr/>
                    <a:lstStyle/>
                    <a:p>
                      <a:pPr algn="ctr">
                        <a:spcAft>
                          <a:spcPts val="0"/>
                        </a:spcAft>
                      </a:pPr>
                      <a:r>
                        <a:rPr lang="es-ES_tradnl" sz="1000">
                          <a:solidFill>
                            <a:srgbClr val="000000"/>
                          </a:solidFill>
                          <a:latin typeface="Calibri"/>
                          <a:ea typeface="Times New Roman"/>
                        </a:rPr>
                        <a:t>INDICADOR</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RESPONSABLES</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161265">
                <a:tc rowSpan="2" gridSpan="7">
                  <a:txBody>
                    <a:bodyPr/>
                    <a:lstStyle/>
                    <a:p>
                      <a:pPr algn="ctr">
                        <a:spcAft>
                          <a:spcPts val="0"/>
                        </a:spcAft>
                      </a:pPr>
                      <a:r>
                        <a:rPr lang="es-ES_tradnl" sz="1000">
                          <a:solidFill>
                            <a:srgbClr val="000000"/>
                          </a:solidFill>
                          <a:latin typeface="Calibri"/>
                          <a:ea typeface="Times New Roman"/>
                        </a:rPr>
                        <a:t>Números de horas de capacitación</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Gerente General</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161265">
                <a:tc gridSpan="7"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dirty="0">
                          <a:solidFill>
                            <a:srgbClr val="000000"/>
                          </a:solidFill>
                          <a:latin typeface="Calibri"/>
                          <a:ea typeface="Times New Roman"/>
                        </a:rPr>
                        <a:t> </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a:solidFill>
                            <a:srgbClr val="000000"/>
                          </a:solidFill>
                          <a:latin typeface="Calibri"/>
                          <a:ea typeface="Times New Roman"/>
                        </a:rPr>
                        <a:t> </a:t>
                      </a:r>
                      <a:endParaRPr lang="es-ES" sz="110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gridSpan="2">
                  <a:txBody>
                    <a:bodyPr/>
                    <a:lstStyle/>
                    <a:p>
                      <a:pPr algn="ctr">
                        <a:spcAft>
                          <a:spcPts val="0"/>
                        </a:spcAft>
                      </a:pPr>
                      <a:r>
                        <a:rPr lang="es-ES_tradnl" sz="1000" dirty="0">
                          <a:solidFill>
                            <a:srgbClr val="000000"/>
                          </a:solidFill>
                          <a:latin typeface="Calibri"/>
                          <a:ea typeface="Times New Roman"/>
                        </a:rPr>
                        <a:t> </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3">
                  <a:txBody>
                    <a:bodyPr/>
                    <a:lstStyle/>
                    <a:p>
                      <a:pPr algn="ctr">
                        <a:spcAft>
                          <a:spcPts val="0"/>
                        </a:spcAft>
                      </a:pPr>
                      <a:r>
                        <a:rPr lang="es-ES_tradnl" sz="1000" dirty="0">
                          <a:solidFill>
                            <a:srgbClr val="000000"/>
                          </a:solidFill>
                          <a:latin typeface="Calibri"/>
                          <a:ea typeface="Times New Roman"/>
                        </a:rPr>
                        <a:t>Dirección Administrativa Financiera</a:t>
                      </a:r>
                      <a:endParaRPr lang="es-ES" sz="1100" dirty="0">
                        <a:latin typeface="Times New Roman"/>
                        <a:ea typeface="Times New Roman"/>
                      </a:endParaRPr>
                    </a:p>
                  </a:txBody>
                  <a:tcPr marL="4890" marR="4890" marT="48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2 Título"/>
          <p:cNvSpPr>
            <a:spLocks noGrp="1"/>
          </p:cNvSpPr>
          <p:nvPr>
            <p:ph type="ctrTitle"/>
          </p:nvPr>
        </p:nvSpPr>
        <p:spPr>
          <a:xfrm>
            <a:off x="1432560" y="359898"/>
            <a:ext cx="7406640" cy="711648"/>
          </a:xfrm>
        </p:spPr>
        <p:txBody>
          <a:bodyPr>
            <a:normAutofit/>
          </a:bodyPr>
          <a:lstStyle/>
          <a:p>
            <a:pPr algn="ctr"/>
            <a:r>
              <a:rPr lang="es-EC" sz="3600" dirty="0" smtClean="0"/>
              <a:t>ESTRUCTURA ORGANIZACIONAL</a:t>
            </a:r>
            <a:endParaRPr lang="es-EC" sz="3600" dirty="0"/>
          </a:p>
        </p:txBody>
      </p:sp>
      <p:sp>
        <p:nvSpPr>
          <p:cNvPr id="4" name="3 Subtítulo"/>
          <p:cNvSpPr>
            <a:spLocks noGrp="1"/>
          </p:cNvSpPr>
          <p:nvPr>
            <p:ph type="subTitle" idx="1"/>
          </p:nvPr>
        </p:nvSpPr>
        <p:spPr/>
        <p:txBody>
          <a:bodyPr anchor="t">
            <a:normAutofit/>
          </a:bodyPr>
          <a:lstStyle/>
          <a:p>
            <a:pPr marL="427482" indent="-400050"/>
            <a:endParaRPr lang="es-ES_tradnl" sz="1800" dirty="0" smtClean="0"/>
          </a:p>
          <a:p>
            <a:pPr marL="427482" indent="-400050">
              <a:buFont typeface="Wingdings" pitchFamily="2" charset="2"/>
              <a:buChar char="Ø"/>
            </a:pPr>
            <a:endParaRPr lang="es-EC" sz="1800" dirty="0" smtClean="0"/>
          </a:p>
          <a:p>
            <a:pPr marL="427482" indent="-400050">
              <a:buFont typeface="Wingdings" pitchFamily="2" charset="2"/>
              <a:buChar char="Ø"/>
            </a:pPr>
            <a:endParaRPr lang="es-ES_tradnl" sz="1800" dirty="0" smtClean="0"/>
          </a:p>
          <a:p>
            <a:pPr>
              <a:buFont typeface="Wingdings" pitchFamily="2" charset="2"/>
              <a:buChar char="v"/>
            </a:pPr>
            <a:endParaRPr lang="es-EC" sz="1800" dirty="0" smtClean="0"/>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pic>
        <p:nvPicPr>
          <p:cNvPr id="2050" name="Diagrama 1"/>
          <p:cNvPicPr>
            <a:picLocks noChangeArrowheads="1"/>
          </p:cNvPicPr>
          <p:nvPr/>
        </p:nvPicPr>
        <p:blipFill>
          <a:blip r:embed="rId2" cstate="print"/>
          <a:srcRect/>
          <a:stretch>
            <a:fillRect/>
          </a:stretch>
        </p:blipFill>
        <p:spPr bwMode="auto">
          <a:xfrm>
            <a:off x="1500166" y="1428736"/>
            <a:ext cx="7143800" cy="492922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259632" y="0"/>
            <a:ext cx="7488832"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CONCLUSIONES Y RECOMENDACIONES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CONCLUSIONES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50177" name="Rectangle 1"/>
          <p:cNvSpPr>
            <a:spLocks noChangeArrowheads="1"/>
          </p:cNvSpPr>
          <p:nvPr/>
        </p:nvSpPr>
        <p:spPr bwMode="auto">
          <a:xfrm>
            <a:off x="1043608" y="1412776"/>
            <a:ext cx="7776864" cy="487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tab pos="1127125" algn="l"/>
              </a:tabLst>
            </a:pPr>
            <a:r>
              <a:rPr kumimoji="0" lang="es-ES" sz="2000" b="0" i="0" u="none" strike="noStrike" cap="none" normalizeH="0" baseline="0" dirty="0" smtClean="0">
                <a:ln>
                  <a:noFill/>
                </a:ln>
                <a:solidFill>
                  <a:schemeClr val="tx1"/>
                </a:solidFill>
                <a:effectLst/>
                <a:latin typeface="Helvetica" pitchFamily="34" charset="0"/>
                <a:ea typeface="Times New Roman" pitchFamily="18" charset="0"/>
              </a:rPr>
              <a:t>La Fundación </a:t>
            </a:r>
            <a:r>
              <a:rPr kumimoji="0" lang="es-ES" sz="2000" b="0" i="0" u="none" strike="noStrike" cap="none" normalizeH="0" baseline="0" dirty="0" err="1" smtClean="0">
                <a:ln>
                  <a:noFill/>
                </a:ln>
                <a:solidFill>
                  <a:schemeClr val="tx1"/>
                </a:solidFill>
                <a:effectLst/>
                <a:latin typeface="Helvetica" pitchFamily="34" charset="0"/>
                <a:ea typeface="Times New Roman" pitchFamily="18" charset="0"/>
              </a:rPr>
              <a:t>Scalesia</a:t>
            </a:r>
            <a:r>
              <a:rPr kumimoji="0" lang="es-ES" sz="2000" b="0" i="0" u="none" strike="noStrike" cap="none" normalizeH="0" baseline="0" dirty="0" smtClean="0">
                <a:ln>
                  <a:noFill/>
                </a:ln>
                <a:solidFill>
                  <a:schemeClr val="tx1"/>
                </a:solidFill>
                <a:effectLst/>
                <a:latin typeface="Helvetica" pitchFamily="34" charset="0"/>
                <a:ea typeface="Times New Roman" pitchFamily="18" charset="0"/>
              </a:rPr>
              <a:t> es una fundación conocida a nivel local por estar ubicada en la parte alta de la isla, donde se enseña a los estudiantes a mantener un equilibrio con la naturaleza además es una de las mas fortalecidas en el idioma ingles a nivel local.</a:t>
            </a: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tab pos="1127125" algn="l"/>
              </a:tabLst>
            </a:pPr>
            <a:endParaRPr kumimoji="0" lang="es-ES" sz="2000" b="0" i="0" u="none" strike="noStrike" cap="none" normalizeH="0" baseline="0" dirty="0" smtClean="0">
              <a:ln>
                <a:noFill/>
              </a:ln>
              <a:solidFill>
                <a:schemeClr val="tx1"/>
              </a:solidFill>
              <a:effectLst/>
              <a:latin typeface="Helvetica" pitchFamily="34" charset="0"/>
              <a:ea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tab pos="1127125" algn="l"/>
              </a:tabLst>
            </a:pPr>
            <a:r>
              <a:rPr kumimoji="0" lang="es-ES" sz="2000" b="0" i="0" u="none" strike="noStrike" cap="none" normalizeH="0" baseline="0" dirty="0" smtClean="0">
                <a:ln>
                  <a:noFill/>
                </a:ln>
                <a:solidFill>
                  <a:schemeClr val="tx1"/>
                </a:solidFill>
                <a:effectLst/>
                <a:latin typeface="Helvetica" pitchFamily="34" charset="0"/>
                <a:ea typeface="Times New Roman" pitchFamily="18" charset="0"/>
              </a:rPr>
              <a:t>Desde su creación, se ha convertido en una reconocida ONG por ser la única en el  invirtiendo en la educación de los Santacruceños.</a:t>
            </a: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tab pos="1127125" algn="l"/>
              </a:tabLst>
            </a:pPr>
            <a:endParaRPr lang="es-ES" sz="1100" dirty="0" smtClean="0">
              <a:latin typeface="Arial" pitchFamily="34" charset="0"/>
            </a:endParaRP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tab pos="1127125" algn="l"/>
              </a:tabLst>
            </a:pPr>
            <a:r>
              <a:rPr kumimoji="0" lang="es-ES" sz="2000" b="0" i="0" u="none" strike="noStrike" cap="none" normalizeH="0" baseline="0" dirty="0" smtClean="0">
                <a:ln>
                  <a:noFill/>
                </a:ln>
                <a:solidFill>
                  <a:schemeClr val="tx1"/>
                </a:solidFill>
                <a:effectLst/>
                <a:latin typeface="Helvetica" pitchFamily="34" charset="0"/>
                <a:ea typeface="Times New Roman" pitchFamily="18" charset="0"/>
              </a:rPr>
              <a:t>Mediante el análisis FODA se pudo determinar que entre las principales fortalezas que tiene la institución es que a sus inicios fue posicionada y a pesar de no contar con comunicación la población la identifica como una ONG de alto prestigio donde los estudiantes son autocríticos y respetan al medio ambiente.</a:t>
            </a:r>
            <a:endParaRPr kumimoji="0" lang="es-ES" sz="11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03648" y="0"/>
            <a:ext cx="7344816"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CONCLUSIONES Y RECOMENDACIONES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CONCLUSIONES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50177" name="Rectangle 1"/>
          <p:cNvSpPr>
            <a:spLocks noChangeArrowheads="1"/>
          </p:cNvSpPr>
          <p:nvPr/>
        </p:nvSpPr>
        <p:spPr bwMode="auto">
          <a:xfrm>
            <a:off x="1043608" y="1412776"/>
            <a:ext cx="777686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spcBef>
                <a:spcPct val="0"/>
              </a:spcBef>
              <a:spcAft>
                <a:spcPct val="0"/>
              </a:spcAft>
              <a:buFont typeface="+mj-lt"/>
              <a:buAutoNum type="arabicPeriod" startAt="4"/>
              <a:tabLst>
                <a:tab pos="1127125" algn="l"/>
              </a:tabLst>
            </a:pPr>
            <a:r>
              <a:rPr lang="es-ES_tradnl" sz="2400" dirty="0" smtClean="0">
                <a:latin typeface="Arial" pitchFamily="34" charset="0"/>
                <a:ea typeface="Times New Roman" pitchFamily="18" charset="0"/>
                <a:cs typeface="Arial" pitchFamily="34" charset="0"/>
              </a:rPr>
              <a:t>La FS ha venido trabajando sin un horizonte plenamente definido a pesar de que se tiene una matriz de planificación esta no es completa y no se la actualiza frecuentemente por ende la planificación no contiene instrumentos que ayuden a la toma de decisión de la FS.</a:t>
            </a:r>
          </a:p>
          <a:p>
            <a:pPr marL="457200" lvl="0" indent="-457200" algn="just" eaLnBrk="0" fontAlgn="base" hangingPunct="0">
              <a:spcBef>
                <a:spcPct val="0"/>
              </a:spcBef>
              <a:spcAft>
                <a:spcPct val="0"/>
              </a:spcAft>
              <a:buFont typeface="+mj-lt"/>
              <a:buAutoNum type="arabicPeriod" startAt="4"/>
              <a:tabLst>
                <a:tab pos="1127125" algn="l"/>
              </a:tabLst>
            </a:pPr>
            <a:endParaRPr lang="es-ES_tradnl" sz="2400" dirty="0" smtClean="0">
              <a:latin typeface="Arial" pitchFamily="34" charset="0"/>
              <a:ea typeface="Times New Roman" pitchFamily="18" charset="0"/>
              <a:cs typeface="Arial" pitchFamily="34" charset="0"/>
            </a:endParaRPr>
          </a:p>
          <a:p>
            <a:pPr marL="457200" lvl="0" indent="-457200" algn="just" eaLnBrk="0" fontAlgn="base" hangingPunct="0">
              <a:spcBef>
                <a:spcPct val="0"/>
              </a:spcBef>
              <a:spcAft>
                <a:spcPct val="0"/>
              </a:spcAft>
              <a:buFont typeface="+mj-lt"/>
              <a:buAutoNum type="arabicPeriod" startAt="4"/>
              <a:tabLst>
                <a:tab pos="1127125" algn="l"/>
              </a:tabLst>
            </a:pPr>
            <a:r>
              <a:rPr lang="es-ES_tradnl" sz="2400" dirty="0" smtClean="0">
                <a:latin typeface="Arial" pitchFamily="34" charset="0"/>
                <a:ea typeface="Times New Roman" pitchFamily="18" charset="0"/>
                <a:cs typeface="Arial" pitchFamily="34" charset="0"/>
              </a:rPr>
              <a:t>El direccionamiento estratégico  es urgente, donde cada persona involucrada conozca las metas y objetivos a alcanzar para que prevalezca el trabajo en equipo.</a:t>
            </a:r>
            <a:endParaRPr lang="es-ES_tradnl" sz="3600" dirty="0" smtClean="0">
              <a:latin typeface="Arial" pitchFamily="34" charset="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03648" y="0"/>
            <a:ext cx="7344816"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CONCLUSIONES Y RECOMENDACIONES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RECOMENDACIONES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50177" name="Rectangle 1"/>
          <p:cNvSpPr>
            <a:spLocks noChangeArrowheads="1"/>
          </p:cNvSpPr>
          <p:nvPr/>
        </p:nvSpPr>
        <p:spPr bwMode="auto">
          <a:xfrm>
            <a:off x="1043608" y="1473751"/>
            <a:ext cx="777686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a:buFont typeface="+mj-lt"/>
              <a:buAutoNum type="arabicPeriod"/>
            </a:pPr>
            <a:r>
              <a:rPr lang="es-ES" sz="2400" dirty="0" smtClean="0"/>
              <a:t>Se recomienda aprovechar de mejor manera el liderazgo en el mercado y el limitado número de competidores, e incentivar en los estudiantes y</a:t>
            </a:r>
            <a:r>
              <a:rPr lang="es-ES" sz="2400" b="1" dirty="0" smtClean="0"/>
              <a:t> </a:t>
            </a:r>
            <a:r>
              <a:rPr lang="es-ES" sz="2400" dirty="0" smtClean="0"/>
              <a:t>profesionales los beneficios y oportunidades que brinda el estudio de forma amigable con el ambiente que ayude a crear un equilibrio hombre – naturaleza razón de vivir en un archipiélago declarado patrimonio de la humanidad.</a:t>
            </a:r>
          </a:p>
          <a:p>
            <a:pPr marL="457200" lvl="0" indent="-457200" algn="just">
              <a:buFont typeface="+mj-lt"/>
              <a:buAutoNum type="arabicPeriod"/>
            </a:pPr>
            <a:endParaRPr lang="es-ES" sz="2400" dirty="0" smtClean="0"/>
          </a:p>
          <a:p>
            <a:pPr marL="457200" lvl="0" indent="-457200" algn="just">
              <a:buFont typeface="+mj-lt"/>
              <a:buAutoNum type="arabicPeriod"/>
            </a:pPr>
            <a:r>
              <a:rPr lang="es-ES" sz="2400" dirty="0" smtClean="0"/>
              <a:t>Es necesario </a:t>
            </a:r>
            <a:r>
              <a:rPr lang="es-ES" sz="2400" dirty="0" err="1" smtClean="0"/>
              <a:t>fidelizar</a:t>
            </a:r>
            <a:r>
              <a:rPr lang="es-ES" sz="2400" dirty="0" smtClean="0"/>
              <a:t> a sus clientes actuales con becas y descuentos ,</a:t>
            </a:r>
            <a:r>
              <a:rPr lang="es-ES" sz="2400" b="1" dirty="0" smtClean="0"/>
              <a:t> </a:t>
            </a:r>
            <a:r>
              <a:rPr lang="es-ES" sz="2400" dirty="0" smtClean="0"/>
              <a:t>premiando a los alumnos más destacados de cada nivel, descuentos para</a:t>
            </a:r>
            <a:r>
              <a:rPr lang="es-ES" sz="2400" b="1" dirty="0" smtClean="0"/>
              <a:t> </a:t>
            </a:r>
            <a:r>
              <a:rPr lang="es-ES" sz="2400" dirty="0" smtClean="0"/>
              <a:t>hermanos que estudien en la institución</a:t>
            </a:r>
          </a:p>
          <a:p>
            <a:r>
              <a:rPr lang="es-ES" sz="2400" dirty="0" smtClean="0"/>
              <a:t> </a:t>
            </a:r>
          </a:p>
          <a:p>
            <a:r>
              <a:rPr lang="es-ES" sz="2400" dirty="0" smtClean="0"/>
              <a:t>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03648" y="0"/>
            <a:ext cx="7344816"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dirty="0" smtClean="0">
                <a:solidFill>
                  <a:schemeClr val="accent1">
                    <a:lumMod val="75000"/>
                  </a:schemeClr>
                </a:solidFill>
                <a:latin typeface="Arial" pitchFamily="34" charset="0"/>
                <a:cs typeface="Arial" pitchFamily="34" charset="0"/>
              </a:rPr>
              <a:t>CONCLUSIONES Y RECOMENDACIONES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RECOMENDACIONES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50177" name="Rectangle 1"/>
          <p:cNvSpPr>
            <a:spLocks noChangeArrowheads="1"/>
          </p:cNvSpPr>
          <p:nvPr/>
        </p:nvSpPr>
        <p:spPr bwMode="auto">
          <a:xfrm>
            <a:off x="1043608" y="1614569"/>
            <a:ext cx="792088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a:buFont typeface="+mj-lt"/>
              <a:buAutoNum type="arabicPeriod" startAt="3"/>
            </a:pPr>
            <a:r>
              <a:rPr lang="es-ES" sz="2000" dirty="0" smtClean="0"/>
              <a:t>Ejecutar estudios para determinar causas y superar las debilidades de</a:t>
            </a:r>
            <a:r>
              <a:rPr lang="es-ES" sz="2000" b="1" dirty="0" smtClean="0"/>
              <a:t> </a:t>
            </a:r>
            <a:r>
              <a:rPr lang="es-ES" sz="2000" dirty="0" smtClean="0"/>
              <a:t>la no inserción de alumnos de la localidad que tienen bajos recursos económicos.</a:t>
            </a:r>
          </a:p>
          <a:p>
            <a:pPr marL="457200" indent="-457200" algn="just">
              <a:buFont typeface="+mj-lt"/>
              <a:buAutoNum type="arabicPeriod" startAt="3"/>
            </a:pPr>
            <a:endParaRPr lang="es-ES" sz="2000" dirty="0" smtClean="0"/>
          </a:p>
          <a:p>
            <a:pPr marL="457200" indent="-457200" algn="just">
              <a:buFont typeface="+mj-lt"/>
              <a:buAutoNum type="arabicPeriod" startAt="3"/>
            </a:pPr>
            <a:r>
              <a:rPr lang="es-ES" sz="2000" dirty="0" smtClean="0"/>
              <a:t>Desarrollando un plan permanente de capacitación a los docentes en</a:t>
            </a:r>
            <a:r>
              <a:rPr lang="es-ES" sz="2000" b="1" dirty="0" smtClean="0"/>
              <a:t> </a:t>
            </a:r>
            <a:r>
              <a:rPr lang="es-ES" sz="2000" dirty="0" smtClean="0"/>
              <a:t>las áreas pedagógicas y personal administrativo para lograr una gestión más efectiva.</a:t>
            </a:r>
          </a:p>
          <a:p>
            <a:pPr marL="457200" indent="-457200" algn="just">
              <a:buFont typeface="+mj-lt"/>
              <a:buAutoNum type="arabicPeriod" startAt="3"/>
            </a:pPr>
            <a:endParaRPr lang="es-ES" sz="2000" dirty="0" smtClean="0"/>
          </a:p>
          <a:p>
            <a:pPr marL="457200" indent="-457200" algn="just">
              <a:buFont typeface="+mj-lt"/>
              <a:buAutoNum type="arabicPeriod" startAt="3"/>
            </a:pPr>
            <a:r>
              <a:rPr lang="es-ES" sz="2000" dirty="0" smtClean="0"/>
              <a:t>Impulsar convenios nacionales e internacionales para capacitación y</a:t>
            </a:r>
            <a:r>
              <a:rPr lang="es-ES" sz="2000" b="1" dirty="0" smtClean="0"/>
              <a:t> </a:t>
            </a:r>
            <a:r>
              <a:rPr lang="es-ES" sz="2000" dirty="0" smtClean="0"/>
              <a:t>formación académica creando alianzas estratégicas.</a:t>
            </a:r>
          </a:p>
          <a:p>
            <a:pPr marL="457200" indent="-457200" algn="just">
              <a:buFont typeface="+mj-lt"/>
              <a:buAutoNum type="arabicPeriod" startAt="3"/>
            </a:pPr>
            <a:endParaRPr lang="es-ES" sz="2000" dirty="0" smtClean="0"/>
          </a:p>
          <a:p>
            <a:pPr marL="457200" indent="-457200" algn="just">
              <a:buFont typeface="+mj-lt"/>
              <a:buAutoNum type="arabicPeriod" startAt="3"/>
            </a:pPr>
            <a:r>
              <a:rPr lang="es-ES" sz="2000" dirty="0" smtClean="0"/>
              <a:t>Crear alianzas estratégicas con instituciones educativas y asociaciones productivas y científicas para realizar pasantías o que haya apoyo para becar más estudiantes en la comunidad.</a:t>
            </a:r>
          </a:p>
          <a:p>
            <a:pPr algn="just"/>
            <a:r>
              <a:rPr lang="es-ES" sz="2000" dirty="0" smtClean="0"/>
              <a:t>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03648" y="30779"/>
            <a:ext cx="734481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sz="2000"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CONCLUSIONES Y RECOMENDACIONES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RECOMENDACIONES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0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260648"/>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50177" name="Rectangle 1"/>
          <p:cNvSpPr>
            <a:spLocks noChangeArrowheads="1"/>
          </p:cNvSpPr>
          <p:nvPr/>
        </p:nvSpPr>
        <p:spPr bwMode="auto">
          <a:xfrm>
            <a:off x="1043608" y="3769004"/>
            <a:ext cx="792088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2000" dirty="0" smtClean="0"/>
              <a:t> </a:t>
            </a:r>
          </a:p>
        </p:txBody>
      </p:sp>
      <p:sp>
        <p:nvSpPr>
          <p:cNvPr id="52225" name="Rectangle 1"/>
          <p:cNvSpPr>
            <a:spLocks noChangeArrowheads="1"/>
          </p:cNvSpPr>
          <p:nvPr/>
        </p:nvSpPr>
        <p:spPr bwMode="auto">
          <a:xfrm>
            <a:off x="1043608" y="1268760"/>
            <a:ext cx="784887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r>
              <a:rPr kumimoji="0" lang="es-ES" sz="2000" b="0" i="0" u="none" strike="noStrike" cap="none" normalizeH="0" baseline="0" dirty="0" smtClean="0">
                <a:ln>
                  <a:noFill/>
                </a:ln>
                <a:solidFill>
                  <a:schemeClr val="tx1"/>
                </a:solidFill>
                <a:effectLst/>
                <a:latin typeface="+mj-lt"/>
                <a:ea typeface="Times New Roman" pitchFamily="18" charset="0"/>
              </a:rPr>
              <a:t>Mejorar los ingresos de fuentes tradicionales y buscar nuevas fuentes</a:t>
            </a:r>
            <a:r>
              <a:rPr kumimoji="0" lang="es-ES_tradnl" sz="2000" b="1"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s-ES" sz="2000" b="0" i="0" u="none" strike="noStrike" cap="none" normalizeH="0" baseline="0" dirty="0" smtClean="0">
                <a:ln>
                  <a:noFill/>
                </a:ln>
                <a:solidFill>
                  <a:schemeClr val="tx1"/>
                </a:solidFill>
                <a:effectLst/>
                <a:latin typeface="+mj-lt"/>
                <a:ea typeface="Times New Roman" pitchFamily="18" charset="0"/>
              </a:rPr>
              <a:t>de financiamiento.</a:t>
            </a: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endParaRPr lang="es-ES" sz="2000" dirty="0" smtClean="0">
              <a:latin typeface="+mj-lt"/>
            </a:endParaRP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r>
              <a:rPr kumimoji="0" lang="es-ES" sz="2000" b="0" i="0" u="none" strike="noStrike" cap="none" normalizeH="0" baseline="0" dirty="0" smtClean="0">
                <a:ln>
                  <a:noFill/>
                </a:ln>
                <a:solidFill>
                  <a:schemeClr val="tx1"/>
                </a:solidFill>
                <a:effectLst/>
                <a:latin typeface="+mj-lt"/>
                <a:ea typeface="Times New Roman" pitchFamily="18" charset="0"/>
              </a:rPr>
              <a:t>Monitorear la disminución de alumnos.</a:t>
            </a: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endParaRPr lang="es-ES" sz="2000" dirty="0" smtClean="0">
              <a:latin typeface="+mj-lt"/>
            </a:endParaRP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r>
              <a:rPr kumimoji="0" lang="es-ES" sz="2000" b="0" i="0" u="none" strike="noStrike" cap="none" normalizeH="0" baseline="0" dirty="0" smtClean="0">
                <a:ln>
                  <a:noFill/>
                </a:ln>
                <a:solidFill>
                  <a:schemeClr val="tx1"/>
                </a:solidFill>
                <a:effectLst/>
                <a:latin typeface="+mj-lt"/>
                <a:ea typeface="Times New Roman" pitchFamily="18" charset="0"/>
              </a:rPr>
              <a:t>Se recomienda captar la totalidad de la demanda potencial y aumentar</a:t>
            </a:r>
            <a:r>
              <a:rPr kumimoji="0" lang="es-ES_tradnl" sz="2000" b="1"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s-ES" sz="2000" b="0" i="0" u="none" strike="noStrike" cap="none" normalizeH="0" baseline="0" dirty="0" smtClean="0">
                <a:ln>
                  <a:noFill/>
                </a:ln>
                <a:solidFill>
                  <a:schemeClr val="tx1"/>
                </a:solidFill>
                <a:effectLst/>
                <a:latin typeface="+mj-lt"/>
                <a:ea typeface="Times New Roman" pitchFamily="18" charset="0"/>
              </a:rPr>
              <a:t>el número de clientes</a:t>
            </a: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endParaRPr lang="es-ES" sz="2000" dirty="0" smtClean="0">
              <a:latin typeface="+mj-lt"/>
            </a:endParaRP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r>
              <a:rPr kumimoji="0" lang="es-ES" sz="2000" b="0" i="0" u="none" strike="noStrike" cap="none" normalizeH="0" baseline="0" dirty="0" smtClean="0">
                <a:ln>
                  <a:noFill/>
                </a:ln>
                <a:solidFill>
                  <a:schemeClr val="tx1"/>
                </a:solidFill>
                <a:effectLst/>
                <a:latin typeface="+mj-lt"/>
                <a:ea typeface="Times New Roman" pitchFamily="18" charset="0"/>
              </a:rPr>
              <a:t>Mantener y fortalecer la imagen institucional la misma que ya sido posicionada en el mercado local.</a:t>
            </a: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endParaRPr kumimoji="0" lang="es-ES" sz="2000" b="0" i="0" u="none" strike="noStrike" cap="none" normalizeH="0" baseline="0" dirty="0" smtClean="0">
              <a:ln>
                <a:noFill/>
              </a:ln>
              <a:solidFill>
                <a:schemeClr val="tx1"/>
              </a:solidFill>
              <a:effectLst/>
              <a:latin typeface="+mj-lt"/>
              <a:ea typeface="Times New Roman" pitchFamily="18" charset="0"/>
            </a:endParaRPr>
          </a:p>
          <a:p>
            <a:pPr marL="457200" indent="-457200" algn="just" fontAlgn="base">
              <a:spcBef>
                <a:spcPct val="0"/>
              </a:spcBef>
              <a:spcAft>
                <a:spcPct val="0"/>
              </a:spcAft>
              <a:buFont typeface="+mj-lt"/>
              <a:buAutoNum type="arabicPeriod" startAt="7"/>
            </a:pPr>
            <a:r>
              <a:rPr lang="es-ES" sz="2000" dirty="0" smtClean="0">
                <a:latin typeface="+mj-lt"/>
              </a:rPr>
              <a:t>Fortalecer esta estrategia de promoción; la creación de buenas relaciones</a:t>
            </a:r>
            <a:r>
              <a:rPr lang="es-ES" sz="2000" b="1" dirty="0" smtClean="0">
                <a:latin typeface="+mj-lt"/>
              </a:rPr>
              <a:t> </a:t>
            </a:r>
            <a:r>
              <a:rPr lang="es-ES" sz="2000" dirty="0" smtClean="0">
                <a:latin typeface="+mj-lt"/>
              </a:rPr>
              <a:t>con los diversos públicos de la institución, la creación de una buena</a:t>
            </a:r>
            <a:r>
              <a:rPr lang="es-ES" sz="2000" b="1" dirty="0" smtClean="0">
                <a:latin typeface="+mj-lt"/>
              </a:rPr>
              <a:t> </a:t>
            </a:r>
            <a:r>
              <a:rPr lang="es-ES" sz="2000" dirty="0" smtClean="0">
                <a:latin typeface="+mj-lt"/>
              </a:rPr>
              <a:t>"imagen corporativa", y el manejo o desmentido de rumores, historias o</a:t>
            </a:r>
            <a:r>
              <a:rPr lang="es-ES" sz="2000" b="1" dirty="0" smtClean="0">
                <a:latin typeface="+mj-lt"/>
              </a:rPr>
              <a:t> </a:t>
            </a:r>
            <a:r>
              <a:rPr lang="es-ES" sz="2000" dirty="0" smtClean="0">
                <a:latin typeface="+mj-lt"/>
              </a:rPr>
              <a:t>acontecimientos negativos.</a:t>
            </a: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endParaRPr kumimoji="0" lang="es-ES" sz="2000" b="0" i="0" u="none" strike="noStrike" cap="none" normalizeH="0" baseline="0" dirty="0" smtClean="0">
              <a:ln>
                <a:noFill/>
              </a:ln>
              <a:solidFill>
                <a:schemeClr val="tx1"/>
              </a:solidFill>
              <a:effectLst/>
              <a:latin typeface="+mj-lt"/>
              <a:ea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endParaRPr kumimoji="0" lang="es-ES" sz="2000" b="0" i="0" u="none" strike="noStrike" cap="none" normalizeH="0" baseline="0" dirty="0" smtClean="0">
              <a:ln>
                <a:noFill/>
              </a:ln>
              <a:solidFill>
                <a:schemeClr val="tx1"/>
              </a:solidFill>
              <a:effectLst/>
              <a:latin typeface="+mj-lt"/>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1745" name="Rectangle 1"/>
          <p:cNvSpPr>
            <a:spLocks noChangeArrowheads="1"/>
          </p:cNvSpPr>
          <p:nvPr/>
        </p:nvSpPr>
        <p:spPr bwMode="auto">
          <a:xfrm>
            <a:off x="1403648" y="30779"/>
            <a:ext cx="734481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_tradnl" sz="2000" dirty="0" smtClean="0">
              <a:solidFill>
                <a:schemeClr val="accent1">
                  <a:lumMod val="75000"/>
                </a:schemeClr>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CONCLUSIONES Y RECOMENDACIONES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ES_tradnl" sz="2000" dirty="0" smtClean="0">
                <a:solidFill>
                  <a:schemeClr val="accent1">
                    <a:lumMod val="75000"/>
                  </a:schemeClr>
                </a:solidFill>
                <a:latin typeface="Arial" pitchFamily="34" charset="0"/>
                <a:cs typeface="Arial" pitchFamily="34" charset="0"/>
              </a:rPr>
              <a:t>RECOMENDACIONES</a:t>
            </a:r>
            <a:endParaRPr kumimoji="0" lang="es-ES_tradnl" sz="20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000" b="0" i="0" u="none" strike="noStrike" cap="none" normalizeH="0" baseline="0" dirty="0" smtClean="0">
              <a:ln>
                <a:noFill/>
              </a:ln>
              <a:solidFill>
                <a:schemeClr val="tx1"/>
              </a:solidFill>
              <a:effectLst/>
              <a:latin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37946" name="Rectangle 58"/>
          <p:cNvSpPr>
            <a:spLocks noChangeArrowheads="1"/>
          </p:cNvSpPr>
          <p:nvPr/>
        </p:nvSpPr>
        <p:spPr bwMode="auto">
          <a:xfrm>
            <a:off x="0" y="260648"/>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50177" name="Rectangle 1"/>
          <p:cNvSpPr>
            <a:spLocks noChangeArrowheads="1"/>
          </p:cNvSpPr>
          <p:nvPr/>
        </p:nvSpPr>
        <p:spPr bwMode="auto">
          <a:xfrm>
            <a:off x="1043608" y="3769004"/>
            <a:ext cx="792088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2000" dirty="0" smtClean="0"/>
              <a:t> </a:t>
            </a:r>
          </a:p>
        </p:txBody>
      </p:sp>
      <p:sp>
        <p:nvSpPr>
          <p:cNvPr id="52225" name="Rectangle 1"/>
          <p:cNvSpPr>
            <a:spLocks noChangeArrowheads="1"/>
          </p:cNvSpPr>
          <p:nvPr/>
        </p:nvSpPr>
        <p:spPr bwMode="auto">
          <a:xfrm>
            <a:off x="1043608" y="1340768"/>
            <a:ext cx="7848872"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buFont typeface="+mj-lt"/>
              <a:buAutoNum type="arabicPeriod" startAt="12"/>
            </a:pPr>
            <a:r>
              <a:rPr lang="es-ES" sz="2000" dirty="0" smtClean="0"/>
              <a:t>Aplicar las estrategias propuestas en cada perspectiva que permita</a:t>
            </a:r>
            <a:r>
              <a:rPr lang="es-ES" sz="2000" b="1" dirty="0" smtClean="0"/>
              <a:t> </a:t>
            </a:r>
            <a:r>
              <a:rPr lang="es-ES" sz="2000" dirty="0" smtClean="0"/>
              <a:t>desarrollar el plan estratégico y poder alcanzar el objetivo planteado en el</a:t>
            </a:r>
            <a:r>
              <a:rPr lang="es-ES" sz="2000" b="1" dirty="0" smtClean="0"/>
              <a:t> </a:t>
            </a:r>
            <a:r>
              <a:rPr lang="es-ES" sz="2000" dirty="0" smtClean="0"/>
              <a:t>plan.</a:t>
            </a:r>
          </a:p>
          <a:p>
            <a:pPr marL="457200" lvl="0" indent="-457200">
              <a:buFont typeface="+mj-lt"/>
              <a:buAutoNum type="arabicPeriod" startAt="12"/>
            </a:pPr>
            <a:endParaRPr lang="es-ES" sz="2000" dirty="0" smtClean="0"/>
          </a:p>
          <a:p>
            <a:pPr marL="457200" lvl="0" indent="-457200">
              <a:buFont typeface="+mj-lt"/>
              <a:buAutoNum type="arabicPeriod" startAt="12"/>
            </a:pPr>
            <a:r>
              <a:rPr lang="es-ES" sz="2000" dirty="0" smtClean="0"/>
              <a:t>Desarrollar nuevas modalidades estudio – aprendizaje</a:t>
            </a:r>
          </a:p>
          <a:p>
            <a:pPr marL="457200" lvl="0" indent="-457200">
              <a:buFont typeface="+mj-lt"/>
              <a:buAutoNum type="arabicPeriod" startAt="12"/>
            </a:pPr>
            <a:endParaRPr lang="es-ES" sz="2000" dirty="0" smtClean="0"/>
          </a:p>
          <a:p>
            <a:pPr marL="457200" lvl="0" indent="-457200">
              <a:buFont typeface="+mj-lt"/>
              <a:buAutoNum type="arabicPeriod" startAt="12"/>
            </a:pPr>
            <a:r>
              <a:rPr lang="es-ES" sz="2000" dirty="0" smtClean="0"/>
              <a:t>Aplicar y desarrollar el plan estratégico de marketing para captar un</a:t>
            </a:r>
            <a:r>
              <a:rPr lang="es-ES" sz="2000" b="1" dirty="0" smtClean="0"/>
              <a:t> </a:t>
            </a:r>
            <a:r>
              <a:rPr lang="es-ES" sz="2000" dirty="0" smtClean="0"/>
              <a:t>mayor número de alumnos.</a:t>
            </a: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endParaRPr kumimoji="0" lang="es-ES" sz="2000" b="0" i="0" u="none" strike="noStrike" cap="none" normalizeH="0" baseline="0" dirty="0" smtClean="0">
              <a:ln>
                <a:noFill/>
              </a:ln>
              <a:solidFill>
                <a:schemeClr val="tx1"/>
              </a:solidFill>
              <a:effectLst/>
              <a:latin typeface="+mj-lt"/>
              <a:ea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7"/>
              <a:tabLst/>
            </a:pPr>
            <a:endParaRPr kumimoji="0" lang="es-ES" sz="2000" b="0" i="0" u="none" strike="noStrike" cap="none" normalizeH="0" baseline="0" dirty="0" smtClean="0">
              <a:ln>
                <a:noFill/>
              </a:ln>
              <a:solidFill>
                <a:schemeClr val="tx1"/>
              </a:solidFill>
              <a:effectLst/>
              <a:latin typeface="+mj-lt"/>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331640" y="0"/>
            <a:ext cx="7498080" cy="720080"/>
          </a:xfrm>
        </p:spPr>
        <p:txBody>
          <a:bodyPr>
            <a:noAutofit/>
          </a:bodyPr>
          <a:lstStyle/>
          <a:p>
            <a:pPr algn="ctr"/>
            <a:r>
              <a:rPr lang="es-ES" sz="1800" dirty="0" smtClean="0"/>
              <a:t/>
            </a:r>
            <a:br>
              <a:rPr lang="es-ES" sz="1800" dirty="0" smtClean="0"/>
            </a:br>
            <a:endParaRPr lang="es-ES" sz="2800" dirty="0"/>
          </a:p>
        </p:txBody>
      </p:sp>
      <p:sp>
        <p:nvSpPr>
          <p:cNvPr id="296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780"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19" name="Rectangle 1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9821" name="Oval 125"/>
          <p:cNvSpPr>
            <a:spLocks noChangeArrowheads="1"/>
          </p:cNvSpPr>
          <p:nvPr/>
        </p:nvSpPr>
        <p:spPr bwMode="auto">
          <a:xfrm>
            <a:off x="5777880" y="1055440"/>
            <a:ext cx="282575" cy="504825"/>
          </a:xfrm>
          <a:prstGeom prst="ellipse">
            <a:avLst/>
          </a:prstGeom>
          <a:noFill/>
          <a:ln w="9525" algn="ctr">
            <a:no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7946" name="Rectangle 58"/>
          <p:cNvSpPr>
            <a:spLocks noChangeArrowheads="1"/>
          </p:cNvSpPr>
          <p:nvPr/>
        </p:nvSpPr>
        <p:spPr bwMode="auto">
          <a:xfrm>
            <a:off x="0" y="260648"/>
            <a:ext cx="9144000" cy="457200"/>
          </a:xfrm>
          <a:prstGeom prst="rect">
            <a:avLst/>
          </a:prstGeom>
          <a:noFill/>
          <a:ln w="9525">
            <a:noFill/>
            <a:miter lim="800000"/>
            <a:headEnd/>
            <a:tailEnd/>
          </a:ln>
          <a:effectLst/>
        </p:spPr>
        <p:txBody>
          <a:bodyPr vert="horz" wrap="none" lIns="899829" tIns="990288" rIns="899829" bIns="45720" numCol="1" anchor="ctr" anchorCtr="0" compatLnSpc="1">
            <a:prstTxWarp prst="textNoShape">
              <a:avLst/>
            </a:prstTxWarp>
            <a:spAutoFit/>
          </a:bodyPr>
          <a:lstStyle/>
          <a:p>
            <a:endParaRPr lang="es-ES"/>
          </a:p>
        </p:txBody>
      </p:sp>
      <p:sp>
        <p:nvSpPr>
          <p:cNvPr id="14" name="Rectangle 22"/>
          <p:cNvSpPr>
            <a:spLocks noChangeArrowheads="1"/>
          </p:cNvSpPr>
          <p:nvPr/>
        </p:nvSpPr>
        <p:spPr bwMode="auto">
          <a:xfrm>
            <a:off x="152400" y="1453174"/>
            <a:ext cx="9144000" cy="1323124"/>
          </a:xfrm>
          <a:prstGeom prst="rect">
            <a:avLst/>
          </a:prstGeom>
          <a:noFill/>
          <a:ln w="9525">
            <a:noFill/>
            <a:miter lim="800000"/>
            <a:headEnd/>
            <a:tailEnd/>
          </a:ln>
          <a:effectLst/>
        </p:spPr>
        <p:txBody>
          <a:bodyPr vert="horz" wrap="square" lIns="899829" tIns="990288" rIns="899829" bIns="45720" numCol="1" anchor="ctr" anchorCtr="0" compatLnSpc="1">
            <a:prstTxWarp prst="textNoShape">
              <a:avLst/>
            </a:prstTxWarp>
            <a:spAutoFit/>
          </a:bodyPr>
          <a:lstStyle/>
          <a:p>
            <a:endParaRPr lang="es-ES"/>
          </a:p>
        </p:txBody>
      </p:sp>
      <p:sp>
        <p:nvSpPr>
          <p:cNvPr id="16" name="15 Rectángulo"/>
          <p:cNvSpPr/>
          <p:nvPr/>
        </p:nvSpPr>
        <p:spPr>
          <a:xfrm>
            <a:off x="2627784" y="3933056"/>
            <a:ext cx="5040560" cy="923330"/>
          </a:xfrm>
          <a:prstGeom prst="rect">
            <a:avLst/>
          </a:prstGeom>
          <a:noFill/>
        </p:spPr>
        <p:txBody>
          <a:bodyPr wrap="squar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GRACIAS</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7" name="16 Imagen" descr="descarga (8).jpg"/>
          <p:cNvPicPr>
            <a:picLocks noChangeAspect="1"/>
          </p:cNvPicPr>
          <p:nvPr/>
        </p:nvPicPr>
        <p:blipFill>
          <a:blip r:embed="rId2" cstate="print"/>
          <a:stretch>
            <a:fillRect/>
          </a:stretch>
        </p:blipFill>
        <p:spPr>
          <a:xfrm>
            <a:off x="2699792" y="836712"/>
            <a:ext cx="4320480" cy="2894941"/>
          </a:xfrm>
          <a:prstGeom prst="rect">
            <a:avLst/>
          </a:prstGeom>
        </p:spPr>
      </p:pic>
      <p:pic>
        <p:nvPicPr>
          <p:cNvPr id="18" name="17 Imagen" descr="descarga (9).jpg"/>
          <p:cNvPicPr>
            <a:picLocks noChangeAspect="1"/>
          </p:cNvPicPr>
          <p:nvPr/>
        </p:nvPicPr>
        <p:blipFill>
          <a:blip r:embed="rId3" cstate="print"/>
          <a:stretch>
            <a:fillRect/>
          </a:stretch>
        </p:blipFill>
        <p:spPr>
          <a:xfrm>
            <a:off x="1331640" y="5301208"/>
            <a:ext cx="2483880" cy="1220341"/>
          </a:xfrm>
          <a:prstGeom prst="rect">
            <a:avLst/>
          </a:prstGeom>
        </p:spPr>
      </p:pic>
      <p:pic>
        <p:nvPicPr>
          <p:cNvPr id="19" name="18 Imagen" descr="descarga (10).jpg"/>
          <p:cNvPicPr>
            <a:picLocks noChangeAspect="1"/>
          </p:cNvPicPr>
          <p:nvPr/>
        </p:nvPicPr>
        <p:blipFill>
          <a:blip r:embed="rId4" cstate="print"/>
          <a:stretch>
            <a:fillRect/>
          </a:stretch>
        </p:blipFill>
        <p:spPr>
          <a:xfrm>
            <a:off x="3995936" y="5188521"/>
            <a:ext cx="1944216" cy="1336823"/>
          </a:xfrm>
          <a:prstGeom prst="rect">
            <a:avLst/>
          </a:prstGeom>
        </p:spPr>
      </p:pic>
      <p:pic>
        <p:nvPicPr>
          <p:cNvPr id="20" name="19 Imagen" descr="images (5).jpg"/>
          <p:cNvPicPr>
            <a:picLocks noChangeAspect="1"/>
          </p:cNvPicPr>
          <p:nvPr/>
        </p:nvPicPr>
        <p:blipFill>
          <a:blip r:embed="rId5" cstate="print"/>
          <a:stretch>
            <a:fillRect/>
          </a:stretch>
        </p:blipFill>
        <p:spPr>
          <a:xfrm>
            <a:off x="6444208" y="5157192"/>
            <a:ext cx="1771650" cy="1323975"/>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435608" y="274320"/>
            <a:ext cx="7498080" cy="850424"/>
          </a:xfrm>
        </p:spPr>
        <p:txBody>
          <a:bodyPr>
            <a:normAutofit fontScale="90000"/>
          </a:bodyPr>
          <a:lstStyle/>
          <a:p>
            <a:pPr algn="ctr"/>
            <a:r>
              <a:rPr lang="es-ES" sz="3200" dirty="0" smtClean="0"/>
              <a:t>ANÀLISIS SITUACIONAL</a:t>
            </a:r>
            <a:br>
              <a:rPr lang="es-ES" sz="3200" dirty="0" smtClean="0"/>
            </a:br>
            <a:r>
              <a:rPr lang="es-ES" sz="3200" dirty="0" smtClean="0"/>
              <a:t>ANÀLISIS EXTERNO</a:t>
            </a:r>
            <a:br>
              <a:rPr lang="es-ES" sz="3200" dirty="0" smtClean="0"/>
            </a:br>
            <a:endParaRPr lang="es-ES" sz="3200" dirty="0"/>
          </a:p>
        </p:txBody>
      </p:sp>
      <p:sp>
        <p:nvSpPr>
          <p:cNvPr id="4" name="3 Subtítulo"/>
          <p:cNvSpPr>
            <a:spLocks noGrp="1"/>
          </p:cNvSpPr>
          <p:nvPr>
            <p:ph sz="half" idx="1"/>
          </p:nvPr>
        </p:nvSpPr>
        <p:spPr>
          <a:xfrm>
            <a:off x="1115616" y="1196752"/>
            <a:ext cx="4680520" cy="432048"/>
          </a:xfrm>
        </p:spPr>
        <p:txBody>
          <a:bodyPr anchor="t">
            <a:normAutofit/>
          </a:bodyPr>
          <a:lstStyle/>
          <a:p>
            <a:pPr marL="427482" indent="-400050">
              <a:buNone/>
            </a:pPr>
            <a:r>
              <a:rPr lang="es-ES_tradnl" sz="1800" dirty="0" smtClean="0"/>
              <a:t>MACROAMBIENTE</a:t>
            </a:r>
          </a:p>
          <a:p>
            <a:pPr marL="427482" indent="-400050">
              <a:buFont typeface="Wingdings" pitchFamily="2" charset="2"/>
              <a:buChar char="Ø"/>
            </a:pPr>
            <a:endParaRPr lang="es-EC" sz="1800" dirty="0" smtClean="0"/>
          </a:p>
          <a:p>
            <a:pPr marL="427482" indent="-400050">
              <a:buFont typeface="Wingdings" pitchFamily="2" charset="2"/>
              <a:buChar char="Ø"/>
            </a:pPr>
            <a:endParaRPr lang="es-ES_tradnl" sz="1800" dirty="0" smtClean="0"/>
          </a:p>
          <a:p>
            <a:endParaRPr lang="es-EC" sz="1800" dirty="0" smtClean="0"/>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pic>
        <p:nvPicPr>
          <p:cNvPr id="7" name="6 Marcador de contenido" descr="Factor social foto.jpg"/>
          <p:cNvPicPr>
            <a:picLocks noGrp="1" noChangeAspect="1"/>
          </p:cNvPicPr>
          <p:nvPr>
            <p:ph sz="half" idx="2"/>
          </p:nvPr>
        </p:nvPicPr>
        <p:blipFill>
          <a:blip r:embed="rId2" cstate="print"/>
          <a:stretch>
            <a:fillRect/>
          </a:stretch>
        </p:blipFill>
        <p:spPr>
          <a:xfrm>
            <a:off x="6941275" y="4941168"/>
            <a:ext cx="2202725" cy="1656184"/>
          </a:xfrm>
        </p:spPr>
      </p:pic>
      <p:pic>
        <p:nvPicPr>
          <p:cNvPr id="8" name="7 Imagen" descr="Factor social foto2.jpg"/>
          <p:cNvPicPr>
            <a:picLocks noChangeAspect="1"/>
          </p:cNvPicPr>
          <p:nvPr/>
        </p:nvPicPr>
        <p:blipFill>
          <a:blip r:embed="rId3" cstate="print"/>
          <a:stretch>
            <a:fillRect/>
          </a:stretch>
        </p:blipFill>
        <p:spPr>
          <a:xfrm>
            <a:off x="1259632" y="1556792"/>
            <a:ext cx="1749284" cy="1772816"/>
          </a:xfrm>
          <a:prstGeom prst="rect">
            <a:avLst/>
          </a:prstGeom>
        </p:spPr>
      </p:pic>
      <p:graphicFrame>
        <p:nvGraphicFramePr>
          <p:cNvPr id="11" name="10 Diagrama"/>
          <p:cNvGraphicFramePr/>
          <p:nvPr/>
        </p:nvGraphicFramePr>
        <p:xfrm>
          <a:off x="1547664" y="1196752"/>
          <a:ext cx="6840760" cy="51845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435608" y="274320"/>
            <a:ext cx="7498080" cy="850424"/>
          </a:xfrm>
        </p:spPr>
        <p:txBody>
          <a:bodyPr>
            <a:normAutofit fontScale="90000"/>
          </a:bodyPr>
          <a:lstStyle/>
          <a:p>
            <a:pPr algn="ctr"/>
            <a:r>
              <a:rPr lang="es-ES" sz="3200" dirty="0" smtClean="0"/>
              <a:t>ANÀLISIS SITUACIONAL</a:t>
            </a:r>
            <a:br>
              <a:rPr lang="es-ES" sz="3200" dirty="0" smtClean="0"/>
            </a:br>
            <a:r>
              <a:rPr lang="es-ES" sz="3200" dirty="0" smtClean="0"/>
              <a:t>ANÀLISIS EXTERNO</a:t>
            </a:r>
            <a:br>
              <a:rPr lang="es-ES" sz="3200" dirty="0" smtClean="0"/>
            </a:br>
            <a:endParaRPr lang="es-ES" sz="3200" dirty="0"/>
          </a:p>
        </p:txBody>
      </p:sp>
      <p:sp>
        <p:nvSpPr>
          <p:cNvPr id="4" name="3 Subtítulo"/>
          <p:cNvSpPr>
            <a:spLocks noGrp="1"/>
          </p:cNvSpPr>
          <p:nvPr>
            <p:ph sz="half" idx="1"/>
          </p:nvPr>
        </p:nvSpPr>
        <p:spPr>
          <a:xfrm>
            <a:off x="1115616" y="1196752"/>
            <a:ext cx="4680520" cy="432048"/>
          </a:xfrm>
        </p:spPr>
        <p:txBody>
          <a:bodyPr anchor="t">
            <a:normAutofit/>
          </a:bodyPr>
          <a:lstStyle/>
          <a:p>
            <a:pPr marL="427482" indent="-400050">
              <a:buNone/>
            </a:pPr>
            <a:r>
              <a:rPr lang="es-ES_tradnl" sz="1800" dirty="0" smtClean="0"/>
              <a:t>MACROAMBIENTE</a:t>
            </a:r>
          </a:p>
          <a:p>
            <a:pPr marL="427482" indent="-400050">
              <a:buFont typeface="Wingdings" pitchFamily="2" charset="2"/>
              <a:buChar char="Ø"/>
            </a:pPr>
            <a:endParaRPr lang="es-EC" sz="1800" dirty="0" smtClean="0"/>
          </a:p>
          <a:p>
            <a:pPr marL="427482" indent="-400050">
              <a:buFont typeface="Wingdings" pitchFamily="2" charset="2"/>
              <a:buChar char="Ø"/>
            </a:pPr>
            <a:endParaRPr lang="es-ES_tradnl" sz="1800" dirty="0" smtClean="0"/>
          </a:p>
          <a:p>
            <a:endParaRPr lang="es-EC" sz="1800" dirty="0" smtClean="0"/>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graphicFrame>
        <p:nvGraphicFramePr>
          <p:cNvPr id="13" name="12 Marcador de contenido"/>
          <p:cNvGraphicFramePr>
            <a:graphicFrameLocks noGrp="1"/>
          </p:cNvGraphicFramePr>
          <p:nvPr>
            <p:ph sz="half" idx="2"/>
          </p:nvPr>
        </p:nvGraphicFramePr>
        <p:xfrm>
          <a:off x="1547664" y="1556792"/>
          <a:ext cx="7272808"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435608" y="274320"/>
            <a:ext cx="7498080" cy="850424"/>
          </a:xfrm>
        </p:spPr>
        <p:txBody>
          <a:bodyPr>
            <a:normAutofit fontScale="90000"/>
          </a:bodyPr>
          <a:lstStyle/>
          <a:p>
            <a:pPr algn="ctr"/>
            <a:r>
              <a:rPr lang="es-ES" sz="3200" dirty="0" smtClean="0"/>
              <a:t>ANÀLISIS SITUACIONAL</a:t>
            </a:r>
            <a:br>
              <a:rPr lang="es-ES" sz="3200" dirty="0" smtClean="0"/>
            </a:br>
            <a:r>
              <a:rPr lang="es-ES" sz="3200" dirty="0" smtClean="0"/>
              <a:t>ANÀLISIS INTERNO</a:t>
            </a:r>
            <a:br>
              <a:rPr lang="es-ES" sz="3200" dirty="0" smtClean="0"/>
            </a:br>
            <a:endParaRPr lang="es-ES" sz="3200" dirty="0"/>
          </a:p>
        </p:txBody>
      </p:sp>
      <p:sp>
        <p:nvSpPr>
          <p:cNvPr id="4" name="3 Subtítulo"/>
          <p:cNvSpPr>
            <a:spLocks noGrp="1"/>
          </p:cNvSpPr>
          <p:nvPr>
            <p:ph sz="half" idx="1"/>
          </p:nvPr>
        </p:nvSpPr>
        <p:spPr>
          <a:xfrm>
            <a:off x="1115616" y="1196752"/>
            <a:ext cx="4680520" cy="432048"/>
          </a:xfrm>
        </p:spPr>
        <p:txBody>
          <a:bodyPr anchor="t">
            <a:normAutofit/>
          </a:bodyPr>
          <a:lstStyle/>
          <a:p>
            <a:pPr marL="427482" indent="-400050">
              <a:buNone/>
            </a:pPr>
            <a:r>
              <a:rPr lang="es-ES_tradnl" sz="1800" dirty="0" smtClean="0"/>
              <a:t>MICROAMBIENTE</a:t>
            </a:r>
          </a:p>
          <a:p>
            <a:pPr marL="427482" indent="-400050">
              <a:buFont typeface="Wingdings" pitchFamily="2" charset="2"/>
              <a:buChar char="Ø"/>
            </a:pPr>
            <a:endParaRPr lang="es-EC" sz="1800" dirty="0" smtClean="0"/>
          </a:p>
          <a:p>
            <a:pPr marL="427482" indent="-400050">
              <a:buFont typeface="Wingdings" pitchFamily="2" charset="2"/>
              <a:buChar char="Ø"/>
            </a:pPr>
            <a:endParaRPr lang="es-ES_tradnl" sz="1800" dirty="0" smtClean="0"/>
          </a:p>
          <a:p>
            <a:endParaRPr lang="es-EC" sz="1800" dirty="0" smtClean="0"/>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a:p>
            <a:endParaRPr lang="es-EC" sz="18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graphicFrame>
        <p:nvGraphicFramePr>
          <p:cNvPr id="13" name="12 Marcador de contenido"/>
          <p:cNvGraphicFramePr>
            <a:graphicFrameLocks noGrp="1"/>
          </p:cNvGraphicFramePr>
          <p:nvPr>
            <p:ph sz="half" idx="2"/>
          </p:nvPr>
        </p:nvGraphicFramePr>
        <p:xfrm>
          <a:off x="1331640" y="1340768"/>
          <a:ext cx="6378674" cy="5063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13 Imagen" descr="images.jpg"/>
          <p:cNvPicPr>
            <a:picLocks noChangeAspect="1"/>
          </p:cNvPicPr>
          <p:nvPr/>
        </p:nvPicPr>
        <p:blipFill>
          <a:blip r:embed="rId7" cstate="print"/>
          <a:stretch>
            <a:fillRect/>
          </a:stretch>
        </p:blipFill>
        <p:spPr>
          <a:xfrm>
            <a:off x="6588224" y="1124745"/>
            <a:ext cx="2143125" cy="1944216"/>
          </a:xfrm>
          <a:prstGeom prst="rect">
            <a:avLst/>
          </a:prstGeom>
        </p:spPr>
      </p:pic>
      <p:pic>
        <p:nvPicPr>
          <p:cNvPr id="15" name="14 Imagen" descr="Direccion imagen.jpg"/>
          <p:cNvPicPr>
            <a:picLocks noChangeAspect="1"/>
          </p:cNvPicPr>
          <p:nvPr/>
        </p:nvPicPr>
        <p:blipFill>
          <a:blip r:embed="rId8" cstate="print"/>
          <a:stretch>
            <a:fillRect/>
          </a:stretch>
        </p:blipFill>
        <p:spPr>
          <a:xfrm>
            <a:off x="1331640" y="2924944"/>
            <a:ext cx="1512168" cy="1512168"/>
          </a:xfrm>
          <a:prstGeom prst="rect">
            <a:avLst/>
          </a:prstGeom>
        </p:spPr>
      </p:pic>
      <p:pic>
        <p:nvPicPr>
          <p:cNvPr id="16" name="15 Imagen" descr="images (1).jpg"/>
          <p:cNvPicPr>
            <a:picLocks noChangeAspect="1"/>
          </p:cNvPicPr>
          <p:nvPr/>
        </p:nvPicPr>
        <p:blipFill>
          <a:blip r:embed="rId9" cstate="print"/>
          <a:stretch>
            <a:fillRect/>
          </a:stretch>
        </p:blipFill>
        <p:spPr>
          <a:xfrm>
            <a:off x="6858000" y="4581128"/>
            <a:ext cx="1979220" cy="1393701"/>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850424"/>
          </a:xfrm>
        </p:spPr>
        <p:txBody>
          <a:bodyPr>
            <a:noAutofit/>
          </a:bodyPr>
          <a:lstStyle/>
          <a:p>
            <a:pPr algn="ctr"/>
            <a:r>
              <a:rPr lang="es-ES" sz="1800" dirty="0" smtClean="0"/>
              <a:t>ANÀLISIS FODA</a:t>
            </a:r>
            <a:br>
              <a:rPr lang="es-ES" sz="1800" dirty="0" smtClean="0"/>
            </a:br>
            <a:r>
              <a:rPr lang="es-ES" sz="1800" dirty="0" smtClean="0"/>
              <a:t>MATRIZ DE SINTESIS</a:t>
            </a:r>
            <a:r>
              <a:rPr lang="es-ES" sz="2800" dirty="0" smtClean="0"/>
              <a:t/>
            </a:r>
            <a:br>
              <a:rPr lang="es-ES" sz="2800" dirty="0" smtClean="0"/>
            </a:br>
            <a:endParaRPr lang="es-ES" sz="2800" dirty="0"/>
          </a:p>
        </p:txBody>
      </p:sp>
      <p:graphicFrame>
        <p:nvGraphicFramePr>
          <p:cNvPr id="6" name="5 Marcador de contenido"/>
          <p:cNvGraphicFramePr>
            <a:graphicFrameLocks noGrp="1"/>
          </p:cNvGraphicFramePr>
          <p:nvPr>
            <p:ph sz="half" idx="2"/>
          </p:nvPr>
        </p:nvGraphicFramePr>
        <p:xfrm>
          <a:off x="971600" y="764704"/>
          <a:ext cx="7992888" cy="5838900"/>
        </p:xfrm>
        <a:graphic>
          <a:graphicData uri="http://schemas.openxmlformats.org/drawingml/2006/table">
            <a:tbl>
              <a:tblPr/>
              <a:tblGrid>
                <a:gridCol w="492984"/>
                <a:gridCol w="2957905"/>
                <a:gridCol w="422558"/>
                <a:gridCol w="4119441"/>
              </a:tblGrid>
              <a:tr h="404253">
                <a:tc gridSpan="4">
                  <a:txBody>
                    <a:bodyPr/>
                    <a:lstStyle/>
                    <a:p>
                      <a:pPr algn="ctr" rtl="0" fontAlgn="b"/>
                      <a:r>
                        <a:rPr lang="es-ES" sz="2400" b="1" i="0" u="none" strike="noStrike" baseline="30000" dirty="0">
                          <a:solidFill>
                            <a:srgbClr val="000000"/>
                          </a:solidFill>
                          <a:latin typeface="Arial"/>
                        </a:rPr>
                        <a:t>ANALISIS INTERNO</a:t>
                      </a:r>
                      <a:r>
                        <a:rPr lang="es-ES" sz="2400" b="1"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337692">
                <a:tc>
                  <a:txBody>
                    <a:bodyPr/>
                    <a:lstStyle/>
                    <a:p>
                      <a:pPr algn="ctr" rtl="0" fontAlgn="t"/>
                      <a:r>
                        <a:rPr lang="es-ES" sz="2000" b="1" i="0" u="none" strike="noStrike" baseline="30000">
                          <a:solidFill>
                            <a:srgbClr val="000000"/>
                          </a:solidFill>
                          <a:latin typeface="Arial"/>
                        </a:rPr>
                        <a:t> </a:t>
                      </a:r>
                      <a:r>
                        <a:rPr lang="es-ES" sz="2000" b="1" i="0" u="none" strike="noStrike">
                          <a:solidFill>
                            <a:srgbClr val="000000"/>
                          </a:solidFill>
                          <a:latin typeface="Arial"/>
                        </a:rPr>
                        <a:t> </a:t>
                      </a: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s-ES" sz="2000" b="1" i="0" u="none" strike="noStrike" baseline="30000">
                          <a:solidFill>
                            <a:srgbClr val="000000"/>
                          </a:solidFill>
                          <a:latin typeface="Arial"/>
                        </a:rPr>
                        <a:t>FORTALEZAS</a:t>
                      </a:r>
                      <a:r>
                        <a:rPr lang="es-ES" sz="2000" b="1"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ctr"/>
                      <a:r>
                        <a:rPr lang="es-ES" sz="2000" b="1" i="0" u="none" strike="noStrike" baseline="30000">
                          <a:solidFill>
                            <a:srgbClr val="000000"/>
                          </a:solidFill>
                          <a:latin typeface="Arial"/>
                        </a:rPr>
                        <a:t> </a:t>
                      </a:r>
                      <a:r>
                        <a:rPr lang="es-ES" sz="2000" b="1"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s-ES" sz="2000" b="1" i="0" u="none" strike="noStrike" baseline="30000">
                          <a:solidFill>
                            <a:srgbClr val="000000"/>
                          </a:solidFill>
                          <a:latin typeface="Arial"/>
                        </a:rPr>
                        <a:t>DEBILIDADES</a:t>
                      </a:r>
                      <a:r>
                        <a:rPr lang="es-ES" sz="2000" b="1"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615880">
                <a:tc>
                  <a:txBody>
                    <a:bodyPr/>
                    <a:lstStyle/>
                    <a:p>
                      <a:pPr algn="ctr" rtl="0" fontAlgn="ctr"/>
                      <a:r>
                        <a:rPr lang="es-ES" sz="2000" b="0" i="0" u="none" strike="noStrike" baseline="30000">
                          <a:solidFill>
                            <a:srgbClr val="000000"/>
                          </a:solidFill>
                          <a:latin typeface="Arial"/>
                        </a:rPr>
                        <a:t>F1</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ES" sz="2000" b="0" i="0" u="none" strike="noStrike" baseline="30000">
                          <a:solidFill>
                            <a:srgbClr val="000000"/>
                          </a:solidFill>
                          <a:latin typeface="Arial"/>
                        </a:rPr>
                        <a:t> Conocer la realidad local y regional</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2000" b="0" i="0" u="none" strike="noStrike" baseline="30000">
                          <a:solidFill>
                            <a:srgbClr val="000000"/>
                          </a:solidFill>
                          <a:latin typeface="Arial"/>
                        </a:rPr>
                        <a:t>D1</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dirty="0" smtClean="0">
                          <a:solidFill>
                            <a:srgbClr val="000000"/>
                          </a:solidFill>
                          <a:latin typeface="Arial"/>
                        </a:rPr>
                        <a:t> Falta </a:t>
                      </a:r>
                      <a:r>
                        <a:rPr lang="es-ES" sz="2000" b="0" i="0" u="none" strike="noStrike" baseline="30000" dirty="0">
                          <a:solidFill>
                            <a:srgbClr val="000000"/>
                          </a:solidFill>
                          <a:latin typeface="Arial"/>
                        </a:rPr>
                        <a:t>de tiempo para resolver todos los problemas e  involucramiento de la Asamblea</a:t>
                      </a:r>
                      <a:r>
                        <a:rPr lang="es-ES" sz="2000" b="0"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8994">
                <a:tc>
                  <a:txBody>
                    <a:bodyPr/>
                    <a:lstStyle/>
                    <a:p>
                      <a:pPr algn="ctr" rtl="0" fontAlgn="ctr"/>
                      <a:r>
                        <a:rPr lang="es-ES" sz="2000" b="0" i="0" u="none" strike="noStrike" baseline="30000">
                          <a:solidFill>
                            <a:srgbClr val="000000"/>
                          </a:solidFill>
                          <a:latin typeface="Arial"/>
                        </a:rPr>
                        <a:t>F2</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ES" sz="2000" b="0" i="0" u="none" strike="noStrike" baseline="30000">
                          <a:solidFill>
                            <a:srgbClr val="000000"/>
                          </a:solidFill>
                          <a:latin typeface="Arial"/>
                        </a:rPr>
                        <a:t>Compromiso de la Directiva de la Fundación Scalesia</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2000" b="0" i="0" u="none" strike="noStrike" baseline="30000">
                          <a:solidFill>
                            <a:srgbClr val="000000"/>
                          </a:solidFill>
                          <a:latin typeface="Arial"/>
                        </a:rPr>
                        <a:t>D2</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dirty="0" smtClean="0">
                          <a:solidFill>
                            <a:srgbClr val="000000"/>
                          </a:solidFill>
                          <a:latin typeface="Arial"/>
                        </a:rPr>
                        <a:t> Falta </a:t>
                      </a:r>
                      <a:r>
                        <a:rPr lang="es-ES" sz="2000" b="0" i="0" u="none" strike="noStrike" baseline="30000" dirty="0">
                          <a:solidFill>
                            <a:srgbClr val="000000"/>
                          </a:solidFill>
                          <a:latin typeface="Arial"/>
                        </a:rPr>
                        <a:t>de promoción a nivel local e internacional que ayuden a la captación de estudiantes y donantes.</a:t>
                      </a:r>
                      <a:r>
                        <a:rPr lang="es-ES" sz="2000" b="0"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8994">
                <a:tc>
                  <a:txBody>
                    <a:bodyPr/>
                    <a:lstStyle/>
                    <a:p>
                      <a:pPr algn="ctr" rtl="0" fontAlgn="ctr"/>
                      <a:r>
                        <a:rPr lang="es-ES" sz="2000" b="0" i="0" u="none" strike="noStrike" baseline="30000">
                          <a:solidFill>
                            <a:srgbClr val="000000"/>
                          </a:solidFill>
                          <a:latin typeface="Arial"/>
                        </a:rPr>
                        <a:t>F3</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ES" sz="2000" b="0" i="0" u="none" strike="noStrike" baseline="30000">
                          <a:solidFill>
                            <a:srgbClr val="000000"/>
                          </a:solidFill>
                          <a:latin typeface="Arial"/>
                        </a:rPr>
                        <a:t> Apoyo a la Educación Formal</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2000" b="0" i="0" u="none" strike="noStrike" baseline="30000">
                          <a:solidFill>
                            <a:srgbClr val="000000"/>
                          </a:solidFill>
                          <a:latin typeface="Arial"/>
                        </a:rPr>
                        <a:t>D3</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dirty="0" smtClean="0">
                          <a:solidFill>
                            <a:srgbClr val="000000"/>
                          </a:solidFill>
                          <a:latin typeface="Arial"/>
                        </a:rPr>
                        <a:t> Falta </a:t>
                      </a:r>
                      <a:r>
                        <a:rPr lang="es-ES" sz="2000" b="0" i="0" u="none" strike="noStrike" baseline="30000" dirty="0">
                          <a:solidFill>
                            <a:srgbClr val="000000"/>
                          </a:solidFill>
                          <a:latin typeface="Arial"/>
                        </a:rPr>
                        <a:t>de mano de obra calificada local para generar educación de calidad.</a:t>
                      </a:r>
                      <a:r>
                        <a:rPr lang="es-ES" sz="2000" b="0"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8994">
                <a:tc>
                  <a:txBody>
                    <a:bodyPr/>
                    <a:lstStyle/>
                    <a:p>
                      <a:pPr algn="ctr" rtl="0" fontAlgn="ctr"/>
                      <a:r>
                        <a:rPr lang="es-ES" sz="2000" b="0" i="0" u="none" strike="noStrike" baseline="30000">
                          <a:solidFill>
                            <a:srgbClr val="000000"/>
                          </a:solidFill>
                          <a:latin typeface="Arial"/>
                        </a:rPr>
                        <a:t>F4</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ES" sz="2000" b="0" i="0" u="none" strike="noStrike" baseline="30000">
                          <a:solidFill>
                            <a:srgbClr val="000000"/>
                          </a:solidFill>
                          <a:latin typeface="Arial"/>
                        </a:rPr>
                        <a:t>Poseer un currículo integral de calidad con altos estándares académicos</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2000" b="0" i="0" u="none" strike="noStrike" baseline="30000">
                          <a:solidFill>
                            <a:srgbClr val="000000"/>
                          </a:solidFill>
                          <a:latin typeface="Arial"/>
                        </a:rPr>
                        <a:t>D4</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dirty="0" smtClean="0">
                          <a:solidFill>
                            <a:srgbClr val="000000"/>
                          </a:solidFill>
                          <a:latin typeface="Arial"/>
                        </a:rPr>
                        <a:t> Falta </a:t>
                      </a:r>
                      <a:r>
                        <a:rPr lang="es-ES" sz="2000" b="0" i="0" u="none" strike="noStrike" baseline="30000" dirty="0">
                          <a:solidFill>
                            <a:srgbClr val="000000"/>
                          </a:solidFill>
                          <a:latin typeface="Arial"/>
                        </a:rPr>
                        <a:t>de estabilidad laboral para los empleados de la </a:t>
                      </a:r>
                      <a:r>
                        <a:rPr lang="es-ES" sz="2000" b="0" i="0" u="none" strike="noStrike" baseline="30000" dirty="0" smtClean="0">
                          <a:solidFill>
                            <a:srgbClr val="000000"/>
                          </a:solidFill>
                          <a:latin typeface="Arial"/>
                        </a:rPr>
                        <a:t> Unidad </a:t>
                      </a:r>
                      <a:r>
                        <a:rPr lang="es-ES" sz="2000" b="0" i="0" u="none" strike="noStrike" baseline="30000" dirty="0">
                          <a:solidFill>
                            <a:srgbClr val="000000"/>
                          </a:solidFill>
                          <a:latin typeface="Arial"/>
                        </a:rPr>
                        <a:t>Educativa</a:t>
                      </a:r>
                      <a:r>
                        <a:rPr lang="es-ES" sz="2000" b="0"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6242">
                <a:tc>
                  <a:txBody>
                    <a:bodyPr/>
                    <a:lstStyle/>
                    <a:p>
                      <a:pPr algn="ctr" rtl="0" fontAlgn="ctr"/>
                      <a:r>
                        <a:rPr lang="es-ES" sz="2000" b="0" i="0" u="none" strike="noStrike" baseline="30000">
                          <a:solidFill>
                            <a:srgbClr val="000000"/>
                          </a:solidFill>
                          <a:latin typeface="Arial"/>
                        </a:rPr>
                        <a:t>F5</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ES" sz="2000" b="0" i="0" u="none" strike="noStrike" baseline="30000">
                          <a:solidFill>
                            <a:srgbClr val="000000"/>
                          </a:solidFill>
                          <a:latin typeface="Arial"/>
                        </a:rPr>
                        <a:t>Contar con una cartera de donante que ayuden a mantener el centro de estudios.</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2000" b="0" i="0" u="none" strike="noStrike" baseline="30000">
                          <a:solidFill>
                            <a:srgbClr val="000000"/>
                          </a:solidFill>
                          <a:latin typeface="Arial"/>
                        </a:rPr>
                        <a:t>D5</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ES" sz="2000" b="0" i="0" u="none" strike="noStrike" baseline="30000" dirty="0" smtClean="0">
                          <a:solidFill>
                            <a:srgbClr val="000000"/>
                          </a:solidFill>
                          <a:latin typeface="Arial"/>
                        </a:rPr>
                        <a:t> Falta </a:t>
                      </a:r>
                      <a:r>
                        <a:rPr lang="es-ES" sz="2000" b="0" i="0" u="none" strike="noStrike" baseline="30000" dirty="0">
                          <a:solidFill>
                            <a:srgbClr val="000000"/>
                          </a:solidFill>
                          <a:latin typeface="Arial"/>
                        </a:rPr>
                        <a:t>de infraestructura adecuada para los niños.</a:t>
                      </a:r>
                      <a:r>
                        <a:rPr lang="es-ES" sz="2000" b="0" i="0" u="none" strike="noStrike" dirty="0">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7463">
                <a:tc>
                  <a:txBody>
                    <a:bodyPr/>
                    <a:lstStyle/>
                    <a:p>
                      <a:pPr algn="ctr" rtl="0" fontAlgn="ctr"/>
                      <a:r>
                        <a:rPr lang="es-ES" sz="2000" b="0" i="0" u="none" strike="noStrike" baseline="30000">
                          <a:solidFill>
                            <a:srgbClr val="000000"/>
                          </a:solidFill>
                          <a:latin typeface="Arial"/>
                        </a:rPr>
                        <a:t>F6</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endParaRPr lang="es-ES" sz="2000" b="0" i="0" u="none" strike="noStrike" baseline="30000" dirty="0" smtClean="0">
                        <a:solidFill>
                          <a:srgbClr val="000000"/>
                        </a:solidFill>
                        <a:latin typeface="Arial"/>
                      </a:endParaRPr>
                    </a:p>
                    <a:p>
                      <a:pPr algn="l" rtl="0" fontAlgn="b"/>
                      <a:r>
                        <a:rPr lang="es-ES" sz="2000" b="0" i="0" u="none" strike="noStrike" baseline="30000" dirty="0" smtClean="0">
                          <a:solidFill>
                            <a:srgbClr val="000000"/>
                          </a:solidFill>
                          <a:latin typeface="Arial"/>
                        </a:rPr>
                        <a:t>Posicionamiento </a:t>
                      </a:r>
                      <a:r>
                        <a:rPr lang="es-ES" sz="2000" b="0" i="0" u="none" strike="noStrike" baseline="30000" dirty="0">
                          <a:solidFill>
                            <a:srgbClr val="000000"/>
                          </a:solidFill>
                          <a:latin typeface="Arial"/>
                        </a:rPr>
                        <a:t>dentro del nivel académico</a:t>
                      </a:r>
                      <a:r>
                        <a:rPr lang="es-ES" sz="2000" b="0"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2000" b="0" i="0" u="none" strike="noStrike" baseline="30000">
                          <a:solidFill>
                            <a:srgbClr val="000000"/>
                          </a:solidFill>
                          <a:latin typeface="Arial"/>
                        </a:rPr>
                        <a:t>D6</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dirty="0" smtClean="0">
                          <a:solidFill>
                            <a:srgbClr val="000000"/>
                          </a:solidFill>
                          <a:latin typeface="Arial"/>
                        </a:rPr>
                        <a:t>  Insuficiencia </a:t>
                      </a:r>
                      <a:r>
                        <a:rPr lang="es-ES" sz="2000" b="0" i="0" u="none" strike="noStrike" baseline="30000" dirty="0">
                          <a:solidFill>
                            <a:srgbClr val="000000"/>
                          </a:solidFill>
                          <a:latin typeface="Arial"/>
                        </a:rPr>
                        <a:t>de recursos y fuentes de financiamiento</a:t>
                      </a:r>
                      <a:r>
                        <a:rPr lang="es-ES" sz="2000" b="0"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807">
                <a:tc>
                  <a:txBody>
                    <a:bodyPr/>
                    <a:lstStyle/>
                    <a:p>
                      <a:pPr algn="ctr" rtl="0" fontAlgn="ctr"/>
                      <a:r>
                        <a:rPr lang="es-ES" sz="2000" b="0" i="0" u="none" strike="noStrike" baseline="30000">
                          <a:solidFill>
                            <a:srgbClr val="000000"/>
                          </a:solidFill>
                          <a:latin typeface="Arial"/>
                        </a:rPr>
                        <a:t> </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ES" sz="2000" b="0" i="0" u="none" strike="noStrike" baseline="30000">
                          <a:solidFill>
                            <a:srgbClr val="000000"/>
                          </a:solidFill>
                          <a:latin typeface="Arial"/>
                        </a:rPr>
                        <a:t> </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2000" b="0" i="0" u="none" strike="noStrike" baseline="30000">
                          <a:solidFill>
                            <a:srgbClr val="000000"/>
                          </a:solidFill>
                          <a:latin typeface="Arial"/>
                        </a:rPr>
                        <a:t>D7</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dirty="0" smtClean="0">
                          <a:solidFill>
                            <a:srgbClr val="000000"/>
                          </a:solidFill>
                          <a:latin typeface="Arial"/>
                        </a:rPr>
                        <a:t> Falta </a:t>
                      </a:r>
                      <a:r>
                        <a:rPr lang="es-ES" sz="2000" b="0" i="0" u="none" strike="noStrike" baseline="30000" dirty="0">
                          <a:solidFill>
                            <a:srgbClr val="000000"/>
                          </a:solidFill>
                          <a:latin typeface="Arial"/>
                        </a:rPr>
                        <a:t>de mejorar la tecnología educativa.</a:t>
                      </a:r>
                      <a:r>
                        <a:rPr lang="es-ES" sz="2000" b="0"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1369">
                <a:tc>
                  <a:txBody>
                    <a:bodyPr/>
                    <a:lstStyle/>
                    <a:p>
                      <a:pPr algn="ctr" rtl="0" fontAlgn="ctr"/>
                      <a:r>
                        <a:rPr lang="es-ES" sz="2000" b="0" i="0" u="none" strike="noStrike" baseline="30000">
                          <a:solidFill>
                            <a:srgbClr val="000000"/>
                          </a:solidFill>
                          <a:latin typeface="Arial"/>
                        </a:rPr>
                        <a:t> </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ES" sz="2000" b="0" i="0" u="none" strike="noStrike" baseline="30000">
                          <a:solidFill>
                            <a:srgbClr val="000000"/>
                          </a:solidFill>
                          <a:latin typeface="Arial"/>
                        </a:rPr>
                        <a:t> </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S" sz="2000" b="0" i="0" u="none" strike="noStrike" baseline="30000">
                          <a:solidFill>
                            <a:srgbClr val="000000"/>
                          </a:solidFill>
                          <a:latin typeface="Arial"/>
                        </a:rPr>
                        <a:t>D8</a:t>
                      </a:r>
                      <a:r>
                        <a:rPr lang="es-ES" sz="2000" b="0" i="0" u="none" strike="noStrike">
                          <a:solidFill>
                            <a:srgbClr val="000000"/>
                          </a:solidFill>
                          <a:latin typeface="Arial"/>
                        </a:rPr>
                        <a:t> </a:t>
                      </a:r>
                    </a:p>
                  </a:txBody>
                  <a:tcPr marL="4475" marR="4475" marT="4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dirty="0">
                          <a:solidFill>
                            <a:srgbClr val="000000"/>
                          </a:solidFill>
                          <a:latin typeface="Arial"/>
                        </a:rPr>
                        <a:t>Ausencia de un sistema de medición de gestión administrativa y académica.</a:t>
                      </a:r>
                      <a:r>
                        <a:rPr lang="es-ES" sz="2000" b="0"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59632" y="188640"/>
            <a:ext cx="7498080" cy="850424"/>
          </a:xfrm>
        </p:spPr>
        <p:txBody>
          <a:bodyPr>
            <a:noAutofit/>
          </a:bodyPr>
          <a:lstStyle/>
          <a:p>
            <a:pPr algn="ctr"/>
            <a:r>
              <a:rPr lang="es-ES" sz="1800" dirty="0" smtClean="0"/>
              <a:t>ANÀLISIS FODA</a:t>
            </a:r>
            <a:br>
              <a:rPr lang="es-ES" sz="1800" dirty="0" smtClean="0"/>
            </a:br>
            <a:r>
              <a:rPr lang="es-ES" sz="1800" dirty="0" smtClean="0"/>
              <a:t>MATRIZ DE SINTESIS</a:t>
            </a:r>
            <a:r>
              <a:rPr lang="es-ES" sz="2800" dirty="0" smtClean="0"/>
              <a:t/>
            </a:r>
            <a:br>
              <a:rPr lang="es-ES" sz="2800" dirty="0" smtClean="0"/>
            </a:br>
            <a:endParaRPr lang="es-ES" sz="2800" dirty="0"/>
          </a:p>
        </p:txBody>
      </p:sp>
      <p:graphicFrame>
        <p:nvGraphicFramePr>
          <p:cNvPr id="7" name="6 Marcador de contenido"/>
          <p:cNvGraphicFramePr>
            <a:graphicFrameLocks noGrp="1"/>
          </p:cNvGraphicFramePr>
          <p:nvPr>
            <p:ph sz="half" idx="2"/>
          </p:nvPr>
        </p:nvGraphicFramePr>
        <p:xfrm>
          <a:off x="1043609" y="836712"/>
          <a:ext cx="7890840" cy="5975178"/>
        </p:xfrm>
        <a:graphic>
          <a:graphicData uri="http://schemas.openxmlformats.org/drawingml/2006/table">
            <a:tbl>
              <a:tblPr/>
              <a:tblGrid>
                <a:gridCol w="576063"/>
                <a:gridCol w="3024336"/>
                <a:gridCol w="432048"/>
                <a:gridCol w="3858393"/>
              </a:tblGrid>
              <a:tr h="288032">
                <a:tc gridSpan="4">
                  <a:txBody>
                    <a:bodyPr/>
                    <a:lstStyle/>
                    <a:p>
                      <a:pPr algn="ctr" rtl="0" fontAlgn="b"/>
                      <a:r>
                        <a:rPr lang="es-ES" sz="2400" b="1" i="0" u="none" strike="noStrike" baseline="30000" dirty="0">
                          <a:solidFill>
                            <a:srgbClr val="000000"/>
                          </a:solidFill>
                          <a:latin typeface="Arial"/>
                        </a:rPr>
                        <a:t>ANALISIS ENTORNO</a:t>
                      </a:r>
                      <a:r>
                        <a:rPr lang="es-ES" sz="2400" b="1"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376052">
                <a:tc>
                  <a:txBody>
                    <a:bodyPr/>
                    <a:lstStyle/>
                    <a:p>
                      <a:pPr algn="ctr" rtl="0" fontAlgn="t"/>
                      <a:r>
                        <a:rPr lang="es-ES" sz="2000" b="1" i="0" u="none" strike="noStrike" baseline="30000" dirty="0">
                          <a:solidFill>
                            <a:srgbClr val="000000"/>
                          </a:solidFill>
                          <a:latin typeface="Arial"/>
                        </a:rPr>
                        <a:t> </a:t>
                      </a:r>
                      <a:r>
                        <a:rPr lang="es-ES" sz="2000" b="1" i="0" u="none" strike="noStrike" dirty="0">
                          <a:solidFill>
                            <a:srgbClr val="000000"/>
                          </a:solidFill>
                          <a:latin typeface="Arial"/>
                        </a:rPr>
                        <a:t> </a:t>
                      </a: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s-ES" sz="2000" b="1" i="0" u="none" strike="noStrike" baseline="30000">
                          <a:solidFill>
                            <a:srgbClr val="000000"/>
                          </a:solidFill>
                          <a:latin typeface="Arial"/>
                        </a:rPr>
                        <a:t>OPORTUNIDADES </a:t>
                      </a:r>
                      <a:r>
                        <a:rPr lang="es-ES" sz="2000" b="1"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t"/>
                      <a:r>
                        <a:rPr lang="es-ES" sz="2000" b="1" i="0" u="none" strike="noStrike" baseline="30000">
                          <a:solidFill>
                            <a:srgbClr val="000000"/>
                          </a:solidFill>
                          <a:latin typeface="Arial"/>
                        </a:rPr>
                        <a:t> </a:t>
                      </a:r>
                      <a:r>
                        <a:rPr lang="es-ES" sz="2000" b="1" i="0" u="none" strike="noStrike">
                          <a:solidFill>
                            <a:srgbClr val="000000"/>
                          </a:solidFill>
                          <a:latin typeface="Arial"/>
                        </a:rPr>
                        <a:t> </a:t>
                      </a: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s-ES" sz="2000" b="1" i="0" u="none" strike="noStrike" baseline="30000">
                          <a:solidFill>
                            <a:srgbClr val="000000"/>
                          </a:solidFill>
                          <a:latin typeface="Arial"/>
                        </a:rPr>
                        <a:t>AMENAZAS</a:t>
                      </a:r>
                      <a:r>
                        <a:rPr lang="es-ES" sz="2000" b="1"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799231">
                <a:tc>
                  <a:txBody>
                    <a:bodyPr/>
                    <a:lstStyle/>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O1</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a:solidFill>
                            <a:srgbClr val="000000"/>
                          </a:solidFill>
                          <a:latin typeface="Arial"/>
                        </a:rPr>
                        <a:t>Mostrar al mundo la capacidad de los alumnos de la Unidad Educativa</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endParaRPr lang="es-ES" sz="2000" b="0" i="0" u="none" strike="noStrike" baseline="30000" dirty="0" smtClean="0">
                        <a:solidFill>
                          <a:srgbClr val="000000"/>
                        </a:solidFill>
                        <a:latin typeface="Arial"/>
                      </a:endParaRPr>
                    </a:p>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A1</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ES" sz="2000" b="0" i="0" u="none" strike="noStrike" baseline="30000" dirty="0" smtClean="0">
                          <a:solidFill>
                            <a:srgbClr val="000000"/>
                          </a:solidFill>
                          <a:latin typeface="Arial"/>
                        </a:rPr>
                        <a:t> La </a:t>
                      </a:r>
                      <a:r>
                        <a:rPr lang="es-ES" sz="2000" b="0" i="0" u="none" strike="noStrike" baseline="30000" dirty="0">
                          <a:solidFill>
                            <a:srgbClr val="000000"/>
                          </a:solidFill>
                          <a:latin typeface="Arial"/>
                        </a:rPr>
                        <a:t>inflación afecta los costos operacionales y administrativos aumentando el precio de las matriculas</a:t>
                      </a:r>
                      <a:r>
                        <a:rPr lang="es-ES" sz="2000" b="0"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9231">
                <a:tc>
                  <a:txBody>
                    <a:bodyPr/>
                    <a:lstStyle/>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O2</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a:solidFill>
                            <a:srgbClr val="000000"/>
                          </a:solidFill>
                          <a:latin typeface="Arial"/>
                        </a:rPr>
                        <a:t>Ser la única ONG con un proyecto educativo en las islas Galápagos.</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endParaRPr lang="es-ES" sz="2000" b="0" i="0" u="none" strike="noStrike" baseline="30000" dirty="0" smtClean="0">
                        <a:solidFill>
                          <a:srgbClr val="000000"/>
                        </a:solidFill>
                        <a:latin typeface="Arial"/>
                      </a:endParaRPr>
                    </a:p>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A2</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a:solidFill>
                            <a:srgbClr val="000000"/>
                          </a:solidFill>
                          <a:latin typeface="Arial"/>
                        </a:rPr>
                        <a:t>Que la comunidad perciba el proyecto educativo como elitista.</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6156">
                <a:tc>
                  <a:txBody>
                    <a:bodyPr/>
                    <a:lstStyle/>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O3</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a:solidFill>
                            <a:srgbClr val="000000"/>
                          </a:solidFill>
                          <a:latin typeface="Arial"/>
                        </a:rPr>
                        <a:t>Acceso a  beneficios que genera el turismo y la investigación científica mediante convenios y donaciones.</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endParaRPr lang="es-ES" sz="2000" b="0" i="0" u="none" strike="noStrike" baseline="30000" dirty="0" smtClean="0">
                        <a:solidFill>
                          <a:srgbClr val="000000"/>
                        </a:solidFill>
                        <a:latin typeface="Arial"/>
                      </a:endParaRPr>
                    </a:p>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A3</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a:solidFill>
                            <a:srgbClr val="000000"/>
                          </a:solidFill>
                          <a:latin typeface="Arial"/>
                        </a:rPr>
                        <a:t>Políticas muy frágiles y cambiantes en las Islas </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5811">
                <a:tc>
                  <a:txBody>
                    <a:bodyPr/>
                    <a:lstStyle/>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O4</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a:solidFill>
                            <a:srgbClr val="000000"/>
                          </a:solidFill>
                          <a:latin typeface="Arial"/>
                        </a:rPr>
                        <a:t>Relacionarse con entidades educativas y de conservación a nivel internacional que se proyectan como ejemplo a seguir.</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endParaRPr lang="es-ES" sz="2000" b="0" i="0" u="none" strike="noStrike" baseline="30000" dirty="0" smtClean="0">
                        <a:solidFill>
                          <a:srgbClr val="000000"/>
                        </a:solidFill>
                        <a:latin typeface="Arial"/>
                      </a:endParaRPr>
                    </a:p>
                    <a:p>
                      <a:pPr algn="ctr" rtl="0" fontAlgn="t"/>
                      <a:endParaRPr lang="es-ES" sz="2000" b="0" i="0" u="none" strike="noStrike" baseline="30000" dirty="0" smtClean="0">
                        <a:solidFill>
                          <a:srgbClr val="000000"/>
                        </a:solidFill>
                        <a:latin typeface="Arial"/>
                      </a:endParaRPr>
                    </a:p>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A4</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a:solidFill>
                            <a:srgbClr val="000000"/>
                          </a:solidFill>
                          <a:latin typeface="Arial"/>
                        </a:rPr>
                        <a:t>Restricciones de contratación de personal no residente por parte del Consejo de Gobierno.</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9231">
                <a:tc>
                  <a:txBody>
                    <a:bodyPr/>
                    <a:lstStyle/>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O5</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a:solidFill>
                            <a:srgbClr val="000000"/>
                          </a:solidFill>
                          <a:latin typeface="Arial"/>
                        </a:rPr>
                        <a:t>Realización de eventos permiten una interacción entre la comunidad </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endParaRPr lang="es-ES" sz="2000" b="0" i="0" u="none" strike="noStrike" baseline="30000" dirty="0" smtClean="0">
                        <a:solidFill>
                          <a:srgbClr val="000000"/>
                        </a:solidFill>
                        <a:latin typeface="Arial"/>
                      </a:endParaRPr>
                    </a:p>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A5</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a:solidFill>
                            <a:srgbClr val="000000"/>
                          </a:solidFill>
                          <a:latin typeface="Arial"/>
                        </a:rPr>
                        <a:t>Que el gobierno actual instale las escuelas del milenio en Santa Cruz </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9231">
                <a:tc>
                  <a:txBody>
                    <a:bodyPr/>
                    <a:lstStyle/>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O6</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a:solidFill>
                            <a:srgbClr val="000000"/>
                          </a:solidFill>
                          <a:latin typeface="Arial"/>
                        </a:rPr>
                        <a:t>Nueva ley de Educación, se puede optar por ayuda gubernamental</a:t>
                      </a:r>
                      <a:r>
                        <a:rPr lang="es-ES" sz="2000" b="0" i="0" u="none" strike="noStrike">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endParaRPr lang="es-ES" sz="2000" b="0" i="0" u="none" strike="noStrike" baseline="30000" dirty="0" smtClean="0">
                        <a:solidFill>
                          <a:srgbClr val="000000"/>
                        </a:solidFill>
                        <a:latin typeface="Arial"/>
                      </a:endParaRPr>
                    </a:p>
                    <a:p>
                      <a:pPr algn="ctr" rtl="0" fontAlgn="t"/>
                      <a:endParaRPr lang="es-ES" sz="2000" b="0" i="0" u="none" strike="noStrike" baseline="30000" dirty="0" smtClean="0">
                        <a:solidFill>
                          <a:srgbClr val="000000"/>
                        </a:solidFill>
                        <a:latin typeface="Arial"/>
                      </a:endParaRPr>
                    </a:p>
                    <a:p>
                      <a:pPr algn="ctr" rtl="0" fontAlgn="t"/>
                      <a:r>
                        <a:rPr lang="es-ES" sz="2000" b="0" i="0" u="none" strike="noStrike" baseline="30000" dirty="0" smtClean="0">
                          <a:solidFill>
                            <a:srgbClr val="000000"/>
                          </a:solidFill>
                          <a:latin typeface="Arial"/>
                        </a:rPr>
                        <a:t>A6</a:t>
                      </a:r>
                      <a:r>
                        <a:rPr lang="es-ES" sz="2000" b="0" i="0" u="none" strike="noStrike" dirty="0" smtClean="0">
                          <a:solidFill>
                            <a:srgbClr val="000000"/>
                          </a:solidFill>
                          <a:latin typeface="Arial"/>
                        </a:rPr>
                        <a:t> </a:t>
                      </a:r>
                      <a:endParaRPr lang="es-ES" sz="2000" b="0" i="0" u="none" strike="noStrike" dirty="0">
                        <a:solidFill>
                          <a:srgbClr val="000000"/>
                        </a:solidFill>
                        <a:latin typeface="Arial"/>
                      </a:endParaRPr>
                    </a:p>
                  </a:txBody>
                  <a:tcPr marL="4475" marR="4475" marT="4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
                      <a:r>
                        <a:rPr lang="es-ES" sz="2000" b="0" i="0" u="none" strike="noStrike" baseline="30000" dirty="0">
                          <a:solidFill>
                            <a:srgbClr val="000000"/>
                          </a:solidFill>
                          <a:latin typeface="Arial"/>
                        </a:rPr>
                        <a:t>Proliferación de ONGS</a:t>
                      </a:r>
                      <a:r>
                        <a:rPr lang="es-ES" sz="2000" b="0" i="0" u="none" strike="noStrike" dirty="0">
                          <a:solidFill>
                            <a:srgbClr val="000000"/>
                          </a:solidFill>
                          <a:latin typeface="Arial"/>
                        </a:rPr>
                        <a:t> </a:t>
                      </a:r>
                    </a:p>
                  </a:txBody>
                  <a:tcPr marL="4475" marR="4475" marT="44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Personalizado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546321"/>
      </a:accent5>
      <a:accent6>
        <a:srgbClr val="A5C249"/>
      </a:accent6>
      <a:hlink>
        <a:srgbClr val="E2D700"/>
      </a:hlink>
      <a:folHlink>
        <a:srgbClr val="85DFD0"/>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2625</TotalTime>
  <Words>5881</Words>
  <Application>Microsoft Office PowerPoint</Application>
  <PresentationFormat>Presentación en pantalla (4:3)</PresentationFormat>
  <Paragraphs>1971</Paragraphs>
  <Slides>46</Slides>
  <Notes>1</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Solsticio</vt:lpstr>
      <vt:lpstr>Presentación de PowerPoint</vt:lpstr>
      <vt:lpstr>Presentación de PowerPoint</vt:lpstr>
      <vt:lpstr>Presentación de PowerPoint</vt:lpstr>
      <vt:lpstr>ESTRUCTURA ORGANIZACIONAL</vt:lpstr>
      <vt:lpstr>ANÀLISIS SITUACIONAL ANÀLISIS EXTERNO </vt:lpstr>
      <vt:lpstr>ANÀLISIS SITUACIONAL ANÀLISIS EXTERNO </vt:lpstr>
      <vt:lpstr>ANÀLISIS SITUACIONAL ANÀLISIS INTERNO </vt:lpstr>
      <vt:lpstr>ANÀLISIS FODA MATRIZ DE SINTESIS </vt:lpstr>
      <vt:lpstr>ANÀLISIS FODA MATRIZ DE SINTESIS </vt:lpstr>
      <vt:lpstr>ANÀLISIS FODA MATRIZ DE IMPACTO </vt:lpstr>
      <vt:lpstr>ANÀLISIS FODA MATRIZ DE IMPACTO </vt:lpstr>
      <vt:lpstr>ANÀLISIS FODA MATRIZ DE IMPACTO </vt:lpstr>
      <vt:lpstr>ANÀLISIS FODA MATRIZ DE IMPACTO </vt:lpstr>
      <vt:lpstr>ANÀLISIS DE APROVECHABILIDAD</vt:lpstr>
      <vt:lpstr>ANÀLISIS DE APROVECHABILIDAD</vt:lpstr>
      <vt:lpstr>ANÀLISIS DE VULNERABILIDAD</vt:lpstr>
      <vt:lpstr>ANÀLISIS DE VULNERABILIDAD</vt:lpstr>
      <vt:lpstr>HEXÀGONO ESTRATÈGICO (RELACIÒN CAUSA – EFECTO)</vt:lpstr>
      <vt:lpstr>IDENTIFICACIÒN DE OBJETIVOS ESTRATÈGICOS</vt:lpstr>
      <vt:lpstr>DIRECCIONAMIENTO ESTRATÈGICO </vt:lpstr>
      <vt:lpstr>  DIRECCIONAMIENTO ESTRATÈGICO </vt:lpstr>
      <vt:lpstr>   DIRECCIONAMIENTO ESTRATÈGICO </vt:lpstr>
      <vt:lpstr>DIRECCIONAMIENTO ESTRATÈGICO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MIES</dc:creator>
  <cp:lastModifiedBy>grey</cp:lastModifiedBy>
  <cp:revision>42</cp:revision>
  <dcterms:created xsi:type="dcterms:W3CDTF">2011-11-12T16:28:27Z</dcterms:created>
  <dcterms:modified xsi:type="dcterms:W3CDTF">2012-07-26T04:50:26Z</dcterms:modified>
</cp:coreProperties>
</file>