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67" r:id="rId2"/>
    <p:sldId id="257" r:id="rId3"/>
    <p:sldId id="285" r:id="rId4"/>
    <p:sldId id="304" r:id="rId5"/>
    <p:sldId id="305" r:id="rId6"/>
    <p:sldId id="306" r:id="rId7"/>
    <p:sldId id="307" r:id="rId8"/>
    <p:sldId id="308" r:id="rId9"/>
    <p:sldId id="309" r:id="rId10"/>
    <p:sldId id="310" r:id="rId11"/>
    <p:sldId id="311" r:id="rId12"/>
    <p:sldId id="312" r:id="rId13"/>
    <p:sldId id="314" r:id="rId14"/>
    <p:sldId id="313" r:id="rId15"/>
    <p:sldId id="316" r:id="rId16"/>
    <p:sldId id="315" r:id="rId1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uro"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varScale="1">
        <p:scale>
          <a:sx n="103" d="100"/>
          <a:sy n="103" d="100"/>
        </p:scale>
        <p:origin x="-19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0" d="100"/>
          <a:sy n="70" d="100"/>
        </p:scale>
        <p:origin x="-280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B7B5E0-37BF-46D5-94EB-52533A13D5C9}" type="datetimeFigureOut">
              <a:rPr lang="es-EC" smtClean="0"/>
              <a:pPr/>
              <a:t>30/10/2012</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E51787-F0A6-496C-BA5C-95DC85EEA7BC}" type="slidenum">
              <a:rPr lang="es-EC" smtClean="0"/>
              <a:pPr/>
              <a:t>‹Nº›</a:t>
            </a:fld>
            <a:endParaRPr lang="es-EC"/>
          </a:p>
        </p:txBody>
      </p:sp>
    </p:spTree>
    <p:extLst>
      <p:ext uri="{BB962C8B-B14F-4D97-AF65-F5344CB8AC3E}">
        <p14:creationId xmlns:p14="http://schemas.microsoft.com/office/powerpoint/2010/main" val="1733900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80D25E-B35C-4944-AA24-5759B4BDA81F}" type="datetimeFigureOut">
              <a:rPr lang="es-ES" smtClean="0"/>
              <a:t>30/10/2012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5AC63C-D212-413B-AEF8-286BC7FFC2AA}" type="slidenum">
              <a:rPr lang="es-ES" smtClean="0"/>
              <a:t>‹Nº›</a:t>
            </a:fld>
            <a:endParaRPr lang="es-ES"/>
          </a:p>
        </p:txBody>
      </p:sp>
    </p:spTree>
    <p:extLst>
      <p:ext uri="{BB962C8B-B14F-4D97-AF65-F5344CB8AC3E}">
        <p14:creationId xmlns:p14="http://schemas.microsoft.com/office/powerpoint/2010/main" val="374767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5867400" cy="6858000"/>
            <a:chOff x="0" y="0"/>
            <a:chExt cx="3696" cy="4320"/>
          </a:xfrm>
        </p:grpSpPr>
        <p:sp>
          <p:nvSpPr>
            <p:cNvPr id="5123" name="Rectangle 3"/>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s-ES_tradnl" sz="2400">
                <a:latin typeface="Times New Roman" pitchFamily="18" charset="0"/>
              </a:endParaRPr>
            </a:p>
          </p:txBody>
        </p:sp>
        <p:sp>
          <p:nvSpPr>
            <p:cNvPr id="5124"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s-ES_tradnl" sz="2400">
                <a:latin typeface="Times New Roman" pitchFamily="18" charset="0"/>
              </a:endParaRPr>
            </a:p>
          </p:txBody>
        </p:sp>
      </p:grpSp>
      <p:grpSp>
        <p:nvGrpSpPr>
          <p:cNvPr id="5125" name="Group 5"/>
          <p:cNvGrpSpPr>
            <a:grpSpLocks/>
          </p:cNvGrpSpPr>
          <p:nvPr/>
        </p:nvGrpSpPr>
        <p:grpSpPr bwMode="auto">
          <a:xfrm>
            <a:off x="3632200" y="4889500"/>
            <a:ext cx="4876800" cy="319088"/>
            <a:chOff x="2288" y="3080"/>
            <a:chExt cx="3072" cy="201"/>
          </a:xfrm>
        </p:grpSpPr>
        <p:sp>
          <p:nvSpPr>
            <p:cNvPr id="5126"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127"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5128"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pPr lvl="0"/>
            <a:r>
              <a:rPr lang="es-EC" noProof="0" smtClean="0"/>
              <a:t>Haga clic para modificar el estilo de subtítulo del patrón</a:t>
            </a:r>
          </a:p>
        </p:txBody>
      </p:sp>
      <p:sp>
        <p:nvSpPr>
          <p:cNvPr id="5129" name="Rectangle 9"/>
          <p:cNvSpPr>
            <a:spLocks noGrp="1" noChangeArrowheads="1"/>
          </p:cNvSpPr>
          <p:nvPr>
            <p:ph type="dt" sz="quarter" idx="2"/>
          </p:nvPr>
        </p:nvSpPr>
        <p:spPr/>
        <p:txBody>
          <a:bodyPr/>
          <a:lstStyle>
            <a:lvl1pPr>
              <a:defRPr>
                <a:solidFill>
                  <a:schemeClr val="bg1"/>
                </a:solidFill>
              </a:defRPr>
            </a:lvl1pPr>
          </a:lstStyle>
          <a:p>
            <a:fld id="{A1B08C02-7FFB-45FE-AEBF-E9A695F00111}" type="datetime1">
              <a:rPr lang="es-ES" smtClean="0"/>
              <a:t>30/10/2012</a:t>
            </a:fld>
            <a:endParaRPr lang="es-ES"/>
          </a:p>
        </p:txBody>
      </p:sp>
      <p:sp>
        <p:nvSpPr>
          <p:cNvPr id="5130" name="Rectangle 10"/>
          <p:cNvSpPr>
            <a:spLocks noGrp="1" noChangeArrowheads="1"/>
          </p:cNvSpPr>
          <p:nvPr>
            <p:ph type="ftr" sz="quarter" idx="3"/>
          </p:nvPr>
        </p:nvSpPr>
        <p:spPr/>
        <p:txBody>
          <a:bodyPr/>
          <a:lstStyle>
            <a:lvl1pPr algn="r">
              <a:defRPr/>
            </a:lvl1pPr>
          </a:lstStyle>
          <a:p>
            <a:endParaRPr lang="es-ES"/>
          </a:p>
        </p:txBody>
      </p:sp>
      <p:sp>
        <p:nvSpPr>
          <p:cNvPr id="5131" name="Rectangle 11"/>
          <p:cNvSpPr>
            <a:spLocks noGrp="1" noChangeArrowheads="1"/>
          </p:cNvSpPr>
          <p:nvPr>
            <p:ph type="sldNum" sz="quarter" idx="4"/>
          </p:nvPr>
        </p:nvSpPr>
        <p:spPr>
          <a:xfrm>
            <a:off x="76200" y="6248400"/>
            <a:ext cx="587375" cy="488950"/>
          </a:xfrm>
        </p:spPr>
        <p:txBody>
          <a:bodyPr anchorCtr="0"/>
          <a:lstStyle>
            <a:lvl1pPr>
              <a:defRPr/>
            </a:lvl1pPr>
          </a:lstStyle>
          <a:p>
            <a:fld id="{75C18902-7490-48FD-992C-946682CD7CD5}" type="slidenum">
              <a:rPr lang="es-ES" smtClean="0"/>
              <a:pPr/>
              <a:t>‹Nº›</a:t>
            </a:fld>
            <a:endParaRPr lang="es-ES"/>
          </a:p>
        </p:txBody>
      </p:sp>
      <p:sp>
        <p:nvSpPr>
          <p:cNvPr id="513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es-EC" noProof="0" smtClean="0"/>
              <a:t>Haga clic para cambiar el estilo de título	</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918045C0-D0F7-495C-98C3-9C3EE293DD98}" type="datetime1">
              <a:rPr lang="es-ES" smtClean="0"/>
              <a:t>30/10/2012</a:t>
            </a:fld>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75C18902-7490-48FD-992C-946682CD7CD5}" type="slidenum">
              <a:rPr lang="es-ES" smtClean="0"/>
              <a:pPr/>
              <a:t>‹Nº›</a:t>
            </a:fld>
            <a:endParaRPr lang="es-ES"/>
          </a:p>
        </p:txBody>
      </p:sp>
    </p:spTree>
    <p:extLst>
      <p:ext uri="{BB962C8B-B14F-4D97-AF65-F5344CB8AC3E}">
        <p14:creationId xmlns:p14="http://schemas.microsoft.com/office/powerpoint/2010/main" val="29413130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05600" y="762000"/>
            <a:ext cx="1981200" cy="532447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762000" y="762000"/>
            <a:ext cx="5791200" cy="53244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0BE392A0-B680-402E-AF1D-2552ECFCF4C0}" type="datetime1">
              <a:rPr lang="es-ES" smtClean="0"/>
              <a:t>30/10/2012</a:t>
            </a:fld>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75C18902-7490-48FD-992C-946682CD7CD5}" type="slidenum">
              <a:rPr lang="es-ES" smtClean="0"/>
              <a:pPr/>
              <a:t>‹Nº›</a:t>
            </a:fld>
            <a:endParaRPr lang="es-ES"/>
          </a:p>
        </p:txBody>
      </p:sp>
    </p:spTree>
    <p:extLst>
      <p:ext uri="{BB962C8B-B14F-4D97-AF65-F5344CB8AC3E}">
        <p14:creationId xmlns:p14="http://schemas.microsoft.com/office/powerpoint/2010/main" val="18365110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762000" y="762000"/>
            <a:ext cx="79248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838200" y="2362200"/>
            <a:ext cx="3770313" cy="37242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760913" y="2362200"/>
            <a:ext cx="3770312" cy="37242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2438400" y="6248400"/>
            <a:ext cx="2130425" cy="474663"/>
          </a:xfrm>
        </p:spPr>
        <p:txBody>
          <a:bodyPr/>
          <a:lstStyle>
            <a:lvl1pPr>
              <a:defRPr/>
            </a:lvl1pPr>
          </a:lstStyle>
          <a:p>
            <a:fld id="{4F84E978-8D17-4CEB-99C9-E1CD83A37F6C}" type="datetime1">
              <a:rPr lang="es-ES" smtClean="0"/>
              <a:t>30/10/2012</a:t>
            </a:fld>
            <a:endParaRPr lang="es-ES"/>
          </a:p>
        </p:txBody>
      </p:sp>
      <p:sp>
        <p:nvSpPr>
          <p:cNvPr id="6" name="5 Marcador de pie de página"/>
          <p:cNvSpPr>
            <a:spLocks noGrp="1"/>
          </p:cNvSpPr>
          <p:nvPr>
            <p:ph type="ftr" sz="quarter" idx="11"/>
          </p:nvPr>
        </p:nvSpPr>
        <p:spPr>
          <a:xfrm>
            <a:off x="5791200" y="6248400"/>
            <a:ext cx="2897188" cy="474663"/>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84138" y="6242050"/>
            <a:ext cx="587375" cy="488950"/>
          </a:xfrm>
        </p:spPr>
        <p:txBody>
          <a:bodyPr/>
          <a:lstStyle>
            <a:lvl1pPr>
              <a:defRPr/>
            </a:lvl1pPr>
          </a:lstStyle>
          <a:p>
            <a:fld id="{75C18902-7490-48FD-992C-946682CD7CD5}" type="slidenum">
              <a:rPr lang="es-ES" smtClean="0"/>
              <a:pPr/>
              <a:t>‹Nº›</a:t>
            </a:fld>
            <a:endParaRPr lang="es-ES"/>
          </a:p>
        </p:txBody>
      </p:sp>
    </p:spTree>
    <p:extLst>
      <p:ext uri="{BB962C8B-B14F-4D97-AF65-F5344CB8AC3E}">
        <p14:creationId xmlns:p14="http://schemas.microsoft.com/office/powerpoint/2010/main" val="32765432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FDA08A06-E9A6-4538-9B77-0FC2E3CE1D8B}" type="datetime1">
              <a:rPr lang="es-ES" smtClean="0"/>
              <a:t>30/10/2012</a:t>
            </a:fld>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75C18902-7490-48FD-992C-946682CD7CD5}" type="slidenum">
              <a:rPr lang="es-ES" smtClean="0"/>
              <a:pPr/>
              <a:t>‹Nº›</a:t>
            </a:fld>
            <a:endParaRPr lang="es-ES"/>
          </a:p>
        </p:txBody>
      </p:sp>
    </p:spTree>
    <p:extLst>
      <p:ext uri="{BB962C8B-B14F-4D97-AF65-F5344CB8AC3E}">
        <p14:creationId xmlns:p14="http://schemas.microsoft.com/office/powerpoint/2010/main" val="22412806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8F169DD1-CFF3-476F-860D-60660F792CAE}" type="datetime1">
              <a:rPr lang="es-ES" smtClean="0"/>
              <a:t>30/10/2012</a:t>
            </a:fld>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75C18902-7490-48FD-992C-946682CD7CD5}" type="slidenum">
              <a:rPr lang="es-ES" smtClean="0"/>
              <a:pPr/>
              <a:t>‹Nº›</a:t>
            </a:fld>
            <a:endParaRPr lang="es-ES"/>
          </a:p>
        </p:txBody>
      </p:sp>
    </p:spTree>
    <p:extLst>
      <p:ext uri="{BB962C8B-B14F-4D97-AF65-F5344CB8AC3E}">
        <p14:creationId xmlns:p14="http://schemas.microsoft.com/office/powerpoint/2010/main" val="16326004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fld id="{AFAE06AB-348D-4AE6-BE12-1A87250E453B}" type="datetime1">
              <a:rPr lang="es-ES" smtClean="0"/>
              <a:t>30/10/2012</a:t>
            </a:fld>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75C18902-7490-48FD-992C-946682CD7CD5}" type="slidenum">
              <a:rPr lang="es-ES" smtClean="0"/>
              <a:pPr/>
              <a:t>‹Nº›</a:t>
            </a:fld>
            <a:endParaRPr lang="es-ES"/>
          </a:p>
        </p:txBody>
      </p:sp>
    </p:spTree>
    <p:extLst>
      <p:ext uri="{BB962C8B-B14F-4D97-AF65-F5344CB8AC3E}">
        <p14:creationId xmlns:p14="http://schemas.microsoft.com/office/powerpoint/2010/main" val="41158088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fld id="{68AFD68E-ED4B-4CEA-B844-B17BED904AAB}" type="datetime1">
              <a:rPr lang="es-ES" smtClean="0"/>
              <a:t>30/10/2012</a:t>
            </a:fld>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75C18902-7490-48FD-992C-946682CD7CD5}" type="slidenum">
              <a:rPr lang="es-ES" smtClean="0"/>
              <a:pPr/>
              <a:t>‹Nº›</a:t>
            </a:fld>
            <a:endParaRPr lang="es-ES"/>
          </a:p>
        </p:txBody>
      </p:sp>
    </p:spTree>
    <p:extLst>
      <p:ext uri="{BB962C8B-B14F-4D97-AF65-F5344CB8AC3E}">
        <p14:creationId xmlns:p14="http://schemas.microsoft.com/office/powerpoint/2010/main" val="26266229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fld id="{813A1B2E-4560-4210-B652-728538B7D592}" type="datetime1">
              <a:rPr lang="es-ES" smtClean="0"/>
              <a:t>30/10/2012</a:t>
            </a:fld>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75C18902-7490-48FD-992C-946682CD7CD5}" type="slidenum">
              <a:rPr lang="es-ES" smtClean="0"/>
              <a:pPr/>
              <a:t>‹Nº›</a:t>
            </a:fld>
            <a:endParaRPr lang="es-ES"/>
          </a:p>
        </p:txBody>
      </p:sp>
    </p:spTree>
    <p:extLst>
      <p:ext uri="{BB962C8B-B14F-4D97-AF65-F5344CB8AC3E}">
        <p14:creationId xmlns:p14="http://schemas.microsoft.com/office/powerpoint/2010/main" val="81697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fld id="{5C985C73-B899-4571-A194-0BD356504D67}" type="datetime1">
              <a:rPr lang="es-ES" smtClean="0"/>
              <a:t>30/10/2012</a:t>
            </a:fld>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75C18902-7490-48FD-992C-946682CD7CD5}" type="slidenum">
              <a:rPr lang="es-ES" smtClean="0"/>
              <a:pPr/>
              <a:t>‹Nº›</a:t>
            </a:fld>
            <a:endParaRPr lang="es-ES"/>
          </a:p>
        </p:txBody>
      </p:sp>
    </p:spTree>
    <p:extLst>
      <p:ext uri="{BB962C8B-B14F-4D97-AF65-F5344CB8AC3E}">
        <p14:creationId xmlns:p14="http://schemas.microsoft.com/office/powerpoint/2010/main" val="4639641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B6B7B5CA-EFC6-4692-A9A8-E536EE2CBCAC}" type="datetime1">
              <a:rPr lang="es-ES" smtClean="0"/>
              <a:t>30/10/2012</a:t>
            </a:fld>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75C18902-7490-48FD-992C-946682CD7CD5}" type="slidenum">
              <a:rPr lang="es-ES" smtClean="0"/>
              <a:pPr/>
              <a:t>‹Nº›</a:t>
            </a:fld>
            <a:endParaRPr lang="es-ES"/>
          </a:p>
        </p:txBody>
      </p:sp>
    </p:spTree>
    <p:extLst>
      <p:ext uri="{BB962C8B-B14F-4D97-AF65-F5344CB8AC3E}">
        <p14:creationId xmlns:p14="http://schemas.microsoft.com/office/powerpoint/2010/main" val="31190524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E927E6A7-1BEC-4494-865F-443C6261AA7C}" type="datetime1">
              <a:rPr lang="es-ES" smtClean="0"/>
              <a:t>30/10/2012</a:t>
            </a:fld>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75C18902-7490-48FD-992C-946682CD7CD5}" type="slidenum">
              <a:rPr lang="es-ES" smtClean="0"/>
              <a:pPr/>
              <a:t>‹Nº›</a:t>
            </a:fld>
            <a:endParaRPr lang="es-ES"/>
          </a:p>
        </p:txBody>
      </p:sp>
    </p:spTree>
    <p:extLst>
      <p:ext uri="{BB962C8B-B14F-4D97-AF65-F5344CB8AC3E}">
        <p14:creationId xmlns:p14="http://schemas.microsoft.com/office/powerpoint/2010/main" val="30979660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7620000" cy="6858000"/>
            <a:chOff x="0" y="0"/>
            <a:chExt cx="4800" cy="4320"/>
          </a:xfrm>
        </p:grpSpPr>
        <p:grpSp>
          <p:nvGrpSpPr>
            <p:cNvPr id="4099" name="Group 3"/>
            <p:cNvGrpSpPr>
              <a:grpSpLocks/>
            </p:cNvGrpSpPr>
            <p:nvPr userDrawn="1"/>
          </p:nvGrpSpPr>
          <p:grpSpPr bwMode="auto">
            <a:xfrm>
              <a:off x="0" y="0"/>
              <a:ext cx="2016" cy="4320"/>
              <a:chOff x="0" y="0"/>
              <a:chExt cx="2016" cy="4320"/>
            </a:xfrm>
          </p:grpSpPr>
          <p:sp>
            <p:nvSpPr>
              <p:cNvPr id="4100"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101"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ES"/>
              </a:p>
            </p:txBody>
          </p:sp>
        </p:grpSp>
        <p:grpSp>
          <p:nvGrpSpPr>
            <p:cNvPr id="4102" name="Group 6"/>
            <p:cNvGrpSpPr>
              <a:grpSpLocks/>
            </p:cNvGrpSpPr>
            <p:nvPr/>
          </p:nvGrpSpPr>
          <p:grpSpPr bwMode="auto">
            <a:xfrm>
              <a:off x="144" y="1248"/>
              <a:ext cx="4656" cy="201"/>
              <a:chOff x="144" y="1248"/>
              <a:chExt cx="4656" cy="201"/>
            </a:xfrm>
          </p:grpSpPr>
          <p:sp>
            <p:nvSpPr>
              <p:cNvPr id="4103"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104"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sp>
        <p:nvSpPr>
          <p:cNvPr id="4105"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s-EC" smtClean="0"/>
              <a:t>Haga clic para cambiar el estilo de título	</a:t>
            </a:r>
          </a:p>
        </p:txBody>
      </p:sp>
      <p:sp>
        <p:nvSpPr>
          <p:cNvPr id="4106" name="Rectangle 10"/>
          <p:cNvSpPr>
            <a:spLocks noGrp="1" noChangeArrowheads="1"/>
          </p:cNvSpPr>
          <p:nvPr>
            <p:ph type="body" idx="1"/>
          </p:nvPr>
        </p:nvSpPr>
        <p:spPr bwMode="auto">
          <a:xfrm>
            <a:off x="838200" y="2362200"/>
            <a:ext cx="76930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C" smtClean="0"/>
              <a:t>Haga clic para modificar el estilo de texto del patrón</a:t>
            </a:r>
          </a:p>
          <a:p>
            <a:pPr lvl="1"/>
            <a:r>
              <a:rPr lang="es-EC" smtClean="0"/>
              <a:t>Segundo nivel</a:t>
            </a:r>
          </a:p>
          <a:p>
            <a:pPr lvl="2"/>
            <a:r>
              <a:rPr lang="es-EC" smtClean="0"/>
              <a:t>Tercer nivel</a:t>
            </a:r>
          </a:p>
          <a:p>
            <a:pPr lvl="3"/>
            <a:r>
              <a:rPr lang="es-EC" smtClean="0"/>
              <a:t>Cuarto nivel</a:t>
            </a:r>
          </a:p>
          <a:p>
            <a:pPr lvl="4"/>
            <a:r>
              <a:rPr lang="es-EC" smtClean="0"/>
              <a:t>Quinto nivel</a:t>
            </a:r>
          </a:p>
        </p:txBody>
      </p:sp>
      <p:sp>
        <p:nvSpPr>
          <p:cNvPr id="4107" name="Rectangle 11"/>
          <p:cNvSpPr>
            <a:spLocks noGrp="1" noChangeArrowheads="1"/>
          </p:cNvSpPr>
          <p:nvPr>
            <p:ph type="dt" sz="half" idx="2"/>
          </p:nvPr>
        </p:nvSpPr>
        <p:spPr bwMode="auto">
          <a:xfrm>
            <a:off x="2438400" y="624840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fld id="{19CE8966-DD2A-4161-B59E-77EB474A738B}" type="datetime1">
              <a:rPr lang="es-ES" smtClean="0"/>
              <a:t>30/10/2012</a:t>
            </a:fld>
            <a:endParaRPr lang="es-ES"/>
          </a:p>
        </p:txBody>
      </p:sp>
      <p:sp>
        <p:nvSpPr>
          <p:cNvPr id="4108" name="Rectangle 12"/>
          <p:cNvSpPr>
            <a:spLocks noGrp="1" noChangeArrowheads="1"/>
          </p:cNvSpPr>
          <p:nvPr>
            <p:ph type="ftr" sz="quarter" idx="3"/>
          </p:nvPr>
        </p:nvSpPr>
        <p:spPr bwMode="auto">
          <a:xfrm>
            <a:off x="5791200" y="6248400"/>
            <a:ext cx="28971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endParaRPr lang="es-ES"/>
          </a:p>
        </p:txBody>
      </p:sp>
      <p:sp>
        <p:nvSpPr>
          <p:cNvPr id="4109" name="Rectangle 13"/>
          <p:cNvSpPr>
            <a:spLocks noGrp="1" noChangeArrowheads="1"/>
          </p:cNvSpPr>
          <p:nvPr>
            <p:ph type="sldNum" sz="quarter" idx="4"/>
          </p:nvPr>
        </p:nvSpPr>
        <p:spPr bwMode="auto">
          <a:xfrm>
            <a:off x="84138" y="62420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defRPr sz="2600" b="1">
                <a:solidFill>
                  <a:schemeClr val="bg1"/>
                </a:solidFill>
              </a:defRPr>
            </a:lvl1pPr>
          </a:lstStyle>
          <a:p>
            <a:fld id="{75C18902-7490-48FD-992C-946682CD7CD5}"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hf hdr="0" ftr="0" dt="0"/>
  <p:txStyles>
    <p:title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charset="0"/>
        </a:defRPr>
      </a:lvl2pPr>
      <a:lvl3pPr algn="l" rtl="0" fontAlgn="base">
        <a:lnSpc>
          <a:spcPct val="90000"/>
        </a:lnSpc>
        <a:spcBef>
          <a:spcPct val="0"/>
        </a:spcBef>
        <a:spcAft>
          <a:spcPct val="0"/>
        </a:spcAft>
        <a:defRPr sz="3600" b="1">
          <a:solidFill>
            <a:schemeClr val="tx2"/>
          </a:solidFill>
          <a:latin typeface="Arial" charset="0"/>
        </a:defRPr>
      </a:lvl3pPr>
      <a:lvl4pPr algn="l" rtl="0" fontAlgn="base">
        <a:lnSpc>
          <a:spcPct val="90000"/>
        </a:lnSpc>
        <a:spcBef>
          <a:spcPct val="0"/>
        </a:spcBef>
        <a:spcAft>
          <a:spcPct val="0"/>
        </a:spcAft>
        <a:defRPr sz="3600" b="1">
          <a:solidFill>
            <a:schemeClr val="tx2"/>
          </a:solidFill>
          <a:latin typeface="Arial" charset="0"/>
        </a:defRPr>
      </a:lvl4pPr>
      <a:lvl5pPr algn="l" rtl="0" fontAlgn="base">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oleObject" Target="../embeddings/oleObject1.bin"/><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ec/imgres?um=1&amp;hl=es&amp;biw=1280&amp;bih=649&amp;tbm=isch&amp;tbnid=QmC6irAB752mdM:&amp;imgrefurl=http://es.wikipedia.org/wiki/Herman_Kahn&amp;docid=4E-qa_AHGq-hjM&amp;imgurl=http://upload.wikimedia.org/wikipedia/commons/thumb/5/5b/Interview_with_Herman_Kahn,_author_of_On_Escalation,_May_11,_1965.jpg/220px-Interview_with_Herman_Kahn,_author_of_On_Escalation,_May_11,_1965.jpg&amp;w=220&amp;h=205&amp;ei=eyiPUPD_B4qC8ATN54G4BA&amp;zoom=1&amp;iact=hc&amp;vpx=203&amp;vpy=170&amp;dur=218&amp;hovh=164&amp;hovw=176&amp;tx=118&amp;ty=32&amp;sig=101883208908441877949&amp;page=1&amp;tbnh=149&amp;tbnw=146&amp;start=0&amp;ndsp=19&amp;ved=1t:429,i:63"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Imagenes\Otras\LOGO-es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32"/>
            <a:ext cx="1348655" cy="1340768"/>
          </a:xfrm>
          <a:prstGeom prst="rect">
            <a:avLst/>
          </a:prstGeom>
          <a:noFill/>
          <a:extLst>
            <a:ext uri="{909E8E84-426E-40DD-AFC4-6F175D3DCCD1}">
              <a14:hiddenFill xmlns:a14="http://schemas.microsoft.com/office/drawing/2010/main">
                <a:solidFill>
                  <a:srgbClr val="FFFFFF"/>
                </a:solidFill>
              </a14:hiddenFill>
            </a:ext>
          </a:extLst>
        </p:spPr>
      </p:pic>
      <p:sp>
        <p:nvSpPr>
          <p:cNvPr id="2" name="1 Subtítulo"/>
          <p:cNvSpPr>
            <a:spLocks noGrp="1"/>
          </p:cNvSpPr>
          <p:nvPr>
            <p:ph type="subTitle" idx="1"/>
          </p:nvPr>
        </p:nvSpPr>
        <p:spPr>
          <a:xfrm>
            <a:off x="4673600" y="2855342"/>
            <a:ext cx="4013200" cy="1221730"/>
          </a:xfrm>
        </p:spPr>
        <p:txBody>
          <a:bodyPr/>
          <a:lstStyle/>
          <a:p>
            <a:r>
              <a:rPr lang="es-ES" sz="2200" b="1" dirty="0" smtClean="0"/>
              <a:t>AUTORES:</a:t>
            </a:r>
          </a:p>
          <a:p>
            <a:r>
              <a:rPr lang="es-ES" sz="2200" dirty="0" smtClean="0"/>
              <a:t>ING. MAURICIO BALDEÓN</a:t>
            </a:r>
          </a:p>
          <a:p>
            <a:r>
              <a:rPr lang="es-ES" sz="2200" dirty="0" smtClean="0"/>
              <a:t>ING. CHRISTIAN CORONEL</a:t>
            </a:r>
            <a:endParaRPr lang="es-ES" sz="2200" dirty="0"/>
          </a:p>
        </p:txBody>
      </p:sp>
      <p:sp>
        <p:nvSpPr>
          <p:cNvPr id="3" name="2 Título"/>
          <p:cNvSpPr>
            <a:spLocks noGrp="1"/>
          </p:cNvSpPr>
          <p:nvPr>
            <p:ph type="ctrTitle" sz="quarter"/>
          </p:nvPr>
        </p:nvSpPr>
        <p:spPr/>
        <p:txBody>
          <a:bodyPr/>
          <a:lstStyle/>
          <a:p>
            <a:r>
              <a:rPr lang="es-ES" sz="2800" dirty="0"/>
              <a:t>PLAN MAESTRO DE SEGURIDAD </a:t>
            </a:r>
            <a:r>
              <a:rPr lang="es-ES" sz="2800" dirty="0" smtClean="0"/>
              <a:t>INFORMÁTICA </a:t>
            </a:r>
            <a:r>
              <a:rPr lang="es-ES" sz="2800" dirty="0"/>
              <a:t>PARA LA UTIC DE LA ESPE CON LINEAMIENTOS DE LA NORMA ISO/IEC 27002</a:t>
            </a:r>
          </a:p>
        </p:txBody>
      </p:sp>
      <p:sp>
        <p:nvSpPr>
          <p:cNvPr id="5" name="1 Subtítulo"/>
          <p:cNvSpPr txBox="1">
            <a:spLocks/>
          </p:cNvSpPr>
          <p:nvPr/>
        </p:nvSpPr>
        <p:spPr bwMode="auto">
          <a:xfrm>
            <a:off x="30222" y="3573016"/>
            <a:ext cx="5909930" cy="122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fontAlgn="base">
              <a:spcBef>
                <a:spcPct val="20000"/>
              </a:spcBef>
              <a:spcAft>
                <a:spcPct val="0"/>
              </a:spcAft>
              <a:buClr>
                <a:schemeClr val="tx1"/>
              </a:buClr>
              <a:buSzPct val="75000"/>
              <a:buFont typeface="Wingdings" pitchFamily="2" charset="2"/>
              <a:buNone/>
              <a:defRPr sz="2800">
                <a:solidFill>
                  <a:schemeClr val="tx2"/>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r>
              <a:rPr lang="es-ES" sz="2200" b="1" dirty="0">
                <a:solidFill>
                  <a:schemeClr val="tx1"/>
                </a:solidFill>
                <a:latin typeface="+mj-lt"/>
                <a:ea typeface="+mj-ea"/>
                <a:cs typeface="+mj-cs"/>
              </a:rPr>
              <a:t>MAESTRÍA </a:t>
            </a:r>
            <a:endParaRPr lang="es-ES" sz="2200" b="1" dirty="0" smtClean="0">
              <a:solidFill>
                <a:schemeClr val="tx1"/>
              </a:solidFill>
              <a:latin typeface="+mj-lt"/>
              <a:ea typeface="+mj-ea"/>
              <a:cs typeface="+mj-cs"/>
            </a:endParaRPr>
          </a:p>
          <a:p>
            <a:r>
              <a:rPr lang="es-ES" sz="2200" b="1" dirty="0" smtClean="0">
                <a:solidFill>
                  <a:schemeClr val="tx1"/>
                </a:solidFill>
                <a:latin typeface="+mj-lt"/>
                <a:ea typeface="+mj-ea"/>
                <a:cs typeface="+mj-cs"/>
              </a:rPr>
              <a:t>GERENCIA DE SISTEMAS</a:t>
            </a:r>
            <a:endParaRPr lang="es-ES" sz="2200" b="1" dirty="0">
              <a:solidFill>
                <a:schemeClr val="tx1"/>
              </a:solidFill>
              <a:latin typeface="+mj-lt"/>
              <a:ea typeface="+mj-ea"/>
              <a:cs typeface="+mj-cs"/>
            </a:endParaRPr>
          </a:p>
          <a:p>
            <a:r>
              <a:rPr lang="es-ES" sz="2200" b="1" dirty="0">
                <a:solidFill>
                  <a:schemeClr val="tx1"/>
                </a:solidFill>
                <a:latin typeface="+mj-lt"/>
                <a:ea typeface="+mj-ea"/>
                <a:cs typeface="+mj-cs"/>
              </a:rPr>
              <a:t>PROMOCIÓN XII</a:t>
            </a:r>
          </a:p>
        </p:txBody>
      </p:sp>
      <p:sp>
        <p:nvSpPr>
          <p:cNvPr id="6" name="1 Subtítulo"/>
          <p:cNvSpPr txBox="1">
            <a:spLocks/>
          </p:cNvSpPr>
          <p:nvPr/>
        </p:nvSpPr>
        <p:spPr bwMode="auto">
          <a:xfrm>
            <a:off x="4644008" y="4330303"/>
            <a:ext cx="4013200" cy="61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fontAlgn="base">
              <a:spcBef>
                <a:spcPct val="20000"/>
              </a:spcBef>
              <a:spcAft>
                <a:spcPct val="0"/>
              </a:spcAft>
              <a:buClr>
                <a:schemeClr val="tx1"/>
              </a:buClr>
              <a:buSzPct val="75000"/>
              <a:buFont typeface="Wingdings" pitchFamily="2" charset="2"/>
              <a:buNone/>
              <a:defRPr sz="2800">
                <a:solidFill>
                  <a:schemeClr val="tx2"/>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r>
              <a:rPr lang="es-ES" sz="2200" b="1" dirty="0" smtClean="0"/>
              <a:t>TUTOR:</a:t>
            </a:r>
            <a:endParaRPr lang="es-ES" sz="2200" b="1" dirty="0"/>
          </a:p>
          <a:p>
            <a:r>
              <a:rPr lang="es-ES" sz="2200" dirty="0" smtClean="0"/>
              <a:t>ING. FAUSTO GRANDA </a:t>
            </a:r>
            <a:r>
              <a:rPr lang="es-ES" sz="2200" dirty="0" err="1" smtClean="0"/>
              <a:t>MSc</a:t>
            </a:r>
            <a:r>
              <a:rPr lang="es-ES" sz="2200" dirty="0" smtClean="0"/>
              <a:t>.</a:t>
            </a:r>
          </a:p>
        </p:txBody>
      </p:sp>
      <p:sp>
        <p:nvSpPr>
          <p:cNvPr id="7" name="1 Subtítulo"/>
          <p:cNvSpPr txBox="1">
            <a:spLocks/>
          </p:cNvSpPr>
          <p:nvPr/>
        </p:nvSpPr>
        <p:spPr bwMode="auto">
          <a:xfrm>
            <a:off x="4652325" y="5661248"/>
            <a:ext cx="4013200" cy="61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fontAlgn="base">
              <a:spcBef>
                <a:spcPct val="20000"/>
              </a:spcBef>
              <a:spcAft>
                <a:spcPct val="0"/>
              </a:spcAft>
              <a:buClr>
                <a:schemeClr val="tx1"/>
              </a:buClr>
              <a:buSzPct val="75000"/>
              <a:buFont typeface="Wingdings" pitchFamily="2" charset="2"/>
              <a:buNone/>
              <a:defRPr sz="2800">
                <a:solidFill>
                  <a:schemeClr val="tx2"/>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r>
              <a:rPr lang="es-ES" sz="2200" b="1" dirty="0" smtClean="0"/>
              <a:t>FECHA:</a:t>
            </a:r>
          </a:p>
          <a:p>
            <a:r>
              <a:rPr lang="es-ES" sz="2200" dirty="0" smtClean="0"/>
              <a:t>30 – OCTUBRE – 2012 </a:t>
            </a:r>
          </a:p>
        </p:txBody>
      </p:sp>
      <p:sp>
        <p:nvSpPr>
          <p:cNvPr id="8" name="1 Subtítulo"/>
          <p:cNvSpPr txBox="1">
            <a:spLocks/>
          </p:cNvSpPr>
          <p:nvPr/>
        </p:nvSpPr>
        <p:spPr bwMode="auto">
          <a:xfrm>
            <a:off x="4652325" y="6222951"/>
            <a:ext cx="4013200" cy="61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fontAlgn="base">
              <a:spcBef>
                <a:spcPct val="20000"/>
              </a:spcBef>
              <a:spcAft>
                <a:spcPct val="0"/>
              </a:spcAft>
              <a:buClr>
                <a:schemeClr val="tx1"/>
              </a:buClr>
              <a:buSzPct val="75000"/>
              <a:buFont typeface="Wingdings" pitchFamily="2" charset="2"/>
              <a:buNone/>
              <a:defRPr sz="2800">
                <a:solidFill>
                  <a:schemeClr val="tx2"/>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algn="r"/>
            <a:r>
              <a:rPr lang="es-ES" sz="1100" dirty="0" smtClean="0"/>
              <a:t>Tiempo Aprox. 35 min</a:t>
            </a:r>
          </a:p>
        </p:txBody>
      </p:sp>
      <p:sp>
        <p:nvSpPr>
          <p:cNvPr id="4" name="3 Marcador de número de diapositiva"/>
          <p:cNvSpPr>
            <a:spLocks noGrp="1"/>
          </p:cNvSpPr>
          <p:nvPr>
            <p:ph type="sldNum" sz="quarter" idx="4"/>
          </p:nvPr>
        </p:nvSpPr>
        <p:spPr/>
        <p:txBody>
          <a:bodyPr/>
          <a:lstStyle/>
          <a:p>
            <a:fld id="{75C18902-7490-48FD-992C-946682CD7CD5}" type="slidenum">
              <a:rPr lang="es-ES" smtClean="0"/>
              <a:pPr/>
              <a:t>1</a:t>
            </a:fld>
            <a:endParaRPr lang="es-ES"/>
          </a:p>
        </p:txBody>
      </p:sp>
    </p:spTree>
    <p:extLst>
      <p:ext uri="{BB962C8B-B14F-4D97-AF65-F5344CB8AC3E}">
        <p14:creationId xmlns:p14="http://schemas.microsoft.com/office/powerpoint/2010/main" val="13704340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encrypted-tbn1.gstatic.com/images?q=tbn:ANd9GcRi7vUdPaX9oUD_CDTn6WxARapfR3-o2hCB-FXBLuwNkbu9nqg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0891" y="4476750"/>
            <a:ext cx="1914525" cy="238125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ES" dirty="0" smtClean="0"/>
              <a:t>CONCLUSIONES</a:t>
            </a:r>
            <a:endParaRPr lang="es-ES" dirty="0"/>
          </a:p>
        </p:txBody>
      </p:sp>
      <p:pic>
        <p:nvPicPr>
          <p:cNvPr id="4" name="Picture 2" descr="E:\Imagenes\Otras\LOGO-es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72008"/>
            <a:ext cx="1348655" cy="1340768"/>
          </a:xfrm>
          <a:prstGeom prst="rect">
            <a:avLst/>
          </a:prstGeom>
          <a:noFill/>
          <a:extLst>
            <a:ext uri="{909E8E84-426E-40DD-AFC4-6F175D3DCCD1}">
              <a14:hiddenFill xmlns:a14="http://schemas.microsoft.com/office/drawing/2010/main">
                <a:solidFill>
                  <a:srgbClr val="FFFFFF"/>
                </a:solidFill>
              </a14:hiddenFill>
            </a:ext>
          </a:extLst>
        </p:spPr>
      </p:pic>
      <p:sp>
        <p:nvSpPr>
          <p:cNvPr id="5" name="4 Marcador de número de diapositiva"/>
          <p:cNvSpPr>
            <a:spLocks noGrp="1"/>
          </p:cNvSpPr>
          <p:nvPr>
            <p:ph type="sldNum" sz="quarter" idx="12"/>
          </p:nvPr>
        </p:nvSpPr>
        <p:spPr/>
        <p:txBody>
          <a:bodyPr/>
          <a:lstStyle/>
          <a:p>
            <a:fld id="{75C18902-7490-48FD-992C-946682CD7CD5}" type="slidenum">
              <a:rPr lang="es-ES" smtClean="0"/>
              <a:pPr/>
              <a:t>10</a:t>
            </a:fld>
            <a:endParaRPr lang="es-ES"/>
          </a:p>
        </p:txBody>
      </p:sp>
      <p:sp>
        <p:nvSpPr>
          <p:cNvPr id="8" name="2 Marcador de contenido"/>
          <p:cNvSpPr>
            <a:spLocks noGrp="1"/>
          </p:cNvSpPr>
          <p:nvPr>
            <p:ph idx="1"/>
          </p:nvPr>
        </p:nvSpPr>
        <p:spPr>
          <a:xfrm>
            <a:off x="838200" y="2362200"/>
            <a:ext cx="7693025" cy="3724275"/>
          </a:xfrm>
        </p:spPr>
        <p:txBody>
          <a:bodyPr>
            <a:normAutofit fontScale="92500" lnSpcReduction="20000"/>
          </a:bodyPr>
          <a:lstStyle/>
          <a:p>
            <a:pPr marL="342900" lvl="1" indent="-342900">
              <a:buFont typeface="Wingdings" pitchFamily="2" charset="2"/>
              <a:buChar char="l"/>
            </a:pPr>
            <a:r>
              <a:rPr lang="es-ES" dirty="0"/>
              <a:t>La ESPE, carece de políticas y procedimientos de seguridad de la información que se encuentren estandarizados en una norma internacional</a:t>
            </a:r>
            <a:r>
              <a:rPr lang="es-ES" dirty="0" smtClean="0"/>
              <a:t>.</a:t>
            </a:r>
          </a:p>
          <a:p>
            <a:pPr marL="342900" lvl="1" indent="-342900">
              <a:buFont typeface="Wingdings" pitchFamily="2" charset="2"/>
              <a:buChar char="l"/>
            </a:pPr>
            <a:r>
              <a:rPr lang="es-ES" dirty="0" smtClean="0"/>
              <a:t>El </a:t>
            </a:r>
            <a:r>
              <a:rPr lang="es-ES" dirty="0"/>
              <a:t>15% de profesionales de la UTIC hace referencia a la existencia de un Manual de Políticas y Plan de Seguridad de la Informática, sin embargo no conocen de la ubicación física y tampoco la frecuencia de su </a:t>
            </a:r>
            <a:r>
              <a:rPr lang="es-ES" dirty="0" smtClean="0"/>
              <a:t>actualización</a:t>
            </a:r>
          </a:p>
          <a:p>
            <a:pPr marL="342900" lvl="1" indent="-342900">
              <a:buFont typeface="Wingdings" pitchFamily="2" charset="2"/>
              <a:buChar char="l"/>
            </a:pPr>
            <a:r>
              <a:rPr lang="es-ES" dirty="0"/>
              <a:t>En función al dominio </a:t>
            </a:r>
            <a:r>
              <a:rPr lang="es-ES" dirty="0" smtClean="0"/>
              <a:t>6, </a:t>
            </a:r>
            <a:r>
              <a:rPr lang="es-ES" dirty="0"/>
              <a:t>el 92% de los ingenieros que respondieron el cuestionario, manifestaron que se realizan copias de seguridad de toda la información crítica regularmente, este control es el que más porcentaje de cumplimiento tiene la UTIC</a:t>
            </a:r>
            <a:r>
              <a:rPr lang="es-ES" dirty="0" smtClean="0"/>
              <a:t>.</a:t>
            </a:r>
            <a:endParaRPr lang="es-ES" dirty="0"/>
          </a:p>
        </p:txBody>
      </p:sp>
    </p:spTree>
    <p:extLst>
      <p:ext uri="{BB962C8B-B14F-4D97-AF65-F5344CB8AC3E}">
        <p14:creationId xmlns:p14="http://schemas.microsoft.com/office/powerpoint/2010/main" val="2442130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encrypted-tbn1.gstatic.com/images?q=tbn:ANd9GcRi7vUdPaX9oUD_CDTn6WxARapfR3-o2hCB-FXBLuwNkbu9nqg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0891" y="4476750"/>
            <a:ext cx="1914525" cy="238125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ES" dirty="0" smtClean="0"/>
              <a:t>CONCLUSIONES</a:t>
            </a:r>
            <a:endParaRPr lang="es-ES" dirty="0"/>
          </a:p>
        </p:txBody>
      </p:sp>
      <p:pic>
        <p:nvPicPr>
          <p:cNvPr id="4" name="Picture 2" descr="E:\Imagenes\Otras\LOGO-esp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72008"/>
            <a:ext cx="1348655" cy="1340768"/>
          </a:xfrm>
          <a:prstGeom prst="rect">
            <a:avLst/>
          </a:prstGeom>
          <a:noFill/>
          <a:extLst>
            <a:ext uri="{909E8E84-426E-40DD-AFC4-6F175D3DCCD1}">
              <a14:hiddenFill xmlns:a14="http://schemas.microsoft.com/office/drawing/2010/main">
                <a:solidFill>
                  <a:srgbClr val="FFFFFF"/>
                </a:solidFill>
              </a14:hiddenFill>
            </a:ext>
          </a:extLst>
        </p:spPr>
      </p:pic>
      <p:sp>
        <p:nvSpPr>
          <p:cNvPr id="5" name="4 Marcador de número de diapositiva"/>
          <p:cNvSpPr>
            <a:spLocks noGrp="1"/>
          </p:cNvSpPr>
          <p:nvPr>
            <p:ph type="sldNum" sz="quarter" idx="12"/>
          </p:nvPr>
        </p:nvSpPr>
        <p:spPr/>
        <p:txBody>
          <a:bodyPr/>
          <a:lstStyle/>
          <a:p>
            <a:fld id="{75C18902-7490-48FD-992C-946682CD7CD5}" type="slidenum">
              <a:rPr lang="es-ES" smtClean="0"/>
              <a:pPr/>
              <a:t>11</a:t>
            </a:fld>
            <a:endParaRPr lang="es-ES"/>
          </a:p>
        </p:txBody>
      </p:sp>
      <p:sp>
        <p:nvSpPr>
          <p:cNvPr id="8" name="2 Marcador de contenido"/>
          <p:cNvSpPr>
            <a:spLocks noGrp="1"/>
          </p:cNvSpPr>
          <p:nvPr>
            <p:ph idx="1"/>
          </p:nvPr>
        </p:nvSpPr>
        <p:spPr>
          <a:xfrm>
            <a:off x="838200" y="2362200"/>
            <a:ext cx="7693025" cy="3724275"/>
          </a:xfrm>
        </p:spPr>
        <p:txBody>
          <a:bodyPr>
            <a:normAutofit fontScale="92500" lnSpcReduction="10000"/>
          </a:bodyPr>
          <a:lstStyle/>
          <a:p>
            <a:pPr marL="342900" lvl="1" indent="-342900">
              <a:buFont typeface="Wingdings" pitchFamily="2" charset="2"/>
              <a:buChar char="l"/>
            </a:pPr>
            <a:r>
              <a:rPr lang="es-ES" dirty="0" smtClean="0"/>
              <a:t>El dominio 7, el 62</a:t>
            </a:r>
            <a:r>
              <a:rPr lang="es-ES" dirty="0"/>
              <a:t>% de los profesionales </a:t>
            </a:r>
            <a:r>
              <a:rPr lang="es-ES" dirty="0" smtClean="0"/>
              <a:t>conocen de controles que definen las responsabilidades </a:t>
            </a:r>
            <a:r>
              <a:rPr lang="es-ES" dirty="0"/>
              <a:t>de los implicados en el proceso de ingreso de datos</a:t>
            </a:r>
            <a:r>
              <a:rPr lang="es-ES" dirty="0" smtClean="0"/>
              <a:t>.</a:t>
            </a:r>
          </a:p>
          <a:p>
            <a:pPr marL="342900" lvl="1" indent="-342900">
              <a:buFont typeface="Wingdings" pitchFamily="2" charset="2"/>
              <a:buChar char="l"/>
            </a:pPr>
            <a:r>
              <a:rPr lang="es-ES" dirty="0"/>
              <a:t>La ISO/IEC 27002 establece controles de operación a todos los sistemas de información y comunicación de la ESPE, así como a sus operaciones y proceso, tratando de prevenir o minimizar riesgos de problemas informáticos, atacando las vulnerabilidades existentes. </a:t>
            </a:r>
          </a:p>
          <a:p>
            <a:pPr marL="342900" lvl="1" indent="-342900">
              <a:buFont typeface="Wingdings" pitchFamily="2" charset="2"/>
              <a:buChar char="l"/>
            </a:pPr>
            <a:r>
              <a:rPr lang="es-ES" dirty="0" smtClean="0"/>
              <a:t>La ESPE requiere la creación de un SGSI</a:t>
            </a:r>
          </a:p>
          <a:p>
            <a:pPr marL="342900" lvl="1" indent="-342900">
              <a:buFont typeface="Wingdings" pitchFamily="2" charset="2"/>
              <a:buChar char="l"/>
            </a:pPr>
            <a:r>
              <a:rPr lang="es-ES" dirty="0" smtClean="0"/>
              <a:t>Establecer una cultura que proteja la S-I</a:t>
            </a:r>
          </a:p>
          <a:p>
            <a:pPr marL="342900" lvl="1" indent="-342900">
              <a:buFont typeface="Wingdings" pitchFamily="2" charset="2"/>
              <a:buChar char="l"/>
            </a:pPr>
            <a:r>
              <a:rPr lang="es-ES" dirty="0" smtClean="0"/>
              <a:t>Trabajo a futuro</a:t>
            </a:r>
            <a:endParaRPr lang="es-E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6" name="5 Objeto"/>
          <p:cNvGraphicFramePr>
            <a:graphicFrameLocks noChangeAspect="1"/>
          </p:cNvGraphicFramePr>
          <p:nvPr>
            <p:extLst>
              <p:ext uri="{D42A27DB-BD31-4B8C-83A1-F6EECF244321}">
                <p14:modId xmlns:p14="http://schemas.microsoft.com/office/powerpoint/2010/main" val="378639719"/>
              </p:ext>
            </p:extLst>
          </p:nvPr>
        </p:nvGraphicFramePr>
        <p:xfrm>
          <a:off x="2771800" y="980728"/>
          <a:ext cx="3999038" cy="5760640"/>
        </p:xfrm>
        <a:graphic>
          <a:graphicData uri="http://schemas.openxmlformats.org/presentationml/2006/ole">
            <mc:AlternateContent xmlns:mc="http://schemas.openxmlformats.org/markup-compatibility/2006">
              <mc:Choice xmlns:v="urn:schemas-microsoft-com:vml" Requires="v">
                <p:oleObj spid="_x0000_s8201" name="Visio" r:id="rId5" imgW="6128908" imgH="8819204" progId="Visio.Drawing.11">
                  <p:embed/>
                </p:oleObj>
              </mc:Choice>
              <mc:Fallback>
                <p:oleObj name="Visio" r:id="rId5" imgW="6128908" imgH="8819204" progId="Visio.Drawing.11">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980728"/>
                        <a:ext cx="3999038" cy="5760640"/>
                      </a:xfrm>
                      <a:prstGeom prst="rect">
                        <a:avLst/>
                      </a:prstGeom>
                      <a:solidFill>
                        <a:schemeClr val="accent2">
                          <a:lumMod val="75000"/>
                        </a:schemeClr>
                      </a:solidFill>
                    </p:spPr>
                  </p:pic>
                </p:oleObj>
              </mc:Fallback>
            </mc:AlternateContent>
          </a:graphicData>
        </a:graphic>
      </p:graphicFrame>
    </p:spTree>
    <p:extLst>
      <p:ext uri="{BB962C8B-B14F-4D97-AF65-F5344CB8AC3E}">
        <p14:creationId xmlns:p14="http://schemas.microsoft.com/office/powerpoint/2010/main" val="23869141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encrypted-tbn3.gstatic.com/images?q=tbn:ANd9GcQTsAM22bU8xq7LnaNlrEsEygNl0qjJo-aHHmJS1H-rzrTZPl8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4950296"/>
            <a:ext cx="1907704" cy="1907704"/>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ES" dirty="0" smtClean="0"/>
              <a:t>RECOMENDACIONES</a:t>
            </a:r>
            <a:endParaRPr lang="es-ES" dirty="0"/>
          </a:p>
        </p:txBody>
      </p:sp>
      <p:pic>
        <p:nvPicPr>
          <p:cNvPr id="4" name="Picture 2" descr="E:\Imagenes\Otras\LOGO-es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72008"/>
            <a:ext cx="1348655" cy="1340768"/>
          </a:xfrm>
          <a:prstGeom prst="rect">
            <a:avLst/>
          </a:prstGeom>
          <a:noFill/>
          <a:extLst>
            <a:ext uri="{909E8E84-426E-40DD-AFC4-6F175D3DCCD1}">
              <a14:hiddenFill xmlns:a14="http://schemas.microsoft.com/office/drawing/2010/main">
                <a:solidFill>
                  <a:srgbClr val="FFFFFF"/>
                </a:solidFill>
              </a14:hiddenFill>
            </a:ext>
          </a:extLst>
        </p:spPr>
      </p:pic>
      <p:sp>
        <p:nvSpPr>
          <p:cNvPr id="5" name="4 Marcador de número de diapositiva"/>
          <p:cNvSpPr>
            <a:spLocks noGrp="1"/>
          </p:cNvSpPr>
          <p:nvPr>
            <p:ph type="sldNum" sz="quarter" idx="12"/>
          </p:nvPr>
        </p:nvSpPr>
        <p:spPr/>
        <p:txBody>
          <a:bodyPr/>
          <a:lstStyle/>
          <a:p>
            <a:fld id="{75C18902-7490-48FD-992C-946682CD7CD5}" type="slidenum">
              <a:rPr lang="es-ES" smtClean="0"/>
              <a:pPr/>
              <a:t>12</a:t>
            </a:fld>
            <a:endParaRPr lang="es-ES"/>
          </a:p>
        </p:txBody>
      </p:sp>
      <p:sp>
        <p:nvSpPr>
          <p:cNvPr id="8" name="2 Marcador de contenido"/>
          <p:cNvSpPr>
            <a:spLocks noGrp="1"/>
          </p:cNvSpPr>
          <p:nvPr>
            <p:ph idx="1"/>
          </p:nvPr>
        </p:nvSpPr>
        <p:spPr>
          <a:xfrm>
            <a:off x="838200" y="2362200"/>
            <a:ext cx="7693025" cy="3724275"/>
          </a:xfrm>
        </p:spPr>
        <p:txBody>
          <a:bodyPr>
            <a:normAutofit/>
          </a:bodyPr>
          <a:lstStyle/>
          <a:p>
            <a:pPr marL="342900" lvl="1" indent="-342900">
              <a:buFont typeface="Wingdings" pitchFamily="2" charset="2"/>
              <a:buChar char="l"/>
            </a:pPr>
            <a:r>
              <a:rPr lang="es-ES" dirty="0"/>
              <a:t>Se analice la posibilidad o factibilidad de crear un proceso que controle y regule las actividades de la Seguridad de la Información en la ESPE (SGSI).</a:t>
            </a:r>
          </a:p>
          <a:p>
            <a:pPr marL="342900" lvl="1" indent="-342900">
              <a:buFont typeface="Wingdings" pitchFamily="2" charset="2"/>
              <a:buChar char="l"/>
            </a:pPr>
            <a:r>
              <a:rPr lang="es-ES" dirty="0"/>
              <a:t>Se realice un análisis integral de los riesgos físicos (eléctricos, fuego, inundaciones, entre otros</a:t>
            </a:r>
            <a:r>
              <a:rPr lang="es-ES" dirty="0" smtClean="0"/>
              <a:t>).</a:t>
            </a:r>
            <a:endParaRPr lang="es-ES" dirty="0"/>
          </a:p>
          <a:p>
            <a:pPr marL="342900" lvl="1" indent="-342900">
              <a:buFont typeface="Wingdings" pitchFamily="2" charset="2"/>
              <a:buChar char="l"/>
            </a:pPr>
            <a:r>
              <a:rPr lang="es-ES" dirty="0"/>
              <a:t>Se conforme el SGSI, el cual debe ser dependiente de una Unidad de Control y Evaluación, como lo es la </a:t>
            </a:r>
            <a:r>
              <a:rPr lang="es-ES" dirty="0" smtClean="0"/>
              <a:t>UDI</a:t>
            </a:r>
            <a:endParaRPr lang="es-ES" dirty="0"/>
          </a:p>
          <a:p>
            <a:pPr marL="342900" lvl="1" indent="-342900">
              <a:buFont typeface="Wingdings" pitchFamily="2" charset="2"/>
              <a:buChar char="l"/>
            </a:pPr>
            <a:endParaRPr lang="es-ES" dirty="0"/>
          </a:p>
        </p:txBody>
      </p:sp>
    </p:spTree>
    <p:extLst>
      <p:ext uri="{BB962C8B-B14F-4D97-AF65-F5344CB8AC3E}">
        <p14:creationId xmlns:p14="http://schemas.microsoft.com/office/powerpoint/2010/main" val="34178069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RECOMENDACIONES</a:t>
            </a:r>
            <a:endParaRPr lang="es-ES" dirty="0"/>
          </a:p>
        </p:txBody>
      </p:sp>
      <p:pic>
        <p:nvPicPr>
          <p:cNvPr id="4" name="Picture 2" descr="E:\Imagenes\Otras\LOGO-es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72008"/>
            <a:ext cx="1348655" cy="1340768"/>
          </a:xfrm>
          <a:prstGeom prst="rect">
            <a:avLst/>
          </a:prstGeom>
          <a:noFill/>
          <a:extLst>
            <a:ext uri="{909E8E84-426E-40DD-AFC4-6F175D3DCCD1}">
              <a14:hiddenFill xmlns:a14="http://schemas.microsoft.com/office/drawing/2010/main">
                <a:solidFill>
                  <a:srgbClr val="FFFFFF"/>
                </a:solidFill>
              </a14:hiddenFill>
            </a:ext>
          </a:extLst>
        </p:spPr>
      </p:pic>
      <p:sp>
        <p:nvSpPr>
          <p:cNvPr id="5" name="4 Marcador de número de diapositiva"/>
          <p:cNvSpPr>
            <a:spLocks noGrp="1"/>
          </p:cNvSpPr>
          <p:nvPr>
            <p:ph type="sldNum" sz="quarter" idx="12"/>
          </p:nvPr>
        </p:nvSpPr>
        <p:spPr/>
        <p:txBody>
          <a:bodyPr/>
          <a:lstStyle/>
          <a:p>
            <a:fld id="{75C18902-7490-48FD-992C-946682CD7CD5}" type="slidenum">
              <a:rPr lang="es-ES" smtClean="0"/>
              <a:pPr/>
              <a:t>13</a:t>
            </a:fld>
            <a:endParaRPr lang="es-ES"/>
          </a:p>
        </p:txBody>
      </p:sp>
      <p:sp>
        <p:nvSpPr>
          <p:cNvPr id="8" name="2 Marcador de contenido"/>
          <p:cNvSpPr>
            <a:spLocks noGrp="1"/>
          </p:cNvSpPr>
          <p:nvPr>
            <p:ph idx="1"/>
          </p:nvPr>
        </p:nvSpPr>
        <p:spPr>
          <a:xfrm>
            <a:off x="838200" y="2362200"/>
            <a:ext cx="7693025" cy="3724275"/>
          </a:xfrm>
        </p:spPr>
        <p:txBody>
          <a:bodyPr>
            <a:noAutofit/>
          </a:bodyPr>
          <a:lstStyle/>
          <a:p>
            <a:pPr marL="342900" lvl="1" indent="-342900">
              <a:buFont typeface="Wingdings" pitchFamily="2" charset="2"/>
              <a:buChar char="l"/>
            </a:pPr>
            <a:r>
              <a:rPr lang="es-ES" dirty="0"/>
              <a:t>Se realice jornadas de trabajo, en las que se muestre la importancia de mantener una cultura de protección de la información de la ESPE</a:t>
            </a:r>
            <a:r>
              <a:rPr lang="es-ES" dirty="0" smtClean="0"/>
              <a:t>.</a:t>
            </a:r>
          </a:p>
          <a:p>
            <a:pPr marL="342900" lvl="1" indent="-342900">
              <a:buFont typeface="Wingdings" pitchFamily="2" charset="2"/>
              <a:buChar char="l"/>
            </a:pPr>
            <a:r>
              <a:rPr lang="es-ES" dirty="0"/>
              <a:t>Se informe a la Comunidad Politécnica, la importancia del correcto uso de claves de acceso o </a:t>
            </a:r>
            <a:r>
              <a:rPr lang="es-ES" dirty="0" smtClean="0"/>
              <a:t>contraseñas. </a:t>
            </a:r>
            <a:endParaRPr lang="es-ES" dirty="0"/>
          </a:p>
          <a:p>
            <a:pPr marL="342900" lvl="1" indent="-342900">
              <a:buFont typeface="Wingdings" pitchFamily="2" charset="2"/>
              <a:buChar char="l"/>
            </a:pPr>
            <a:r>
              <a:rPr lang="es-ES" dirty="0" smtClean="0"/>
              <a:t>Mantener una </a:t>
            </a:r>
            <a:r>
              <a:rPr lang="es-ES" dirty="0"/>
              <a:t>cultura de escritorios y pantallas limpias, así como de archivos compartidos y traslado de información crítica, pero principalmente sobre la ingeniería </a:t>
            </a:r>
            <a:r>
              <a:rPr lang="es-ES" dirty="0" smtClean="0"/>
              <a:t>social</a:t>
            </a:r>
            <a:endParaRPr lang="es-ES" dirty="0"/>
          </a:p>
        </p:txBody>
      </p:sp>
    </p:spTree>
    <p:extLst>
      <p:ext uri="{BB962C8B-B14F-4D97-AF65-F5344CB8AC3E}">
        <p14:creationId xmlns:p14="http://schemas.microsoft.com/office/powerpoint/2010/main" val="11518085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encrypted-tbn3.gstatic.com/images?q=tbn:ANd9GcQTsAM22bU8xq7LnaNlrEsEygNl0qjJo-aHHmJS1H-rzrTZPl8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4950296"/>
            <a:ext cx="1907704" cy="1907704"/>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ES" dirty="0" smtClean="0"/>
              <a:t>RECOMENDACIONES</a:t>
            </a:r>
            <a:endParaRPr lang="es-ES" dirty="0"/>
          </a:p>
        </p:txBody>
      </p:sp>
      <p:pic>
        <p:nvPicPr>
          <p:cNvPr id="4" name="Picture 2" descr="E:\Imagenes\Otras\LOGO-es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72008"/>
            <a:ext cx="1348655" cy="1340768"/>
          </a:xfrm>
          <a:prstGeom prst="rect">
            <a:avLst/>
          </a:prstGeom>
          <a:noFill/>
          <a:extLst>
            <a:ext uri="{909E8E84-426E-40DD-AFC4-6F175D3DCCD1}">
              <a14:hiddenFill xmlns:a14="http://schemas.microsoft.com/office/drawing/2010/main">
                <a:solidFill>
                  <a:srgbClr val="FFFFFF"/>
                </a:solidFill>
              </a14:hiddenFill>
            </a:ext>
          </a:extLst>
        </p:spPr>
      </p:pic>
      <p:sp>
        <p:nvSpPr>
          <p:cNvPr id="5" name="4 Marcador de número de diapositiva"/>
          <p:cNvSpPr>
            <a:spLocks noGrp="1"/>
          </p:cNvSpPr>
          <p:nvPr>
            <p:ph type="sldNum" sz="quarter" idx="12"/>
          </p:nvPr>
        </p:nvSpPr>
        <p:spPr/>
        <p:txBody>
          <a:bodyPr/>
          <a:lstStyle/>
          <a:p>
            <a:fld id="{75C18902-7490-48FD-992C-946682CD7CD5}" type="slidenum">
              <a:rPr lang="es-ES" smtClean="0"/>
              <a:pPr/>
              <a:t>14</a:t>
            </a:fld>
            <a:endParaRPr lang="es-ES"/>
          </a:p>
        </p:txBody>
      </p:sp>
      <p:sp>
        <p:nvSpPr>
          <p:cNvPr id="8" name="2 Marcador de contenido"/>
          <p:cNvSpPr>
            <a:spLocks noGrp="1"/>
          </p:cNvSpPr>
          <p:nvPr>
            <p:ph idx="1"/>
          </p:nvPr>
        </p:nvSpPr>
        <p:spPr>
          <a:xfrm>
            <a:off x="838200" y="2362200"/>
            <a:ext cx="7693025" cy="3724275"/>
          </a:xfrm>
        </p:spPr>
        <p:txBody>
          <a:bodyPr>
            <a:normAutofit/>
          </a:bodyPr>
          <a:lstStyle/>
          <a:p>
            <a:pPr marL="342900" lvl="1" indent="-342900">
              <a:buFont typeface="Wingdings" pitchFamily="2" charset="2"/>
              <a:buChar char="l"/>
            </a:pPr>
            <a:r>
              <a:rPr lang="es-ES" dirty="0"/>
              <a:t>Se mantenga actualizado de forma constante, transparente y de acuerdo a las necesidades, el manual de políticas y procedimientos establecidos en la presente investigación.</a:t>
            </a:r>
          </a:p>
          <a:p>
            <a:pPr marL="342900" lvl="1" indent="-342900">
              <a:buFont typeface="Wingdings" pitchFamily="2" charset="2"/>
              <a:buChar char="l"/>
            </a:pPr>
            <a:r>
              <a:rPr lang="es-ES" dirty="0" smtClean="0"/>
              <a:t>Se </a:t>
            </a:r>
            <a:r>
              <a:rPr lang="es-ES" dirty="0"/>
              <a:t>priorice la Seguridad de la Información a los servicios que se encuentren ubicados en el primer cuadrante de la Matriz </a:t>
            </a:r>
            <a:r>
              <a:rPr lang="es-ES" dirty="0" smtClean="0"/>
              <a:t>BCG.</a:t>
            </a:r>
            <a:endParaRPr lang="es-ES" dirty="0"/>
          </a:p>
        </p:txBody>
      </p:sp>
      <p:pic>
        <p:nvPicPr>
          <p:cNvPr id="7" name="6 Imagen"/>
          <p:cNvPicPr/>
          <p:nvPr/>
        </p:nvPicPr>
        <p:blipFill>
          <a:blip r:embed="rId4">
            <a:extLst>
              <a:ext uri="{28A0092B-C50C-407E-A947-70E740481C1C}">
                <a14:useLocalDpi xmlns:a14="http://schemas.microsoft.com/office/drawing/2010/main" val="0"/>
              </a:ext>
            </a:extLst>
          </a:blip>
          <a:srcRect/>
          <a:stretch>
            <a:fillRect/>
          </a:stretch>
        </p:blipFill>
        <p:spPr bwMode="auto">
          <a:xfrm>
            <a:off x="1051993" y="2352514"/>
            <a:ext cx="7488832" cy="4248472"/>
          </a:xfrm>
          <a:prstGeom prst="rect">
            <a:avLst/>
          </a:prstGeom>
          <a:noFill/>
          <a:ln>
            <a:noFill/>
          </a:ln>
        </p:spPr>
      </p:pic>
      <p:sp>
        <p:nvSpPr>
          <p:cNvPr id="9" name="8 Rectángulo"/>
          <p:cNvSpPr/>
          <p:nvPr/>
        </p:nvSpPr>
        <p:spPr>
          <a:xfrm rot="20206239">
            <a:off x="4506179" y="2951238"/>
            <a:ext cx="433965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solidFill>
                  <a:srgbClr val="FF0000"/>
                </a:solidFill>
                <a:effectLst>
                  <a:outerShdw blurRad="50800" dist="39000" dir="5460000" algn="tl">
                    <a:srgbClr val="000000">
                      <a:alpha val="38000"/>
                    </a:srgbClr>
                  </a:outerShdw>
                </a:effectLst>
              </a:rPr>
              <a:t>SEGURIDAD</a:t>
            </a:r>
            <a:endParaRPr lang="es-ES" sz="5400" b="1" cap="none" spc="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6124976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80">
                                          <p:stCondLst>
                                            <p:cond delay="0"/>
                                          </p:stCondLst>
                                        </p:cTn>
                                        <p:tgtEl>
                                          <p:spTgt spid="9"/>
                                        </p:tgtEl>
                                      </p:cBhvr>
                                    </p:animEffect>
                                    <p:anim calcmode="lin" valueType="num">
                                      <p:cBhvr>
                                        <p:cTn id="2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2" dur="26">
                                          <p:stCondLst>
                                            <p:cond delay="650"/>
                                          </p:stCondLst>
                                        </p:cTn>
                                        <p:tgtEl>
                                          <p:spTgt spid="9"/>
                                        </p:tgtEl>
                                      </p:cBhvr>
                                      <p:to x="100000" y="60000"/>
                                    </p:animScale>
                                    <p:animScale>
                                      <p:cBhvr>
                                        <p:cTn id="33" dur="166" decel="50000">
                                          <p:stCondLst>
                                            <p:cond delay="676"/>
                                          </p:stCondLst>
                                        </p:cTn>
                                        <p:tgtEl>
                                          <p:spTgt spid="9"/>
                                        </p:tgtEl>
                                      </p:cBhvr>
                                      <p:to x="100000" y="100000"/>
                                    </p:animScale>
                                    <p:animScale>
                                      <p:cBhvr>
                                        <p:cTn id="34" dur="26">
                                          <p:stCondLst>
                                            <p:cond delay="1312"/>
                                          </p:stCondLst>
                                        </p:cTn>
                                        <p:tgtEl>
                                          <p:spTgt spid="9"/>
                                        </p:tgtEl>
                                      </p:cBhvr>
                                      <p:to x="100000" y="80000"/>
                                    </p:animScale>
                                    <p:animScale>
                                      <p:cBhvr>
                                        <p:cTn id="35" dur="166" decel="50000">
                                          <p:stCondLst>
                                            <p:cond delay="1338"/>
                                          </p:stCondLst>
                                        </p:cTn>
                                        <p:tgtEl>
                                          <p:spTgt spid="9"/>
                                        </p:tgtEl>
                                      </p:cBhvr>
                                      <p:to x="100000" y="100000"/>
                                    </p:animScale>
                                    <p:animScale>
                                      <p:cBhvr>
                                        <p:cTn id="36" dur="26">
                                          <p:stCondLst>
                                            <p:cond delay="1642"/>
                                          </p:stCondLst>
                                        </p:cTn>
                                        <p:tgtEl>
                                          <p:spTgt spid="9"/>
                                        </p:tgtEl>
                                      </p:cBhvr>
                                      <p:to x="100000" y="90000"/>
                                    </p:animScale>
                                    <p:animScale>
                                      <p:cBhvr>
                                        <p:cTn id="37" dur="166" decel="50000">
                                          <p:stCondLst>
                                            <p:cond delay="1668"/>
                                          </p:stCondLst>
                                        </p:cTn>
                                        <p:tgtEl>
                                          <p:spTgt spid="9"/>
                                        </p:tgtEl>
                                      </p:cBhvr>
                                      <p:to x="100000" y="100000"/>
                                    </p:animScale>
                                    <p:animScale>
                                      <p:cBhvr>
                                        <p:cTn id="38" dur="26">
                                          <p:stCondLst>
                                            <p:cond delay="1808"/>
                                          </p:stCondLst>
                                        </p:cTn>
                                        <p:tgtEl>
                                          <p:spTgt spid="9"/>
                                        </p:tgtEl>
                                      </p:cBhvr>
                                      <p:to x="100000" y="95000"/>
                                    </p:animScale>
                                    <p:animScale>
                                      <p:cBhvr>
                                        <p:cTn id="39"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RESUMEN</a:t>
            </a:r>
            <a:endParaRPr lang="es-ES" dirty="0"/>
          </a:p>
        </p:txBody>
      </p:sp>
      <p:pic>
        <p:nvPicPr>
          <p:cNvPr id="4" name="Picture 2" descr="E:\Imagenes\Otras\LOGO-es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72008"/>
            <a:ext cx="1348655" cy="1340768"/>
          </a:xfrm>
          <a:prstGeom prst="rect">
            <a:avLst/>
          </a:prstGeom>
          <a:noFill/>
          <a:extLst>
            <a:ext uri="{909E8E84-426E-40DD-AFC4-6F175D3DCCD1}">
              <a14:hiddenFill xmlns:a14="http://schemas.microsoft.com/office/drawing/2010/main">
                <a:solidFill>
                  <a:srgbClr val="FFFFFF"/>
                </a:solidFill>
              </a14:hiddenFill>
            </a:ext>
          </a:extLst>
        </p:spPr>
      </p:pic>
      <p:sp>
        <p:nvSpPr>
          <p:cNvPr id="5" name="4 Marcador de número de diapositiva"/>
          <p:cNvSpPr>
            <a:spLocks noGrp="1"/>
          </p:cNvSpPr>
          <p:nvPr>
            <p:ph type="sldNum" sz="quarter" idx="12"/>
          </p:nvPr>
        </p:nvSpPr>
        <p:spPr/>
        <p:txBody>
          <a:bodyPr/>
          <a:lstStyle/>
          <a:p>
            <a:fld id="{75C18902-7490-48FD-992C-946682CD7CD5}" type="slidenum">
              <a:rPr lang="es-ES" smtClean="0"/>
              <a:pPr/>
              <a:t>15</a:t>
            </a:fld>
            <a:endParaRPr lang="es-ES"/>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564904"/>
            <a:ext cx="7991664" cy="340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45221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Imagenes\Otras\LOGO-es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72008"/>
            <a:ext cx="1348655" cy="1340768"/>
          </a:xfrm>
          <a:prstGeom prst="rect">
            <a:avLst/>
          </a:prstGeom>
          <a:noFill/>
          <a:extLst>
            <a:ext uri="{909E8E84-426E-40DD-AFC4-6F175D3DCCD1}">
              <a14:hiddenFill xmlns:a14="http://schemas.microsoft.com/office/drawing/2010/main">
                <a:solidFill>
                  <a:srgbClr val="FFFFFF"/>
                </a:solidFill>
              </a14:hiddenFill>
            </a:ext>
          </a:extLst>
        </p:spPr>
      </p:pic>
      <p:sp>
        <p:nvSpPr>
          <p:cNvPr id="7" name="6 Título"/>
          <p:cNvSpPr>
            <a:spLocks noGrp="1"/>
          </p:cNvSpPr>
          <p:nvPr>
            <p:ph type="ctrTitle" sz="quarter"/>
          </p:nvPr>
        </p:nvSpPr>
        <p:spPr/>
        <p:txBody>
          <a:bodyPr/>
          <a:lstStyle/>
          <a:p>
            <a:r>
              <a:rPr lang="es-ES" dirty="0" smtClean="0"/>
              <a:t>GRACIAS</a:t>
            </a:r>
            <a:endParaRPr lang="es-ES" dirty="0"/>
          </a:p>
        </p:txBody>
      </p:sp>
      <p:sp>
        <p:nvSpPr>
          <p:cNvPr id="2" name="1 Marcador de número de diapositiva"/>
          <p:cNvSpPr>
            <a:spLocks noGrp="1"/>
          </p:cNvSpPr>
          <p:nvPr>
            <p:ph type="sldNum" sz="quarter" idx="4"/>
          </p:nvPr>
        </p:nvSpPr>
        <p:spPr/>
        <p:txBody>
          <a:bodyPr/>
          <a:lstStyle/>
          <a:p>
            <a:fld id="{75C18902-7490-48FD-992C-946682CD7CD5}" type="slidenum">
              <a:rPr lang="es-ES" smtClean="0"/>
              <a:pPr/>
              <a:t>16</a:t>
            </a:fld>
            <a:endParaRPr lang="es-ES"/>
          </a:p>
        </p:txBody>
      </p:sp>
    </p:spTree>
    <p:extLst>
      <p:ext uri="{BB962C8B-B14F-4D97-AF65-F5344CB8AC3E}">
        <p14:creationId xmlns:p14="http://schemas.microsoft.com/office/powerpoint/2010/main" val="4485901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3064" y="2492896"/>
            <a:ext cx="231457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E:\Imagenes\Otras\LOGO-esp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72008"/>
            <a:ext cx="1348655" cy="1340768"/>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ES" dirty="0" smtClean="0"/>
              <a:t>AGENDA</a:t>
            </a:r>
            <a:endParaRPr lang="es-ES" dirty="0"/>
          </a:p>
        </p:txBody>
      </p:sp>
      <p:sp>
        <p:nvSpPr>
          <p:cNvPr id="3" name="2 Marcador de contenido"/>
          <p:cNvSpPr>
            <a:spLocks noGrp="1"/>
          </p:cNvSpPr>
          <p:nvPr>
            <p:ph idx="1"/>
          </p:nvPr>
        </p:nvSpPr>
        <p:spPr/>
        <p:txBody>
          <a:bodyPr/>
          <a:lstStyle/>
          <a:p>
            <a:r>
              <a:rPr lang="es-ES" dirty="0" smtClean="0"/>
              <a:t>CAPITULO IV</a:t>
            </a:r>
          </a:p>
          <a:p>
            <a:pPr lvl="1"/>
            <a:r>
              <a:rPr lang="es-ES" dirty="0" smtClean="0"/>
              <a:t>Resumen Ejecutivo</a:t>
            </a:r>
          </a:p>
          <a:p>
            <a:pPr lvl="1"/>
            <a:r>
              <a:rPr lang="es-ES" dirty="0" smtClean="0"/>
              <a:t>Alcance</a:t>
            </a:r>
          </a:p>
          <a:p>
            <a:pPr lvl="1"/>
            <a:r>
              <a:rPr lang="es-ES" dirty="0" smtClean="0"/>
              <a:t>Clasificación de la Información</a:t>
            </a:r>
          </a:p>
          <a:p>
            <a:pPr lvl="1"/>
            <a:r>
              <a:rPr lang="es-ES" dirty="0" smtClean="0"/>
              <a:t>Proceso Organizacional Propuesto de S-I</a:t>
            </a:r>
          </a:p>
          <a:p>
            <a:pPr lvl="1"/>
            <a:r>
              <a:rPr lang="es-ES" dirty="0" smtClean="0"/>
              <a:t>Dominio (6): Políticas de Comunicaciones y Operaciones</a:t>
            </a:r>
          </a:p>
          <a:p>
            <a:pPr marL="342900" lvl="1" indent="-342900">
              <a:buFont typeface="Wingdings" pitchFamily="2" charset="2"/>
              <a:buChar char="l"/>
            </a:pPr>
            <a:r>
              <a:rPr lang="es-ES" sz="2800" dirty="0">
                <a:ea typeface="+mn-ea"/>
                <a:cs typeface="+mn-cs"/>
              </a:rPr>
              <a:t>CAPITULO </a:t>
            </a:r>
            <a:r>
              <a:rPr lang="es-ES" sz="2800" dirty="0" smtClean="0">
                <a:ea typeface="+mn-ea"/>
                <a:cs typeface="+mn-cs"/>
              </a:rPr>
              <a:t>V</a:t>
            </a:r>
            <a:endParaRPr lang="es-ES" sz="2800" dirty="0">
              <a:ea typeface="+mn-ea"/>
              <a:cs typeface="+mn-cs"/>
            </a:endParaRPr>
          </a:p>
          <a:p>
            <a:pPr lvl="1"/>
            <a:r>
              <a:rPr lang="es-ES" dirty="0" smtClean="0"/>
              <a:t>Conclusiones</a:t>
            </a:r>
          </a:p>
          <a:p>
            <a:pPr lvl="1"/>
            <a:r>
              <a:rPr lang="es-ES" dirty="0" smtClean="0"/>
              <a:t>Recomendaciones</a:t>
            </a:r>
          </a:p>
        </p:txBody>
      </p:sp>
      <p:sp>
        <p:nvSpPr>
          <p:cNvPr id="6" name="5 Marcador de número de diapositiva"/>
          <p:cNvSpPr>
            <a:spLocks noGrp="1"/>
          </p:cNvSpPr>
          <p:nvPr>
            <p:ph type="sldNum" sz="quarter" idx="12"/>
          </p:nvPr>
        </p:nvSpPr>
        <p:spPr/>
        <p:txBody>
          <a:bodyPr/>
          <a:lstStyle/>
          <a:p>
            <a:fld id="{75C18902-7490-48FD-992C-946682CD7CD5}" type="slidenum">
              <a:rPr lang="es-ES" smtClean="0"/>
              <a:pPr/>
              <a:t>2</a:t>
            </a:fld>
            <a:endParaRPr lang="es-ES"/>
          </a:p>
        </p:txBody>
      </p:sp>
    </p:spTree>
    <p:extLst>
      <p:ext uri="{BB962C8B-B14F-4D97-AF65-F5344CB8AC3E}">
        <p14:creationId xmlns:p14="http://schemas.microsoft.com/office/powerpoint/2010/main" val="17900652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4673600" y="3118718"/>
            <a:ext cx="4013200" cy="1822450"/>
          </a:xfrm>
        </p:spPr>
        <p:txBody>
          <a:bodyPr/>
          <a:lstStyle/>
          <a:p>
            <a:r>
              <a:rPr lang="es-ES" sz="2000" b="1" i="1" dirty="0" smtClean="0"/>
              <a:t>“Aquellos </a:t>
            </a:r>
            <a:r>
              <a:rPr lang="es-ES" sz="2000" b="1" i="1" dirty="0"/>
              <a:t>que cederían la libertad esencial para adquirir una pequeña seguridad temporal, no merecen ni libertad ni seguridad”</a:t>
            </a:r>
          </a:p>
          <a:p>
            <a:r>
              <a:rPr lang="es-ES" i="1" dirty="0" smtClean="0"/>
              <a:t>Benjamín Franklin</a:t>
            </a:r>
            <a:endParaRPr lang="es-ES" dirty="0"/>
          </a:p>
        </p:txBody>
      </p:sp>
      <p:sp>
        <p:nvSpPr>
          <p:cNvPr id="3" name="2 Título"/>
          <p:cNvSpPr>
            <a:spLocks noGrp="1"/>
          </p:cNvSpPr>
          <p:nvPr>
            <p:ph type="ctrTitle" sz="quarter"/>
          </p:nvPr>
        </p:nvSpPr>
        <p:spPr/>
        <p:txBody>
          <a:bodyPr/>
          <a:lstStyle/>
          <a:p>
            <a:r>
              <a:rPr lang="es-EC" b="0" dirty="0" smtClean="0"/>
              <a:t>CAPÍTULO IV</a:t>
            </a:r>
            <a:r>
              <a:rPr lang="es-EC" dirty="0" smtClean="0"/>
              <a:t/>
            </a:r>
            <a:br>
              <a:rPr lang="es-EC" dirty="0" smtClean="0"/>
            </a:br>
            <a:r>
              <a:rPr lang="es-ES" sz="2800" dirty="0" smtClean="0"/>
              <a:t>POLÍTICAS DE SEGURIDAD DE INFORMACIÓN</a:t>
            </a:r>
            <a:endParaRPr lang="es-ES" dirty="0"/>
          </a:p>
        </p:txBody>
      </p:sp>
      <p:pic>
        <p:nvPicPr>
          <p:cNvPr id="5" name="Picture 2" descr="E:\Imagenes\Otras\LOGO-es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32"/>
            <a:ext cx="1348655" cy="1340768"/>
          </a:xfrm>
          <a:prstGeom prst="rect">
            <a:avLst/>
          </a:prstGeom>
          <a:noFill/>
          <a:extLst>
            <a:ext uri="{909E8E84-426E-40DD-AFC4-6F175D3DCCD1}">
              <a14:hiddenFill xmlns:a14="http://schemas.microsoft.com/office/drawing/2010/main">
                <a:solidFill>
                  <a:srgbClr val="FFFFFF"/>
                </a:solidFill>
              </a14:hiddenFill>
            </a:ext>
          </a:extLst>
        </p:spPr>
      </p:pic>
      <p:sp>
        <p:nvSpPr>
          <p:cNvPr id="6" name="5 Marcador de número de diapositiva"/>
          <p:cNvSpPr>
            <a:spLocks noGrp="1"/>
          </p:cNvSpPr>
          <p:nvPr>
            <p:ph type="sldNum" sz="quarter" idx="4"/>
          </p:nvPr>
        </p:nvSpPr>
        <p:spPr/>
        <p:txBody>
          <a:bodyPr/>
          <a:lstStyle/>
          <a:p>
            <a:fld id="{75C18902-7490-48FD-992C-946682CD7CD5}" type="slidenum">
              <a:rPr lang="es-ES" smtClean="0"/>
              <a:pPr/>
              <a:t>3</a:t>
            </a:fld>
            <a:endParaRPr lang="es-ES"/>
          </a:p>
        </p:txBody>
      </p:sp>
      <p:pic>
        <p:nvPicPr>
          <p:cNvPr id="7" name="6 Imagen" descr="https://encrypted-tbn1.google.com/images?q=tbn:ANd9GcT55v8r9TRruHk8xDIN-WsnJJCvtjo9G0JM7OoK9slOiy0YE20Z"/>
          <p:cNvPicPr/>
          <p:nvPr/>
        </p:nvPicPr>
        <p:blipFill>
          <a:blip r:embed="rId3">
            <a:extLst>
              <a:ext uri="{28A0092B-C50C-407E-A947-70E740481C1C}">
                <a14:useLocalDpi xmlns:a14="http://schemas.microsoft.com/office/drawing/2010/main" val="0"/>
              </a:ext>
            </a:extLst>
          </a:blip>
          <a:srcRect/>
          <a:stretch>
            <a:fillRect/>
          </a:stretch>
        </p:blipFill>
        <p:spPr bwMode="auto">
          <a:xfrm>
            <a:off x="1547665" y="3645024"/>
            <a:ext cx="1800200" cy="2493956"/>
          </a:xfrm>
          <a:prstGeom prst="rect">
            <a:avLst/>
          </a:prstGeom>
          <a:noFill/>
          <a:ln>
            <a:noFill/>
          </a:ln>
        </p:spPr>
      </p:pic>
    </p:spTree>
    <p:extLst>
      <p:ext uri="{BB962C8B-B14F-4D97-AF65-F5344CB8AC3E}">
        <p14:creationId xmlns:p14="http://schemas.microsoft.com/office/powerpoint/2010/main" val="21557289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mprendedoresinversores.es/wp-content/uploads/2012/01/ejecutivo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2158" y="3717032"/>
            <a:ext cx="2381250" cy="2905125"/>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ES" dirty="0" smtClean="0"/>
              <a:t>RESUMEN EJECUTIVO</a:t>
            </a:r>
            <a:endParaRPr lang="es-ES" dirty="0"/>
          </a:p>
        </p:txBody>
      </p:sp>
      <p:pic>
        <p:nvPicPr>
          <p:cNvPr id="4" name="Picture 2" descr="E:\Imagenes\Otras\LOGO-es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72008"/>
            <a:ext cx="1348655" cy="1340768"/>
          </a:xfrm>
          <a:prstGeom prst="rect">
            <a:avLst/>
          </a:prstGeom>
          <a:noFill/>
          <a:extLst>
            <a:ext uri="{909E8E84-426E-40DD-AFC4-6F175D3DCCD1}">
              <a14:hiddenFill xmlns:a14="http://schemas.microsoft.com/office/drawing/2010/main">
                <a:solidFill>
                  <a:srgbClr val="FFFFFF"/>
                </a:solidFill>
              </a14:hiddenFill>
            </a:ext>
          </a:extLst>
        </p:spPr>
      </p:pic>
      <p:sp>
        <p:nvSpPr>
          <p:cNvPr id="5" name="4 Marcador de número de diapositiva"/>
          <p:cNvSpPr>
            <a:spLocks noGrp="1"/>
          </p:cNvSpPr>
          <p:nvPr>
            <p:ph type="sldNum" sz="quarter" idx="12"/>
          </p:nvPr>
        </p:nvSpPr>
        <p:spPr/>
        <p:txBody>
          <a:bodyPr/>
          <a:lstStyle/>
          <a:p>
            <a:fld id="{75C18902-7490-48FD-992C-946682CD7CD5}" type="slidenum">
              <a:rPr lang="es-ES" smtClean="0"/>
              <a:pPr/>
              <a:t>4</a:t>
            </a:fld>
            <a:endParaRPr lang="es-ES"/>
          </a:p>
        </p:txBody>
      </p:sp>
      <p:sp>
        <p:nvSpPr>
          <p:cNvPr id="8" name="2 Marcador de contenido"/>
          <p:cNvSpPr>
            <a:spLocks noGrp="1"/>
          </p:cNvSpPr>
          <p:nvPr>
            <p:ph idx="1"/>
          </p:nvPr>
        </p:nvSpPr>
        <p:spPr>
          <a:xfrm>
            <a:off x="838200" y="2362200"/>
            <a:ext cx="7693025" cy="3724275"/>
          </a:xfrm>
        </p:spPr>
        <p:txBody>
          <a:bodyPr>
            <a:normAutofit/>
          </a:bodyPr>
          <a:lstStyle/>
          <a:p>
            <a:r>
              <a:rPr lang="es-ES" sz="2400" dirty="0" smtClean="0"/>
              <a:t>Cuál es el costo de su Información?</a:t>
            </a:r>
            <a:endParaRPr lang="es-ES" sz="2400" dirty="0"/>
          </a:p>
          <a:p>
            <a:r>
              <a:rPr lang="es-ES" sz="2400" dirty="0" smtClean="0"/>
              <a:t>Problemas de S-I en la UTIC</a:t>
            </a:r>
          </a:p>
          <a:p>
            <a:r>
              <a:rPr lang="es-ES" sz="2400" dirty="0" smtClean="0"/>
              <a:t>La Información debe cumplir con la C-I-D</a:t>
            </a:r>
            <a:endParaRPr lang="es-ES" sz="2400" dirty="0"/>
          </a:p>
          <a:p>
            <a:r>
              <a:rPr lang="es-ES" sz="2400" dirty="0" smtClean="0"/>
              <a:t>Responsabilidad del cumplimiento</a:t>
            </a:r>
          </a:p>
          <a:p>
            <a:r>
              <a:rPr lang="es-ES" sz="2400" dirty="0" smtClean="0"/>
              <a:t>La estructura de la ISO/IEC 27002 (11-39-133)</a:t>
            </a:r>
            <a:endParaRPr lang="es-ES" sz="2400" dirty="0"/>
          </a:p>
        </p:txBody>
      </p:sp>
    </p:spTree>
    <p:extLst>
      <p:ext uri="{BB962C8B-B14F-4D97-AF65-F5344CB8AC3E}">
        <p14:creationId xmlns:p14="http://schemas.microsoft.com/office/powerpoint/2010/main" val="40578363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ALCANCE</a:t>
            </a:r>
            <a:endParaRPr lang="es-ES" dirty="0"/>
          </a:p>
        </p:txBody>
      </p:sp>
      <p:pic>
        <p:nvPicPr>
          <p:cNvPr id="4" name="Picture 2" descr="E:\Imagenes\Otras\LOGO-es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72008"/>
            <a:ext cx="1348655" cy="1340768"/>
          </a:xfrm>
          <a:prstGeom prst="rect">
            <a:avLst/>
          </a:prstGeom>
          <a:noFill/>
          <a:extLst>
            <a:ext uri="{909E8E84-426E-40DD-AFC4-6F175D3DCCD1}">
              <a14:hiddenFill xmlns:a14="http://schemas.microsoft.com/office/drawing/2010/main">
                <a:solidFill>
                  <a:srgbClr val="FFFFFF"/>
                </a:solidFill>
              </a14:hiddenFill>
            </a:ext>
          </a:extLst>
        </p:spPr>
      </p:pic>
      <p:sp>
        <p:nvSpPr>
          <p:cNvPr id="5" name="4 Marcador de número de diapositiva"/>
          <p:cNvSpPr>
            <a:spLocks noGrp="1"/>
          </p:cNvSpPr>
          <p:nvPr>
            <p:ph type="sldNum" sz="quarter" idx="12"/>
          </p:nvPr>
        </p:nvSpPr>
        <p:spPr/>
        <p:txBody>
          <a:bodyPr/>
          <a:lstStyle/>
          <a:p>
            <a:fld id="{75C18902-7490-48FD-992C-946682CD7CD5}" type="slidenum">
              <a:rPr lang="es-ES" smtClean="0"/>
              <a:pPr/>
              <a:t>5</a:t>
            </a:fld>
            <a:endParaRPr lang="es-ES"/>
          </a:p>
        </p:txBody>
      </p:sp>
      <p:sp>
        <p:nvSpPr>
          <p:cNvPr id="8" name="2 Marcador de contenido"/>
          <p:cNvSpPr>
            <a:spLocks noGrp="1"/>
          </p:cNvSpPr>
          <p:nvPr>
            <p:ph idx="1"/>
          </p:nvPr>
        </p:nvSpPr>
        <p:spPr>
          <a:xfrm>
            <a:off x="838200" y="2362200"/>
            <a:ext cx="7693025" cy="3724275"/>
          </a:xfrm>
        </p:spPr>
        <p:txBody>
          <a:bodyPr>
            <a:normAutofit/>
          </a:bodyPr>
          <a:lstStyle/>
          <a:p>
            <a:pPr marL="342900" lvl="1" indent="-342900">
              <a:buFont typeface="Wingdings" pitchFamily="2" charset="2"/>
              <a:buChar char="l"/>
            </a:pPr>
            <a:r>
              <a:rPr lang="es-ES" dirty="0">
                <a:ea typeface="+mn-ea"/>
                <a:cs typeface="+mn-cs"/>
              </a:rPr>
              <a:t>Dominio (1): Política de Seguridad</a:t>
            </a:r>
          </a:p>
          <a:p>
            <a:pPr marL="342900" lvl="1" indent="-342900">
              <a:buFont typeface="Wingdings" pitchFamily="2" charset="2"/>
              <a:buChar char="l"/>
            </a:pPr>
            <a:r>
              <a:rPr lang="es-ES" dirty="0">
                <a:ea typeface="+mn-ea"/>
                <a:cs typeface="+mn-cs"/>
              </a:rPr>
              <a:t>Dominio (6): Gestión de Comunicaciones y Operaciones</a:t>
            </a:r>
          </a:p>
          <a:p>
            <a:pPr marL="342900" lvl="1" indent="-342900">
              <a:buFont typeface="Wingdings" pitchFamily="2" charset="2"/>
              <a:buChar char="l"/>
            </a:pPr>
            <a:r>
              <a:rPr lang="es-ES" dirty="0">
                <a:ea typeface="+mn-ea"/>
                <a:cs typeface="+mn-cs"/>
              </a:rPr>
              <a:t>Dominio (8): Adquisición, Desarrollo y Mantenimiento de Sistemas de Información.</a:t>
            </a:r>
          </a:p>
          <a:p>
            <a:pPr marL="342900" lvl="1" indent="-342900">
              <a:buFont typeface="Wingdings" pitchFamily="2" charset="2"/>
              <a:buChar char="l"/>
            </a:pPr>
            <a:r>
              <a:rPr lang="es-ES" dirty="0">
                <a:ea typeface="+mn-ea"/>
                <a:cs typeface="+mn-cs"/>
              </a:rPr>
              <a:t>Dominio (10): Gestión de la Continuidad del Negocio</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229200"/>
            <a:ext cx="291465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55351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CLASIFICACIÓN DE LA INFORMACIÓN</a:t>
            </a:r>
            <a:endParaRPr lang="es-ES" dirty="0"/>
          </a:p>
        </p:txBody>
      </p:sp>
      <p:pic>
        <p:nvPicPr>
          <p:cNvPr id="4" name="Picture 2" descr="E:\Imagenes\Otras\LOGO-es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72008"/>
            <a:ext cx="1348655" cy="1340768"/>
          </a:xfrm>
          <a:prstGeom prst="rect">
            <a:avLst/>
          </a:prstGeom>
          <a:noFill/>
          <a:extLst>
            <a:ext uri="{909E8E84-426E-40DD-AFC4-6F175D3DCCD1}">
              <a14:hiddenFill xmlns:a14="http://schemas.microsoft.com/office/drawing/2010/main">
                <a:solidFill>
                  <a:srgbClr val="FFFFFF"/>
                </a:solidFill>
              </a14:hiddenFill>
            </a:ext>
          </a:extLst>
        </p:spPr>
      </p:pic>
      <p:sp>
        <p:nvSpPr>
          <p:cNvPr id="5" name="4 Marcador de número de diapositiva"/>
          <p:cNvSpPr>
            <a:spLocks noGrp="1"/>
          </p:cNvSpPr>
          <p:nvPr>
            <p:ph type="sldNum" sz="quarter" idx="12"/>
          </p:nvPr>
        </p:nvSpPr>
        <p:spPr/>
        <p:txBody>
          <a:bodyPr/>
          <a:lstStyle/>
          <a:p>
            <a:fld id="{75C18902-7490-48FD-992C-946682CD7CD5}" type="slidenum">
              <a:rPr lang="es-ES" smtClean="0"/>
              <a:pPr/>
              <a:t>6</a:t>
            </a:fld>
            <a:endParaRPr lang="es-ES"/>
          </a:p>
        </p:txBody>
      </p:sp>
      <p:sp>
        <p:nvSpPr>
          <p:cNvPr id="8" name="2 Marcador de contenido"/>
          <p:cNvSpPr>
            <a:spLocks noGrp="1"/>
          </p:cNvSpPr>
          <p:nvPr>
            <p:ph idx="1"/>
          </p:nvPr>
        </p:nvSpPr>
        <p:spPr>
          <a:xfrm>
            <a:off x="838200" y="2362200"/>
            <a:ext cx="7693025" cy="3724275"/>
          </a:xfrm>
        </p:spPr>
        <p:txBody>
          <a:bodyPr>
            <a:normAutofit/>
          </a:bodyPr>
          <a:lstStyle/>
          <a:p>
            <a:pPr marL="342900" lvl="1" indent="-342900">
              <a:buFont typeface="Wingdings" pitchFamily="2" charset="2"/>
              <a:buChar char="l"/>
            </a:pPr>
            <a:r>
              <a:rPr lang="es-ES" dirty="0">
                <a:ea typeface="+mn-ea"/>
                <a:cs typeface="+mn-cs"/>
              </a:rPr>
              <a:t>NIVEL 0: Información de acceso público</a:t>
            </a:r>
          </a:p>
          <a:p>
            <a:pPr marL="342900" lvl="1" indent="-342900">
              <a:buFont typeface="Wingdings" pitchFamily="2" charset="2"/>
              <a:buChar char="l"/>
            </a:pPr>
            <a:r>
              <a:rPr lang="es-ES" dirty="0">
                <a:ea typeface="+mn-ea"/>
                <a:cs typeface="+mn-cs"/>
              </a:rPr>
              <a:t>NIVEL 1: Información de acceso privado e interno de la institución</a:t>
            </a:r>
          </a:p>
          <a:p>
            <a:pPr marL="342900" lvl="1" indent="-342900">
              <a:buFont typeface="Wingdings" pitchFamily="2" charset="2"/>
              <a:buChar char="l"/>
            </a:pPr>
            <a:r>
              <a:rPr lang="es-ES" dirty="0">
                <a:ea typeface="+mn-ea"/>
                <a:cs typeface="+mn-cs"/>
              </a:rPr>
              <a:t>NIVEL 2: Información considerada como confidencial</a:t>
            </a:r>
          </a:p>
          <a:p>
            <a:pPr marL="342900" lvl="1" indent="-342900">
              <a:buFont typeface="Wingdings" pitchFamily="2" charset="2"/>
              <a:buChar char="l"/>
            </a:pPr>
            <a:r>
              <a:rPr lang="es-ES" dirty="0">
                <a:ea typeface="+mn-ea"/>
                <a:cs typeface="+mn-cs"/>
              </a:rPr>
              <a:t>NIVEL 3: Información considerada como estrictamente confidencial </a:t>
            </a:r>
          </a:p>
          <a:p>
            <a:pPr marL="342900" lvl="1" indent="-342900">
              <a:buFont typeface="Wingdings" pitchFamily="2" charset="2"/>
              <a:buChar char="l"/>
            </a:pPr>
            <a:endParaRPr lang="es-ES" dirty="0">
              <a:ea typeface="+mn-ea"/>
              <a:cs typeface="+mn-cs"/>
            </a:endParaRPr>
          </a:p>
        </p:txBody>
      </p:sp>
      <p:pic>
        <p:nvPicPr>
          <p:cNvPr id="2050" name="Picture 2" descr="https://encrypted-tbn0.gstatic.com/images?q=tbn:ANd9GcQLnHAXj9igxfyaICQx75th97JcDmNAqvkqXveUbuXw1B7es_wpg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0157" y="4509120"/>
            <a:ext cx="2228850" cy="204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7008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PROCESO ORGANIZACIONAL </a:t>
            </a:r>
            <a:br>
              <a:rPr lang="es-ES" dirty="0" smtClean="0"/>
            </a:br>
            <a:r>
              <a:rPr lang="es-ES" dirty="0" smtClean="0"/>
              <a:t>DE S-I PROPUESTO</a:t>
            </a:r>
            <a:endParaRPr lang="es-ES" dirty="0"/>
          </a:p>
        </p:txBody>
      </p:sp>
      <p:pic>
        <p:nvPicPr>
          <p:cNvPr id="4" name="Picture 2" descr="E:\Imagenes\Otras\LOGO-es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72008"/>
            <a:ext cx="1348655" cy="1340768"/>
          </a:xfrm>
          <a:prstGeom prst="rect">
            <a:avLst/>
          </a:prstGeom>
          <a:noFill/>
          <a:extLst>
            <a:ext uri="{909E8E84-426E-40DD-AFC4-6F175D3DCCD1}">
              <a14:hiddenFill xmlns:a14="http://schemas.microsoft.com/office/drawing/2010/main">
                <a:solidFill>
                  <a:srgbClr val="FFFFFF"/>
                </a:solidFill>
              </a14:hiddenFill>
            </a:ext>
          </a:extLst>
        </p:spPr>
      </p:pic>
      <p:sp>
        <p:nvSpPr>
          <p:cNvPr id="5" name="4 Marcador de número de diapositiva"/>
          <p:cNvSpPr>
            <a:spLocks noGrp="1"/>
          </p:cNvSpPr>
          <p:nvPr>
            <p:ph type="sldNum" sz="quarter" idx="12"/>
          </p:nvPr>
        </p:nvSpPr>
        <p:spPr/>
        <p:txBody>
          <a:bodyPr/>
          <a:lstStyle/>
          <a:p>
            <a:fld id="{75C18902-7490-48FD-992C-946682CD7CD5}" type="slidenum">
              <a:rPr lang="es-ES" smtClean="0"/>
              <a:pPr/>
              <a:t>7</a:t>
            </a:fld>
            <a:endParaRPr lang="es-ES"/>
          </a:p>
        </p:txBody>
      </p:sp>
      <p:pic>
        <p:nvPicPr>
          <p:cNvPr id="9" name="0 Imagen"/>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1691680" y="2348880"/>
            <a:ext cx="5904656" cy="4392488"/>
          </a:xfrm>
          <a:prstGeom prst="rect">
            <a:avLst/>
          </a:prstGeom>
          <a:noFill/>
          <a:ln>
            <a:solidFill>
              <a:schemeClr val="tx1">
                <a:alpha val="96000"/>
              </a:schemeClr>
            </a:solidFill>
          </a:ln>
        </p:spPr>
      </p:pic>
      <p:sp>
        <p:nvSpPr>
          <p:cNvPr id="6" name="5 Elipse"/>
          <p:cNvSpPr/>
          <p:nvPr/>
        </p:nvSpPr>
        <p:spPr>
          <a:xfrm>
            <a:off x="6444208" y="5661248"/>
            <a:ext cx="1139267" cy="792088"/>
          </a:xfrm>
          <a:prstGeom prst="ellipse">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Elipse"/>
          <p:cNvSpPr/>
          <p:nvPr/>
        </p:nvSpPr>
        <p:spPr>
          <a:xfrm>
            <a:off x="4682283" y="2924944"/>
            <a:ext cx="1139267" cy="360040"/>
          </a:xfrm>
          <a:prstGeom prst="ellipse">
            <a:avLst/>
          </a:prstGeom>
          <a:noFill/>
          <a:ln w="603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11 Imagen"/>
          <p:cNvPicPr/>
          <p:nvPr/>
        </p:nvPicPr>
        <p:blipFill>
          <a:blip r:embed="rId5">
            <a:extLst>
              <a:ext uri="{28A0092B-C50C-407E-A947-70E740481C1C}">
                <a14:useLocalDpi xmlns:a14="http://schemas.microsoft.com/office/drawing/2010/main" val="0"/>
              </a:ext>
            </a:extLst>
          </a:blip>
          <a:srcRect/>
          <a:stretch>
            <a:fillRect/>
          </a:stretch>
        </p:blipFill>
        <p:spPr bwMode="auto">
          <a:xfrm>
            <a:off x="774419" y="2844064"/>
            <a:ext cx="8314588" cy="3609272"/>
          </a:xfrm>
          <a:prstGeom prst="rect">
            <a:avLst/>
          </a:prstGeom>
          <a:noFill/>
          <a:ln>
            <a:noFill/>
          </a:ln>
        </p:spPr>
      </p:pic>
    </p:spTree>
    <p:extLst>
      <p:ext uri="{BB962C8B-B14F-4D97-AF65-F5344CB8AC3E}">
        <p14:creationId xmlns:p14="http://schemas.microsoft.com/office/powerpoint/2010/main" val="9797976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0" y="845840"/>
            <a:ext cx="7924800" cy="1143000"/>
          </a:xfrm>
        </p:spPr>
        <p:txBody>
          <a:bodyPr/>
          <a:lstStyle/>
          <a:p>
            <a:r>
              <a:rPr lang="es-ES" sz="3200" dirty="0" smtClean="0"/>
              <a:t>DOM (6): POLÍTICAS DE OPERACIONES Y COMUNICACIONES</a:t>
            </a:r>
            <a:r>
              <a:rPr lang="es-ES" dirty="0" smtClean="0"/>
              <a:t> </a:t>
            </a:r>
            <a:endParaRPr lang="es-ES" dirty="0"/>
          </a:p>
        </p:txBody>
      </p:sp>
      <p:pic>
        <p:nvPicPr>
          <p:cNvPr id="4" name="Picture 2" descr="E:\Imagenes\Otras\LOGO-es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72008"/>
            <a:ext cx="1348655" cy="1340768"/>
          </a:xfrm>
          <a:prstGeom prst="rect">
            <a:avLst/>
          </a:prstGeom>
          <a:noFill/>
          <a:extLst>
            <a:ext uri="{909E8E84-426E-40DD-AFC4-6F175D3DCCD1}">
              <a14:hiddenFill xmlns:a14="http://schemas.microsoft.com/office/drawing/2010/main">
                <a:solidFill>
                  <a:srgbClr val="FFFFFF"/>
                </a:solidFill>
              </a14:hiddenFill>
            </a:ext>
          </a:extLst>
        </p:spPr>
      </p:pic>
      <p:sp>
        <p:nvSpPr>
          <p:cNvPr id="5" name="4 Marcador de número de diapositiva"/>
          <p:cNvSpPr>
            <a:spLocks noGrp="1"/>
          </p:cNvSpPr>
          <p:nvPr>
            <p:ph type="sldNum" sz="quarter" idx="12"/>
          </p:nvPr>
        </p:nvSpPr>
        <p:spPr/>
        <p:txBody>
          <a:bodyPr/>
          <a:lstStyle/>
          <a:p>
            <a:fld id="{75C18902-7490-48FD-992C-946682CD7CD5}" type="slidenum">
              <a:rPr lang="es-ES" smtClean="0"/>
              <a:pPr/>
              <a:t>8</a:t>
            </a:fld>
            <a:endParaRPr lang="es-ES"/>
          </a:p>
        </p:txBody>
      </p:sp>
      <p:pic>
        <p:nvPicPr>
          <p:cNvPr id="4098" name="Picture 2" descr="https://encrypted-tbn1.gstatic.com/images?q=tbn:ANd9GcR6Rkl3q37z2UH-ud-TSDbElzG28s0jn42JeJf2RLDEPsKbMJu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75" y="471487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99" y="2395742"/>
            <a:ext cx="2997677" cy="355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9276" y="2348880"/>
            <a:ext cx="2978988" cy="4518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16298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4673600" y="3118718"/>
            <a:ext cx="4013200" cy="1822450"/>
          </a:xfrm>
        </p:spPr>
        <p:txBody>
          <a:bodyPr/>
          <a:lstStyle/>
          <a:p>
            <a:r>
              <a:rPr lang="es-ES" sz="1600" i="1" dirty="0"/>
              <a:t>“No hay garantía de que la alta tecnología y la riqueza nos vayan a traer la felicidad. Pero traen dos importantes cosas: seguridad creciente y mayor capacidad de elección</a:t>
            </a:r>
            <a:r>
              <a:rPr lang="es-ES" sz="1600" i="1" dirty="0" smtClean="0"/>
              <a:t>”.</a:t>
            </a:r>
          </a:p>
          <a:p>
            <a:r>
              <a:rPr lang="es-ES" i="1" dirty="0" smtClean="0"/>
              <a:t>Herman KAHN</a:t>
            </a:r>
            <a:endParaRPr lang="es-ES" dirty="0"/>
          </a:p>
        </p:txBody>
      </p:sp>
      <p:sp>
        <p:nvSpPr>
          <p:cNvPr id="3" name="2 Título"/>
          <p:cNvSpPr>
            <a:spLocks noGrp="1"/>
          </p:cNvSpPr>
          <p:nvPr>
            <p:ph type="ctrTitle" sz="quarter"/>
          </p:nvPr>
        </p:nvSpPr>
        <p:spPr/>
        <p:txBody>
          <a:bodyPr/>
          <a:lstStyle/>
          <a:p>
            <a:r>
              <a:rPr lang="es-EC" b="0" dirty="0" smtClean="0"/>
              <a:t>CAPÍTULO V</a:t>
            </a:r>
            <a:r>
              <a:rPr lang="es-EC" dirty="0" smtClean="0"/>
              <a:t/>
            </a:r>
            <a:br>
              <a:rPr lang="es-EC" dirty="0" smtClean="0"/>
            </a:br>
            <a:r>
              <a:rPr lang="es-ES" sz="2800" dirty="0" smtClean="0"/>
              <a:t>CONCLUSIONES / RECOMENDACIONES</a:t>
            </a:r>
            <a:endParaRPr lang="es-ES" dirty="0"/>
          </a:p>
        </p:txBody>
      </p:sp>
      <p:pic>
        <p:nvPicPr>
          <p:cNvPr id="5" name="Picture 2" descr="E:\Imagenes\Otras\LOGO-es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32"/>
            <a:ext cx="1348655" cy="1340768"/>
          </a:xfrm>
          <a:prstGeom prst="rect">
            <a:avLst/>
          </a:prstGeom>
          <a:noFill/>
          <a:extLst>
            <a:ext uri="{909E8E84-426E-40DD-AFC4-6F175D3DCCD1}">
              <a14:hiddenFill xmlns:a14="http://schemas.microsoft.com/office/drawing/2010/main">
                <a:solidFill>
                  <a:srgbClr val="FFFFFF"/>
                </a:solidFill>
              </a14:hiddenFill>
            </a:ext>
          </a:extLst>
        </p:spPr>
      </p:pic>
      <p:sp>
        <p:nvSpPr>
          <p:cNvPr id="6" name="5 Marcador de número de diapositiva"/>
          <p:cNvSpPr>
            <a:spLocks noGrp="1"/>
          </p:cNvSpPr>
          <p:nvPr>
            <p:ph type="sldNum" sz="quarter" idx="4"/>
          </p:nvPr>
        </p:nvSpPr>
        <p:spPr/>
        <p:txBody>
          <a:bodyPr/>
          <a:lstStyle/>
          <a:p>
            <a:fld id="{75C18902-7490-48FD-992C-946682CD7CD5}" type="slidenum">
              <a:rPr lang="es-ES" smtClean="0"/>
              <a:pPr/>
              <a:t>9</a:t>
            </a:fld>
            <a:endParaRPr lang="es-ES"/>
          </a:p>
        </p:txBody>
      </p:sp>
      <p:pic>
        <p:nvPicPr>
          <p:cNvPr id="8" name="7 Imagen" descr="https://encrypted-tbn2.gstatic.com/images?q=tbn:ANd9GcTTgZ4ZTx53aHgmnQPg-1GcdY8MSaX9DjTQmZmJc2r6k6vBwzFjNA">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899592" y="3652854"/>
            <a:ext cx="2232249" cy="2486126"/>
          </a:xfrm>
          <a:prstGeom prst="rect">
            <a:avLst/>
          </a:prstGeom>
          <a:noFill/>
          <a:ln>
            <a:noFill/>
          </a:ln>
        </p:spPr>
      </p:pic>
    </p:spTree>
    <p:extLst>
      <p:ext uri="{BB962C8B-B14F-4D97-AF65-F5344CB8AC3E}">
        <p14:creationId xmlns:p14="http://schemas.microsoft.com/office/powerpoint/2010/main" val="20216958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ápsulas">
  <a:themeElements>
    <a:clrScheme name="Cápsula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ápsu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ápsula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ápsula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ápsula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ápsula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ápsula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ápsula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ápsula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ápsula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ápsula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themeOverride>
</file>

<file path=docProps/app.xml><?xml version="1.0" encoding="utf-8"?>
<Properties xmlns="http://schemas.openxmlformats.org/officeDocument/2006/extended-properties" xmlns:vt="http://schemas.openxmlformats.org/officeDocument/2006/docPropsVTypes">
  <Template/>
  <TotalTime>1576</TotalTime>
  <Words>679</Words>
  <Application>Microsoft Office PowerPoint</Application>
  <PresentationFormat>Presentación en pantalla (4:3)</PresentationFormat>
  <Paragraphs>86</Paragraphs>
  <Slides>16</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16</vt:i4>
      </vt:variant>
    </vt:vector>
  </HeadingPairs>
  <TitlesOfParts>
    <vt:vector size="18" baseType="lpstr">
      <vt:lpstr>Cápsulas</vt:lpstr>
      <vt:lpstr>Visio</vt:lpstr>
      <vt:lpstr>PLAN MAESTRO DE SEGURIDAD INFORMÁTICA PARA LA UTIC DE LA ESPE CON LINEAMIENTOS DE LA NORMA ISO/IEC 27002</vt:lpstr>
      <vt:lpstr>AGENDA</vt:lpstr>
      <vt:lpstr>CAPÍTULO IV POLÍTICAS DE SEGURIDAD DE INFORMACIÓN</vt:lpstr>
      <vt:lpstr>RESUMEN EJECUTIVO</vt:lpstr>
      <vt:lpstr>ALCANCE</vt:lpstr>
      <vt:lpstr>CLASIFICACIÓN DE LA INFORMACIÓN</vt:lpstr>
      <vt:lpstr>PROCESO ORGANIZACIONAL  DE S-I PROPUESTO</vt:lpstr>
      <vt:lpstr>DOM (6): POLÍTICAS DE OPERACIONES Y COMUNICACIONES </vt:lpstr>
      <vt:lpstr>CAPÍTULO V CONCLUSIONES / RECOMENDACIONES</vt:lpstr>
      <vt:lpstr>CONCLUSIONES</vt:lpstr>
      <vt:lpstr>CONCLUSIONES</vt:lpstr>
      <vt:lpstr>RECOMENDACIONES</vt:lpstr>
      <vt:lpstr>RECOMENDACIONES</vt:lpstr>
      <vt:lpstr>RECOMENDACIONES</vt:lpstr>
      <vt:lpstr>RESUMEN</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Mauro</dc:creator>
  <cp:lastModifiedBy>Baldeon Garzon Mauricio Javier</cp:lastModifiedBy>
  <cp:revision>107</cp:revision>
  <dcterms:created xsi:type="dcterms:W3CDTF">2012-03-27T04:22:53Z</dcterms:created>
  <dcterms:modified xsi:type="dcterms:W3CDTF">2012-10-30T15:06:57Z</dcterms:modified>
</cp:coreProperties>
</file>