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9" r:id="rId5"/>
    <p:sldId id="270" r:id="rId6"/>
    <p:sldId id="273" r:id="rId7"/>
    <p:sldId id="257" r:id="rId8"/>
    <p:sldId id="292" r:id="rId9"/>
    <p:sldId id="295" r:id="rId10"/>
    <p:sldId id="299" r:id="rId11"/>
    <p:sldId id="298" r:id="rId12"/>
    <p:sldId id="296" r:id="rId13"/>
    <p:sldId id="282" r:id="rId14"/>
    <p:sldId id="293" r:id="rId15"/>
    <p:sldId id="283" r:id="rId16"/>
    <p:sldId id="287" r:id="rId17"/>
    <p:sldId id="284" r:id="rId18"/>
    <p:sldId id="288" r:id="rId19"/>
    <p:sldId id="289" r:id="rId20"/>
    <p:sldId id="281" r:id="rId21"/>
    <p:sldId id="290" r:id="rId22"/>
    <p:sldId id="277" r:id="rId23"/>
    <p:sldId id="278" r:id="rId24"/>
    <p:sldId id="276" r:id="rId25"/>
    <p:sldId id="291" r:id="rId26"/>
    <p:sldId id="279" r:id="rId27"/>
    <p:sldId id="280" r:id="rId28"/>
    <p:sldId id="297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moran\Escritorio\Tabulacion%20de%20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moran\Escritorio\Tabulacion%20de%20da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moran\Escritorio\Tabulacion%20de%20da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moran\Escritorio\Tabulacion_de_datos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/>
              <a:t>Especialidades Utilizadas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Hoja2!$H$6:$H$11</c:f>
              <c:strCache>
                <c:ptCount val="6"/>
                <c:pt idx="0">
                  <c:v>Medicina Interna</c:v>
                </c:pt>
                <c:pt idx="1">
                  <c:v>Giencologia</c:v>
                </c:pt>
                <c:pt idx="2">
                  <c:v>Pediatria</c:v>
                </c:pt>
                <c:pt idx="3">
                  <c:v>Cirugia</c:v>
                </c:pt>
                <c:pt idx="4">
                  <c:v>Traumatologia</c:v>
                </c:pt>
                <c:pt idx="5">
                  <c:v>Otros</c:v>
                </c:pt>
              </c:strCache>
            </c:strRef>
          </c:cat>
          <c:val>
            <c:numRef>
              <c:f>Hoja2!$J$6:$J$11</c:f>
              <c:numCache>
                <c:formatCode>0%</c:formatCode>
                <c:ptCount val="6"/>
                <c:pt idx="0">
                  <c:v>0.175</c:v>
                </c:pt>
                <c:pt idx="1">
                  <c:v>0.2125</c:v>
                </c:pt>
                <c:pt idx="2">
                  <c:v>0.2</c:v>
                </c:pt>
                <c:pt idx="3">
                  <c:v>0.1375</c:v>
                </c:pt>
                <c:pt idx="4">
                  <c:v>0.0875</c:v>
                </c:pt>
                <c:pt idx="5">
                  <c:v>0.1875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9396088"/>
        <c:axId val="-2141223960"/>
      </c:barChart>
      <c:catAx>
        <c:axId val="-21293960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-2141223960"/>
        <c:crosses val="autoZero"/>
        <c:auto val="1"/>
        <c:lblAlgn val="ctr"/>
        <c:lblOffset val="100"/>
        <c:noMultiLvlLbl val="0"/>
      </c:catAx>
      <c:valAx>
        <c:axId val="-2141223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-2129396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Hoja2!$C$65</c:f>
              <c:strCache>
                <c:ptCount val="1"/>
                <c:pt idx="0">
                  <c:v>No es afiliado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226415094339623"/>
                  <c:y val="-0.0789473684210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Hoja2!$D$65</c:f>
              <c:numCache>
                <c:formatCode>0%</c:formatCode>
                <c:ptCount val="1"/>
                <c:pt idx="0">
                  <c:v>0.247422680412372</c:v>
                </c:pt>
              </c:numCache>
            </c:numRef>
          </c:val>
        </c:ser>
        <c:ser>
          <c:idx val="1"/>
          <c:order val="1"/>
          <c:tx>
            <c:strRef>
              <c:f>Hoja2!$C$66</c:f>
              <c:strCache>
                <c:ptCount val="1"/>
                <c:pt idx="0">
                  <c:v>Esta mas cerca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754716981132084"/>
                  <c:y val="-0.0701754385964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Hoja2!$D$66</c:f>
              <c:numCache>
                <c:formatCode>0%</c:formatCode>
                <c:ptCount val="1"/>
                <c:pt idx="0">
                  <c:v>0.239690721649484</c:v>
                </c:pt>
              </c:numCache>
            </c:numRef>
          </c:val>
        </c:ser>
        <c:ser>
          <c:idx val="2"/>
          <c:order val="2"/>
          <c:tx>
            <c:strRef>
              <c:f>Hoja2!$C$67</c:f>
              <c:strCache>
                <c:ptCount val="1"/>
                <c:pt idx="0">
                  <c:v>Buena atenciòn del establecimiento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251572327044026"/>
                  <c:y val="-0.0657894736842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Hoja2!$D$67</c:f>
              <c:numCache>
                <c:formatCode>0%</c:formatCode>
                <c:ptCount val="1"/>
                <c:pt idx="0">
                  <c:v>0.329896907216499</c:v>
                </c:pt>
              </c:numCache>
            </c:numRef>
          </c:val>
        </c:ser>
        <c:ser>
          <c:idx val="3"/>
          <c:order val="3"/>
          <c:tx>
            <c:strRef>
              <c:f>Hoja2!$C$68</c:f>
              <c:strCache>
                <c:ptCount val="1"/>
                <c:pt idx="0">
                  <c:v>Referencia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25786163522012"/>
                  <c:y val="-0.0394736842105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Hoja2!$D$68</c:f>
              <c:numCache>
                <c:formatCode>0%</c:formatCode>
                <c:ptCount val="1"/>
                <c:pt idx="0">
                  <c:v>0.18298969072165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9349592"/>
        <c:axId val="-2144586040"/>
        <c:axId val="0"/>
      </c:bar3DChart>
      <c:catAx>
        <c:axId val="-2129349592"/>
        <c:scaling>
          <c:orientation val="minMax"/>
        </c:scaling>
        <c:delete val="1"/>
        <c:axPos val="b"/>
        <c:majorTickMark val="none"/>
        <c:minorTickMark val="none"/>
        <c:tickLblPos val="none"/>
        <c:crossAx val="-2144586040"/>
        <c:crosses val="autoZero"/>
        <c:auto val="1"/>
        <c:lblAlgn val="ctr"/>
        <c:lblOffset val="100"/>
        <c:noMultiLvlLbl val="0"/>
      </c:catAx>
      <c:valAx>
        <c:axId val="-2144586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29349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505062918537052"/>
          <c:y val="0.0807527025223542"/>
          <c:w val="0.929751682274289"/>
          <c:h val="0.0831544997553272"/>
        </c:manualLayout>
      </c:layout>
      <c:overlay val="0"/>
      <c:txPr>
        <a:bodyPr/>
        <a:lstStyle/>
        <a:p>
          <a:pPr>
            <a:defRPr lang="es-ES" sz="16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00934579439252336"/>
                  <c:y val="-0.0225988700564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71339563862928"/>
                  <c:y val="-0.05367231638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Hoja2!$N$64:$N$67</c:f>
              <c:strCache>
                <c:ptCount val="4"/>
                <c:pt idx="0">
                  <c:v>&lt; 15 MIN</c:v>
                </c:pt>
                <c:pt idx="1">
                  <c:v>15-30 min</c:v>
                </c:pt>
                <c:pt idx="2">
                  <c:v>30-60 min</c:v>
                </c:pt>
                <c:pt idx="3">
                  <c:v>&gt; 60 min</c:v>
                </c:pt>
              </c:strCache>
            </c:strRef>
          </c:cat>
          <c:val>
            <c:numRef>
              <c:f>Hoja2!$O$64:$O$67</c:f>
              <c:numCache>
                <c:formatCode>0%</c:formatCode>
                <c:ptCount val="4"/>
                <c:pt idx="0">
                  <c:v>0.07</c:v>
                </c:pt>
                <c:pt idx="1">
                  <c:v>0.1625</c:v>
                </c:pt>
                <c:pt idx="2">
                  <c:v>0.475</c:v>
                </c:pt>
                <c:pt idx="3">
                  <c:v>0.2925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4385992"/>
        <c:axId val="2134626120"/>
        <c:axId val="0"/>
      </c:bar3DChart>
      <c:catAx>
        <c:axId val="2134385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2134626120"/>
        <c:crosses val="autoZero"/>
        <c:auto val="1"/>
        <c:lblAlgn val="ctr"/>
        <c:lblOffset val="100"/>
        <c:noMultiLvlLbl val="0"/>
      </c:catAx>
      <c:valAx>
        <c:axId val="2134626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34385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Hoja2!$H$64</c:f>
              <c:strCache>
                <c:ptCount val="1"/>
                <c:pt idx="0">
                  <c:v>Excelente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Hoja2!$I$63:$K$63</c:f>
              <c:strCache>
                <c:ptCount val="3"/>
                <c:pt idx="0">
                  <c:v>Enfermeria</c:v>
                </c:pt>
                <c:pt idx="1">
                  <c:v>Personal Medico</c:v>
                </c:pt>
                <c:pt idx="2">
                  <c:v>Auxiliar</c:v>
                </c:pt>
              </c:strCache>
            </c:strRef>
          </c:cat>
          <c:val>
            <c:numRef>
              <c:f>Hoja2!$I$64:$K$64</c:f>
              <c:numCache>
                <c:formatCode>0%</c:formatCode>
                <c:ptCount val="3"/>
                <c:pt idx="0">
                  <c:v>0.137931034482759</c:v>
                </c:pt>
                <c:pt idx="1">
                  <c:v>0.275064267352186</c:v>
                </c:pt>
                <c:pt idx="2">
                  <c:v>0.119815668202765</c:v>
                </c:pt>
              </c:numCache>
            </c:numRef>
          </c:val>
        </c:ser>
        <c:ser>
          <c:idx val="1"/>
          <c:order val="1"/>
          <c:tx>
            <c:strRef>
              <c:f>Hoja2!$H$65</c:f>
              <c:strCache>
                <c:ptCount val="1"/>
                <c:pt idx="0">
                  <c:v>Muy bueno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Hoja2!$I$63:$K$63</c:f>
              <c:strCache>
                <c:ptCount val="3"/>
                <c:pt idx="0">
                  <c:v>Enfermeria</c:v>
                </c:pt>
                <c:pt idx="1">
                  <c:v>Personal Medico</c:v>
                </c:pt>
                <c:pt idx="2">
                  <c:v>Auxiliar</c:v>
                </c:pt>
              </c:strCache>
            </c:strRef>
          </c:cat>
          <c:val>
            <c:numRef>
              <c:f>Hoja2!$I$65:$K$65</c:f>
              <c:numCache>
                <c:formatCode>0%</c:formatCode>
                <c:ptCount val="3"/>
                <c:pt idx="0">
                  <c:v>0.137931034482759</c:v>
                </c:pt>
                <c:pt idx="1">
                  <c:v>0.275064267352186</c:v>
                </c:pt>
                <c:pt idx="2">
                  <c:v>0.119815668202765</c:v>
                </c:pt>
              </c:numCache>
            </c:numRef>
          </c:val>
        </c:ser>
        <c:ser>
          <c:idx val="2"/>
          <c:order val="2"/>
          <c:tx>
            <c:strRef>
              <c:f>Hoja2!$H$66</c:f>
              <c:strCache>
                <c:ptCount val="1"/>
                <c:pt idx="0">
                  <c:v>Bueno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Hoja2!$I$63:$K$63</c:f>
              <c:strCache>
                <c:ptCount val="3"/>
                <c:pt idx="0">
                  <c:v>Enfermeria</c:v>
                </c:pt>
                <c:pt idx="1">
                  <c:v>Personal Medico</c:v>
                </c:pt>
                <c:pt idx="2">
                  <c:v>Auxiliar</c:v>
                </c:pt>
              </c:strCache>
            </c:strRef>
          </c:cat>
          <c:val>
            <c:numRef>
              <c:f>Hoja2!$I$66:$K$66</c:f>
              <c:numCache>
                <c:formatCode>0%</c:formatCode>
                <c:ptCount val="3"/>
                <c:pt idx="0">
                  <c:v>0.393103448275862</c:v>
                </c:pt>
                <c:pt idx="1">
                  <c:v>0.213367609254499</c:v>
                </c:pt>
                <c:pt idx="2">
                  <c:v>0.398617511520737</c:v>
                </c:pt>
              </c:numCache>
            </c:numRef>
          </c:val>
        </c:ser>
        <c:ser>
          <c:idx val="3"/>
          <c:order val="3"/>
          <c:tx>
            <c:strRef>
              <c:f>Hoja2!$H$67</c:f>
              <c:strCache>
                <c:ptCount val="1"/>
                <c:pt idx="0">
                  <c:v>Malo</c:v>
                </c:pt>
              </c:strCache>
            </c:strRef>
          </c:tx>
          <c:invertIfNegative val="0"/>
          <c:cat>
            <c:strRef>
              <c:f>Hoja2!$I$63:$K$63</c:f>
              <c:strCache>
                <c:ptCount val="3"/>
                <c:pt idx="0">
                  <c:v>Enfermeria</c:v>
                </c:pt>
                <c:pt idx="1">
                  <c:v>Personal Medico</c:v>
                </c:pt>
                <c:pt idx="2">
                  <c:v>Auxiliar</c:v>
                </c:pt>
              </c:strCache>
            </c:strRef>
          </c:cat>
          <c:val>
            <c:numRef>
              <c:f>Hoja2!$I$67:$K$67</c:f>
              <c:numCache>
                <c:formatCode>0%</c:formatCode>
                <c:ptCount val="3"/>
                <c:pt idx="0">
                  <c:v>0.158620689655172</c:v>
                </c:pt>
                <c:pt idx="1">
                  <c:v>0.0282776349614396</c:v>
                </c:pt>
                <c:pt idx="2">
                  <c:v>0.140552995391705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129307496"/>
        <c:axId val="2134414456"/>
        <c:axId val="0"/>
      </c:bar3DChart>
      <c:catAx>
        <c:axId val="-21293074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2134414456"/>
        <c:crosses val="autoZero"/>
        <c:auto val="1"/>
        <c:lblAlgn val="ctr"/>
        <c:lblOffset val="100"/>
        <c:noMultiLvlLbl val="0"/>
      </c:catAx>
      <c:valAx>
        <c:axId val="2134414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-21293074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B08CD6-FC84-4366-BA54-5EBD3DC77F09}" type="datetimeFigureOut">
              <a:rPr lang="es-EC" smtClean="0"/>
              <a:pPr/>
              <a:t>15/09/12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D1E265-2A49-4160-B916-8D7A39535378}" type="slidenum">
              <a:rPr lang="es-EC" smtClean="0"/>
              <a:pPr/>
              <a:t>‹Nr.›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ramoranquinonez\Desktop\Macintosh%20HD:Users:maramoranquinonez:Downloads:TESIS_DE_GRADO%20sep%20102%20FINAL.docx!OLE_LINK4" TargetMode="External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ramoranquinonez\Desktop\Macintosh%20HD:Users:maramoranquinonez:Downloads:TESIS_DE_GRADO%20sep%20102%20FINAL.docx!OLE_LINK3" TargetMode="External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556792"/>
            <a:ext cx="6477000" cy="1828800"/>
          </a:xfrm>
        </p:spPr>
        <p:txBody>
          <a:bodyPr>
            <a:noAutofit/>
          </a:bodyPr>
          <a:lstStyle/>
          <a:p>
            <a:r>
              <a:rPr lang="es-EC" sz="2800" dirty="0" smtClean="0"/>
              <a:t>Evaluación de la atención en salud en salud, diseño y documentación de procesos para la gestión técnica administrativa del área de consulta externa del hospital enrique Garcés</a:t>
            </a:r>
            <a:endParaRPr lang="es-EC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Dra. Maresa Moran  __ Dra.  Mara Moran</a:t>
            </a:r>
            <a:endParaRPr lang="es-EC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s-ES" sz="2800" dirty="0" smtClean="0"/>
          </a:p>
          <a:p>
            <a:pPr lvl="1"/>
            <a:r>
              <a:rPr lang="es-ES" sz="2800" dirty="0" smtClean="0"/>
              <a:t>Sala </a:t>
            </a:r>
            <a:r>
              <a:rPr lang="es-ES" sz="2800" dirty="0"/>
              <a:t>de Preparación de Adultos</a:t>
            </a:r>
            <a:endParaRPr lang="es-ES_tradnl" sz="2400" dirty="0"/>
          </a:p>
          <a:p>
            <a:pPr lvl="1"/>
            <a:r>
              <a:rPr lang="es-ES" sz="2800" dirty="0"/>
              <a:t>Oficina: Secretaria, Enfermería, Programa de Control de Tuberculosis</a:t>
            </a:r>
            <a:endParaRPr lang="es-ES_tradnl" sz="2400" dirty="0"/>
          </a:p>
          <a:p>
            <a:pPr lvl="1"/>
            <a:r>
              <a:rPr lang="es-ES" sz="2800" dirty="0"/>
              <a:t>Ala Norte: Consultorio de Otorrino, Consultorios de Oftalmología (2)</a:t>
            </a:r>
            <a:endParaRPr lang="es-ES_tradnl" sz="2400" dirty="0"/>
          </a:p>
          <a:p>
            <a:pPr lvl="1"/>
            <a:r>
              <a:rPr lang="es-ES" sz="2800" dirty="0"/>
              <a:t>Servicio de Odontología</a:t>
            </a:r>
            <a:endParaRPr lang="es-ES_tradnl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673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54665"/>
              </p:ext>
            </p:extLst>
          </p:nvPr>
        </p:nvGraphicFramePr>
        <p:xfrm>
          <a:off x="539552" y="2348880"/>
          <a:ext cx="7500529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o" r:id="rId3" imgW="5791200" imgH="2501900" progId="Word.Document.12">
                  <p:link updateAutomatic="1"/>
                </p:oleObj>
              </mc:Choice>
              <mc:Fallback>
                <p:oleObj name="Documento" r:id="rId3" imgW="5791200" imgH="2501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348880"/>
                        <a:ext cx="7500529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91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:\Users\Maresa\Desktop\horas-imponen-medicos_ECMIMA20120712_0062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56792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15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Morbilidad 2011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1</a:t>
            </a:r>
            <a:r>
              <a:rPr lang="es-ES" dirty="0" smtClean="0"/>
              <a:t>. Hipertensión </a:t>
            </a:r>
            <a:r>
              <a:rPr lang="es-ES" dirty="0"/>
              <a:t>Arterial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2. Hernias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3. Colelitiasis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4. Varices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5. Hipoacusia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6</a:t>
            </a:r>
            <a:r>
              <a:rPr lang="es-ES" dirty="0" smtClean="0"/>
              <a:t>. Rinitis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7. Traumas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8. </a:t>
            </a:r>
            <a:r>
              <a:rPr lang="es-ES" dirty="0" smtClean="0"/>
              <a:t>Infección de </a:t>
            </a:r>
            <a:r>
              <a:rPr lang="es-ES" dirty="0"/>
              <a:t>Vías Urinarias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9. </a:t>
            </a:r>
            <a:r>
              <a:rPr lang="es-ES" dirty="0" err="1"/>
              <a:t>Vaginosis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10. Parasitosis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699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Indicadores</a:t>
            </a:r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26261"/>
              </p:ext>
            </p:extLst>
          </p:nvPr>
        </p:nvGraphicFramePr>
        <p:xfrm>
          <a:off x="1331640" y="2060849"/>
          <a:ext cx="6480720" cy="3672410"/>
        </p:xfrm>
        <a:graphic>
          <a:graphicData uri="http://schemas.openxmlformats.org/drawingml/2006/table">
            <a:tbl>
              <a:tblPr/>
              <a:tblGrid>
                <a:gridCol w="3816424"/>
                <a:gridCol w="2664296"/>
              </a:tblGrid>
              <a:tr h="52463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INDICADOR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 Consultas 2011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93065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Consultas Primera vez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Consultas Subsecuentes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48525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HORAS ASIGNADAS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28417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HORAS TRABAJADAS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23991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UTILIZACION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84.42%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24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Especialidades Utilizadas 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2361727"/>
              </p:ext>
            </p:extLst>
          </p:nvPr>
        </p:nvGraphicFramePr>
        <p:xfrm>
          <a:off x="1619672" y="1916832"/>
          <a:ext cx="6407497" cy="38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5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Motivo de elección de asistencia al HEG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7764632"/>
              </p:ext>
            </p:extLst>
          </p:nvPr>
        </p:nvGraphicFramePr>
        <p:xfrm>
          <a:off x="611560" y="198884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93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Proporción de Tiempos de espera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057030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05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Calidad del Servicio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5170991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64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Existe un incumplimiento </a:t>
            </a:r>
            <a:r>
              <a:rPr lang="es-ES" dirty="0"/>
              <a:t>de 4426 horas </a:t>
            </a:r>
            <a:r>
              <a:rPr lang="es-ES" dirty="0" smtClean="0"/>
              <a:t>de trabajo que </a:t>
            </a:r>
            <a:r>
              <a:rPr lang="es-ES" dirty="0"/>
              <a:t>origina que no se brinde atención a 17600 personas en el año es decir 73 pacientes al día no son considerados para la consulta </a:t>
            </a:r>
            <a:r>
              <a:rPr lang="es-ES" dirty="0" smtClean="0"/>
              <a:t>externa.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76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C:\Users\Maresa\Documents\28022012_044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158480"/>
            <a:ext cx="8153400" cy="990600"/>
          </a:xfrm>
        </p:spPr>
        <p:txBody>
          <a:bodyPr/>
          <a:lstStyle/>
          <a:p>
            <a:pPr algn="ctr"/>
            <a:r>
              <a:rPr lang="es-ES" dirty="0" smtClean="0"/>
              <a:t>Propuesta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88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Mapa de Procesos del área de Consulta Externa</a:t>
            </a: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8867"/>
            <a:ext cx="6696744" cy="3076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76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INGRESO DEL </a:t>
            </a:r>
            <a:r>
              <a:rPr lang="es-ES" dirty="0" smtClean="0"/>
              <a:t>PACIENTE (A.3.1)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" y="1268760"/>
            <a:ext cx="1538451" cy="23047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834" y="38610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Recepción de carpetas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00808"/>
            <a:ext cx="2844316" cy="1896211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1691680" y="2636912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88840"/>
            <a:ext cx="1659432" cy="16153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4725144"/>
            <a:ext cx="1524000" cy="1333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4509120"/>
            <a:ext cx="1224136" cy="1833910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 rot="10800000">
            <a:off x="3275856" y="5229200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Flecha derecha 13"/>
          <p:cNvSpPr/>
          <p:nvPr/>
        </p:nvSpPr>
        <p:spPr>
          <a:xfrm rot="10800000">
            <a:off x="6023376" y="5250275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 rot="5400000">
            <a:off x="7236296" y="4365104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>
            <a:off x="5652120" y="2636912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509120"/>
            <a:ext cx="2806452" cy="187096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843808" y="39330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Llamar a paciente 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00192" y="37890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Tomar signos vitales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588224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Registrar en HC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23528" y="64533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Paciente regresa sala de espera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75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ATENCION DEL </a:t>
            </a:r>
            <a:r>
              <a:rPr lang="es-ES" dirty="0" smtClean="0"/>
              <a:t>PACIENTE (A.3.2)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1827069" cy="1224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81128"/>
            <a:ext cx="2088232" cy="12961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46" y="1700808"/>
            <a:ext cx="1558761" cy="11521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4437112"/>
            <a:ext cx="1827684" cy="13681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4365104"/>
            <a:ext cx="2318780" cy="13681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9" y="1700808"/>
            <a:ext cx="1847062" cy="1152128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2411760" y="2276872"/>
            <a:ext cx="93610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0800000">
            <a:off x="2347180" y="5183558"/>
            <a:ext cx="93610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rot="10800000">
            <a:off x="5724128" y="5013176"/>
            <a:ext cx="93610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 rot="5400000">
            <a:off x="7056276" y="3681028"/>
            <a:ext cx="115212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5580112" y="2060848"/>
            <a:ext cx="93610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323528" y="306896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Llamar al paciente Verificando datos correctos del mismo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635896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Motivo del consulta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206703" y="2924944"/>
            <a:ext cx="293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Interrogatorio y examen físico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66023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Registrar en H.C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987824" y="6021288"/>
            <a:ext cx="2808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Enviar de plan de tratamiento, elaborar recetas</a:t>
            </a:r>
            <a:endParaRPr lang="es-ES" sz="1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79512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Entregar recetas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813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SALIDA DEL </a:t>
            </a:r>
            <a:r>
              <a:rPr lang="es-ES" dirty="0" smtClean="0"/>
              <a:t>PACIENTE (A.3.3)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08012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echa derecha 7"/>
          <p:cNvSpPr/>
          <p:nvPr/>
        </p:nvSpPr>
        <p:spPr>
          <a:xfrm>
            <a:off x="1259632" y="2564904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132856"/>
            <a:ext cx="1920213" cy="1440160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4716016" y="2564904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988840"/>
            <a:ext cx="2261789" cy="14401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4941168"/>
            <a:ext cx="2360918" cy="14401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5157192"/>
            <a:ext cx="1524000" cy="1333500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 rot="10800000">
            <a:off x="5148064" y="5157192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 rot="5400000">
            <a:off x="7020272" y="4221088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10800000">
            <a:off x="2339752" y="5157192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869160"/>
            <a:ext cx="1800200" cy="18002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79512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Acude a área de </a:t>
            </a:r>
            <a:r>
              <a:rPr lang="es-ES" dirty="0" err="1" smtClean="0"/>
              <a:t>Postconsulta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39752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Registro del paciente 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012160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Explicación de Indicaciones 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940152" y="6454832"/>
            <a:ext cx="318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Disponibilidad de próxima cita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059832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Registrar siguiente cita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435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Indicadores Propuestos</a:t>
            </a: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627721"/>
              </p:ext>
            </p:extLst>
          </p:nvPr>
        </p:nvGraphicFramePr>
        <p:xfrm>
          <a:off x="1043608" y="1752600"/>
          <a:ext cx="6840760" cy="434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o" r:id="rId3" imgW="5702300" imgH="3352800" progId="Word.Document.12">
                  <p:link updateAutomatic="1"/>
                </p:oleObj>
              </mc:Choice>
              <mc:Fallback>
                <p:oleObj name="Documento" r:id="rId3" imgW="5702300" imgH="3352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752600"/>
                        <a:ext cx="6840760" cy="4340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58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Tiempo de espera</a:t>
            </a:r>
          </a:p>
          <a:p>
            <a:r>
              <a:rPr lang="es-ES" dirty="0"/>
              <a:t>Coordinación con </a:t>
            </a:r>
            <a:r>
              <a:rPr lang="es-ES" dirty="0" smtClean="0"/>
              <a:t>estadística</a:t>
            </a:r>
          </a:p>
          <a:p>
            <a:r>
              <a:rPr lang="es-ES" dirty="0" smtClean="0"/>
              <a:t>Procesos</a:t>
            </a:r>
          </a:p>
          <a:p>
            <a:r>
              <a:rPr lang="es-ES" dirty="0" smtClean="0"/>
              <a:t>Sistema de Referencia y </a:t>
            </a:r>
            <a:r>
              <a:rPr lang="es-ES" dirty="0" err="1" smtClean="0"/>
              <a:t>Contrarreferencia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81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Reducir </a:t>
            </a:r>
            <a:r>
              <a:rPr lang="es-ES" dirty="0" smtClean="0"/>
              <a:t>el tiempo de espera</a:t>
            </a:r>
          </a:p>
          <a:p>
            <a:r>
              <a:rPr lang="es-ES" dirty="0" smtClean="0"/>
              <a:t>Creación de área de </a:t>
            </a:r>
            <a:r>
              <a:rPr lang="es-ES" dirty="0" err="1" smtClean="0"/>
              <a:t>Postconsulta</a:t>
            </a:r>
            <a:endParaRPr lang="es-ES" dirty="0" smtClean="0"/>
          </a:p>
          <a:p>
            <a:r>
              <a:rPr lang="es-ES" dirty="0" smtClean="0"/>
              <a:t>Implementación de Manual de Procesos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428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752328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3600" i="1" dirty="0" smtClean="0"/>
              <a:t>“Personas Buenas sin Procesos definidos dan resultados impredecibles”</a:t>
            </a:r>
            <a:endParaRPr lang="es-ES" sz="3600" i="1" dirty="0"/>
          </a:p>
        </p:txBody>
      </p:sp>
    </p:spTree>
    <p:extLst>
      <p:ext uri="{BB962C8B-B14F-4D97-AF65-F5344CB8AC3E}">
        <p14:creationId xmlns:p14="http://schemas.microsoft.com/office/powerpoint/2010/main" val="97173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Creada en 1982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C" dirty="0" smtClean="0"/>
              <a:t>Medicina Interna</a:t>
            </a:r>
          </a:p>
          <a:p>
            <a:r>
              <a:rPr lang="es-EC" dirty="0" smtClean="0"/>
              <a:t>Gineco Obstetricia</a:t>
            </a:r>
          </a:p>
          <a:p>
            <a:r>
              <a:rPr lang="es-EC" dirty="0" smtClean="0"/>
              <a:t>Pediatría</a:t>
            </a:r>
          </a:p>
          <a:p>
            <a:r>
              <a:rPr lang="es-EC" dirty="0" smtClean="0"/>
              <a:t>Cirugía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C" dirty="0" smtClean="0"/>
              <a:t>Dermatología</a:t>
            </a:r>
          </a:p>
          <a:p>
            <a:r>
              <a:rPr lang="es-EC" dirty="0" smtClean="0"/>
              <a:t>Cardiología</a:t>
            </a:r>
          </a:p>
          <a:p>
            <a:r>
              <a:rPr lang="es-EC" dirty="0" smtClean="0"/>
              <a:t>Neumología</a:t>
            </a:r>
            <a:endParaRPr lang="es-EC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C" dirty="0" smtClean="0"/>
              <a:t>            ESPECIALIDADES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/>
              <a:t>          SUBESPECIALIDADES</a:t>
            </a:r>
            <a:endParaRPr lang="es-EC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8153400" cy="4133056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Realizar la evaluación del Área de Consulta Externa del Hospital General Enrique Garcés.</a:t>
            </a:r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Diseñar los procesos actuales de la Gestión Técnica Administrativa del área de Consulta Externa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Realizar el Manual de Procesos de la Gestión Técnica Administrativa del área de Consulta Externa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Establecer indicadores de gestión para los procesos estandarizados de la Gestión Técnica Administrativa del área de Consulta Externa.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Mixto: Cualitativo/Cuantitativo</a:t>
            </a:r>
          </a:p>
          <a:p>
            <a:endParaRPr lang="es-EC" dirty="0" smtClean="0"/>
          </a:p>
          <a:p>
            <a:pPr lvl="2"/>
            <a:r>
              <a:rPr lang="es-EC" sz="2500" dirty="0" smtClean="0"/>
              <a:t>Fuentes </a:t>
            </a:r>
            <a:r>
              <a:rPr lang="es-EC" sz="2500" dirty="0"/>
              <a:t>Primarias</a:t>
            </a:r>
          </a:p>
          <a:p>
            <a:pPr lvl="3" algn="just"/>
            <a:r>
              <a:rPr lang="es-EC" sz="2500" dirty="0"/>
              <a:t>Observación</a:t>
            </a:r>
          </a:p>
          <a:p>
            <a:pPr lvl="3" algn="just"/>
            <a:r>
              <a:rPr lang="es-EC" sz="2500" dirty="0"/>
              <a:t>Entrevista</a:t>
            </a:r>
          </a:p>
          <a:p>
            <a:endParaRPr lang="es-EC" sz="2500" dirty="0"/>
          </a:p>
          <a:p>
            <a:pPr lvl="2"/>
            <a:r>
              <a:rPr lang="es-EC" sz="2500" dirty="0"/>
              <a:t>Fuentes Secundarias</a:t>
            </a:r>
          </a:p>
          <a:p>
            <a:pPr lvl="3" algn="just"/>
            <a:r>
              <a:rPr lang="es-EC" sz="2500" dirty="0"/>
              <a:t>Información recogida previamente</a:t>
            </a:r>
          </a:p>
          <a:p>
            <a:endParaRPr lang="es-EC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 Sanitaria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dirty="0" smtClean="0"/>
              <a:t>Con los resultados vamos a mejorar: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Eficacia </a:t>
            </a:r>
          </a:p>
          <a:p>
            <a:r>
              <a:rPr lang="es-EC" dirty="0" smtClean="0"/>
              <a:t>Efectividad</a:t>
            </a:r>
          </a:p>
          <a:p>
            <a:r>
              <a:rPr lang="es-EC" dirty="0" smtClean="0"/>
              <a:t>Eficiencia</a:t>
            </a:r>
          </a:p>
          <a:p>
            <a:r>
              <a:rPr lang="es-EC" dirty="0" smtClean="0"/>
              <a:t>Seguridad</a:t>
            </a:r>
          </a:p>
          <a:p>
            <a:endParaRPr lang="es-EC" dirty="0" smtClean="0"/>
          </a:p>
          <a:p>
            <a:endParaRPr lang="es-EC" dirty="0" smtClean="0"/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153400" cy="990600"/>
          </a:xfrm>
        </p:spPr>
        <p:txBody>
          <a:bodyPr/>
          <a:lstStyle/>
          <a:p>
            <a:pPr algn="ctr"/>
            <a:r>
              <a:rPr lang="es-ES" dirty="0" smtClean="0"/>
              <a:t>Diagn</a:t>
            </a:r>
            <a:r>
              <a:rPr lang="es-ES" dirty="0" smtClean="0"/>
              <a:t>óstico Situacional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26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El Servicio de Consulta Externa presenta la siguiente </a:t>
            </a:r>
            <a:r>
              <a:rPr lang="es-ES" sz="3200" dirty="0" smtClean="0"/>
              <a:t>estructura:</a:t>
            </a:r>
          </a:p>
          <a:p>
            <a:endParaRPr lang="es-ES_tradnl" sz="2800" dirty="0"/>
          </a:p>
          <a:p>
            <a:pPr lvl="1"/>
            <a:r>
              <a:rPr lang="es-ES" sz="2800" dirty="0"/>
              <a:t>Sala de Espera General:</a:t>
            </a:r>
            <a:endParaRPr lang="es-ES_tradnl" sz="2400" dirty="0"/>
          </a:p>
          <a:p>
            <a:pPr lvl="1"/>
            <a:r>
              <a:rPr lang="es-ES" sz="2800" dirty="0"/>
              <a:t>Ala Sur: 12 consultorios habilitados para la atención</a:t>
            </a:r>
            <a:endParaRPr lang="es-ES_tradnl" sz="2400" dirty="0"/>
          </a:p>
          <a:p>
            <a:pPr lvl="1"/>
            <a:r>
              <a:rPr lang="es-ES" sz="2800" dirty="0"/>
              <a:t>1 consultorio adaptado</a:t>
            </a:r>
            <a:endParaRPr lang="es-ES_tradnl" sz="24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dirty="0" smtClean="0"/>
              <a:t>Estructura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136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711</TotalTime>
  <Words>472</Words>
  <Application>Microsoft Macintosh PowerPoint</Application>
  <PresentationFormat>Presentación en pantalla (4:3)</PresentationFormat>
  <Paragraphs>130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Intermedio</vt:lpstr>
      <vt:lpstr>\\localhost\Users\maramoranquinonez\Desktop\Macintosh HD:Users:maramoranquinonez:Downloads:TESIS_DE_GRADO sep 102 FINAL.docx!OLE_LINK3</vt:lpstr>
      <vt:lpstr>\\localhost\Users\maramoranquinonez\Desktop\Macintosh HD:Users:maramoranquinonez:Downloads:TESIS_DE_GRADO sep 102 FINAL.docx!OLE_LINK4</vt:lpstr>
      <vt:lpstr>Evaluación de la atención en salud en salud, diseño y documentación de procesos para la gestión técnica administrativa del área de consulta externa del hospital enrique Garcés</vt:lpstr>
      <vt:lpstr>Presentación de PowerPoint</vt:lpstr>
      <vt:lpstr>Creada en 1982</vt:lpstr>
      <vt:lpstr>Objetivos</vt:lpstr>
      <vt:lpstr>Objetivos</vt:lpstr>
      <vt:lpstr>Metodología</vt:lpstr>
      <vt:lpstr>Evaluación  Sanitaria</vt:lpstr>
      <vt:lpstr>Diagnóstico Situacional</vt:lpstr>
      <vt:lpstr>Estructura</vt:lpstr>
      <vt:lpstr>Presentación de PowerPoint</vt:lpstr>
      <vt:lpstr>Personal</vt:lpstr>
      <vt:lpstr>Presentación de PowerPoint</vt:lpstr>
      <vt:lpstr>Morbilidad 2011</vt:lpstr>
      <vt:lpstr>Indicadores</vt:lpstr>
      <vt:lpstr>Especialidades Utilizadas </vt:lpstr>
      <vt:lpstr>Motivo de elección de asistencia al HEG</vt:lpstr>
      <vt:lpstr>Proporción de Tiempos de espera</vt:lpstr>
      <vt:lpstr>Calidad del Servicio </vt:lpstr>
      <vt:lpstr>Presentación de PowerPoint</vt:lpstr>
      <vt:lpstr>Propuesta</vt:lpstr>
      <vt:lpstr>Mapa de Procesos del área de Consulta Externa</vt:lpstr>
      <vt:lpstr>INGRESO DEL PACIENTE (A.3.1)</vt:lpstr>
      <vt:lpstr>ATENCION DEL PACIENTE (A.3.2)</vt:lpstr>
      <vt:lpstr>SALIDA DEL PACIENTE (A.3.3)</vt:lpstr>
      <vt:lpstr>Indicadores Propuestos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Solecito</dc:creator>
  <cp:lastModifiedBy>Mara  Moran Quiñonez </cp:lastModifiedBy>
  <cp:revision>54</cp:revision>
  <dcterms:created xsi:type="dcterms:W3CDTF">2012-03-21T00:31:28Z</dcterms:created>
  <dcterms:modified xsi:type="dcterms:W3CDTF">2012-09-15T11:37:38Z</dcterms:modified>
</cp:coreProperties>
</file>