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7" r:id="rId3"/>
    <p:sldId id="260" r:id="rId4"/>
    <p:sldId id="278" r:id="rId5"/>
    <p:sldId id="258" r:id="rId6"/>
    <p:sldId id="279" r:id="rId7"/>
    <p:sldId id="296" r:id="rId8"/>
    <p:sldId id="276" r:id="rId9"/>
    <p:sldId id="280" r:id="rId10"/>
    <p:sldId id="282" r:id="rId11"/>
    <p:sldId id="284" r:id="rId12"/>
    <p:sldId id="261" r:id="rId13"/>
    <p:sldId id="286" r:id="rId14"/>
    <p:sldId id="287" r:id="rId15"/>
    <p:sldId id="289" r:id="rId16"/>
    <p:sldId id="290" r:id="rId17"/>
    <p:sldId id="291" r:id="rId18"/>
    <p:sldId id="285" r:id="rId19"/>
    <p:sldId id="262" r:id="rId20"/>
    <p:sldId id="264" r:id="rId21"/>
    <p:sldId id="293" r:id="rId22"/>
    <p:sldId id="292" r:id="rId23"/>
    <p:sldId id="266" r:id="rId24"/>
    <p:sldId id="263" r:id="rId25"/>
    <p:sldId id="294" r:id="rId26"/>
    <p:sldId id="295" r:id="rId27"/>
    <p:sldId id="273" r:id="rId28"/>
    <p:sldId id="257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3" autoAdjust="0"/>
    <p:restoredTop sz="94624" autoAdjust="0"/>
  </p:normalViewPr>
  <p:slideViewPr>
    <p:cSldViewPr>
      <p:cViewPr>
        <p:scale>
          <a:sx n="70" d="100"/>
          <a:sy n="70" d="100"/>
        </p:scale>
        <p:origin x="-130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EE5EE-2F99-409F-AADC-477FC86303A7}" type="doc">
      <dgm:prSet loTypeId="urn:microsoft.com/office/officeart/2005/8/layout/radial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6CEE83-EE7E-43C5-82C6-D8AF84637B88}">
      <dgm:prSet phldrT="[Texto]"/>
      <dgm:spPr/>
      <dgm:t>
        <a:bodyPr/>
        <a:lstStyle/>
        <a:p>
          <a:r>
            <a:rPr lang="es-ES" dirty="0" smtClean="0"/>
            <a:t>ELECGALAPAGOS</a:t>
          </a:r>
          <a:endParaRPr lang="en-US" dirty="0"/>
        </a:p>
      </dgm:t>
    </dgm:pt>
    <dgm:pt modelId="{6EF922EE-06CE-4BD6-8791-DAE1749DF276}" type="parTrans" cxnId="{6DB1C5F4-DD9A-4409-97C2-0013B914F002}">
      <dgm:prSet/>
      <dgm:spPr/>
      <dgm:t>
        <a:bodyPr/>
        <a:lstStyle/>
        <a:p>
          <a:endParaRPr lang="en-US"/>
        </a:p>
      </dgm:t>
    </dgm:pt>
    <dgm:pt modelId="{1F621630-37ED-4195-A20E-AED2875614F2}" type="sibTrans" cxnId="{6DB1C5F4-DD9A-4409-97C2-0013B914F002}">
      <dgm:prSet/>
      <dgm:spPr/>
      <dgm:t>
        <a:bodyPr/>
        <a:lstStyle/>
        <a:p>
          <a:endParaRPr lang="en-US"/>
        </a:p>
      </dgm:t>
    </dgm:pt>
    <dgm:pt modelId="{01F447E4-BC85-45A5-B1B9-3D05196BA785}">
      <dgm:prSet phldrT="[Texto]" custT="1"/>
      <dgm:spPr/>
      <dgm:t>
        <a:bodyPr/>
        <a:lstStyle/>
        <a:p>
          <a:r>
            <a:rPr lang="es-ES" sz="1300" b="1" dirty="0" smtClean="0"/>
            <a:t>Turistas</a:t>
          </a:r>
          <a:endParaRPr lang="en-US" sz="1300" b="1" dirty="0"/>
        </a:p>
      </dgm:t>
    </dgm:pt>
    <dgm:pt modelId="{FD7E9BB4-72B9-4F8B-ADB1-A6371685EDA8}" type="parTrans" cxnId="{5E82F1C6-864B-4421-9910-072018B3B42A}">
      <dgm:prSet/>
      <dgm:spPr/>
      <dgm:t>
        <a:bodyPr/>
        <a:lstStyle/>
        <a:p>
          <a:endParaRPr lang="en-US"/>
        </a:p>
      </dgm:t>
    </dgm:pt>
    <dgm:pt modelId="{1410AA42-9FCB-400E-B9CE-01A4CA41101B}" type="sibTrans" cxnId="{5E82F1C6-864B-4421-9910-072018B3B42A}">
      <dgm:prSet/>
      <dgm:spPr/>
      <dgm:t>
        <a:bodyPr/>
        <a:lstStyle/>
        <a:p>
          <a:endParaRPr lang="en-US"/>
        </a:p>
      </dgm:t>
    </dgm:pt>
    <dgm:pt modelId="{E4C436D7-B032-4B09-98B3-208CCE5EDB32}">
      <dgm:prSet phldrT="[Texto]" custT="1"/>
      <dgm:spPr/>
      <dgm:t>
        <a:bodyPr/>
        <a:lstStyle/>
        <a:p>
          <a:r>
            <a:rPr lang="es-ES" sz="1300" b="1" dirty="0" smtClean="0"/>
            <a:t>Comunidad</a:t>
          </a:r>
          <a:endParaRPr lang="en-US" sz="1300" b="1" dirty="0"/>
        </a:p>
      </dgm:t>
    </dgm:pt>
    <dgm:pt modelId="{222BAD5C-7A4C-49C4-80FF-1618A9C0B937}" type="parTrans" cxnId="{1C65E59F-4322-4E79-B796-D0FC8CBDAADD}">
      <dgm:prSet/>
      <dgm:spPr/>
      <dgm:t>
        <a:bodyPr/>
        <a:lstStyle/>
        <a:p>
          <a:endParaRPr lang="en-US"/>
        </a:p>
      </dgm:t>
    </dgm:pt>
    <dgm:pt modelId="{B0FBA7D2-8C66-4C43-B59A-CD63E31BBF07}" type="sibTrans" cxnId="{1C65E59F-4322-4E79-B796-D0FC8CBDAADD}">
      <dgm:prSet/>
      <dgm:spPr/>
      <dgm:t>
        <a:bodyPr/>
        <a:lstStyle/>
        <a:p>
          <a:endParaRPr lang="en-US"/>
        </a:p>
      </dgm:t>
    </dgm:pt>
    <dgm:pt modelId="{0B0185FC-B5CD-4CF7-BD1C-D9CC658CF149}">
      <dgm:prSet phldrT="[Texto]" custT="1"/>
      <dgm:spPr/>
      <dgm:t>
        <a:bodyPr/>
        <a:lstStyle/>
        <a:p>
          <a:r>
            <a:rPr lang="es-ES" sz="1300" b="1" dirty="0" smtClean="0"/>
            <a:t>Consejo de Gobierno</a:t>
          </a:r>
          <a:endParaRPr lang="en-US" sz="1300" b="1" dirty="0"/>
        </a:p>
      </dgm:t>
    </dgm:pt>
    <dgm:pt modelId="{7DF580C7-9296-4532-915C-3E9AA53F1CA0}" type="parTrans" cxnId="{9FF24EA4-CDA3-4BEC-BB83-C3B5ACD5EF91}">
      <dgm:prSet/>
      <dgm:spPr/>
      <dgm:t>
        <a:bodyPr/>
        <a:lstStyle/>
        <a:p>
          <a:endParaRPr lang="en-US"/>
        </a:p>
      </dgm:t>
    </dgm:pt>
    <dgm:pt modelId="{C0CB0DCE-625D-44E1-9DAC-55053BE7DEBB}" type="sibTrans" cxnId="{9FF24EA4-CDA3-4BEC-BB83-C3B5ACD5EF91}">
      <dgm:prSet/>
      <dgm:spPr/>
      <dgm:t>
        <a:bodyPr/>
        <a:lstStyle/>
        <a:p>
          <a:endParaRPr lang="en-US"/>
        </a:p>
      </dgm:t>
    </dgm:pt>
    <dgm:pt modelId="{841C1E86-1ABA-4FBC-8627-688DC6FF77D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000" b="1" dirty="0" smtClean="0"/>
            <a:t>Ministerio Ambiente</a:t>
          </a:r>
          <a:endParaRPr lang="en-US" sz="1000" b="1" dirty="0"/>
        </a:p>
      </dgm:t>
    </dgm:pt>
    <dgm:pt modelId="{9A50074B-E8EE-42F3-B40B-0CC333E1E35F}" type="parTrans" cxnId="{318F075A-3A65-4874-9435-96554A56A5CE}">
      <dgm:prSet/>
      <dgm:spPr/>
      <dgm:t>
        <a:bodyPr/>
        <a:lstStyle/>
        <a:p>
          <a:endParaRPr lang="en-US"/>
        </a:p>
      </dgm:t>
    </dgm:pt>
    <dgm:pt modelId="{51BFEF69-5C32-4126-A240-B744F408DCDB}" type="sibTrans" cxnId="{318F075A-3A65-4874-9435-96554A56A5CE}">
      <dgm:prSet/>
      <dgm:spPr/>
      <dgm:t>
        <a:bodyPr/>
        <a:lstStyle/>
        <a:p>
          <a:endParaRPr lang="en-US"/>
        </a:p>
      </dgm:t>
    </dgm:pt>
    <dgm:pt modelId="{779A0B77-DE1B-4CDC-AAF2-4B2744F38978}">
      <dgm:prSet phldrT="[Texto]" custT="1"/>
      <dgm:spPr/>
      <dgm:t>
        <a:bodyPr/>
        <a:lstStyle/>
        <a:p>
          <a:r>
            <a:rPr lang="es-ES" sz="800" b="1" dirty="0" smtClean="0"/>
            <a:t>Parque Nacional Galápagos</a:t>
          </a:r>
          <a:endParaRPr lang="en-US" sz="800" b="1" dirty="0"/>
        </a:p>
      </dgm:t>
    </dgm:pt>
    <dgm:pt modelId="{60740C47-6113-4C2E-BABF-5C07CC5E7A00}" type="parTrans" cxnId="{40CDD257-BC15-4D30-B523-611C91B0EB72}">
      <dgm:prSet/>
      <dgm:spPr/>
      <dgm:t>
        <a:bodyPr/>
        <a:lstStyle/>
        <a:p>
          <a:endParaRPr lang="en-US"/>
        </a:p>
      </dgm:t>
    </dgm:pt>
    <dgm:pt modelId="{8175DC15-26B0-4D80-AE14-20E75EB66F12}" type="sibTrans" cxnId="{40CDD257-BC15-4D30-B523-611C91B0EB72}">
      <dgm:prSet/>
      <dgm:spPr/>
      <dgm:t>
        <a:bodyPr/>
        <a:lstStyle/>
        <a:p>
          <a:endParaRPr lang="en-US"/>
        </a:p>
      </dgm:t>
    </dgm:pt>
    <dgm:pt modelId="{9AAE745B-C42E-4E18-B34D-754784CF8ECD}">
      <dgm:prSet phldrT="[Texto]" custT="1"/>
      <dgm:spPr/>
      <dgm:t>
        <a:bodyPr/>
        <a:lstStyle/>
        <a:p>
          <a:r>
            <a:rPr lang="es-ES" sz="1300" b="1" dirty="0" smtClean="0"/>
            <a:t>Armada Nacional</a:t>
          </a:r>
          <a:endParaRPr lang="en-US" sz="1300" b="1" dirty="0"/>
        </a:p>
      </dgm:t>
    </dgm:pt>
    <dgm:pt modelId="{B9500FC2-A934-4D79-8593-14A5534B9C0A}" type="parTrans" cxnId="{E053D201-B920-41F4-8BB2-B298AE4D1C99}">
      <dgm:prSet/>
      <dgm:spPr/>
      <dgm:t>
        <a:bodyPr/>
        <a:lstStyle/>
        <a:p>
          <a:endParaRPr lang="en-US"/>
        </a:p>
      </dgm:t>
    </dgm:pt>
    <dgm:pt modelId="{F14782F2-252D-4F49-8B38-9E562D4D29B1}" type="sibTrans" cxnId="{E053D201-B920-41F4-8BB2-B298AE4D1C99}">
      <dgm:prSet/>
      <dgm:spPr/>
      <dgm:t>
        <a:bodyPr/>
        <a:lstStyle/>
        <a:p>
          <a:endParaRPr lang="en-US"/>
        </a:p>
      </dgm:t>
    </dgm:pt>
    <dgm:pt modelId="{8CAE1B2F-48E4-4224-B72E-6B9CAC7CEE75}">
      <dgm:prSet phldrT="[Texto]" custT="1"/>
      <dgm:spPr/>
      <dgm:t>
        <a:bodyPr/>
        <a:lstStyle/>
        <a:p>
          <a:r>
            <a:rPr lang="es-ES" sz="1300" b="1" dirty="0" smtClean="0"/>
            <a:t>Municipio</a:t>
          </a:r>
          <a:endParaRPr lang="en-US" sz="1300" b="1" dirty="0"/>
        </a:p>
      </dgm:t>
    </dgm:pt>
    <dgm:pt modelId="{C4E0856F-2091-4F27-9B5A-58BDE122E5CB}" type="parTrans" cxnId="{53533A51-E410-4862-9E44-0A1CA23616E2}">
      <dgm:prSet/>
      <dgm:spPr/>
      <dgm:t>
        <a:bodyPr/>
        <a:lstStyle/>
        <a:p>
          <a:endParaRPr lang="en-US"/>
        </a:p>
      </dgm:t>
    </dgm:pt>
    <dgm:pt modelId="{0E6EE24C-0911-4D7E-B53A-325EAB8DD630}" type="sibTrans" cxnId="{53533A51-E410-4862-9E44-0A1CA23616E2}">
      <dgm:prSet/>
      <dgm:spPr/>
      <dgm:t>
        <a:bodyPr/>
        <a:lstStyle/>
        <a:p>
          <a:endParaRPr lang="en-US"/>
        </a:p>
      </dgm:t>
    </dgm:pt>
    <dgm:pt modelId="{96352B3C-C424-4B33-920B-0F480816ECB5}">
      <dgm:prSet phldrT="[Texto]" custT="1"/>
      <dgm:spPr/>
      <dgm:t>
        <a:bodyPr/>
        <a:lstStyle/>
        <a:p>
          <a:r>
            <a:rPr lang="es-ES" sz="1300" b="1" dirty="0" smtClean="0"/>
            <a:t>Policía</a:t>
          </a:r>
          <a:endParaRPr lang="en-US" sz="1300" b="1" dirty="0"/>
        </a:p>
      </dgm:t>
    </dgm:pt>
    <dgm:pt modelId="{291F03E2-E000-4693-B8B7-072D1652C08F}" type="parTrans" cxnId="{B7A2F125-F5D7-4A00-A280-393C93B20EF2}">
      <dgm:prSet/>
      <dgm:spPr/>
      <dgm:t>
        <a:bodyPr/>
        <a:lstStyle/>
        <a:p>
          <a:endParaRPr lang="en-US"/>
        </a:p>
      </dgm:t>
    </dgm:pt>
    <dgm:pt modelId="{A6055121-ED60-4047-A6B5-8492BE43653C}" type="sibTrans" cxnId="{B7A2F125-F5D7-4A00-A280-393C93B20EF2}">
      <dgm:prSet/>
      <dgm:spPr/>
      <dgm:t>
        <a:bodyPr/>
        <a:lstStyle/>
        <a:p>
          <a:endParaRPr lang="en-US"/>
        </a:p>
      </dgm:t>
    </dgm:pt>
    <dgm:pt modelId="{E3D51E21-4B16-4D08-B1DC-1037786EA67D}">
      <dgm:prSet phldrT="[Texto]" custT="1"/>
      <dgm:spPr/>
      <dgm:t>
        <a:bodyPr/>
        <a:lstStyle/>
        <a:p>
          <a:r>
            <a:rPr lang="es-ES" sz="1300" b="1" dirty="0" smtClean="0"/>
            <a:t>Gobernación</a:t>
          </a:r>
          <a:endParaRPr lang="en-US" sz="1300" b="1" dirty="0"/>
        </a:p>
      </dgm:t>
    </dgm:pt>
    <dgm:pt modelId="{4A6DD392-EE0C-4CEF-9BF4-717BDB4B044D}" type="parTrans" cxnId="{876BF147-1B32-4C43-ABA4-B143B52E68A2}">
      <dgm:prSet/>
      <dgm:spPr/>
      <dgm:t>
        <a:bodyPr/>
        <a:lstStyle/>
        <a:p>
          <a:endParaRPr lang="en-US"/>
        </a:p>
      </dgm:t>
    </dgm:pt>
    <dgm:pt modelId="{BCE4F5E4-E08A-4DFA-8F33-F9AAA6B5BC1B}" type="sibTrans" cxnId="{876BF147-1B32-4C43-ABA4-B143B52E68A2}">
      <dgm:prSet/>
      <dgm:spPr/>
      <dgm:t>
        <a:bodyPr/>
        <a:lstStyle/>
        <a:p>
          <a:endParaRPr lang="en-US"/>
        </a:p>
      </dgm:t>
    </dgm:pt>
    <dgm:pt modelId="{048311CC-0763-46AD-BF12-F9287EA8D40E}">
      <dgm:prSet phldrT="[Texto]" custT="1"/>
      <dgm:spPr/>
      <dgm:t>
        <a:bodyPr/>
        <a:lstStyle/>
        <a:p>
          <a:r>
            <a:rPr lang="es-ES" sz="1300" b="1" dirty="0" smtClean="0"/>
            <a:t>Bomberos</a:t>
          </a:r>
          <a:endParaRPr lang="en-US" sz="1300" b="1" dirty="0"/>
        </a:p>
      </dgm:t>
    </dgm:pt>
    <dgm:pt modelId="{DEC292B5-1D98-47E2-8E98-49C07B367D5C}" type="parTrans" cxnId="{D7F56E6C-6A2E-44F0-B1C0-1F3BB6C3C303}">
      <dgm:prSet/>
      <dgm:spPr/>
      <dgm:t>
        <a:bodyPr/>
        <a:lstStyle/>
        <a:p>
          <a:endParaRPr lang="en-US"/>
        </a:p>
      </dgm:t>
    </dgm:pt>
    <dgm:pt modelId="{6504D3EE-454E-4F66-805C-FF4594E017D6}" type="sibTrans" cxnId="{D7F56E6C-6A2E-44F0-B1C0-1F3BB6C3C303}">
      <dgm:prSet/>
      <dgm:spPr/>
      <dgm:t>
        <a:bodyPr/>
        <a:lstStyle/>
        <a:p>
          <a:endParaRPr lang="en-US"/>
        </a:p>
      </dgm:t>
    </dgm:pt>
    <dgm:pt modelId="{46566C5C-1A8F-4130-9BD5-9DFA483B1775}">
      <dgm:prSet phldrT="[Texto]" custT="1"/>
      <dgm:spPr/>
      <dgm:t>
        <a:bodyPr/>
        <a:lstStyle/>
        <a:p>
          <a:r>
            <a:rPr lang="es-ES" sz="1300" b="1" dirty="0" err="1" smtClean="0"/>
            <a:t>ONG’s</a:t>
          </a:r>
          <a:endParaRPr lang="en-US" sz="1300" b="1" dirty="0"/>
        </a:p>
      </dgm:t>
    </dgm:pt>
    <dgm:pt modelId="{0A7ADF84-007A-4F62-8B92-7530530D34BA}" type="parTrans" cxnId="{62D04A44-FDD6-4BA6-A75F-B99104AD5891}">
      <dgm:prSet/>
      <dgm:spPr/>
      <dgm:t>
        <a:bodyPr/>
        <a:lstStyle/>
        <a:p>
          <a:endParaRPr lang="en-US"/>
        </a:p>
      </dgm:t>
    </dgm:pt>
    <dgm:pt modelId="{443D4D8B-593B-44C8-8504-A64D5C1EA3AD}" type="sibTrans" cxnId="{62D04A44-FDD6-4BA6-A75F-B99104AD5891}">
      <dgm:prSet/>
      <dgm:spPr/>
      <dgm:t>
        <a:bodyPr/>
        <a:lstStyle/>
        <a:p>
          <a:endParaRPr lang="en-US"/>
        </a:p>
      </dgm:t>
    </dgm:pt>
    <dgm:pt modelId="{D918E509-ABD6-48AC-B348-C4FB77846E94}">
      <dgm:prSet phldrT="[Texto]" custT="1"/>
      <dgm:spPr/>
      <dgm:t>
        <a:bodyPr/>
        <a:lstStyle/>
        <a:p>
          <a:r>
            <a:rPr lang="en-US" sz="1300" b="1" dirty="0"/>
            <a:t>Educación</a:t>
          </a:r>
        </a:p>
      </dgm:t>
    </dgm:pt>
    <dgm:pt modelId="{C148A831-22AB-4979-B415-CE8F29730AA6}" type="parTrans" cxnId="{C6F26C1C-D37F-46D8-AA46-53AB707392F1}">
      <dgm:prSet/>
      <dgm:spPr/>
      <dgm:t>
        <a:bodyPr/>
        <a:lstStyle/>
        <a:p>
          <a:endParaRPr lang="en-US"/>
        </a:p>
      </dgm:t>
    </dgm:pt>
    <dgm:pt modelId="{914DC91E-9206-4BE6-BB57-61C49D737872}" type="sibTrans" cxnId="{C6F26C1C-D37F-46D8-AA46-53AB707392F1}">
      <dgm:prSet/>
      <dgm:spPr/>
      <dgm:t>
        <a:bodyPr/>
        <a:lstStyle/>
        <a:p>
          <a:endParaRPr lang="en-US"/>
        </a:p>
      </dgm:t>
    </dgm:pt>
    <dgm:pt modelId="{B65949BE-B166-419F-B222-E226526B04BF}">
      <dgm:prSet phldrT="[Texto]" custT="1"/>
      <dgm:spPr/>
      <dgm:t>
        <a:bodyPr/>
        <a:lstStyle/>
        <a:p>
          <a:r>
            <a:rPr lang="es-ES" sz="1300" b="1" dirty="0" err="1" smtClean="0"/>
            <a:t>PetroEcuador</a:t>
          </a:r>
          <a:endParaRPr lang="en-US" sz="1300" b="1" dirty="0"/>
        </a:p>
      </dgm:t>
    </dgm:pt>
    <dgm:pt modelId="{44BE14D9-479C-458F-82C0-27F9314CD5AA}" type="parTrans" cxnId="{4BC9956A-F791-4BF0-A727-B2060389C74F}">
      <dgm:prSet/>
      <dgm:spPr/>
      <dgm:t>
        <a:bodyPr/>
        <a:lstStyle/>
        <a:p>
          <a:endParaRPr lang="en-US"/>
        </a:p>
      </dgm:t>
    </dgm:pt>
    <dgm:pt modelId="{C2D8FF40-6E13-45D7-9AA7-7BD2CD51F486}" type="sibTrans" cxnId="{4BC9956A-F791-4BF0-A727-B2060389C74F}">
      <dgm:prSet/>
      <dgm:spPr/>
      <dgm:t>
        <a:bodyPr/>
        <a:lstStyle/>
        <a:p>
          <a:endParaRPr lang="en-US"/>
        </a:p>
      </dgm:t>
    </dgm:pt>
    <dgm:pt modelId="{5D32ECBE-E8C8-49E2-B614-5BA96A3E131F}">
      <dgm:prSet phldrT="[Texto]" custT="1"/>
      <dgm:spPr/>
      <dgm:t>
        <a:bodyPr/>
        <a:lstStyle/>
        <a:p>
          <a:r>
            <a:rPr lang="es-ES" sz="1300" b="1" dirty="0" smtClean="0"/>
            <a:t>Cámaras de Turismo</a:t>
          </a:r>
          <a:endParaRPr lang="en-US" sz="1300" b="1" dirty="0"/>
        </a:p>
      </dgm:t>
    </dgm:pt>
    <dgm:pt modelId="{A7080100-B7E5-4A37-8C2E-4E73D8BD2B56}" type="parTrans" cxnId="{C71B74BF-1F3E-4B2A-B1F6-1D47B3D185B1}">
      <dgm:prSet/>
      <dgm:spPr/>
      <dgm:t>
        <a:bodyPr/>
        <a:lstStyle/>
        <a:p>
          <a:endParaRPr lang="en-US"/>
        </a:p>
      </dgm:t>
    </dgm:pt>
    <dgm:pt modelId="{E12C01BC-05A1-42AE-93EF-90347A633741}" type="sibTrans" cxnId="{C71B74BF-1F3E-4B2A-B1F6-1D47B3D185B1}">
      <dgm:prSet/>
      <dgm:spPr/>
      <dgm:t>
        <a:bodyPr/>
        <a:lstStyle/>
        <a:p>
          <a:endParaRPr lang="en-US"/>
        </a:p>
      </dgm:t>
    </dgm:pt>
    <dgm:pt modelId="{9AED6FA7-6D6B-4417-B11F-C36451D5081A}" type="pres">
      <dgm:prSet presAssocID="{7FCEE5EE-2F99-409F-AADC-477FC86303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E76B881-560B-4474-A6D5-A2C11FF87279}" type="pres">
      <dgm:prSet presAssocID="{196CEE83-EE7E-43C5-82C6-D8AF84637B88}" presName="centerShape" presStyleLbl="node0" presStyleIdx="0" presStyleCnt="1" custScaleX="216717" custScaleY="195910"/>
      <dgm:spPr/>
      <dgm:t>
        <a:bodyPr/>
        <a:lstStyle/>
        <a:p>
          <a:endParaRPr lang="en-US"/>
        </a:p>
      </dgm:t>
    </dgm:pt>
    <dgm:pt modelId="{4050CDB4-7043-4DA8-A6D8-9E19B1E47735}" type="pres">
      <dgm:prSet presAssocID="{01F447E4-BC85-45A5-B1B9-3D05196BA785}" presName="node" presStyleLbl="node1" presStyleIdx="0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75B842-0792-46D6-9F54-06CD67F526CF}" type="pres">
      <dgm:prSet presAssocID="{01F447E4-BC85-45A5-B1B9-3D05196BA785}" presName="dummy" presStyleCnt="0"/>
      <dgm:spPr/>
      <dgm:t>
        <a:bodyPr/>
        <a:lstStyle/>
        <a:p>
          <a:endParaRPr lang="en-US"/>
        </a:p>
      </dgm:t>
    </dgm:pt>
    <dgm:pt modelId="{76AFFF6C-B768-4734-8346-679928762D05}" type="pres">
      <dgm:prSet presAssocID="{1410AA42-9FCB-400E-B9CE-01A4CA41101B}" presName="sibTrans" presStyleLbl="sibTrans2D1" presStyleIdx="0" presStyleCnt="14"/>
      <dgm:spPr/>
      <dgm:t>
        <a:bodyPr/>
        <a:lstStyle/>
        <a:p>
          <a:endParaRPr lang="es-ES"/>
        </a:p>
      </dgm:t>
    </dgm:pt>
    <dgm:pt modelId="{AA519E23-F40A-4D0A-B891-8C8D8304AEF3}" type="pres">
      <dgm:prSet presAssocID="{E4C436D7-B032-4B09-98B3-208CCE5EDB32}" presName="node" presStyleLbl="node1" presStyleIdx="1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1672AD-4F81-458D-9F79-85B8C760EDC9}" type="pres">
      <dgm:prSet presAssocID="{E4C436D7-B032-4B09-98B3-208CCE5EDB32}" presName="dummy" presStyleCnt="0"/>
      <dgm:spPr/>
      <dgm:t>
        <a:bodyPr/>
        <a:lstStyle/>
        <a:p>
          <a:endParaRPr lang="en-US"/>
        </a:p>
      </dgm:t>
    </dgm:pt>
    <dgm:pt modelId="{D3121B57-8560-49D4-B940-C130007B6A9A}" type="pres">
      <dgm:prSet presAssocID="{B0FBA7D2-8C66-4C43-B59A-CD63E31BBF07}" presName="sibTrans" presStyleLbl="sibTrans2D1" presStyleIdx="1" presStyleCnt="14"/>
      <dgm:spPr/>
      <dgm:t>
        <a:bodyPr/>
        <a:lstStyle/>
        <a:p>
          <a:endParaRPr lang="es-ES"/>
        </a:p>
      </dgm:t>
    </dgm:pt>
    <dgm:pt modelId="{B4AEBC7E-029B-4C22-BE5C-2255FF52DDCC}" type="pres">
      <dgm:prSet presAssocID="{0B0185FC-B5CD-4CF7-BD1C-D9CC658CF149}" presName="node" presStyleLbl="node1" presStyleIdx="2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EB1ED-6ED4-4AEE-8579-CB60191D05C0}" type="pres">
      <dgm:prSet presAssocID="{0B0185FC-B5CD-4CF7-BD1C-D9CC658CF149}" presName="dummy" presStyleCnt="0"/>
      <dgm:spPr/>
      <dgm:t>
        <a:bodyPr/>
        <a:lstStyle/>
        <a:p>
          <a:endParaRPr lang="en-US"/>
        </a:p>
      </dgm:t>
    </dgm:pt>
    <dgm:pt modelId="{58EDC548-4F2A-4F23-870A-BBF04FF6B5C4}" type="pres">
      <dgm:prSet presAssocID="{C0CB0DCE-625D-44E1-9DAC-55053BE7DEBB}" presName="sibTrans" presStyleLbl="sibTrans2D1" presStyleIdx="2" presStyleCnt="14"/>
      <dgm:spPr/>
      <dgm:t>
        <a:bodyPr/>
        <a:lstStyle/>
        <a:p>
          <a:endParaRPr lang="es-ES"/>
        </a:p>
      </dgm:t>
    </dgm:pt>
    <dgm:pt modelId="{63BED3D1-C264-47EF-8F72-40838D8ED20C}" type="pres">
      <dgm:prSet presAssocID="{841C1E86-1ABA-4FBC-8627-688DC6FF77D9}" presName="node" presStyleLbl="node1" presStyleIdx="3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34BA36-3225-479B-B070-33158E3A36D5}" type="pres">
      <dgm:prSet presAssocID="{841C1E86-1ABA-4FBC-8627-688DC6FF77D9}" presName="dummy" presStyleCnt="0"/>
      <dgm:spPr/>
      <dgm:t>
        <a:bodyPr/>
        <a:lstStyle/>
        <a:p>
          <a:endParaRPr lang="en-US"/>
        </a:p>
      </dgm:t>
    </dgm:pt>
    <dgm:pt modelId="{806B0D99-5276-4AE9-8A89-116F3C8C994F}" type="pres">
      <dgm:prSet presAssocID="{51BFEF69-5C32-4126-A240-B744F408DCDB}" presName="sibTrans" presStyleLbl="sibTrans2D1" presStyleIdx="3" presStyleCnt="14"/>
      <dgm:spPr/>
      <dgm:t>
        <a:bodyPr/>
        <a:lstStyle/>
        <a:p>
          <a:endParaRPr lang="es-ES"/>
        </a:p>
      </dgm:t>
    </dgm:pt>
    <dgm:pt modelId="{2AEF2B6A-9488-4391-A37C-359AD2746A16}" type="pres">
      <dgm:prSet presAssocID="{779A0B77-DE1B-4CDC-AAF2-4B2744F38978}" presName="node" presStyleLbl="node1" presStyleIdx="4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212A7-3093-4B6F-AF37-6AB35CB7CCA9}" type="pres">
      <dgm:prSet presAssocID="{779A0B77-DE1B-4CDC-AAF2-4B2744F38978}" presName="dummy" presStyleCnt="0"/>
      <dgm:spPr/>
      <dgm:t>
        <a:bodyPr/>
        <a:lstStyle/>
        <a:p>
          <a:endParaRPr lang="en-US"/>
        </a:p>
      </dgm:t>
    </dgm:pt>
    <dgm:pt modelId="{05F62CFE-53A2-46D9-90F2-B8FC4F2EBBDB}" type="pres">
      <dgm:prSet presAssocID="{8175DC15-26B0-4D80-AE14-20E75EB66F12}" presName="sibTrans" presStyleLbl="sibTrans2D1" presStyleIdx="4" presStyleCnt="14"/>
      <dgm:spPr/>
      <dgm:t>
        <a:bodyPr/>
        <a:lstStyle/>
        <a:p>
          <a:endParaRPr lang="es-ES"/>
        </a:p>
      </dgm:t>
    </dgm:pt>
    <dgm:pt modelId="{4C6007D3-3CEB-45CF-A5EA-36FA0559F5B1}" type="pres">
      <dgm:prSet presAssocID="{9AAE745B-C42E-4E18-B34D-754784CF8ECD}" presName="node" presStyleLbl="node1" presStyleIdx="5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5B5BC9-6DEE-4B1B-A23C-443F68C31B91}" type="pres">
      <dgm:prSet presAssocID="{9AAE745B-C42E-4E18-B34D-754784CF8ECD}" presName="dummy" presStyleCnt="0"/>
      <dgm:spPr/>
      <dgm:t>
        <a:bodyPr/>
        <a:lstStyle/>
        <a:p>
          <a:endParaRPr lang="en-US"/>
        </a:p>
      </dgm:t>
    </dgm:pt>
    <dgm:pt modelId="{BF31ECA0-0030-48EC-8294-138421AAF44B}" type="pres">
      <dgm:prSet presAssocID="{F14782F2-252D-4F49-8B38-9E562D4D29B1}" presName="sibTrans" presStyleLbl="sibTrans2D1" presStyleIdx="5" presStyleCnt="14"/>
      <dgm:spPr/>
      <dgm:t>
        <a:bodyPr/>
        <a:lstStyle/>
        <a:p>
          <a:endParaRPr lang="es-ES"/>
        </a:p>
      </dgm:t>
    </dgm:pt>
    <dgm:pt modelId="{2D5C1C4D-DC3C-4F50-A8AA-41EF6BB487CD}" type="pres">
      <dgm:prSet presAssocID="{8CAE1B2F-48E4-4224-B72E-6B9CAC7CEE75}" presName="node" presStyleLbl="node1" presStyleIdx="6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EBCE22-0406-4BB0-996E-BA900112F87A}" type="pres">
      <dgm:prSet presAssocID="{8CAE1B2F-48E4-4224-B72E-6B9CAC7CEE75}" presName="dummy" presStyleCnt="0"/>
      <dgm:spPr/>
      <dgm:t>
        <a:bodyPr/>
        <a:lstStyle/>
        <a:p>
          <a:endParaRPr lang="en-US"/>
        </a:p>
      </dgm:t>
    </dgm:pt>
    <dgm:pt modelId="{2BB2E832-327E-4D2D-A0E6-B542728C3407}" type="pres">
      <dgm:prSet presAssocID="{0E6EE24C-0911-4D7E-B53A-325EAB8DD630}" presName="sibTrans" presStyleLbl="sibTrans2D1" presStyleIdx="6" presStyleCnt="14"/>
      <dgm:spPr/>
      <dgm:t>
        <a:bodyPr/>
        <a:lstStyle/>
        <a:p>
          <a:endParaRPr lang="es-ES"/>
        </a:p>
      </dgm:t>
    </dgm:pt>
    <dgm:pt modelId="{E030890C-8B37-42B3-9257-B2C204AAC6FE}" type="pres">
      <dgm:prSet presAssocID="{96352B3C-C424-4B33-920B-0F480816ECB5}" presName="node" presStyleLbl="node1" presStyleIdx="7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10027-B965-420C-823C-A16E57337E45}" type="pres">
      <dgm:prSet presAssocID="{96352B3C-C424-4B33-920B-0F480816ECB5}" presName="dummy" presStyleCnt="0"/>
      <dgm:spPr/>
      <dgm:t>
        <a:bodyPr/>
        <a:lstStyle/>
        <a:p>
          <a:endParaRPr lang="en-US"/>
        </a:p>
      </dgm:t>
    </dgm:pt>
    <dgm:pt modelId="{61153C2D-28D8-48E1-A8AF-9929D51E6E9B}" type="pres">
      <dgm:prSet presAssocID="{A6055121-ED60-4047-A6B5-8492BE43653C}" presName="sibTrans" presStyleLbl="sibTrans2D1" presStyleIdx="7" presStyleCnt="14"/>
      <dgm:spPr/>
      <dgm:t>
        <a:bodyPr/>
        <a:lstStyle/>
        <a:p>
          <a:endParaRPr lang="es-ES"/>
        </a:p>
      </dgm:t>
    </dgm:pt>
    <dgm:pt modelId="{F80D747E-4879-4658-B29A-395070AF4AA9}" type="pres">
      <dgm:prSet presAssocID="{E3D51E21-4B16-4D08-B1DC-1037786EA67D}" presName="node" presStyleLbl="node1" presStyleIdx="8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6EA051-5683-48BB-B071-56E471433581}" type="pres">
      <dgm:prSet presAssocID="{E3D51E21-4B16-4D08-B1DC-1037786EA67D}" presName="dummy" presStyleCnt="0"/>
      <dgm:spPr/>
      <dgm:t>
        <a:bodyPr/>
        <a:lstStyle/>
        <a:p>
          <a:endParaRPr lang="en-US"/>
        </a:p>
      </dgm:t>
    </dgm:pt>
    <dgm:pt modelId="{D7CC1E63-12AB-4E3F-9A1A-F81A9DACCA35}" type="pres">
      <dgm:prSet presAssocID="{BCE4F5E4-E08A-4DFA-8F33-F9AAA6B5BC1B}" presName="sibTrans" presStyleLbl="sibTrans2D1" presStyleIdx="8" presStyleCnt="14"/>
      <dgm:spPr/>
      <dgm:t>
        <a:bodyPr/>
        <a:lstStyle/>
        <a:p>
          <a:endParaRPr lang="es-ES"/>
        </a:p>
      </dgm:t>
    </dgm:pt>
    <dgm:pt modelId="{85051872-4AF6-4B1D-B625-16376BC84CDB}" type="pres">
      <dgm:prSet presAssocID="{048311CC-0763-46AD-BF12-F9287EA8D40E}" presName="node" presStyleLbl="node1" presStyleIdx="9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BFA84-3FFB-40C7-9D25-EE6466BA3D9D}" type="pres">
      <dgm:prSet presAssocID="{048311CC-0763-46AD-BF12-F9287EA8D40E}" presName="dummy" presStyleCnt="0"/>
      <dgm:spPr/>
      <dgm:t>
        <a:bodyPr/>
        <a:lstStyle/>
        <a:p>
          <a:endParaRPr lang="en-US"/>
        </a:p>
      </dgm:t>
    </dgm:pt>
    <dgm:pt modelId="{829125A8-63B2-48C6-8F6D-27F83298F7AE}" type="pres">
      <dgm:prSet presAssocID="{6504D3EE-454E-4F66-805C-FF4594E017D6}" presName="sibTrans" presStyleLbl="sibTrans2D1" presStyleIdx="9" presStyleCnt="14"/>
      <dgm:spPr/>
      <dgm:t>
        <a:bodyPr/>
        <a:lstStyle/>
        <a:p>
          <a:endParaRPr lang="es-ES"/>
        </a:p>
      </dgm:t>
    </dgm:pt>
    <dgm:pt modelId="{13D61BDD-FBC9-4832-9533-D6A42864EC8B}" type="pres">
      <dgm:prSet presAssocID="{46566C5C-1A8F-4130-9BD5-9DFA483B1775}" presName="node" presStyleLbl="node1" presStyleIdx="10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D712EB-EC6E-4B8F-B9DF-4272F9976A7A}" type="pres">
      <dgm:prSet presAssocID="{46566C5C-1A8F-4130-9BD5-9DFA483B1775}" presName="dummy" presStyleCnt="0"/>
      <dgm:spPr/>
      <dgm:t>
        <a:bodyPr/>
        <a:lstStyle/>
        <a:p>
          <a:endParaRPr lang="en-US"/>
        </a:p>
      </dgm:t>
    </dgm:pt>
    <dgm:pt modelId="{6226C7AF-6700-403F-9C30-B15F7C8C30E3}" type="pres">
      <dgm:prSet presAssocID="{443D4D8B-593B-44C8-8504-A64D5C1EA3AD}" presName="sibTrans" presStyleLbl="sibTrans2D1" presStyleIdx="10" presStyleCnt="14"/>
      <dgm:spPr/>
      <dgm:t>
        <a:bodyPr/>
        <a:lstStyle/>
        <a:p>
          <a:endParaRPr lang="es-ES"/>
        </a:p>
      </dgm:t>
    </dgm:pt>
    <dgm:pt modelId="{712F9087-5660-4F2C-9D7D-614626FE0469}" type="pres">
      <dgm:prSet presAssocID="{D918E509-ABD6-48AC-B348-C4FB77846E94}" presName="node" presStyleLbl="node1" presStyleIdx="11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BA7EF3-155A-47F5-9B1B-810AA440732C}" type="pres">
      <dgm:prSet presAssocID="{D918E509-ABD6-48AC-B348-C4FB77846E94}" presName="dummy" presStyleCnt="0"/>
      <dgm:spPr/>
      <dgm:t>
        <a:bodyPr/>
        <a:lstStyle/>
        <a:p>
          <a:endParaRPr lang="en-US"/>
        </a:p>
      </dgm:t>
    </dgm:pt>
    <dgm:pt modelId="{90CCBDC0-E52B-4F81-A082-42D52C441913}" type="pres">
      <dgm:prSet presAssocID="{914DC91E-9206-4BE6-BB57-61C49D737872}" presName="sibTrans" presStyleLbl="sibTrans2D1" presStyleIdx="11" presStyleCnt="14"/>
      <dgm:spPr/>
      <dgm:t>
        <a:bodyPr/>
        <a:lstStyle/>
        <a:p>
          <a:endParaRPr lang="es-ES"/>
        </a:p>
      </dgm:t>
    </dgm:pt>
    <dgm:pt modelId="{94E14581-F77D-47E7-97EF-009EDF60F8C8}" type="pres">
      <dgm:prSet presAssocID="{B65949BE-B166-419F-B222-E226526B04BF}" presName="node" presStyleLbl="node1" presStyleIdx="12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F155D-BB0C-47C3-B1D7-8EDC582ECB5C}" type="pres">
      <dgm:prSet presAssocID="{B65949BE-B166-419F-B222-E226526B04BF}" presName="dummy" presStyleCnt="0"/>
      <dgm:spPr/>
      <dgm:t>
        <a:bodyPr/>
        <a:lstStyle/>
        <a:p>
          <a:endParaRPr lang="en-US"/>
        </a:p>
      </dgm:t>
    </dgm:pt>
    <dgm:pt modelId="{9657C652-7681-4FDF-BCA1-6BF28353D8E4}" type="pres">
      <dgm:prSet presAssocID="{C2D8FF40-6E13-45D7-9AA7-7BD2CD51F486}" presName="sibTrans" presStyleLbl="sibTrans2D1" presStyleIdx="12" presStyleCnt="14"/>
      <dgm:spPr/>
      <dgm:t>
        <a:bodyPr/>
        <a:lstStyle/>
        <a:p>
          <a:endParaRPr lang="es-ES"/>
        </a:p>
      </dgm:t>
    </dgm:pt>
    <dgm:pt modelId="{C504BD94-069C-45C4-9D27-882DA5DB3910}" type="pres">
      <dgm:prSet presAssocID="{5D32ECBE-E8C8-49E2-B614-5BA96A3E131F}" presName="node" presStyleLbl="node1" presStyleIdx="13" presStyleCnt="14" custScaleX="197160" custScaleY="140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2CBD9-2C6D-478F-90A4-64F50DBA95E4}" type="pres">
      <dgm:prSet presAssocID="{5D32ECBE-E8C8-49E2-B614-5BA96A3E131F}" presName="dummy" presStyleCnt="0"/>
      <dgm:spPr/>
      <dgm:t>
        <a:bodyPr/>
        <a:lstStyle/>
        <a:p>
          <a:endParaRPr lang="en-US"/>
        </a:p>
      </dgm:t>
    </dgm:pt>
    <dgm:pt modelId="{D9ADFDF9-97F7-49FC-A3A7-1014604A6686}" type="pres">
      <dgm:prSet presAssocID="{E12C01BC-05A1-42AE-93EF-90347A633741}" presName="sibTrans" presStyleLbl="sibTrans2D1" presStyleIdx="13" presStyleCnt="14"/>
      <dgm:spPr/>
      <dgm:t>
        <a:bodyPr/>
        <a:lstStyle/>
        <a:p>
          <a:endParaRPr lang="es-ES"/>
        </a:p>
      </dgm:t>
    </dgm:pt>
  </dgm:ptLst>
  <dgm:cxnLst>
    <dgm:cxn modelId="{CEF1390E-B4C9-46BD-9863-72E896551D52}" type="presOf" srcId="{B0FBA7D2-8C66-4C43-B59A-CD63E31BBF07}" destId="{D3121B57-8560-49D4-B940-C130007B6A9A}" srcOrd="0" destOrd="0" presId="urn:microsoft.com/office/officeart/2005/8/layout/radial6"/>
    <dgm:cxn modelId="{E1DD7BAB-01E3-4C1D-B4BD-B47A3AB9F390}" type="presOf" srcId="{46566C5C-1A8F-4130-9BD5-9DFA483B1775}" destId="{13D61BDD-FBC9-4832-9533-D6A42864EC8B}" srcOrd="0" destOrd="0" presId="urn:microsoft.com/office/officeart/2005/8/layout/radial6"/>
    <dgm:cxn modelId="{2ACA4EFB-12E6-43EE-B9D0-08C0822C75C8}" type="presOf" srcId="{196CEE83-EE7E-43C5-82C6-D8AF84637B88}" destId="{1E76B881-560B-4474-A6D5-A2C11FF87279}" srcOrd="0" destOrd="0" presId="urn:microsoft.com/office/officeart/2005/8/layout/radial6"/>
    <dgm:cxn modelId="{C71B74BF-1F3E-4B2A-B1F6-1D47B3D185B1}" srcId="{196CEE83-EE7E-43C5-82C6-D8AF84637B88}" destId="{5D32ECBE-E8C8-49E2-B614-5BA96A3E131F}" srcOrd="13" destOrd="0" parTransId="{A7080100-B7E5-4A37-8C2E-4E73D8BD2B56}" sibTransId="{E12C01BC-05A1-42AE-93EF-90347A633741}"/>
    <dgm:cxn modelId="{5B143350-2BEF-4193-B7FE-799B489E3638}" type="presOf" srcId="{779A0B77-DE1B-4CDC-AAF2-4B2744F38978}" destId="{2AEF2B6A-9488-4391-A37C-359AD2746A16}" srcOrd="0" destOrd="0" presId="urn:microsoft.com/office/officeart/2005/8/layout/radial6"/>
    <dgm:cxn modelId="{D244FAA2-AC79-4CEB-A12D-8E7214A9065E}" type="presOf" srcId="{5D32ECBE-E8C8-49E2-B614-5BA96A3E131F}" destId="{C504BD94-069C-45C4-9D27-882DA5DB3910}" srcOrd="0" destOrd="0" presId="urn:microsoft.com/office/officeart/2005/8/layout/radial6"/>
    <dgm:cxn modelId="{4017CD19-4014-4CA0-9F94-295F0E136686}" type="presOf" srcId="{B65949BE-B166-419F-B222-E226526B04BF}" destId="{94E14581-F77D-47E7-97EF-009EDF60F8C8}" srcOrd="0" destOrd="0" presId="urn:microsoft.com/office/officeart/2005/8/layout/radial6"/>
    <dgm:cxn modelId="{9FF24EA4-CDA3-4BEC-BB83-C3B5ACD5EF91}" srcId="{196CEE83-EE7E-43C5-82C6-D8AF84637B88}" destId="{0B0185FC-B5CD-4CF7-BD1C-D9CC658CF149}" srcOrd="2" destOrd="0" parTransId="{7DF580C7-9296-4532-915C-3E9AA53F1CA0}" sibTransId="{C0CB0DCE-625D-44E1-9DAC-55053BE7DEBB}"/>
    <dgm:cxn modelId="{E053D201-B920-41F4-8BB2-B298AE4D1C99}" srcId="{196CEE83-EE7E-43C5-82C6-D8AF84637B88}" destId="{9AAE745B-C42E-4E18-B34D-754784CF8ECD}" srcOrd="5" destOrd="0" parTransId="{B9500FC2-A934-4D79-8593-14A5534B9C0A}" sibTransId="{F14782F2-252D-4F49-8B38-9E562D4D29B1}"/>
    <dgm:cxn modelId="{E8A1E742-D1DF-4F7A-BAB7-882690A9C918}" type="presOf" srcId="{51BFEF69-5C32-4126-A240-B744F408DCDB}" destId="{806B0D99-5276-4AE9-8A89-116F3C8C994F}" srcOrd="0" destOrd="0" presId="urn:microsoft.com/office/officeart/2005/8/layout/radial6"/>
    <dgm:cxn modelId="{645B81F8-4B2C-4934-B710-70031442D8A2}" type="presOf" srcId="{D918E509-ABD6-48AC-B348-C4FB77846E94}" destId="{712F9087-5660-4F2C-9D7D-614626FE0469}" srcOrd="0" destOrd="0" presId="urn:microsoft.com/office/officeart/2005/8/layout/radial6"/>
    <dgm:cxn modelId="{D76F6A54-5021-4694-A052-B3E9DFD31A22}" type="presOf" srcId="{E3D51E21-4B16-4D08-B1DC-1037786EA67D}" destId="{F80D747E-4879-4658-B29A-395070AF4AA9}" srcOrd="0" destOrd="0" presId="urn:microsoft.com/office/officeart/2005/8/layout/radial6"/>
    <dgm:cxn modelId="{1C65E59F-4322-4E79-B796-D0FC8CBDAADD}" srcId="{196CEE83-EE7E-43C5-82C6-D8AF84637B88}" destId="{E4C436D7-B032-4B09-98B3-208CCE5EDB32}" srcOrd="1" destOrd="0" parTransId="{222BAD5C-7A4C-49C4-80FF-1618A9C0B937}" sibTransId="{B0FBA7D2-8C66-4C43-B59A-CD63E31BBF07}"/>
    <dgm:cxn modelId="{53533A51-E410-4862-9E44-0A1CA23616E2}" srcId="{196CEE83-EE7E-43C5-82C6-D8AF84637B88}" destId="{8CAE1B2F-48E4-4224-B72E-6B9CAC7CEE75}" srcOrd="6" destOrd="0" parTransId="{C4E0856F-2091-4F27-9B5A-58BDE122E5CB}" sibTransId="{0E6EE24C-0911-4D7E-B53A-325EAB8DD630}"/>
    <dgm:cxn modelId="{D7F56E6C-6A2E-44F0-B1C0-1F3BB6C3C303}" srcId="{196CEE83-EE7E-43C5-82C6-D8AF84637B88}" destId="{048311CC-0763-46AD-BF12-F9287EA8D40E}" srcOrd="9" destOrd="0" parTransId="{DEC292B5-1D98-47E2-8E98-49C07B367D5C}" sibTransId="{6504D3EE-454E-4F66-805C-FF4594E017D6}"/>
    <dgm:cxn modelId="{2AB7F689-FD51-4C18-874E-4696AF8FAF62}" type="presOf" srcId="{8175DC15-26B0-4D80-AE14-20E75EB66F12}" destId="{05F62CFE-53A2-46D9-90F2-B8FC4F2EBBDB}" srcOrd="0" destOrd="0" presId="urn:microsoft.com/office/officeart/2005/8/layout/radial6"/>
    <dgm:cxn modelId="{CAAB7C9E-0D4B-47E5-ADD4-008C6C2FFD40}" type="presOf" srcId="{443D4D8B-593B-44C8-8504-A64D5C1EA3AD}" destId="{6226C7AF-6700-403F-9C30-B15F7C8C30E3}" srcOrd="0" destOrd="0" presId="urn:microsoft.com/office/officeart/2005/8/layout/radial6"/>
    <dgm:cxn modelId="{6683AA85-3E32-4026-923A-37BB9D14F75B}" type="presOf" srcId="{048311CC-0763-46AD-BF12-F9287EA8D40E}" destId="{85051872-4AF6-4B1D-B625-16376BC84CDB}" srcOrd="0" destOrd="0" presId="urn:microsoft.com/office/officeart/2005/8/layout/radial6"/>
    <dgm:cxn modelId="{40CDD257-BC15-4D30-B523-611C91B0EB72}" srcId="{196CEE83-EE7E-43C5-82C6-D8AF84637B88}" destId="{779A0B77-DE1B-4CDC-AAF2-4B2744F38978}" srcOrd="4" destOrd="0" parTransId="{60740C47-6113-4C2E-BABF-5C07CC5E7A00}" sibTransId="{8175DC15-26B0-4D80-AE14-20E75EB66F12}"/>
    <dgm:cxn modelId="{B7A2F125-F5D7-4A00-A280-393C93B20EF2}" srcId="{196CEE83-EE7E-43C5-82C6-D8AF84637B88}" destId="{96352B3C-C424-4B33-920B-0F480816ECB5}" srcOrd="7" destOrd="0" parTransId="{291F03E2-E000-4693-B8B7-072D1652C08F}" sibTransId="{A6055121-ED60-4047-A6B5-8492BE43653C}"/>
    <dgm:cxn modelId="{C6F26C1C-D37F-46D8-AA46-53AB707392F1}" srcId="{196CEE83-EE7E-43C5-82C6-D8AF84637B88}" destId="{D918E509-ABD6-48AC-B348-C4FB77846E94}" srcOrd="11" destOrd="0" parTransId="{C148A831-22AB-4979-B415-CE8F29730AA6}" sibTransId="{914DC91E-9206-4BE6-BB57-61C49D737872}"/>
    <dgm:cxn modelId="{6772C252-E020-4F75-B45E-2C9B66D7007E}" type="presOf" srcId="{C2D8FF40-6E13-45D7-9AA7-7BD2CD51F486}" destId="{9657C652-7681-4FDF-BCA1-6BF28353D8E4}" srcOrd="0" destOrd="0" presId="urn:microsoft.com/office/officeart/2005/8/layout/radial6"/>
    <dgm:cxn modelId="{792ABEB7-BDBF-4F55-AA0A-044B83EA0207}" type="presOf" srcId="{C0CB0DCE-625D-44E1-9DAC-55053BE7DEBB}" destId="{58EDC548-4F2A-4F23-870A-BBF04FF6B5C4}" srcOrd="0" destOrd="0" presId="urn:microsoft.com/office/officeart/2005/8/layout/radial6"/>
    <dgm:cxn modelId="{27B44AEC-E8DD-4CE2-850F-2874A4E9B363}" type="presOf" srcId="{96352B3C-C424-4B33-920B-0F480816ECB5}" destId="{E030890C-8B37-42B3-9257-B2C204AAC6FE}" srcOrd="0" destOrd="0" presId="urn:microsoft.com/office/officeart/2005/8/layout/radial6"/>
    <dgm:cxn modelId="{C512B352-FC03-4E71-B114-833193089F03}" type="presOf" srcId="{E12C01BC-05A1-42AE-93EF-90347A633741}" destId="{D9ADFDF9-97F7-49FC-A3A7-1014604A6686}" srcOrd="0" destOrd="0" presId="urn:microsoft.com/office/officeart/2005/8/layout/radial6"/>
    <dgm:cxn modelId="{3774A609-ADA7-4DC3-A09C-A334FEEC761E}" type="presOf" srcId="{1410AA42-9FCB-400E-B9CE-01A4CA41101B}" destId="{76AFFF6C-B768-4734-8346-679928762D05}" srcOrd="0" destOrd="0" presId="urn:microsoft.com/office/officeart/2005/8/layout/radial6"/>
    <dgm:cxn modelId="{3C3F927A-E4CA-406C-BDBA-EACE620E0AE4}" type="presOf" srcId="{9AAE745B-C42E-4E18-B34D-754784CF8ECD}" destId="{4C6007D3-3CEB-45CF-A5EA-36FA0559F5B1}" srcOrd="0" destOrd="0" presId="urn:microsoft.com/office/officeart/2005/8/layout/radial6"/>
    <dgm:cxn modelId="{6DB1C5F4-DD9A-4409-97C2-0013B914F002}" srcId="{7FCEE5EE-2F99-409F-AADC-477FC86303A7}" destId="{196CEE83-EE7E-43C5-82C6-D8AF84637B88}" srcOrd="0" destOrd="0" parTransId="{6EF922EE-06CE-4BD6-8791-DAE1749DF276}" sibTransId="{1F621630-37ED-4195-A20E-AED2875614F2}"/>
    <dgm:cxn modelId="{8BCBCDE8-0EA7-47EC-92BE-A2E1AFC89BA4}" type="presOf" srcId="{0B0185FC-B5CD-4CF7-BD1C-D9CC658CF149}" destId="{B4AEBC7E-029B-4C22-BE5C-2255FF52DDCC}" srcOrd="0" destOrd="0" presId="urn:microsoft.com/office/officeart/2005/8/layout/radial6"/>
    <dgm:cxn modelId="{84B0A6D8-4CED-4431-B2A2-9415264D04F5}" type="presOf" srcId="{01F447E4-BC85-45A5-B1B9-3D05196BA785}" destId="{4050CDB4-7043-4DA8-A6D8-9E19B1E47735}" srcOrd="0" destOrd="0" presId="urn:microsoft.com/office/officeart/2005/8/layout/radial6"/>
    <dgm:cxn modelId="{98C0CA25-5FAA-4C62-B183-046B27F68303}" type="presOf" srcId="{8CAE1B2F-48E4-4224-B72E-6B9CAC7CEE75}" destId="{2D5C1C4D-DC3C-4F50-A8AA-41EF6BB487CD}" srcOrd="0" destOrd="0" presId="urn:microsoft.com/office/officeart/2005/8/layout/radial6"/>
    <dgm:cxn modelId="{876BF147-1B32-4C43-ABA4-B143B52E68A2}" srcId="{196CEE83-EE7E-43C5-82C6-D8AF84637B88}" destId="{E3D51E21-4B16-4D08-B1DC-1037786EA67D}" srcOrd="8" destOrd="0" parTransId="{4A6DD392-EE0C-4CEF-9BF4-717BDB4B044D}" sibTransId="{BCE4F5E4-E08A-4DFA-8F33-F9AAA6B5BC1B}"/>
    <dgm:cxn modelId="{FA32E0A1-7510-4F6F-8CBB-42DBED0CD6EF}" type="presOf" srcId="{E4C436D7-B032-4B09-98B3-208CCE5EDB32}" destId="{AA519E23-F40A-4D0A-B891-8C8D8304AEF3}" srcOrd="0" destOrd="0" presId="urn:microsoft.com/office/officeart/2005/8/layout/radial6"/>
    <dgm:cxn modelId="{96DBD52C-EBEF-4D08-A3B4-4876E6035DB5}" type="presOf" srcId="{914DC91E-9206-4BE6-BB57-61C49D737872}" destId="{90CCBDC0-E52B-4F81-A082-42D52C441913}" srcOrd="0" destOrd="0" presId="urn:microsoft.com/office/officeart/2005/8/layout/radial6"/>
    <dgm:cxn modelId="{C52D4AD8-D783-4E98-80C8-6D8BBE429482}" type="presOf" srcId="{6504D3EE-454E-4F66-805C-FF4594E017D6}" destId="{829125A8-63B2-48C6-8F6D-27F83298F7AE}" srcOrd="0" destOrd="0" presId="urn:microsoft.com/office/officeart/2005/8/layout/radial6"/>
    <dgm:cxn modelId="{62D04A44-FDD6-4BA6-A75F-B99104AD5891}" srcId="{196CEE83-EE7E-43C5-82C6-D8AF84637B88}" destId="{46566C5C-1A8F-4130-9BD5-9DFA483B1775}" srcOrd="10" destOrd="0" parTransId="{0A7ADF84-007A-4F62-8B92-7530530D34BA}" sibTransId="{443D4D8B-593B-44C8-8504-A64D5C1EA3AD}"/>
    <dgm:cxn modelId="{E1D6E9FD-DBE4-4415-AC93-93FDB67D2CB9}" type="presOf" srcId="{BCE4F5E4-E08A-4DFA-8F33-F9AAA6B5BC1B}" destId="{D7CC1E63-12AB-4E3F-9A1A-F81A9DACCA35}" srcOrd="0" destOrd="0" presId="urn:microsoft.com/office/officeart/2005/8/layout/radial6"/>
    <dgm:cxn modelId="{318F075A-3A65-4874-9435-96554A56A5CE}" srcId="{196CEE83-EE7E-43C5-82C6-D8AF84637B88}" destId="{841C1E86-1ABA-4FBC-8627-688DC6FF77D9}" srcOrd="3" destOrd="0" parTransId="{9A50074B-E8EE-42F3-B40B-0CC333E1E35F}" sibTransId="{51BFEF69-5C32-4126-A240-B744F408DCDB}"/>
    <dgm:cxn modelId="{D3753353-790C-43B2-A69A-E580B55DC251}" type="presOf" srcId="{A6055121-ED60-4047-A6B5-8492BE43653C}" destId="{61153C2D-28D8-48E1-A8AF-9929D51E6E9B}" srcOrd="0" destOrd="0" presId="urn:microsoft.com/office/officeart/2005/8/layout/radial6"/>
    <dgm:cxn modelId="{5E82F1C6-864B-4421-9910-072018B3B42A}" srcId="{196CEE83-EE7E-43C5-82C6-D8AF84637B88}" destId="{01F447E4-BC85-45A5-B1B9-3D05196BA785}" srcOrd="0" destOrd="0" parTransId="{FD7E9BB4-72B9-4F8B-ADB1-A6371685EDA8}" sibTransId="{1410AA42-9FCB-400E-B9CE-01A4CA41101B}"/>
    <dgm:cxn modelId="{769E5406-7075-4C2B-9B24-EE18CAD6A612}" type="presOf" srcId="{841C1E86-1ABA-4FBC-8627-688DC6FF77D9}" destId="{63BED3D1-C264-47EF-8F72-40838D8ED20C}" srcOrd="0" destOrd="0" presId="urn:microsoft.com/office/officeart/2005/8/layout/radial6"/>
    <dgm:cxn modelId="{5067E53B-4CC8-4069-B141-25002C7EDE88}" type="presOf" srcId="{0E6EE24C-0911-4D7E-B53A-325EAB8DD630}" destId="{2BB2E832-327E-4D2D-A0E6-B542728C3407}" srcOrd="0" destOrd="0" presId="urn:microsoft.com/office/officeart/2005/8/layout/radial6"/>
    <dgm:cxn modelId="{EE033050-28DC-463C-9489-771861A92F06}" type="presOf" srcId="{F14782F2-252D-4F49-8B38-9E562D4D29B1}" destId="{BF31ECA0-0030-48EC-8294-138421AAF44B}" srcOrd="0" destOrd="0" presId="urn:microsoft.com/office/officeart/2005/8/layout/radial6"/>
    <dgm:cxn modelId="{4BC9956A-F791-4BF0-A727-B2060389C74F}" srcId="{196CEE83-EE7E-43C5-82C6-D8AF84637B88}" destId="{B65949BE-B166-419F-B222-E226526B04BF}" srcOrd="12" destOrd="0" parTransId="{44BE14D9-479C-458F-82C0-27F9314CD5AA}" sibTransId="{C2D8FF40-6E13-45D7-9AA7-7BD2CD51F486}"/>
    <dgm:cxn modelId="{8BCC3AC8-D504-44DB-8223-971B565FC7D2}" type="presOf" srcId="{7FCEE5EE-2F99-409F-AADC-477FC86303A7}" destId="{9AED6FA7-6D6B-4417-B11F-C36451D5081A}" srcOrd="0" destOrd="0" presId="urn:microsoft.com/office/officeart/2005/8/layout/radial6"/>
    <dgm:cxn modelId="{3A499EA5-7FBB-4AD4-8EF4-E34FF4F92636}" type="presParOf" srcId="{9AED6FA7-6D6B-4417-B11F-C36451D5081A}" destId="{1E76B881-560B-4474-A6D5-A2C11FF87279}" srcOrd="0" destOrd="0" presId="urn:microsoft.com/office/officeart/2005/8/layout/radial6"/>
    <dgm:cxn modelId="{1A8DF5F7-561F-4336-9DA6-9ACA1D53165C}" type="presParOf" srcId="{9AED6FA7-6D6B-4417-B11F-C36451D5081A}" destId="{4050CDB4-7043-4DA8-A6D8-9E19B1E47735}" srcOrd="1" destOrd="0" presId="urn:microsoft.com/office/officeart/2005/8/layout/radial6"/>
    <dgm:cxn modelId="{43E1E1DC-C948-4C5B-B073-EFA604992A97}" type="presParOf" srcId="{9AED6FA7-6D6B-4417-B11F-C36451D5081A}" destId="{E475B842-0792-46D6-9F54-06CD67F526CF}" srcOrd="2" destOrd="0" presId="urn:microsoft.com/office/officeart/2005/8/layout/radial6"/>
    <dgm:cxn modelId="{62C81ADB-3AF6-4ABF-9589-76C513556DAA}" type="presParOf" srcId="{9AED6FA7-6D6B-4417-B11F-C36451D5081A}" destId="{76AFFF6C-B768-4734-8346-679928762D05}" srcOrd="3" destOrd="0" presId="urn:microsoft.com/office/officeart/2005/8/layout/radial6"/>
    <dgm:cxn modelId="{8FC27043-184A-48AB-834B-34F83EE8293D}" type="presParOf" srcId="{9AED6FA7-6D6B-4417-B11F-C36451D5081A}" destId="{AA519E23-F40A-4D0A-B891-8C8D8304AEF3}" srcOrd="4" destOrd="0" presId="urn:microsoft.com/office/officeart/2005/8/layout/radial6"/>
    <dgm:cxn modelId="{A07A6509-576A-4D07-8C44-C86D7CC98204}" type="presParOf" srcId="{9AED6FA7-6D6B-4417-B11F-C36451D5081A}" destId="{0E1672AD-4F81-458D-9F79-85B8C760EDC9}" srcOrd="5" destOrd="0" presId="urn:microsoft.com/office/officeart/2005/8/layout/radial6"/>
    <dgm:cxn modelId="{89C6CF2B-4BA3-4692-A3A2-9552A21D29BF}" type="presParOf" srcId="{9AED6FA7-6D6B-4417-B11F-C36451D5081A}" destId="{D3121B57-8560-49D4-B940-C130007B6A9A}" srcOrd="6" destOrd="0" presId="urn:microsoft.com/office/officeart/2005/8/layout/radial6"/>
    <dgm:cxn modelId="{AE80B01B-E1AE-48DC-BA9B-27F8C24FF5FB}" type="presParOf" srcId="{9AED6FA7-6D6B-4417-B11F-C36451D5081A}" destId="{B4AEBC7E-029B-4C22-BE5C-2255FF52DDCC}" srcOrd="7" destOrd="0" presId="urn:microsoft.com/office/officeart/2005/8/layout/radial6"/>
    <dgm:cxn modelId="{BD574F10-25EF-499B-AB0D-39E1BB110EF2}" type="presParOf" srcId="{9AED6FA7-6D6B-4417-B11F-C36451D5081A}" destId="{D1BEB1ED-6ED4-4AEE-8579-CB60191D05C0}" srcOrd="8" destOrd="0" presId="urn:microsoft.com/office/officeart/2005/8/layout/radial6"/>
    <dgm:cxn modelId="{5B7DFB4C-61D8-40C9-B449-6CBDD7766467}" type="presParOf" srcId="{9AED6FA7-6D6B-4417-B11F-C36451D5081A}" destId="{58EDC548-4F2A-4F23-870A-BBF04FF6B5C4}" srcOrd="9" destOrd="0" presId="urn:microsoft.com/office/officeart/2005/8/layout/radial6"/>
    <dgm:cxn modelId="{8EBA84FF-306A-4E50-AC0D-F6C61B4D6520}" type="presParOf" srcId="{9AED6FA7-6D6B-4417-B11F-C36451D5081A}" destId="{63BED3D1-C264-47EF-8F72-40838D8ED20C}" srcOrd="10" destOrd="0" presId="urn:microsoft.com/office/officeart/2005/8/layout/radial6"/>
    <dgm:cxn modelId="{4B88D6D5-E80D-415A-8ECD-2AC22F35CB98}" type="presParOf" srcId="{9AED6FA7-6D6B-4417-B11F-C36451D5081A}" destId="{B034BA36-3225-479B-B070-33158E3A36D5}" srcOrd="11" destOrd="0" presId="urn:microsoft.com/office/officeart/2005/8/layout/radial6"/>
    <dgm:cxn modelId="{8ED02F89-9D3E-451C-9028-F956F0C9EF26}" type="presParOf" srcId="{9AED6FA7-6D6B-4417-B11F-C36451D5081A}" destId="{806B0D99-5276-4AE9-8A89-116F3C8C994F}" srcOrd="12" destOrd="0" presId="urn:microsoft.com/office/officeart/2005/8/layout/radial6"/>
    <dgm:cxn modelId="{D3768CB7-8E52-4924-9ED9-0FFA63B02E07}" type="presParOf" srcId="{9AED6FA7-6D6B-4417-B11F-C36451D5081A}" destId="{2AEF2B6A-9488-4391-A37C-359AD2746A16}" srcOrd="13" destOrd="0" presId="urn:microsoft.com/office/officeart/2005/8/layout/radial6"/>
    <dgm:cxn modelId="{C84E2486-58E2-4E86-918B-E9EC02A80E77}" type="presParOf" srcId="{9AED6FA7-6D6B-4417-B11F-C36451D5081A}" destId="{5BF212A7-3093-4B6F-AF37-6AB35CB7CCA9}" srcOrd="14" destOrd="0" presId="urn:microsoft.com/office/officeart/2005/8/layout/radial6"/>
    <dgm:cxn modelId="{525AA174-2AF7-47B8-BB24-28B28AADB2A1}" type="presParOf" srcId="{9AED6FA7-6D6B-4417-B11F-C36451D5081A}" destId="{05F62CFE-53A2-46D9-90F2-B8FC4F2EBBDB}" srcOrd="15" destOrd="0" presId="urn:microsoft.com/office/officeart/2005/8/layout/radial6"/>
    <dgm:cxn modelId="{6DCEDA94-C74C-4DD1-9047-7B4EEE83581A}" type="presParOf" srcId="{9AED6FA7-6D6B-4417-B11F-C36451D5081A}" destId="{4C6007D3-3CEB-45CF-A5EA-36FA0559F5B1}" srcOrd="16" destOrd="0" presId="urn:microsoft.com/office/officeart/2005/8/layout/radial6"/>
    <dgm:cxn modelId="{38518828-A532-4873-97A3-ECDBDE9EB388}" type="presParOf" srcId="{9AED6FA7-6D6B-4417-B11F-C36451D5081A}" destId="{945B5BC9-6DEE-4B1B-A23C-443F68C31B91}" srcOrd="17" destOrd="0" presId="urn:microsoft.com/office/officeart/2005/8/layout/radial6"/>
    <dgm:cxn modelId="{69F8C087-0588-4A82-BA72-C2B93E144ED2}" type="presParOf" srcId="{9AED6FA7-6D6B-4417-B11F-C36451D5081A}" destId="{BF31ECA0-0030-48EC-8294-138421AAF44B}" srcOrd="18" destOrd="0" presId="urn:microsoft.com/office/officeart/2005/8/layout/radial6"/>
    <dgm:cxn modelId="{E834ED6D-6CD1-4319-9FEB-C36FD107EEBF}" type="presParOf" srcId="{9AED6FA7-6D6B-4417-B11F-C36451D5081A}" destId="{2D5C1C4D-DC3C-4F50-A8AA-41EF6BB487CD}" srcOrd="19" destOrd="0" presId="urn:microsoft.com/office/officeart/2005/8/layout/radial6"/>
    <dgm:cxn modelId="{822E72EA-D4D2-41F2-9F59-F5CE14517DC0}" type="presParOf" srcId="{9AED6FA7-6D6B-4417-B11F-C36451D5081A}" destId="{C2EBCE22-0406-4BB0-996E-BA900112F87A}" srcOrd="20" destOrd="0" presId="urn:microsoft.com/office/officeart/2005/8/layout/radial6"/>
    <dgm:cxn modelId="{60401E8D-315A-4972-9ED5-D373648D2E98}" type="presParOf" srcId="{9AED6FA7-6D6B-4417-B11F-C36451D5081A}" destId="{2BB2E832-327E-4D2D-A0E6-B542728C3407}" srcOrd="21" destOrd="0" presId="urn:microsoft.com/office/officeart/2005/8/layout/radial6"/>
    <dgm:cxn modelId="{4D8A6B41-D0DA-440C-8C54-A8CBC563041F}" type="presParOf" srcId="{9AED6FA7-6D6B-4417-B11F-C36451D5081A}" destId="{E030890C-8B37-42B3-9257-B2C204AAC6FE}" srcOrd="22" destOrd="0" presId="urn:microsoft.com/office/officeart/2005/8/layout/radial6"/>
    <dgm:cxn modelId="{30424F9E-9E2B-4A8A-A293-9743E48BDE51}" type="presParOf" srcId="{9AED6FA7-6D6B-4417-B11F-C36451D5081A}" destId="{12710027-B965-420C-823C-A16E57337E45}" srcOrd="23" destOrd="0" presId="urn:microsoft.com/office/officeart/2005/8/layout/radial6"/>
    <dgm:cxn modelId="{E3275619-1CD0-408B-82F8-F07AE982A1A3}" type="presParOf" srcId="{9AED6FA7-6D6B-4417-B11F-C36451D5081A}" destId="{61153C2D-28D8-48E1-A8AF-9929D51E6E9B}" srcOrd="24" destOrd="0" presId="urn:microsoft.com/office/officeart/2005/8/layout/radial6"/>
    <dgm:cxn modelId="{15D011C0-E781-44BB-94C9-EF92314BA037}" type="presParOf" srcId="{9AED6FA7-6D6B-4417-B11F-C36451D5081A}" destId="{F80D747E-4879-4658-B29A-395070AF4AA9}" srcOrd="25" destOrd="0" presId="urn:microsoft.com/office/officeart/2005/8/layout/radial6"/>
    <dgm:cxn modelId="{C6B09BAC-1BC1-4C8C-87EE-882975F7745E}" type="presParOf" srcId="{9AED6FA7-6D6B-4417-B11F-C36451D5081A}" destId="{5B6EA051-5683-48BB-B071-56E471433581}" srcOrd="26" destOrd="0" presId="urn:microsoft.com/office/officeart/2005/8/layout/radial6"/>
    <dgm:cxn modelId="{4AA5A7C4-09F2-426E-9E2E-8AFD7F285742}" type="presParOf" srcId="{9AED6FA7-6D6B-4417-B11F-C36451D5081A}" destId="{D7CC1E63-12AB-4E3F-9A1A-F81A9DACCA35}" srcOrd="27" destOrd="0" presId="urn:microsoft.com/office/officeart/2005/8/layout/radial6"/>
    <dgm:cxn modelId="{9DA8F34B-5BF4-4468-A054-EA8F871E3559}" type="presParOf" srcId="{9AED6FA7-6D6B-4417-B11F-C36451D5081A}" destId="{85051872-4AF6-4B1D-B625-16376BC84CDB}" srcOrd="28" destOrd="0" presId="urn:microsoft.com/office/officeart/2005/8/layout/radial6"/>
    <dgm:cxn modelId="{B68E339D-0BD3-456B-AD94-7457D83368FB}" type="presParOf" srcId="{9AED6FA7-6D6B-4417-B11F-C36451D5081A}" destId="{09EBFA84-3FFB-40C7-9D25-EE6466BA3D9D}" srcOrd="29" destOrd="0" presId="urn:microsoft.com/office/officeart/2005/8/layout/radial6"/>
    <dgm:cxn modelId="{01B85655-76E6-49E3-A505-CFDE34B0D75B}" type="presParOf" srcId="{9AED6FA7-6D6B-4417-B11F-C36451D5081A}" destId="{829125A8-63B2-48C6-8F6D-27F83298F7AE}" srcOrd="30" destOrd="0" presId="urn:microsoft.com/office/officeart/2005/8/layout/radial6"/>
    <dgm:cxn modelId="{4FC4A9EE-EDA8-4693-8336-54BD26558781}" type="presParOf" srcId="{9AED6FA7-6D6B-4417-B11F-C36451D5081A}" destId="{13D61BDD-FBC9-4832-9533-D6A42864EC8B}" srcOrd="31" destOrd="0" presId="urn:microsoft.com/office/officeart/2005/8/layout/radial6"/>
    <dgm:cxn modelId="{C4D3F9DF-140E-4659-9524-699FD7B2F8E8}" type="presParOf" srcId="{9AED6FA7-6D6B-4417-B11F-C36451D5081A}" destId="{E2D712EB-EC6E-4B8F-B9DF-4272F9976A7A}" srcOrd="32" destOrd="0" presId="urn:microsoft.com/office/officeart/2005/8/layout/radial6"/>
    <dgm:cxn modelId="{85A42845-28FE-422F-A717-48228F3FE925}" type="presParOf" srcId="{9AED6FA7-6D6B-4417-B11F-C36451D5081A}" destId="{6226C7AF-6700-403F-9C30-B15F7C8C30E3}" srcOrd="33" destOrd="0" presId="urn:microsoft.com/office/officeart/2005/8/layout/radial6"/>
    <dgm:cxn modelId="{FD72226B-E023-41F3-B778-F64D4C2B8A24}" type="presParOf" srcId="{9AED6FA7-6D6B-4417-B11F-C36451D5081A}" destId="{712F9087-5660-4F2C-9D7D-614626FE0469}" srcOrd="34" destOrd="0" presId="urn:microsoft.com/office/officeart/2005/8/layout/radial6"/>
    <dgm:cxn modelId="{65686172-2772-4296-9925-F28EC9F32582}" type="presParOf" srcId="{9AED6FA7-6D6B-4417-B11F-C36451D5081A}" destId="{3DBA7EF3-155A-47F5-9B1B-810AA440732C}" srcOrd="35" destOrd="0" presId="urn:microsoft.com/office/officeart/2005/8/layout/radial6"/>
    <dgm:cxn modelId="{DE617B5B-FE69-4DFB-B6B2-223580BB26CC}" type="presParOf" srcId="{9AED6FA7-6D6B-4417-B11F-C36451D5081A}" destId="{90CCBDC0-E52B-4F81-A082-42D52C441913}" srcOrd="36" destOrd="0" presId="urn:microsoft.com/office/officeart/2005/8/layout/radial6"/>
    <dgm:cxn modelId="{88E6CDEC-878A-4F62-AA73-DABB41FAE454}" type="presParOf" srcId="{9AED6FA7-6D6B-4417-B11F-C36451D5081A}" destId="{94E14581-F77D-47E7-97EF-009EDF60F8C8}" srcOrd="37" destOrd="0" presId="urn:microsoft.com/office/officeart/2005/8/layout/radial6"/>
    <dgm:cxn modelId="{7F22EAA4-9293-43FF-84CB-F57A9C1ED3D7}" type="presParOf" srcId="{9AED6FA7-6D6B-4417-B11F-C36451D5081A}" destId="{324F155D-BB0C-47C3-B1D7-8EDC582ECB5C}" srcOrd="38" destOrd="0" presId="urn:microsoft.com/office/officeart/2005/8/layout/radial6"/>
    <dgm:cxn modelId="{D743A68B-E525-41CA-9720-A22B809FF895}" type="presParOf" srcId="{9AED6FA7-6D6B-4417-B11F-C36451D5081A}" destId="{9657C652-7681-4FDF-BCA1-6BF28353D8E4}" srcOrd="39" destOrd="0" presId="urn:microsoft.com/office/officeart/2005/8/layout/radial6"/>
    <dgm:cxn modelId="{F7079EB4-B5A4-41A5-897B-81AD1851D764}" type="presParOf" srcId="{9AED6FA7-6D6B-4417-B11F-C36451D5081A}" destId="{C504BD94-069C-45C4-9D27-882DA5DB3910}" srcOrd="40" destOrd="0" presId="urn:microsoft.com/office/officeart/2005/8/layout/radial6"/>
    <dgm:cxn modelId="{A9A1928F-9612-441A-891D-2C035C17DE81}" type="presParOf" srcId="{9AED6FA7-6D6B-4417-B11F-C36451D5081A}" destId="{D532CBD9-2C6D-478F-90A4-64F50DBA95E4}" srcOrd="41" destOrd="0" presId="urn:microsoft.com/office/officeart/2005/8/layout/radial6"/>
    <dgm:cxn modelId="{A55C3F96-925B-45A7-B352-364368027D7F}" type="presParOf" srcId="{9AED6FA7-6D6B-4417-B11F-C36451D5081A}" destId="{D9ADFDF9-97F7-49FC-A3A7-1014604A6686}" srcOrd="4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ADFDF9-97F7-49FC-A3A7-1014604A6686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14657143"/>
            <a:gd name="adj2" fmla="val 16200000"/>
            <a:gd name="adj3" fmla="val 198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7C652-7681-4FDF-BCA1-6BF28353D8E4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13114286"/>
            <a:gd name="adj2" fmla="val 14657143"/>
            <a:gd name="adj3" fmla="val 1982"/>
          </a:avLst>
        </a:prstGeom>
        <a:solidFill>
          <a:schemeClr val="accent5">
            <a:hueOff val="-9169732"/>
            <a:satOff val="36749"/>
            <a:lumOff val="79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CBDC0-E52B-4F81-A082-42D52C441913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11571429"/>
            <a:gd name="adj2" fmla="val 13114286"/>
            <a:gd name="adj3" fmla="val 1982"/>
          </a:avLst>
        </a:prstGeom>
        <a:solidFill>
          <a:schemeClr val="accent5">
            <a:hueOff val="-8405587"/>
            <a:satOff val="33686"/>
            <a:lumOff val="730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6C7AF-6700-403F-9C30-B15F7C8C30E3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10028571"/>
            <a:gd name="adj2" fmla="val 11571429"/>
            <a:gd name="adj3" fmla="val 1982"/>
          </a:avLst>
        </a:prstGeom>
        <a:solidFill>
          <a:schemeClr val="accent5">
            <a:hueOff val="-7641443"/>
            <a:satOff val="30624"/>
            <a:lumOff val="66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125A8-63B2-48C6-8F6D-27F83298F7AE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8485714"/>
            <a:gd name="adj2" fmla="val 10028571"/>
            <a:gd name="adj3" fmla="val 1982"/>
          </a:avLst>
        </a:prstGeom>
        <a:solidFill>
          <a:schemeClr val="accent5">
            <a:hueOff val="-6877299"/>
            <a:satOff val="27561"/>
            <a:lumOff val="59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C1E63-12AB-4E3F-9A1A-F81A9DACCA35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6942857"/>
            <a:gd name="adj2" fmla="val 8485714"/>
            <a:gd name="adj3" fmla="val 1982"/>
          </a:avLst>
        </a:prstGeom>
        <a:solidFill>
          <a:schemeClr val="accent5">
            <a:hueOff val="-6113155"/>
            <a:satOff val="24499"/>
            <a:lumOff val="53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53C2D-28D8-48E1-A8AF-9929D51E6E9B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5400000"/>
            <a:gd name="adj2" fmla="val 6942857"/>
            <a:gd name="adj3" fmla="val 1982"/>
          </a:avLst>
        </a:prstGeom>
        <a:solidFill>
          <a:schemeClr val="accent5">
            <a:hueOff val="-5349011"/>
            <a:satOff val="21437"/>
            <a:lumOff val="46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2E832-327E-4D2D-A0E6-B542728C3407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3857143"/>
            <a:gd name="adj2" fmla="val 5400000"/>
            <a:gd name="adj3" fmla="val 1982"/>
          </a:avLst>
        </a:prstGeom>
        <a:solidFill>
          <a:schemeClr val="accent5">
            <a:hueOff val="-4584866"/>
            <a:satOff val="18374"/>
            <a:lumOff val="39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1ECA0-0030-48EC-8294-138421AAF44B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2314286"/>
            <a:gd name="adj2" fmla="val 3857143"/>
            <a:gd name="adj3" fmla="val 1982"/>
          </a:avLst>
        </a:prstGeom>
        <a:solidFill>
          <a:schemeClr val="accent5">
            <a:hueOff val="-3820722"/>
            <a:satOff val="15312"/>
            <a:lumOff val="33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2CFE-53A2-46D9-90F2-B8FC4F2EBBDB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771429"/>
            <a:gd name="adj2" fmla="val 2314286"/>
            <a:gd name="adj3" fmla="val 1982"/>
          </a:avLst>
        </a:prstGeom>
        <a:solidFill>
          <a:schemeClr val="accent5">
            <a:hueOff val="-3056578"/>
            <a:satOff val="12250"/>
            <a:lumOff val="26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B0D99-5276-4AE9-8A89-116F3C8C994F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20828571"/>
            <a:gd name="adj2" fmla="val 771429"/>
            <a:gd name="adj3" fmla="val 1982"/>
          </a:avLst>
        </a:prstGeom>
        <a:solidFill>
          <a:schemeClr val="accent5">
            <a:hueOff val="-2292433"/>
            <a:satOff val="9187"/>
            <a:lumOff val="19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DC548-4F2A-4F23-870A-BBF04FF6B5C4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19285714"/>
            <a:gd name="adj2" fmla="val 20828571"/>
            <a:gd name="adj3" fmla="val 1982"/>
          </a:avLst>
        </a:prstGeom>
        <a:solidFill>
          <a:schemeClr val="accent5">
            <a:hueOff val="-1528289"/>
            <a:satOff val="6125"/>
            <a:lumOff val="13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21B57-8560-49D4-B940-C130007B6A9A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17742857"/>
            <a:gd name="adj2" fmla="val 19285714"/>
            <a:gd name="adj3" fmla="val 1982"/>
          </a:avLst>
        </a:prstGeom>
        <a:solidFill>
          <a:schemeClr val="accent5">
            <a:hueOff val="-764144"/>
            <a:satOff val="3062"/>
            <a:lumOff val="66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FFF6C-B768-4734-8346-679928762D05}">
      <dsp:nvSpPr>
        <dsp:cNvPr id="0" name=""/>
        <dsp:cNvSpPr/>
      </dsp:nvSpPr>
      <dsp:spPr>
        <a:xfrm>
          <a:off x="3103478" y="151150"/>
          <a:ext cx="2361995" cy="2361995"/>
        </a:xfrm>
        <a:prstGeom prst="blockArc">
          <a:avLst>
            <a:gd name="adj1" fmla="val 16200000"/>
            <a:gd name="adj2" fmla="val 17742857"/>
            <a:gd name="adj3" fmla="val 198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6B881-560B-4474-A6D5-A2C11FF87279}">
      <dsp:nvSpPr>
        <dsp:cNvPr id="0" name=""/>
        <dsp:cNvSpPr/>
      </dsp:nvSpPr>
      <dsp:spPr>
        <a:xfrm>
          <a:off x="3781226" y="877215"/>
          <a:ext cx="1006499" cy="9098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ELECGALAPAGOS</a:t>
          </a:r>
          <a:endParaRPr lang="en-US" sz="700" kern="1200" dirty="0"/>
        </a:p>
      </dsp:txBody>
      <dsp:txXfrm>
        <a:off x="3781226" y="877215"/>
        <a:ext cx="1006499" cy="909865"/>
      </dsp:txXfrm>
    </dsp:sp>
    <dsp:sp modelId="{4050CDB4-7043-4DA8-A6D8-9E19B1E47735}">
      <dsp:nvSpPr>
        <dsp:cNvPr id="0" name=""/>
        <dsp:cNvSpPr/>
      </dsp:nvSpPr>
      <dsp:spPr>
        <a:xfrm>
          <a:off x="3963991" y="-65480"/>
          <a:ext cx="640969" cy="456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Turistas</a:t>
          </a:r>
          <a:endParaRPr lang="en-US" sz="1300" b="1" kern="1200" dirty="0"/>
        </a:p>
      </dsp:txBody>
      <dsp:txXfrm>
        <a:off x="3963991" y="-65480"/>
        <a:ext cx="640969" cy="456669"/>
      </dsp:txXfrm>
    </dsp:sp>
    <dsp:sp modelId="{AA519E23-F40A-4D0A-B891-8C8D8304AEF3}">
      <dsp:nvSpPr>
        <dsp:cNvPr id="0" name=""/>
        <dsp:cNvSpPr/>
      </dsp:nvSpPr>
      <dsp:spPr>
        <a:xfrm>
          <a:off x="4471328" y="50315"/>
          <a:ext cx="640969" cy="456669"/>
        </a:xfrm>
        <a:prstGeom prst="ellipse">
          <a:avLst/>
        </a:prstGeom>
        <a:solidFill>
          <a:schemeClr val="accent5">
            <a:hueOff val="-764144"/>
            <a:satOff val="3062"/>
            <a:lumOff val="66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Comunidad</a:t>
          </a:r>
          <a:endParaRPr lang="en-US" sz="1300" b="1" kern="1200" dirty="0"/>
        </a:p>
      </dsp:txBody>
      <dsp:txXfrm>
        <a:off x="4471328" y="50315"/>
        <a:ext cx="640969" cy="456669"/>
      </dsp:txXfrm>
    </dsp:sp>
    <dsp:sp modelId="{B4AEBC7E-029B-4C22-BE5C-2255FF52DDCC}">
      <dsp:nvSpPr>
        <dsp:cNvPr id="0" name=""/>
        <dsp:cNvSpPr/>
      </dsp:nvSpPr>
      <dsp:spPr>
        <a:xfrm>
          <a:off x="4878181" y="374770"/>
          <a:ext cx="640969" cy="456669"/>
        </a:xfrm>
        <a:prstGeom prst="ellipse">
          <a:avLst/>
        </a:prstGeom>
        <a:solidFill>
          <a:schemeClr val="accent5">
            <a:hueOff val="-1528289"/>
            <a:satOff val="6125"/>
            <a:lumOff val="132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Consejo de Gobierno</a:t>
          </a:r>
          <a:endParaRPr lang="en-US" sz="1300" b="1" kern="1200" dirty="0"/>
        </a:p>
      </dsp:txBody>
      <dsp:txXfrm>
        <a:off x="4878181" y="374770"/>
        <a:ext cx="640969" cy="456669"/>
      </dsp:txXfrm>
    </dsp:sp>
    <dsp:sp modelId="{63BED3D1-C264-47EF-8F72-40838D8ED20C}">
      <dsp:nvSpPr>
        <dsp:cNvPr id="0" name=""/>
        <dsp:cNvSpPr/>
      </dsp:nvSpPr>
      <dsp:spPr>
        <a:xfrm>
          <a:off x="5103968" y="843620"/>
          <a:ext cx="640969" cy="456669"/>
        </a:xfrm>
        <a:prstGeom prst="ellipse">
          <a:avLst/>
        </a:prstGeom>
        <a:solidFill>
          <a:schemeClr val="accent5">
            <a:hueOff val="-2292433"/>
            <a:satOff val="9187"/>
            <a:lumOff val="199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Ministerio Ambiente</a:t>
          </a:r>
          <a:endParaRPr lang="en-US" sz="1000" b="1" kern="1200" dirty="0"/>
        </a:p>
      </dsp:txBody>
      <dsp:txXfrm>
        <a:off x="5103968" y="843620"/>
        <a:ext cx="640969" cy="456669"/>
      </dsp:txXfrm>
    </dsp:sp>
    <dsp:sp modelId="{2AEF2B6A-9488-4391-A37C-359AD2746A16}">
      <dsp:nvSpPr>
        <dsp:cNvPr id="0" name=""/>
        <dsp:cNvSpPr/>
      </dsp:nvSpPr>
      <dsp:spPr>
        <a:xfrm>
          <a:off x="5103968" y="1364005"/>
          <a:ext cx="640969" cy="456669"/>
        </a:xfrm>
        <a:prstGeom prst="ellipse">
          <a:avLst/>
        </a:prstGeom>
        <a:solidFill>
          <a:schemeClr val="accent5">
            <a:hueOff val="-3056578"/>
            <a:satOff val="12250"/>
            <a:lumOff val="265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smtClean="0"/>
            <a:t>Parque Nacional Galápagos</a:t>
          </a:r>
          <a:endParaRPr lang="en-US" sz="800" b="1" kern="1200" dirty="0"/>
        </a:p>
      </dsp:txBody>
      <dsp:txXfrm>
        <a:off x="5103968" y="1364005"/>
        <a:ext cx="640969" cy="456669"/>
      </dsp:txXfrm>
    </dsp:sp>
    <dsp:sp modelId="{4C6007D3-3CEB-45CF-A5EA-36FA0559F5B1}">
      <dsp:nvSpPr>
        <dsp:cNvPr id="0" name=""/>
        <dsp:cNvSpPr/>
      </dsp:nvSpPr>
      <dsp:spPr>
        <a:xfrm>
          <a:off x="4878181" y="1832855"/>
          <a:ext cx="640969" cy="456669"/>
        </a:xfrm>
        <a:prstGeom prst="ellipse">
          <a:avLst/>
        </a:prstGeom>
        <a:solidFill>
          <a:schemeClr val="accent5">
            <a:hueOff val="-3820722"/>
            <a:satOff val="15312"/>
            <a:lumOff val="331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Armada Nacional</a:t>
          </a:r>
          <a:endParaRPr lang="en-US" sz="1300" b="1" kern="1200" dirty="0"/>
        </a:p>
      </dsp:txBody>
      <dsp:txXfrm>
        <a:off x="4878181" y="1832855"/>
        <a:ext cx="640969" cy="456669"/>
      </dsp:txXfrm>
    </dsp:sp>
    <dsp:sp modelId="{2D5C1C4D-DC3C-4F50-A8AA-41EF6BB487CD}">
      <dsp:nvSpPr>
        <dsp:cNvPr id="0" name=""/>
        <dsp:cNvSpPr/>
      </dsp:nvSpPr>
      <dsp:spPr>
        <a:xfrm>
          <a:off x="4471328" y="2157310"/>
          <a:ext cx="640969" cy="456669"/>
        </a:xfrm>
        <a:prstGeom prst="ellipse">
          <a:avLst/>
        </a:prstGeom>
        <a:solidFill>
          <a:schemeClr val="accent5">
            <a:hueOff val="-4584866"/>
            <a:satOff val="18374"/>
            <a:lumOff val="398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Municipio</a:t>
          </a:r>
          <a:endParaRPr lang="en-US" sz="1300" b="1" kern="1200" dirty="0"/>
        </a:p>
      </dsp:txBody>
      <dsp:txXfrm>
        <a:off x="4471328" y="2157310"/>
        <a:ext cx="640969" cy="456669"/>
      </dsp:txXfrm>
    </dsp:sp>
    <dsp:sp modelId="{E030890C-8B37-42B3-9257-B2C204AAC6FE}">
      <dsp:nvSpPr>
        <dsp:cNvPr id="0" name=""/>
        <dsp:cNvSpPr/>
      </dsp:nvSpPr>
      <dsp:spPr>
        <a:xfrm>
          <a:off x="3963991" y="2273106"/>
          <a:ext cx="640969" cy="456669"/>
        </a:xfrm>
        <a:prstGeom prst="ellipse">
          <a:avLst/>
        </a:prstGeom>
        <a:solidFill>
          <a:schemeClr val="accent5">
            <a:hueOff val="-5349011"/>
            <a:satOff val="21437"/>
            <a:lumOff val="464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Policía</a:t>
          </a:r>
          <a:endParaRPr lang="en-US" sz="1300" b="1" kern="1200" dirty="0"/>
        </a:p>
      </dsp:txBody>
      <dsp:txXfrm>
        <a:off x="3963991" y="2273106"/>
        <a:ext cx="640969" cy="456669"/>
      </dsp:txXfrm>
    </dsp:sp>
    <dsp:sp modelId="{F80D747E-4879-4658-B29A-395070AF4AA9}">
      <dsp:nvSpPr>
        <dsp:cNvPr id="0" name=""/>
        <dsp:cNvSpPr/>
      </dsp:nvSpPr>
      <dsp:spPr>
        <a:xfrm>
          <a:off x="3456653" y="2157310"/>
          <a:ext cx="640969" cy="456669"/>
        </a:xfrm>
        <a:prstGeom prst="ellipse">
          <a:avLst/>
        </a:prstGeom>
        <a:solidFill>
          <a:schemeClr val="accent5">
            <a:hueOff val="-6113155"/>
            <a:satOff val="24499"/>
            <a:lumOff val="531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Gobernación</a:t>
          </a:r>
          <a:endParaRPr lang="en-US" sz="1300" b="1" kern="1200" dirty="0"/>
        </a:p>
      </dsp:txBody>
      <dsp:txXfrm>
        <a:off x="3456653" y="2157310"/>
        <a:ext cx="640969" cy="456669"/>
      </dsp:txXfrm>
    </dsp:sp>
    <dsp:sp modelId="{85051872-4AF6-4B1D-B625-16376BC84CDB}">
      <dsp:nvSpPr>
        <dsp:cNvPr id="0" name=""/>
        <dsp:cNvSpPr/>
      </dsp:nvSpPr>
      <dsp:spPr>
        <a:xfrm>
          <a:off x="3049800" y="1832855"/>
          <a:ext cx="640969" cy="456669"/>
        </a:xfrm>
        <a:prstGeom prst="ellipse">
          <a:avLst/>
        </a:prstGeom>
        <a:solidFill>
          <a:schemeClr val="accent5">
            <a:hueOff val="-6877299"/>
            <a:satOff val="27561"/>
            <a:lumOff val="59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Bomberos</a:t>
          </a:r>
          <a:endParaRPr lang="en-US" sz="1300" b="1" kern="1200" dirty="0"/>
        </a:p>
      </dsp:txBody>
      <dsp:txXfrm>
        <a:off x="3049800" y="1832855"/>
        <a:ext cx="640969" cy="456669"/>
      </dsp:txXfrm>
    </dsp:sp>
    <dsp:sp modelId="{13D61BDD-FBC9-4832-9533-D6A42864EC8B}">
      <dsp:nvSpPr>
        <dsp:cNvPr id="0" name=""/>
        <dsp:cNvSpPr/>
      </dsp:nvSpPr>
      <dsp:spPr>
        <a:xfrm>
          <a:off x="2824013" y="1364005"/>
          <a:ext cx="640969" cy="456669"/>
        </a:xfrm>
        <a:prstGeom prst="ellipse">
          <a:avLst/>
        </a:prstGeom>
        <a:solidFill>
          <a:schemeClr val="accent5">
            <a:hueOff val="-7641443"/>
            <a:satOff val="30624"/>
            <a:lumOff val="66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err="1" smtClean="0"/>
            <a:t>ONG’s</a:t>
          </a:r>
          <a:endParaRPr lang="en-US" sz="1300" b="1" kern="1200" dirty="0"/>
        </a:p>
      </dsp:txBody>
      <dsp:txXfrm>
        <a:off x="2824013" y="1364005"/>
        <a:ext cx="640969" cy="456669"/>
      </dsp:txXfrm>
    </dsp:sp>
    <dsp:sp modelId="{712F9087-5660-4F2C-9D7D-614626FE0469}">
      <dsp:nvSpPr>
        <dsp:cNvPr id="0" name=""/>
        <dsp:cNvSpPr/>
      </dsp:nvSpPr>
      <dsp:spPr>
        <a:xfrm>
          <a:off x="2824013" y="843620"/>
          <a:ext cx="640969" cy="456669"/>
        </a:xfrm>
        <a:prstGeom prst="ellipse">
          <a:avLst/>
        </a:prstGeom>
        <a:solidFill>
          <a:schemeClr val="accent5">
            <a:hueOff val="-8405587"/>
            <a:satOff val="33686"/>
            <a:lumOff val="73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/>
            <a:t>Educación</a:t>
          </a:r>
        </a:p>
      </dsp:txBody>
      <dsp:txXfrm>
        <a:off x="2824013" y="843620"/>
        <a:ext cx="640969" cy="456669"/>
      </dsp:txXfrm>
    </dsp:sp>
    <dsp:sp modelId="{94E14581-F77D-47E7-97EF-009EDF60F8C8}">
      <dsp:nvSpPr>
        <dsp:cNvPr id="0" name=""/>
        <dsp:cNvSpPr/>
      </dsp:nvSpPr>
      <dsp:spPr>
        <a:xfrm>
          <a:off x="3049800" y="374770"/>
          <a:ext cx="640969" cy="456669"/>
        </a:xfrm>
        <a:prstGeom prst="ellipse">
          <a:avLst/>
        </a:prstGeom>
        <a:solidFill>
          <a:schemeClr val="accent5">
            <a:hueOff val="-9169732"/>
            <a:satOff val="36749"/>
            <a:lumOff val="796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err="1" smtClean="0"/>
            <a:t>PetroEcuador</a:t>
          </a:r>
          <a:endParaRPr lang="en-US" sz="1300" b="1" kern="1200" dirty="0"/>
        </a:p>
      </dsp:txBody>
      <dsp:txXfrm>
        <a:off x="3049800" y="374770"/>
        <a:ext cx="640969" cy="456669"/>
      </dsp:txXfrm>
    </dsp:sp>
    <dsp:sp modelId="{C504BD94-069C-45C4-9D27-882DA5DB3910}">
      <dsp:nvSpPr>
        <dsp:cNvPr id="0" name=""/>
        <dsp:cNvSpPr/>
      </dsp:nvSpPr>
      <dsp:spPr>
        <a:xfrm>
          <a:off x="3456653" y="50315"/>
          <a:ext cx="640969" cy="45666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Cámaras de Turismo</a:t>
          </a:r>
          <a:endParaRPr lang="en-US" sz="1300" b="1" kern="1200" dirty="0"/>
        </a:p>
      </dsp:txBody>
      <dsp:txXfrm>
        <a:off x="3456653" y="50315"/>
        <a:ext cx="640969" cy="456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ACE90-4CD4-463B-A7F2-47036AA0DD68}" type="datetimeFigureOut">
              <a:rPr lang="es-EC" smtClean="0"/>
              <a:pPr/>
              <a:t>17/03/2012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79BA2-FB8D-41E8-8ED6-1EC9C5E9931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Total de exposición</a:t>
            </a:r>
            <a:r>
              <a:rPr lang="es-EC" baseline="0" dirty="0" smtClean="0"/>
              <a:t> según lo indicado – 75 minutos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1</a:t>
            </a:fld>
            <a:endParaRPr lang="es-EC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Aquí los autores</a:t>
            </a:r>
            <a:r>
              <a:rPr lang="es-EC" baseline="0" dirty="0" smtClean="0"/>
              <a:t> expondremos acerca del Micro Ambiente de la Empresa Eléctrica Provincial Galápagos.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Aquí los autores</a:t>
            </a:r>
            <a:r>
              <a:rPr lang="es-EC" baseline="0" dirty="0" smtClean="0"/>
              <a:t> expondremos acerca del Micro Ambiente de la Empresa Eléctrica Provincial Galápagos.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Tiempo</a:t>
            </a:r>
            <a:r>
              <a:rPr lang="es-EC" baseline="0" dirty="0" smtClean="0"/>
              <a:t> en Conclusiones y Recomendaciones – 15 minutos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Tiempo</a:t>
            </a:r>
            <a:r>
              <a:rPr lang="es-EC" baseline="0" dirty="0" smtClean="0"/>
              <a:t> en Conclusiones y Recomendaciones – 15 minutos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Tiempo</a:t>
            </a:r>
            <a:r>
              <a:rPr lang="es-EC" baseline="0" dirty="0" smtClean="0"/>
              <a:t> en Conclusiones y Recomendaciones – 15 minutos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14</a:t>
            </a:fld>
            <a:endParaRPr lang="es-EC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Tiempo</a:t>
            </a:r>
            <a:r>
              <a:rPr lang="es-EC" baseline="0" dirty="0" smtClean="0"/>
              <a:t> en Conclusiones y Recomendaciones – 15 minutos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15</a:t>
            </a:fld>
            <a:endParaRPr lang="es-EC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Tiempo</a:t>
            </a:r>
            <a:r>
              <a:rPr lang="es-EC" baseline="0" dirty="0" smtClean="0"/>
              <a:t> en Conclusiones y Recomendaciones – 15 minutos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16</a:t>
            </a:fld>
            <a:endParaRPr lang="es-EC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Tiempo</a:t>
            </a:r>
            <a:r>
              <a:rPr lang="es-EC" baseline="0" dirty="0" smtClean="0"/>
              <a:t> en Conclusiones y Recomendaciones – 15 minutos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17</a:t>
            </a:fld>
            <a:endParaRPr lang="es-EC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Aquí se hablará de todo el modelo de gestión.- Principios, Valores, Misión, Visión, Estrategia Competitiva,</a:t>
            </a:r>
            <a:r>
              <a:rPr lang="es-EC" baseline="0" dirty="0" smtClean="0"/>
              <a:t> Direccionamiento Estratégico, un link para ver el tablero de Matriz Estratégica e Indicadores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18</a:t>
            </a:fld>
            <a:endParaRPr lang="es-EC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Tiempo</a:t>
            </a:r>
            <a:r>
              <a:rPr lang="es-EC" baseline="0" dirty="0" smtClean="0"/>
              <a:t> en Conclusiones y Recomendaciones – 15 minutos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19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Menú.- aquí puede realizar un clic en cualquiera de los íconos para</a:t>
            </a:r>
            <a:r>
              <a:rPr lang="es-EC" baseline="0" dirty="0" smtClean="0"/>
              <a:t> ir a cada uno de los capítulos del Proyecto.</a:t>
            </a:r>
          </a:p>
          <a:p>
            <a:r>
              <a:rPr lang="es-EC" baseline="0" dirty="0" smtClean="0"/>
              <a:t>Al hacer clic en la imagen del centro de “energías renovables y galápagos” volverá al menú inicial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Se expondrá</a:t>
            </a:r>
            <a:r>
              <a:rPr lang="es-EC" baseline="0" dirty="0" smtClean="0"/>
              <a:t> los Proyectos que tiene ELECGALAPAGOS S.A. en Energías Renovables y Eficiencia Energética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Eólico Santa Cruz – Baltra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Línea de transmisión Baltra - 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Pto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Ayora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Híbrido Isla Isabela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Fotovoltaico Santa Cruz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SCADA para Generación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SCADA para Distribución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Implementación de Redes Eléctricas Seguras en Zonas Rurales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de Comercialización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Información Geográfica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de Convergencia a las Normas Internacionales de Información Financiera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Redes Eléctricas Inteligentes (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Grids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20</a:t>
            </a:fld>
            <a:endParaRPr lang="es-EC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Se expondrá</a:t>
            </a:r>
            <a:r>
              <a:rPr lang="es-EC" baseline="0" dirty="0" smtClean="0"/>
              <a:t> los Proyectos que tiene ELECGALAPAGOS S.A. en Energías Renovables y Eficiencia Energética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Eólico Santa Cruz – Baltra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Línea de transmisión Baltra - 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Pto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Ayora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Híbrido Isla Isabela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Fotovoltaico Santa Cruz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SCADA para Generación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SCADA para Distribución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Implementación de Redes Eléctricas Seguras en Zonas Rurales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de Comercialización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Información Geográfica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de Convergencia a las Normas Internacionales de Información Financiera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Redes Eléctricas Inteligentes (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Grids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21</a:t>
            </a:fld>
            <a:endParaRPr lang="es-EC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Se expondrá</a:t>
            </a:r>
            <a:r>
              <a:rPr lang="es-EC" baseline="0" dirty="0" smtClean="0"/>
              <a:t> los Proyectos que tiene ELECGALAPAGOS S.A. en Energías Renovables y Eficiencia Energética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Eólico Santa Cruz – Baltra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Línea de transmisión Baltra - 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Pto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Ayora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Híbrido Isla Isabela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Fotovoltaico Santa Cruz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SCADA para Generación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SCADA para Distribución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Implementación de Redes Eléctricas Seguras en Zonas Rurales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de Comercialización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Información Geográfica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de Convergencia a las Normas Internacionales de Información Financiera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Redes Eléctricas Inteligentes (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Grids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22</a:t>
            </a:fld>
            <a:endParaRPr lang="es-EC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Tiempo</a:t>
            </a:r>
            <a:r>
              <a:rPr lang="es-EC" baseline="0" dirty="0" smtClean="0"/>
              <a:t> en Conclusiones y Recomendaciones – 10 minutos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24</a:t>
            </a:fld>
            <a:endParaRPr lang="es-EC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Se expondrá</a:t>
            </a:r>
            <a:r>
              <a:rPr lang="es-EC" baseline="0" dirty="0" smtClean="0"/>
              <a:t> los Proyectos que tiene ELECGALAPAGOS S.A. en Energías Renovables y Eficiencia Energética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Eólico Santa Cruz – Baltra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Línea de transmisión Baltra - 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Pto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Ayora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Híbrido Isla Isabela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Fotovoltaico Santa Cruz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SCADA para Generación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SCADA para Distribución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Implementación de Redes Eléctricas Seguras en Zonas Rurales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de Comercialización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Información Geográfica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de Convergencia a las Normas Internacionales de Información Financiera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Redes Eléctricas Inteligentes (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Grids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25</a:t>
            </a:fld>
            <a:endParaRPr lang="es-EC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Se expondrá</a:t>
            </a:r>
            <a:r>
              <a:rPr lang="es-EC" baseline="0" dirty="0" smtClean="0"/>
              <a:t> los Proyectos que tiene ELECGALAPAGOS S.A. en Energías Renovables y Eficiencia Energética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Eólico Santa Cruz – Baltra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Línea de transmisión Baltra - 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Pto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Ayora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Híbrido Isla Isabela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Fotovoltaico Santa Cruz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SCADA para Generación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SCADA para Distribución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Implementación de Redes Eléctricas Seguras en Zonas Rurales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de Comercialización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Sistema Información Geográfica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de Convergencia a las Normas Internacionales de Información Financiera</a:t>
            </a:r>
          </a:p>
          <a:p>
            <a:pPr>
              <a:buFontTx/>
              <a:buChar char="-"/>
            </a:pP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Proyecto Redes Eléctricas Inteligentes (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Grids</a:t>
            </a:r>
            <a:r>
              <a:rPr lang="es-EC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26</a:t>
            </a:fld>
            <a:endParaRPr lang="es-EC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Tiempo</a:t>
            </a:r>
            <a:r>
              <a:rPr lang="es-EC" baseline="0" dirty="0" smtClean="0"/>
              <a:t> en Herramienta Modelo Gestión Estratégica – 15 minutos</a:t>
            </a:r>
          </a:p>
          <a:p>
            <a:r>
              <a:rPr lang="es-EC" baseline="0" dirty="0" smtClean="0"/>
              <a:t>Al hacer clic en el ícono se va al Sitio Web de ELECGALAPAGOS en donde se encuentra la herramienta automatizada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27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Tiempo</a:t>
            </a:r>
            <a:r>
              <a:rPr lang="es-EC" baseline="0" dirty="0" smtClean="0"/>
              <a:t> en Introducción – 10 minutos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3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Aquí los autores</a:t>
            </a:r>
            <a:r>
              <a:rPr lang="es-EC" baseline="0" dirty="0" smtClean="0"/>
              <a:t> expondremos acerca de los problemas de la Empresa Eléctrica Provincial Galápagos.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4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Tiempo</a:t>
            </a:r>
            <a:r>
              <a:rPr lang="es-EC" baseline="0" dirty="0" smtClean="0"/>
              <a:t> en Diagnóstico Situacional – 10 minutos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5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Aquí los autores</a:t>
            </a:r>
            <a:r>
              <a:rPr lang="es-EC" baseline="0" dirty="0" smtClean="0"/>
              <a:t> expondremos acerca del Macro Ambiente de la Empresa Eléctrica Provincial Galápagos.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6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Aquí los autores</a:t>
            </a:r>
            <a:r>
              <a:rPr lang="es-EC" baseline="0" dirty="0" smtClean="0"/>
              <a:t> expondremos acerca del Macro Ambiente de la Empresa Eléctrica Provincial Galápagos.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7</a:t>
            </a:fld>
            <a:endParaRPr lang="es-EC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Aquí los autores</a:t>
            </a:r>
            <a:r>
              <a:rPr lang="es-EC" baseline="0" dirty="0" smtClean="0"/>
              <a:t> expondremos acerca del Micro Ambiente de la Empresa Eléctrica Provincial Galápagos.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Aquí los autores</a:t>
            </a:r>
            <a:r>
              <a:rPr lang="es-EC" baseline="0" dirty="0" smtClean="0"/>
              <a:t> expondremos acerca del Micro Ambiente de la Empresa Eléctrica Provincial Galápagos.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479BA2-FB8D-41E8-8ED6-1EC9C5E99316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17/03/2012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5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ision.doc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riesgos.docx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slide" Target="slide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12.xml"/><Relationship Id="rId18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slide" Target="slide3.xml"/><Relationship Id="rId12" Type="http://schemas.openxmlformats.org/officeDocument/2006/relationships/image" Target="../media/image9.jpeg"/><Relationship Id="rId17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27.xml"/><Relationship Id="rId5" Type="http://schemas.openxmlformats.org/officeDocument/2006/relationships/slide" Target="slide2.xml"/><Relationship Id="rId15" Type="http://schemas.openxmlformats.org/officeDocument/2006/relationships/slide" Target="slide5.xml"/><Relationship Id="rId10" Type="http://schemas.openxmlformats.org/officeDocument/2006/relationships/image" Target="../media/image8.jpeg"/><Relationship Id="rId4" Type="http://schemas.openxmlformats.org/officeDocument/2006/relationships/image" Target="../media/image5.gif"/><Relationship Id="rId9" Type="http://schemas.openxmlformats.org/officeDocument/2006/relationships/slide" Target="slide19.xml"/><Relationship Id="rId1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ODELO_GESTION_ESTRATEGICO_ELECGALAPAGOS.docx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elecgalapagos.com.ec/es/gestion.php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5.xml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microsoft.com/office/2007/relationships/diagramDrawing" Target="../diagrams/drawing1.xml"/><Relationship Id="rId5" Type="http://schemas.openxmlformats.org/officeDocument/2006/relationships/slide" Target="slide5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gif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5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dobe Arabic" pitchFamily="18" charset="-78"/>
                <a:cs typeface="Adobe Arabic" pitchFamily="18" charset="-78"/>
              </a:rPr>
              <a:t>MODELO DE GESTIÓN ESTRATÉGICA PARA LA EMPRESA ELÉCTRICA PROVINCIAL GALÁPAGOS</a:t>
            </a:r>
            <a:endParaRPr lang="es-EC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7" name="Picture 3" descr="C:\D\maf\MAESTRÍA ESPE\TESIS\TESIS\RECURSOS\logo_es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3816424" cy="91138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0"/>
            <a:ext cx="2199854" cy="165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Rectángulo"/>
          <p:cNvSpPr/>
          <p:nvPr/>
        </p:nvSpPr>
        <p:spPr>
          <a:xfrm>
            <a:off x="323528" y="3861048"/>
            <a:ext cx="39869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Sharon Torres Chica</a:t>
            </a:r>
          </a:p>
          <a:p>
            <a:pPr algn="ctr"/>
            <a:r>
              <a:rPr lang="es-E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Milton Aguas Flores</a:t>
            </a:r>
            <a:endParaRPr lang="es-E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99592" y="5517232"/>
            <a:ext cx="26546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Noviembre 2011</a:t>
            </a:r>
            <a:endParaRPr lang="es-ES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12976"/>
            <a:ext cx="29352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ANALISIS FODA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0" name="39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pic>
        <p:nvPicPr>
          <p:cNvPr id="37" name="Picture 2" descr="C:\D\maf\MAESTRÍA ESPE\TESIS\TESIS\RECURSOS\diagnostico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961000"/>
            <a:ext cx="899592" cy="896999"/>
          </a:xfrm>
          <a:prstGeom prst="rect">
            <a:avLst/>
          </a:prstGeom>
          <a:noFill/>
        </p:spPr>
      </p:pic>
      <p:pic>
        <p:nvPicPr>
          <p:cNvPr id="9" name="8 Imagen"/>
          <p:cNvPicPr/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0728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51520" y="1700808"/>
            <a:ext cx="8629991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500" dirty="0" smtClean="0"/>
              <a:t>Analizar  el ambiente de gestión estratégica</a:t>
            </a:r>
          </a:p>
          <a:p>
            <a:r>
              <a:rPr lang="es-EC" sz="3500" dirty="0" smtClean="0"/>
              <a:t> tanto interna como externa, para decidir </a:t>
            </a:r>
          </a:p>
          <a:p>
            <a:r>
              <a:rPr lang="es-EC" sz="3500" dirty="0" smtClean="0"/>
              <a:t>sobre el futuro.</a:t>
            </a:r>
          </a:p>
          <a:p>
            <a:pPr>
              <a:buFont typeface="Wingdings" pitchFamily="2" charset="2"/>
              <a:buChar char="à"/>
            </a:pPr>
            <a:r>
              <a:rPr lang="es-EC" sz="3500" dirty="0" smtClean="0">
                <a:sym typeface="Wingdings" pitchFamily="2" charset="2"/>
              </a:rPr>
              <a:t>Punto partida para definir estrategias a </a:t>
            </a:r>
          </a:p>
          <a:p>
            <a:pPr lvl="1"/>
            <a:r>
              <a:rPr lang="es-EC" sz="3500" dirty="0" smtClean="0">
                <a:sym typeface="Wingdings" pitchFamily="2" charset="2"/>
              </a:rPr>
              <a:t>Implementarse en ELECGALAPAGOS</a:t>
            </a:r>
          </a:p>
          <a:p>
            <a:pPr>
              <a:buFont typeface="Wingdings" pitchFamily="2" charset="2"/>
              <a:buChar char="à"/>
            </a:pPr>
            <a:endParaRPr lang="es-EC" sz="3500" dirty="0" smtClean="0">
              <a:sym typeface="Wingdings" pitchFamily="2" charset="2"/>
            </a:endParaRPr>
          </a:p>
          <a:p>
            <a:r>
              <a:rPr lang="es-EC" sz="3500" dirty="0" smtClean="0">
                <a:sym typeface="Wingdings" pitchFamily="2" charset="2"/>
              </a:rPr>
              <a:t>Matriz Síntesis Estratégica  Matriz Resumen </a:t>
            </a:r>
          </a:p>
          <a:p>
            <a:r>
              <a:rPr lang="es-EC" sz="3500" dirty="0" smtClean="0">
                <a:sym typeface="Wingdings" pitchFamily="2" charset="2"/>
              </a:rPr>
              <a:t>FODA para formulación de estrategias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0728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ANALISIS FODA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0" name="39 Imagen" descr="ESCUDO_ESP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pic>
        <p:nvPicPr>
          <p:cNvPr id="37" name="Picture 2" descr="C:\D\maf\MAESTRÍA ESPE\TESIS\TESIS\RECURSOS\diagnostico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5961000"/>
            <a:ext cx="899592" cy="896999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51520" y="980728"/>
            <a:ext cx="9075305" cy="601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s-EC" sz="3500" dirty="0" smtClean="0">
                <a:sym typeface="Wingdings" pitchFamily="2" charset="2"/>
              </a:rPr>
              <a:t>Ofensivas  FO</a:t>
            </a:r>
          </a:p>
          <a:p>
            <a:pPr lvl="2"/>
            <a:r>
              <a:rPr lang="es-EC" sz="3500" dirty="0" smtClean="0">
                <a:sym typeface="Wingdings" pitchFamily="2" charset="2"/>
              </a:rPr>
              <a:t>Establecer alianzas estratégicas con </a:t>
            </a:r>
          </a:p>
          <a:p>
            <a:pPr lvl="2"/>
            <a:r>
              <a:rPr lang="es-EC" sz="3500" dirty="0" smtClean="0">
                <a:sym typeface="Wingdings" pitchFamily="2" charset="2"/>
              </a:rPr>
              <a:t>organismos internacionales</a:t>
            </a:r>
          </a:p>
          <a:p>
            <a:pPr lvl="1">
              <a:buFont typeface="Arial" pitchFamily="34" charset="0"/>
              <a:buChar char="•"/>
            </a:pPr>
            <a:r>
              <a:rPr lang="es-EC" sz="3500" dirty="0" smtClean="0">
                <a:sym typeface="Wingdings" pitchFamily="2" charset="2"/>
              </a:rPr>
              <a:t>Defensivas  DA</a:t>
            </a:r>
          </a:p>
          <a:p>
            <a:pPr lvl="2"/>
            <a:r>
              <a:rPr lang="es-EC" sz="3500" dirty="0" smtClean="0">
                <a:sym typeface="Wingdings" pitchFamily="2" charset="2"/>
              </a:rPr>
              <a:t>Robustecer la plataforma tecnológica actual</a:t>
            </a:r>
          </a:p>
          <a:p>
            <a:pPr lvl="1">
              <a:buFont typeface="Arial" pitchFamily="34" charset="0"/>
              <a:buChar char="•"/>
            </a:pPr>
            <a:r>
              <a:rPr lang="es-EC" sz="3500" dirty="0" smtClean="0">
                <a:sym typeface="Wingdings" pitchFamily="2" charset="2"/>
              </a:rPr>
              <a:t>Respuesta Estratégica  FA</a:t>
            </a:r>
          </a:p>
          <a:p>
            <a:pPr lvl="2"/>
            <a:r>
              <a:rPr lang="es-EC" sz="3500" dirty="0" smtClean="0">
                <a:sym typeface="Wingdings" pitchFamily="2" charset="2"/>
              </a:rPr>
              <a:t>Aprovechar el apoyo gubernamental al </a:t>
            </a:r>
          </a:p>
          <a:p>
            <a:pPr lvl="2"/>
            <a:r>
              <a:rPr lang="es-EC" sz="3500" dirty="0" smtClean="0">
                <a:sym typeface="Wingdings" pitchFamily="2" charset="2"/>
              </a:rPr>
              <a:t>sector eléctrico</a:t>
            </a:r>
          </a:p>
          <a:p>
            <a:pPr lvl="1">
              <a:buFont typeface="Arial" pitchFamily="34" charset="0"/>
              <a:buChar char="•"/>
            </a:pPr>
            <a:r>
              <a:rPr lang="es-EC" sz="3500" dirty="0" smtClean="0">
                <a:sym typeface="Wingdings" pitchFamily="2" charset="2"/>
              </a:rPr>
              <a:t>Mejoramiento Estratégico  DO</a:t>
            </a:r>
          </a:p>
          <a:p>
            <a:pPr lvl="2"/>
            <a:r>
              <a:rPr lang="es-EC" sz="3500" dirty="0" smtClean="0">
                <a:sym typeface="Wingdings" pitchFamily="2" charset="2"/>
              </a:rPr>
              <a:t>Implementación de manual de funciones </a:t>
            </a:r>
          </a:p>
          <a:p>
            <a:pPr lvl="2"/>
            <a:r>
              <a:rPr lang="es-EC" sz="3500" dirty="0" smtClean="0">
                <a:sym typeface="Wingdings" pitchFamily="2" charset="2"/>
              </a:rPr>
              <a:t>basado en competencias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31640" y="692696"/>
            <a:ext cx="65726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MODELO DE GESTIÓN </a:t>
            </a:r>
          </a:p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ESTRATÉGICO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" name="3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Modelo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7" name="Picture 2" descr="D:\maf\MAESTRÍA ESPE\MODULO 12 - Diseño y Evaluación de Proyectos\caratul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7308" y="5589240"/>
            <a:ext cx="1949188" cy="1200137"/>
          </a:xfrm>
          <a:prstGeom prst="rect">
            <a:avLst/>
          </a:prstGeom>
          <a:noFill/>
        </p:spPr>
      </p:pic>
      <p:pic>
        <p:nvPicPr>
          <p:cNvPr id="11265" name="Picture 1" descr="C:\D\maf\MAESTRÍA ESPE\TESIS\TESIS\RECURSOS\model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204864"/>
            <a:ext cx="4314056" cy="322475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347864" y="548680"/>
            <a:ext cx="1999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MISION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" name="3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Modelo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7" name="Picture 2" descr="D:\maf\MAESTRÍA ESPE\MODULO 12 - Diseño y Evaluación de Proyectos\caratul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7308" y="5589240"/>
            <a:ext cx="1949188" cy="1200137"/>
          </a:xfrm>
          <a:prstGeom prst="rect">
            <a:avLst/>
          </a:prstGeom>
          <a:noFill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0" y="1253180"/>
          <a:ext cx="9144000" cy="4120036"/>
        </p:xfrm>
        <a:graphic>
          <a:graphicData uri="http://schemas.openxmlformats.org/drawingml/2006/table">
            <a:tbl>
              <a:tblPr/>
              <a:tblGrid>
                <a:gridCol w="2201633"/>
                <a:gridCol w="2522936"/>
                <a:gridCol w="4419431"/>
              </a:tblGrid>
              <a:tr h="2463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FACTORES CLAVES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PARAMETROS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DEFINICION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Naturaleza del Negocio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Arial"/>
                        </a:rPr>
                        <a:t>Sector al que pertenece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Arial"/>
                        </a:rPr>
                        <a:t>Servicios de generación, distribución y comercialización de energía eléctrica con calidad y de manera oportuna.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615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Razón para existir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Arial"/>
                        </a:rPr>
                        <a:t>Definición del negocio-Necesidad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Arial"/>
                        </a:rPr>
                        <a:t>Suministrar energía eléctrica de manera ágil, confiable, continua, oportuna y de calidad, a todos los clientes, y contribuyendo al desarrollo socio económico de la Provincia.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Mercado al que sirve 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Arial"/>
                        </a:rPr>
                        <a:t>Definición del negocio-Mercado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Arial"/>
                        </a:rPr>
                        <a:t>Personas naturales y jurídicas y organismos del estado que requieren servicios de energía y soluciones oportunas a sus requerimientos de energía eléctrica.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1083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Times New Roman"/>
                        </a:rPr>
                        <a:t/>
                      </a:r>
                      <a:br>
                        <a:rPr lang="es-ES" sz="1200" b="1">
                          <a:latin typeface="Arial"/>
                          <a:ea typeface="Times New Roman"/>
                        </a:rPr>
                      </a:b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Características Generales del Servicio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Arial"/>
                        </a:rPr>
                        <a:t>Definición del Negocio-ventajas Competitivas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Arial"/>
                        </a:rPr>
                        <a:t>Generación, distribución y comercialización de la energía eléctrica; preservación el ambiente mediante generación de electricidad con de energías renovables, y contribuyendo al desarrollo socio económico del país con capital humano comprometido con su labor. Estándares de calidad de generación eléctrica a nivel internacional.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Posición deseada en el Mercado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Arial"/>
                        </a:rPr>
                        <a:t>Visión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Arial"/>
                        </a:rPr>
                        <a:t>Ser una empresa líder y modelo de gestión en el mercado de generación de energía eléctrica,  para servir a la Provincia de Galápagos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615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Principios y Valores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Arial"/>
                        </a:rPr>
                        <a:t>Definidos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Arial"/>
                        </a:rPr>
                        <a:t>Con elementos éticos y morales que guíen el desarrollo de las labores, las decisiones de la empresa, y definan el liderazgo de la misma. Con capital humano comprometido con su labor.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5190" marR="25190" marT="0" marB="0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2705" name="AutoShape 1"/>
          <p:cNvSpPr>
            <a:spLocks noChangeArrowheads="1"/>
          </p:cNvSpPr>
          <p:nvPr/>
        </p:nvSpPr>
        <p:spPr bwMode="auto">
          <a:xfrm flipH="1">
            <a:off x="323528" y="5445224"/>
            <a:ext cx="6339780" cy="1262781"/>
          </a:xfrm>
          <a:prstGeom prst="flowChartAlternateProcess">
            <a:avLst/>
          </a:prstGeom>
          <a:gradFill rotWithShape="0">
            <a:gsLst>
              <a:gs pos="0">
                <a:srgbClr val="16E4FA"/>
              </a:gs>
              <a:gs pos="100000">
                <a:srgbClr val="16E4FA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ED1FDE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457200" tIns="0" rIns="13716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Ref" charset="0"/>
                <a:cs typeface="Arial" pitchFamily="34" charset="0"/>
              </a:rPr>
              <a:t>MISIÓN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Ref" charset="0"/>
                <a:cs typeface="Arial" pitchFamily="34" charset="0"/>
              </a:rPr>
              <a:t>Satisfacer la demanda de energía eléctrica a través de adecuados procesos de generación, distribución y comercialización, de una manera sostenible y sustentada  ágil y  continua, a sus clientes, preservando el ambiente y contribuyendo al desarrollo socio económico de la Región Insular.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428014" y="548680"/>
            <a:ext cx="1838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VISION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" name="3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Modelo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7" name="Picture 2" descr="D:\maf\MAESTRÍA ESPE\MODULO 12 - Diseño y Evaluación de Proyectos\caratul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7308" y="5589240"/>
            <a:ext cx="1949188" cy="1200137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0" y="1397000"/>
          <a:ext cx="9143999" cy="3904207"/>
        </p:xfrm>
        <a:graphic>
          <a:graphicData uri="http://schemas.openxmlformats.org/drawingml/2006/table">
            <a:tbl>
              <a:tblPr/>
              <a:tblGrid>
                <a:gridCol w="2019978"/>
                <a:gridCol w="1668385"/>
                <a:gridCol w="2226204"/>
                <a:gridCol w="3229432"/>
              </a:tblGrid>
              <a:tr h="3718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PERSPESPECTIVA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FACTORES CLAVES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PARAMETROS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DEFINICION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9295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INTERNA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Posición en el mercado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Deseado, Realista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Arial"/>
                        </a:rPr>
                        <a:t>Ser una empresa Líder y modelo de gestión en el mercado de generación de energía eléctrica,  para servir a la Provincia de Galápagos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8591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FINANCIERO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Arial"/>
                        </a:rPr>
                        <a:t>Tiempo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Mediano plazo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10 años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9295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CLIENTE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Ámbito del mercado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Definición del negocio-Mercado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Arial"/>
                        </a:rPr>
                        <a:t>Personas naturales y jurídicas y organismos del estado que requieren servicios de energía y soluciones oportunas a sus requerimientos de energía eléctrica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.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43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CLIENTE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Arial"/>
                        </a:rPr>
                        <a:t>Productos o Servicios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Arial"/>
                        </a:rPr>
                        <a:t>Definición del negocio-Necesidad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Arial"/>
                        </a:rPr>
                        <a:t>Satisfacer la demanda creciente de energía eléctrica,  de los habitantes de la provincia de Galápagos con calidad y de manera oportuna 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43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CRECIMIENTO Y APRENDIZAJE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Arial"/>
                        </a:rPr>
                        <a:t>Principios y Valores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Times New Roman"/>
                          <a:cs typeface="Arial"/>
                        </a:rPr>
                        <a:t>Definidos</a:t>
                      </a:r>
                      <a:endParaRPr lang="es-EC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Times New Roman"/>
                          <a:cs typeface="Arial"/>
                        </a:rPr>
                        <a:t>Elementos éticos y morales que guíen el desarrollo de las labores, las decisiones de la empresa, y definan el liderazgo de la misma</a:t>
                      </a:r>
                      <a:endParaRPr lang="es-EC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9584" marR="39584" marT="0" marB="0" anchor="ctr">
                    <a:lnL>
                      <a:noFill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  <p:sp>
        <p:nvSpPr>
          <p:cNvPr id="74753" name="AutoShape 1"/>
          <p:cNvSpPr>
            <a:spLocks noChangeArrowheads="1"/>
          </p:cNvSpPr>
          <p:nvPr/>
        </p:nvSpPr>
        <p:spPr bwMode="auto">
          <a:xfrm flipH="1">
            <a:off x="1043608" y="5517232"/>
            <a:ext cx="5213350" cy="1135533"/>
          </a:xfrm>
          <a:prstGeom prst="flowChartAlternateProcess">
            <a:avLst/>
          </a:prstGeom>
          <a:gradFill rotWithShape="0">
            <a:gsLst>
              <a:gs pos="0">
                <a:srgbClr val="16E4FA"/>
              </a:gs>
              <a:gs pos="100000">
                <a:srgbClr val="16E4FA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ED1FDE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457200" tIns="0" rIns="13716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Ref" charset="0"/>
                <a:cs typeface="Arial" pitchFamily="34" charset="0"/>
              </a:rPr>
              <a:t>VISIÓN 2020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 Ref" charset="0"/>
                <a:cs typeface="Arial" pitchFamily="34" charset="0"/>
              </a:rPr>
              <a:t>Ser la empresa eléctrica con mayor sustentabilidad que provee electricidad al primer patrimonio natural de la humanidad, a través de sus óptimos procesos organizacionales y excelentes capacidades técnico-operativas.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213570" y="548680"/>
            <a:ext cx="47346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EJES ESTRATÉGICOS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" name="3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Modelo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7" name="Picture 2" descr="D:\maf\MAESTRÍA ESPE\MODULO 12 - Diseño y Evaluación de Proyectos\caratul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7308" y="5589240"/>
            <a:ext cx="1949188" cy="1200137"/>
          </a:xfrm>
          <a:prstGeom prst="rect">
            <a:avLst/>
          </a:prstGeom>
          <a:noFill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83568" y="1484784"/>
          <a:ext cx="7776864" cy="3716435"/>
        </p:xfrm>
        <a:graphic>
          <a:graphicData uri="http://schemas.openxmlformats.org/drawingml/2006/table">
            <a:tbl>
              <a:tblPr/>
              <a:tblGrid>
                <a:gridCol w="3468659"/>
                <a:gridCol w="4308205"/>
              </a:tblGrid>
              <a:tr h="2290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PERSPECTIVA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EJES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059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GESTION COMERCIALIZACIÓN Y SERVICIOS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394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CLIENTE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GESTION AMBIENTALES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059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GESTION TÉCNICA Y DE GENERACIÓN ELÉCTRICA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394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GESTIÓN TECNOLÓGICA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059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GESTION ESTRATÉGICA INSTITUCIONAL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394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GESTIÓN LEGAL Y JURIDICA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394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GESTIÓN ADMINISTRATIVA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6845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CRECIMIENTO Y APRENDIZAJE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GESTIÓN DE TALENTO HUMANO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6037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CRECIMIENTO Y APRENDIZAJE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GESTIÓN DE PREVENCIÓN DE RIESGOS LABORALES Y SALUD OCUPACIONAL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3943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3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FINANCIERA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GESTION FINANCIERA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34387" y="548680"/>
            <a:ext cx="62930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PRIORIZACIÓN OBJETIVOS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" name="3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Modelo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7" name="Picture 2" descr="D:\maf\MAESTRÍA ESPE\MODULO 12 - Diseño y Evaluación de Proyectos\caratul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7308" y="5589240"/>
            <a:ext cx="1949188" cy="1200137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0" y="1268760"/>
          <a:ext cx="9144002" cy="4321029"/>
        </p:xfrm>
        <a:graphic>
          <a:graphicData uri="http://schemas.openxmlformats.org/drawingml/2006/table">
            <a:tbl>
              <a:tblPr/>
              <a:tblGrid>
                <a:gridCol w="613163"/>
                <a:gridCol w="641289"/>
                <a:gridCol w="687699"/>
                <a:gridCol w="2746575"/>
                <a:gridCol w="613163"/>
                <a:gridCol w="613163"/>
                <a:gridCol w="680667"/>
                <a:gridCol w="613163"/>
                <a:gridCol w="708794"/>
                <a:gridCol w="613163"/>
                <a:gridCol w="613163"/>
              </a:tblGrid>
              <a:tr h="3221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PRIORIZACIÓN DE OBJETIVOS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3283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INCIDENCIA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ALTO = 10      MEDIO = 5      BAJO = 1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FACTIBILIDAD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IMPACTO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25418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No.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PERSPECTIVA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EJES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PRE-OBJETIVOS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POSIBILIDAD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INVERSIONES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POSIBILIDAD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RECURSOS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HUMANOS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APTO 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POSIBILIDAD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TECNOLOGICA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 UTILIZARSE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APORTE A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CUMPLIMIENTO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 VISIÓN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ACEPTACIÓN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INTERNA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100%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75127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CLIENTE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GESTION AMBIENTALES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Contribuir a la sostenibilidad del ecosistema de las islas; convirtiéndose en un referente mundial de ecología y desarrollo; mediante la aplicación tecnologías energéticas sustentadas en el aprovechamiento de fuentes renovables y no convencionales de energía, disminuyendo el uso de combustibles fósiles , procedentes de generación de energía eléctrica actual, y cumpliendo todas las y cada unas delas normas ambientales, en un periodo de cuatro años, </a:t>
                      </a:r>
                      <a:b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endParaRPr lang="es-EC" sz="105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8,1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8,5</a:t>
                      </a:r>
                    </a:p>
                  </a:txBody>
                  <a:tcPr marL="2814" marR="2814" marT="281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" name="3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Modelo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7" name="Picture 2" descr="D:\maf\MAESTRÍA ESPE\MODULO 12 - Diseño y Evaluación de Proyectos\caratul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7308" y="5589240"/>
            <a:ext cx="1949188" cy="1200137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1563937" y="416858"/>
            <a:ext cx="61184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DIRECCIONAMIENTO ESTRATEGICO</a:t>
            </a:r>
          </a:p>
          <a:p>
            <a:pPr algn="ctr"/>
            <a:endParaRPr lang="es-E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" y="102079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C" sz="2400" dirty="0" smtClean="0">
                <a:sym typeface="Wingdings" pitchFamily="2" charset="2"/>
              </a:rPr>
              <a:t>Estrategia Institucional para ELECGALAPAGOS</a:t>
            </a:r>
          </a:p>
          <a:p>
            <a:pPr lvl="2">
              <a:buFont typeface="Arial" pitchFamily="34" charset="0"/>
              <a:buChar char="•"/>
            </a:pPr>
            <a:r>
              <a:rPr lang="es-EC" sz="2400" dirty="0" smtClean="0">
                <a:sym typeface="Wingdings" pitchFamily="2" charset="2"/>
              </a:rPr>
              <a:t>Estrategia de desarrollo.- </a:t>
            </a:r>
            <a:r>
              <a:rPr lang="es-EC" sz="2400" b="1" dirty="0" smtClean="0">
                <a:sym typeface="Wingdings" pitchFamily="2" charset="2"/>
              </a:rPr>
              <a:t>Diferenciación</a:t>
            </a:r>
            <a:r>
              <a:rPr lang="es-EC" sz="2400" dirty="0" smtClean="0">
                <a:sym typeface="Wingdings" pitchFamily="2" charset="2"/>
              </a:rPr>
              <a:t> Empresas Eléctricas del país con fuentes renovables 100% al 2015 (Decreto Presidencial)</a:t>
            </a:r>
          </a:p>
          <a:p>
            <a:pPr lvl="2">
              <a:buFont typeface="Arial" pitchFamily="34" charset="0"/>
              <a:buChar char="•"/>
            </a:pPr>
            <a:r>
              <a:rPr lang="es-EC" sz="2400" dirty="0" smtClean="0">
                <a:sym typeface="Wingdings" pitchFamily="2" charset="2"/>
              </a:rPr>
              <a:t>Estrategia de crecimiento.- </a:t>
            </a:r>
            <a:r>
              <a:rPr lang="es-EC" sz="2400" b="1" dirty="0" smtClean="0">
                <a:sym typeface="Wingdings" pitchFamily="2" charset="2"/>
              </a:rPr>
              <a:t>Desarrollo del producto</a:t>
            </a:r>
            <a:r>
              <a:rPr lang="es-EC" sz="2400" dirty="0" smtClean="0">
                <a:sym typeface="Wingdings" pitchFamily="2" charset="2"/>
              </a:rPr>
              <a:t> con nuevas aplicaciones de la energía eléctrica en servicios que generan eficiencia energética (fuentes de energía para vehículos eléctricos)</a:t>
            </a:r>
          </a:p>
          <a:p>
            <a:pPr lvl="2">
              <a:buFont typeface="Arial" pitchFamily="34" charset="0"/>
              <a:buChar char="•"/>
            </a:pPr>
            <a:r>
              <a:rPr lang="es-EC" sz="2400" dirty="0" smtClean="0">
                <a:sym typeface="Wingdings" pitchFamily="2" charset="2"/>
              </a:rPr>
              <a:t>Estrategia competitiva.- Respecto del Regulador, como “</a:t>
            </a:r>
            <a:r>
              <a:rPr lang="es-EC" sz="2400" b="1" dirty="0" smtClean="0">
                <a:sym typeface="Wingdings" pitchFamily="2" charset="2"/>
              </a:rPr>
              <a:t>Líder</a:t>
            </a:r>
            <a:r>
              <a:rPr lang="es-EC" sz="2400" dirty="0" smtClean="0">
                <a:sym typeface="Wingdings" pitchFamily="2" charset="2"/>
              </a:rPr>
              <a:t>” en generación de energía renovable</a:t>
            </a:r>
          </a:p>
        </p:txBody>
      </p:sp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4365104"/>
            <a:ext cx="6948264" cy="2492896"/>
            <a:chOff x="1832" y="7695"/>
            <a:chExt cx="8253" cy="2145"/>
          </a:xfrm>
        </p:grpSpPr>
        <p:sp>
          <p:nvSpPr>
            <p:cNvPr id="81923" name="AutoShape 3"/>
            <p:cNvSpPr>
              <a:spLocks noChangeArrowheads="1"/>
            </p:cNvSpPr>
            <p:nvPr/>
          </p:nvSpPr>
          <p:spPr bwMode="auto">
            <a:xfrm>
              <a:off x="4755" y="7695"/>
              <a:ext cx="2280" cy="73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Estrategia Institucional</a:t>
              </a:r>
              <a:endPara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4" name="AutoShape 4"/>
            <p:cNvSpPr>
              <a:spLocks noChangeArrowheads="1"/>
            </p:cNvSpPr>
            <p:nvPr/>
          </p:nvSpPr>
          <p:spPr bwMode="auto">
            <a:xfrm>
              <a:off x="1832" y="8910"/>
              <a:ext cx="2280" cy="90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Amenazas y oportunidades del entorno exterior</a:t>
              </a:r>
              <a:endPara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5" name="AutoShape 5"/>
            <p:cNvSpPr>
              <a:spLocks noChangeArrowheads="1"/>
            </p:cNvSpPr>
            <p:nvPr/>
          </p:nvSpPr>
          <p:spPr bwMode="auto">
            <a:xfrm>
              <a:off x="4800" y="8910"/>
              <a:ext cx="2280" cy="900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Misiones y objetivos corporativos</a:t>
              </a:r>
              <a:endPara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6" name="AutoShape 6"/>
            <p:cNvSpPr>
              <a:spLocks noChangeArrowheads="1"/>
            </p:cNvSpPr>
            <p:nvPr/>
          </p:nvSpPr>
          <p:spPr bwMode="auto">
            <a:xfrm>
              <a:off x="7805" y="8940"/>
              <a:ext cx="2280" cy="90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cs typeface="Arial" pitchFamily="34" charset="0"/>
                </a:rPr>
                <a:t>Fortalezas y debilidades de ELECGALAPAGOS</a:t>
              </a:r>
              <a:endPara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27" name="AutoShape 7"/>
            <p:cNvSpPr>
              <a:spLocks noChangeArrowheads="1"/>
            </p:cNvSpPr>
            <p:nvPr/>
          </p:nvSpPr>
          <p:spPr bwMode="auto">
            <a:xfrm>
              <a:off x="4275" y="9360"/>
              <a:ext cx="480" cy="255"/>
            </a:xfrm>
            <a:prstGeom prst="rightArrow">
              <a:avLst>
                <a:gd name="adj1" fmla="val 50000"/>
                <a:gd name="adj2" fmla="val 47059"/>
              </a:avLst>
            </a:prstGeom>
            <a:solidFill>
              <a:srgbClr val="4F81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81928" name="AutoShape 8"/>
            <p:cNvSpPr>
              <a:spLocks noChangeArrowheads="1"/>
            </p:cNvSpPr>
            <p:nvPr/>
          </p:nvSpPr>
          <p:spPr bwMode="auto">
            <a:xfrm flipH="1">
              <a:off x="7230" y="9345"/>
              <a:ext cx="480" cy="255"/>
            </a:xfrm>
            <a:prstGeom prst="rightArrow">
              <a:avLst>
                <a:gd name="adj1" fmla="val 50000"/>
                <a:gd name="adj2" fmla="val 47059"/>
              </a:avLst>
            </a:prstGeom>
            <a:solidFill>
              <a:srgbClr val="4F81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81929" name="AutoShape 9"/>
            <p:cNvSpPr>
              <a:spLocks noChangeArrowheads="1"/>
            </p:cNvSpPr>
            <p:nvPr/>
          </p:nvSpPr>
          <p:spPr bwMode="auto">
            <a:xfrm rot="-5400000">
              <a:off x="5730" y="8572"/>
              <a:ext cx="480" cy="255"/>
            </a:xfrm>
            <a:prstGeom prst="rightArrow">
              <a:avLst>
                <a:gd name="adj1" fmla="val 50000"/>
                <a:gd name="adj2" fmla="val 47059"/>
              </a:avLst>
            </a:prstGeom>
            <a:solidFill>
              <a:srgbClr val="4F81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81930" name="AutoShape 10"/>
            <p:cNvSpPr>
              <a:spLocks noChangeArrowheads="1"/>
            </p:cNvSpPr>
            <p:nvPr/>
          </p:nvSpPr>
          <p:spPr bwMode="auto">
            <a:xfrm rot="-1977541">
              <a:off x="4035" y="8430"/>
              <a:ext cx="480" cy="255"/>
            </a:xfrm>
            <a:prstGeom prst="rightArrow">
              <a:avLst>
                <a:gd name="adj1" fmla="val 50000"/>
                <a:gd name="adj2" fmla="val 47059"/>
              </a:avLst>
            </a:prstGeom>
            <a:solidFill>
              <a:srgbClr val="4F81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  <p:sp>
          <p:nvSpPr>
            <p:cNvPr id="81931" name="AutoShape 11"/>
            <p:cNvSpPr>
              <a:spLocks noChangeArrowheads="1"/>
            </p:cNvSpPr>
            <p:nvPr/>
          </p:nvSpPr>
          <p:spPr bwMode="auto">
            <a:xfrm rot="-7967205">
              <a:off x="7343" y="8497"/>
              <a:ext cx="480" cy="255"/>
            </a:xfrm>
            <a:prstGeom prst="rightArrow">
              <a:avLst>
                <a:gd name="adj1" fmla="val 50000"/>
                <a:gd name="adj2" fmla="val 47059"/>
              </a:avLst>
            </a:prstGeom>
            <a:solidFill>
              <a:srgbClr val="4F81B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C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>
            <a:hlinkClick r:id="rId3" action="ppaction://hlinkfile"/>
          </p:cNvPr>
          <p:cNvSpPr/>
          <p:nvPr/>
        </p:nvSpPr>
        <p:spPr>
          <a:xfrm>
            <a:off x="0" y="4725144"/>
            <a:ext cx="262778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dondear rectángulo de esquina sencilla">
            <a:hlinkClick r:id="rId4" action="ppaction://hlinkfile"/>
          </p:cNvPr>
          <p:cNvSpPr/>
          <p:nvPr/>
        </p:nvSpPr>
        <p:spPr>
          <a:xfrm>
            <a:off x="3347864" y="5517232"/>
            <a:ext cx="1872208" cy="1008112"/>
          </a:xfrm>
          <a:prstGeom prst="round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0" name="Picture 50" descr="C:\D\DIGITALES ENTREGADOS\diseños\renovables.jp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8256" y="0"/>
            <a:ext cx="9172317" cy="6858000"/>
          </a:xfrm>
          <a:prstGeom prst="rect">
            <a:avLst/>
          </a:prstGeom>
          <a:noFill/>
        </p:spPr>
      </p:pic>
      <p:sp>
        <p:nvSpPr>
          <p:cNvPr id="51" name="37 Sol"/>
          <p:cNvSpPr/>
          <p:nvPr/>
        </p:nvSpPr>
        <p:spPr>
          <a:xfrm>
            <a:off x="5526360" y="3933056"/>
            <a:ext cx="3635896" cy="2924944"/>
          </a:xfrm>
          <a:prstGeom prst="sun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521296" y="2924944"/>
            <a:ext cx="1728192" cy="1008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flatTx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 eaLnBrk="0" hangingPunct="0">
              <a:spcBef>
                <a:spcPct val="50000"/>
              </a:spcBef>
              <a:defRPr/>
            </a:pPr>
            <a:r>
              <a:rPr lang="es-ES_tradnl" sz="9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VALORES</a:t>
            </a:r>
          </a:p>
          <a:p>
            <a:pPr>
              <a:buFont typeface="Arial" pitchFamily="34" charset="0"/>
              <a:buChar char="•"/>
            </a:pPr>
            <a:r>
              <a:rPr lang="es-ES" sz="1000" b="1" dirty="0" smtClean="0">
                <a:solidFill>
                  <a:schemeClr val="tx1"/>
                </a:solidFill>
              </a:rPr>
              <a:t>Honestidad</a:t>
            </a:r>
          </a:p>
          <a:p>
            <a:pPr>
              <a:buFont typeface="Arial" pitchFamily="34" charset="0"/>
              <a:buChar char="•"/>
            </a:pPr>
            <a:r>
              <a:rPr lang="es-ES" sz="1000" b="1" dirty="0" smtClean="0">
                <a:solidFill>
                  <a:schemeClr val="tx1"/>
                </a:solidFill>
              </a:rPr>
              <a:t>Respeto</a:t>
            </a:r>
            <a:endParaRPr lang="es-EC" sz="1000" dirty="0"/>
          </a:p>
          <a:p>
            <a:pPr>
              <a:buFont typeface="Arial" pitchFamily="34" charset="0"/>
              <a:buChar char="•"/>
            </a:pPr>
            <a:r>
              <a:rPr lang="es-EC" sz="1000" b="1" dirty="0" smtClean="0"/>
              <a:t>Innovación</a:t>
            </a:r>
            <a:r>
              <a:rPr lang="es-EC" sz="10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s-EC" sz="1000" b="1" dirty="0" smtClean="0"/>
              <a:t>Eficiencia</a:t>
            </a:r>
            <a:endParaRPr lang="es-EC" sz="1000" dirty="0"/>
          </a:p>
          <a:p>
            <a:pPr>
              <a:buFont typeface="Arial" pitchFamily="34" charset="0"/>
              <a:buChar char="•"/>
            </a:pPr>
            <a:r>
              <a:rPr lang="es-EC" sz="1000" b="1" dirty="0" smtClean="0"/>
              <a:t>Solidaridad</a:t>
            </a:r>
            <a:endParaRPr lang="es-EC" sz="1000" dirty="0"/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5884363" y="163006"/>
            <a:ext cx="2736304" cy="1393786"/>
          </a:xfrm>
          <a:prstGeom prst="flowChartAlternateProcess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flatTx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s-ES" sz="900" b="1" u="sng" dirty="0">
                <a:solidFill>
                  <a:schemeClr val="tx2">
                    <a:lumMod val="50000"/>
                  </a:schemeClr>
                </a:solidFill>
                <a:latin typeface="Arial Unicode MS" pitchFamily="34" charset="-128"/>
              </a:rPr>
              <a:t>VISION 2020</a:t>
            </a:r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C" sz="1000" dirty="0"/>
          </a:p>
          <a:p>
            <a:pPr algn="just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000" b="1" dirty="0" smtClean="0"/>
              <a:t>Ser la empresa eléctrica con mayor sustentabilidad que provee electricidad al primer patrimonio natural de la humanidad, a través de sus óptimos procesos organizacionales y excelentes capacidades técnico-operativas.</a:t>
            </a:r>
            <a:endParaRPr lang="es-ES" sz="1000" b="1" dirty="0"/>
          </a:p>
          <a:p>
            <a:pPr algn="ctr">
              <a:defRPr/>
            </a:pPr>
            <a:endParaRPr lang="es-ES" sz="900" b="1" i="1" dirty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6065912" y="4265712"/>
            <a:ext cx="2592288" cy="216024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flatTx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1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es-ES_tradnl" sz="1000" b="1" u="sng" dirty="0">
                <a:solidFill>
                  <a:schemeClr val="tx2">
                    <a:lumMod val="50000"/>
                  </a:schemeClr>
                </a:solidFill>
                <a:cs typeface="+mn-cs"/>
              </a:rPr>
              <a:t>ESTRATEGIA </a:t>
            </a:r>
            <a:endParaRPr lang="es-ES_tradnl" sz="1000" b="1" u="sng" dirty="0" smtClean="0">
              <a:solidFill>
                <a:schemeClr val="tx2">
                  <a:lumMod val="50000"/>
                </a:schemeClr>
              </a:solidFill>
              <a:cs typeface="+mn-cs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1000" b="1" u="sng" dirty="0" smtClean="0">
                <a:solidFill>
                  <a:schemeClr val="tx2">
                    <a:lumMod val="50000"/>
                  </a:schemeClr>
                </a:solidFill>
                <a:cs typeface="+mn-cs"/>
              </a:rPr>
              <a:t>INSTITUCIONAL</a:t>
            </a:r>
            <a:endParaRPr lang="es-ES" sz="1000" b="1" dirty="0"/>
          </a:p>
          <a:p>
            <a:pPr algn="ctr">
              <a:defRPr/>
            </a:pPr>
            <a:endParaRPr lang="es-ES" sz="1000" dirty="0" smtClean="0"/>
          </a:p>
          <a:p>
            <a:pPr algn="ctr">
              <a:defRPr/>
            </a:pPr>
            <a:r>
              <a:rPr lang="es-ES" sz="1000" dirty="0" smtClean="0"/>
              <a:t>Incorporar tecnología de punta para operación y generación de nuevos servicios de energía eléctrica.</a:t>
            </a:r>
          </a:p>
          <a:p>
            <a:pPr algn="ctr">
              <a:defRPr/>
            </a:pPr>
            <a:endParaRPr lang="es-ES" sz="1000" dirty="0" smtClean="0"/>
          </a:p>
          <a:p>
            <a:pPr algn="ctr">
              <a:defRPr/>
            </a:pPr>
            <a:r>
              <a:rPr lang="es-ES" sz="1000" dirty="0" smtClean="0"/>
              <a:t>Incorporar procesos de las mejores prácticas del sector eléctrico con énfasis en las competencias laborales para la incursión de energías renovables</a:t>
            </a:r>
            <a:endParaRPr lang="es-EC" sz="1000" dirty="0"/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 rot="1316280">
            <a:off x="8576" y="1170196"/>
            <a:ext cx="476356" cy="1202381"/>
          </a:xfrm>
          <a:prstGeom prst="curvedRightArrow">
            <a:avLst>
              <a:gd name="adj1" fmla="val 29987"/>
              <a:gd name="adj2" fmla="val 79137"/>
              <a:gd name="adj3" fmla="val 5000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sp>
        <p:nvSpPr>
          <p:cNvPr id="56" name="AutoShape 14"/>
          <p:cNvSpPr>
            <a:spLocks noChangeArrowheads="1"/>
          </p:cNvSpPr>
          <p:nvPr/>
        </p:nvSpPr>
        <p:spPr bwMode="auto">
          <a:xfrm>
            <a:off x="3113584" y="548680"/>
            <a:ext cx="1844441" cy="428480"/>
          </a:xfrm>
          <a:prstGeom prst="notchedRightArrow">
            <a:avLst>
              <a:gd name="adj1" fmla="val 50000"/>
              <a:gd name="adj2" fmla="val 7007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sp>
        <p:nvSpPr>
          <p:cNvPr id="57" name="AutoShape 13"/>
          <p:cNvSpPr>
            <a:spLocks noChangeArrowheads="1"/>
          </p:cNvSpPr>
          <p:nvPr/>
        </p:nvSpPr>
        <p:spPr bwMode="auto">
          <a:xfrm rot="5400000">
            <a:off x="1058390" y="4208587"/>
            <a:ext cx="627534" cy="261563"/>
          </a:xfrm>
          <a:prstGeom prst="notchedRightArrow">
            <a:avLst>
              <a:gd name="adj1" fmla="val 50000"/>
              <a:gd name="adj2" fmla="val 80054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109230" y="4725144"/>
            <a:ext cx="2500298" cy="1540652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flatTx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_tradnl" sz="900" b="1" u="sng" dirty="0" smtClean="0">
                <a:solidFill>
                  <a:schemeClr val="tx1"/>
                </a:solidFill>
                <a:latin typeface="Arial Black" pitchFamily="34" charset="0"/>
                <a:cs typeface="+mn-cs"/>
              </a:rPr>
              <a:t>MISIÓN</a:t>
            </a:r>
            <a:endParaRPr lang="es-ES_tradnl" sz="900" b="1" u="sng" dirty="0">
              <a:solidFill>
                <a:schemeClr val="tx1"/>
              </a:solidFill>
              <a:latin typeface="Arial Black" pitchFamily="34" charset="0"/>
              <a:cs typeface="+mn-cs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1000" b="1" dirty="0" smtClean="0"/>
              <a:t>Satisfacer la demanda de energía eléctrica a través de adecuados procesos de generación, distribución y comercialización, de una manera sostenible y sustentada  ágil y  continua, a sus clientes, preservando el ambiente y contribuyendo al desarrollo socio económico de la Región Insular.</a:t>
            </a:r>
            <a:endParaRPr lang="es-ES_tradnl" sz="1000" b="1" dirty="0">
              <a:solidFill>
                <a:schemeClr val="tx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59" name="AutoShape 15"/>
          <p:cNvSpPr>
            <a:spLocks noChangeArrowheads="1"/>
          </p:cNvSpPr>
          <p:nvPr/>
        </p:nvSpPr>
        <p:spPr bwMode="auto">
          <a:xfrm rot="19238972">
            <a:off x="2105580" y="2680785"/>
            <a:ext cx="4698425" cy="683867"/>
          </a:xfrm>
          <a:prstGeom prst="notchedRightArrow">
            <a:avLst>
              <a:gd name="adj1" fmla="val 59139"/>
              <a:gd name="adj2" fmla="val 7744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sp>
        <p:nvSpPr>
          <p:cNvPr id="60" name="AutoShape 10"/>
          <p:cNvSpPr>
            <a:spLocks noChangeArrowheads="1"/>
          </p:cNvSpPr>
          <p:nvPr/>
        </p:nvSpPr>
        <p:spPr bwMode="auto">
          <a:xfrm rot="452561">
            <a:off x="83713" y="2266485"/>
            <a:ext cx="506219" cy="1272601"/>
          </a:xfrm>
          <a:prstGeom prst="curvedRightArrow">
            <a:avLst>
              <a:gd name="adj1" fmla="val 29987"/>
              <a:gd name="adj2" fmla="val 79137"/>
              <a:gd name="adj3" fmla="val 50005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305272" y="1628800"/>
            <a:ext cx="2216288" cy="10081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flatTx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 eaLnBrk="0" hangingPunct="0">
              <a:spcBef>
                <a:spcPct val="50000"/>
              </a:spcBef>
              <a:defRPr/>
            </a:pPr>
            <a:r>
              <a:rPr lang="es-ES_tradnl" sz="1000" b="1" u="sng" dirty="0" smtClean="0">
                <a:solidFill>
                  <a:srgbClr val="002060"/>
                </a:solidFill>
                <a:latin typeface="Arial Unicode MS" pitchFamily="34" charset="-128"/>
              </a:rPr>
              <a:t>PRINCIPIOS</a:t>
            </a:r>
          </a:p>
          <a:p>
            <a:pPr>
              <a:buFont typeface="Arial" pitchFamily="34" charset="0"/>
              <a:buChar char="•"/>
            </a:pPr>
            <a:r>
              <a:rPr lang="es-EC" sz="1000" b="1" dirty="0" smtClean="0"/>
              <a:t>Mejoramiento Continuo</a:t>
            </a:r>
            <a:endParaRPr lang="es-EC" sz="1000" dirty="0"/>
          </a:p>
          <a:p>
            <a:pPr>
              <a:buFont typeface="Arial" pitchFamily="34" charset="0"/>
              <a:buChar char="•"/>
            </a:pPr>
            <a:r>
              <a:rPr lang="es-EC" sz="1000" b="1" dirty="0" smtClean="0"/>
              <a:t>Productividad Sostenida</a:t>
            </a:r>
            <a:r>
              <a:rPr lang="es-EC" sz="1000" b="1" dirty="0"/>
              <a:t> </a:t>
            </a:r>
            <a:endParaRPr lang="es-EC" sz="1000" dirty="0"/>
          </a:p>
          <a:p>
            <a:pPr>
              <a:buFont typeface="Arial" pitchFamily="34" charset="0"/>
              <a:buChar char="•"/>
            </a:pPr>
            <a:r>
              <a:rPr lang="es-EC" sz="1000" b="1" dirty="0" smtClean="0"/>
              <a:t>Emprendimiento </a:t>
            </a:r>
            <a:endParaRPr lang="es-EC" sz="1000" dirty="0"/>
          </a:p>
          <a:p>
            <a:pPr>
              <a:buFont typeface="Arial" pitchFamily="34" charset="0"/>
              <a:buChar char="•"/>
            </a:pPr>
            <a:r>
              <a:rPr lang="es-EC" sz="1000" b="1" dirty="0" smtClean="0"/>
              <a:t>Servicio Eficaz</a:t>
            </a:r>
            <a:endParaRPr lang="es-EC" sz="1000" dirty="0"/>
          </a:p>
          <a:p>
            <a:pPr>
              <a:buFont typeface="Arial" pitchFamily="34" charset="0"/>
              <a:buChar char="•"/>
            </a:pPr>
            <a:r>
              <a:rPr lang="es-EC" sz="1000" b="1" dirty="0" smtClean="0"/>
              <a:t>Responsabilidad Social y Ambiental</a:t>
            </a:r>
            <a:endParaRPr lang="es-EC" sz="1000" dirty="0"/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auto">
          <a:xfrm>
            <a:off x="3357375" y="5664816"/>
            <a:ext cx="1844441" cy="428480"/>
          </a:xfrm>
          <a:prstGeom prst="notchedRightArrow">
            <a:avLst>
              <a:gd name="adj1" fmla="val 50000"/>
              <a:gd name="adj2" fmla="val 7007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sp>
        <p:nvSpPr>
          <p:cNvPr id="63" name="AutoShape 14"/>
          <p:cNvSpPr>
            <a:spLocks noChangeArrowheads="1"/>
          </p:cNvSpPr>
          <p:nvPr/>
        </p:nvSpPr>
        <p:spPr bwMode="auto">
          <a:xfrm rot="16200000">
            <a:off x="6413342" y="2580571"/>
            <a:ext cx="1844441" cy="428480"/>
          </a:xfrm>
          <a:prstGeom prst="notchedRightArrow">
            <a:avLst>
              <a:gd name="adj1" fmla="val 50000"/>
              <a:gd name="adj2" fmla="val 70071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sp>
        <p:nvSpPr>
          <p:cNvPr id="64" name="39 CuadroTexto"/>
          <p:cNvSpPr txBox="1"/>
          <p:nvPr/>
        </p:nvSpPr>
        <p:spPr>
          <a:xfrm rot="19205637">
            <a:off x="2721492" y="3705202"/>
            <a:ext cx="1339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C" sz="1400" dirty="0" smtClean="0">
                <a:solidFill>
                  <a:schemeClr val="bg1"/>
                </a:solidFill>
                <a:latin typeface="+mn-lt"/>
              </a:rPr>
              <a:t>Diferenciación</a:t>
            </a:r>
            <a:r>
              <a:rPr lang="es-EC" sz="1600" dirty="0" smtClean="0">
                <a:solidFill>
                  <a:schemeClr val="bg1"/>
                </a:solidFill>
                <a:latin typeface="+mn-lt"/>
              </a:rPr>
              <a:t> -</a:t>
            </a:r>
            <a:endParaRPr lang="es-EC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5" name="41 CuadroTexto"/>
          <p:cNvSpPr txBox="1"/>
          <p:nvPr/>
        </p:nvSpPr>
        <p:spPr>
          <a:xfrm rot="19227014">
            <a:off x="3620864" y="2793652"/>
            <a:ext cx="1744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C" sz="1400" dirty="0" smtClean="0">
                <a:solidFill>
                  <a:schemeClr val="bg1"/>
                </a:solidFill>
                <a:latin typeface="+mn-lt"/>
              </a:rPr>
              <a:t>Desarrollo Producto </a:t>
            </a:r>
            <a:r>
              <a:rPr lang="es-EC" sz="1600" dirty="0" smtClean="0">
                <a:solidFill>
                  <a:schemeClr val="bg1"/>
                </a:solidFill>
                <a:latin typeface="+mn-lt"/>
              </a:rPr>
              <a:t>-</a:t>
            </a:r>
            <a:endParaRPr lang="es-EC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42 CuadroTexto"/>
          <p:cNvSpPr txBox="1"/>
          <p:nvPr/>
        </p:nvSpPr>
        <p:spPr>
          <a:xfrm rot="19219631">
            <a:off x="5027740" y="2017406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EC" sz="1600" dirty="0" smtClean="0">
                <a:solidFill>
                  <a:schemeClr val="bg1"/>
                </a:solidFill>
              </a:rPr>
              <a:t> </a:t>
            </a:r>
            <a:r>
              <a:rPr lang="es-EC" sz="1400" dirty="0" smtClean="0">
                <a:solidFill>
                  <a:schemeClr val="bg1"/>
                </a:solidFill>
                <a:latin typeface="+mn-lt"/>
              </a:rPr>
              <a:t>Del Líder</a:t>
            </a:r>
            <a:endParaRPr lang="es-EC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" name="46 Cilindro"/>
          <p:cNvSpPr/>
          <p:nvPr/>
        </p:nvSpPr>
        <p:spPr>
          <a:xfrm rot="19318493">
            <a:off x="2321672" y="3190709"/>
            <a:ext cx="878340" cy="723413"/>
          </a:xfrm>
          <a:prstGeom prst="can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68" name="47 CuadroTexto"/>
          <p:cNvSpPr txBox="1"/>
          <p:nvPr/>
        </p:nvSpPr>
        <p:spPr>
          <a:xfrm rot="19139270">
            <a:off x="2332327" y="3347269"/>
            <a:ext cx="936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Gestión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Financiera</a:t>
            </a:r>
            <a:endParaRPr lang="es-EC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9" name="49 Cilindro"/>
          <p:cNvSpPr/>
          <p:nvPr/>
        </p:nvSpPr>
        <p:spPr>
          <a:xfrm rot="19136793">
            <a:off x="2779462" y="4405458"/>
            <a:ext cx="878340" cy="846353"/>
          </a:xfrm>
          <a:prstGeom prst="can">
            <a:avLst>
              <a:gd name="adj" fmla="val 1682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70" name="50 CuadroTexto"/>
          <p:cNvSpPr txBox="1"/>
          <p:nvPr/>
        </p:nvSpPr>
        <p:spPr>
          <a:xfrm rot="19152125">
            <a:off x="2841091" y="4477359"/>
            <a:ext cx="821059" cy="7386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Gestión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Talento 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Humano</a:t>
            </a:r>
            <a:endParaRPr lang="es-EC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" name="52 Cilindro"/>
          <p:cNvSpPr/>
          <p:nvPr/>
        </p:nvSpPr>
        <p:spPr>
          <a:xfrm rot="19148709">
            <a:off x="5629268" y="2041763"/>
            <a:ext cx="1455409" cy="832537"/>
          </a:xfrm>
          <a:prstGeom prst="can">
            <a:avLst>
              <a:gd name="adj" fmla="val 1538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72" name="53 CuadroTexto"/>
          <p:cNvSpPr txBox="1"/>
          <p:nvPr/>
        </p:nvSpPr>
        <p:spPr>
          <a:xfrm rot="19073272">
            <a:off x="5655419" y="2119913"/>
            <a:ext cx="14550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Gestión 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Comercialización 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y Servicios</a:t>
            </a:r>
            <a:endParaRPr lang="es-EC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3" name="54 Cilindro"/>
          <p:cNvSpPr/>
          <p:nvPr/>
        </p:nvSpPr>
        <p:spPr>
          <a:xfrm rot="19137085">
            <a:off x="4670663" y="985755"/>
            <a:ext cx="991863" cy="832537"/>
          </a:xfrm>
          <a:prstGeom prst="can">
            <a:avLst>
              <a:gd name="adj" fmla="val 15387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74" name="55 CuadroTexto"/>
          <p:cNvSpPr txBox="1"/>
          <p:nvPr/>
        </p:nvSpPr>
        <p:spPr>
          <a:xfrm rot="19011826">
            <a:off x="4719739" y="1177763"/>
            <a:ext cx="93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Gestión 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Ambiental</a:t>
            </a:r>
            <a:endParaRPr lang="es-EC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56 Cilindro"/>
          <p:cNvSpPr/>
          <p:nvPr/>
        </p:nvSpPr>
        <p:spPr>
          <a:xfrm rot="18997947">
            <a:off x="4779462" y="2849193"/>
            <a:ext cx="1002617" cy="846353"/>
          </a:xfrm>
          <a:prstGeom prst="can">
            <a:avLst>
              <a:gd name="adj" fmla="val 16821"/>
            </a:avLst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76" name="57 CuadroTexto"/>
          <p:cNvSpPr txBox="1"/>
          <p:nvPr/>
        </p:nvSpPr>
        <p:spPr>
          <a:xfrm rot="19013279">
            <a:off x="4771427" y="2923287"/>
            <a:ext cx="1085170" cy="73866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Gestión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Estratégica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Institucional</a:t>
            </a:r>
            <a:endParaRPr lang="es-EC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" name="AutoShape 10"/>
          <p:cNvSpPr>
            <a:spLocks noChangeArrowheads="1"/>
          </p:cNvSpPr>
          <p:nvPr/>
        </p:nvSpPr>
        <p:spPr bwMode="auto">
          <a:xfrm rot="14222826">
            <a:off x="3905202" y="4450246"/>
            <a:ext cx="397301" cy="1072945"/>
          </a:xfrm>
          <a:prstGeom prst="curvedRightArrow">
            <a:avLst>
              <a:gd name="adj1" fmla="val 29918"/>
              <a:gd name="adj2" fmla="val 78957"/>
              <a:gd name="adj3" fmla="val 5000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sp>
        <p:nvSpPr>
          <p:cNvPr id="78" name="AutoShape 10"/>
          <p:cNvSpPr>
            <a:spLocks noChangeArrowheads="1"/>
          </p:cNvSpPr>
          <p:nvPr/>
        </p:nvSpPr>
        <p:spPr bwMode="auto">
          <a:xfrm rot="14222826">
            <a:off x="4841305" y="3783081"/>
            <a:ext cx="397301" cy="1072945"/>
          </a:xfrm>
          <a:prstGeom prst="curvedRightArrow">
            <a:avLst>
              <a:gd name="adj1" fmla="val 29918"/>
              <a:gd name="adj2" fmla="val 78957"/>
              <a:gd name="adj3" fmla="val 5000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sp>
        <p:nvSpPr>
          <p:cNvPr id="79" name="AutoShape 10"/>
          <p:cNvSpPr>
            <a:spLocks noChangeArrowheads="1"/>
          </p:cNvSpPr>
          <p:nvPr/>
        </p:nvSpPr>
        <p:spPr bwMode="auto">
          <a:xfrm rot="14222826">
            <a:off x="5957113" y="2918985"/>
            <a:ext cx="397301" cy="1072945"/>
          </a:xfrm>
          <a:prstGeom prst="curvedRightArrow">
            <a:avLst>
              <a:gd name="adj1" fmla="val 29918"/>
              <a:gd name="adj2" fmla="val 78957"/>
              <a:gd name="adj3" fmla="val 5000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sp>
        <p:nvSpPr>
          <p:cNvPr id="80" name="61 Cilindro"/>
          <p:cNvSpPr/>
          <p:nvPr/>
        </p:nvSpPr>
        <p:spPr>
          <a:xfrm rot="19040731">
            <a:off x="3847075" y="1633291"/>
            <a:ext cx="1002617" cy="974659"/>
          </a:xfrm>
          <a:prstGeom prst="can">
            <a:avLst>
              <a:gd name="adj" fmla="val 16821"/>
            </a:avLst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81" name="62 CuadroTexto"/>
          <p:cNvSpPr txBox="1"/>
          <p:nvPr/>
        </p:nvSpPr>
        <p:spPr>
          <a:xfrm rot="19056063">
            <a:off x="3881000" y="1704467"/>
            <a:ext cx="1066613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Gestión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Técnica y de 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Generación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Eléctrica</a:t>
            </a:r>
            <a:endParaRPr lang="es-EC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" name="63 Cilindro"/>
          <p:cNvSpPr/>
          <p:nvPr/>
        </p:nvSpPr>
        <p:spPr>
          <a:xfrm rot="19294052">
            <a:off x="3020890" y="2409023"/>
            <a:ext cx="1002617" cy="846353"/>
          </a:xfrm>
          <a:prstGeom prst="can">
            <a:avLst>
              <a:gd name="adj" fmla="val 16821"/>
            </a:avLst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83" name="64 CuadroTexto"/>
          <p:cNvSpPr txBox="1"/>
          <p:nvPr/>
        </p:nvSpPr>
        <p:spPr>
          <a:xfrm rot="19141988">
            <a:off x="3038216" y="2590839"/>
            <a:ext cx="1034450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Gestión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Tecnológica</a:t>
            </a:r>
            <a:endParaRPr lang="es-EC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4" name="AutoShape 21"/>
          <p:cNvSpPr>
            <a:spLocks noChangeArrowheads="1"/>
          </p:cNvSpPr>
          <p:nvPr/>
        </p:nvSpPr>
        <p:spPr bwMode="auto">
          <a:xfrm rot="13140810" flipH="1">
            <a:off x="3352149" y="1532544"/>
            <a:ext cx="311612" cy="1097112"/>
          </a:xfrm>
          <a:prstGeom prst="curvedRightArrow">
            <a:avLst>
              <a:gd name="adj1" fmla="val 56069"/>
              <a:gd name="adj2" fmla="val 148098"/>
              <a:gd name="adj3" fmla="val 5000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sp>
        <p:nvSpPr>
          <p:cNvPr id="85" name="AutoShape 21"/>
          <p:cNvSpPr>
            <a:spLocks noChangeArrowheads="1"/>
          </p:cNvSpPr>
          <p:nvPr/>
        </p:nvSpPr>
        <p:spPr bwMode="auto">
          <a:xfrm rot="13744274" flipH="1">
            <a:off x="4190324" y="738716"/>
            <a:ext cx="326638" cy="1283856"/>
          </a:xfrm>
          <a:prstGeom prst="curvedRightArrow">
            <a:avLst>
              <a:gd name="adj1" fmla="val 56069"/>
              <a:gd name="adj2" fmla="val 148098"/>
              <a:gd name="adj3" fmla="val 5000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  <p:pic>
        <p:nvPicPr>
          <p:cNvPr id="86" name="Picture 51" descr="C:\D\DIGITALES ENTREGADOS\diseños\logo_elecgalapago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328" y="0"/>
            <a:ext cx="1835696" cy="1377056"/>
          </a:xfrm>
          <a:prstGeom prst="rect">
            <a:avLst/>
          </a:prstGeom>
          <a:noFill/>
        </p:spPr>
      </p:pic>
      <p:sp>
        <p:nvSpPr>
          <p:cNvPr id="87" name="40 Cilindro"/>
          <p:cNvSpPr/>
          <p:nvPr/>
        </p:nvSpPr>
        <p:spPr>
          <a:xfrm rot="19136793">
            <a:off x="3509822" y="3670244"/>
            <a:ext cx="1509497" cy="898168"/>
          </a:xfrm>
          <a:prstGeom prst="can">
            <a:avLst>
              <a:gd name="adj" fmla="val 1682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C"/>
          </a:p>
        </p:txBody>
      </p:sp>
      <p:sp>
        <p:nvSpPr>
          <p:cNvPr id="88" name="43 CuadroTexto"/>
          <p:cNvSpPr txBox="1"/>
          <p:nvPr/>
        </p:nvSpPr>
        <p:spPr>
          <a:xfrm rot="19152125">
            <a:off x="3469285" y="3799804"/>
            <a:ext cx="1679487" cy="7386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Gestión Prevención 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Riesgos laborales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 y Salud ocupacional</a:t>
            </a:r>
            <a:endParaRPr lang="es-EC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AutoShape 21"/>
          <p:cNvSpPr>
            <a:spLocks noChangeArrowheads="1"/>
          </p:cNvSpPr>
          <p:nvPr/>
        </p:nvSpPr>
        <p:spPr bwMode="auto">
          <a:xfrm rot="13140810" flipH="1">
            <a:off x="2632069" y="2324631"/>
            <a:ext cx="311612" cy="1097112"/>
          </a:xfrm>
          <a:prstGeom prst="curvedRightArrow">
            <a:avLst>
              <a:gd name="adj1" fmla="val 56069"/>
              <a:gd name="adj2" fmla="val 148098"/>
              <a:gd name="adj3" fmla="val 50005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C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7544" y="692696"/>
            <a:ext cx="84369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DETERMINACIÓN Y </a:t>
            </a:r>
          </a:p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DESARROLLO DE PROYECTOS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" name="3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Proyectos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6" name="Picture 2" descr="D:\maf\MAESTRÍA ESPE\MODULO 12 - Diseño y Evaluación de Proyectos\caratul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7308" y="5589240"/>
            <a:ext cx="1949188" cy="1200137"/>
          </a:xfrm>
          <a:prstGeom prst="rect">
            <a:avLst/>
          </a:prstGeom>
          <a:noFill/>
        </p:spPr>
      </p:pic>
      <p:pic>
        <p:nvPicPr>
          <p:cNvPr id="8" name="Picture 3" descr="C:\D\maf\MAESTRÍA ESPE\TESIS\TESIS\RECURSOS\eolico_atardecer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2492896"/>
            <a:ext cx="3888432" cy="4044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5" name="4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408503" y="404664"/>
            <a:ext cx="2037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MENÚ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D:\maf\MAESTRÍA ESPE\MODULO 12 - Diseño y Evaluación de Proyectos\caratul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8916" y="3164967"/>
            <a:ext cx="1949188" cy="1200137"/>
          </a:xfrm>
          <a:prstGeom prst="rect">
            <a:avLst/>
          </a:prstGeom>
          <a:noFill/>
        </p:spPr>
      </p:pic>
      <p:grpSp>
        <p:nvGrpSpPr>
          <p:cNvPr id="48" name="47 Grupo"/>
          <p:cNvGrpSpPr/>
          <p:nvPr/>
        </p:nvGrpSpPr>
        <p:grpSpPr>
          <a:xfrm>
            <a:off x="1403648" y="2223889"/>
            <a:ext cx="2048854" cy="1493143"/>
            <a:chOff x="1403648" y="2223889"/>
            <a:chExt cx="2048854" cy="1493143"/>
          </a:xfrm>
        </p:grpSpPr>
        <p:pic>
          <p:nvPicPr>
            <p:cNvPr id="14339" name="Picture 3" descr="C:\D\maf\MAESTRÍA ESPE\TESIS\TESIS\RECURSOS\introduccion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03648" y="2223889"/>
              <a:ext cx="2048854" cy="1277119"/>
            </a:xfrm>
            <a:prstGeom prst="rect">
              <a:avLst/>
            </a:prstGeom>
            <a:noFill/>
          </p:spPr>
        </p:pic>
        <p:sp>
          <p:nvSpPr>
            <p:cNvPr id="14" name="13 Rectángulo"/>
            <p:cNvSpPr/>
            <p:nvPr/>
          </p:nvSpPr>
          <p:spPr>
            <a:xfrm>
              <a:off x="1890216" y="3378478"/>
              <a:ext cx="1265475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Introducción</a:t>
              </a:r>
              <a:endParaRPr lang="es-ES" sz="1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5934788" y="2020268"/>
            <a:ext cx="1445524" cy="1912788"/>
            <a:chOff x="5934788" y="2020268"/>
            <a:chExt cx="1445524" cy="1912788"/>
          </a:xfrm>
        </p:grpSpPr>
        <p:sp>
          <p:nvSpPr>
            <p:cNvPr id="18" name="17 Rectángulo"/>
            <p:cNvSpPr/>
            <p:nvPr/>
          </p:nvSpPr>
          <p:spPr>
            <a:xfrm>
              <a:off x="5934788" y="3102059"/>
              <a:ext cx="144552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Determinación</a:t>
              </a:r>
            </a:p>
            <a:p>
              <a:pPr algn="ctr"/>
              <a:r>
                <a:rPr lang="es-ES" sz="16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Desarrollo</a:t>
              </a:r>
            </a:p>
            <a:p>
              <a:pPr algn="ctr"/>
              <a:r>
                <a:rPr lang="es-ES" sz="1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Proyectos</a:t>
              </a:r>
              <a:endParaRPr lang="es-ES" sz="1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3075" name="Picture 3" descr="C:\D\maf\MAESTRÍA ESPE\TESIS\TESIS\RECURSOS\eolico_atardecer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56176" y="2020268"/>
              <a:ext cx="1008111" cy="10486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Menú</a:t>
            </a:r>
            <a:endParaRPr lang="es-EC" dirty="0">
              <a:solidFill>
                <a:schemeClr val="bg1"/>
              </a:solidFill>
            </a:endParaRPr>
          </a:p>
        </p:txBody>
      </p:sp>
      <p:grpSp>
        <p:nvGrpSpPr>
          <p:cNvPr id="36" name="35 Grupo"/>
          <p:cNvGrpSpPr/>
          <p:nvPr/>
        </p:nvGrpSpPr>
        <p:grpSpPr>
          <a:xfrm>
            <a:off x="3820789" y="4797152"/>
            <a:ext cx="1258293" cy="1490682"/>
            <a:chOff x="3820789" y="4797152"/>
            <a:chExt cx="1258293" cy="1490682"/>
          </a:xfrm>
        </p:grpSpPr>
        <p:sp>
          <p:nvSpPr>
            <p:cNvPr id="29" name="28 Rectángulo"/>
            <p:cNvSpPr/>
            <p:nvPr/>
          </p:nvSpPr>
          <p:spPr>
            <a:xfrm>
              <a:off x="3820789" y="5949280"/>
              <a:ext cx="1258293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Herramienta</a:t>
              </a:r>
              <a:endParaRPr lang="es-ES" sz="1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35" name="Picture 1" descr="C:\D\maf\MAESTRÍA ESPE\TESIS\TESIS\RECURSOS\herramienta-SEOySEM.jp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51920" y="4797152"/>
              <a:ext cx="1224136" cy="1224136"/>
            </a:xfrm>
            <a:prstGeom prst="rect">
              <a:avLst/>
            </a:prstGeom>
            <a:noFill/>
          </p:spPr>
        </p:pic>
      </p:grpSp>
      <p:grpSp>
        <p:nvGrpSpPr>
          <p:cNvPr id="41" name="40 Grupo"/>
          <p:cNvGrpSpPr/>
          <p:nvPr/>
        </p:nvGrpSpPr>
        <p:grpSpPr>
          <a:xfrm>
            <a:off x="3851920" y="1340768"/>
            <a:ext cx="1173144" cy="1623085"/>
            <a:chOff x="3851920" y="1340768"/>
            <a:chExt cx="1173144" cy="1623085"/>
          </a:xfrm>
        </p:grpSpPr>
        <p:sp>
          <p:nvSpPr>
            <p:cNvPr id="20" name="19 Rectángulo"/>
            <p:cNvSpPr/>
            <p:nvPr/>
          </p:nvSpPr>
          <p:spPr>
            <a:xfrm>
              <a:off x="3908475" y="2132856"/>
              <a:ext cx="111658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Modelo</a:t>
              </a:r>
            </a:p>
            <a:p>
              <a:pPr algn="ctr"/>
              <a:r>
                <a:rPr lang="es-ES" sz="16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Gestión</a:t>
              </a:r>
            </a:p>
            <a:p>
              <a:pPr algn="ctr"/>
              <a:r>
                <a:rPr lang="es-ES" sz="1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Estratégico</a:t>
              </a:r>
              <a:endParaRPr lang="es-ES" sz="1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40" name="Picture 1" descr="C:\D\maf\MAESTRÍA ESPE\TESIS\TESIS\RECURSOS\modelo.jpg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851920" y="1340768"/>
              <a:ext cx="1152128" cy="861216"/>
            </a:xfrm>
            <a:prstGeom prst="rect">
              <a:avLst/>
            </a:prstGeom>
            <a:noFill/>
          </p:spPr>
        </p:pic>
      </p:grpSp>
      <p:grpSp>
        <p:nvGrpSpPr>
          <p:cNvPr id="51" name="50 Grupo"/>
          <p:cNvGrpSpPr/>
          <p:nvPr/>
        </p:nvGrpSpPr>
        <p:grpSpPr>
          <a:xfrm>
            <a:off x="5940152" y="4005064"/>
            <a:ext cx="1252011" cy="1656184"/>
            <a:chOff x="5940152" y="3933056"/>
            <a:chExt cx="1252011" cy="1656184"/>
          </a:xfrm>
        </p:grpSpPr>
        <p:sp>
          <p:nvSpPr>
            <p:cNvPr id="16" name="15 Rectángulo"/>
            <p:cNvSpPr/>
            <p:nvPr/>
          </p:nvSpPr>
          <p:spPr>
            <a:xfrm>
              <a:off x="6012160" y="5004465"/>
              <a:ext cx="118000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Diagnóstico</a:t>
              </a:r>
            </a:p>
            <a:p>
              <a:pPr algn="ctr"/>
              <a:r>
                <a:rPr lang="es-ES" sz="16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Situacional</a:t>
              </a:r>
              <a:endParaRPr lang="es-ES" sz="1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50" name="Picture 2" descr="C:\D\maf\MAESTRÍA ESPE\TESIS\TESIS\RECURSOS\diagnostico.JPG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940152" y="3933056"/>
              <a:ext cx="1152128" cy="1148808"/>
            </a:xfrm>
            <a:prstGeom prst="rect">
              <a:avLst/>
            </a:prstGeom>
            <a:noFill/>
          </p:spPr>
        </p:pic>
      </p:grpSp>
      <p:grpSp>
        <p:nvGrpSpPr>
          <p:cNvPr id="55" name="54 Grupo"/>
          <p:cNvGrpSpPr/>
          <p:nvPr/>
        </p:nvGrpSpPr>
        <p:grpSpPr>
          <a:xfrm>
            <a:off x="1644485" y="3955693"/>
            <a:ext cx="1741661" cy="1361636"/>
            <a:chOff x="1644485" y="3955693"/>
            <a:chExt cx="1741661" cy="1361636"/>
          </a:xfrm>
        </p:grpSpPr>
        <p:sp>
          <p:nvSpPr>
            <p:cNvPr id="15" name="14 Rectángulo"/>
            <p:cNvSpPr/>
            <p:nvPr/>
          </p:nvSpPr>
          <p:spPr>
            <a:xfrm>
              <a:off x="1657018" y="4732554"/>
              <a:ext cx="172912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1600" b="1" cap="none" spc="0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effectLst/>
                </a:rPr>
                <a:t>Conclusiones</a:t>
              </a:r>
            </a:p>
            <a:p>
              <a:pPr algn="ctr"/>
              <a:r>
                <a:rPr lang="es-ES" sz="16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Recomendaciones</a:t>
              </a:r>
              <a:endParaRPr lang="es-ES" sz="1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53" name="Picture 1" descr="C:\D\DIGITALES ENTREGADOS\diseños\muneco.png">
              <a:hlinkClick r:id="rId1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644485" y="3955693"/>
              <a:ext cx="1631371" cy="985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6" name="5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95536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IMPACTO ESTRATÉGICO - PROYECTOS</a:t>
            </a:r>
            <a:endParaRPr kumimoji="0" lang="es-EC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2" y="1556790"/>
          <a:ext cx="9143997" cy="5351730"/>
        </p:xfrm>
        <a:graphic>
          <a:graphicData uri="http://schemas.openxmlformats.org/drawingml/2006/table">
            <a:tbl>
              <a:tblPr/>
              <a:tblGrid>
                <a:gridCol w="598338"/>
                <a:gridCol w="1428971"/>
                <a:gridCol w="2338794"/>
                <a:gridCol w="422356"/>
                <a:gridCol w="395958"/>
                <a:gridCol w="395958"/>
                <a:gridCol w="395958"/>
                <a:gridCol w="395958"/>
                <a:gridCol w="395958"/>
                <a:gridCol w="395958"/>
                <a:gridCol w="395958"/>
                <a:gridCol w="395958"/>
                <a:gridCol w="395958"/>
                <a:gridCol w="395958"/>
                <a:gridCol w="395958"/>
              </a:tblGrid>
              <a:tr h="35341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CUADRO DE MANDO INTEGRAL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PROYECTOS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5511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PERSPECTIVA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EJES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OBJETIVOS ESTRATÉGICOS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Fase I – Eólico Baltra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Línea de transmisión Baltra - Pto. Ayora.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Sistema Híbrido Isabela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Santa Cruz Fotovoltaico 1,5 MW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Sistema SCADA para Generación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Sistema SCADA para Distribución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Implementación de Redes Seguras en Zonas Rurales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Sistema de Comercialización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Sistema de Información Geográfica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Redes Inteligentes (Smart Grids)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Normas Internacionales de Información Financiera NIIF'S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</a:tr>
              <a:tr h="269267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CLIENTE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GESTION AMBIENTALES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Contribuir a la sostenibilidad del ecosistema de las islas; convirtiéndose en un referente mundial de ecología y desarrollo; mediante la aplicación tecnologías energéticas sustentadas en el aprovechamiento de fuentes renovables y no convencionales de energía, disminuyendo el uso de combustibles fósiles , procedentes de generación de energía eléctrica actual, y cumpliendo todas las y cada unas delas normas ambientales, en un periodo de cuatro años, </a:t>
                      </a:r>
                      <a:b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EC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6" name="5 Imagen" descr="ESCUDO_ESP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PERFIL PROYECTOS</a:t>
            </a:r>
            <a:endParaRPr kumimoji="0" lang="es-EC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" y="126876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s-EC" sz="2400" b="1" dirty="0" smtClean="0">
                <a:sym typeface="Wingdings" pitchFamily="2" charset="2"/>
              </a:rPr>
              <a:t>PERFIL DE PROYECTOS FORMATO SENPLADES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Nombre del proyecto.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Localización geográfica.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Análisis de la situación actual</a:t>
            </a:r>
          </a:p>
          <a:p>
            <a:pPr>
              <a:buFont typeface="Arial" pitchFamily="34" charset="0"/>
              <a:buChar char="•"/>
            </a:pPr>
            <a:r>
              <a:rPr lang="es-EC" sz="2000" dirty="0" smtClean="0"/>
              <a:t>Justificación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Proyectos relacionados y/o complementarios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Objetivos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Metas 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Cronograma de actividades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Duración del proyecto y vida útil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Beneficiarios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Indicadores de resultados alcanzados: cualitativo y cuantitativo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Impacto ambiental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Autogestión y sostenibilidad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Marco institucional</a:t>
            </a:r>
          </a:p>
          <a:p>
            <a:pPr lvl="0">
              <a:buFont typeface="Arial" pitchFamily="34" charset="0"/>
              <a:buChar char="•"/>
            </a:pPr>
            <a:r>
              <a:rPr lang="es-EC" sz="2000" dirty="0" smtClean="0"/>
              <a:t>Financiamiento del proyecto</a:t>
            </a:r>
          </a:p>
          <a:p>
            <a:pPr>
              <a:buFont typeface="Arial" pitchFamily="34" charset="0"/>
              <a:buChar char="•"/>
            </a:pPr>
            <a:r>
              <a:rPr lang="es-EC" sz="2000" dirty="0" smtClean="0"/>
              <a:t>Anexos</a:t>
            </a:r>
            <a:endParaRPr lang="es-EC" sz="2000" dirty="0" smtClean="0">
              <a:sym typeface="Wingdings" pitchFamily="2" charset="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6" name="5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95536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REDES ELÉCTRICAS INTELIGENTES</a:t>
            </a:r>
            <a:endParaRPr kumimoji="0" lang="es-EC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D\maf\MAESTRÍA ESPE\TESIS\PRESENTACION\redes_inteligentes_galapago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268760"/>
            <a:ext cx="5472608" cy="5250539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 rot="19402746">
            <a:off x="98912" y="1633689"/>
            <a:ext cx="26271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Energías</a:t>
            </a:r>
          </a:p>
          <a:p>
            <a:pPr algn="ctr"/>
            <a:r>
              <a:rPr lang="es-E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Renovables</a:t>
            </a:r>
            <a:endParaRPr lang="es-E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 rot="2566796">
            <a:off x="6607235" y="1694294"/>
            <a:ext cx="24075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Eficiencia</a:t>
            </a:r>
          </a:p>
          <a:p>
            <a:pPr algn="ctr"/>
            <a:r>
              <a:rPr lang="es-E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Energética</a:t>
            </a:r>
            <a:endParaRPr lang="es-ES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10 Elipse">
            <a:hlinkClick r:id="rId6" action="ppaction://hlinkfile"/>
          </p:cNvPr>
          <p:cNvSpPr/>
          <p:nvPr/>
        </p:nvSpPr>
        <p:spPr>
          <a:xfrm>
            <a:off x="2771800" y="3284984"/>
            <a:ext cx="648072" cy="100811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57400"/>
            <a:ext cx="8820472" cy="5400600"/>
          </a:xfrm>
          <a:prstGeom prst="rect">
            <a:avLst/>
          </a:prstGeom>
          <a:noFill/>
        </p:spPr>
      </p:pic>
      <p:pic>
        <p:nvPicPr>
          <p:cNvPr id="5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6" name="5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95536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CRONOGRAMA VALORADO</a:t>
            </a:r>
            <a:endParaRPr kumimoji="0" lang="es-EC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40413" y="1098610"/>
            <a:ext cx="60999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CONCLUSIONES Y </a:t>
            </a:r>
          </a:p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RECOMENDACIONES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" name="3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Conclusiones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7" name="Picture 2" descr="D:\maf\MAESTRÍA ESPE\MODULO 12 - Diseño y Evaluación de Proyectos\caratul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7308" y="5589240"/>
            <a:ext cx="1949188" cy="1200137"/>
          </a:xfrm>
          <a:prstGeom prst="rect">
            <a:avLst/>
          </a:prstGeom>
          <a:noFill/>
        </p:spPr>
      </p:pic>
      <p:pic>
        <p:nvPicPr>
          <p:cNvPr id="10" name="Picture 1" descr="C:\D\DIGITALES ENTREGADOS\diseños\munec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996952"/>
            <a:ext cx="3871331" cy="233858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6" name="5 Imagen" descr="ESCUDO_ESP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95536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CONCLUSIONES </a:t>
            </a:r>
            <a:endParaRPr kumimoji="0" lang="es-EC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1318022"/>
            <a:ext cx="79928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C" sz="2800" dirty="0" smtClean="0"/>
              <a:t>Implementar </a:t>
            </a:r>
            <a:r>
              <a:rPr lang="es-EC" sz="2800" dirty="0" err="1" smtClean="0"/>
              <a:t>Balanced</a:t>
            </a:r>
            <a:r>
              <a:rPr lang="es-EC" sz="2800" dirty="0" smtClean="0"/>
              <a:t> </a:t>
            </a:r>
            <a:r>
              <a:rPr lang="es-EC" sz="2800" dirty="0" err="1" smtClean="0"/>
              <a:t>Scorecard</a:t>
            </a:r>
            <a:r>
              <a:rPr lang="es-EC" sz="28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es-EC" sz="2800" dirty="0" smtClean="0"/>
          </a:p>
          <a:p>
            <a:pPr>
              <a:buFont typeface="Arial" pitchFamily="34" charset="0"/>
              <a:buChar char="•"/>
            </a:pPr>
            <a:r>
              <a:rPr lang="es-EC" sz="2800" dirty="0" smtClean="0"/>
              <a:t>Determinación Estrategia institucional que permitirá lograr los objetivos propuestos, orientada a la visión de ELECGALAPAGOS, mediante la aplicación eficiente y exitosa de la misión, que para la institución.</a:t>
            </a:r>
          </a:p>
          <a:p>
            <a:pPr>
              <a:buFont typeface="Arial" pitchFamily="34" charset="0"/>
              <a:buChar char="•"/>
            </a:pPr>
            <a:endParaRPr lang="es-EC" sz="2800" dirty="0" smtClean="0"/>
          </a:p>
          <a:p>
            <a:pPr>
              <a:buFont typeface="Arial" pitchFamily="34" charset="0"/>
              <a:buChar char="•"/>
            </a:pPr>
            <a:r>
              <a:rPr lang="es-EC" sz="2800" dirty="0" smtClean="0"/>
              <a:t>Identificar con claridad las fortalezas, oportunidades, debilidades y amenazas de ELECGALAPAGOS, las cuales constituyen la clave para la formulación de estrategias </a:t>
            </a:r>
          </a:p>
          <a:p>
            <a:pPr>
              <a:buFont typeface="Arial" pitchFamily="34" charset="0"/>
              <a:buChar char="•"/>
            </a:pPr>
            <a:endParaRPr lang="es-EC" sz="2800" dirty="0" smtClean="0"/>
          </a:p>
          <a:p>
            <a:endParaRPr lang="es-EC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6" name="5 Imagen" descr="ESCUDO_ESP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395536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RECOMENDACIONES</a:t>
            </a:r>
            <a:endParaRPr kumimoji="0" lang="es-EC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1412776"/>
            <a:ext cx="799288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C" sz="3200" dirty="0" smtClean="0"/>
              <a:t>Implantar el Modelo de Gestión Estratégica propuesto, basado en el </a:t>
            </a:r>
            <a:r>
              <a:rPr lang="es-EC" sz="3200" dirty="0" err="1" smtClean="0"/>
              <a:t>Balanced</a:t>
            </a:r>
            <a:r>
              <a:rPr lang="es-EC" sz="3200" dirty="0" smtClean="0"/>
              <a:t> </a:t>
            </a:r>
            <a:r>
              <a:rPr lang="es-EC" sz="3200" dirty="0" err="1" smtClean="0"/>
              <a:t>Scorecard</a:t>
            </a:r>
            <a:r>
              <a:rPr lang="es-EC" sz="32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es-EC" sz="3200" dirty="0" smtClean="0"/>
          </a:p>
          <a:p>
            <a:pPr lvl="0">
              <a:buFont typeface="Arial" pitchFamily="34" charset="0"/>
              <a:buChar char="•"/>
            </a:pPr>
            <a:r>
              <a:rPr lang="es-EC" sz="3200" dirty="0" smtClean="0"/>
              <a:t>Sustituir la generación eléctrica - energía térmica de origen fósil, por energía renovable.</a:t>
            </a:r>
          </a:p>
          <a:p>
            <a:pPr>
              <a:buFont typeface="Arial" pitchFamily="34" charset="0"/>
              <a:buChar char="•"/>
            </a:pPr>
            <a:endParaRPr lang="es-EC" sz="3200" dirty="0" smtClean="0"/>
          </a:p>
          <a:p>
            <a:pPr lvl="0">
              <a:buFont typeface="Arial" pitchFamily="34" charset="0"/>
              <a:buChar char="•"/>
            </a:pPr>
            <a:r>
              <a:rPr lang="es-EC" sz="3200" dirty="0" smtClean="0"/>
              <a:t>Aplicar proyectos de energía renovable y eficiencia energética, para el aprovechamiento y distribución apropiada del suministro de energía eléctrica en Galápagos.</a:t>
            </a:r>
          </a:p>
          <a:p>
            <a:endParaRPr lang="es-EC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\maf\MAESTRÍA ESPE\TESIS\TESIS\RECURSOS\herramienta-SEOySE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556792"/>
            <a:ext cx="4176464" cy="4176464"/>
          </a:xfrm>
          <a:prstGeom prst="rect">
            <a:avLst/>
          </a:prstGeom>
          <a:noFill/>
        </p:spPr>
      </p:pic>
      <p:pic>
        <p:nvPicPr>
          <p:cNvPr id="3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" name="3 Imagen" descr="ESCUDO_ESP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HERRAMIENTA </a:t>
            </a:r>
            <a:b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MODELO GESTIÓN ESTRATÉGICA</a:t>
            </a:r>
            <a:b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s-EC" dirty="0" smtClean="0">
                <a:solidFill>
                  <a:schemeClr val="bg1"/>
                </a:solidFill>
              </a:rPr>
              <a:t> Herramienta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8" name="Picture 2" descr="D:\maf\MAESTRÍA ESPE\MODULO 12 - Diseño y Evaluación de Proyectos\caratul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7308" y="5589240"/>
            <a:ext cx="1949188" cy="12001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4151" y="980728"/>
            <a:ext cx="8182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GRACIAS POR SU ATENCIÓN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7" name="6 Imagen" descr="ESCUDO_ESP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pic>
        <p:nvPicPr>
          <p:cNvPr id="8" name="Picture 2" descr="D:\maf\MAESTRÍA ESPE\MODULO 12 - Diseño y Evaluación de Proyectos\caratul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44824"/>
            <a:ext cx="8064896" cy="496564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0728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123728" y="0"/>
            <a:ext cx="4751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INTRODUCCIÓN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" name="3 Imagen" descr="ESCUDO_ESP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Introducción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9" name="Picture 2" descr="D:\maf\MAESTRÍA ESPE\MODULO 12 - Diseño y Evaluación de Proyectos\caratul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7308" y="5589240"/>
            <a:ext cx="1949188" cy="1200137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39552" y="1484784"/>
            <a:ext cx="760657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3200" dirty="0" smtClean="0"/>
              <a:t>Liquidación del INECEL </a:t>
            </a:r>
            <a:r>
              <a:rPr lang="es-EC" sz="3200" dirty="0" smtClean="0">
                <a:sym typeface="Wingdings" pitchFamily="2" charset="2"/>
              </a:rPr>
              <a:t> ELECGALAPAGOS</a:t>
            </a:r>
            <a:r>
              <a:rPr lang="es-EC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s-MX" sz="3200" dirty="0" smtClean="0"/>
              <a:t>Concesión otorgada por el CONELEC</a:t>
            </a:r>
          </a:p>
          <a:p>
            <a:pPr marL="268288" lvl="1">
              <a:buFont typeface="Arial" pitchFamily="34" charset="0"/>
              <a:buChar char="•"/>
            </a:pPr>
            <a:r>
              <a:rPr lang="es-MX" sz="2800" dirty="0" smtClean="0"/>
              <a:t>Generar</a:t>
            </a:r>
          </a:p>
          <a:p>
            <a:pPr marL="268288" lvl="1">
              <a:buFont typeface="Arial" pitchFamily="34" charset="0"/>
              <a:buChar char="•"/>
            </a:pPr>
            <a:r>
              <a:rPr lang="es-MX" sz="2800" dirty="0" smtClean="0"/>
              <a:t>Transmitir</a:t>
            </a:r>
          </a:p>
          <a:p>
            <a:pPr marL="268288" lvl="1">
              <a:buFont typeface="Arial" pitchFamily="34" charset="0"/>
              <a:buChar char="•"/>
            </a:pPr>
            <a:r>
              <a:rPr lang="es-MX" sz="2800" dirty="0" smtClean="0"/>
              <a:t>Distribuir</a:t>
            </a:r>
          </a:p>
          <a:p>
            <a:pPr marL="268288" lvl="1">
              <a:buFont typeface="Arial" pitchFamily="34" charset="0"/>
              <a:buChar char="•"/>
            </a:pPr>
            <a:r>
              <a:rPr lang="es-MX" sz="2800" dirty="0" smtClean="0"/>
              <a:t>Comercializar </a:t>
            </a:r>
          </a:p>
          <a:p>
            <a:pPr marL="268288" lvl="1">
              <a:buFont typeface="Arial" pitchFamily="34" charset="0"/>
              <a:buChar char="•"/>
            </a:pPr>
            <a:r>
              <a:rPr lang="es-MX" sz="2800" dirty="0" smtClean="0"/>
              <a:t>Energía eléctrica en Provincia de Galápagos</a:t>
            </a:r>
            <a:endParaRPr lang="es-EC" sz="28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0728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02840" y="-182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PROBLEMAS EN ELECGALAPAGOS</a:t>
            </a:r>
            <a:endParaRPr kumimoji="0" lang="es-EC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11" name="10 Imagen" descr="ESCUDO_ESP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pic>
        <p:nvPicPr>
          <p:cNvPr id="12" name="Picture 3" descr="C:\D\maf\MAESTRÍA ESPE\TESIS\TESIS\RECURSOS\introduccion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7202" y="6093296"/>
            <a:ext cx="1226798" cy="76470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09755" y="1268760"/>
            <a:ext cx="844699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C" sz="3200" dirty="0" smtClean="0"/>
              <a:t>Generación Eléctrica que afecta al ecosistema</a:t>
            </a:r>
          </a:p>
          <a:p>
            <a:pPr algn="just">
              <a:buFont typeface="Arial" pitchFamily="34" charset="0"/>
              <a:buChar char="•"/>
            </a:pPr>
            <a:endParaRPr lang="es-EC" sz="32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3200" dirty="0" smtClean="0"/>
              <a:t>Métodos - Falta normatividad efectiva</a:t>
            </a:r>
          </a:p>
          <a:p>
            <a:pPr algn="just">
              <a:buFont typeface="Arial" pitchFamily="34" charset="0"/>
              <a:buChar char="•"/>
            </a:pPr>
            <a:endParaRPr lang="es-EC" sz="32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3200" dirty="0" smtClean="0"/>
              <a:t>Planificación - </a:t>
            </a:r>
            <a:r>
              <a:rPr lang="es-ES" sz="3200" dirty="0" smtClean="0"/>
              <a:t>No existe una orientación y </a:t>
            </a:r>
          </a:p>
          <a:p>
            <a:pPr algn="just"/>
            <a:r>
              <a:rPr lang="es-ES" sz="3200" dirty="0" smtClean="0"/>
              <a:t>determinación clara de las prioridades guíe,</a:t>
            </a:r>
          </a:p>
          <a:p>
            <a:pPr algn="just"/>
            <a:r>
              <a:rPr lang="es-ES" sz="3200" dirty="0" smtClean="0"/>
              <a:t>controle y evalúe a la consecución de las acciones</a:t>
            </a:r>
          </a:p>
          <a:p>
            <a:pPr algn="just">
              <a:buFont typeface="Arial" pitchFamily="34" charset="0"/>
              <a:buChar char="•"/>
            </a:pPr>
            <a:endParaRPr lang="es-EC" sz="3200" dirty="0" smtClean="0"/>
          </a:p>
          <a:p>
            <a:pPr algn="just">
              <a:buFont typeface="Arial" pitchFamily="34" charset="0"/>
              <a:buChar char="•"/>
            </a:pPr>
            <a:r>
              <a:rPr lang="es-EC" sz="3200" dirty="0" smtClean="0"/>
              <a:t>Falta Infraestructura adecuada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\maf\MAESTRÍA ESPE\TESIS\TESIS\RECURSOS\diagnostico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628800"/>
            <a:ext cx="4320480" cy="430802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9552" y="1196752"/>
            <a:ext cx="8306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DIAGNÓSTICO SITUACIONAL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7" name="6 Imagen" descr="ESCUDO_ESP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Diagnóstico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9" name="Picture 2" descr="D:\maf\MAESTRÍA ESPE\MODULO 12 - Diseño y Evaluación de Proyectos\caratul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7308" y="5589240"/>
            <a:ext cx="1949188" cy="120013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0 Imagen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Recopilación de información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0" name="39 Imagen" descr="ESCUDO_ESP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pic>
        <p:nvPicPr>
          <p:cNvPr id="37" name="Picture 2" descr="C:\D\maf\MAESTRÍA ESPE\TESIS\TESIS\RECURSOS\diagnostico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5961000"/>
            <a:ext cx="899592" cy="896999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51520" y="1268761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Se utilizó técnicas de investigación:</a:t>
            </a:r>
          </a:p>
          <a:p>
            <a:endParaRPr lang="es-EC" sz="2800" dirty="0" smtClean="0"/>
          </a:p>
          <a:p>
            <a:pPr>
              <a:buFont typeface="Arial" pitchFamily="34" charset="0"/>
              <a:buChar char="•"/>
            </a:pPr>
            <a:r>
              <a:rPr lang="es-EC" sz="2800" dirty="0" smtClean="0"/>
              <a:t> Primaria con investigación de campo, en talleres y diálogos con el personal tanto directivo como operativo de la institución.</a:t>
            </a:r>
          </a:p>
          <a:p>
            <a:endParaRPr lang="es-EC" sz="2800" dirty="0" smtClean="0"/>
          </a:p>
          <a:p>
            <a:pPr>
              <a:buFont typeface="Arial" pitchFamily="34" charset="0"/>
              <a:buChar char="•"/>
            </a:pPr>
            <a:r>
              <a:rPr lang="es-EC" sz="2800" dirty="0" smtClean="0"/>
              <a:t>Secundaria a través de recopilación de información de libros, revistas, documentos especializados en sistemas eléctricos y energías renovables.</a:t>
            </a: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0 Imagen"/>
          <p:cNvPicPr/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MACRO AMBIENTE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0" name="39 Imagen" descr="ESCUDO_ESP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pic>
        <p:nvPicPr>
          <p:cNvPr id="37" name="Picture 2" descr="C:\D\maf\MAESTRÍA ESPE\TESIS\TESIS\RECURSOS\diagnostico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44408" y="5961000"/>
            <a:ext cx="899592" cy="896999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323528" y="1412776"/>
            <a:ext cx="823892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3600" dirty="0" smtClean="0"/>
              <a:t>Situación Geográfica</a:t>
            </a:r>
          </a:p>
          <a:p>
            <a:pPr>
              <a:buFont typeface="Arial" pitchFamily="34" charset="0"/>
              <a:buChar char="•"/>
            </a:pPr>
            <a:endParaRPr lang="es-EC" sz="3600" dirty="0" smtClean="0"/>
          </a:p>
          <a:p>
            <a:pPr>
              <a:buFont typeface="Arial" pitchFamily="34" charset="0"/>
              <a:buChar char="•"/>
            </a:pPr>
            <a:r>
              <a:rPr lang="es-EC" sz="3600" dirty="0" smtClean="0"/>
              <a:t>Situación Económica</a:t>
            </a:r>
          </a:p>
          <a:p>
            <a:pPr>
              <a:buFont typeface="Arial" pitchFamily="34" charset="0"/>
              <a:buChar char="•"/>
            </a:pPr>
            <a:endParaRPr lang="es-EC" sz="3600" dirty="0" smtClean="0"/>
          </a:p>
          <a:p>
            <a:pPr>
              <a:buFont typeface="Arial" pitchFamily="34" charset="0"/>
              <a:buChar char="•"/>
            </a:pPr>
            <a:r>
              <a:rPr lang="es-EC" sz="3600" dirty="0" smtClean="0"/>
              <a:t>Situación Política y Legal – Gobernabilidad</a:t>
            </a:r>
          </a:p>
          <a:p>
            <a:pPr>
              <a:buFont typeface="Arial" pitchFamily="34" charset="0"/>
              <a:buChar char="•"/>
            </a:pPr>
            <a:endParaRPr lang="es-EC" sz="3600" dirty="0" smtClean="0"/>
          </a:p>
          <a:p>
            <a:pPr>
              <a:buFont typeface="Arial" pitchFamily="34" charset="0"/>
              <a:buChar char="•"/>
            </a:pPr>
            <a:r>
              <a:rPr lang="es-EC" sz="3600" dirty="0" smtClean="0"/>
              <a:t>Situación Socio - Cultural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MICRO AMBIENTE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0" name="39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pic>
        <p:nvPicPr>
          <p:cNvPr id="37" name="Picture 2" descr="C:\D\maf\MAESTRÍA ESPE\TESIS\TESIS\RECURSOS\diagnostico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961000"/>
            <a:ext cx="899592" cy="896999"/>
          </a:xfrm>
          <a:prstGeom prst="rect">
            <a:avLst/>
          </a:prstGeom>
          <a:noFill/>
        </p:spPr>
      </p:pic>
      <p:graphicFrame>
        <p:nvGraphicFramePr>
          <p:cNvPr id="9" name="8 Diagrama"/>
          <p:cNvGraphicFramePr/>
          <p:nvPr/>
        </p:nvGraphicFramePr>
        <p:xfrm>
          <a:off x="251520" y="980729"/>
          <a:ext cx="856895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51520" y="3788296"/>
          <a:ext cx="8496944" cy="3069704"/>
        </p:xfrm>
        <a:graphic>
          <a:graphicData uri="http://schemas.openxmlformats.org/drawingml/2006/table">
            <a:tbl>
              <a:tblPr/>
              <a:tblGrid>
                <a:gridCol w="1468272"/>
                <a:gridCol w="1716382"/>
                <a:gridCol w="1933905"/>
                <a:gridCol w="1619518"/>
                <a:gridCol w="1758867"/>
              </a:tblGrid>
              <a:tr h="93610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GRUPOS AFECTADOS</a:t>
                      </a:r>
                      <a:endParaRPr lang="es-EC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INTERESES</a:t>
                      </a:r>
                      <a:endParaRPr lang="es-EC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PROBLEMAS PERCIBIDOS</a:t>
                      </a:r>
                      <a:endParaRPr lang="es-EC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ACTITUDES</a:t>
                      </a:r>
                      <a:endParaRPr lang="es-EC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Arial"/>
                        </a:rPr>
                        <a:t>RECURSOS Y LIMITACIONES</a:t>
                      </a:r>
                      <a:endParaRPr lang="es-EC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9248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b="1">
                          <a:latin typeface="Arial"/>
                          <a:ea typeface="Times New Roman"/>
                          <a:cs typeface="Arial"/>
                        </a:rPr>
                        <a:t>Comunidad</a:t>
                      </a:r>
                      <a:endParaRPr lang="es-EC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Arial"/>
                        </a:rPr>
                        <a:t>Reducir problemas de contaminación del medio ambiente natural en el que habitan</a:t>
                      </a:r>
                      <a:endParaRPr lang="es-EC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Arial"/>
                        </a:rPr>
                        <a:t>Alto costo de energías alternativas por el subsidio de combustibles fósiles</a:t>
                      </a:r>
                      <a:endParaRPr lang="es-EC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latin typeface="Arial"/>
                          <a:ea typeface="Times New Roman"/>
                          <a:cs typeface="Arial"/>
                        </a:rPr>
                        <a:t>Actitud resistente a cambios</a:t>
                      </a:r>
                      <a:endParaRPr lang="es-EC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latin typeface="Arial"/>
                          <a:ea typeface="Times New Roman"/>
                          <a:cs typeface="Arial"/>
                        </a:rPr>
                        <a:t>Opinión no es considerada al momento de las decisiones</a:t>
                      </a:r>
                      <a:endParaRPr lang="es-EC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8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Consejo de Gobierno</a:t>
                      </a:r>
                      <a:endParaRPr lang="es-EC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Arial"/>
                        </a:rPr>
                        <a:t>Desarrollo económico y social en equilibrio con el medio ambiente</a:t>
                      </a:r>
                      <a:endParaRPr lang="es-EC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Arial"/>
                        </a:rPr>
                        <a:t>Alto costo e inversión en la implementación de proyectos</a:t>
                      </a:r>
                      <a:endParaRPr lang="es-EC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>
                          <a:latin typeface="Arial"/>
                          <a:ea typeface="Times New Roman"/>
                          <a:cs typeface="Arial"/>
                        </a:rPr>
                        <a:t>Apoyo al desarrollo sustentable y sostenible de la comunidad</a:t>
                      </a:r>
                      <a:endParaRPr lang="es-EC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latin typeface="Arial"/>
                          <a:ea typeface="Times New Roman"/>
                          <a:cs typeface="Arial"/>
                        </a:rPr>
                        <a:t>Autoridad para permitir leyes y regulaciones</a:t>
                      </a:r>
                      <a:endParaRPr lang="es-EC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ANALISIS INTERNO</a:t>
            </a:r>
            <a:endParaRPr kumimoji="0" lang="es-EC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" name="3 Marcador de contenido" descr="logo_so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32325" y="0"/>
            <a:ext cx="1411675" cy="908720"/>
          </a:xfrm>
        </p:spPr>
      </p:pic>
      <p:pic>
        <p:nvPicPr>
          <p:cNvPr id="40" name="39 Imagen" descr="ESCUDO_ESP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44624"/>
            <a:ext cx="953175" cy="936103"/>
          </a:xfrm>
          <a:prstGeom prst="rect">
            <a:avLst/>
          </a:prstGeom>
        </p:spPr>
      </p:pic>
      <p:pic>
        <p:nvPicPr>
          <p:cNvPr id="37" name="Picture 2" descr="C:\D\maf\MAESTRÍA ESPE\TESIS\TESIS\RECURSOS\diagnostico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5961000"/>
            <a:ext cx="899592" cy="896999"/>
          </a:xfrm>
          <a:prstGeom prst="rect">
            <a:avLst/>
          </a:prstGeom>
          <a:noFill/>
        </p:spPr>
      </p:pic>
      <p:pic>
        <p:nvPicPr>
          <p:cNvPr id="9" name="8 Imagen"/>
          <p:cNvPicPr/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980728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323528" y="1412776"/>
            <a:ext cx="55483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3600" dirty="0" smtClean="0"/>
              <a:t>Capacidad Técnica</a:t>
            </a:r>
          </a:p>
          <a:p>
            <a:pPr>
              <a:buFont typeface="Arial" pitchFamily="34" charset="0"/>
              <a:buChar char="•"/>
            </a:pPr>
            <a:r>
              <a:rPr lang="es-EC" sz="3600" dirty="0" smtClean="0"/>
              <a:t>Capacidad Administrativa</a:t>
            </a:r>
          </a:p>
          <a:p>
            <a:pPr>
              <a:buFont typeface="Arial" pitchFamily="34" charset="0"/>
              <a:buChar char="•"/>
            </a:pPr>
            <a:r>
              <a:rPr lang="es-EC" sz="3600" dirty="0" smtClean="0"/>
              <a:t>Capacidad Financiera</a:t>
            </a:r>
          </a:p>
          <a:p>
            <a:pPr>
              <a:buFont typeface="Arial" pitchFamily="34" charset="0"/>
              <a:buChar char="•"/>
            </a:pPr>
            <a:r>
              <a:rPr lang="es-EC" sz="3600" dirty="0" smtClean="0"/>
              <a:t>Capacidad Tecnológica</a:t>
            </a:r>
          </a:p>
          <a:p>
            <a:pPr>
              <a:buFont typeface="Arial" pitchFamily="34" charset="0"/>
              <a:buChar char="•"/>
            </a:pPr>
            <a:r>
              <a:rPr lang="es-EC" sz="3600" dirty="0" smtClean="0"/>
              <a:t>Capacidad Talento Humano</a:t>
            </a:r>
          </a:p>
          <a:p>
            <a:pPr>
              <a:buFont typeface="Arial" pitchFamily="34" charset="0"/>
              <a:buChar char="•"/>
            </a:pPr>
            <a:r>
              <a:rPr lang="es-EC" sz="3600" dirty="0" smtClean="0"/>
              <a:t>Capacidad Comercialización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4603</TotalTime>
  <Words>2270</Words>
  <Application>Microsoft Office PowerPoint</Application>
  <PresentationFormat>Presentación en pantalla (4:3)</PresentationFormat>
  <Paragraphs>467</Paragraphs>
  <Slides>28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MODELO DE GESTIÓN ESTRATÉGICA PARA LA EMPRESA ELÉCTRICA PROVINCIAL GALÁPAGOS</vt:lpstr>
      <vt:lpstr>Menú</vt:lpstr>
      <vt:lpstr>Introducción</vt:lpstr>
      <vt:lpstr>Diapositiva 4</vt:lpstr>
      <vt:lpstr>Diagnóstico</vt:lpstr>
      <vt:lpstr>Diapositiva 6</vt:lpstr>
      <vt:lpstr>Diapositiva 7</vt:lpstr>
      <vt:lpstr>Diapositiva 8</vt:lpstr>
      <vt:lpstr>Diapositiva 9</vt:lpstr>
      <vt:lpstr>Diapositiva 10</vt:lpstr>
      <vt:lpstr>Diapositiva 11</vt:lpstr>
      <vt:lpstr>Modelo</vt:lpstr>
      <vt:lpstr>Modelo</vt:lpstr>
      <vt:lpstr>Modelo</vt:lpstr>
      <vt:lpstr>Modelo</vt:lpstr>
      <vt:lpstr>Modelo</vt:lpstr>
      <vt:lpstr>Modelo</vt:lpstr>
      <vt:lpstr>Diapositiva 18</vt:lpstr>
      <vt:lpstr>Proyectos</vt:lpstr>
      <vt:lpstr>Diapositiva 20</vt:lpstr>
      <vt:lpstr>Diapositiva 21</vt:lpstr>
      <vt:lpstr>Diapositiva 22</vt:lpstr>
      <vt:lpstr>Diapositiva 23</vt:lpstr>
      <vt:lpstr>Conclusiones</vt:lpstr>
      <vt:lpstr>Diapositiva 25</vt:lpstr>
      <vt:lpstr>Diapositiva 26</vt:lpstr>
      <vt:lpstr>HERRAMIENTA  MODELO GESTIÓN ESTRATÉGICA  Herramienta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sistemas</dc:creator>
  <cp:lastModifiedBy>sistemas</cp:lastModifiedBy>
  <cp:revision>285</cp:revision>
  <dcterms:created xsi:type="dcterms:W3CDTF">2011-11-06T15:04:36Z</dcterms:created>
  <dcterms:modified xsi:type="dcterms:W3CDTF">2012-03-18T00:31:38Z</dcterms:modified>
</cp:coreProperties>
</file>