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omments/comment1.xml" ContentType="application/vnd.openxmlformats-officedocument.presentationml.comments+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Override PartName="/ppt/comments/comment2.xml" ContentType="application/vnd.openxmlformats-officedocument.presentationml.comments+xml"/>
  <Override PartName="/ppt/slides/slide79.xml" ContentType="application/vnd.openxmlformats-officedocument.presentationml.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81"/>
  </p:notesMasterIdLst>
  <p:sldIdLst>
    <p:sldId id="256" r:id="rId2"/>
    <p:sldId id="257" r:id="rId3"/>
    <p:sldId id="258" r:id="rId4"/>
    <p:sldId id="260" r:id="rId5"/>
    <p:sldId id="261" r:id="rId6"/>
    <p:sldId id="262" r:id="rId7"/>
    <p:sldId id="263" r:id="rId8"/>
    <p:sldId id="264" r:id="rId9"/>
    <p:sldId id="265" r:id="rId10"/>
    <p:sldId id="266" r:id="rId11"/>
    <p:sldId id="329" r:id="rId12"/>
    <p:sldId id="330" r:id="rId13"/>
    <p:sldId id="331" r:id="rId14"/>
    <p:sldId id="332" r:id="rId15"/>
    <p:sldId id="333" r:id="rId16"/>
    <p:sldId id="268" r:id="rId17"/>
    <p:sldId id="328" r:id="rId18"/>
    <p:sldId id="267" r:id="rId19"/>
    <p:sldId id="269" r:id="rId20"/>
    <p:sldId id="270" r:id="rId21"/>
    <p:sldId id="271" r:id="rId22"/>
    <p:sldId id="272" r:id="rId23"/>
    <p:sldId id="275" r:id="rId24"/>
    <p:sldId id="273"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90" r:id="rId38"/>
    <p:sldId id="288" r:id="rId39"/>
    <p:sldId id="289"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7" r:id="rId66"/>
    <p:sldId id="318" r:id="rId67"/>
    <p:sldId id="319" r:id="rId68"/>
    <p:sldId id="320" r:id="rId69"/>
    <p:sldId id="321" r:id="rId70"/>
    <p:sldId id="335" r:id="rId71"/>
    <p:sldId id="336" r:id="rId72"/>
    <p:sldId id="337" r:id="rId73"/>
    <p:sldId id="322" r:id="rId74"/>
    <p:sldId id="323" r:id="rId75"/>
    <p:sldId id="324" r:id="rId76"/>
    <p:sldId id="325" r:id="rId77"/>
    <p:sldId id="326" r:id="rId78"/>
    <p:sldId id="327" r:id="rId79"/>
    <p:sldId id="334" r:id="rId8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élanie"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p:scale>
          <a:sx n="94" d="100"/>
          <a:sy n="94" d="100"/>
        </p:scale>
        <p:origin x="-474"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23.xml.rels><?xml version="1.0" encoding="UTF-8" standalone="yes"?>
<Relationships xmlns="http://schemas.openxmlformats.org/package/2006/relationships"><Relationship Id="rId2" Type="http://schemas.openxmlformats.org/officeDocument/2006/relationships/oleObject" Target="file:///C:\Users\home\Desktop\COELLO%20LIBRO1.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ome\Desktop\COELLO%20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roundedCorners val="1"/>
  <c:chart>
    <c:plotArea>
      <c:layout/>
      <c:barChart>
        <c:barDir val="col"/>
        <c:grouping val="clustered"/>
        <c:ser>
          <c:idx val="0"/>
          <c:order val="0"/>
          <c:tx>
            <c:strRef>
              <c:f>Hoja1!$A$3</c:f>
              <c:strCache>
                <c:ptCount val="1"/>
                <c:pt idx="0">
                  <c:v>T1 TEST INICIAL</c:v>
                </c:pt>
              </c:strCache>
            </c:strRef>
          </c:tx>
          <c:cat>
            <c:strRef>
              <c:f>Hoja1!$B$2:$C$2</c:f>
              <c:strCache>
                <c:ptCount val="2"/>
                <c:pt idx="0">
                  <c:v>PROFUNDO</c:v>
                </c:pt>
                <c:pt idx="1">
                  <c:v>MEDIO</c:v>
                </c:pt>
              </c:strCache>
            </c:strRef>
          </c:cat>
          <c:val>
            <c:numRef>
              <c:f>Hoja1!$B$3:$C$3</c:f>
              <c:numCache>
                <c:formatCode>General</c:formatCode>
                <c:ptCount val="2"/>
                <c:pt idx="0">
                  <c:v>7</c:v>
                </c:pt>
                <c:pt idx="1">
                  <c:v>1</c:v>
                </c:pt>
              </c:numCache>
            </c:numRef>
          </c:val>
        </c:ser>
        <c:ser>
          <c:idx val="1"/>
          <c:order val="1"/>
          <c:tx>
            <c:strRef>
              <c:f>Hoja1!$A$4</c:f>
              <c:strCache>
                <c:ptCount val="1"/>
                <c:pt idx="0">
                  <c:v>T2 TEST PRECOMPETITIVO</c:v>
                </c:pt>
              </c:strCache>
            </c:strRef>
          </c:tx>
          <c:cat>
            <c:strRef>
              <c:f>Hoja1!$B$2:$C$2</c:f>
              <c:strCache>
                <c:ptCount val="2"/>
                <c:pt idx="0">
                  <c:v>PROFUNDO</c:v>
                </c:pt>
                <c:pt idx="1">
                  <c:v>MEDIO</c:v>
                </c:pt>
              </c:strCache>
            </c:strRef>
          </c:cat>
          <c:val>
            <c:numRef>
              <c:f>Hoja1!$B$4:$C$4</c:f>
              <c:numCache>
                <c:formatCode>General</c:formatCode>
                <c:ptCount val="2"/>
                <c:pt idx="0">
                  <c:v>7</c:v>
                </c:pt>
                <c:pt idx="1">
                  <c:v>1</c:v>
                </c:pt>
              </c:numCache>
            </c:numRef>
          </c:val>
        </c:ser>
        <c:dLbls/>
        <c:axId val="69894912"/>
        <c:axId val="69896832"/>
      </c:barChart>
      <c:catAx>
        <c:axId val="69894912"/>
        <c:scaling>
          <c:orientation val="minMax"/>
        </c:scaling>
        <c:axPos val="b"/>
        <c:title>
          <c:tx>
            <c:rich>
              <a:bodyPr/>
              <a:lstStyle/>
              <a:p>
                <a:pPr>
                  <a:defRPr/>
                </a:pPr>
                <a:r>
                  <a:rPr lang="en-US"/>
                  <a:t>AGARRE DE LA RAQUETA</a:t>
                </a:r>
              </a:p>
            </c:rich>
          </c:tx>
        </c:title>
        <c:tickLblPos val="nextTo"/>
        <c:crossAx val="69896832"/>
        <c:crosses val="autoZero"/>
        <c:auto val="1"/>
        <c:lblAlgn val="ctr"/>
        <c:lblOffset val="100"/>
      </c:catAx>
      <c:valAx>
        <c:axId val="69896832"/>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69894912"/>
        <c:crosses val="autoZero"/>
        <c:crossBetween val="between"/>
      </c:valAx>
    </c:plotArea>
    <c:legend>
      <c:legendPos val="r"/>
    </c:legend>
    <c:plotVisOnly val="1"/>
    <c:dispBlanksAs val="gap"/>
  </c:chart>
  <c:spPr>
    <a:ln>
      <a:solidFill>
        <a:schemeClr val="accent1"/>
      </a:solidFill>
      <a:miter lim="800000"/>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Hoja1!$G$335</c:f>
              <c:strCache>
                <c:ptCount val="1"/>
                <c:pt idx="0">
                  <c:v>T1 TEST INICIAL</c:v>
                </c:pt>
              </c:strCache>
            </c:strRef>
          </c:tx>
          <c:cat>
            <c:strRef>
              <c:f>Hoja1!$H$334:$L$334</c:f>
              <c:strCache>
                <c:ptCount val="5"/>
                <c:pt idx="0">
                  <c:v>EXCELENTE</c:v>
                </c:pt>
                <c:pt idx="1">
                  <c:v>M.BUENO</c:v>
                </c:pt>
                <c:pt idx="2">
                  <c:v>BUENO</c:v>
                </c:pt>
                <c:pt idx="3">
                  <c:v>REGULAR</c:v>
                </c:pt>
                <c:pt idx="4">
                  <c:v>MALO</c:v>
                </c:pt>
              </c:strCache>
            </c:strRef>
          </c:cat>
          <c:val>
            <c:numRef>
              <c:f>Hoja1!$H$335:$L$335</c:f>
              <c:numCache>
                <c:formatCode>General</c:formatCode>
                <c:ptCount val="5"/>
                <c:pt idx="0">
                  <c:v>0</c:v>
                </c:pt>
                <c:pt idx="1">
                  <c:v>1</c:v>
                </c:pt>
                <c:pt idx="2">
                  <c:v>2</c:v>
                </c:pt>
                <c:pt idx="3">
                  <c:v>2</c:v>
                </c:pt>
                <c:pt idx="4">
                  <c:v>3</c:v>
                </c:pt>
              </c:numCache>
            </c:numRef>
          </c:val>
        </c:ser>
        <c:ser>
          <c:idx val="1"/>
          <c:order val="1"/>
          <c:tx>
            <c:strRef>
              <c:f>Hoja1!$G$336</c:f>
              <c:strCache>
                <c:ptCount val="1"/>
                <c:pt idx="0">
                  <c:v>T2 TEST PRECOMPETITIVO</c:v>
                </c:pt>
              </c:strCache>
            </c:strRef>
          </c:tx>
          <c:cat>
            <c:strRef>
              <c:f>Hoja1!$H$334:$L$334</c:f>
              <c:strCache>
                <c:ptCount val="5"/>
                <c:pt idx="0">
                  <c:v>EXCELENTE</c:v>
                </c:pt>
                <c:pt idx="1">
                  <c:v>M.BUENO</c:v>
                </c:pt>
                <c:pt idx="2">
                  <c:v>BUENO</c:v>
                </c:pt>
                <c:pt idx="3">
                  <c:v>REGULAR</c:v>
                </c:pt>
                <c:pt idx="4">
                  <c:v>MALO</c:v>
                </c:pt>
              </c:strCache>
            </c:strRef>
          </c:cat>
          <c:val>
            <c:numRef>
              <c:f>Hoja1!$H$336:$L$336</c:f>
              <c:numCache>
                <c:formatCode>General</c:formatCode>
                <c:ptCount val="5"/>
                <c:pt idx="0">
                  <c:v>1</c:v>
                </c:pt>
                <c:pt idx="1">
                  <c:v>4</c:v>
                </c:pt>
                <c:pt idx="2">
                  <c:v>3</c:v>
                </c:pt>
                <c:pt idx="3">
                  <c:v>0</c:v>
                </c:pt>
                <c:pt idx="4">
                  <c:v>0</c:v>
                </c:pt>
              </c:numCache>
            </c:numRef>
          </c:val>
        </c:ser>
        <c:dLbls/>
        <c:axId val="87258624"/>
        <c:axId val="87260544"/>
      </c:barChart>
      <c:catAx>
        <c:axId val="87258624"/>
        <c:scaling>
          <c:orientation val="minMax"/>
        </c:scaling>
        <c:axPos val="b"/>
        <c:title>
          <c:tx>
            <c:rich>
              <a:bodyPr/>
              <a:lstStyle/>
              <a:p>
                <a:pPr>
                  <a:defRPr/>
                </a:pPr>
                <a:r>
                  <a:rPr lang="en-US"/>
                  <a:t>AMPLIO POSICION INICIAL</a:t>
                </a:r>
              </a:p>
            </c:rich>
          </c:tx>
        </c:title>
        <c:tickLblPos val="nextTo"/>
        <c:crossAx val="87260544"/>
        <c:crosses val="autoZero"/>
        <c:auto val="1"/>
        <c:lblAlgn val="ctr"/>
        <c:lblOffset val="100"/>
      </c:catAx>
      <c:valAx>
        <c:axId val="87260544"/>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87258624"/>
        <c:crosses val="autoZero"/>
        <c:crossBetween val="between"/>
      </c:valAx>
    </c:plotArea>
    <c:legend>
      <c:legendPos val="r"/>
    </c:legend>
    <c:plotVisOnly val="1"/>
    <c:dispBlanksAs val="gap"/>
  </c:chart>
  <c:spPr>
    <a:ln>
      <a:solidFill>
        <a:srgbClr val="4F81BD"/>
      </a:solid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Hoja1!$G$350</c:f>
              <c:strCache>
                <c:ptCount val="1"/>
                <c:pt idx="0">
                  <c:v>T1 TEST INICIAL</c:v>
                </c:pt>
              </c:strCache>
            </c:strRef>
          </c:tx>
          <c:cat>
            <c:strRef>
              <c:f>Hoja1!$H$349:$K$349</c:f>
              <c:strCache>
                <c:ptCount val="4"/>
                <c:pt idx="0">
                  <c:v>EXCELENTE</c:v>
                </c:pt>
                <c:pt idx="1">
                  <c:v>M.BUENO</c:v>
                </c:pt>
                <c:pt idx="2">
                  <c:v>BUENO</c:v>
                </c:pt>
                <c:pt idx="3">
                  <c:v>MALO</c:v>
                </c:pt>
              </c:strCache>
            </c:strRef>
          </c:cat>
          <c:val>
            <c:numRef>
              <c:f>Hoja1!$H$350:$K$350</c:f>
              <c:numCache>
                <c:formatCode>General</c:formatCode>
                <c:ptCount val="4"/>
                <c:pt idx="0">
                  <c:v>2</c:v>
                </c:pt>
                <c:pt idx="1">
                  <c:v>2</c:v>
                </c:pt>
                <c:pt idx="2">
                  <c:v>3</c:v>
                </c:pt>
                <c:pt idx="3">
                  <c:v>1</c:v>
                </c:pt>
              </c:numCache>
            </c:numRef>
          </c:val>
        </c:ser>
        <c:ser>
          <c:idx val="1"/>
          <c:order val="1"/>
          <c:tx>
            <c:strRef>
              <c:f>Hoja1!$G$351</c:f>
              <c:strCache>
                <c:ptCount val="1"/>
                <c:pt idx="0">
                  <c:v>T2 TEST PRECOMPETITIVO</c:v>
                </c:pt>
              </c:strCache>
            </c:strRef>
          </c:tx>
          <c:cat>
            <c:strRef>
              <c:f>Hoja1!$H$349:$K$349</c:f>
              <c:strCache>
                <c:ptCount val="4"/>
                <c:pt idx="0">
                  <c:v>EXCELENTE</c:v>
                </c:pt>
                <c:pt idx="1">
                  <c:v>M.BUENO</c:v>
                </c:pt>
                <c:pt idx="2">
                  <c:v>BUENO</c:v>
                </c:pt>
                <c:pt idx="3">
                  <c:v>MALO</c:v>
                </c:pt>
              </c:strCache>
            </c:strRef>
          </c:cat>
          <c:val>
            <c:numRef>
              <c:f>Hoja1!$H$351:$K$351</c:f>
              <c:numCache>
                <c:formatCode>General</c:formatCode>
                <c:ptCount val="4"/>
                <c:pt idx="0">
                  <c:v>2</c:v>
                </c:pt>
                <c:pt idx="1">
                  <c:v>6</c:v>
                </c:pt>
                <c:pt idx="2">
                  <c:v>0</c:v>
                </c:pt>
                <c:pt idx="3">
                  <c:v>0</c:v>
                </c:pt>
              </c:numCache>
            </c:numRef>
          </c:val>
        </c:ser>
        <c:dLbls/>
        <c:axId val="86865408"/>
        <c:axId val="86867328"/>
      </c:barChart>
      <c:catAx>
        <c:axId val="86865408"/>
        <c:scaling>
          <c:orientation val="minMax"/>
        </c:scaling>
        <c:axPos val="b"/>
        <c:title>
          <c:tx>
            <c:rich>
              <a:bodyPr/>
              <a:lstStyle/>
              <a:p>
                <a:pPr>
                  <a:defRPr/>
                </a:pPr>
                <a:r>
                  <a:rPr lang="en-US"/>
                  <a:t>CORTO POSICION FINAL</a:t>
                </a:r>
              </a:p>
            </c:rich>
          </c:tx>
        </c:title>
        <c:tickLblPos val="nextTo"/>
        <c:crossAx val="86867328"/>
        <c:crosses val="autoZero"/>
        <c:auto val="1"/>
        <c:lblAlgn val="ctr"/>
        <c:lblOffset val="100"/>
      </c:catAx>
      <c:valAx>
        <c:axId val="86867328"/>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86865408"/>
        <c:crosses val="autoZero"/>
        <c:crossBetween val="between"/>
      </c:valAx>
    </c:plotArea>
    <c:legend>
      <c:legendPos val="r"/>
    </c:legend>
    <c:plotVisOnly val="1"/>
    <c:dispBlanksAs val="gap"/>
  </c:chart>
  <c:spPr>
    <a:ln>
      <a:solidFill>
        <a:srgbClr val="4F81BD"/>
      </a:solid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Hoja1!$A$124</c:f>
              <c:strCache>
                <c:ptCount val="1"/>
                <c:pt idx="0">
                  <c:v>T1 TEST INICIAL</c:v>
                </c:pt>
              </c:strCache>
            </c:strRef>
          </c:tx>
          <c:cat>
            <c:strRef>
              <c:f>Hoja1!$B$123:$C$123</c:f>
              <c:strCache>
                <c:ptCount val="2"/>
                <c:pt idx="0">
                  <c:v>9 ZONAS</c:v>
                </c:pt>
                <c:pt idx="1">
                  <c:v>FALLIDOS</c:v>
                </c:pt>
              </c:strCache>
            </c:strRef>
          </c:cat>
          <c:val>
            <c:numRef>
              <c:f>Hoja1!$B$124:$C$124</c:f>
              <c:numCache>
                <c:formatCode>General</c:formatCode>
                <c:ptCount val="2"/>
                <c:pt idx="0">
                  <c:v>65</c:v>
                </c:pt>
                <c:pt idx="1">
                  <c:v>15</c:v>
                </c:pt>
              </c:numCache>
            </c:numRef>
          </c:val>
        </c:ser>
        <c:ser>
          <c:idx val="1"/>
          <c:order val="1"/>
          <c:tx>
            <c:strRef>
              <c:f>Hoja1!$A$125</c:f>
              <c:strCache>
                <c:ptCount val="1"/>
                <c:pt idx="0">
                  <c:v>T2 TEST PRECOMPETITIVO</c:v>
                </c:pt>
              </c:strCache>
            </c:strRef>
          </c:tx>
          <c:cat>
            <c:strRef>
              <c:f>Hoja1!$B$123:$C$123</c:f>
              <c:strCache>
                <c:ptCount val="2"/>
                <c:pt idx="0">
                  <c:v>9 ZONAS</c:v>
                </c:pt>
                <c:pt idx="1">
                  <c:v>FALLIDOS</c:v>
                </c:pt>
              </c:strCache>
            </c:strRef>
          </c:cat>
          <c:val>
            <c:numRef>
              <c:f>Hoja1!$B$125:$C$125</c:f>
              <c:numCache>
                <c:formatCode>General</c:formatCode>
                <c:ptCount val="2"/>
                <c:pt idx="0">
                  <c:v>78</c:v>
                </c:pt>
                <c:pt idx="1">
                  <c:v>2</c:v>
                </c:pt>
              </c:numCache>
            </c:numRef>
          </c:val>
        </c:ser>
        <c:dLbls/>
        <c:axId val="87458944"/>
        <c:axId val="87460864"/>
      </c:barChart>
      <c:catAx>
        <c:axId val="87458944"/>
        <c:scaling>
          <c:orientation val="minMax"/>
        </c:scaling>
        <c:axPos val="b"/>
        <c:title>
          <c:tx>
            <c:rich>
              <a:bodyPr/>
              <a:lstStyle/>
              <a:p>
                <a:pPr>
                  <a:defRPr/>
                </a:pPr>
                <a:r>
                  <a:rPr lang="en-US"/>
                  <a:t>COLOCACION DE LAS PELOTAS</a:t>
                </a:r>
              </a:p>
            </c:rich>
          </c:tx>
        </c:title>
        <c:tickLblPos val="nextTo"/>
        <c:crossAx val="87460864"/>
        <c:crosses val="autoZero"/>
        <c:auto val="1"/>
        <c:lblAlgn val="ctr"/>
        <c:lblOffset val="100"/>
      </c:catAx>
      <c:valAx>
        <c:axId val="87460864"/>
        <c:scaling>
          <c:orientation val="minMax"/>
        </c:scaling>
        <c:axPos val="l"/>
        <c:majorGridlines/>
        <c:title>
          <c:tx>
            <c:rich>
              <a:bodyPr rot="-5400000" vert="horz"/>
              <a:lstStyle/>
              <a:p>
                <a:pPr>
                  <a:defRPr/>
                </a:pPr>
                <a:r>
                  <a:rPr lang="en-US"/>
                  <a:t>NUMERO DE PELOTAS</a:t>
                </a:r>
              </a:p>
            </c:rich>
          </c:tx>
        </c:title>
        <c:numFmt formatCode="General" sourceLinked="1"/>
        <c:tickLblPos val="nextTo"/>
        <c:crossAx val="87458944"/>
        <c:crosses val="autoZero"/>
        <c:crossBetween val="between"/>
      </c:valAx>
    </c:plotArea>
    <c:legend>
      <c:legendPos val="r"/>
    </c:legend>
    <c:plotVisOnly val="1"/>
    <c:dispBlanksAs val="gap"/>
  </c:chart>
  <c:spPr>
    <a:ln>
      <a:solidFill>
        <a:srgbClr val="4F81BD"/>
      </a:solid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Hoja1!$G$376</c:f>
              <c:strCache>
                <c:ptCount val="1"/>
                <c:pt idx="0">
                  <c:v>T1 TEST INICIAL</c:v>
                </c:pt>
              </c:strCache>
            </c:strRef>
          </c:tx>
          <c:cat>
            <c:strRef>
              <c:f>Hoja1!$H$375:$L$375</c:f>
              <c:strCache>
                <c:ptCount val="5"/>
                <c:pt idx="0">
                  <c:v>EXCELENTE</c:v>
                </c:pt>
                <c:pt idx="1">
                  <c:v>M.BUENO</c:v>
                </c:pt>
                <c:pt idx="2">
                  <c:v>BUENO</c:v>
                </c:pt>
                <c:pt idx="3">
                  <c:v>REGULAR</c:v>
                </c:pt>
                <c:pt idx="4">
                  <c:v>MALO</c:v>
                </c:pt>
              </c:strCache>
            </c:strRef>
          </c:cat>
          <c:val>
            <c:numRef>
              <c:f>Hoja1!$H$376:$L$376</c:f>
              <c:numCache>
                <c:formatCode>General</c:formatCode>
                <c:ptCount val="5"/>
                <c:pt idx="0">
                  <c:v>0</c:v>
                </c:pt>
                <c:pt idx="1">
                  <c:v>1</c:v>
                </c:pt>
                <c:pt idx="2">
                  <c:v>2</c:v>
                </c:pt>
                <c:pt idx="3">
                  <c:v>2</c:v>
                </c:pt>
                <c:pt idx="4">
                  <c:v>3</c:v>
                </c:pt>
              </c:numCache>
            </c:numRef>
          </c:val>
        </c:ser>
        <c:ser>
          <c:idx val="1"/>
          <c:order val="1"/>
          <c:tx>
            <c:strRef>
              <c:f>Hoja1!$G$377</c:f>
              <c:strCache>
                <c:ptCount val="1"/>
                <c:pt idx="0">
                  <c:v>T2 TEST PRECOMPETITIVO</c:v>
                </c:pt>
              </c:strCache>
            </c:strRef>
          </c:tx>
          <c:cat>
            <c:strRef>
              <c:f>Hoja1!$H$375:$L$375</c:f>
              <c:strCache>
                <c:ptCount val="5"/>
                <c:pt idx="0">
                  <c:v>EXCELENTE</c:v>
                </c:pt>
                <c:pt idx="1">
                  <c:v>M.BUENO</c:v>
                </c:pt>
                <c:pt idx="2">
                  <c:v>BUENO</c:v>
                </c:pt>
                <c:pt idx="3">
                  <c:v>REGULAR</c:v>
                </c:pt>
                <c:pt idx="4">
                  <c:v>MALO</c:v>
                </c:pt>
              </c:strCache>
            </c:strRef>
          </c:cat>
          <c:val>
            <c:numRef>
              <c:f>Hoja1!$H$377:$L$377</c:f>
              <c:numCache>
                <c:formatCode>General</c:formatCode>
                <c:ptCount val="5"/>
                <c:pt idx="0">
                  <c:v>1</c:v>
                </c:pt>
                <c:pt idx="1">
                  <c:v>4</c:v>
                </c:pt>
                <c:pt idx="2">
                  <c:v>3</c:v>
                </c:pt>
                <c:pt idx="3">
                  <c:v>0</c:v>
                </c:pt>
                <c:pt idx="4">
                  <c:v>0</c:v>
                </c:pt>
              </c:numCache>
            </c:numRef>
          </c:val>
        </c:ser>
        <c:dLbls/>
        <c:axId val="87520384"/>
        <c:axId val="87522304"/>
      </c:barChart>
      <c:catAx>
        <c:axId val="87520384"/>
        <c:scaling>
          <c:orientation val="minMax"/>
        </c:scaling>
        <c:axPos val="b"/>
        <c:title>
          <c:tx>
            <c:rich>
              <a:bodyPr/>
              <a:lstStyle/>
              <a:p>
                <a:pPr>
                  <a:defRPr/>
                </a:pPr>
                <a:r>
                  <a:rPr lang="en-US"/>
                  <a:t>FLEXION DE LAS RODILLAS</a:t>
                </a:r>
              </a:p>
            </c:rich>
          </c:tx>
        </c:title>
        <c:tickLblPos val="nextTo"/>
        <c:crossAx val="87522304"/>
        <c:crosses val="autoZero"/>
        <c:auto val="1"/>
        <c:lblAlgn val="ctr"/>
        <c:lblOffset val="100"/>
      </c:catAx>
      <c:valAx>
        <c:axId val="87522304"/>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87520384"/>
        <c:crosses val="autoZero"/>
        <c:crossBetween val="between"/>
      </c:valAx>
    </c:plotArea>
    <c:legend>
      <c:legendPos val="r"/>
    </c:legend>
    <c:plotVisOnly val="1"/>
    <c:dispBlanksAs val="gap"/>
  </c:chart>
  <c:spPr>
    <a:ln>
      <a:solidFill>
        <a:srgbClr val="4F81BD"/>
      </a:solid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Hoja1!$G$364</c:f>
              <c:strCache>
                <c:ptCount val="1"/>
                <c:pt idx="0">
                  <c:v>T1 TEST INICIAL</c:v>
                </c:pt>
              </c:strCache>
            </c:strRef>
          </c:tx>
          <c:cat>
            <c:strRef>
              <c:f>Hoja1!$H$363:$K$363</c:f>
              <c:strCache>
                <c:ptCount val="4"/>
                <c:pt idx="0">
                  <c:v>EXCELENTE</c:v>
                </c:pt>
                <c:pt idx="1">
                  <c:v>M.BUENO</c:v>
                </c:pt>
                <c:pt idx="2">
                  <c:v>BUENO</c:v>
                </c:pt>
                <c:pt idx="3">
                  <c:v>REGULAR</c:v>
                </c:pt>
              </c:strCache>
            </c:strRef>
          </c:cat>
          <c:val>
            <c:numRef>
              <c:f>Hoja1!$H$364:$K$364</c:f>
              <c:numCache>
                <c:formatCode>General</c:formatCode>
                <c:ptCount val="4"/>
                <c:pt idx="0">
                  <c:v>0</c:v>
                </c:pt>
                <c:pt idx="1">
                  <c:v>1</c:v>
                </c:pt>
                <c:pt idx="2">
                  <c:v>4</c:v>
                </c:pt>
                <c:pt idx="3">
                  <c:v>3</c:v>
                </c:pt>
              </c:numCache>
            </c:numRef>
          </c:val>
        </c:ser>
        <c:ser>
          <c:idx val="1"/>
          <c:order val="1"/>
          <c:tx>
            <c:strRef>
              <c:f>Hoja1!$G$365</c:f>
              <c:strCache>
                <c:ptCount val="1"/>
                <c:pt idx="0">
                  <c:v>T2 TEST PRECOMPETITIVO</c:v>
                </c:pt>
              </c:strCache>
            </c:strRef>
          </c:tx>
          <c:cat>
            <c:strRef>
              <c:f>Hoja1!$H$363:$K$363</c:f>
              <c:strCache>
                <c:ptCount val="4"/>
                <c:pt idx="0">
                  <c:v>EXCELENTE</c:v>
                </c:pt>
                <c:pt idx="1">
                  <c:v>M.BUENO</c:v>
                </c:pt>
                <c:pt idx="2">
                  <c:v>BUENO</c:v>
                </c:pt>
                <c:pt idx="3">
                  <c:v>REGULAR</c:v>
                </c:pt>
              </c:strCache>
            </c:strRef>
          </c:cat>
          <c:val>
            <c:numRef>
              <c:f>Hoja1!$H$365:$K$365</c:f>
              <c:numCache>
                <c:formatCode>General</c:formatCode>
                <c:ptCount val="4"/>
                <c:pt idx="0">
                  <c:v>1</c:v>
                </c:pt>
                <c:pt idx="1">
                  <c:v>5</c:v>
                </c:pt>
                <c:pt idx="2">
                  <c:v>2</c:v>
                </c:pt>
                <c:pt idx="3">
                  <c:v>0</c:v>
                </c:pt>
              </c:numCache>
            </c:numRef>
          </c:val>
        </c:ser>
        <c:dLbls/>
        <c:axId val="87954560"/>
        <c:axId val="87956480"/>
      </c:barChart>
      <c:catAx>
        <c:axId val="87954560"/>
        <c:scaling>
          <c:orientation val="minMax"/>
        </c:scaling>
        <c:axPos val="b"/>
        <c:title>
          <c:tx>
            <c:rich>
              <a:bodyPr/>
              <a:lstStyle/>
              <a:p>
                <a:pPr>
                  <a:defRPr/>
                </a:pPr>
                <a:r>
                  <a:rPr lang="en-US"/>
                  <a:t>ZONA DE PARADA EN LA MESA</a:t>
                </a:r>
              </a:p>
            </c:rich>
          </c:tx>
        </c:title>
        <c:tickLblPos val="nextTo"/>
        <c:crossAx val="87956480"/>
        <c:crosses val="autoZero"/>
        <c:auto val="1"/>
        <c:lblAlgn val="ctr"/>
        <c:lblOffset val="100"/>
      </c:catAx>
      <c:valAx>
        <c:axId val="87956480"/>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87954560"/>
        <c:crosses val="autoZero"/>
        <c:crossBetween val="between"/>
      </c:valAx>
    </c:plotArea>
    <c:legend>
      <c:legendPos val="r"/>
    </c:legend>
    <c:plotVisOnly val="1"/>
    <c:dispBlanksAs val="gap"/>
  </c:chart>
  <c:spPr>
    <a:ln>
      <a:solidFill>
        <a:srgbClr val="4F81BD"/>
      </a:solidFill>
    </a:ln>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stacked"/>
        <c:ser>
          <c:idx val="0"/>
          <c:order val="0"/>
          <c:tx>
            <c:strRef>
              <c:f>Hoja1!$G$217</c:f>
              <c:strCache>
                <c:ptCount val="1"/>
                <c:pt idx="0">
                  <c:v>SERVICIO</c:v>
                </c:pt>
              </c:strCache>
            </c:strRef>
          </c:tx>
          <c:cat>
            <c:multiLvlStrRef>
              <c:f>Hoja1!$H$213:$Q$216</c:f>
              <c:multiLvlStrCache>
                <c:ptCount val="10"/>
                <c:lvl>
                  <c:pt idx="0">
                    <c:v>MALDONADO</c:v>
                  </c:pt>
                  <c:pt idx="1">
                    <c:v>VASQUEZ</c:v>
                  </c:pt>
                  <c:pt idx="2">
                    <c:v>MALDONADO</c:v>
                  </c:pt>
                  <c:pt idx="3">
                    <c:v>VASQUEZ</c:v>
                  </c:pt>
                  <c:pt idx="4">
                    <c:v>MALDONADO</c:v>
                  </c:pt>
                  <c:pt idx="5">
                    <c:v>VASQUEZ</c:v>
                  </c:pt>
                  <c:pt idx="6">
                    <c:v>MALDONADO</c:v>
                  </c:pt>
                  <c:pt idx="7">
                    <c:v>VASQUEZ</c:v>
                  </c:pt>
                  <c:pt idx="8">
                    <c:v>MALDONADO</c:v>
                  </c:pt>
                  <c:pt idx="9">
                    <c:v>VASQUEZ</c:v>
                  </c:pt>
                </c:lvl>
                <c:lvl>
                  <c:pt idx="0">
                    <c:v>PRIMER SET</c:v>
                  </c:pt>
                  <c:pt idx="2">
                    <c:v>SEGUNDO SET</c:v>
                  </c:pt>
                  <c:pt idx="4">
                    <c:v>TERCER SET</c:v>
                  </c:pt>
                  <c:pt idx="6">
                    <c:v>CUARTO SET</c:v>
                  </c:pt>
                  <c:pt idx="8">
                    <c:v>QUINTO SET</c:v>
                  </c:pt>
                </c:lvl>
              </c:multiLvlStrCache>
            </c:multiLvlStrRef>
          </c:cat>
          <c:val>
            <c:numRef>
              <c:f>Hoja1!$H$217:$Q$217</c:f>
              <c:numCache>
                <c:formatCode>General</c:formatCode>
                <c:ptCount val="10"/>
                <c:pt idx="0">
                  <c:v>4</c:v>
                </c:pt>
                <c:pt idx="1">
                  <c:v>2</c:v>
                </c:pt>
                <c:pt idx="2">
                  <c:v>3</c:v>
                </c:pt>
                <c:pt idx="3">
                  <c:v>1</c:v>
                </c:pt>
                <c:pt idx="4">
                  <c:v>3</c:v>
                </c:pt>
                <c:pt idx="5">
                  <c:v>1</c:v>
                </c:pt>
                <c:pt idx="6">
                  <c:v>4</c:v>
                </c:pt>
                <c:pt idx="7">
                  <c:v>1</c:v>
                </c:pt>
                <c:pt idx="8">
                  <c:v>4</c:v>
                </c:pt>
                <c:pt idx="9">
                  <c:v>0</c:v>
                </c:pt>
              </c:numCache>
            </c:numRef>
          </c:val>
        </c:ser>
        <c:ser>
          <c:idx val="1"/>
          <c:order val="1"/>
          <c:tx>
            <c:strRef>
              <c:f>Hoja1!$G$218</c:f>
              <c:strCache>
                <c:ptCount val="1"/>
                <c:pt idx="0">
                  <c:v>RECEPCION</c:v>
                </c:pt>
              </c:strCache>
            </c:strRef>
          </c:tx>
          <c:cat>
            <c:multiLvlStrRef>
              <c:f>Hoja1!$H$213:$Q$216</c:f>
              <c:multiLvlStrCache>
                <c:ptCount val="10"/>
                <c:lvl>
                  <c:pt idx="0">
                    <c:v>MALDONADO</c:v>
                  </c:pt>
                  <c:pt idx="1">
                    <c:v>VASQUEZ</c:v>
                  </c:pt>
                  <c:pt idx="2">
                    <c:v>MALDONADO</c:v>
                  </c:pt>
                  <c:pt idx="3">
                    <c:v>VASQUEZ</c:v>
                  </c:pt>
                  <c:pt idx="4">
                    <c:v>MALDONADO</c:v>
                  </c:pt>
                  <c:pt idx="5">
                    <c:v>VASQUEZ</c:v>
                  </c:pt>
                  <c:pt idx="6">
                    <c:v>MALDONADO</c:v>
                  </c:pt>
                  <c:pt idx="7">
                    <c:v>VASQUEZ</c:v>
                  </c:pt>
                  <c:pt idx="8">
                    <c:v>MALDONADO</c:v>
                  </c:pt>
                  <c:pt idx="9">
                    <c:v>VASQUEZ</c:v>
                  </c:pt>
                </c:lvl>
                <c:lvl>
                  <c:pt idx="0">
                    <c:v>PRIMER SET</c:v>
                  </c:pt>
                  <c:pt idx="2">
                    <c:v>SEGUNDO SET</c:v>
                  </c:pt>
                  <c:pt idx="4">
                    <c:v>TERCER SET</c:v>
                  </c:pt>
                  <c:pt idx="6">
                    <c:v>CUARTO SET</c:v>
                  </c:pt>
                  <c:pt idx="8">
                    <c:v>QUINTO SET</c:v>
                  </c:pt>
                </c:lvl>
              </c:multiLvlStrCache>
            </c:multiLvlStrRef>
          </c:cat>
          <c:val>
            <c:numRef>
              <c:f>Hoja1!$H$218:$Q$218</c:f>
              <c:numCache>
                <c:formatCode>General</c:formatCode>
                <c:ptCount val="10"/>
                <c:pt idx="0">
                  <c:v>0</c:v>
                </c:pt>
                <c:pt idx="1">
                  <c:v>0</c:v>
                </c:pt>
                <c:pt idx="2">
                  <c:v>2</c:v>
                </c:pt>
                <c:pt idx="3">
                  <c:v>1</c:v>
                </c:pt>
                <c:pt idx="4">
                  <c:v>1</c:v>
                </c:pt>
                <c:pt idx="5">
                  <c:v>2</c:v>
                </c:pt>
                <c:pt idx="6">
                  <c:v>0</c:v>
                </c:pt>
                <c:pt idx="7">
                  <c:v>2</c:v>
                </c:pt>
                <c:pt idx="8">
                  <c:v>1</c:v>
                </c:pt>
                <c:pt idx="9">
                  <c:v>4</c:v>
                </c:pt>
              </c:numCache>
            </c:numRef>
          </c:val>
        </c:ser>
        <c:ser>
          <c:idx val="2"/>
          <c:order val="2"/>
          <c:tx>
            <c:strRef>
              <c:f>Hoja1!$G$219</c:f>
              <c:strCache>
                <c:ptCount val="1"/>
                <c:pt idx="0">
                  <c:v>TERCERA BOLA</c:v>
                </c:pt>
              </c:strCache>
            </c:strRef>
          </c:tx>
          <c:cat>
            <c:multiLvlStrRef>
              <c:f>Hoja1!$H$213:$Q$216</c:f>
              <c:multiLvlStrCache>
                <c:ptCount val="10"/>
                <c:lvl>
                  <c:pt idx="0">
                    <c:v>MALDONADO</c:v>
                  </c:pt>
                  <c:pt idx="1">
                    <c:v>VASQUEZ</c:v>
                  </c:pt>
                  <c:pt idx="2">
                    <c:v>MALDONADO</c:v>
                  </c:pt>
                  <c:pt idx="3">
                    <c:v>VASQUEZ</c:v>
                  </c:pt>
                  <c:pt idx="4">
                    <c:v>MALDONADO</c:v>
                  </c:pt>
                  <c:pt idx="5">
                    <c:v>VASQUEZ</c:v>
                  </c:pt>
                  <c:pt idx="6">
                    <c:v>MALDONADO</c:v>
                  </c:pt>
                  <c:pt idx="7">
                    <c:v>VASQUEZ</c:v>
                  </c:pt>
                  <c:pt idx="8">
                    <c:v>MALDONADO</c:v>
                  </c:pt>
                  <c:pt idx="9">
                    <c:v>VASQUEZ</c:v>
                  </c:pt>
                </c:lvl>
                <c:lvl>
                  <c:pt idx="0">
                    <c:v>PRIMER SET</c:v>
                  </c:pt>
                  <c:pt idx="2">
                    <c:v>SEGUNDO SET</c:v>
                  </c:pt>
                  <c:pt idx="4">
                    <c:v>TERCER SET</c:v>
                  </c:pt>
                  <c:pt idx="6">
                    <c:v>CUARTO SET</c:v>
                  </c:pt>
                  <c:pt idx="8">
                    <c:v>QUINTO SET</c:v>
                  </c:pt>
                </c:lvl>
              </c:multiLvlStrCache>
            </c:multiLvlStrRef>
          </c:cat>
          <c:val>
            <c:numRef>
              <c:f>Hoja1!$H$219:$Q$219</c:f>
              <c:numCache>
                <c:formatCode>General</c:formatCode>
                <c:ptCount val="10"/>
                <c:pt idx="0">
                  <c:v>3</c:v>
                </c:pt>
                <c:pt idx="1">
                  <c:v>1</c:v>
                </c:pt>
                <c:pt idx="2">
                  <c:v>0</c:v>
                </c:pt>
                <c:pt idx="3">
                  <c:v>2</c:v>
                </c:pt>
                <c:pt idx="4">
                  <c:v>1</c:v>
                </c:pt>
                <c:pt idx="5">
                  <c:v>0</c:v>
                </c:pt>
                <c:pt idx="6">
                  <c:v>2</c:v>
                </c:pt>
                <c:pt idx="7">
                  <c:v>0</c:v>
                </c:pt>
                <c:pt idx="8">
                  <c:v>1</c:v>
                </c:pt>
                <c:pt idx="9">
                  <c:v>2</c:v>
                </c:pt>
              </c:numCache>
            </c:numRef>
          </c:val>
        </c:ser>
        <c:ser>
          <c:idx val="3"/>
          <c:order val="3"/>
          <c:tx>
            <c:strRef>
              <c:f>Hoja1!$G$220</c:f>
              <c:strCache>
                <c:ptCount val="1"/>
                <c:pt idx="0">
                  <c:v>CUARTA BOLA</c:v>
                </c:pt>
              </c:strCache>
            </c:strRef>
          </c:tx>
          <c:cat>
            <c:multiLvlStrRef>
              <c:f>Hoja1!$H$213:$Q$216</c:f>
              <c:multiLvlStrCache>
                <c:ptCount val="10"/>
                <c:lvl>
                  <c:pt idx="0">
                    <c:v>MALDONADO</c:v>
                  </c:pt>
                  <c:pt idx="1">
                    <c:v>VASQUEZ</c:v>
                  </c:pt>
                  <c:pt idx="2">
                    <c:v>MALDONADO</c:v>
                  </c:pt>
                  <c:pt idx="3">
                    <c:v>VASQUEZ</c:v>
                  </c:pt>
                  <c:pt idx="4">
                    <c:v>MALDONADO</c:v>
                  </c:pt>
                  <c:pt idx="5">
                    <c:v>VASQUEZ</c:v>
                  </c:pt>
                  <c:pt idx="6">
                    <c:v>MALDONADO</c:v>
                  </c:pt>
                  <c:pt idx="7">
                    <c:v>VASQUEZ</c:v>
                  </c:pt>
                  <c:pt idx="8">
                    <c:v>MALDONADO</c:v>
                  </c:pt>
                  <c:pt idx="9">
                    <c:v>VASQUEZ</c:v>
                  </c:pt>
                </c:lvl>
                <c:lvl>
                  <c:pt idx="0">
                    <c:v>PRIMER SET</c:v>
                  </c:pt>
                  <c:pt idx="2">
                    <c:v>SEGUNDO SET</c:v>
                  </c:pt>
                  <c:pt idx="4">
                    <c:v>TERCER SET</c:v>
                  </c:pt>
                  <c:pt idx="6">
                    <c:v>CUARTO SET</c:v>
                  </c:pt>
                  <c:pt idx="8">
                    <c:v>QUINTO SET</c:v>
                  </c:pt>
                </c:lvl>
              </c:multiLvlStrCache>
            </c:multiLvlStrRef>
          </c:cat>
          <c:val>
            <c:numRef>
              <c:f>Hoja1!$H$220:$Q$220</c:f>
              <c:numCache>
                <c:formatCode>General</c:formatCode>
                <c:ptCount val="10"/>
                <c:pt idx="0">
                  <c:v>2</c:v>
                </c:pt>
                <c:pt idx="1">
                  <c:v>4</c:v>
                </c:pt>
                <c:pt idx="2">
                  <c:v>2</c:v>
                </c:pt>
                <c:pt idx="3">
                  <c:v>2</c:v>
                </c:pt>
                <c:pt idx="4">
                  <c:v>2</c:v>
                </c:pt>
                <c:pt idx="5">
                  <c:v>3</c:v>
                </c:pt>
                <c:pt idx="6">
                  <c:v>1</c:v>
                </c:pt>
                <c:pt idx="7">
                  <c:v>4</c:v>
                </c:pt>
                <c:pt idx="8">
                  <c:v>0</c:v>
                </c:pt>
                <c:pt idx="9">
                  <c:v>2</c:v>
                </c:pt>
              </c:numCache>
            </c:numRef>
          </c:val>
        </c:ser>
        <c:ser>
          <c:idx val="4"/>
          <c:order val="4"/>
          <c:tx>
            <c:strRef>
              <c:f>Hoja1!$G$221</c:f>
              <c:strCache>
                <c:ptCount val="1"/>
                <c:pt idx="0">
                  <c:v>QUINTA BOLA</c:v>
                </c:pt>
              </c:strCache>
            </c:strRef>
          </c:tx>
          <c:cat>
            <c:multiLvlStrRef>
              <c:f>Hoja1!$H$213:$Q$216</c:f>
              <c:multiLvlStrCache>
                <c:ptCount val="10"/>
                <c:lvl>
                  <c:pt idx="0">
                    <c:v>MALDONADO</c:v>
                  </c:pt>
                  <c:pt idx="1">
                    <c:v>VASQUEZ</c:v>
                  </c:pt>
                  <c:pt idx="2">
                    <c:v>MALDONADO</c:v>
                  </c:pt>
                  <c:pt idx="3">
                    <c:v>VASQUEZ</c:v>
                  </c:pt>
                  <c:pt idx="4">
                    <c:v>MALDONADO</c:v>
                  </c:pt>
                  <c:pt idx="5">
                    <c:v>VASQUEZ</c:v>
                  </c:pt>
                  <c:pt idx="6">
                    <c:v>MALDONADO</c:v>
                  </c:pt>
                  <c:pt idx="7">
                    <c:v>VASQUEZ</c:v>
                  </c:pt>
                  <c:pt idx="8">
                    <c:v>MALDONADO</c:v>
                  </c:pt>
                  <c:pt idx="9">
                    <c:v>VASQUEZ</c:v>
                  </c:pt>
                </c:lvl>
                <c:lvl>
                  <c:pt idx="0">
                    <c:v>PRIMER SET</c:v>
                  </c:pt>
                  <c:pt idx="2">
                    <c:v>SEGUNDO SET</c:v>
                  </c:pt>
                  <c:pt idx="4">
                    <c:v>TERCER SET</c:v>
                  </c:pt>
                  <c:pt idx="6">
                    <c:v>CUARTO SET</c:v>
                  </c:pt>
                  <c:pt idx="8">
                    <c:v>QUINTO SET</c:v>
                  </c:pt>
                </c:lvl>
              </c:multiLvlStrCache>
            </c:multiLvlStrRef>
          </c:cat>
          <c:val>
            <c:numRef>
              <c:f>Hoja1!$H$221:$Q$221</c:f>
              <c:numCache>
                <c:formatCode>General</c:formatCode>
                <c:ptCount val="10"/>
                <c:pt idx="0">
                  <c:v>0</c:v>
                </c:pt>
                <c:pt idx="1">
                  <c:v>4</c:v>
                </c:pt>
                <c:pt idx="2">
                  <c:v>4</c:v>
                </c:pt>
                <c:pt idx="3">
                  <c:v>0</c:v>
                </c:pt>
                <c:pt idx="4">
                  <c:v>4</c:v>
                </c:pt>
                <c:pt idx="5">
                  <c:v>1</c:v>
                </c:pt>
                <c:pt idx="6">
                  <c:v>4</c:v>
                </c:pt>
                <c:pt idx="7">
                  <c:v>0</c:v>
                </c:pt>
                <c:pt idx="8">
                  <c:v>5</c:v>
                </c:pt>
                <c:pt idx="9">
                  <c:v>0</c:v>
                </c:pt>
              </c:numCache>
            </c:numRef>
          </c:val>
        </c:ser>
        <c:ser>
          <c:idx val="5"/>
          <c:order val="5"/>
          <c:tx>
            <c:strRef>
              <c:f>Hoja1!$G$222</c:f>
              <c:strCache>
                <c:ptCount val="1"/>
              </c:strCache>
            </c:strRef>
          </c:tx>
          <c:cat>
            <c:multiLvlStrRef>
              <c:f>Hoja1!$H$213:$Q$216</c:f>
              <c:multiLvlStrCache>
                <c:ptCount val="10"/>
                <c:lvl>
                  <c:pt idx="0">
                    <c:v>MALDONADO</c:v>
                  </c:pt>
                  <c:pt idx="1">
                    <c:v>VASQUEZ</c:v>
                  </c:pt>
                  <c:pt idx="2">
                    <c:v>MALDONADO</c:v>
                  </c:pt>
                  <c:pt idx="3">
                    <c:v>VASQUEZ</c:v>
                  </c:pt>
                  <c:pt idx="4">
                    <c:v>MALDONADO</c:v>
                  </c:pt>
                  <c:pt idx="5">
                    <c:v>VASQUEZ</c:v>
                  </c:pt>
                  <c:pt idx="6">
                    <c:v>MALDONADO</c:v>
                  </c:pt>
                  <c:pt idx="7">
                    <c:v>VASQUEZ</c:v>
                  </c:pt>
                  <c:pt idx="8">
                    <c:v>MALDONADO</c:v>
                  </c:pt>
                  <c:pt idx="9">
                    <c:v>VASQUEZ</c:v>
                  </c:pt>
                </c:lvl>
                <c:lvl>
                  <c:pt idx="0">
                    <c:v>PRIMER SET</c:v>
                  </c:pt>
                  <c:pt idx="2">
                    <c:v>SEGUNDO SET</c:v>
                  </c:pt>
                  <c:pt idx="4">
                    <c:v>TERCER SET</c:v>
                  </c:pt>
                  <c:pt idx="6">
                    <c:v>CUARTO SET</c:v>
                  </c:pt>
                  <c:pt idx="8">
                    <c:v>QUINTO SET</c:v>
                  </c:pt>
                </c:lvl>
              </c:multiLvlStrCache>
            </c:multiLvlStrRef>
          </c:cat>
          <c:val>
            <c:numRef>
              <c:f>Hoja1!$H$222:$Q$222</c:f>
              <c:numCache>
                <c:formatCode>General</c:formatCode>
                <c:ptCount val="10"/>
              </c:numCache>
            </c:numRef>
          </c:val>
        </c:ser>
        <c:ser>
          <c:idx val="6"/>
          <c:order val="6"/>
          <c:tx>
            <c:strRef>
              <c:f>Hoja1!$G$223</c:f>
              <c:strCache>
                <c:ptCount val="1"/>
                <c:pt idx="0">
                  <c:v>FALLA SERVICIO</c:v>
                </c:pt>
              </c:strCache>
            </c:strRef>
          </c:tx>
          <c:cat>
            <c:multiLvlStrRef>
              <c:f>Hoja1!$H$213:$Q$216</c:f>
              <c:multiLvlStrCache>
                <c:ptCount val="10"/>
                <c:lvl>
                  <c:pt idx="0">
                    <c:v>MALDONADO</c:v>
                  </c:pt>
                  <c:pt idx="1">
                    <c:v>VASQUEZ</c:v>
                  </c:pt>
                  <c:pt idx="2">
                    <c:v>MALDONADO</c:v>
                  </c:pt>
                  <c:pt idx="3">
                    <c:v>VASQUEZ</c:v>
                  </c:pt>
                  <c:pt idx="4">
                    <c:v>MALDONADO</c:v>
                  </c:pt>
                  <c:pt idx="5">
                    <c:v>VASQUEZ</c:v>
                  </c:pt>
                  <c:pt idx="6">
                    <c:v>MALDONADO</c:v>
                  </c:pt>
                  <c:pt idx="7">
                    <c:v>VASQUEZ</c:v>
                  </c:pt>
                  <c:pt idx="8">
                    <c:v>MALDONADO</c:v>
                  </c:pt>
                  <c:pt idx="9">
                    <c:v>VASQUEZ</c:v>
                  </c:pt>
                </c:lvl>
                <c:lvl>
                  <c:pt idx="0">
                    <c:v>PRIMER SET</c:v>
                  </c:pt>
                  <c:pt idx="2">
                    <c:v>SEGUNDO SET</c:v>
                  </c:pt>
                  <c:pt idx="4">
                    <c:v>TERCER SET</c:v>
                  </c:pt>
                  <c:pt idx="6">
                    <c:v>CUARTO SET</c:v>
                  </c:pt>
                  <c:pt idx="8">
                    <c:v>QUINTO SET</c:v>
                  </c:pt>
                </c:lvl>
              </c:multiLvlStrCache>
            </c:multiLvlStrRef>
          </c:cat>
          <c:val>
            <c:numRef>
              <c:f>Hoja1!$H$223:$Q$223</c:f>
              <c:numCache>
                <c:formatCode>General</c:formatCode>
                <c:ptCount val="10"/>
                <c:pt idx="0">
                  <c:v>0</c:v>
                </c:pt>
                <c:pt idx="1">
                  <c:v>0</c:v>
                </c:pt>
                <c:pt idx="2">
                  <c:v>0</c:v>
                </c:pt>
                <c:pt idx="3">
                  <c:v>0</c:v>
                </c:pt>
                <c:pt idx="4">
                  <c:v>0</c:v>
                </c:pt>
                <c:pt idx="5">
                  <c:v>0</c:v>
                </c:pt>
                <c:pt idx="6">
                  <c:v>0</c:v>
                </c:pt>
                <c:pt idx="7">
                  <c:v>0</c:v>
                </c:pt>
                <c:pt idx="8">
                  <c:v>0</c:v>
                </c:pt>
                <c:pt idx="9">
                  <c:v>0</c:v>
                </c:pt>
              </c:numCache>
            </c:numRef>
          </c:val>
        </c:ser>
        <c:dLbls/>
        <c:overlap val="100"/>
        <c:axId val="88173184"/>
        <c:axId val="88203648"/>
      </c:barChart>
      <c:catAx>
        <c:axId val="88173184"/>
        <c:scaling>
          <c:orientation val="minMax"/>
        </c:scaling>
        <c:axPos val="b"/>
        <c:tickLblPos val="nextTo"/>
        <c:crossAx val="88203648"/>
        <c:crosses val="autoZero"/>
        <c:auto val="1"/>
        <c:lblAlgn val="ctr"/>
        <c:lblOffset val="100"/>
      </c:catAx>
      <c:valAx>
        <c:axId val="88203648"/>
        <c:scaling>
          <c:orientation val="minMax"/>
        </c:scaling>
        <c:axPos val="l"/>
        <c:majorGridlines/>
        <c:title>
          <c:tx>
            <c:rich>
              <a:bodyPr rot="-5400000" vert="horz"/>
              <a:lstStyle/>
              <a:p>
                <a:pPr>
                  <a:defRPr/>
                </a:pPr>
                <a:r>
                  <a:rPr lang="en-US"/>
                  <a:t>PUNTAJE</a:t>
                </a:r>
              </a:p>
            </c:rich>
          </c:tx>
        </c:title>
        <c:numFmt formatCode="General" sourceLinked="1"/>
        <c:tickLblPos val="nextTo"/>
        <c:crossAx val="88173184"/>
        <c:crosses val="autoZero"/>
        <c:crossBetween val="between"/>
      </c:valAx>
    </c:plotArea>
    <c:legend>
      <c:legendPos val="r"/>
    </c:legend>
    <c:plotVisOnly val="1"/>
    <c:dispBlanksAs val="gap"/>
  </c:chart>
  <c:spPr>
    <a:ln>
      <a:solidFill>
        <a:srgbClr val="4F81BD"/>
      </a:solidFill>
    </a:ln>
  </c:sp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stacked"/>
        <c:ser>
          <c:idx val="0"/>
          <c:order val="0"/>
          <c:tx>
            <c:strRef>
              <c:f>Hoja1!$G$234</c:f>
              <c:strCache>
                <c:ptCount val="1"/>
                <c:pt idx="0">
                  <c:v>SERVICIO</c:v>
                </c:pt>
              </c:strCache>
            </c:strRef>
          </c:tx>
          <c:cat>
            <c:multiLvlStrRef>
              <c:f>Hoja1!$H$232:$O$233</c:f>
              <c:multiLvlStrCache>
                <c:ptCount val="8"/>
                <c:lvl>
                  <c:pt idx="0">
                    <c:v>MALDONADO</c:v>
                  </c:pt>
                  <c:pt idx="1">
                    <c:v>CARLOSAMA</c:v>
                  </c:pt>
                  <c:pt idx="2">
                    <c:v>MALDONADO</c:v>
                  </c:pt>
                  <c:pt idx="3">
                    <c:v>CARLOSAMA</c:v>
                  </c:pt>
                  <c:pt idx="4">
                    <c:v>MALDONADO</c:v>
                  </c:pt>
                  <c:pt idx="5">
                    <c:v>CARLOSAMA</c:v>
                  </c:pt>
                  <c:pt idx="6">
                    <c:v>MALDONADO</c:v>
                  </c:pt>
                  <c:pt idx="7">
                    <c:v>CARLOSAMA</c:v>
                  </c:pt>
                </c:lvl>
                <c:lvl>
                  <c:pt idx="0">
                    <c:v>PRIMER SET</c:v>
                  </c:pt>
                  <c:pt idx="2">
                    <c:v>SEGUNDO SET</c:v>
                  </c:pt>
                  <c:pt idx="4">
                    <c:v>TERCER SET</c:v>
                  </c:pt>
                  <c:pt idx="6">
                    <c:v>CUARTO SET</c:v>
                  </c:pt>
                </c:lvl>
              </c:multiLvlStrCache>
            </c:multiLvlStrRef>
          </c:cat>
          <c:val>
            <c:numRef>
              <c:f>Hoja1!$H$234:$O$234</c:f>
              <c:numCache>
                <c:formatCode>General</c:formatCode>
                <c:ptCount val="8"/>
                <c:pt idx="0">
                  <c:v>1</c:v>
                </c:pt>
                <c:pt idx="1">
                  <c:v>1</c:v>
                </c:pt>
                <c:pt idx="2">
                  <c:v>4</c:v>
                </c:pt>
                <c:pt idx="3">
                  <c:v>1</c:v>
                </c:pt>
                <c:pt idx="4">
                  <c:v>2</c:v>
                </c:pt>
                <c:pt idx="5">
                  <c:v>1</c:v>
                </c:pt>
                <c:pt idx="6">
                  <c:v>2</c:v>
                </c:pt>
                <c:pt idx="7">
                  <c:v>2</c:v>
                </c:pt>
              </c:numCache>
            </c:numRef>
          </c:val>
        </c:ser>
        <c:ser>
          <c:idx val="1"/>
          <c:order val="1"/>
          <c:tx>
            <c:strRef>
              <c:f>Hoja1!$G$235</c:f>
              <c:strCache>
                <c:ptCount val="1"/>
                <c:pt idx="0">
                  <c:v>RECEPCION</c:v>
                </c:pt>
              </c:strCache>
            </c:strRef>
          </c:tx>
          <c:cat>
            <c:multiLvlStrRef>
              <c:f>Hoja1!$H$232:$O$233</c:f>
              <c:multiLvlStrCache>
                <c:ptCount val="8"/>
                <c:lvl>
                  <c:pt idx="0">
                    <c:v>MALDONADO</c:v>
                  </c:pt>
                  <c:pt idx="1">
                    <c:v>CARLOSAMA</c:v>
                  </c:pt>
                  <c:pt idx="2">
                    <c:v>MALDONADO</c:v>
                  </c:pt>
                  <c:pt idx="3">
                    <c:v>CARLOSAMA</c:v>
                  </c:pt>
                  <c:pt idx="4">
                    <c:v>MALDONADO</c:v>
                  </c:pt>
                  <c:pt idx="5">
                    <c:v>CARLOSAMA</c:v>
                  </c:pt>
                  <c:pt idx="6">
                    <c:v>MALDONADO</c:v>
                  </c:pt>
                  <c:pt idx="7">
                    <c:v>CARLOSAMA</c:v>
                  </c:pt>
                </c:lvl>
                <c:lvl>
                  <c:pt idx="0">
                    <c:v>PRIMER SET</c:v>
                  </c:pt>
                  <c:pt idx="2">
                    <c:v>SEGUNDO SET</c:v>
                  </c:pt>
                  <c:pt idx="4">
                    <c:v>TERCER SET</c:v>
                  </c:pt>
                  <c:pt idx="6">
                    <c:v>CUARTO SET</c:v>
                  </c:pt>
                </c:lvl>
              </c:multiLvlStrCache>
            </c:multiLvlStrRef>
          </c:cat>
          <c:val>
            <c:numRef>
              <c:f>Hoja1!$H$235:$O$235</c:f>
              <c:numCache>
                <c:formatCode>General</c:formatCode>
                <c:ptCount val="8"/>
                <c:pt idx="0">
                  <c:v>0</c:v>
                </c:pt>
                <c:pt idx="1">
                  <c:v>1</c:v>
                </c:pt>
                <c:pt idx="2">
                  <c:v>0</c:v>
                </c:pt>
                <c:pt idx="3">
                  <c:v>1</c:v>
                </c:pt>
                <c:pt idx="4">
                  <c:v>3</c:v>
                </c:pt>
                <c:pt idx="5">
                  <c:v>4</c:v>
                </c:pt>
                <c:pt idx="6">
                  <c:v>1</c:v>
                </c:pt>
                <c:pt idx="7">
                  <c:v>0</c:v>
                </c:pt>
              </c:numCache>
            </c:numRef>
          </c:val>
        </c:ser>
        <c:ser>
          <c:idx val="2"/>
          <c:order val="2"/>
          <c:tx>
            <c:strRef>
              <c:f>Hoja1!$G$236</c:f>
              <c:strCache>
                <c:ptCount val="1"/>
                <c:pt idx="0">
                  <c:v>TERCERA BOLA</c:v>
                </c:pt>
              </c:strCache>
            </c:strRef>
          </c:tx>
          <c:cat>
            <c:multiLvlStrRef>
              <c:f>Hoja1!$H$232:$O$233</c:f>
              <c:multiLvlStrCache>
                <c:ptCount val="8"/>
                <c:lvl>
                  <c:pt idx="0">
                    <c:v>MALDONADO</c:v>
                  </c:pt>
                  <c:pt idx="1">
                    <c:v>CARLOSAMA</c:v>
                  </c:pt>
                  <c:pt idx="2">
                    <c:v>MALDONADO</c:v>
                  </c:pt>
                  <c:pt idx="3">
                    <c:v>CARLOSAMA</c:v>
                  </c:pt>
                  <c:pt idx="4">
                    <c:v>MALDONADO</c:v>
                  </c:pt>
                  <c:pt idx="5">
                    <c:v>CARLOSAMA</c:v>
                  </c:pt>
                  <c:pt idx="6">
                    <c:v>MALDONADO</c:v>
                  </c:pt>
                  <c:pt idx="7">
                    <c:v>CARLOSAMA</c:v>
                  </c:pt>
                </c:lvl>
                <c:lvl>
                  <c:pt idx="0">
                    <c:v>PRIMER SET</c:v>
                  </c:pt>
                  <c:pt idx="2">
                    <c:v>SEGUNDO SET</c:v>
                  </c:pt>
                  <c:pt idx="4">
                    <c:v>TERCER SET</c:v>
                  </c:pt>
                  <c:pt idx="6">
                    <c:v>CUARTO SET</c:v>
                  </c:pt>
                </c:lvl>
              </c:multiLvlStrCache>
            </c:multiLvlStrRef>
          </c:cat>
          <c:val>
            <c:numRef>
              <c:f>Hoja1!$H$236:$O$236</c:f>
              <c:numCache>
                <c:formatCode>General</c:formatCode>
                <c:ptCount val="8"/>
                <c:pt idx="0">
                  <c:v>2</c:v>
                </c:pt>
                <c:pt idx="1">
                  <c:v>1</c:v>
                </c:pt>
                <c:pt idx="2">
                  <c:v>2</c:v>
                </c:pt>
                <c:pt idx="3">
                  <c:v>0</c:v>
                </c:pt>
                <c:pt idx="4">
                  <c:v>2</c:v>
                </c:pt>
                <c:pt idx="5">
                  <c:v>0</c:v>
                </c:pt>
                <c:pt idx="6">
                  <c:v>0</c:v>
                </c:pt>
                <c:pt idx="7">
                  <c:v>2</c:v>
                </c:pt>
              </c:numCache>
            </c:numRef>
          </c:val>
        </c:ser>
        <c:ser>
          <c:idx val="3"/>
          <c:order val="3"/>
          <c:tx>
            <c:strRef>
              <c:f>Hoja1!$G$237</c:f>
              <c:strCache>
                <c:ptCount val="1"/>
                <c:pt idx="0">
                  <c:v>CUARTA BOLA</c:v>
                </c:pt>
              </c:strCache>
            </c:strRef>
          </c:tx>
          <c:cat>
            <c:multiLvlStrRef>
              <c:f>Hoja1!$H$232:$O$233</c:f>
              <c:multiLvlStrCache>
                <c:ptCount val="8"/>
                <c:lvl>
                  <c:pt idx="0">
                    <c:v>MALDONADO</c:v>
                  </c:pt>
                  <c:pt idx="1">
                    <c:v>CARLOSAMA</c:v>
                  </c:pt>
                  <c:pt idx="2">
                    <c:v>MALDONADO</c:v>
                  </c:pt>
                  <c:pt idx="3">
                    <c:v>CARLOSAMA</c:v>
                  </c:pt>
                  <c:pt idx="4">
                    <c:v>MALDONADO</c:v>
                  </c:pt>
                  <c:pt idx="5">
                    <c:v>CARLOSAMA</c:v>
                  </c:pt>
                  <c:pt idx="6">
                    <c:v>MALDONADO</c:v>
                  </c:pt>
                  <c:pt idx="7">
                    <c:v>CARLOSAMA</c:v>
                  </c:pt>
                </c:lvl>
                <c:lvl>
                  <c:pt idx="0">
                    <c:v>PRIMER SET</c:v>
                  </c:pt>
                  <c:pt idx="2">
                    <c:v>SEGUNDO SET</c:v>
                  </c:pt>
                  <c:pt idx="4">
                    <c:v>TERCER SET</c:v>
                  </c:pt>
                  <c:pt idx="6">
                    <c:v>CUARTO SET</c:v>
                  </c:pt>
                </c:lvl>
              </c:multiLvlStrCache>
            </c:multiLvlStrRef>
          </c:cat>
          <c:val>
            <c:numRef>
              <c:f>Hoja1!$H$237:$O$237</c:f>
              <c:numCache>
                <c:formatCode>General</c:formatCode>
                <c:ptCount val="8"/>
                <c:pt idx="0">
                  <c:v>2</c:v>
                </c:pt>
                <c:pt idx="1">
                  <c:v>3</c:v>
                </c:pt>
                <c:pt idx="2">
                  <c:v>3</c:v>
                </c:pt>
                <c:pt idx="3">
                  <c:v>2</c:v>
                </c:pt>
                <c:pt idx="4">
                  <c:v>2</c:v>
                </c:pt>
                <c:pt idx="5">
                  <c:v>4</c:v>
                </c:pt>
                <c:pt idx="6">
                  <c:v>5</c:v>
                </c:pt>
                <c:pt idx="7">
                  <c:v>3</c:v>
                </c:pt>
              </c:numCache>
            </c:numRef>
          </c:val>
        </c:ser>
        <c:ser>
          <c:idx val="4"/>
          <c:order val="4"/>
          <c:tx>
            <c:strRef>
              <c:f>Hoja1!$G$238</c:f>
              <c:strCache>
                <c:ptCount val="1"/>
                <c:pt idx="0">
                  <c:v>QUINTA BOLA</c:v>
                </c:pt>
              </c:strCache>
            </c:strRef>
          </c:tx>
          <c:cat>
            <c:multiLvlStrRef>
              <c:f>Hoja1!$H$232:$O$233</c:f>
              <c:multiLvlStrCache>
                <c:ptCount val="8"/>
                <c:lvl>
                  <c:pt idx="0">
                    <c:v>MALDONADO</c:v>
                  </c:pt>
                  <c:pt idx="1">
                    <c:v>CARLOSAMA</c:v>
                  </c:pt>
                  <c:pt idx="2">
                    <c:v>MALDONADO</c:v>
                  </c:pt>
                  <c:pt idx="3">
                    <c:v>CARLOSAMA</c:v>
                  </c:pt>
                  <c:pt idx="4">
                    <c:v>MALDONADO</c:v>
                  </c:pt>
                  <c:pt idx="5">
                    <c:v>CARLOSAMA</c:v>
                  </c:pt>
                  <c:pt idx="6">
                    <c:v>MALDONADO</c:v>
                  </c:pt>
                  <c:pt idx="7">
                    <c:v>CARLOSAMA</c:v>
                  </c:pt>
                </c:lvl>
                <c:lvl>
                  <c:pt idx="0">
                    <c:v>PRIMER SET</c:v>
                  </c:pt>
                  <c:pt idx="2">
                    <c:v>SEGUNDO SET</c:v>
                  </c:pt>
                  <c:pt idx="4">
                    <c:v>TERCER SET</c:v>
                  </c:pt>
                  <c:pt idx="6">
                    <c:v>CUARTO SET</c:v>
                  </c:pt>
                </c:lvl>
              </c:multiLvlStrCache>
            </c:multiLvlStrRef>
          </c:cat>
          <c:val>
            <c:numRef>
              <c:f>Hoja1!$H$238:$O$238</c:f>
              <c:numCache>
                <c:formatCode>General</c:formatCode>
                <c:ptCount val="8"/>
                <c:pt idx="0">
                  <c:v>6</c:v>
                </c:pt>
                <c:pt idx="1">
                  <c:v>0</c:v>
                </c:pt>
                <c:pt idx="2">
                  <c:v>2</c:v>
                </c:pt>
                <c:pt idx="3">
                  <c:v>0</c:v>
                </c:pt>
                <c:pt idx="4">
                  <c:v>2</c:v>
                </c:pt>
                <c:pt idx="5">
                  <c:v>0</c:v>
                </c:pt>
                <c:pt idx="6">
                  <c:v>3</c:v>
                </c:pt>
                <c:pt idx="7">
                  <c:v>1</c:v>
                </c:pt>
              </c:numCache>
            </c:numRef>
          </c:val>
        </c:ser>
        <c:ser>
          <c:idx val="5"/>
          <c:order val="5"/>
          <c:tx>
            <c:strRef>
              <c:f>Hoja1!$G$239</c:f>
              <c:strCache>
                <c:ptCount val="1"/>
                <c:pt idx="0">
                  <c:v>FALLA SERVICIO</c:v>
                </c:pt>
              </c:strCache>
            </c:strRef>
          </c:tx>
          <c:cat>
            <c:multiLvlStrRef>
              <c:f>Hoja1!$H$232:$O$233</c:f>
              <c:multiLvlStrCache>
                <c:ptCount val="8"/>
                <c:lvl>
                  <c:pt idx="0">
                    <c:v>MALDONADO</c:v>
                  </c:pt>
                  <c:pt idx="1">
                    <c:v>CARLOSAMA</c:v>
                  </c:pt>
                  <c:pt idx="2">
                    <c:v>MALDONADO</c:v>
                  </c:pt>
                  <c:pt idx="3">
                    <c:v>CARLOSAMA</c:v>
                  </c:pt>
                  <c:pt idx="4">
                    <c:v>MALDONADO</c:v>
                  </c:pt>
                  <c:pt idx="5">
                    <c:v>CARLOSAMA</c:v>
                  </c:pt>
                  <c:pt idx="6">
                    <c:v>MALDONADO</c:v>
                  </c:pt>
                  <c:pt idx="7">
                    <c:v>CARLOSAMA</c:v>
                  </c:pt>
                </c:lvl>
                <c:lvl>
                  <c:pt idx="0">
                    <c:v>PRIMER SET</c:v>
                  </c:pt>
                  <c:pt idx="2">
                    <c:v>SEGUNDO SET</c:v>
                  </c:pt>
                  <c:pt idx="4">
                    <c:v>TERCER SET</c:v>
                  </c:pt>
                  <c:pt idx="6">
                    <c:v>CUARTO SET</c:v>
                  </c:pt>
                </c:lvl>
              </c:multiLvlStrCache>
            </c:multiLvlStrRef>
          </c:cat>
          <c:val>
            <c:numRef>
              <c:f>Hoja1!$H$239:$O$239</c:f>
              <c:numCache>
                <c:formatCode>General</c:formatCode>
                <c:ptCount val="8"/>
                <c:pt idx="0">
                  <c:v>0</c:v>
                </c:pt>
                <c:pt idx="1">
                  <c:v>0</c:v>
                </c:pt>
                <c:pt idx="2">
                  <c:v>0</c:v>
                </c:pt>
                <c:pt idx="3">
                  <c:v>0</c:v>
                </c:pt>
                <c:pt idx="4">
                  <c:v>0</c:v>
                </c:pt>
                <c:pt idx="5">
                  <c:v>0</c:v>
                </c:pt>
                <c:pt idx="6">
                  <c:v>0</c:v>
                </c:pt>
                <c:pt idx="7">
                  <c:v>0</c:v>
                </c:pt>
              </c:numCache>
            </c:numRef>
          </c:val>
        </c:ser>
        <c:dLbls/>
        <c:overlap val="100"/>
        <c:axId val="33614464"/>
        <c:axId val="33624448"/>
      </c:barChart>
      <c:catAx>
        <c:axId val="33614464"/>
        <c:scaling>
          <c:orientation val="minMax"/>
        </c:scaling>
        <c:axPos val="b"/>
        <c:tickLblPos val="nextTo"/>
        <c:crossAx val="33624448"/>
        <c:crosses val="autoZero"/>
        <c:auto val="1"/>
        <c:lblAlgn val="ctr"/>
        <c:lblOffset val="100"/>
      </c:catAx>
      <c:valAx>
        <c:axId val="33624448"/>
        <c:scaling>
          <c:orientation val="minMax"/>
        </c:scaling>
        <c:axPos val="l"/>
        <c:majorGridlines/>
        <c:title>
          <c:tx>
            <c:rich>
              <a:bodyPr rot="-5400000" vert="horz"/>
              <a:lstStyle/>
              <a:p>
                <a:pPr>
                  <a:defRPr/>
                </a:pPr>
                <a:r>
                  <a:rPr lang="en-US"/>
                  <a:t>PUNTAJE</a:t>
                </a:r>
              </a:p>
            </c:rich>
          </c:tx>
        </c:title>
        <c:numFmt formatCode="General" sourceLinked="1"/>
        <c:tickLblPos val="nextTo"/>
        <c:crossAx val="33614464"/>
        <c:crosses val="autoZero"/>
        <c:crossBetween val="between"/>
      </c:valAx>
    </c:plotArea>
    <c:legend>
      <c:legendPos val="r"/>
    </c:legend>
    <c:plotVisOnly val="1"/>
    <c:dispBlanksAs val="gap"/>
  </c:chart>
  <c:spPr>
    <a:ln>
      <a:solidFill>
        <a:srgbClr val="4F81BD"/>
      </a:solidFill>
    </a:ln>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stacked"/>
        <c:ser>
          <c:idx val="0"/>
          <c:order val="0"/>
          <c:tx>
            <c:strRef>
              <c:f>Hoja1!$G$185</c:f>
              <c:strCache>
                <c:ptCount val="1"/>
                <c:pt idx="0">
                  <c:v>SERVICIO</c:v>
                </c:pt>
              </c:strCache>
            </c:strRef>
          </c:tx>
          <c:cat>
            <c:multiLvlStrRef>
              <c:f>Hoja1!$H$181:$Q$184</c:f>
              <c:multiLvlStrCache>
                <c:ptCount val="10"/>
                <c:lvl>
                  <c:pt idx="0">
                    <c:v>CAMINO</c:v>
                  </c:pt>
                  <c:pt idx="1">
                    <c:v>VILLALBA</c:v>
                  </c:pt>
                  <c:pt idx="2">
                    <c:v>CAMINO</c:v>
                  </c:pt>
                  <c:pt idx="3">
                    <c:v>VILLALBA</c:v>
                  </c:pt>
                  <c:pt idx="4">
                    <c:v>CAMINO</c:v>
                  </c:pt>
                  <c:pt idx="5">
                    <c:v>VILLALBA</c:v>
                  </c:pt>
                  <c:pt idx="6">
                    <c:v>CAMINO</c:v>
                  </c:pt>
                  <c:pt idx="7">
                    <c:v>VILLALBA</c:v>
                  </c:pt>
                  <c:pt idx="8">
                    <c:v>CAMINO</c:v>
                  </c:pt>
                  <c:pt idx="9">
                    <c:v>VILLALBA</c:v>
                  </c:pt>
                </c:lvl>
                <c:lvl>
                  <c:pt idx="0">
                    <c:v>PRIMER SET</c:v>
                  </c:pt>
                  <c:pt idx="2">
                    <c:v>SEGUNDO SET</c:v>
                  </c:pt>
                  <c:pt idx="4">
                    <c:v>TERCER SET</c:v>
                  </c:pt>
                  <c:pt idx="6">
                    <c:v>CUARTO SET</c:v>
                  </c:pt>
                  <c:pt idx="8">
                    <c:v>QUINTO SET</c:v>
                  </c:pt>
                </c:lvl>
              </c:multiLvlStrCache>
            </c:multiLvlStrRef>
          </c:cat>
          <c:val>
            <c:numRef>
              <c:f>Hoja1!$H$185:$Q$185</c:f>
              <c:numCache>
                <c:formatCode>General</c:formatCode>
                <c:ptCount val="10"/>
                <c:pt idx="0">
                  <c:v>2</c:v>
                </c:pt>
                <c:pt idx="1">
                  <c:v>0</c:v>
                </c:pt>
                <c:pt idx="2">
                  <c:v>3</c:v>
                </c:pt>
                <c:pt idx="3">
                  <c:v>2</c:v>
                </c:pt>
                <c:pt idx="4">
                  <c:v>3</c:v>
                </c:pt>
                <c:pt idx="5">
                  <c:v>0</c:v>
                </c:pt>
                <c:pt idx="6">
                  <c:v>4</c:v>
                </c:pt>
                <c:pt idx="7">
                  <c:v>0</c:v>
                </c:pt>
                <c:pt idx="8">
                  <c:v>2</c:v>
                </c:pt>
                <c:pt idx="9">
                  <c:v>0</c:v>
                </c:pt>
              </c:numCache>
            </c:numRef>
          </c:val>
        </c:ser>
        <c:ser>
          <c:idx val="1"/>
          <c:order val="1"/>
          <c:tx>
            <c:strRef>
              <c:f>Hoja1!$G$186</c:f>
              <c:strCache>
                <c:ptCount val="1"/>
                <c:pt idx="0">
                  <c:v>RECEPCION</c:v>
                </c:pt>
              </c:strCache>
            </c:strRef>
          </c:tx>
          <c:cat>
            <c:multiLvlStrRef>
              <c:f>Hoja1!$H$181:$Q$184</c:f>
              <c:multiLvlStrCache>
                <c:ptCount val="10"/>
                <c:lvl>
                  <c:pt idx="0">
                    <c:v>CAMINO</c:v>
                  </c:pt>
                  <c:pt idx="1">
                    <c:v>VILLALBA</c:v>
                  </c:pt>
                  <c:pt idx="2">
                    <c:v>CAMINO</c:v>
                  </c:pt>
                  <c:pt idx="3">
                    <c:v>VILLALBA</c:v>
                  </c:pt>
                  <c:pt idx="4">
                    <c:v>CAMINO</c:v>
                  </c:pt>
                  <c:pt idx="5">
                    <c:v>VILLALBA</c:v>
                  </c:pt>
                  <c:pt idx="6">
                    <c:v>CAMINO</c:v>
                  </c:pt>
                  <c:pt idx="7">
                    <c:v>VILLALBA</c:v>
                  </c:pt>
                  <c:pt idx="8">
                    <c:v>CAMINO</c:v>
                  </c:pt>
                  <c:pt idx="9">
                    <c:v>VILLALBA</c:v>
                  </c:pt>
                </c:lvl>
                <c:lvl>
                  <c:pt idx="0">
                    <c:v>PRIMER SET</c:v>
                  </c:pt>
                  <c:pt idx="2">
                    <c:v>SEGUNDO SET</c:v>
                  </c:pt>
                  <c:pt idx="4">
                    <c:v>TERCER SET</c:v>
                  </c:pt>
                  <c:pt idx="6">
                    <c:v>CUARTO SET</c:v>
                  </c:pt>
                  <c:pt idx="8">
                    <c:v>QUINTO SET</c:v>
                  </c:pt>
                </c:lvl>
              </c:multiLvlStrCache>
            </c:multiLvlStrRef>
          </c:cat>
          <c:val>
            <c:numRef>
              <c:f>Hoja1!$H$186:$Q$186</c:f>
              <c:numCache>
                <c:formatCode>General</c:formatCode>
                <c:ptCount val="10"/>
                <c:pt idx="1">
                  <c:v>2</c:v>
                </c:pt>
                <c:pt idx="2">
                  <c:v>0</c:v>
                </c:pt>
                <c:pt idx="3">
                  <c:v>1</c:v>
                </c:pt>
                <c:pt idx="4">
                  <c:v>1</c:v>
                </c:pt>
                <c:pt idx="5">
                  <c:v>2</c:v>
                </c:pt>
                <c:pt idx="6">
                  <c:v>0</c:v>
                </c:pt>
                <c:pt idx="7">
                  <c:v>0</c:v>
                </c:pt>
                <c:pt idx="8">
                  <c:v>3</c:v>
                </c:pt>
                <c:pt idx="9">
                  <c:v>0</c:v>
                </c:pt>
              </c:numCache>
            </c:numRef>
          </c:val>
        </c:ser>
        <c:ser>
          <c:idx val="2"/>
          <c:order val="2"/>
          <c:tx>
            <c:strRef>
              <c:f>Hoja1!$G$187</c:f>
              <c:strCache>
                <c:ptCount val="1"/>
                <c:pt idx="0">
                  <c:v>TERCERA BOLA</c:v>
                </c:pt>
              </c:strCache>
            </c:strRef>
          </c:tx>
          <c:cat>
            <c:multiLvlStrRef>
              <c:f>Hoja1!$H$181:$Q$184</c:f>
              <c:multiLvlStrCache>
                <c:ptCount val="10"/>
                <c:lvl>
                  <c:pt idx="0">
                    <c:v>CAMINO</c:v>
                  </c:pt>
                  <c:pt idx="1">
                    <c:v>VILLALBA</c:v>
                  </c:pt>
                  <c:pt idx="2">
                    <c:v>CAMINO</c:v>
                  </c:pt>
                  <c:pt idx="3">
                    <c:v>VILLALBA</c:v>
                  </c:pt>
                  <c:pt idx="4">
                    <c:v>CAMINO</c:v>
                  </c:pt>
                  <c:pt idx="5">
                    <c:v>VILLALBA</c:v>
                  </c:pt>
                  <c:pt idx="6">
                    <c:v>CAMINO</c:v>
                  </c:pt>
                  <c:pt idx="7">
                    <c:v>VILLALBA</c:v>
                  </c:pt>
                  <c:pt idx="8">
                    <c:v>CAMINO</c:v>
                  </c:pt>
                  <c:pt idx="9">
                    <c:v>VILLALBA</c:v>
                  </c:pt>
                </c:lvl>
                <c:lvl>
                  <c:pt idx="0">
                    <c:v>PRIMER SET</c:v>
                  </c:pt>
                  <c:pt idx="2">
                    <c:v>SEGUNDO SET</c:v>
                  </c:pt>
                  <c:pt idx="4">
                    <c:v>TERCER SET</c:v>
                  </c:pt>
                  <c:pt idx="6">
                    <c:v>CUARTO SET</c:v>
                  </c:pt>
                  <c:pt idx="8">
                    <c:v>QUINTO SET</c:v>
                  </c:pt>
                </c:lvl>
              </c:multiLvlStrCache>
            </c:multiLvlStrRef>
          </c:cat>
          <c:val>
            <c:numRef>
              <c:f>Hoja1!$H$187:$Q$187</c:f>
              <c:numCache>
                <c:formatCode>General</c:formatCode>
                <c:ptCount val="10"/>
                <c:pt idx="0">
                  <c:v>2</c:v>
                </c:pt>
                <c:pt idx="1">
                  <c:v>4</c:v>
                </c:pt>
                <c:pt idx="2">
                  <c:v>2</c:v>
                </c:pt>
                <c:pt idx="3">
                  <c:v>3</c:v>
                </c:pt>
                <c:pt idx="4">
                  <c:v>0</c:v>
                </c:pt>
                <c:pt idx="5">
                  <c:v>2</c:v>
                </c:pt>
                <c:pt idx="6">
                  <c:v>1</c:v>
                </c:pt>
                <c:pt idx="7">
                  <c:v>3</c:v>
                </c:pt>
                <c:pt idx="8">
                  <c:v>0</c:v>
                </c:pt>
                <c:pt idx="9">
                  <c:v>3</c:v>
                </c:pt>
              </c:numCache>
            </c:numRef>
          </c:val>
        </c:ser>
        <c:ser>
          <c:idx val="3"/>
          <c:order val="3"/>
          <c:tx>
            <c:strRef>
              <c:f>Hoja1!$G$188</c:f>
              <c:strCache>
                <c:ptCount val="1"/>
                <c:pt idx="0">
                  <c:v>CUARTA BOLA</c:v>
                </c:pt>
              </c:strCache>
            </c:strRef>
          </c:tx>
          <c:cat>
            <c:multiLvlStrRef>
              <c:f>Hoja1!$H$181:$Q$184</c:f>
              <c:multiLvlStrCache>
                <c:ptCount val="10"/>
                <c:lvl>
                  <c:pt idx="0">
                    <c:v>CAMINO</c:v>
                  </c:pt>
                  <c:pt idx="1">
                    <c:v>VILLALBA</c:v>
                  </c:pt>
                  <c:pt idx="2">
                    <c:v>CAMINO</c:v>
                  </c:pt>
                  <c:pt idx="3">
                    <c:v>VILLALBA</c:v>
                  </c:pt>
                  <c:pt idx="4">
                    <c:v>CAMINO</c:v>
                  </c:pt>
                  <c:pt idx="5">
                    <c:v>VILLALBA</c:v>
                  </c:pt>
                  <c:pt idx="6">
                    <c:v>CAMINO</c:v>
                  </c:pt>
                  <c:pt idx="7">
                    <c:v>VILLALBA</c:v>
                  </c:pt>
                  <c:pt idx="8">
                    <c:v>CAMINO</c:v>
                  </c:pt>
                  <c:pt idx="9">
                    <c:v>VILLALBA</c:v>
                  </c:pt>
                </c:lvl>
                <c:lvl>
                  <c:pt idx="0">
                    <c:v>PRIMER SET</c:v>
                  </c:pt>
                  <c:pt idx="2">
                    <c:v>SEGUNDO SET</c:v>
                  </c:pt>
                  <c:pt idx="4">
                    <c:v>TERCER SET</c:v>
                  </c:pt>
                  <c:pt idx="6">
                    <c:v>CUARTO SET</c:v>
                  </c:pt>
                  <c:pt idx="8">
                    <c:v>QUINTO SET</c:v>
                  </c:pt>
                </c:lvl>
              </c:multiLvlStrCache>
            </c:multiLvlStrRef>
          </c:cat>
          <c:val>
            <c:numRef>
              <c:f>Hoja1!$H$188:$Q$188</c:f>
              <c:numCache>
                <c:formatCode>General</c:formatCode>
                <c:ptCount val="10"/>
                <c:pt idx="0">
                  <c:v>4</c:v>
                </c:pt>
                <c:pt idx="1">
                  <c:v>1</c:v>
                </c:pt>
                <c:pt idx="2">
                  <c:v>0</c:v>
                </c:pt>
                <c:pt idx="3">
                  <c:v>2</c:v>
                </c:pt>
                <c:pt idx="4">
                  <c:v>4</c:v>
                </c:pt>
                <c:pt idx="5">
                  <c:v>0</c:v>
                </c:pt>
                <c:pt idx="6">
                  <c:v>4</c:v>
                </c:pt>
                <c:pt idx="7">
                  <c:v>2</c:v>
                </c:pt>
                <c:pt idx="8">
                  <c:v>4</c:v>
                </c:pt>
                <c:pt idx="9">
                  <c:v>2</c:v>
                </c:pt>
              </c:numCache>
            </c:numRef>
          </c:val>
        </c:ser>
        <c:ser>
          <c:idx val="4"/>
          <c:order val="4"/>
          <c:tx>
            <c:strRef>
              <c:f>Hoja1!$G$189</c:f>
              <c:strCache>
                <c:ptCount val="1"/>
                <c:pt idx="0">
                  <c:v>QUINTA BOLA</c:v>
                </c:pt>
              </c:strCache>
            </c:strRef>
          </c:tx>
          <c:cat>
            <c:multiLvlStrRef>
              <c:f>Hoja1!$H$181:$Q$184</c:f>
              <c:multiLvlStrCache>
                <c:ptCount val="10"/>
                <c:lvl>
                  <c:pt idx="0">
                    <c:v>CAMINO</c:v>
                  </c:pt>
                  <c:pt idx="1">
                    <c:v>VILLALBA</c:v>
                  </c:pt>
                  <c:pt idx="2">
                    <c:v>CAMINO</c:v>
                  </c:pt>
                  <c:pt idx="3">
                    <c:v>VILLALBA</c:v>
                  </c:pt>
                  <c:pt idx="4">
                    <c:v>CAMINO</c:v>
                  </c:pt>
                  <c:pt idx="5">
                    <c:v>VILLALBA</c:v>
                  </c:pt>
                  <c:pt idx="6">
                    <c:v>CAMINO</c:v>
                  </c:pt>
                  <c:pt idx="7">
                    <c:v>VILLALBA</c:v>
                  </c:pt>
                  <c:pt idx="8">
                    <c:v>CAMINO</c:v>
                  </c:pt>
                  <c:pt idx="9">
                    <c:v>VILLALBA</c:v>
                  </c:pt>
                </c:lvl>
                <c:lvl>
                  <c:pt idx="0">
                    <c:v>PRIMER SET</c:v>
                  </c:pt>
                  <c:pt idx="2">
                    <c:v>SEGUNDO SET</c:v>
                  </c:pt>
                  <c:pt idx="4">
                    <c:v>TERCER SET</c:v>
                  </c:pt>
                  <c:pt idx="6">
                    <c:v>CUARTO SET</c:v>
                  </c:pt>
                  <c:pt idx="8">
                    <c:v>QUINTO SET</c:v>
                  </c:pt>
                </c:lvl>
              </c:multiLvlStrCache>
            </c:multiLvlStrRef>
          </c:cat>
          <c:val>
            <c:numRef>
              <c:f>Hoja1!$H$189:$Q$189</c:f>
              <c:numCache>
                <c:formatCode>General</c:formatCode>
                <c:ptCount val="10"/>
                <c:pt idx="0">
                  <c:v>3</c:v>
                </c:pt>
                <c:pt idx="1">
                  <c:v>0</c:v>
                </c:pt>
                <c:pt idx="2">
                  <c:v>3</c:v>
                </c:pt>
                <c:pt idx="3">
                  <c:v>3</c:v>
                </c:pt>
                <c:pt idx="4">
                  <c:v>3</c:v>
                </c:pt>
                <c:pt idx="5">
                  <c:v>0</c:v>
                </c:pt>
                <c:pt idx="6">
                  <c:v>2</c:v>
                </c:pt>
                <c:pt idx="7">
                  <c:v>1</c:v>
                </c:pt>
                <c:pt idx="8">
                  <c:v>2</c:v>
                </c:pt>
                <c:pt idx="9">
                  <c:v>0</c:v>
                </c:pt>
              </c:numCache>
            </c:numRef>
          </c:val>
        </c:ser>
        <c:ser>
          <c:idx val="5"/>
          <c:order val="5"/>
          <c:tx>
            <c:strRef>
              <c:f>Hoja1!$G$190</c:f>
              <c:strCache>
                <c:ptCount val="1"/>
                <c:pt idx="0">
                  <c:v>FALLA SERVICIO</c:v>
                </c:pt>
              </c:strCache>
            </c:strRef>
          </c:tx>
          <c:cat>
            <c:multiLvlStrRef>
              <c:f>Hoja1!$H$181:$Q$184</c:f>
              <c:multiLvlStrCache>
                <c:ptCount val="10"/>
                <c:lvl>
                  <c:pt idx="0">
                    <c:v>CAMINO</c:v>
                  </c:pt>
                  <c:pt idx="1">
                    <c:v>VILLALBA</c:v>
                  </c:pt>
                  <c:pt idx="2">
                    <c:v>CAMINO</c:v>
                  </c:pt>
                  <c:pt idx="3">
                    <c:v>VILLALBA</c:v>
                  </c:pt>
                  <c:pt idx="4">
                    <c:v>CAMINO</c:v>
                  </c:pt>
                  <c:pt idx="5">
                    <c:v>VILLALBA</c:v>
                  </c:pt>
                  <c:pt idx="6">
                    <c:v>CAMINO</c:v>
                  </c:pt>
                  <c:pt idx="7">
                    <c:v>VILLALBA</c:v>
                  </c:pt>
                  <c:pt idx="8">
                    <c:v>CAMINO</c:v>
                  </c:pt>
                  <c:pt idx="9">
                    <c:v>VILLALBA</c:v>
                  </c:pt>
                </c:lvl>
                <c:lvl>
                  <c:pt idx="0">
                    <c:v>PRIMER SET</c:v>
                  </c:pt>
                  <c:pt idx="2">
                    <c:v>SEGUNDO SET</c:v>
                  </c:pt>
                  <c:pt idx="4">
                    <c:v>TERCER SET</c:v>
                  </c:pt>
                  <c:pt idx="6">
                    <c:v>CUARTO SET</c:v>
                  </c:pt>
                  <c:pt idx="8">
                    <c:v>QUINTO SET</c:v>
                  </c:pt>
                </c:lvl>
              </c:multiLvlStrCache>
            </c:multiLvlStrRef>
          </c:cat>
          <c:val>
            <c:numRef>
              <c:f>Hoja1!$H$190:$Q$190</c:f>
              <c:numCache>
                <c:formatCode>General</c:formatCode>
                <c:ptCount val="10"/>
                <c:pt idx="0">
                  <c:v>0</c:v>
                </c:pt>
                <c:pt idx="1">
                  <c:v>0</c:v>
                </c:pt>
                <c:pt idx="2">
                  <c:v>0</c:v>
                </c:pt>
                <c:pt idx="3">
                  <c:v>0</c:v>
                </c:pt>
                <c:pt idx="4">
                  <c:v>0</c:v>
                </c:pt>
                <c:pt idx="5">
                  <c:v>0</c:v>
                </c:pt>
                <c:pt idx="6">
                  <c:v>0</c:v>
                </c:pt>
                <c:pt idx="7">
                  <c:v>0</c:v>
                </c:pt>
                <c:pt idx="8">
                  <c:v>0</c:v>
                </c:pt>
                <c:pt idx="9">
                  <c:v>0</c:v>
                </c:pt>
              </c:numCache>
            </c:numRef>
          </c:val>
        </c:ser>
        <c:dLbls/>
        <c:overlap val="100"/>
        <c:axId val="33770112"/>
        <c:axId val="33788288"/>
      </c:barChart>
      <c:catAx>
        <c:axId val="33770112"/>
        <c:scaling>
          <c:orientation val="minMax"/>
        </c:scaling>
        <c:axPos val="b"/>
        <c:tickLblPos val="nextTo"/>
        <c:crossAx val="33788288"/>
        <c:crosses val="autoZero"/>
        <c:auto val="1"/>
        <c:lblAlgn val="ctr"/>
        <c:lblOffset val="100"/>
      </c:catAx>
      <c:valAx>
        <c:axId val="33788288"/>
        <c:scaling>
          <c:orientation val="minMax"/>
        </c:scaling>
        <c:axPos val="l"/>
        <c:majorGridlines/>
        <c:title>
          <c:tx>
            <c:rich>
              <a:bodyPr rot="-5400000" vert="horz"/>
              <a:lstStyle/>
              <a:p>
                <a:pPr>
                  <a:defRPr/>
                </a:pPr>
                <a:r>
                  <a:rPr lang="en-US"/>
                  <a:t>PUNTAJE</a:t>
                </a:r>
              </a:p>
            </c:rich>
          </c:tx>
        </c:title>
        <c:numFmt formatCode="General" sourceLinked="1"/>
        <c:tickLblPos val="nextTo"/>
        <c:crossAx val="33770112"/>
        <c:crosses val="autoZero"/>
        <c:crossBetween val="between"/>
      </c:valAx>
    </c:plotArea>
    <c:legend>
      <c:legendPos val="r"/>
    </c:legend>
    <c:plotVisOnly val="1"/>
    <c:dispBlanksAs val="gap"/>
  </c:chart>
  <c:spPr>
    <a:ln>
      <a:solidFill>
        <a:srgbClr val="4F81BD"/>
      </a:solidFill>
    </a:ln>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stacked"/>
        <c:ser>
          <c:idx val="0"/>
          <c:order val="0"/>
          <c:tx>
            <c:strRef>
              <c:f>Hoja1!$G$281</c:f>
              <c:strCache>
                <c:ptCount val="1"/>
                <c:pt idx="0">
                  <c:v>SERVICIO</c:v>
                </c:pt>
              </c:strCache>
            </c:strRef>
          </c:tx>
          <c:cat>
            <c:multiLvlStrRef>
              <c:f>Hoja1!$H$278:$O$280</c:f>
              <c:multiLvlStrCache>
                <c:ptCount val="8"/>
                <c:lvl>
                  <c:pt idx="0">
                    <c:v>VILLALBA</c:v>
                  </c:pt>
                  <c:pt idx="1">
                    <c:v>ESCOBAR</c:v>
                  </c:pt>
                  <c:pt idx="2">
                    <c:v>VILLALBA</c:v>
                  </c:pt>
                  <c:pt idx="3">
                    <c:v>ESCOBAR</c:v>
                  </c:pt>
                  <c:pt idx="4">
                    <c:v>VILLALBA</c:v>
                  </c:pt>
                  <c:pt idx="5">
                    <c:v>ESCOBAR</c:v>
                  </c:pt>
                  <c:pt idx="6">
                    <c:v>VILLALBA</c:v>
                  </c:pt>
                  <c:pt idx="7">
                    <c:v>ESCOBAR</c:v>
                  </c:pt>
                </c:lvl>
                <c:lvl>
                  <c:pt idx="0">
                    <c:v>PRIMER SET</c:v>
                  </c:pt>
                  <c:pt idx="2">
                    <c:v>SEGUNDO SET</c:v>
                  </c:pt>
                  <c:pt idx="4">
                    <c:v>TERCER SET</c:v>
                  </c:pt>
                  <c:pt idx="6">
                    <c:v>CUARTO SET</c:v>
                  </c:pt>
                </c:lvl>
              </c:multiLvlStrCache>
            </c:multiLvlStrRef>
          </c:cat>
          <c:val>
            <c:numRef>
              <c:f>Hoja1!$H$281:$O$281</c:f>
              <c:numCache>
                <c:formatCode>General</c:formatCode>
                <c:ptCount val="8"/>
                <c:pt idx="0">
                  <c:v>3</c:v>
                </c:pt>
                <c:pt idx="1">
                  <c:v>1</c:v>
                </c:pt>
                <c:pt idx="2">
                  <c:v>2</c:v>
                </c:pt>
                <c:pt idx="3">
                  <c:v>1</c:v>
                </c:pt>
                <c:pt idx="4">
                  <c:v>3</c:v>
                </c:pt>
                <c:pt idx="5">
                  <c:v>1</c:v>
                </c:pt>
                <c:pt idx="6">
                  <c:v>4</c:v>
                </c:pt>
                <c:pt idx="7">
                  <c:v>0</c:v>
                </c:pt>
              </c:numCache>
            </c:numRef>
          </c:val>
        </c:ser>
        <c:ser>
          <c:idx val="1"/>
          <c:order val="1"/>
          <c:tx>
            <c:strRef>
              <c:f>Hoja1!$G$282</c:f>
              <c:strCache>
                <c:ptCount val="1"/>
                <c:pt idx="0">
                  <c:v>RECEPCION</c:v>
                </c:pt>
              </c:strCache>
            </c:strRef>
          </c:tx>
          <c:cat>
            <c:multiLvlStrRef>
              <c:f>Hoja1!$H$278:$O$280</c:f>
              <c:multiLvlStrCache>
                <c:ptCount val="8"/>
                <c:lvl>
                  <c:pt idx="0">
                    <c:v>VILLALBA</c:v>
                  </c:pt>
                  <c:pt idx="1">
                    <c:v>ESCOBAR</c:v>
                  </c:pt>
                  <c:pt idx="2">
                    <c:v>VILLALBA</c:v>
                  </c:pt>
                  <c:pt idx="3">
                    <c:v>ESCOBAR</c:v>
                  </c:pt>
                  <c:pt idx="4">
                    <c:v>VILLALBA</c:v>
                  </c:pt>
                  <c:pt idx="5">
                    <c:v>ESCOBAR</c:v>
                  </c:pt>
                  <c:pt idx="6">
                    <c:v>VILLALBA</c:v>
                  </c:pt>
                  <c:pt idx="7">
                    <c:v>ESCOBAR</c:v>
                  </c:pt>
                </c:lvl>
                <c:lvl>
                  <c:pt idx="0">
                    <c:v>PRIMER SET</c:v>
                  </c:pt>
                  <c:pt idx="2">
                    <c:v>SEGUNDO SET</c:v>
                  </c:pt>
                  <c:pt idx="4">
                    <c:v>TERCER SET</c:v>
                  </c:pt>
                  <c:pt idx="6">
                    <c:v>CUARTO SET</c:v>
                  </c:pt>
                </c:lvl>
              </c:multiLvlStrCache>
            </c:multiLvlStrRef>
          </c:cat>
          <c:val>
            <c:numRef>
              <c:f>Hoja1!$H$282:$O$282</c:f>
              <c:numCache>
                <c:formatCode>General</c:formatCode>
                <c:ptCount val="8"/>
                <c:pt idx="0">
                  <c:v>2</c:v>
                </c:pt>
                <c:pt idx="1">
                  <c:v>4</c:v>
                </c:pt>
                <c:pt idx="2">
                  <c:v>2</c:v>
                </c:pt>
                <c:pt idx="3">
                  <c:v>1</c:v>
                </c:pt>
                <c:pt idx="4">
                  <c:v>0</c:v>
                </c:pt>
                <c:pt idx="5">
                  <c:v>2</c:v>
                </c:pt>
                <c:pt idx="6">
                  <c:v>0</c:v>
                </c:pt>
                <c:pt idx="7">
                  <c:v>1</c:v>
                </c:pt>
              </c:numCache>
            </c:numRef>
          </c:val>
        </c:ser>
        <c:ser>
          <c:idx val="2"/>
          <c:order val="2"/>
          <c:tx>
            <c:strRef>
              <c:f>Hoja1!$G$283</c:f>
              <c:strCache>
                <c:ptCount val="1"/>
                <c:pt idx="0">
                  <c:v>TERCERA BOLA</c:v>
                </c:pt>
              </c:strCache>
            </c:strRef>
          </c:tx>
          <c:cat>
            <c:multiLvlStrRef>
              <c:f>Hoja1!$H$278:$O$280</c:f>
              <c:multiLvlStrCache>
                <c:ptCount val="8"/>
                <c:lvl>
                  <c:pt idx="0">
                    <c:v>VILLALBA</c:v>
                  </c:pt>
                  <c:pt idx="1">
                    <c:v>ESCOBAR</c:v>
                  </c:pt>
                  <c:pt idx="2">
                    <c:v>VILLALBA</c:v>
                  </c:pt>
                  <c:pt idx="3">
                    <c:v>ESCOBAR</c:v>
                  </c:pt>
                  <c:pt idx="4">
                    <c:v>VILLALBA</c:v>
                  </c:pt>
                  <c:pt idx="5">
                    <c:v>ESCOBAR</c:v>
                  </c:pt>
                  <c:pt idx="6">
                    <c:v>VILLALBA</c:v>
                  </c:pt>
                  <c:pt idx="7">
                    <c:v>ESCOBAR</c:v>
                  </c:pt>
                </c:lvl>
                <c:lvl>
                  <c:pt idx="0">
                    <c:v>PRIMER SET</c:v>
                  </c:pt>
                  <c:pt idx="2">
                    <c:v>SEGUNDO SET</c:v>
                  </c:pt>
                  <c:pt idx="4">
                    <c:v>TERCER SET</c:v>
                  </c:pt>
                  <c:pt idx="6">
                    <c:v>CUARTO SET</c:v>
                  </c:pt>
                </c:lvl>
              </c:multiLvlStrCache>
            </c:multiLvlStrRef>
          </c:cat>
          <c:val>
            <c:numRef>
              <c:f>Hoja1!$H$283:$O$283</c:f>
              <c:numCache>
                <c:formatCode>General</c:formatCode>
                <c:ptCount val="8"/>
                <c:pt idx="0">
                  <c:v>0</c:v>
                </c:pt>
                <c:pt idx="1">
                  <c:v>1</c:v>
                </c:pt>
                <c:pt idx="2">
                  <c:v>2</c:v>
                </c:pt>
                <c:pt idx="3">
                  <c:v>2</c:v>
                </c:pt>
                <c:pt idx="4">
                  <c:v>2</c:v>
                </c:pt>
                <c:pt idx="5">
                  <c:v>1</c:v>
                </c:pt>
                <c:pt idx="6">
                  <c:v>2</c:v>
                </c:pt>
                <c:pt idx="7">
                  <c:v>1</c:v>
                </c:pt>
              </c:numCache>
            </c:numRef>
          </c:val>
        </c:ser>
        <c:ser>
          <c:idx val="3"/>
          <c:order val="3"/>
          <c:tx>
            <c:strRef>
              <c:f>Hoja1!$G$284</c:f>
              <c:strCache>
                <c:ptCount val="1"/>
                <c:pt idx="0">
                  <c:v>CUARTA BOLA</c:v>
                </c:pt>
              </c:strCache>
            </c:strRef>
          </c:tx>
          <c:cat>
            <c:multiLvlStrRef>
              <c:f>Hoja1!$H$278:$O$280</c:f>
              <c:multiLvlStrCache>
                <c:ptCount val="8"/>
                <c:lvl>
                  <c:pt idx="0">
                    <c:v>VILLALBA</c:v>
                  </c:pt>
                  <c:pt idx="1">
                    <c:v>ESCOBAR</c:v>
                  </c:pt>
                  <c:pt idx="2">
                    <c:v>VILLALBA</c:v>
                  </c:pt>
                  <c:pt idx="3">
                    <c:v>ESCOBAR</c:v>
                  </c:pt>
                  <c:pt idx="4">
                    <c:v>VILLALBA</c:v>
                  </c:pt>
                  <c:pt idx="5">
                    <c:v>ESCOBAR</c:v>
                  </c:pt>
                  <c:pt idx="6">
                    <c:v>VILLALBA</c:v>
                  </c:pt>
                  <c:pt idx="7">
                    <c:v>ESCOBAR</c:v>
                  </c:pt>
                </c:lvl>
                <c:lvl>
                  <c:pt idx="0">
                    <c:v>PRIMER SET</c:v>
                  </c:pt>
                  <c:pt idx="2">
                    <c:v>SEGUNDO SET</c:v>
                  </c:pt>
                  <c:pt idx="4">
                    <c:v>TERCER SET</c:v>
                  </c:pt>
                  <c:pt idx="6">
                    <c:v>CUARTO SET</c:v>
                  </c:pt>
                </c:lvl>
              </c:multiLvlStrCache>
            </c:multiLvlStrRef>
          </c:cat>
          <c:val>
            <c:numRef>
              <c:f>Hoja1!$H$284:$O$284</c:f>
              <c:numCache>
                <c:formatCode>General</c:formatCode>
                <c:ptCount val="8"/>
                <c:pt idx="0">
                  <c:v>4</c:v>
                </c:pt>
                <c:pt idx="1">
                  <c:v>1</c:v>
                </c:pt>
                <c:pt idx="2">
                  <c:v>4</c:v>
                </c:pt>
                <c:pt idx="3">
                  <c:v>2</c:v>
                </c:pt>
                <c:pt idx="4">
                  <c:v>4</c:v>
                </c:pt>
                <c:pt idx="5">
                  <c:v>1</c:v>
                </c:pt>
                <c:pt idx="6">
                  <c:v>4</c:v>
                </c:pt>
                <c:pt idx="7">
                  <c:v>3</c:v>
                </c:pt>
              </c:numCache>
            </c:numRef>
          </c:val>
        </c:ser>
        <c:ser>
          <c:idx val="4"/>
          <c:order val="4"/>
          <c:tx>
            <c:strRef>
              <c:f>Hoja1!$G$285</c:f>
              <c:strCache>
                <c:ptCount val="1"/>
                <c:pt idx="0">
                  <c:v>QUINTA BOLA</c:v>
                </c:pt>
              </c:strCache>
            </c:strRef>
          </c:tx>
          <c:cat>
            <c:multiLvlStrRef>
              <c:f>Hoja1!$H$278:$O$280</c:f>
              <c:multiLvlStrCache>
                <c:ptCount val="8"/>
                <c:lvl>
                  <c:pt idx="0">
                    <c:v>VILLALBA</c:v>
                  </c:pt>
                  <c:pt idx="1">
                    <c:v>ESCOBAR</c:v>
                  </c:pt>
                  <c:pt idx="2">
                    <c:v>VILLALBA</c:v>
                  </c:pt>
                  <c:pt idx="3">
                    <c:v>ESCOBAR</c:v>
                  </c:pt>
                  <c:pt idx="4">
                    <c:v>VILLALBA</c:v>
                  </c:pt>
                  <c:pt idx="5">
                    <c:v>ESCOBAR</c:v>
                  </c:pt>
                  <c:pt idx="6">
                    <c:v>VILLALBA</c:v>
                  </c:pt>
                  <c:pt idx="7">
                    <c:v>ESCOBAR</c:v>
                  </c:pt>
                </c:lvl>
                <c:lvl>
                  <c:pt idx="0">
                    <c:v>PRIMER SET</c:v>
                  </c:pt>
                  <c:pt idx="2">
                    <c:v>SEGUNDO SET</c:v>
                  </c:pt>
                  <c:pt idx="4">
                    <c:v>TERCER SET</c:v>
                  </c:pt>
                  <c:pt idx="6">
                    <c:v>CUARTO SET</c:v>
                  </c:pt>
                </c:lvl>
              </c:multiLvlStrCache>
            </c:multiLvlStrRef>
          </c:cat>
          <c:val>
            <c:numRef>
              <c:f>Hoja1!$H$285:$O$285</c:f>
              <c:numCache>
                <c:formatCode>General</c:formatCode>
                <c:ptCount val="8"/>
                <c:pt idx="0">
                  <c:v>2</c:v>
                </c:pt>
                <c:pt idx="1">
                  <c:v>2</c:v>
                </c:pt>
                <c:pt idx="2">
                  <c:v>4</c:v>
                </c:pt>
                <c:pt idx="3">
                  <c:v>5</c:v>
                </c:pt>
                <c:pt idx="4">
                  <c:v>2</c:v>
                </c:pt>
                <c:pt idx="5">
                  <c:v>3</c:v>
                </c:pt>
                <c:pt idx="6">
                  <c:v>1</c:v>
                </c:pt>
                <c:pt idx="7">
                  <c:v>4</c:v>
                </c:pt>
              </c:numCache>
            </c:numRef>
          </c:val>
        </c:ser>
        <c:ser>
          <c:idx val="5"/>
          <c:order val="5"/>
          <c:tx>
            <c:strRef>
              <c:f>Hoja1!$G$286</c:f>
              <c:strCache>
                <c:ptCount val="1"/>
                <c:pt idx="0">
                  <c:v>FALLA SERVICIO</c:v>
                </c:pt>
              </c:strCache>
            </c:strRef>
          </c:tx>
          <c:cat>
            <c:multiLvlStrRef>
              <c:f>Hoja1!$H$278:$O$280</c:f>
              <c:multiLvlStrCache>
                <c:ptCount val="8"/>
                <c:lvl>
                  <c:pt idx="0">
                    <c:v>VILLALBA</c:v>
                  </c:pt>
                  <c:pt idx="1">
                    <c:v>ESCOBAR</c:v>
                  </c:pt>
                  <c:pt idx="2">
                    <c:v>VILLALBA</c:v>
                  </c:pt>
                  <c:pt idx="3">
                    <c:v>ESCOBAR</c:v>
                  </c:pt>
                  <c:pt idx="4">
                    <c:v>VILLALBA</c:v>
                  </c:pt>
                  <c:pt idx="5">
                    <c:v>ESCOBAR</c:v>
                  </c:pt>
                  <c:pt idx="6">
                    <c:v>VILLALBA</c:v>
                  </c:pt>
                  <c:pt idx="7">
                    <c:v>ESCOBAR</c:v>
                  </c:pt>
                </c:lvl>
                <c:lvl>
                  <c:pt idx="0">
                    <c:v>PRIMER SET</c:v>
                  </c:pt>
                  <c:pt idx="2">
                    <c:v>SEGUNDO SET</c:v>
                  </c:pt>
                  <c:pt idx="4">
                    <c:v>TERCER SET</c:v>
                  </c:pt>
                  <c:pt idx="6">
                    <c:v>CUARTO SET</c:v>
                  </c:pt>
                </c:lvl>
              </c:multiLvlStrCache>
            </c:multiLvlStrRef>
          </c:cat>
          <c:val>
            <c:numRef>
              <c:f>Hoja1!$H$286:$O$286</c:f>
              <c:numCache>
                <c:formatCode>General</c:formatCode>
                <c:ptCount val="8"/>
                <c:pt idx="0">
                  <c:v>0</c:v>
                </c:pt>
                <c:pt idx="1">
                  <c:v>0</c:v>
                </c:pt>
                <c:pt idx="2">
                  <c:v>0</c:v>
                </c:pt>
                <c:pt idx="3">
                  <c:v>0</c:v>
                </c:pt>
                <c:pt idx="4">
                  <c:v>0</c:v>
                </c:pt>
                <c:pt idx="5">
                  <c:v>0</c:v>
                </c:pt>
                <c:pt idx="6">
                  <c:v>0</c:v>
                </c:pt>
                <c:pt idx="7">
                  <c:v>0</c:v>
                </c:pt>
              </c:numCache>
            </c:numRef>
          </c:val>
        </c:ser>
        <c:dLbls/>
        <c:overlap val="100"/>
        <c:axId val="33708672"/>
        <c:axId val="33730944"/>
      </c:barChart>
      <c:catAx>
        <c:axId val="33708672"/>
        <c:scaling>
          <c:orientation val="minMax"/>
        </c:scaling>
        <c:axPos val="b"/>
        <c:tickLblPos val="nextTo"/>
        <c:crossAx val="33730944"/>
        <c:crosses val="autoZero"/>
        <c:auto val="1"/>
        <c:lblAlgn val="ctr"/>
        <c:lblOffset val="100"/>
      </c:catAx>
      <c:valAx>
        <c:axId val="33730944"/>
        <c:scaling>
          <c:orientation val="minMax"/>
        </c:scaling>
        <c:axPos val="l"/>
        <c:majorGridlines/>
        <c:title>
          <c:tx>
            <c:rich>
              <a:bodyPr rot="-5400000" vert="horz"/>
              <a:lstStyle/>
              <a:p>
                <a:pPr>
                  <a:defRPr/>
                </a:pPr>
                <a:r>
                  <a:rPr lang="en-US"/>
                  <a:t>PUNTAJE</a:t>
                </a:r>
              </a:p>
            </c:rich>
          </c:tx>
        </c:title>
        <c:numFmt formatCode="General" sourceLinked="1"/>
        <c:tickLblPos val="nextTo"/>
        <c:crossAx val="33708672"/>
        <c:crosses val="autoZero"/>
        <c:crossBetween val="between"/>
      </c:valAx>
    </c:plotArea>
    <c:legend>
      <c:legendPos val="r"/>
    </c:legend>
    <c:plotVisOnly val="1"/>
    <c:dispBlanksAs val="gap"/>
  </c:chart>
  <c:spPr>
    <a:ln>
      <a:solidFill>
        <a:srgbClr val="4F81BD"/>
      </a:solidFill>
    </a:ln>
  </c:sp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stacked"/>
        <c:ser>
          <c:idx val="0"/>
          <c:order val="0"/>
          <c:tx>
            <c:strRef>
              <c:f>Hoja1!$G$267</c:f>
              <c:strCache>
                <c:ptCount val="1"/>
                <c:pt idx="0">
                  <c:v>SERVICIO</c:v>
                </c:pt>
              </c:strCache>
            </c:strRef>
          </c:tx>
          <c:cat>
            <c:multiLvlStrRef>
              <c:f>Hoja1!$H$264:$O$266</c:f>
              <c:multiLvlStrCache>
                <c:ptCount val="8"/>
                <c:lvl>
                  <c:pt idx="0">
                    <c:v>CAMINO</c:v>
                  </c:pt>
                  <c:pt idx="1">
                    <c:v>ORTIZ</c:v>
                  </c:pt>
                  <c:pt idx="2">
                    <c:v>CAMINO</c:v>
                  </c:pt>
                  <c:pt idx="3">
                    <c:v>ORTIZ</c:v>
                  </c:pt>
                  <c:pt idx="4">
                    <c:v>CAMINO</c:v>
                  </c:pt>
                  <c:pt idx="5">
                    <c:v>ORTIZ</c:v>
                  </c:pt>
                  <c:pt idx="6">
                    <c:v>CAMINO</c:v>
                  </c:pt>
                  <c:pt idx="7">
                    <c:v>ORTIZ</c:v>
                  </c:pt>
                </c:lvl>
                <c:lvl>
                  <c:pt idx="0">
                    <c:v>PRIMER SET</c:v>
                  </c:pt>
                  <c:pt idx="2">
                    <c:v>SEGUNDO SET</c:v>
                  </c:pt>
                  <c:pt idx="4">
                    <c:v>TERCER SET</c:v>
                  </c:pt>
                  <c:pt idx="6">
                    <c:v>CUARTO SET</c:v>
                  </c:pt>
                </c:lvl>
              </c:multiLvlStrCache>
            </c:multiLvlStrRef>
          </c:cat>
          <c:val>
            <c:numRef>
              <c:f>Hoja1!$H$267:$O$267</c:f>
              <c:numCache>
                <c:formatCode>General</c:formatCode>
                <c:ptCount val="8"/>
                <c:pt idx="0">
                  <c:v>4</c:v>
                </c:pt>
                <c:pt idx="1">
                  <c:v>1</c:v>
                </c:pt>
                <c:pt idx="2">
                  <c:v>3</c:v>
                </c:pt>
                <c:pt idx="3">
                  <c:v>1</c:v>
                </c:pt>
                <c:pt idx="4">
                  <c:v>4</c:v>
                </c:pt>
                <c:pt idx="5">
                  <c:v>0</c:v>
                </c:pt>
                <c:pt idx="6">
                  <c:v>2</c:v>
                </c:pt>
                <c:pt idx="7">
                  <c:v>1</c:v>
                </c:pt>
              </c:numCache>
            </c:numRef>
          </c:val>
        </c:ser>
        <c:ser>
          <c:idx val="1"/>
          <c:order val="1"/>
          <c:tx>
            <c:strRef>
              <c:f>Hoja1!$G$268</c:f>
              <c:strCache>
                <c:ptCount val="1"/>
                <c:pt idx="0">
                  <c:v>RECEPCION</c:v>
                </c:pt>
              </c:strCache>
            </c:strRef>
          </c:tx>
          <c:cat>
            <c:multiLvlStrRef>
              <c:f>Hoja1!$H$264:$O$266</c:f>
              <c:multiLvlStrCache>
                <c:ptCount val="8"/>
                <c:lvl>
                  <c:pt idx="0">
                    <c:v>CAMINO</c:v>
                  </c:pt>
                  <c:pt idx="1">
                    <c:v>ORTIZ</c:v>
                  </c:pt>
                  <c:pt idx="2">
                    <c:v>CAMINO</c:v>
                  </c:pt>
                  <c:pt idx="3">
                    <c:v>ORTIZ</c:v>
                  </c:pt>
                  <c:pt idx="4">
                    <c:v>CAMINO</c:v>
                  </c:pt>
                  <c:pt idx="5">
                    <c:v>ORTIZ</c:v>
                  </c:pt>
                  <c:pt idx="6">
                    <c:v>CAMINO</c:v>
                  </c:pt>
                  <c:pt idx="7">
                    <c:v>ORTIZ</c:v>
                  </c:pt>
                </c:lvl>
                <c:lvl>
                  <c:pt idx="0">
                    <c:v>PRIMER SET</c:v>
                  </c:pt>
                  <c:pt idx="2">
                    <c:v>SEGUNDO SET</c:v>
                  </c:pt>
                  <c:pt idx="4">
                    <c:v>TERCER SET</c:v>
                  </c:pt>
                  <c:pt idx="6">
                    <c:v>CUARTO SET</c:v>
                  </c:pt>
                </c:lvl>
              </c:multiLvlStrCache>
            </c:multiLvlStrRef>
          </c:cat>
          <c:val>
            <c:numRef>
              <c:f>Hoja1!$H$268:$O$268</c:f>
              <c:numCache>
                <c:formatCode>General</c:formatCode>
                <c:ptCount val="8"/>
                <c:pt idx="0">
                  <c:v>0</c:v>
                </c:pt>
                <c:pt idx="1">
                  <c:v>0</c:v>
                </c:pt>
                <c:pt idx="2">
                  <c:v>0</c:v>
                </c:pt>
                <c:pt idx="3">
                  <c:v>0</c:v>
                </c:pt>
                <c:pt idx="4">
                  <c:v>2</c:v>
                </c:pt>
                <c:pt idx="5">
                  <c:v>1</c:v>
                </c:pt>
                <c:pt idx="6">
                  <c:v>1</c:v>
                </c:pt>
                <c:pt idx="7">
                  <c:v>2</c:v>
                </c:pt>
              </c:numCache>
            </c:numRef>
          </c:val>
        </c:ser>
        <c:ser>
          <c:idx val="2"/>
          <c:order val="2"/>
          <c:tx>
            <c:strRef>
              <c:f>Hoja1!$G$269</c:f>
              <c:strCache>
                <c:ptCount val="1"/>
                <c:pt idx="0">
                  <c:v>TERCERA BOLA</c:v>
                </c:pt>
              </c:strCache>
            </c:strRef>
          </c:tx>
          <c:cat>
            <c:multiLvlStrRef>
              <c:f>Hoja1!$H$264:$O$266</c:f>
              <c:multiLvlStrCache>
                <c:ptCount val="8"/>
                <c:lvl>
                  <c:pt idx="0">
                    <c:v>CAMINO</c:v>
                  </c:pt>
                  <c:pt idx="1">
                    <c:v>ORTIZ</c:v>
                  </c:pt>
                  <c:pt idx="2">
                    <c:v>CAMINO</c:v>
                  </c:pt>
                  <c:pt idx="3">
                    <c:v>ORTIZ</c:v>
                  </c:pt>
                  <c:pt idx="4">
                    <c:v>CAMINO</c:v>
                  </c:pt>
                  <c:pt idx="5">
                    <c:v>ORTIZ</c:v>
                  </c:pt>
                  <c:pt idx="6">
                    <c:v>CAMINO</c:v>
                  </c:pt>
                  <c:pt idx="7">
                    <c:v>ORTIZ</c:v>
                  </c:pt>
                </c:lvl>
                <c:lvl>
                  <c:pt idx="0">
                    <c:v>PRIMER SET</c:v>
                  </c:pt>
                  <c:pt idx="2">
                    <c:v>SEGUNDO SET</c:v>
                  </c:pt>
                  <c:pt idx="4">
                    <c:v>TERCER SET</c:v>
                  </c:pt>
                  <c:pt idx="6">
                    <c:v>CUARTO SET</c:v>
                  </c:pt>
                </c:lvl>
              </c:multiLvlStrCache>
            </c:multiLvlStrRef>
          </c:cat>
          <c:val>
            <c:numRef>
              <c:f>Hoja1!$H$269:$O$269</c:f>
              <c:numCache>
                <c:formatCode>General</c:formatCode>
                <c:ptCount val="8"/>
                <c:pt idx="0">
                  <c:v>2</c:v>
                </c:pt>
                <c:pt idx="1">
                  <c:v>2</c:v>
                </c:pt>
                <c:pt idx="2">
                  <c:v>2</c:v>
                </c:pt>
                <c:pt idx="3">
                  <c:v>2</c:v>
                </c:pt>
                <c:pt idx="4">
                  <c:v>0</c:v>
                </c:pt>
                <c:pt idx="5">
                  <c:v>1</c:v>
                </c:pt>
                <c:pt idx="6">
                  <c:v>2</c:v>
                </c:pt>
                <c:pt idx="7">
                  <c:v>0</c:v>
                </c:pt>
              </c:numCache>
            </c:numRef>
          </c:val>
        </c:ser>
        <c:ser>
          <c:idx val="3"/>
          <c:order val="3"/>
          <c:tx>
            <c:strRef>
              <c:f>Hoja1!$G$270</c:f>
              <c:strCache>
                <c:ptCount val="1"/>
                <c:pt idx="0">
                  <c:v>CUARTA BOLA</c:v>
                </c:pt>
              </c:strCache>
            </c:strRef>
          </c:tx>
          <c:cat>
            <c:multiLvlStrRef>
              <c:f>Hoja1!$H$264:$O$266</c:f>
              <c:multiLvlStrCache>
                <c:ptCount val="8"/>
                <c:lvl>
                  <c:pt idx="0">
                    <c:v>CAMINO</c:v>
                  </c:pt>
                  <c:pt idx="1">
                    <c:v>ORTIZ</c:v>
                  </c:pt>
                  <c:pt idx="2">
                    <c:v>CAMINO</c:v>
                  </c:pt>
                  <c:pt idx="3">
                    <c:v>ORTIZ</c:v>
                  </c:pt>
                  <c:pt idx="4">
                    <c:v>CAMINO</c:v>
                  </c:pt>
                  <c:pt idx="5">
                    <c:v>ORTIZ</c:v>
                  </c:pt>
                  <c:pt idx="6">
                    <c:v>CAMINO</c:v>
                  </c:pt>
                  <c:pt idx="7">
                    <c:v>ORTIZ</c:v>
                  </c:pt>
                </c:lvl>
                <c:lvl>
                  <c:pt idx="0">
                    <c:v>PRIMER SET</c:v>
                  </c:pt>
                  <c:pt idx="2">
                    <c:v>SEGUNDO SET</c:v>
                  </c:pt>
                  <c:pt idx="4">
                    <c:v>TERCER SET</c:v>
                  </c:pt>
                  <c:pt idx="6">
                    <c:v>CUARTO SET</c:v>
                  </c:pt>
                </c:lvl>
              </c:multiLvlStrCache>
            </c:multiLvlStrRef>
          </c:cat>
          <c:val>
            <c:numRef>
              <c:f>Hoja1!$H$270:$O$270</c:f>
              <c:numCache>
                <c:formatCode>General</c:formatCode>
                <c:ptCount val="8"/>
                <c:pt idx="0">
                  <c:v>3</c:v>
                </c:pt>
                <c:pt idx="1">
                  <c:v>0</c:v>
                </c:pt>
                <c:pt idx="2">
                  <c:v>3</c:v>
                </c:pt>
                <c:pt idx="3">
                  <c:v>0</c:v>
                </c:pt>
                <c:pt idx="4">
                  <c:v>5</c:v>
                </c:pt>
                <c:pt idx="5">
                  <c:v>0</c:v>
                </c:pt>
                <c:pt idx="6">
                  <c:v>2</c:v>
                </c:pt>
                <c:pt idx="7">
                  <c:v>0</c:v>
                </c:pt>
              </c:numCache>
            </c:numRef>
          </c:val>
        </c:ser>
        <c:ser>
          <c:idx val="4"/>
          <c:order val="4"/>
          <c:tx>
            <c:strRef>
              <c:f>Hoja1!$G$271</c:f>
              <c:strCache>
                <c:ptCount val="1"/>
                <c:pt idx="0">
                  <c:v>QUINTA BOLA</c:v>
                </c:pt>
              </c:strCache>
            </c:strRef>
          </c:tx>
          <c:cat>
            <c:multiLvlStrRef>
              <c:f>Hoja1!$H$264:$O$266</c:f>
              <c:multiLvlStrCache>
                <c:ptCount val="8"/>
                <c:lvl>
                  <c:pt idx="0">
                    <c:v>CAMINO</c:v>
                  </c:pt>
                  <c:pt idx="1">
                    <c:v>ORTIZ</c:v>
                  </c:pt>
                  <c:pt idx="2">
                    <c:v>CAMINO</c:v>
                  </c:pt>
                  <c:pt idx="3">
                    <c:v>ORTIZ</c:v>
                  </c:pt>
                  <c:pt idx="4">
                    <c:v>CAMINO</c:v>
                  </c:pt>
                  <c:pt idx="5">
                    <c:v>ORTIZ</c:v>
                  </c:pt>
                  <c:pt idx="6">
                    <c:v>CAMINO</c:v>
                  </c:pt>
                  <c:pt idx="7">
                    <c:v>ORTIZ</c:v>
                  </c:pt>
                </c:lvl>
                <c:lvl>
                  <c:pt idx="0">
                    <c:v>PRIMER SET</c:v>
                  </c:pt>
                  <c:pt idx="2">
                    <c:v>SEGUNDO SET</c:v>
                  </c:pt>
                  <c:pt idx="4">
                    <c:v>TERCER SET</c:v>
                  </c:pt>
                  <c:pt idx="6">
                    <c:v>CUARTO SET</c:v>
                  </c:pt>
                </c:lvl>
              </c:multiLvlStrCache>
            </c:multiLvlStrRef>
          </c:cat>
          <c:val>
            <c:numRef>
              <c:f>Hoja1!$H$271:$O$271</c:f>
              <c:numCache>
                <c:formatCode>General</c:formatCode>
                <c:ptCount val="8"/>
                <c:pt idx="0">
                  <c:v>2</c:v>
                </c:pt>
                <c:pt idx="1">
                  <c:v>3</c:v>
                </c:pt>
                <c:pt idx="2">
                  <c:v>3</c:v>
                </c:pt>
                <c:pt idx="3">
                  <c:v>1</c:v>
                </c:pt>
                <c:pt idx="4">
                  <c:v>0</c:v>
                </c:pt>
                <c:pt idx="5">
                  <c:v>2</c:v>
                </c:pt>
                <c:pt idx="6">
                  <c:v>4</c:v>
                </c:pt>
                <c:pt idx="7">
                  <c:v>1</c:v>
                </c:pt>
              </c:numCache>
            </c:numRef>
          </c:val>
        </c:ser>
        <c:ser>
          <c:idx val="5"/>
          <c:order val="5"/>
          <c:tx>
            <c:strRef>
              <c:f>Hoja1!$G$272</c:f>
              <c:strCache>
                <c:ptCount val="1"/>
                <c:pt idx="0">
                  <c:v>FALLA SERVICIO</c:v>
                </c:pt>
              </c:strCache>
            </c:strRef>
          </c:tx>
          <c:cat>
            <c:multiLvlStrRef>
              <c:f>Hoja1!$H$264:$O$266</c:f>
              <c:multiLvlStrCache>
                <c:ptCount val="8"/>
                <c:lvl>
                  <c:pt idx="0">
                    <c:v>CAMINO</c:v>
                  </c:pt>
                  <c:pt idx="1">
                    <c:v>ORTIZ</c:v>
                  </c:pt>
                  <c:pt idx="2">
                    <c:v>CAMINO</c:v>
                  </c:pt>
                  <c:pt idx="3">
                    <c:v>ORTIZ</c:v>
                  </c:pt>
                  <c:pt idx="4">
                    <c:v>CAMINO</c:v>
                  </c:pt>
                  <c:pt idx="5">
                    <c:v>ORTIZ</c:v>
                  </c:pt>
                  <c:pt idx="6">
                    <c:v>CAMINO</c:v>
                  </c:pt>
                  <c:pt idx="7">
                    <c:v>ORTIZ</c:v>
                  </c:pt>
                </c:lvl>
                <c:lvl>
                  <c:pt idx="0">
                    <c:v>PRIMER SET</c:v>
                  </c:pt>
                  <c:pt idx="2">
                    <c:v>SEGUNDO SET</c:v>
                  </c:pt>
                  <c:pt idx="4">
                    <c:v>TERCER SET</c:v>
                  </c:pt>
                  <c:pt idx="6">
                    <c:v>CUARTO SET</c:v>
                  </c:pt>
                </c:lvl>
              </c:multiLvlStrCache>
            </c:multiLvlStrRef>
          </c:cat>
          <c:val>
            <c:numRef>
              <c:f>Hoja1!$H$272:$O$272</c:f>
              <c:numCache>
                <c:formatCode>General</c:formatCode>
                <c:ptCount val="8"/>
                <c:pt idx="0">
                  <c:v>0</c:v>
                </c:pt>
                <c:pt idx="1">
                  <c:v>0</c:v>
                </c:pt>
                <c:pt idx="2">
                  <c:v>0</c:v>
                </c:pt>
                <c:pt idx="3">
                  <c:v>0</c:v>
                </c:pt>
                <c:pt idx="4">
                  <c:v>0</c:v>
                </c:pt>
                <c:pt idx="5">
                  <c:v>0</c:v>
                </c:pt>
                <c:pt idx="6">
                  <c:v>1</c:v>
                </c:pt>
                <c:pt idx="7">
                  <c:v>0</c:v>
                </c:pt>
              </c:numCache>
            </c:numRef>
          </c:val>
        </c:ser>
        <c:dLbls/>
        <c:overlap val="100"/>
        <c:axId val="33880704"/>
        <c:axId val="33894784"/>
      </c:barChart>
      <c:catAx>
        <c:axId val="33880704"/>
        <c:scaling>
          <c:orientation val="minMax"/>
        </c:scaling>
        <c:axPos val="b"/>
        <c:tickLblPos val="nextTo"/>
        <c:crossAx val="33894784"/>
        <c:crosses val="autoZero"/>
        <c:auto val="1"/>
        <c:lblAlgn val="ctr"/>
        <c:lblOffset val="100"/>
      </c:catAx>
      <c:valAx>
        <c:axId val="33894784"/>
        <c:scaling>
          <c:orientation val="minMax"/>
        </c:scaling>
        <c:axPos val="l"/>
        <c:majorGridlines/>
        <c:title>
          <c:tx>
            <c:rich>
              <a:bodyPr rot="-5400000" vert="horz"/>
              <a:lstStyle/>
              <a:p>
                <a:pPr>
                  <a:defRPr/>
                </a:pPr>
                <a:r>
                  <a:rPr lang="en-US"/>
                  <a:t>PUNTAJE</a:t>
                </a:r>
              </a:p>
            </c:rich>
          </c:tx>
        </c:title>
        <c:numFmt formatCode="General" sourceLinked="1"/>
        <c:tickLblPos val="nextTo"/>
        <c:crossAx val="33880704"/>
        <c:crosses val="autoZero"/>
        <c:crossBetween val="between"/>
      </c:valAx>
    </c:plotArea>
    <c:legend>
      <c:legendPos val="r"/>
      <c:layout>
        <c:manualLayout>
          <c:xMode val="edge"/>
          <c:yMode val="edge"/>
          <c:x val="0.75445975503062113"/>
          <c:y val="0.23958916593759125"/>
          <c:w val="0.22609580052493441"/>
          <c:h val="0.50230314960629863"/>
        </c:manualLayout>
      </c:layout>
    </c:legend>
    <c:plotVisOnly val="1"/>
    <c:dispBlanksAs val="gap"/>
  </c:chart>
  <c:spPr>
    <a:ln>
      <a:solidFill>
        <a:srgbClr val="4F81BD"/>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chart>
    <c:plotArea>
      <c:layout>
        <c:manualLayout>
          <c:layoutTarget val="inner"/>
          <c:xMode val="edge"/>
          <c:yMode val="edge"/>
          <c:x val="0.1220016649596012"/>
          <c:y val="7.3569738863703479E-2"/>
          <c:w val="0.49430314960629934"/>
          <c:h val="0.71674462914358039"/>
        </c:manualLayout>
      </c:layout>
      <c:barChart>
        <c:barDir val="col"/>
        <c:grouping val="clustered"/>
        <c:ser>
          <c:idx val="0"/>
          <c:order val="0"/>
          <c:tx>
            <c:strRef>
              <c:f>Hoja1!$A$16</c:f>
              <c:strCache>
                <c:ptCount val="1"/>
                <c:pt idx="0">
                  <c:v>T1 TEST INICIAL</c:v>
                </c:pt>
              </c:strCache>
            </c:strRef>
          </c:tx>
          <c:cat>
            <c:strRef>
              <c:f>Hoja1!$B$15:$E$15</c:f>
              <c:strCache>
                <c:ptCount val="4"/>
                <c:pt idx="0">
                  <c:v>EXELENTE</c:v>
                </c:pt>
                <c:pt idx="1">
                  <c:v>M.BUENA</c:v>
                </c:pt>
                <c:pt idx="2">
                  <c:v>REGULAR</c:v>
                </c:pt>
                <c:pt idx="3">
                  <c:v>M.MALO</c:v>
                </c:pt>
              </c:strCache>
            </c:strRef>
          </c:cat>
          <c:val>
            <c:numRef>
              <c:f>Hoja1!$B$16:$E$16</c:f>
              <c:numCache>
                <c:formatCode>General</c:formatCode>
                <c:ptCount val="4"/>
                <c:pt idx="0">
                  <c:v>4</c:v>
                </c:pt>
                <c:pt idx="1">
                  <c:v>2</c:v>
                </c:pt>
                <c:pt idx="2">
                  <c:v>1</c:v>
                </c:pt>
                <c:pt idx="3">
                  <c:v>1</c:v>
                </c:pt>
              </c:numCache>
            </c:numRef>
          </c:val>
        </c:ser>
        <c:ser>
          <c:idx val="1"/>
          <c:order val="1"/>
          <c:tx>
            <c:strRef>
              <c:f>Hoja1!$A$17</c:f>
              <c:strCache>
                <c:ptCount val="1"/>
                <c:pt idx="0">
                  <c:v>T2 TEST PRECOMPETITIVO</c:v>
                </c:pt>
              </c:strCache>
            </c:strRef>
          </c:tx>
          <c:cat>
            <c:strRef>
              <c:f>Hoja1!$B$15:$E$15</c:f>
              <c:strCache>
                <c:ptCount val="4"/>
                <c:pt idx="0">
                  <c:v>EXELENTE</c:v>
                </c:pt>
                <c:pt idx="1">
                  <c:v>M.BUENA</c:v>
                </c:pt>
                <c:pt idx="2">
                  <c:v>REGULAR</c:v>
                </c:pt>
                <c:pt idx="3">
                  <c:v>M.MALO</c:v>
                </c:pt>
              </c:strCache>
            </c:strRef>
          </c:cat>
          <c:val>
            <c:numRef>
              <c:f>Hoja1!$B$17:$E$17</c:f>
              <c:numCache>
                <c:formatCode>General</c:formatCode>
                <c:ptCount val="4"/>
                <c:pt idx="0">
                  <c:v>6</c:v>
                </c:pt>
                <c:pt idx="1">
                  <c:v>2</c:v>
                </c:pt>
                <c:pt idx="2">
                  <c:v>0</c:v>
                </c:pt>
                <c:pt idx="3">
                  <c:v>0</c:v>
                </c:pt>
              </c:numCache>
            </c:numRef>
          </c:val>
        </c:ser>
        <c:dLbls/>
        <c:axId val="86906368"/>
        <c:axId val="86908288"/>
      </c:barChart>
      <c:catAx>
        <c:axId val="86906368"/>
        <c:scaling>
          <c:orientation val="minMax"/>
        </c:scaling>
        <c:axPos val="b"/>
        <c:title>
          <c:tx>
            <c:rich>
              <a:bodyPr/>
              <a:lstStyle/>
              <a:p>
                <a:pPr>
                  <a:defRPr/>
                </a:pPr>
                <a:r>
                  <a:rPr lang="en-US"/>
                  <a:t>POSICION INICIAL</a:t>
                </a:r>
              </a:p>
            </c:rich>
          </c:tx>
        </c:title>
        <c:tickLblPos val="nextTo"/>
        <c:crossAx val="86908288"/>
        <c:crosses val="autoZero"/>
        <c:auto val="1"/>
        <c:lblAlgn val="ctr"/>
        <c:lblOffset val="100"/>
      </c:catAx>
      <c:valAx>
        <c:axId val="86908288"/>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86906368"/>
        <c:crosses val="autoZero"/>
        <c:crossBetween val="between"/>
      </c:valAx>
    </c:plotArea>
    <c:legend>
      <c:legendPos val="r"/>
    </c:legend>
    <c:plotVisOnly val="1"/>
    <c:dispBlanksAs val="gap"/>
  </c:chart>
  <c:spPr>
    <a:ln>
      <a:solidFill>
        <a:srgbClr val="4F81BD"/>
      </a:solidFill>
      <a:miter lim="800000"/>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stacked"/>
        <c:ser>
          <c:idx val="0"/>
          <c:order val="0"/>
          <c:tx>
            <c:strRef>
              <c:f>Hoja1!$G$250</c:f>
              <c:strCache>
                <c:ptCount val="1"/>
                <c:pt idx="0">
                  <c:v>SERVICIO</c:v>
                </c:pt>
              </c:strCache>
            </c:strRef>
          </c:tx>
          <c:cat>
            <c:multiLvlStrRef>
              <c:f>Hoja1!$H$248:$O$249</c:f>
              <c:multiLvlStrCache>
                <c:ptCount val="8"/>
                <c:lvl>
                  <c:pt idx="0">
                    <c:v>AULESTIA</c:v>
                  </c:pt>
                  <c:pt idx="1">
                    <c:v>CARVAJAL</c:v>
                  </c:pt>
                  <c:pt idx="2">
                    <c:v>AULESTIA</c:v>
                  </c:pt>
                  <c:pt idx="3">
                    <c:v>CARVAJAL</c:v>
                  </c:pt>
                  <c:pt idx="4">
                    <c:v>AULESTIA</c:v>
                  </c:pt>
                  <c:pt idx="5">
                    <c:v>CARVAJAL</c:v>
                  </c:pt>
                  <c:pt idx="6">
                    <c:v>AULESTIA</c:v>
                  </c:pt>
                  <c:pt idx="7">
                    <c:v>CARVAJAL</c:v>
                  </c:pt>
                </c:lvl>
                <c:lvl>
                  <c:pt idx="0">
                    <c:v>PRIMER SET</c:v>
                  </c:pt>
                  <c:pt idx="2">
                    <c:v>SEGUNDO SET</c:v>
                  </c:pt>
                  <c:pt idx="4">
                    <c:v>TERCER SET</c:v>
                  </c:pt>
                  <c:pt idx="6">
                    <c:v>CUARTO SET</c:v>
                  </c:pt>
                </c:lvl>
              </c:multiLvlStrCache>
            </c:multiLvlStrRef>
          </c:cat>
          <c:val>
            <c:numRef>
              <c:f>Hoja1!$H$250:$O$250</c:f>
              <c:numCache>
                <c:formatCode>General</c:formatCode>
                <c:ptCount val="8"/>
                <c:pt idx="0">
                  <c:v>4</c:v>
                </c:pt>
                <c:pt idx="1">
                  <c:v>2</c:v>
                </c:pt>
                <c:pt idx="2">
                  <c:v>2</c:v>
                </c:pt>
                <c:pt idx="3">
                  <c:v>1</c:v>
                </c:pt>
                <c:pt idx="4">
                  <c:v>1</c:v>
                </c:pt>
                <c:pt idx="5">
                  <c:v>3</c:v>
                </c:pt>
                <c:pt idx="6">
                  <c:v>1</c:v>
                </c:pt>
                <c:pt idx="7">
                  <c:v>0</c:v>
                </c:pt>
              </c:numCache>
            </c:numRef>
          </c:val>
        </c:ser>
        <c:ser>
          <c:idx val="1"/>
          <c:order val="1"/>
          <c:tx>
            <c:strRef>
              <c:f>Hoja1!$G$251</c:f>
              <c:strCache>
                <c:ptCount val="1"/>
                <c:pt idx="0">
                  <c:v>RECEPCION</c:v>
                </c:pt>
              </c:strCache>
            </c:strRef>
          </c:tx>
          <c:cat>
            <c:multiLvlStrRef>
              <c:f>Hoja1!$H$248:$O$249</c:f>
              <c:multiLvlStrCache>
                <c:ptCount val="8"/>
                <c:lvl>
                  <c:pt idx="0">
                    <c:v>AULESTIA</c:v>
                  </c:pt>
                  <c:pt idx="1">
                    <c:v>CARVAJAL</c:v>
                  </c:pt>
                  <c:pt idx="2">
                    <c:v>AULESTIA</c:v>
                  </c:pt>
                  <c:pt idx="3">
                    <c:v>CARVAJAL</c:v>
                  </c:pt>
                  <c:pt idx="4">
                    <c:v>AULESTIA</c:v>
                  </c:pt>
                  <c:pt idx="5">
                    <c:v>CARVAJAL</c:v>
                  </c:pt>
                  <c:pt idx="6">
                    <c:v>AULESTIA</c:v>
                  </c:pt>
                  <c:pt idx="7">
                    <c:v>CARVAJAL</c:v>
                  </c:pt>
                </c:lvl>
                <c:lvl>
                  <c:pt idx="0">
                    <c:v>PRIMER SET</c:v>
                  </c:pt>
                  <c:pt idx="2">
                    <c:v>SEGUNDO SET</c:v>
                  </c:pt>
                  <c:pt idx="4">
                    <c:v>TERCER SET</c:v>
                  </c:pt>
                  <c:pt idx="6">
                    <c:v>CUARTO SET</c:v>
                  </c:pt>
                </c:lvl>
              </c:multiLvlStrCache>
            </c:multiLvlStrRef>
          </c:cat>
          <c:val>
            <c:numRef>
              <c:f>Hoja1!$H$251:$O$251</c:f>
              <c:numCache>
                <c:formatCode>General</c:formatCode>
                <c:ptCount val="8"/>
                <c:pt idx="0">
                  <c:v>2</c:v>
                </c:pt>
                <c:pt idx="1">
                  <c:v>0</c:v>
                </c:pt>
                <c:pt idx="2">
                  <c:v>4</c:v>
                </c:pt>
                <c:pt idx="3">
                  <c:v>0</c:v>
                </c:pt>
                <c:pt idx="4">
                  <c:v>2</c:v>
                </c:pt>
                <c:pt idx="5">
                  <c:v>1</c:v>
                </c:pt>
                <c:pt idx="6">
                  <c:v>1</c:v>
                </c:pt>
                <c:pt idx="7">
                  <c:v>0</c:v>
                </c:pt>
              </c:numCache>
            </c:numRef>
          </c:val>
        </c:ser>
        <c:ser>
          <c:idx val="2"/>
          <c:order val="2"/>
          <c:tx>
            <c:strRef>
              <c:f>Hoja1!$G$252</c:f>
              <c:strCache>
                <c:ptCount val="1"/>
                <c:pt idx="0">
                  <c:v>TERCERA BOLA</c:v>
                </c:pt>
              </c:strCache>
            </c:strRef>
          </c:tx>
          <c:cat>
            <c:multiLvlStrRef>
              <c:f>Hoja1!$H$248:$O$249</c:f>
              <c:multiLvlStrCache>
                <c:ptCount val="8"/>
                <c:lvl>
                  <c:pt idx="0">
                    <c:v>AULESTIA</c:v>
                  </c:pt>
                  <c:pt idx="1">
                    <c:v>CARVAJAL</c:v>
                  </c:pt>
                  <c:pt idx="2">
                    <c:v>AULESTIA</c:v>
                  </c:pt>
                  <c:pt idx="3">
                    <c:v>CARVAJAL</c:v>
                  </c:pt>
                  <c:pt idx="4">
                    <c:v>AULESTIA</c:v>
                  </c:pt>
                  <c:pt idx="5">
                    <c:v>CARVAJAL</c:v>
                  </c:pt>
                  <c:pt idx="6">
                    <c:v>AULESTIA</c:v>
                  </c:pt>
                  <c:pt idx="7">
                    <c:v>CARVAJAL</c:v>
                  </c:pt>
                </c:lvl>
                <c:lvl>
                  <c:pt idx="0">
                    <c:v>PRIMER SET</c:v>
                  </c:pt>
                  <c:pt idx="2">
                    <c:v>SEGUNDO SET</c:v>
                  </c:pt>
                  <c:pt idx="4">
                    <c:v>TERCER SET</c:v>
                  </c:pt>
                  <c:pt idx="6">
                    <c:v>CUARTO SET</c:v>
                  </c:pt>
                </c:lvl>
              </c:multiLvlStrCache>
            </c:multiLvlStrRef>
          </c:cat>
          <c:val>
            <c:numRef>
              <c:f>Hoja1!$H$252:$O$252</c:f>
              <c:numCache>
                <c:formatCode>General</c:formatCode>
                <c:ptCount val="8"/>
                <c:pt idx="0">
                  <c:v>4</c:v>
                </c:pt>
                <c:pt idx="1">
                  <c:v>2</c:v>
                </c:pt>
                <c:pt idx="2">
                  <c:v>0</c:v>
                </c:pt>
                <c:pt idx="3">
                  <c:v>4</c:v>
                </c:pt>
                <c:pt idx="4">
                  <c:v>2</c:v>
                </c:pt>
                <c:pt idx="6">
                  <c:v>2</c:v>
                </c:pt>
                <c:pt idx="7">
                  <c:v>2</c:v>
                </c:pt>
              </c:numCache>
            </c:numRef>
          </c:val>
        </c:ser>
        <c:ser>
          <c:idx val="3"/>
          <c:order val="3"/>
          <c:tx>
            <c:strRef>
              <c:f>Hoja1!$G$253</c:f>
              <c:strCache>
                <c:ptCount val="1"/>
                <c:pt idx="0">
                  <c:v>CUARTA BOLA</c:v>
                </c:pt>
              </c:strCache>
            </c:strRef>
          </c:tx>
          <c:cat>
            <c:multiLvlStrRef>
              <c:f>Hoja1!$H$248:$O$249</c:f>
              <c:multiLvlStrCache>
                <c:ptCount val="8"/>
                <c:lvl>
                  <c:pt idx="0">
                    <c:v>AULESTIA</c:v>
                  </c:pt>
                  <c:pt idx="1">
                    <c:v>CARVAJAL</c:v>
                  </c:pt>
                  <c:pt idx="2">
                    <c:v>AULESTIA</c:v>
                  </c:pt>
                  <c:pt idx="3">
                    <c:v>CARVAJAL</c:v>
                  </c:pt>
                  <c:pt idx="4">
                    <c:v>AULESTIA</c:v>
                  </c:pt>
                  <c:pt idx="5">
                    <c:v>CARVAJAL</c:v>
                  </c:pt>
                  <c:pt idx="6">
                    <c:v>AULESTIA</c:v>
                  </c:pt>
                  <c:pt idx="7">
                    <c:v>CARVAJAL</c:v>
                  </c:pt>
                </c:lvl>
                <c:lvl>
                  <c:pt idx="0">
                    <c:v>PRIMER SET</c:v>
                  </c:pt>
                  <c:pt idx="2">
                    <c:v>SEGUNDO SET</c:v>
                  </c:pt>
                  <c:pt idx="4">
                    <c:v>TERCER SET</c:v>
                  </c:pt>
                  <c:pt idx="6">
                    <c:v>CUARTO SET</c:v>
                  </c:pt>
                </c:lvl>
              </c:multiLvlStrCache>
            </c:multiLvlStrRef>
          </c:cat>
          <c:val>
            <c:numRef>
              <c:f>Hoja1!$H$253:$O$253</c:f>
              <c:numCache>
                <c:formatCode>General</c:formatCode>
                <c:ptCount val="8"/>
                <c:pt idx="0">
                  <c:v>0</c:v>
                </c:pt>
                <c:pt idx="1">
                  <c:v>0</c:v>
                </c:pt>
                <c:pt idx="2">
                  <c:v>2</c:v>
                </c:pt>
                <c:pt idx="3">
                  <c:v>0</c:v>
                </c:pt>
                <c:pt idx="4">
                  <c:v>0</c:v>
                </c:pt>
                <c:pt idx="5">
                  <c:v>4</c:v>
                </c:pt>
                <c:pt idx="6">
                  <c:v>4</c:v>
                </c:pt>
                <c:pt idx="7">
                  <c:v>2</c:v>
                </c:pt>
              </c:numCache>
            </c:numRef>
          </c:val>
        </c:ser>
        <c:ser>
          <c:idx val="4"/>
          <c:order val="4"/>
          <c:tx>
            <c:strRef>
              <c:f>Hoja1!$G$254</c:f>
              <c:strCache>
                <c:ptCount val="1"/>
                <c:pt idx="0">
                  <c:v>QUINTA BOLA</c:v>
                </c:pt>
              </c:strCache>
            </c:strRef>
          </c:tx>
          <c:cat>
            <c:multiLvlStrRef>
              <c:f>Hoja1!$H$248:$O$249</c:f>
              <c:multiLvlStrCache>
                <c:ptCount val="8"/>
                <c:lvl>
                  <c:pt idx="0">
                    <c:v>AULESTIA</c:v>
                  </c:pt>
                  <c:pt idx="1">
                    <c:v>CARVAJAL</c:v>
                  </c:pt>
                  <c:pt idx="2">
                    <c:v>AULESTIA</c:v>
                  </c:pt>
                  <c:pt idx="3">
                    <c:v>CARVAJAL</c:v>
                  </c:pt>
                  <c:pt idx="4">
                    <c:v>AULESTIA</c:v>
                  </c:pt>
                  <c:pt idx="5">
                    <c:v>CARVAJAL</c:v>
                  </c:pt>
                  <c:pt idx="6">
                    <c:v>AULESTIA</c:v>
                  </c:pt>
                  <c:pt idx="7">
                    <c:v>CARVAJAL</c:v>
                  </c:pt>
                </c:lvl>
                <c:lvl>
                  <c:pt idx="0">
                    <c:v>PRIMER SET</c:v>
                  </c:pt>
                  <c:pt idx="2">
                    <c:v>SEGUNDO SET</c:v>
                  </c:pt>
                  <c:pt idx="4">
                    <c:v>TERCER SET</c:v>
                  </c:pt>
                  <c:pt idx="6">
                    <c:v>CUARTO SET</c:v>
                  </c:pt>
                </c:lvl>
              </c:multiLvlStrCache>
            </c:multiLvlStrRef>
          </c:cat>
          <c:val>
            <c:numRef>
              <c:f>Hoja1!$H$254:$O$254</c:f>
              <c:numCache>
                <c:formatCode>General</c:formatCode>
                <c:ptCount val="8"/>
                <c:pt idx="0">
                  <c:v>1</c:v>
                </c:pt>
                <c:pt idx="1">
                  <c:v>2</c:v>
                </c:pt>
                <c:pt idx="2">
                  <c:v>3</c:v>
                </c:pt>
                <c:pt idx="3">
                  <c:v>2</c:v>
                </c:pt>
                <c:pt idx="4">
                  <c:v>4</c:v>
                </c:pt>
                <c:pt idx="5">
                  <c:v>3</c:v>
                </c:pt>
                <c:pt idx="6">
                  <c:v>3</c:v>
                </c:pt>
                <c:pt idx="7">
                  <c:v>1</c:v>
                </c:pt>
              </c:numCache>
            </c:numRef>
          </c:val>
        </c:ser>
        <c:ser>
          <c:idx val="5"/>
          <c:order val="5"/>
          <c:tx>
            <c:strRef>
              <c:f>Hoja1!$G$255</c:f>
              <c:strCache>
                <c:ptCount val="1"/>
                <c:pt idx="0">
                  <c:v>FALLA SERVICIO</c:v>
                </c:pt>
              </c:strCache>
            </c:strRef>
          </c:tx>
          <c:cat>
            <c:multiLvlStrRef>
              <c:f>Hoja1!$H$248:$O$249</c:f>
              <c:multiLvlStrCache>
                <c:ptCount val="8"/>
                <c:lvl>
                  <c:pt idx="0">
                    <c:v>AULESTIA</c:v>
                  </c:pt>
                  <c:pt idx="1">
                    <c:v>CARVAJAL</c:v>
                  </c:pt>
                  <c:pt idx="2">
                    <c:v>AULESTIA</c:v>
                  </c:pt>
                  <c:pt idx="3">
                    <c:v>CARVAJAL</c:v>
                  </c:pt>
                  <c:pt idx="4">
                    <c:v>AULESTIA</c:v>
                  </c:pt>
                  <c:pt idx="5">
                    <c:v>CARVAJAL</c:v>
                  </c:pt>
                  <c:pt idx="6">
                    <c:v>AULESTIA</c:v>
                  </c:pt>
                  <c:pt idx="7">
                    <c:v>CARVAJAL</c:v>
                  </c:pt>
                </c:lvl>
                <c:lvl>
                  <c:pt idx="0">
                    <c:v>PRIMER SET</c:v>
                  </c:pt>
                  <c:pt idx="2">
                    <c:v>SEGUNDO SET</c:v>
                  </c:pt>
                  <c:pt idx="4">
                    <c:v>TERCER SET</c:v>
                  </c:pt>
                  <c:pt idx="6">
                    <c:v>CUARTO SET</c:v>
                  </c:pt>
                </c:lvl>
              </c:multiLvlStrCache>
            </c:multiLvlStrRef>
          </c:cat>
          <c:val>
            <c:numRef>
              <c:f>Hoja1!$H$255:$O$255</c:f>
              <c:numCache>
                <c:formatCode>General</c:formatCode>
                <c:ptCount val="8"/>
                <c:pt idx="0">
                  <c:v>0</c:v>
                </c:pt>
                <c:pt idx="1">
                  <c:v>0</c:v>
                </c:pt>
                <c:pt idx="2">
                  <c:v>0</c:v>
                </c:pt>
                <c:pt idx="3">
                  <c:v>0</c:v>
                </c:pt>
                <c:pt idx="4">
                  <c:v>0</c:v>
                </c:pt>
                <c:pt idx="5">
                  <c:v>0</c:v>
                </c:pt>
                <c:pt idx="6">
                  <c:v>0</c:v>
                </c:pt>
                <c:pt idx="7">
                  <c:v>0</c:v>
                </c:pt>
              </c:numCache>
            </c:numRef>
          </c:val>
        </c:ser>
        <c:dLbls/>
        <c:overlap val="100"/>
        <c:axId val="33966720"/>
        <c:axId val="33988992"/>
      </c:barChart>
      <c:catAx>
        <c:axId val="33966720"/>
        <c:scaling>
          <c:orientation val="minMax"/>
        </c:scaling>
        <c:axPos val="b"/>
        <c:tickLblPos val="nextTo"/>
        <c:crossAx val="33988992"/>
        <c:crosses val="autoZero"/>
        <c:auto val="1"/>
        <c:lblAlgn val="ctr"/>
        <c:lblOffset val="100"/>
      </c:catAx>
      <c:valAx>
        <c:axId val="33988992"/>
        <c:scaling>
          <c:orientation val="minMax"/>
        </c:scaling>
        <c:axPos val="l"/>
        <c:majorGridlines/>
        <c:title>
          <c:tx>
            <c:rich>
              <a:bodyPr rot="-5400000" vert="horz"/>
              <a:lstStyle/>
              <a:p>
                <a:pPr>
                  <a:defRPr/>
                </a:pPr>
                <a:r>
                  <a:rPr lang="en-US"/>
                  <a:t>PUNTAJE</a:t>
                </a:r>
              </a:p>
            </c:rich>
          </c:tx>
        </c:title>
        <c:numFmt formatCode="General" sourceLinked="1"/>
        <c:tickLblPos val="nextTo"/>
        <c:crossAx val="33966720"/>
        <c:crosses val="autoZero"/>
        <c:crossBetween val="between"/>
      </c:valAx>
    </c:plotArea>
    <c:legend>
      <c:legendPos val="r"/>
    </c:legend>
    <c:plotVisOnly val="1"/>
    <c:dispBlanksAs val="gap"/>
  </c:chart>
  <c:spPr>
    <a:ln>
      <a:solidFill>
        <a:srgbClr val="4F81BD"/>
      </a:solidFill>
    </a:ln>
  </c:sp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stacked"/>
        <c:ser>
          <c:idx val="0"/>
          <c:order val="0"/>
          <c:tx>
            <c:strRef>
              <c:f>Hoja1!$K$164</c:f>
              <c:strCache>
                <c:ptCount val="1"/>
                <c:pt idx="0">
                  <c:v>SERVICIO</c:v>
                </c:pt>
              </c:strCache>
            </c:strRef>
          </c:tx>
          <c:cat>
            <c:multiLvlStrRef>
              <c:f>Hoja1!$L$162:$S$163</c:f>
              <c:multiLvlStrCache>
                <c:ptCount val="8"/>
                <c:lvl>
                  <c:pt idx="0">
                    <c:v>CARVAJAL</c:v>
                  </c:pt>
                  <c:pt idx="1">
                    <c:v>BARRAGAN</c:v>
                  </c:pt>
                  <c:pt idx="2">
                    <c:v>CARVAJAL</c:v>
                  </c:pt>
                  <c:pt idx="3">
                    <c:v>BARRAGAN</c:v>
                  </c:pt>
                  <c:pt idx="4">
                    <c:v>CARVAJAL</c:v>
                  </c:pt>
                  <c:pt idx="5">
                    <c:v>BARRAGAN</c:v>
                  </c:pt>
                  <c:pt idx="6">
                    <c:v>CARVAJAL</c:v>
                  </c:pt>
                  <c:pt idx="7">
                    <c:v>BARRAGAN</c:v>
                  </c:pt>
                </c:lvl>
                <c:lvl>
                  <c:pt idx="0">
                    <c:v>PRIMER SET</c:v>
                  </c:pt>
                  <c:pt idx="2">
                    <c:v>SEGUNDO SET</c:v>
                  </c:pt>
                  <c:pt idx="4">
                    <c:v>TERCER SET</c:v>
                  </c:pt>
                  <c:pt idx="6">
                    <c:v>CUARTO SET</c:v>
                  </c:pt>
                </c:lvl>
              </c:multiLvlStrCache>
            </c:multiLvlStrRef>
          </c:cat>
          <c:val>
            <c:numRef>
              <c:f>Hoja1!$L$164:$S$164</c:f>
              <c:numCache>
                <c:formatCode>General</c:formatCode>
                <c:ptCount val="8"/>
                <c:pt idx="0">
                  <c:v>3</c:v>
                </c:pt>
                <c:pt idx="1">
                  <c:v>0</c:v>
                </c:pt>
                <c:pt idx="2">
                  <c:v>2</c:v>
                </c:pt>
                <c:pt idx="3">
                  <c:v>1</c:v>
                </c:pt>
                <c:pt idx="4">
                  <c:v>3</c:v>
                </c:pt>
                <c:pt idx="5">
                  <c:v>0</c:v>
                </c:pt>
                <c:pt idx="6">
                  <c:v>1</c:v>
                </c:pt>
                <c:pt idx="7">
                  <c:v>0</c:v>
                </c:pt>
              </c:numCache>
            </c:numRef>
          </c:val>
        </c:ser>
        <c:ser>
          <c:idx val="1"/>
          <c:order val="1"/>
          <c:tx>
            <c:strRef>
              <c:f>Hoja1!$K$165</c:f>
              <c:strCache>
                <c:ptCount val="1"/>
                <c:pt idx="0">
                  <c:v>RECEPCION</c:v>
                </c:pt>
              </c:strCache>
            </c:strRef>
          </c:tx>
          <c:cat>
            <c:multiLvlStrRef>
              <c:f>Hoja1!$L$162:$S$163</c:f>
              <c:multiLvlStrCache>
                <c:ptCount val="8"/>
                <c:lvl>
                  <c:pt idx="0">
                    <c:v>CARVAJAL</c:v>
                  </c:pt>
                  <c:pt idx="1">
                    <c:v>BARRAGAN</c:v>
                  </c:pt>
                  <c:pt idx="2">
                    <c:v>CARVAJAL</c:v>
                  </c:pt>
                  <c:pt idx="3">
                    <c:v>BARRAGAN</c:v>
                  </c:pt>
                  <c:pt idx="4">
                    <c:v>CARVAJAL</c:v>
                  </c:pt>
                  <c:pt idx="5">
                    <c:v>BARRAGAN</c:v>
                  </c:pt>
                  <c:pt idx="6">
                    <c:v>CARVAJAL</c:v>
                  </c:pt>
                  <c:pt idx="7">
                    <c:v>BARRAGAN</c:v>
                  </c:pt>
                </c:lvl>
                <c:lvl>
                  <c:pt idx="0">
                    <c:v>PRIMER SET</c:v>
                  </c:pt>
                  <c:pt idx="2">
                    <c:v>SEGUNDO SET</c:v>
                  </c:pt>
                  <c:pt idx="4">
                    <c:v>TERCER SET</c:v>
                  </c:pt>
                  <c:pt idx="6">
                    <c:v>CUARTO SET</c:v>
                  </c:pt>
                </c:lvl>
              </c:multiLvlStrCache>
            </c:multiLvlStrRef>
          </c:cat>
          <c:val>
            <c:numRef>
              <c:f>Hoja1!$L$165:$S$165</c:f>
              <c:numCache>
                <c:formatCode>General</c:formatCode>
                <c:ptCount val="8"/>
                <c:pt idx="0">
                  <c:v>1</c:v>
                </c:pt>
                <c:pt idx="1">
                  <c:v>2</c:v>
                </c:pt>
                <c:pt idx="2">
                  <c:v>3</c:v>
                </c:pt>
                <c:pt idx="3">
                  <c:v>2</c:v>
                </c:pt>
                <c:pt idx="4">
                  <c:v>1</c:v>
                </c:pt>
                <c:pt idx="5">
                  <c:v>1</c:v>
                </c:pt>
                <c:pt idx="6">
                  <c:v>1</c:v>
                </c:pt>
                <c:pt idx="7">
                  <c:v>1</c:v>
                </c:pt>
              </c:numCache>
            </c:numRef>
          </c:val>
        </c:ser>
        <c:ser>
          <c:idx val="2"/>
          <c:order val="2"/>
          <c:tx>
            <c:strRef>
              <c:f>Hoja1!$K$166</c:f>
              <c:strCache>
                <c:ptCount val="1"/>
                <c:pt idx="0">
                  <c:v>TECERA BOLA</c:v>
                </c:pt>
              </c:strCache>
            </c:strRef>
          </c:tx>
          <c:cat>
            <c:multiLvlStrRef>
              <c:f>Hoja1!$L$162:$S$163</c:f>
              <c:multiLvlStrCache>
                <c:ptCount val="8"/>
                <c:lvl>
                  <c:pt idx="0">
                    <c:v>CARVAJAL</c:v>
                  </c:pt>
                  <c:pt idx="1">
                    <c:v>BARRAGAN</c:v>
                  </c:pt>
                  <c:pt idx="2">
                    <c:v>CARVAJAL</c:v>
                  </c:pt>
                  <c:pt idx="3">
                    <c:v>BARRAGAN</c:v>
                  </c:pt>
                  <c:pt idx="4">
                    <c:v>CARVAJAL</c:v>
                  </c:pt>
                  <c:pt idx="5">
                    <c:v>BARRAGAN</c:v>
                  </c:pt>
                  <c:pt idx="6">
                    <c:v>CARVAJAL</c:v>
                  </c:pt>
                  <c:pt idx="7">
                    <c:v>BARRAGAN</c:v>
                  </c:pt>
                </c:lvl>
                <c:lvl>
                  <c:pt idx="0">
                    <c:v>PRIMER SET</c:v>
                  </c:pt>
                  <c:pt idx="2">
                    <c:v>SEGUNDO SET</c:v>
                  </c:pt>
                  <c:pt idx="4">
                    <c:v>TERCER SET</c:v>
                  </c:pt>
                  <c:pt idx="6">
                    <c:v>CUARTO SET</c:v>
                  </c:pt>
                </c:lvl>
              </c:multiLvlStrCache>
            </c:multiLvlStrRef>
          </c:cat>
          <c:val>
            <c:numRef>
              <c:f>Hoja1!$L$166:$S$166</c:f>
              <c:numCache>
                <c:formatCode>General</c:formatCode>
                <c:ptCount val="8"/>
                <c:pt idx="0">
                  <c:v>3</c:v>
                </c:pt>
                <c:pt idx="1">
                  <c:v>5</c:v>
                </c:pt>
                <c:pt idx="2">
                  <c:v>1</c:v>
                </c:pt>
                <c:pt idx="3">
                  <c:v>0</c:v>
                </c:pt>
                <c:pt idx="4">
                  <c:v>1</c:v>
                </c:pt>
                <c:pt idx="5">
                  <c:v>2</c:v>
                </c:pt>
                <c:pt idx="6">
                  <c:v>4</c:v>
                </c:pt>
                <c:pt idx="7">
                  <c:v>2</c:v>
                </c:pt>
              </c:numCache>
            </c:numRef>
          </c:val>
        </c:ser>
        <c:ser>
          <c:idx val="3"/>
          <c:order val="3"/>
          <c:tx>
            <c:strRef>
              <c:f>Hoja1!$K$167</c:f>
              <c:strCache>
                <c:ptCount val="1"/>
                <c:pt idx="0">
                  <c:v>CUARTA BOL</c:v>
                </c:pt>
              </c:strCache>
            </c:strRef>
          </c:tx>
          <c:cat>
            <c:multiLvlStrRef>
              <c:f>Hoja1!$L$162:$S$163</c:f>
              <c:multiLvlStrCache>
                <c:ptCount val="8"/>
                <c:lvl>
                  <c:pt idx="0">
                    <c:v>CARVAJAL</c:v>
                  </c:pt>
                  <c:pt idx="1">
                    <c:v>BARRAGAN</c:v>
                  </c:pt>
                  <c:pt idx="2">
                    <c:v>CARVAJAL</c:v>
                  </c:pt>
                  <c:pt idx="3">
                    <c:v>BARRAGAN</c:v>
                  </c:pt>
                  <c:pt idx="4">
                    <c:v>CARVAJAL</c:v>
                  </c:pt>
                  <c:pt idx="5">
                    <c:v>BARRAGAN</c:v>
                  </c:pt>
                  <c:pt idx="6">
                    <c:v>CARVAJAL</c:v>
                  </c:pt>
                  <c:pt idx="7">
                    <c:v>BARRAGAN</c:v>
                  </c:pt>
                </c:lvl>
                <c:lvl>
                  <c:pt idx="0">
                    <c:v>PRIMER SET</c:v>
                  </c:pt>
                  <c:pt idx="2">
                    <c:v>SEGUNDO SET</c:v>
                  </c:pt>
                  <c:pt idx="4">
                    <c:v>TERCER SET</c:v>
                  </c:pt>
                  <c:pt idx="6">
                    <c:v>CUARTO SET</c:v>
                  </c:pt>
                </c:lvl>
              </c:multiLvlStrCache>
            </c:multiLvlStrRef>
          </c:cat>
          <c:val>
            <c:numRef>
              <c:f>Hoja1!$L$167:$S$167</c:f>
              <c:numCache>
                <c:formatCode>General</c:formatCode>
                <c:ptCount val="8"/>
                <c:pt idx="0">
                  <c:v>3</c:v>
                </c:pt>
                <c:pt idx="1">
                  <c:v>2</c:v>
                </c:pt>
                <c:pt idx="2">
                  <c:v>3</c:v>
                </c:pt>
                <c:pt idx="3">
                  <c:v>3</c:v>
                </c:pt>
                <c:pt idx="4">
                  <c:v>1</c:v>
                </c:pt>
                <c:pt idx="5">
                  <c:v>1</c:v>
                </c:pt>
                <c:pt idx="6">
                  <c:v>0</c:v>
                </c:pt>
                <c:pt idx="7">
                  <c:v>2</c:v>
                </c:pt>
              </c:numCache>
            </c:numRef>
          </c:val>
        </c:ser>
        <c:ser>
          <c:idx val="4"/>
          <c:order val="4"/>
          <c:tx>
            <c:strRef>
              <c:f>Hoja1!$K$168</c:f>
              <c:strCache>
                <c:ptCount val="1"/>
                <c:pt idx="0">
                  <c:v>QUINTA BOLA</c:v>
                </c:pt>
              </c:strCache>
            </c:strRef>
          </c:tx>
          <c:cat>
            <c:multiLvlStrRef>
              <c:f>Hoja1!$L$162:$S$163</c:f>
              <c:multiLvlStrCache>
                <c:ptCount val="8"/>
                <c:lvl>
                  <c:pt idx="0">
                    <c:v>CARVAJAL</c:v>
                  </c:pt>
                  <c:pt idx="1">
                    <c:v>BARRAGAN</c:v>
                  </c:pt>
                  <c:pt idx="2">
                    <c:v>CARVAJAL</c:v>
                  </c:pt>
                  <c:pt idx="3">
                    <c:v>BARRAGAN</c:v>
                  </c:pt>
                  <c:pt idx="4">
                    <c:v>CARVAJAL</c:v>
                  </c:pt>
                  <c:pt idx="5">
                    <c:v>BARRAGAN</c:v>
                  </c:pt>
                  <c:pt idx="6">
                    <c:v>CARVAJAL</c:v>
                  </c:pt>
                  <c:pt idx="7">
                    <c:v>BARRAGAN</c:v>
                  </c:pt>
                </c:lvl>
                <c:lvl>
                  <c:pt idx="0">
                    <c:v>PRIMER SET</c:v>
                  </c:pt>
                  <c:pt idx="2">
                    <c:v>SEGUNDO SET</c:v>
                  </c:pt>
                  <c:pt idx="4">
                    <c:v>TERCER SET</c:v>
                  </c:pt>
                  <c:pt idx="6">
                    <c:v>CUARTO SET</c:v>
                  </c:pt>
                </c:lvl>
              </c:multiLvlStrCache>
            </c:multiLvlStrRef>
          </c:cat>
          <c:val>
            <c:numRef>
              <c:f>Hoja1!$L$168:$S$168</c:f>
              <c:numCache>
                <c:formatCode>General</c:formatCode>
                <c:ptCount val="8"/>
                <c:pt idx="0">
                  <c:v>2</c:v>
                </c:pt>
                <c:pt idx="1">
                  <c:v>0</c:v>
                </c:pt>
                <c:pt idx="2">
                  <c:v>3</c:v>
                </c:pt>
                <c:pt idx="3">
                  <c:v>0</c:v>
                </c:pt>
                <c:pt idx="4">
                  <c:v>5</c:v>
                </c:pt>
                <c:pt idx="5">
                  <c:v>0</c:v>
                </c:pt>
                <c:pt idx="6">
                  <c:v>3</c:v>
                </c:pt>
                <c:pt idx="7">
                  <c:v>0</c:v>
                </c:pt>
              </c:numCache>
            </c:numRef>
          </c:val>
        </c:ser>
        <c:ser>
          <c:idx val="5"/>
          <c:order val="5"/>
          <c:tx>
            <c:strRef>
              <c:f>Hoja1!$K$169</c:f>
              <c:strCache>
                <c:ptCount val="1"/>
                <c:pt idx="0">
                  <c:v>FALLA SERVICIO</c:v>
                </c:pt>
              </c:strCache>
            </c:strRef>
          </c:tx>
          <c:cat>
            <c:multiLvlStrRef>
              <c:f>Hoja1!$L$162:$S$163</c:f>
              <c:multiLvlStrCache>
                <c:ptCount val="8"/>
                <c:lvl>
                  <c:pt idx="0">
                    <c:v>CARVAJAL</c:v>
                  </c:pt>
                  <c:pt idx="1">
                    <c:v>BARRAGAN</c:v>
                  </c:pt>
                  <c:pt idx="2">
                    <c:v>CARVAJAL</c:v>
                  </c:pt>
                  <c:pt idx="3">
                    <c:v>BARRAGAN</c:v>
                  </c:pt>
                  <c:pt idx="4">
                    <c:v>CARVAJAL</c:v>
                  </c:pt>
                  <c:pt idx="5">
                    <c:v>BARRAGAN</c:v>
                  </c:pt>
                  <c:pt idx="6">
                    <c:v>CARVAJAL</c:v>
                  </c:pt>
                  <c:pt idx="7">
                    <c:v>BARRAGAN</c:v>
                  </c:pt>
                </c:lvl>
                <c:lvl>
                  <c:pt idx="0">
                    <c:v>PRIMER SET</c:v>
                  </c:pt>
                  <c:pt idx="2">
                    <c:v>SEGUNDO SET</c:v>
                  </c:pt>
                  <c:pt idx="4">
                    <c:v>TERCER SET</c:v>
                  </c:pt>
                  <c:pt idx="6">
                    <c:v>CUARTO SET</c:v>
                  </c:pt>
                </c:lvl>
              </c:multiLvlStrCache>
            </c:multiLvlStrRef>
          </c:cat>
          <c:val>
            <c:numRef>
              <c:f>Hoja1!$L$169:$S$169</c:f>
              <c:numCache>
                <c:formatCode>General</c:formatCode>
                <c:ptCount val="8"/>
                <c:pt idx="0">
                  <c:v>0</c:v>
                </c:pt>
                <c:pt idx="1">
                  <c:v>0</c:v>
                </c:pt>
                <c:pt idx="2">
                  <c:v>0</c:v>
                </c:pt>
                <c:pt idx="3">
                  <c:v>0</c:v>
                </c:pt>
                <c:pt idx="4">
                  <c:v>0</c:v>
                </c:pt>
                <c:pt idx="5">
                  <c:v>0</c:v>
                </c:pt>
                <c:pt idx="6">
                  <c:v>0</c:v>
                </c:pt>
                <c:pt idx="7">
                  <c:v>0</c:v>
                </c:pt>
              </c:numCache>
            </c:numRef>
          </c:val>
        </c:ser>
        <c:dLbls/>
        <c:overlap val="100"/>
        <c:axId val="34065024"/>
        <c:axId val="34083200"/>
      </c:barChart>
      <c:catAx>
        <c:axId val="34065024"/>
        <c:scaling>
          <c:orientation val="minMax"/>
        </c:scaling>
        <c:axPos val="b"/>
        <c:tickLblPos val="nextTo"/>
        <c:crossAx val="34083200"/>
        <c:crosses val="autoZero"/>
        <c:auto val="1"/>
        <c:lblAlgn val="ctr"/>
        <c:lblOffset val="100"/>
      </c:catAx>
      <c:valAx>
        <c:axId val="34083200"/>
        <c:scaling>
          <c:orientation val="minMax"/>
        </c:scaling>
        <c:axPos val="l"/>
        <c:majorGridlines/>
        <c:title>
          <c:tx>
            <c:rich>
              <a:bodyPr rot="-5400000" vert="horz"/>
              <a:lstStyle/>
              <a:p>
                <a:pPr>
                  <a:defRPr/>
                </a:pPr>
                <a:r>
                  <a:rPr lang="en-US"/>
                  <a:t>PUNTAJE</a:t>
                </a:r>
              </a:p>
            </c:rich>
          </c:tx>
        </c:title>
        <c:numFmt formatCode="General" sourceLinked="1"/>
        <c:tickLblPos val="nextTo"/>
        <c:crossAx val="34065024"/>
        <c:crosses val="autoZero"/>
        <c:crossBetween val="between"/>
      </c:valAx>
    </c:plotArea>
    <c:legend>
      <c:legendPos val="r"/>
    </c:legend>
    <c:plotVisOnly val="1"/>
    <c:dispBlanksAs val="gap"/>
  </c:chart>
  <c:spPr>
    <a:ln>
      <a:solidFill>
        <a:srgbClr val="4F81BD"/>
      </a:solidFill>
    </a:ln>
  </c:sp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stacked"/>
        <c:ser>
          <c:idx val="0"/>
          <c:order val="0"/>
          <c:tx>
            <c:strRef>
              <c:f>Hoja1!$G$202</c:f>
              <c:strCache>
                <c:ptCount val="1"/>
                <c:pt idx="0">
                  <c:v>SERVICIO</c:v>
                </c:pt>
              </c:strCache>
            </c:strRef>
          </c:tx>
          <c:cat>
            <c:multiLvlStrRef>
              <c:f>Hoja1!$H$198:$O$201</c:f>
              <c:multiLvlStrCache>
                <c:ptCount val="8"/>
                <c:lvl>
                  <c:pt idx="0">
                    <c:v>AULESTIA</c:v>
                  </c:pt>
                  <c:pt idx="1">
                    <c:v>SEVILLA</c:v>
                  </c:pt>
                  <c:pt idx="2">
                    <c:v>AULESTIA</c:v>
                  </c:pt>
                  <c:pt idx="3">
                    <c:v>SEVILLA</c:v>
                  </c:pt>
                  <c:pt idx="4">
                    <c:v>AULESTIA</c:v>
                  </c:pt>
                  <c:pt idx="5">
                    <c:v>SEVILLA</c:v>
                  </c:pt>
                  <c:pt idx="6">
                    <c:v>AULESTIA</c:v>
                  </c:pt>
                  <c:pt idx="7">
                    <c:v>SEVILLA</c:v>
                  </c:pt>
                </c:lvl>
                <c:lvl>
                  <c:pt idx="0">
                    <c:v>PRIMER SET</c:v>
                  </c:pt>
                  <c:pt idx="2">
                    <c:v>SEGUNDO SET</c:v>
                  </c:pt>
                  <c:pt idx="4">
                    <c:v>TERCER SET</c:v>
                  </c:pt>
                  <c:pt idx="6">
                    <c:v>CUARTO SET</c:v>
                  </c:pt>
                </c:lvl>
              </c:multiLvlStrCache>
            </c:multiLvlStrRef>
          </c:cat>
          <c:val>
            <c:numRef>
              <c:f>Hoja1!$H$202:$O$202</c:f>
              <c:numCache>
                <c:formatCode>General</c:formatCode>
                <c:ptCount val="8"/>
                <c:pt idx="0">
                  <c:v>3</c:v>
                </c:pt>
                <c:pt idx="1">
                  <c:v>0</c:v>
                </c:pt>
                <c:pt idx="2">
                  <c:v>4</c:v>
                </c:pt>
                <c:pt idx="3">
                  <c:v>4</c:v>
                </c:pt>
                <c:pt idx="4">
                  <c:v>1</c:v>
                </c:pt>
                <c:pt idx="5">
                  <c:v>0</c:v>
                </c:pt>
                <c:pt idx="6">
                  <c:v>3</c:v>
                </c:pt>
                <c:pt idx="7">
                  <c:v>2</c:v>
                </c:pt>
              </c:numCache>
            </c:numRef>
          </c:val>
        </c:ser>
        <c:ser>
          <c:idx val="1"/>
          <c:order val="1"/>
          <c:tx>
            <c:strRef>
              <c:f>Hoja1!$G$203</c:f>
              <c:strCache>
                <c:ptCount val="1"/>
                <c:pt idx="0">
                  <c:v>RECEPCION</c:v>
                </c:pt>
              </c:strCache>
            </c:strRef>
          </c:tx>
          <c:cat>
            <c:multiLvlStrRef>
              <c:f>Hoja1!$H$198:$O$201</c:f>
              <c:multiLvlStrCache>
                <c:ptCount val="8"/>
                <c:lvl>
                  <c:pt idx="0">
                    <c:v>AULESTIA</c:v>
                  </c:pt>
                  <c:pt idx="1">
                    <c:v>SEVILLA</c:v>
                  </c:pt>
                  <c:pt idx="2">
                    <c:v>AULESTIA</c:v>
                  </c:pt>
                  <c:pt idx="3">
                    <c:v>SEVILLA</c:v>
                  </c:pt>
                  <c:pt idx="4">
                    <c:v>AULESTIA</c:v>
                  </c:pt>
                  <c:pt idx="5">
                    <c:v>SEVILLA</c:v>
                  </c:pt>
                  <c:pt idx="6">
                    <c:v>AULESTIA</c:v>
                  </c:pt>
                  <c:pt idx="7">
                    <c:v>SEVILLA</c:v>
                  </c:pt>
                </c:lvl>
                <c:lvl>
                  <c:pt idx="0">
                    <c:v>PRIMER SET</c:v>
                  </c:pt>
                  <c:pt idx="2">
                    <c:v>SEGUNDO SET</c:v>
                  </c:pt>
                  <c:pt idx="4">
                    <c:v>TERCER SET</c:v>
                  </c:pt>
                  <c:pt idx="6">
                    <c:v>CUARTO SET</c:v>
                  </c:pt>
                </c:lvl>
              </c:multiLvlStrCache>
            </c:multiLvlStrRef>
          </c:cat>
          <c:val>
            <c:numRef>
              <c:f>Hoja1!$H$203:$O$203</c:f>
              <c:numCache>
                <c:formatCode>General</c:formatCode>
                <c:ptCount val="8"/>
                <c:pt idx="0">
                  <c:v>0</c:v>
                </c:pt>
                <c:pt idx="1">
                  <c:v>2</c:v>
                </c:pt>
                <c:pt idx="2">
                  <c:v>0</c:v>
                </c:pt>
                <c:pt idx="3">
                  <c:v>2</c:v>
                </c:pt>
                <c:pt idx="4">
                  <c:v>4</c:v>
                </c:pt>
                <c:pt idx="5">
                  <c:v>3</c:v>
                </c:pt>
                <c:pt idx="6">
                  <c:v>0</c:v>
                </c:pt>
                <c:pt idx="7">
                  <c:v>2</c:v>
                </c:pt>
              </c:numCache>
            </c:numRef>
          </c:val>
        </c:ser>
        <c:ser>
          <c:idx val="2"/>
          <c:order val="2"/>
          <c:tx>
            <c:strRef>
              <c:f>Hoja1!$G$204</c:f>
              <c:strCache>
                <c:ptCount val="1"/>
                <c:pt idx="0">
                  <c:v>TERCERA BOLA</c:v>
                </c:pt>
              </c:strCache>
            </c:strRef>
          </c:tx>
          <c:cat>
            <c:multiLvlStrRef>
              <c:f>Hoja1!$H$198:$O$201</c:f>
              <c:multiLvlStrCache>
                <c:ptCount val="8"/>
                <c:lvl>
                  <c:pt idx="0">
                    <c:v>AULESTIA</c:v>
                  </c:pt>
                  <c:pt idx="1">
                    <c:v>SEVILLA</c:v>
                  </c:pt>
                  <c:pt idx="2">
                    <c:v>AULESTIA</c:v>
                  </c:pt>
                  <c:pt idx="3">
                    <c:v>SEVILLA</c:v>
                  </c:pt>
                  <c:pt idx="4">
                    <c:v>AULESTIA</c:v>
                  </c:pt>
                  <c:pt idx="5">
                    <c:v>SEVILLA</c:v>
                  </c:pt>
                  <c:pt idx="6">
                    <c:v>AULESTIA</c:v>
                  </c:pt>
                  <c:pt idx="7">
                    <c:v>SEVILLA</c:v>
                  </c:pt>
                </c:lvl>
                <c:lvl>
                  <c:pt idx="0">
                    <c:v>PRIMER SET</c:v>
                  </c:pt>
                  <c:pt idx="2">
                    <c:v>SEGUNDO SET</c:v>
                  </c:pt>
                  <c:pt idx="4">
                    <c:v>TERCER SET</c:v>
                  </c:pt>
                  <c:pt idx="6">
                    <c:v>CUARTO SET</c:v>
                  </c:pt>
                </c:lvl>
              </c:multiLvlStrCache>
            </c:multiLvlStrRef>
          </c:cat>
          <c:val>
            <c:numRef>
              <c:f>Hoja1!$H$204:$O$204</c:f>
              <c:numCache>
                <c:formatCode>General</c:formatCode>
                <c:ptCount val="8"/>
                <c:pt idx="0">
                  <c:v>2</c:v>
                </c:pt>
                <c:pt idx="1">
                  <c:v>0</c:v>
                </c:pt>
                <c:pt idx="2">
                  <c:v>4</c:v>
                </c:pt>
                <c:pt idx="3">
                  <c:v>0</c:v>
                </c:pt>
                <c:pt idx="4">
                  <c:v>0</c:v>
                </c:pt>
                <c:pt idx="5">
                  <c:v>0</c:v>
                </c:pt>
                <c:pt idx="6">
                  <c:v>2</c:v>
                </c:pt>
                <c:pt idx="7">
                  <c:v>4</c:v>
                </c:pt>
              </c:numCache>
            </c:numRef>
          </c:val>
        </c:ser>
        <c:ser>
          <c:idx val="3"/>
          <c:order val="3"/>
          <c:tx>
            <c:strRef>
              <c:f>Hoja1!$G$205</c:f>
              <c:strCache>
                <c:ptCount val="1"/>
                <c:pt idx="0">
                  <c:v>CUARTA BOLA</c:v>
                </c:pt>
              </c:strCache>
            </c:strRef>
          </c:tx>
          <c:cat>
            <c:multiLvlStrRef>
              <c:f>Hoja1!$H$198:$O$201</c:f>
              <c:multiLvlStrCache>
                <c:ptCount val="8"/>
                <c:lvl>
                  <c:pt idx="0">
                    <c:v>AULESTIA</c:v>
                  </c:pt>
                  <c:pt idx="1">
                    <c:v>SEVILLA</c:v>
                  </c:pt>
                  <c:pt idx="2">
                    <c:v>AULESTIA</c:v>
                  </c:pt>
                  <c:pt idx="3">
                    <c:v>SEVILLA</c:v>
                  </c:pt>
                  <c:pt idx="4">
                    <c:v>AULESTIA</c:v>
                  </c:pt>
                  <c:pt idx="5">
                    <c:v>SEVILLA</c:v>
                  </c:pt>
                  <c:pt idx="6">
                    <c:v>AULESTIA</c:v>
                  </c:pt>
                  <c:pt idx="7">
                    <c:v>SEVILLA</c:v>
                  </c:pt>
                </c:lvl>
                <c:lvl>
                  <c:pt idx="0">
                    <c:v>PRIMER SET</c:v>
                  </c:pt>
                  <c:pt idx="2">
                    <c:v>SEGUNDO SET</c:v>
                  </c:pt>
                  <c:pt idx="4">
                    <c:v>TERCER SET</c:v>
                  </c:pt>
                  <c:pt idx="6">
                    <c:v>CUARTO SET</c:v>
                  </c:pt>
                </c:lvl>
              </c:multiLvlStrCache>
            </c:multiLvlStrRef>
          </c:cat>
          <c:val>
            <c:numRef>
              <c:f>Hoja1!$H$205:$O$205</c:f>
              <c:numCache>
                <c:formatCode>General</c:formatCode>
                <c:ptCount val="8"/>
                <c:pt idx="0">
                  <c:v>0</c:v>
                </c:pt>
                <c:pt idx="1">
                  <c:v>4</c:v>
                </c:pt>
                <c:pt idx="2">
                  <c:v>1</c:v>
                </c:pt>
                <c:pt idx="3">
                  <c:v>3</c:v>
                </c:pt>
                <c:pt idx="4">
                  <c:v>4</c:v>
                </c:pt>
                <c:pt idx="5">
                  <c:v>2</c:v>
                </c:pt>
                <c:pt idx="6">
                  <c:v>3</c:v>
                </c:pt>
                <c:pt idx="7">
                  <c:v>0</c:v>
                </c:pt>
              </c:numCache>
            </c:numRef>
          </c:val>
        </c:ser>
        <c:ser>
          <c:idx val="4"/>
          <c:order val="4"/>
          <c:tx>
            <c:strRef>
              <c:f>Hoja1!$G$206</c:f>
              <c:strCache>
                <c:ptCount val="1"/>
                <c:pt idx="0">
                  <c:v>QUINTA BOLA</c:v>
                </c:pt>
              </c:strCache>
            </c:strRef>
          </c:tx>
          <c:cat>
            <c:multiLvlStrRef>
              <c:f>Hoja1!$H$198:$O$201</c:f>
              <c:multiLvlStrCache>
                <c:ptCount val="8"/>
                <c:lvl>
                  <c:pt idx="0">
                    <c:v>AULESTIA</c:v>
                  </c:pt>
                  <c:pt idx="1">
                    <c:v>SEVILLA</c:v>
                  </c:pt>
                  <c:pt idx="2">
                    <c:v>AULESTIA</c:v>
                  </c:pt>
                  <c:pt idx="3">
                    <c:v>SEVILLA</c:v>
                  </c:pt>
                  <c:pt idx="4">
                    <c:v>AULESTIA</c:v>
                  </c:pt>
                  <c:pt idx="5">
                    <c:v>SEVILLA</c:v>
                  </c:pt>
                  <c:pt idx="6">
                    <c:v>AULESTIA</c:v>
                  </c:pt>
                  <c:pt idx="7">
                    <c:v>SEVILLA</c:v>
                  </c:pt>
                </c:lvl>
                <c:lvl>
                  <c:pt idx="0">
                    <c:v>PRIMER SET</c:v>
                  </c:pt>
                  <c:pt idx="2">
                    <c:v>SEGUNDO SET</c:v>
                  </c:pt>
                  <c:pt idx="4">
                    <c:v>TERCER SET</c:v>
                  </c:pt>
                  <c:pt idx="6">
                    <c:v>CUARTO SET</c:v>
                  </c:pt>
                </c:lvl>
              </c:multiLvlStrCache>
            </c:multiLvlStrRef>
          </c:cat>
          <c:val>
            <c:numRef>
              <c:f>Hoja1!$H$206:$O$206</c:f>
              <c:numCache>
                <c:formatCode>General</c:formatCode>
                <c:ptCount val="8"/>
                <c:pt idx="0">
                  <c:v>6</c:v>
                </c:pt>
                <c:pt idx="1">
                  <c:v>0</c:v>
                </c:pt>
                <c:pt idx="2">
                  <c:v>2</c:v>
                </c:pt>
                <c:pt idx="3">
                  <c:v>0</c:v>
                </c:pt>
                <c:pt idx="4">
                  <c:v>2</c:v>
                </c:pt>
                <c:pt idx="5">
                  <c:v>0</c:v>
                </c:pt>
                <c:pt idx="6">
                  <c:v>3</c:v>
                </c:pt>
                <c:pt idx="7">
                  <c:v>0</c:v>
                </c:pt>
              </c:numCache>
            </c:numRef>
          </c:val>
        </c:ser>
        <c:ser>
          <c:idx val="5"/>
          <c:order val="5"/>
          <c:tx>
            <c:strRef>
              <c:f>Hoja1!$G$207</c:f>
              <c:strCache>
                <c:ptCount val="1"/>
                <c:pt idx="0">
                  <c:v>FALLA SERVICIO</c:v>
                </c:pt>
              </c:strCache>
            </c:strRef>
          </c:tx>
          <c:cat>
            <c:multiLvlStrRef>
              <c:f>Hoja1!$H$198:$O$201</c:f>
              <c:multiLvlStrCache>
                <c:ptCount val="8"/>
                <c:lvl>
                  <c:pt idx="0">
                    <c:v>AULESTIA</c:v>
                  </c:pt>
                  <c:pt idx="1">
                    <c:v>SEVILLA</c:v>
                  </c:pt>
                  <c:pt idx="2">
                    <c:v>AULESTIA</c:v>
                  </c:pt>
                  <c:pt idx="3">
                    <c:v>SEVILLA</c:v>
                  </c:pt>
                  <c:pt idx="4">
                    <c:v>AULESTIA</c:v>
                  </c:pt>
                  <c:pt idx="5">
                    <c:v>SEVILLA</c:v>
                  </c:pt>
                  <c:pt idx="6">
                    <c:v>AULESTIA</c:v>
                  </c:pt>
                  <c:pt idx="7">
                    <c:v>SEVILLA</c:v>
                  </c:pt>
                </c:lvl>
                <c:lvl>
                  <c:pt idx="0">
                    <c:v>PRIMER SET</c:v>
                  </c:pt>
                  <c:pt idx="2">
                    <c:v>SEGUNDO SET</c:v>
                  </c:pt>
                  <c:pt idx="4">
                    <c:v>TERCER SET</c:v>
                  </c:pt>
                  <c:pt idx="6">
                    <c:v>CUARTO SET</c:v>
                  </c:pt>
                </c:lvl>
              </c:multiLvlStrCache>
            </c:multiLvlStrRef>
          </c:cat>
          <c:val>
            <c:numRef>
              <c:f>Hoja1!$H$207:$O$207</c:f>
              <c:numCache>
                <c:formatCode>General</c:formatCode>
                <c:ptCount val="8"/>
                <c:pt idx="0">
                  <c:v>0</c:v>
                </c:pt>
                <c:pt idx="1">
                  <c:v>0</c:v>
                </c:pt>
                <c:pt idx="2">
                  <c:v>0</c:v>
                </c:pt>
                <c:pt idx="3">
                  <c:v>0</c:v>
                </c:pt>
                <c:pt idx="4">
                  <c:v>0</c:v>
                </c:pt>
                <c:pt idx="5">
                  <c:v>0</c:v>
                </c:pt>
                <c:pt idx="6">
                  <c:v>0</c:v>
                </c:pt>
                <c:pt idx="7">
                  <c:v>0</c:v>
                </c:pt>
              </c:numCache>
            </c:numRef>
          </c:val>
        </c:ser>
        <c:dLbls/>
        <c:overlap val="100"/>
        <c:axId val="34138752"/>
        <c:axId val="34152832"/>
      </c:barChart>
      <c:catAx>
        <c:axId val="34138752"/>
        <c:scaling>
          <c:orientation val="minMax"/>
        </c:scaling>
        <c:axPos val="b"/>
        <c:tickLblPos val="nextTo"/>
        <c:crossAx val="34152832"/>
        <c:crosses val="autoZero"/>
        <c:auto val="1"/>
        <c:lblAlgn val="ctr"/>
        <c:lblOffset val="100"/>
      </c:catAx>
      <c:valAx>
        <c:axId val="34152832"/>
        <c:scaling>
          <c:orientation val="minMax"/>
        </c:scaling>
        <c:axPos val="l"/>
        <c:majorGridlines/>
        <c:title>
          <c:tx>
            <c:rich>
              <a:bodyPr rot="-5400000" vert="horz"/>
              <a:lstStyle/>
              <a:p>
                <a:pPr>
                  <a:defRPr/>
                </a:pPr>
                <a:r>
                  <a:rPr lang="en-US"/>
                  <a:t>PUNTAJE</a:t>
                </a:r>
              </a:p>
            </c:rich>
          </c:tx>
        </c:title>
        <c:numFmt formatCode="General" sourceLinked="1"/>
        <c:tickLblPos val="nextTo"/>
        <c:crossAx val="34138752"/>
        <c:crosses val="autoZero"/>
        <c:crossBetween val="between"/>
      </c:valAx>
    </c:plotArea>
    <c:legend>
      <c:legendPos val="r"/>
    </c:legend>
    <c:plotVisOnly val="1"/>
    <c:dispBlanksAs val="gap"/>
  </c:chart>
  <c:spPr>
    <a:ln>
      <a:solidFill>
        <a:srgbClr val="4F81BD"/>
      </a:solidFill>
    </a:ln>
  </c:sp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s-EC"/>
  <c:clrMapOvr bg1="lt1" tx1="dk1" bg2="lt2" tx2="dk2" accent1="accent1" accent2="accent2" accent3="accent3" accent4="accent4" accent5="accent5" accent6="accent6" hlink="hlink" folHlink="folHlink"/>
  <c:chart>
    <c:plotArea>
      <c:layout/>
      <c:barChart>
        <c:barDir val="col"/>
        <c:grouping val="stacked"/>
        <c:ser>
          <c:idx val="0"/>
          <c:order val="0"/>
          <c:tx>
            <c:strRef>
              <c:f>Hoja1!$B$389</c:f>
              <c:strCache>
                <c:ptCount val="1"/>
                <c:pt idx="0">
                  <c:v>MAXIMA CALIFICACION</c:v>
                </c:pt>
              </c:strCache>
            </c:strRef>
          </c:tx>
          <c:cat>
            <c:strRef>
              <c:f>Hoja1!$A$390:$A$397</c:f>
              <c:strCache>
                <c:ptCount val="8"/>
                <c:pt idx="0">
                  <c:v>1.- NICOLE MALDONADO</c:v>
                </c:pt>
                <c:pt idx="1">
                  <c:v>2.- SAMANTHA MALDONADO</c:v>
                </c:pt>
                <c:pt idx="2">
                  <c:v>3.- DANIELA CAMINO</c:v>
                </c:pt>
                <c:pt idx="3">
                  <c:v>4.- M. ANTONIETA VILLALBA</c:v>
                </c:pt>
                <c:pt idx="4">
                  <c:v>5.- VANESSA CAMINO</c:v>
                </c:pt>
                <c:pt idx="5">
                  <c:v>6.- SHANE AULESTIA</c:v>
                </c:pt>
                <c:pt idx="6">
                  <c:v>7.- ANDRES CARVAJAL</c:v>
                </c:pt>
                <c:pt idx="7">
                  <c:v>8.- IAN AULESTIA</c:v>
                </c:pt>
              </c:strCache>
            </c:strRef>
          </c:cat>
          <c:val>
            <c:numRef>
              <c:f>Hoja1!$B$390:$B$397</c:f>
              <c:numCache>
                <c:formatCode>General</c:formatCode>
                <c:ptCount val="8"/>
                <c:pt idx="0">
                  <c:v>3</c:v>
                </c:pt>
                <c:pt idx="1">
                  <c:v>2</c:v>
                </c:pt>
                <c:pt idx="2">
                  <c:v>1</c:v>
                </c:pt>
                <c:pt idx="3">
                  <c:v>1</c:v>
                </c:pt>
                <c:pt idx="4">
                  <c:v>2</c:v>
                </c:pt>
                <c:pt idx="5">
                  <c:v>3</c:v>
                </c:pt>
                <c:pt idx="6">
                  <c:v>2</c:v>
                </c:pt>
                <c:pt idx="7">
                  <c:v>2</c:v>
                </c:pt>
              </c:numCache>
            </c:numRef>
          </c:val>
        </c:ser>
        <c:ser>
          <c:idx val="1"/>
          <c:order val="1"/>
          <c:tx>
            <c:strRef>
              <c:f>Hoja1!$C$389</c:f>
              <c:strCache>
                <c:ptCount val="1"/>
                <c:pt idx="0">
                  <c:v>INCREMENTO CALIFICACION</c:v>
                </c:pt>
              </c:strCache>
            </c:strRef>
          </c:tx>
          <c:cat>
            <c:strRef>
              <c:f>Hoja1!$A$390:$A$397</c:f>
              <c:strCache>
                <c:ptCount val="8"/>
                <c:pt idx="0">
                  <c:v>1.- NICOLE MALDONADO</c:v>
                </c:pt>
                <c:pt idx="1">
                  <c:v>2.- SAMANTHA MALDONADO</c:v>
                </c:pt>
                <c:pt idx="2">
                  <c:v>3.- DANIELA CAMINO</c:v>
                </c:pt>
                <c:pt idx="3">
                  <c:v>4.- M. ANTONIETA VILLALBA</c:v>
                </c:pt>
                <c:pt idx="4">
                  <c:v>5.- VANESSA CAMINO</c:v>
                </c:pt>
                <c:pt idx="5">
                  <c:v>6.- SHANE AULESTIA</c:v>
                </c:pt>
                <c:pt idx="6">
                  <c:v>7.- ANDRES CARVAJAL</c:v>
                </c:pt>
                <c:pt idx="7">
                  <c:v>8.- IAN AULESTIA</c:v>
                </c:pt>
              </c:strCache>
            </c:strRef>
          </c:cat>
          <c:val>
            <c:numRef>
              <c:f>Hoja1!$C$390:$C$397</c:f>
              <c:numCache>
                <c:formatCode>General</c:formatCode>
                <c:ptCount val="8"/>
                <c:pt idx="0">
                  <c:v>4</c:v>
                </c:pt>
                <c:pt idx="1">
                  <c:v>6</c:v>
                </c:pt>
                <c:pt idx="2">
                  <c:v>7</c:v>
                </c:pt>
                <c:pt idx="3">
                  <c:v>5</c:v>
                </c:pt>
                <c:pt idx="4">
                  <c:v>5</c:v>
                </c:pt>
                <c:pt idx="5">
                  <c:v>3</c:v>
                </c:pt>
                <c:pt idx="6">
                  <c:v>6</c:v>
                </c:pt>
                <c:pt idx="7">
                  <c:v>5</c:v>
                </c:pt>
              </c:numCache>
            </c:numRef>
          </c:val>
        </c:ser>
        <c:ser>
          <c:idx val="2"/>
          <c:order val="2"/>
          <c:tx>
            <c:strRef>
              <c:f>Hoja1!$D$389</c:f>
              <c:strCache>
                <c:ptCount val="1"/>
                <c:pt idx="0">
                  <c:v>IGUAL CALIFICACION</c:v>
                </c:pt>
              </c:strCache>
            </c:strRef>
          </c:tx>
          <c:cat>
            <c:strRef>
              <c:f>Hoja1!$A$390:$A$397</c:f>
              <c:strCache>
                <c:ptCount val="8"/>
                <c:pt idx="0">
                  <c:v>1.- NICOLE MALDONADO</c:v>
                </c:pt>
                <c:pt idx="1">
                  <c:v>2.- SAMANTHA MALDONADO</c:v>
                </c:pt>
                <c:pt idx="2">
                  <c:v>3.- DANIELA CAMINO</c:v>
                </c:pt>
                <c:pt idx="3">
                  <c:v>4.- M. ANTONIETA VILLALBA</c:v>
                </c:pt>
                <c:pt idx="4">
                  <c:v>5.- VANESSA CAMINO</c:v>
                </c:pt>
                <c:pt idx="5">
                  <c:v>6.- SHANE AULESTIA</c:v>
                </c:pt>
                <c:pt idx="6">
                  <c:v>7.- ANDRES CARVAJAL</c:v>
                </c:pt>
                <c:pt idx="7">
                  <c:v>8.- IAN AULESTIA</c:v>
                </c:pt>
              </c:strCache>
            </c:strRef>
          </c:cat>
          <c:val>
            <c:numRef>
              <c:f>Hoja1!$D$390:$D$397</c:f>
              <c:numCache>
                <c:formatCode>General</c:formatCode>
                <c:ptCount val="8"/>
                <c:pt idx="0">
                  <c:v>1</c:v>
                </c:pt>
                <c:pt idx="1">
                  <c:v>1</c:v>
                </c:pt>
                <c:pt idx="2">
                  <c:v>1</c:v>
                </c:pt>
                <c:pt idx="3">
                  <c:v>3</c:v>
                </c:pt>
                <c:pt idx="4">
                  <c:v>2</c:v>
                </c:pt>
                <c:pt idx="5">
                  <c:v>3</c:v>
                </c:pt>
                <c:pt idx="6">
                  <c:v>0</c:v>
                </c:pt>
                <c:pt idx="7">
                  <c:v>2</c:v>
                </c:pt>
              </c:numCache>
            </c:numRef>
          </c:val>
        </c:ser>
        <c:ser>
          <c:idx val="3"/>
          <c:order val="3"/>
          <c:tx>
            <c:strRef>
              <c:f>Hoja1!$E$389</c:f>
              <c:strCache>
                <c:ptCount val="1"/>
                <c:pt idx="0">
                  <c:v>DISMINUCION CALIFICACION</c:v>
                </c:pt>
              </c:strCache>
            </c:strRef>
          </c:tx>
          <c:cat>
            <c:strRef>
              <c:f>Hoja1!$A$390:$A$397</c:f>
              <c:strCache>
                <c:ptCount val="8"/>
                <c:pt idx="0">
                  <c:v>1.- NICOLE MALDONADO</c:v>
                </c:pt>
                <c:pt idx="1">
                  <c:v>2.- SAMANTHA MALDONADO</c:v>
                </c:pt>
                <c:pt idx="2">
                  <c:v>3.- DANIELA CAMINO</c:v>
                </c:pt>
                <c:pt idx="3">
                  <c:v>4.- M. ANTONIETA VILLALBA</c:v>
                </c:pt>
                <c:pt idx="4">
                  <c:v>5.- VANESSA CAMINO</c:v>
                </c:pt>
                <c:pt idx="5">
                  <c:v>6.- SHANE AULESTIA</c:v>
                </c:pt>
                <c:pt idx="6">
                  <c:v>7.- ANDRES CARVAJAL</c:v>
                </c:pt>
                <c:pt idx="7">
                  <c:v>8.- IAN AULESTIA</c:v>
                </c:pt>
              </c:strCache>
            </c:strRef>
          </c:cat>
          <c:val>
            <c:numRef>
              <c:f>Hoja1!$E$390:$E$397</c:f>
              <c:numCache>
                <c:formatCode>General</c:formatCode>
                <c:ptCount val="8"/>
                <c:pt idx="0">
                  <c:v>1</c:v>
                </c:pt>
                <c:pt idx="1">
                  <c:v>0</c:v>
                </c:pt>
                <c:pt idx="2">
                  <c:v>0</c:v>
                </c:pt>
                <c:pt idx="3">
                  <c:v>0</c:v>
                </c:pt>
                <c:pt idx="4">
                  <c:v>0</c:v>
                </c:pt>
                <c:pt idx="5">
                  <c:v>0</c:v>
                </c:pt>
                <c:pt idx="6">
                  <c:v>1</c:v>
                </c:pt>
                <c:pt idx="7">
                  <c:v>0</c:v>
                </c:pt>
              </c:numCache>
            </c:numRef>
          </c:val>
        </c:ser>
        <c:dLbls/>
        <c:overlap val="100"/>
        <c:axId val="34248576"/>
        <c:axId val="34250112"/>
      </c:barChart>
      <c:catAx>
        <c:axId val="34248576"/>
        <c:scaling>
          <c:orientation val="minMax"/>
        </c:scaling>
        <c:axPos val="b"/>
        <c:tickLblPos val="nextTo"/>
        <c:txPr>
          <a:bodyPr/>
          <a:lstStyle/>
          <a:p>
            <a:pPr>
              <a:defRPr sz="800"/>
            </a:pPr>
            <a:endParaRPr lang="es-EC"/>
          </a:p>
        </c:txPr>
        <c:crossAx val="34250112"/>
        <c:crosses val="autoZero"/>
        <c:auto val="1"/>
        <c:lblAlgn val="ctr"/>
        <c:lblOffset val="100"/>
      </c:catAx>
      <c:valAx>
        <c:axId val="34250112"/>
        <c:scaling>
          <c:orientation val="minMax"/>
        </c:scaling>
        <c:axPos val="l"/>
        <c:majorGridlines/>
        <c:title>
          <c:tx>
            <c:rich>
              <a:bodyPr rot="-5400000" vert="horz"/>
              <a:lstStyle/>
              <a:p>
                <a:pPr>
                  <a:defRPr/>
                </a:pPr>
                <a:r>
                  <a:rPr lang="en-US"/>
                  <a:t>COMPONENTES TECNICOS</a:t>
                </a:r>
              </a:p>
            </c:rich>
          </c:tx>
        </c:title>
        <c:numFmt formatCode="General" sourceLinked="1"/>
        <c:tickLblPos val="nextTo"/>
        <c:crossAx val="34248576"/>
        <c:crosses val="autoZero"/>
        <c:crossBetween val="between"/>
      </c:valAx>
    </c:plotArea>
    <c:legend>
      <c:legendPos val="r"/>
      <c:layout>
        <c:manualLayout>
          <c:xMode val="edge"/>
          <c:yMode val="edge"/>
          <c:x val="0.65888573655214799"/>
          <c:y val="0.31188121954703452"/>
          <c:w val="0.34111426344785228"/>
          <c:h val="0.60803720221562685"/>
        </c:manualLayout>
      </c:layout>
    </c:legend>
    <c:plotVisOnly val="1"/>
    <c:dispBlanksAs val="gap"/>
  </c:chart>
  <c:spPr>
    <a:ln>
      <a:solidFill>
        <a:srgbClr val="3891A7"/>
      </a:solid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EC"/>
  <c:chart>
    <c:plotArea>
      <c:layout>
        <c:manualLayout>
          <c:layoutTarget val="inner"/>
          <c:xMode val="edge"/>
          <c:yMode val="edge"/>
          <c:x val="0.10542899876796441"/>
          <c:y val="5.1530093147545045E-2"/>
          <c:w val="0.5186820038237876"/>
          <c:h val="0.7337788491337226"/>
        </c:manualLayout>
      </c:layout>
      <c:barChart>
        <c:barDir val="col"/>
        <c:grouping val="clustered"/>
        <c:ser>
          <c:idx val="0"/>
          <c:order val="0"/>
          <c:tx>
            <c:strRef>
              <c:f>Hoja1!$G$297</c:f>
              <c:strCache>
                <c:ptCount val="1"/>
                <c:pt idx="0">
                  <c:v>T1 TEST INICIAL</c:v>
                </c:pt>
              </c:strCache>
            </c:strRef>
          </c:tx>
          <c:cat>
            <c:strRef>
              <c:f>Hoja1!$H$296:$J$296</c:f>
              <c:strCache>
                <c:ptCount val="3"/>
                <c:pt idx="0">
                  <c:v>EXCELENTE</c:v>
                </c:pt>
                <c:pt idx="1">
                  <c:v>M.BUENA</c:v>
                </c:pt>
                <c:pt idx="2">
                  <c:v>BUENA</c:v>
                </c:pt>
              </c:strCache>
            </c:strRef>
          </c:cat>
          <c:val>
            <c:numRef>
              <c:f>Hoja1!$H$297:$J$297</c:f>
              <c:numCache>
                <c:formatCode>General</c:formatCode>
                <c:ptCount val="3"/>
                <c:pt idx="0">
                  <c:v>2</c:v>
                </c:pt>
                <c:pt idx="1">
                  <c:v>4</c:v>
                </c:pt>
                <c:pt idx="2">
                  <c:v>2</c:v>
                </c:pt>
              </c:numCache>
            </c:numRef>
          </c:val>
        </c:ser>
        <c:ser>
          <c:idx val="1"/>
          <c:order val="1"/>
          <c:tx>
            <c:strRef>
              <c:f>Hoja1!$G$298</c:f>
              <c:strCache>
                <c:ptCount val="1"/>
                <c:pt idx="0">
                  <c:v>T2 TEST PRECOMPETITIVO</c:v>
                </c:pt>
              </c:strCache>
            </c:strRef>
          </c:tx>
          <c:cat>
            <c:strRef>
              <c:f>Hoja1!$H$296:$J$296</c:f>
              <c:strCache>
                <c:ptCount val="3"/>
                <c:pt idx="0">
                  <c:v>EXCELENTE</c:v>
                </c:pt>
                <c:pt idx="1">
                  <c:v>M.BUENA</c:v>
                </c:pt>
                <c:pt idx="2">
                  <c:v>BUENA</c:v>
                </c:pt>
              </c:strCache>
            </c:strRef>
          </c:cat>
          <c:val>
            <c:numRef>
              <c:f>Hoja1!$H$298:$J$298</c:f>
              <c:numCache>
                <c:formatCode>General</c:formatCode>
                <c:ptCount val="3"/>
                <c:pt idx="0">
                  <c:v>6</c:v>
                </c:pt>
                <c:pt idx="1">
                  <c:v>2</c:v>
                </c:pt>
                <c:pt idx="2">
                  <c:v>0</c:v>
                </c:pt>
              </c:numCache>
            </c:numRef>
          </c:val>
        </c:ser>
        <c:dLbls/>
        <c:axId val="86616320"/>
        <c:axId val="86618496"/>
      </c:barChart>
      <c:catAx>
        <c:axId val="86616320"/>
        <c:scaling>
          <c:orientation val="minMax"/>
        </c:scaling>
        <c:axPos val="b"/>
        <c:title>
          <c:tx>
            <c:rich>
              <a:bodyPr/>
              <a:lstStyle/>
              <a:p>
                <a:pPr>
                  <a:defRPr/>
                </a:pPr>
                <a:r>
                  <a:rPr lang="en-US"/>
                  <a:t>POSICION FINAL</a:t>
                </a:r>
              </a:p>
            </c:rich>
          </c:tx>
        </c:title>
        <c:tickLblPos val="nextTo"/>
        <c:crossAx val="86618496"/>
        <c:crosses val="autoZero"/>
        <c:auto val="1"/>
        <c:lblAlgn val="ctr"/>
        <c:lblOffset val="100"/>
      </c:catAx>
      <c:valAx>
        <c:axId val="86618496"/>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86616320"/>
        <c:crosses val="autoZero"/>
        <c:crossBetween val="between"/>
      </c:valAx>
    </c:plotArea>
    <c:legend>
      <c:legendPos val="r"/>
    </c:legend>
    <c:plotVisOnly val="1"/>
    <c:dispBlanksAs val="gap"/>
  </c:chart>
  <c:spPr>
    <a:ln>
      <a:solidFill>
        <a:srgbClr val="4F81BD"/>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Hoja1!$A$27</c:f>
              <c:strCache>
                <c:ptCount val="1"/>
                <c:pt idx="0">
                  <c:v>T1 TEST INICIAL</c:v>
                </c:pt>
              </c:strCache>
            </c:strRef>
          </c:tx>
          <c:cat>
            <c:strRef>
              <c:f>Hoja1!$B$26:$C$26</c:f>
              <c:strCache>
                <c:ptCount val="2"/>
                <c:pt idx="0">
                  <c:v>9 ZONAS </c:v>
                </c:pt>
                <c:pt idx="1">
                  <c:v>FALLIDO</c:v>
                </c:pt>
              </c:strCache>
            </c:strRef>
          </c:cat>
          <c:val>
            <c:numRef>
              <c:f>Hoja1!$B$27:$C$27</c:f>
              <c:numCache>
                <c:formatCode>General</c:formatCode>
                <c:ptCount val="2"/>
                <c:pt idx="0">
                  <c:v>74</c:v>
                </c:pt>
                <c:pt idx="1">
                  <c:v>6</c:v>
                </c:pt>
              </c:numCache>
            </c:numRef>
          </c:val>
        </c:ser>
        <c:ser>
          <c:idx val="1"/>
          <c:order val="1"/>
          <c:tx>
            <c:strRef>
              <c:f>Hoja1!$A$28</c:f>
              <c:strCache>
                <c:ptCount val="1"/>
                <c:pt idx="0">
                  <c:v>T2 TEST PRECOMPETITIVO</c:v>
                </c:pt>
              </c:strCache>
            </c:strRef>
          </c:tx>
          <c:cat>
            <c:strRef>
              <c:f>Hoja1!$B$26:$C$26</c:f>
              <c:strCache>
                <c:ptCount val="2"/>
                <c:pt idx="0">
                  <c:v>9 ZONAS </c:v>
                </c:pt>
                <c:pt idx="1">
                  <c:v>FALLIDO</c:v>
                </c:pt>
              </c:strCache>
            </c:strRef>
          </c:cat>
          <c:val>
            <c:numRef>
              <c:f>Hoja1!$B$28:$C$28</c:f>
              <c:numCache>
                <c:formatCode>General</c:formatCode>
                <c:ptCount val="2"/>
                <c:pt idx="0">
                  <c:v>79</c:v>
                </c:pt>
                <c:pt idx="1">
                  <c:v>1</c:v>
                </c:pt>
              </c:numCache>
            </c:numRef>
          </c:val>
        </c:ser>
        <c:dLbls/>
        <c:axId val="86534016"/>
        <c:axId val="86544384"/>
      </c:barChart>
      <c:catAx>
        <c:axId val="86534016"/>
        <c:scaling>
          <c:orientation val="minMax"/>
        </c:scaling>
        <c:axPos val="b"/>
        <c:title>
          <c:tx>
            <c:rich>
              <a:bodyPr/>
              <a:lstStyle/>
              <a:p>
                <a:pPr>
                  <a:defRPr/>
                </a:pPr>
                <a:r>
                  <a:rPr lang="en-US"/>
                  <a:t>UBICACIÓN DE LA PELOTA 9 ZONAS</a:t>
                </a:r>
              </a:p>
            </c:rich>
          </c:tx>
        </c:title>
        <c:tickLblPos val="nextTo"/>
        <c:crossAx val="86544384"/>
        <c:crosses val="autoZero"/>
        <c:auto val="1"/>
        <c:lblAlgn val="ctr"/>
        <c:lblOffset val="100"/>
      </c:catAx>
      <c:valAx>
        <c:axId val="86544384"/>
        <c:scaling>
          <c:orientation val="minMax"/>
        </c:scaling>
        <c:axPos val="l"/>
        <c:majorGridlines/>
        <c:title>
          <c:tx>
            <c:rich>
              <a:bodyPr rot="-5400000" vert="horz"/>
              <a:lstStyle/>
              <a:p>
                <a:pPr>
                  <a:defRPr/>
                </a:pPr>
                <a:r>
                  <a:rPr lang="en-US"/>
                  <a:t>NUMERO DE PELOTAS</a:t>
                </a:r>
              </a:p>
            </c:rich>
          </c:tx>
        </c:title>
        <c:numFmt formatCode="General" sourceLinked="1"/>
        <c:tickLblPos val="nextTo"/>
        <c:crossAx val="86534016"/>
        <c:crosses val="autoZero"/>
        <c:crossBetween val="between"/>
      </c:valAx>
    </c:plotArea>
    <c:legend>
      <c:legendPos val="r"/>
    </c:legend>
    <c:plotVisOnly val="1"/>
    <c:dispBlanksAs val="gap"/>
  </c:chart>
  <c:spPr>
    <a:ln>
      <a:solidFill>
        <a:srgbClr val="4F81BD"/>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Hoja1!$A$38</c:f>
              <c:strCache>
                <c:ptCount val="1"/>
                <c:pt idx="0">
                  <c:v>T1 TEST INICIAL</c:v>
                </c:pt>
              </c:strCache>
            </c:strRef>
          </c:tx>
          <c:cat>
            <c:strRef>
              <c:f>Hoja1!$B$37:$E$37</c:f>
              <c:strCache>
                <c:ptCount val="4"/>
                <c:pt idx="0">
                  <c:v>EXCELENTE</c:v>
                </c:pt>
                <c:pt idx="1">
                  <c:v>M,BUENA</c:v>
                </c:pt>
                <c:pt idx="2">
                  <c:v>BUENA</c:v>
                </c:pt>
                <c:pt idx="3">
                  <c:v>REGULAR</c:v>
                </c:pt>
              </c:strCache>
            </c:strRef>
          </c:cat>
          <c:val>
            <c:numRef>
              <c:f>Hoja1!$B$38:$E$38</c:f>
              <c:numCache>
                <c:formatCode>General</c:formatCode>
                <c:ptCount val="4"/>
                <c:pt idx="0">
                  <c:v>1</c:v>
                </c:pt>
                <c:pt idx="1">
                  <c:v>3</c:v>
                </c:pt>
                <c:pt idx="2">
                  <c:v>3</c:v>
                </c:pt>
                <c:pt idx="3">
                  <c:v>1</c:v>
                </c:pt>
              </c:numCache>
            </c:numRef>
          </c:val>
        </c:ser>
        <c:ser>
          <c:idx val="1"/>
          <c:order val="1"/>
          <c:tx>
            <c:strRef>
              <c:f>Hoja1!$A$39</c:f>
              <c:strCache>
                <c:ptCount val="1"/>
                <c:pt idx="0">
                  <c:v>T2 TEST PRECOMPETITIVO</c:v>
                </c:pt>
              </c:strCache>
            </c:strRef>
          </c:tx>
          <c:cat>
            <c:strRef>
              <c:f>Hoja1!$B$37:$E$37</c:f>
              <c:strCache>
                <c:ptCount val="4"/>
                <c:pt idx="0">
                  <c:v>EXCELENTE</c:v>
                </c:pt>
                <c:pt idx="1">
                  <c:v>M,BUENA</c:v>
                </c:pt>
                <c:pt idx="2">
                  <c:v>BUENA</c:v>
                </c:pt>
                <c:pt idx="3">
                  <c:v>REGULAR</c:v>
                </c:pt>
              </c:strCache>
            </c:strRef>
          </c:cat>
          <c:val>
            <c:numRef>
              <c:f>Hoja1!$B$39:$E$39</c:f>
              <c:numCache>
                <c:formatCode>General</c:formatCode>
                <c:ptCount val="4"/>
                <c:pt idx="0">
                  <c:v>4</c:v>
                </c:pt>
                <c:pt idx="1">
                  <c:v>4</c:v>
                </c:pt>
                <c:pt idx="2">
                  <c:v>0</c:v>
                </c:pt>
                <c:pt idx="3">
                  <c:v>0</c:v>
                </c:pt>
              </c:numCache>
            </c:numRef>
          </c:val>
        </c:ser>
        <c:dLbls/>
        <c:axId val="86660992"/>
        <c:axId val="86675456"/>
      </c:barChart>
      <c:catAx>
        <c:axId val="86660992"/>
        <c:scaling>
          <c:orientation val="minMax"/>
        </c:scaling>
        <c:axPos val="b"/>
        <c:title>
          <c:tx>
            <c:rich>
              <a:bodyPr/>
              <a:lstStyle/>
              <a:p>
                <a:pPr>
                  <a:defRPr/>
                </a:pPr>
                <a:r>
                  <a:rPr lang="en-US"/>
                  <a:t>ZONA PARA EN LA MESA </a:t>
                </a:r>
              </a:p>
            </c:rich>
          </c:tx>
        </c:title>
        <c:tickLblPos val="nextTo"/>
        <c:crossAx val="86675456"/>
        <c:crosses val="autoZero"/>
        <c:auto val="1"/>
        <c:lblAlgn val="ctr"/>
        <c:lblOffset val="100"/>
      </c:catAx>
      <c:valAx>
        <c:axId val="86675456"/>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86660992"/>
        <c:crosses val="autoZero"/>
        <c:crossBetween val="between"/>
      </c:valAx>
    </c:plotArea>
    <c:legend>
      <c:legendPos val="r"/>
    </c:legend>
    <c:plotVisOnly val="1"/>
    <c:dispBlanksAs val="gap"/>
  </c:chart>
  <c:spPr>
    <a:ln>
      <a:solidFill>
        <a:srgbClr val="4F81BD"/>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Hoja1!$A$48</c:f>
              <c:strCache>
                <c:ptCount val="1"/>
                <c:pt idx="0">
                  <c:v>T1 TEST INICIAL</c:v>
                </c:pt>
              </c:strCache>
            </c:strRef>
          </c:tx>
          <c:cat>
            <c:strRef>
              <c:f>Hoja1!$B$47:$C$47</c:f>
              <c:strCache>
                <c:ptCount val="2"/>
                <c:pt idx="0">
                  <c:v>PROFUNDA</c:v>
                </c:pt>
                <c:pt idx="1">
                  <c:v>MEDIA</c:v>
                </c:pt>
              </c:strCache>
            </c:strRef>
          </c:cat>
          <c:val>
            <c:numRef>
              <c:f>Hoja1!$B$48:$C$48</c:f>
              <c:numCache>
                <c:formatCode>General</c:formatCode>
                <c:ptCount val="2"/>
                <c:pt idx="0">
                  <c:v>6</c:v>
                </c:pt>
                <c:pt idx="1">
                  <c:v>2</c:v>
                </c:pt>
              </c:numCache>
            </c:numRef>
          </c:val>
        </c:ser>
        <c:ser>
          <c:idx val="1"/>
          <c:order val="1"/>
          <c:tx>
            <c:strRef>
              <c:f>Hoja1!$A$49</c:f>
              <c:strCache>
                <c:ptCount val="1"/>
                <c:pt idx="0">
                  <c:v>T2 TEST PRECOMPETITIVO</c:v>
                </c:pt>
              </c:strCache>
            </c:strRef>
          </c:tx>
          <c:cat>
            <c:strRef>
              <c:f>Hoja1!$B$47:$C$47</c:f>
              <c:strCache>
                <c:ptCount val="2"/>
                <c:pt idx="0">
                  <c:v>PROFUNDA</c:v>
                </c:pt>
                <c:pt idx="1">
                  <c:v>MEDIA</c:v>
                </c:pt>
              </c:strCache>
            </c:strRef>
          </c:cat>
          <c:val>
            <c:numRef>
              <c:f>Hoja1!$B$49:$C$49</c:f>
              <c:numCache>
                <c:formatCode>General</c:formatCode>
                <c:ptCount val="2"/>
                <c:pt idx="0">
                  <c:v>8</c:v>
                </c:pt>
                <c:pt idx="1">
                  <c:v>0</c:v>
                </c:pt>
              </c:numCache>
            </c:numRef>
          </c:val>
        </c:ser>
        <c:dLbls/>
        <c:axId val="86972288"/>
        <c:axId val="86986752"/>
      </c:barChart>
      <c:catAx>
        <c:axId val="86972288"/>
        <c:scaling>
          <c:orientation val="minMax"/>
        </c:scaling>
        <c:axPos val="b"/>
        <c:title>
          <c:tx>
            <c:rich>
              <a:bodyPr/>
              <a:lstStyle/>
              <a:p>
                <a:pPr>
                  <a:defRPr/>
                </a:pPr>
                <a:r>
                  <a:rPr lang="en-US"/>
                  <a:t>AGARRE DE RAQUETAS</a:t>
                </a:r>
              </a:p>
            </c:rich>
          </c:tx>
        </c:title>
        <c:tickLblPos val="nextTo"/>
        <c:crossAx val="86986752"/>
        <c:crosses val="autoZero"/>
        <c:auto val="1"/>
        <c:lblAlgn val="ctr"/>
        <c:lblOffset val="100"/>
      </c:catAx>
      <c:valAx>
        <c:axId val="86986752"/>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86972288"/>
        <c:crosses val="autoZero"/>
        <c:crossBetween val="between"/>
      </c:valAx>
    </c:plotArea>
    <c:legend>
      <c:legendPos val="r"/>
    </c:legend>
    <c:plotVisOnly val="1"/>
    <c:dispBlanksAs val="gap"/>
  </c:chart>
  <c:spPr>
    <a:ln>
      <a:solidFill>
        <a:srgbClr val="4F81BD"/>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Hoja1!$G$304</c:f>
              <c:strCache>
                <c:ptCount val="1"/>
                <c:pt idx="0">
                  <c:v>T1 TEST INICIAL</c:v>
                </c:pt>
              </c:strCache>
            </c:strRef>
          </c:tx>
          <c:cat>
            <c:strRef>
              <c:f>Hoja1!$H$303:$J$303</c:f>
              <c:strCache>
                <c:ptCount val="3"/>
                <c:pt idx="0">
                  <c:v>RIGIDA</c:v>
                </c:pt>
                <c:pt idx="1">
                  <c:v>RELAJADA</c:v>
                </c:pt>
                <c:pt idx="2">
                  <c:v>RIGIDA O RELAJADA</c:v>
                </c:pt>
              </c:strCache>
            </c:strRef>
          </c:cat>
          <c:val>
            <c:numRef>
              <c:f>Hoja1!$H$304:$J$304</c:f>
              <c:numCache>
                <c:formatCode>General</c:formatCode>
                <c:ptCount val="3"/>
                <c:pt idx="0">
                  <c:v>1</c:v>
                </c:pt>
                <c:pt idx="1">
                  <c:v>5</c:v>
                </c:pt>
                <c:pt idx="2">
                  <c:v>2</c:v>
                </c:pt>
              </c:numCache>
            </c:numRef>
          </c:val>
        </c:ser>
        <c:ser>
          <c:idx val="1"/>
          <c:order val="1"/>
          <c:tx>
            <c:strRef>
              <c:f>Hoja1!$G$305</c:f>
              <c:strCache>
                <c:ptCount val="1"/>
                <c:pt idx="0">
                  <c:v>T2 TEST PRECOMPETITIVO</c:v>
                </c:pt>
              </c:strCache>
            </c:strRef>
          </c:tx>
          <c:cat>
            <c:strRef>
              <c:f>Hoja1!$H$303:$J$303</c:f>
              <c:strCache>
                <c:ptCount val="3"/>
                <c:pt idx="0">
                  <c:v>RIGIDA</c:v>
                </c:pt>
                <c:pt idx="1">
                  <c:v>RELAJADA</c:v>
                </c:pt>
                <c:pt idx="2">
                  <c:v>RIGIDA O RELAJADA</c:v>
                </c:pt>
              </c:strCache>
            </c:strRef>
          </c:cat>
          <c:val>
            <c:numRef>
              <c:f>Hoja1!$H$305:$J$305</c:f>
              <c:numCache>
                <c:formatCode>General</c:formatCode>
                <c:ptCount val="3"/>
                <c:pt idx="0">
                  <c:v>1</c:v>
                </c:pt>
                <c:pt idx="1">
                  <c:v>5</c:v>
                </c:pt>
                <c:pt idx="2">
                  <c:v>2</c:v>
                </c:pt>
              </c:numCache>
            </c:numRef>
          </c:val>
        </c:ser>
        <c:dLbls/>
        <c:axId val="87030016"/>
        <c:axId val="87097728"/>
      </c:barChart>
      <c:catAx>
        <c:axId val="87030016"/>
        <c:scaling>
          <c:orientation val="minMax"/>
        </c:scaling>
        <c:axPos val="b"/>
        <c:title>
          <c:tx>
            <c:rich>
              <a:bodyPr/>
              <a:lstStyle/>
              <a:p>
                <a:pPr>
                  <a:defRPr/>
                </a:pPr>
                <a:r>
                  <a:rPr lang="en-US"/>
                  <a:t>FLEXIBILIDAD DE LA MUÑECA</a:t>
                </a:r>
              </a:p>
            </c:rich>
          </c:tx>
        </c:title>
        <c:tickLblPos val="nextTo"/>
        <c:crossAx val="87097728"/>
        <c:crosses val="autoZero"/>
        <c:auto val="1"/>
        <c:lblAlgn val="ctr"/>
        <c:lblOffset val="100"/>
      </c:catAx>
      <c:valAx>
        <c:axId val="87097728"/>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87030016"/>
        <c:crosses val="autoZero"/>
        <c:crossBetween val="between"/>
      </c:valAx>
    </c:plotArea>
    <c:legend>
      <c:legendPos val="r"/>
    </c:legend>
    <c:plotVisOnly val="1"/>
    <c:dispBlanksAs val="gap"/>
  </c:chart>
  <c:spPr>
    <a:ln>
      <a:solidFill>
        <a:srgbClr val="4F81BD"/>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Hoja1!$G$310</c:f>
              <c:strCache>
                <c:ptCount val="1"/>
                <c:pt idx="0">
                  <c:v>T1 TEST INICIAL</c:v>
                </c:pt>
              </c:strCache>
            </c:strRef>
          </c:tx>
          <c:cat>
            <c:strRef>
              <c:f>Hoja1!$H$309:$J$309</c:f>
              <c:strCache>
                <c:ptCount val="3"/>
                <c:pt idx="0">
                  <c:v>EXCELENTE</c:v>
                </c:pt>
                <c:pt idx="1">
                  <c:v>M.BUENO</c:v>
                </c:pt>
                <c:pt idx="2">
                  <c:v>REGULAR</c:v>
                </c:pt>
              </c:strCache>
            </c:strRef>
          </c:cat>
          <c:val>
            <c:numRef>
              <c:f>Hoja1!$H$310:$J$310</c:f>
              <c:numCache>
                <c:formatCode>General</c:formatCode>
                <c:ptCount val="3"/>
                <c:pt idx="0">
                  <c:v>5</c:v>
                </c:pt>
                <c:pt idx="1">
                  <c:v>2</c:v>
                </c:pt>
                <c:pt idx="2">
                  <c:v>1</c:v>
                </c:pt>
              </c:numCache>
            </c:numRef>
          </c:val>
        </c:ser>
        <c:ser>
          <c:idx val="1"/>
          <c:order val="1"/>
          <c:tx>
            <c:strRef>
              <c:f>Hoja1!$G$311</c:f>
              <c:strCache>
                <c:ptCount val="1"/>
                <c:pt idx="0">
                  <c:v>T2 TEST PRECOMPETITIVO</c:v>
                </c:pt>
              </c:strCache>
            </c:strRef>
          </c:tx>
          <c:cat>
            <c:strRef>
              <c:f>Hoja1!$H$309:$J$309</c:f>
              <c:strCache>
                <c:ptCount val="3"/>
                <c:pt idx="0">
                  <c:v>EXCELENTE</c:v>
                </c:pt>
                <c:pt idx="1">
                  <c:v>M.BUENO</c:v>
                </c:pt>
                <c:pt idx="2">
                  <c:v>REGULAR</c:v>
                </c:pt>
              </c:strCache>
            </c:strRef>
          </c:cat>
          <c:val>
            <c:numRef>
              <c:f>Hoja1!$H$311:$J$311</c:f>
              <c:numCache>
                <c:formatCode>General</c:formatCode>
                <c:ptCount val="3"/>
                <c:pt idx="0">
                  <c:v>7</c:v>
                </c:pt>
                <c:pt idx="1">
                  <c:v>1</c:v>
                </c:pt>
                <c:pt idx="2">
                  <c:v>0</c:v>
                </c:pt>
              </c:numCache>
            </c:numRef>
          </c:val>
        </c:ser>
        <c:dLbls/>
        <c:axId val="87156608"/>
        <c:axId val="87175168"/>
      </c:barChart>
      <c:catAx>
        <c:axId val="87156608"/>
        <c:scaling>
          <c:orientation val="minMax"/>
        </c:scaling>
        <c:axPos val="b"/>
        <c:title>
          <c:tx>
            <c:rich>
              <a:bodyPr/>
              <a:lstStyle/>
              <a:p>
                <a:pPr>
                  <a:defRPr/>
                </a:pPr>
                <a:r>
                  <a:rPr lang="en-US"/>
                  <a:t>LANZAMIENTO DE PELOTA ALTURA MINIMA (16cm)</a:t>
                </a:r>
              </a:p>
            </c:rich>
          </c:tx>
        </c:title>
        <c:tickLblPos val="nextTo"/>
        <c:crossAx val="87175168"/>
        <c:crosses val="autoZero"/>
        <c:auto val="1"/>
        <c:lblAlgn val="ctr"/>
        <c:lblOffset val="100"/>
      </c:catAx>
      <c:valAx>
        <c:axId val="87175168"/>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87156608"/>
        <c:crosses val="autoZero"/>
        <c:crossBetween val="between"/>
      </c:valAx>
    </c:plotArea>
    <c:legend>
      <c:legendPos val="r"/>
    </c:legend>
    <c:plotVisOnly val="1"/>
    <c:dispBlanksAs val="gap"/>
  </c:chart>
  <c:spPr>
    <a:ln>
      <a:solidFill>
        <a:srgbClr val="4F81BD"/>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Hoja1!$G$321</c:f>
              <c:strCache>
                <c:ptCount val="1"/>
                <c:pt idx="0">
                  <c:v>T1 TEST INICIAL</c:v>
                </c:pt>
              </c:strCache>
            </c:strRef>
          </c:tx>
          <c:cat>
            <c:strRef>
              <c:f>Hoja1!$H$320:$K$320</c:f>
              <c:strCache>
                <c:ptCount val="4"/>
                <c:pt idx="0">
                  <c:v>M.BUENO</c:v>
                </c:pt>
                <c:pt idx="1">
                  <c:v>BUENO</c:v>
                </c:pt>
                <c:pt idx="2">
                  <c:v>MALO</c:v>
                </c:pt>
                <c:pt idx="3">
                  <c:v>REGULAR</c:v>
                </c:pt>
              </c:strCache>
            </c:strRef>
          </c:cat>
          <c:val>
            <c:numRef>
              <c:f>Hoja1!$H$321:$K$321</c:f>
              <c:numCache>
                <c:formatCode>General</c:formatCode>
                <c:ptCount val="4"/>
                <c:pt idx="0">
                  <c:v>1</c:v>
                </c:pt>
                <c:pt idx="1">
                  <c:v>3</c:v>
                </c:pt>
                <c:pt idx="2">
                  <c:v>1</c:v>
                </c:pt>
                <c:pt idx="3">
                  <c:v>3</c:v>
                </c:pt>
              </c:numCache>
            </c:numRef>
          </c:val>
        </c:ser>
        <c:ser>
          <c:idx val="1"/>
          <c:order val="1"/>
          <c:tx>
            <c:strRef>
              <c:f>Hoja1!$G$322</c:f>
              <c:strCache>
                <c:ptCount val="1"/>
                <c:pt idx="0">
                  <c:v>T2 TEST PRECOMPETITIVO</c:v>
                </c:pt>
              </c:strCache>
            </c:strRef>
          </c:tx>
          <c:cat>
            <c:strRef>
              <c:f>Hoja1!$H$320:$K$320</c:f>
              <c:strCache>
                <c:ptCount val="4"/>
                <c:pt idx="0">
                  <c:v>M.BUENO</c:v>
                </c:pt>
                <c:pt idx="1">
                  <c:v>BUENO</c:v>
                </c:pt>
                <c:pt idx="2">
                  <c:v>MALO</c:v>
                </c:pt>
                <c:pt idx="3">
                  <c:v>REGULAR</c:v>
                </c:pt>
              </c:strCache>
            </c:strRef>
          </c:cat>
          <c:val>
            <c:numRef>
              <c:f>Hoja1!$H$322:$K$322</c:f>
              <c:numCache>
                <c:formatCode>General</c:formatCode>
                <c:ptCount val="4"/>
                <c:pt idx="0">
                  <c:v>6</c:v>
                </c:pt>
                <c:pt idx="1">
                  <c:v>2</c:v>
                </c:pt>
                <c:pt idx="2">
                  <c:v>0</c:v>
                </c:pt>
                <c:pt idx="3">
                  <c:v>0</c:v>
                </c:pt>
              </c:numCache>
            </c:numRef>
          </c:val>
        </c:ser>
        <c:dLbls/>
        <c:axId val="87209472"/>
        <c:axId val="87211392"/>
      </c:barChart>
      <c:catAx>
        <c:axId val="87209472"/>
        <c:scaling>
          <c:orientation val="minMax"/>
        </c:scaling>
        <c:axPos val="b"/>
        <c:title>
          <c:tx>
            <c:rich>
              <a:bodyPr/>
              <a:lstStyle/>
              <a:p>
                <a:pPr>
                  <a:defRPr/>
                </a:pPr>
                <a:r>
                  <a:rPr lang="en-US"/>
                  <a:t>INJCLINACION TRONCO</a:t>
                </a:r>
              </a:p>
            </c:rich>
          </c:tx>
        </c:title>
        <c:tickLblPos val="nextTo"/>
        <c:crossAx val="87211392"/>
        <c:crosses val="autoZero"/>
        <c:auto val="1"/>
        <c:lblAlgn val="ctr"/>
        <c:lblOffset val="100"/>
      </c:catAx>
      <c:valAx>
        <c:axId val="87211392"/>
        <c:scaling>
          <c:orientation val="minMax"/>
        </c:scaling>
        <c:axPos val="l"/>
        <c:majorGridlines/>
        <c:title>
          <c:tx>
            <c:rich>
              <a:bodyPr rot="-5400000" vert="horz"/>
              <a:lstStyle/>
              <a:p>
                <a:pPr>
                  <a:defRPr/>
                </a:pPr>
                <a:r>
                  <a:rPr lang="en-US"/>
                  <a:t>NUMERO DE ATLETAS</a:t>
                </a:r>
              </a:p>
            </c:rich>
          </c:tx>
        </c:title>
        <c:numFmt formatCode="General" sourceLinked="1"/>
        <c:tickLblPos val="nextTo"/>
        <c:crossAx val="87209472"/>
        <c:crosses val="autoZero"/>
        <c:crossBetween val="between"/>
      </c:valAx>
    </c:plotArea>
    <c:legend>
      <c:legendPos val="r"/>
    </c:legend>
    <c:plotVisOnly val="1"/>
    <c:dispBlanksAs val="gap"/>
  </c:chart>
  <c:spPr>
    <a:ln>
      <a:solidFill>
        <a:srgbClr val="4F81BD"/>
      </a:solidFill>
    </a:ln>
  </c:sp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2-10-10T16:59:49.281" idx="1">
    <p:pos x="107" y="3795"/>
    <p:text>Attention en bas de la diapo on ne voit pas bien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10-10T17:53:11.843" idx="2">
    <p:pos x="10" y="10"/>
    <p:text>Idem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B8FB-9B5F-4CBF-86C5-ECEA1DAC576F}" type="datetimeFigureOut">
              <a:rPr lang="es-EC" smtClean="0"/>
              <a:pPr/>
              <a:t>31/10/2012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BAA4B-FBC1-40B0-B765-A022FCAB9B12}" type="slidenum">
              <a:rPr lang="es-EC" smtClean="0"/>
              <a:pPr/>
              <a:t>‹Nº›</a:t>
            </a:fld>
            <a:endParaRPr lang="es-EC"/>
          </a:p>
        </p:txBody>
      </p:sp>
    </p:spTree>
    <p:extLst>
      <p:ext uri="{BB962C8B-B14F-4D97-AF65-F5344CB8AC3E}">
        <p14:creationId xmlns:p14="http://schemas.microsoft.com/office/powerpoint/2010/main" xmlns="" val="317095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5E9BAA4B-FBC1-40B0-B765-A022FCAB9B12}" type="slidenum">
              <a:rPr lang="es-EC" smtClean="0"/>
              <a:pPr/>
              <a:t>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E9BAA4B-FBC1-40B0-B765-A022FCAB9B12}" type="slidenum">
              <a:rPr lang="es-EC" smtClean="0"/>
              <a:pPr/>
              <a:t>70</a:t>
            </a:fld>
            <a:endParaRPr lang="es-EC"/>
          </a:p>
        </p:txBody>
      </p:sp>
    </p:spTree>
    <p:extLst>
      <p:ext uri="{BB962C8B-B14F-4D97-AF65-F5344CB8AC3E}">
        <p14:creationId xmlns:p14="http://schemas.microsoft.com/office/powerpoint/2010/main" xmlns="" val="4056704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0F149C3-A259-443B-BD8E-3A2A0412807F}" type="datetimeFigureOut">
              <a:rPr lang="es-EC" smtClean="0"/>
              <a:pPr/>
              <a:t>31/10/2012</a:t>
            </a:fld>
            <a:endParaRPr lang="es-EC"/>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90DC8DDE-53F4-40C1-9B66-30E0CCF075CF}" type="slidenum">
              <a:rPr lang="es-EC" smtClean="0"/>
              <a:pPr/>
              <a:t>‹Nº›</a:t>
            </a:fld>
            <a:endParaRPr lang="es-EC"/>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0F149C3-A259-443B-BD8E-3A2A0412807F}" type="datetimeFigureOut">
              <a:rPr lang="es-EC" smtClean="0"/>
              <a:pPr/>
              <a:t>31/10/2012</a:t>
            </a:fld>
            <a:endParaRPr lang="es-EC"/>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90DC8DDE-53F4-40C1-9B66-30E0CCF075CF}" type="slidenum">
              <a:rPr lang="es-EC" smtClean="0"/>
              <a:pPr/>
              <a:t>‹Nº›</a:t>
            </a:fld>
            <a:endParaRPr lang="es-EC"/>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0F149C3-A259-443B-BD8E-3A2A0412807F}" type="datetimeFigureOut">
              <a:rPr lang="es-EC" smtClean="0"/>
              <a:pPr/>
              <a:t>31/10/2012</a:t>
            </a:fld>
            <a:endParaRPr lang="es-EC"/>
          </a:p>
        </p:txBody>
      </p:sp>
      <p:sp>
        <p:nvSpPr>
          <p:cNvPr id="5" name="Espace réservé du pied de page 4"/>
          <p:cNvSpPr>
            <a:spLocks noGrp="1"/>
          </p:cNvSpPr>
          <p:nvPr>
            <p:ph type="ftr" sz="quarter" idx="11"/>
          </p:nvPr>
        </p:nvSpPr>
        <p:spPr/>
        <p:txBody>
          <a:bodyPr/>
          <a:lstStyle>
            <a:extLst/>
          </a:lstStyle>
          <a:p>
            <a:endParaRPr lang="es-EC"/>
          </a:p>
        </p:txBody>
      </p:sp>
      <p:sp>
        <p:nvSpPr>
          <p:cNvPr id="6" name="Espace réservé du numéro de diapositive 5"/>
          <p:cNvSpPr>
            <a:spLocks noGrp="1"/>
          </p:cNvSpPr>
          <p:nvPr>
            <p:ph type="sldNum" sz="quarter" idx="12"/>
          </p:nvPr>
        </p:nvSpPr>
        <p:spPr/>
        <p:txBody>
          <a:bodyPr/>
          <a:lstStyle>
            <a:extLst/>
          </a:lstStyle>
          <a:p>
            <a:fld id="{90DC8DDE-53F4-40C1-9B66-30E0CCF075CF}" type="slidenum">
              <a:rPr lang="es-EC" smtClean="0"/>
              <a:pPr/>
              <a:t>‹Nº›</a:t>
            </a:fld>
            <a:endParaRPr lang="es-EC"/>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0F149C3-A259-443B-BD8E-3A2A0412807F}" type="datetimeFigureOut">
              <a:rPr lang="es-EC" smtClean="0"/>
              <a:pPr/>
              <a:t>31/10/2012</a:t>
            </a:fld>
            <a:endParaRPr lang="es-EC"/>
          </a:p>
        </p:txBody>
      </p:sp>
      <p:sp>
        <p:nvSpPr>
          <p:cNvPr id="5" name="Espace réservé du pied de page 4"/>
          <p:cNvSpPr>
            <a:spLocks noGrp="1"/>
          </p:cNvSpPr>
          <p:nvPr>
            <p:ph type="ftr" sz="quarter" idx="11"/>
          </p:nvPr>
        </p:nvSpPr>
        <p:spPr/>
        <p:txBody>
          <a:bodyPr/>
          <a:lstStyle>
            <a:extLst/>
          </a:lstStyle>
          <a:p>
            <a:endParaRPr lang="es-EC"/>
          </a:p>
        </p:txBody>
      </p:sp>
      <p:sp>
        <p:nvSpPr>
          <p:cNvPr id="6" name="Espace réservé du numéro de diapositive 5"/>
          <p:cNvSpPr>
            <a:spLocks noGrp="1"/>
          </p:cNvSpPr>
          <p:nvPr>
            <p:ph type="sldNum" sz="quarter" idx="12"/>
          </p:nvPr>
        </p:nvSpPr>
        <p:spPr/>
        <p:txBody>
          <a:bodyPr/>
          <a:lstStyle>
            <a:extLst/>
          </a:lstStyle>
          <a:p>
            <a:fld id="{90DC8DDE-53F4-40C1-9B66-30E0CCF075CF}" type="slidenum">
              <a:rPr lang="es-EC" smtClean="0"/>
              <a:pPr/>
              <a:t>‹Nº›</a:t>
            </a:fld>
            <a:endParaRPr lang="es-EC"/>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marL="624078" indent="-514350">
              <a:buFont typeface="+mj-lt"/>
              <a:buNone/>
              <a:defRPr baseline="0"/>
            </a:lvl1pPr>
            <a:lvl2pPr>
              <a:buNone/>
              <a:defRPr/>
            </a:lvl2pPr>
            <a:extLst/>
          </a:lstStyle>
          <a:p>
            <a:pPr lvl="1"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e la date 3"/>
          <p:cNvSpPr>
            <a:spLocks noGrp="1"/>
          </p:cNvSpPr>
          <p:nvPr>
            <p:ph type="dt" sz="half" idx="10"/>
          </p:nvPr>
        </p:nvSpPr>
        <p:spPr/>
        <p:txBody>
          <a:bodyPr/>
          <a:lstStyle>
            <a:extLst/>
          </a:lstStyle>
          <a:p>
            <a:fld id="{A0F149C3-A259-443B-BD8E-3A2A0412807F}" type="datetimeFigureOut">
              <a:rPr lang="es-EC" smtClean="0"/>
              <a:pPr/>
              <a:t>31/10/2012</a:t>
            </a:fld>
            <a:endParaRPr lang="es-EC"/>
          </a:p>
        </p:txBody>
      </p:sp>
      <p:sp>
        <p:nvSpPr>
          <p:cNvPr id="5" name="Espace réservé du pied de page 4"/>
          <p:cNvSpPr>
            <a:spLocks noGrp="1"/>
          </p:cNvSpPr>
          <p:nvPr>
            <p:ph type="ftr" sz="quarter" idx="11"/>
          </p:nvPr>
        </p:nvSpPr>
        <p:spPr/>
        <p:txBody>
          <a:bodyPr/>
          <a:lstStyle>
            <a:extLst/>
          </a:lstStyle>
          <a:p>
            <a:endParaRPr lang="es-EC"/>
          </a:p>
        </p:txBody>
      </p:sp>
      <p:sp>
        <p:nvSpPr>
          <p:cNvPr id="6" name="Espace réservé du numéro de diapositive 5"/>
          <p:cNvSpPr>
            <a:spLocks noGrp="1"/>
          </p:cNvSpPr>
          <p:nvPr>
            <p:ph type="sldNum" sz="quarter" idx="12"/>
          </p:nvPr>
        </p:nvSpPr>
        <p:spPr/>
        <p:txBody>
          <a:bodyPr/>
          <a:lstStyle>
            <a:extLst/>
          </a:lstStyle>
          <a:p>
            <a:fld id="{90DC8DDE-53F4-40C1-9B66-30E0CCF075CF}" type="slidenum">
              <a:rPr lang="es-EC" smtClean="0"/>
              <a:pPr/>
              <a:t>‹Nº›</a:t>
            </a:fld>
            <a:endParaRPr lang="es-EC"/>
          </a:p>
        </p:txBody>
      </p:sp>
      <p:sp>
        <p:nvSpPr>
          <p:cNvPr id="7" name="Titre 6"/>
          <p:cNvSpPr>
            <a:spLocks noGrp="1"/>
          </p:cNvSpPr>
          <p:nvPr>
            <p:ph type="title"/>
          </p:nvPr>
        </p:nvSpPr>
        <p:spPr/>
        <p:txBody>
          <a:bodyPr rtlCol="0"/>
          <a:lstStyle>
            <a:extLst/>
          </a:lstStyle>
          <a:p>
            <a:r>
              <a:rPr kumimoji="0" lang="fr-FR" dirty="0" smtClean="0"/>
              <a:t>Cliquez pour modifier le style du titre</a:t>
            </a:r>
            <a:endParaRPr kumimoji="0"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E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extLst/>
          </a:lstStyle>
          <a:p>
            <a:fld id="{A0F149C3-A259-443B-BD8E-3A2A0412807F}" type="datetimeFigureOut">
              <a:rPr lang="es-EC" smtClean="0"/>
              <a:pPr/>
              <a:t>31/10/2012</a:t>
            </a:fld>
            <a:endParaRPr lang="es-EC"/>
          </a:p>
        </p:txBody>
      </p:sp>
      <p:sp>
        <p:nvSpPr>
          <p:cNvPr id="5" name="Espace réservé du pied de page 4"/>
          <p:cNvSpPr>
            <a:spLocks noGrp="1"/>
          </p:cNvSpPr>
          <p:nvPr>
            <p:ph type="ftr" sz="quarter" idx="11"/>
          </p:nvPr>
        </p:nvSpPr>
        <p:spPr/>
        <p:txBody>
          <a:bodyPr/>
          <a:lstStyle>
            <a:extLst/>
          </a:lstStyle>
          <a:p>
            <a:endParaRPr lang="es-EC"/>
          </a:p>
        </p:txBody>
      </p:sp>
      <p:sp>
        <p:nvSpPr>
          <p:cNvPr id="6" name="Espace réservé du numéro de diapositive 5"/>
          <p:cNvSpPr>
            <a:spLocks noGrp="1"/>
          </p:cNvSpPr>
          <p:nvPr>
            <p:ph type="sldNum" sz="quarter" idx="12"/>
          </p:nvPr>
        </p:nvSpPr>
        <p:spPr/>
        <p:txBody>
          <a:bodyPr/>
          <a:lstStyle>
            <a:extLst/>
          </a:lstStyle>
          <a:p>
            <a:fld id="{90DC8DDE-53F4-40C1-9B66-30E0CCF075CF}" type="slidenum">
              <a:rPr lang="es-EC" smtClean="0"/>
              <a:pPr/>
              <a:t>‹Nº›</a:t>
            </a:fld>
            <a:endParaRPr lang="es-EC"/>
          </a:p>
        </p:txBody>
      </p:sp>
      <p:sp>
        <p:nvSpPr>
          <p:cNvPr id="7" name="Titre 6"/>
          <p:cNvSpPr>
            <a:spLocks noGrp="1"/>
          </p:cNvSpPr>
          <p:nvPr>
            <p:ph type="title"/>
          </p:nvPr>
        </p:nvSpPr>
        <p:spPr>
          <a:xfrm>
            <a:off x="467544" y="2636912"/>
            <a:ext cx="8229600" cy="1143000"/>
          </a:xfrm>
        </p:spPr>
        <p:txBody>
          <a:bodyPr rtlCol="0"/>
          <a:lstStyle>
            <a:lvl1pPr>
              <a:buFont typeface="Wingdings" pitchFamily="2" charset="2"/>
              <a:buNone/>
              <a:defRPr i="1" u="none">
                <a:effectLst/>
                <a:latin typeface="Baskerville Old Face" pitchFamily="18" charset="0"/>
              </a:defRPr>
            </a:lvl1pPr>
            <a:extLst/>
          </a:lstStyle>
          <a:p>
            <a:r>
              <a:rPr kumimoji="0" lang="fr-FR" dirty="0" smtClean="0"/>
              <a:t>Cliquez pour modifier le style du titre</a:t>
            </a:r>
            <a:endParaRPr kumimoji="0"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0F149C3-A259-443B-BD8E-3A2A0412807F}" type="datetimeFigureOut">
              <a:rPr lang="es-EC" smtClean="0"/>
              <a:pPr/>
              <a:t>31/10/2012</a:t>
            </a:fld>
            <a:endParaRPr lang="es-EC"/>
          </a:p>
        </p:txBody>
      </p:sp>
      <p:sp>
        <p:nvSpPr>
          <p:cNvPr id="5" name="Espace réservé du pied de page 4"/>
          <p:cNvSpPr>
            <a:spLocks noGrp="1"/>
          </p:cNvSpPr>
          <p:nvPr>
            <p:ph type="ftr" sz="quarter" idx="11"/>
          </p:nvPr>
        </p:nvSpPr>
        <p:spPr/>
        <p:txBody>
          <a:bodyPr/>
          <a:lstStyle>
            <a:extLst/>
          </a:lstStyle>
          <a:p>
            <a:endParaRPr lang="es-EC"/>
          </a:p>
        </p:txBody>
      </p:sp>
      <p:sp>
        <p:nvSpPr>
          <p:cNvPr id="6" name="Espace réservé du numéro de diapositive 5"/>
          <p:cNvSpPr>
            <a:spLocks noGrp="1"/>
          </p:cNvSpPr>
          <p:nvPr>
            <p:ph type="sldNum" sz="quarter" idx="12"/>
          </p:nvPr>
        </p:nvSpPr>
        <p:spPr/>
        <p:txBody>
          <a:bodyPr/>
          <a:lstStyle>
            <a:extLst/>
          </a:lstStyle>
          <a:p>
            <a:fld id="{90DC8DDE-53F4-40C1-9B66-30E0CCF075CF}" type="slidenum">
              <a:rPr lang="es-EC" smtClean="0"/>
              <a:pPr/>
              <a:t>‹Nº›</a:t>
            </a:fld>
            <a:endParaRPr lang="es-EC"/>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0F149C3-A259-443B-BD8E-3A2A0412807F}" type="datetimeFigureOut">
              <a:rPr lang="es-EC" smtClean="0"/>
              <a:pPr/>
              <a:t>31/10/2012</a:t>
            </a:fld>
            <a:endParaRPr lang="es-EC"/>
          </a:p>
        </p:txBody>
      </p:sp>
      <p:sp>
        <p:nvSpPr>
          <p:cNvPr id="6" name="Espace réservé du pied de page 5"/>
          <p:cNvSpPr>
            <a:spLocks noGrp="1"/>
          </p:cNvSpPr>
          <p:nvPr>
            <p:ph type="ftr" sz="quarter" idx="11"/>
          </p:nvPr>
        </p:nvSpPr>
        <p:spPr/>
        <p:txBody>
          <a:bodyPr/>
          <a:lstStyle>
            <a:extLst/>
          </a:lstStyle>
          <a:p>
            <a:endParaRPr lang="es-EC"/>
          </a:p>
        </p:txBody>
      </p:sp>
      <p:sp>
        <p:nvSpPr>
          <p:cNvPr id="7" name="Espace réservé du numéro de diapositive 6"/>
          <p:cNvSpPr>
            <a:spLocks noGrp="1"/>
          </p:cNvSpPr>
          <p:nvPr>
            <p:ph type="sldNum" sz="quarter" idx="12"/>
          </p:nvPr>
        </p:nvSpPr>
        <p:spPr/>
        <p:txBody>
          <a:bodyPr/>
          <a:lstStyle>
            <a:extLst/>
          </a:lstStyle>
          <a:p>
            <a:fld id="{90DC8DDE-53F4-40C1-9B66-30E0CCF075CF}" type="slidenum">
              <a:rPr lang="es-EC" smtClean="0"/>
              <a:pPr/>
              <a:t>‹Nº›</a:t>
            </a:fld>
            <a:endParaRPr lang="es-EC"/>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0F149C3-A259-443B-BD8E-3A2A0412807F}" type="datetimeFigureOut">
              <a:rPr lang="es-EC" smtClean="0"/>
              <a:pPr/>
              <a:t>31/10/2012</a:t>
            </a:fld>
            <a:endParaRPr lang="es-EC"/>
          </a:p>
        </p:txBody>
      </p:sp>
      <p:sp>
        <p:nvSpPr>
          <p:cNvPr id="8" name="Espace réservé du pied de page 7"/>
          <p:cNvSpPr>
            <a:spLocks noGrp="1"/>
          </p:cNvSpPr>
          <p:nvPr>
            <p:ph type="ftr" sz="quarter" idx="11"/>
          </p:nvPr>
        </p:nvSpPr>
        <p:spPr/>
        <p:txBody>
          <a:bodyPr/>
          <a:lstStyle>
            <a:extLst/>
          </a:lstStyle>
          <a:p>
            <a:endParaRPr lang="es-EC"/>
          </a:p>
        </p:txBody>
      </p:sp>
      <p:sp>
        <p:nvSpPr>
          <p:cNvPr id="9" name="Espace réservé du numéro de diapositive 8"/>
          <p:cNvSpPr>
            <a:spLocks noGrp="1"/>
          </p:cNvSpPr>
          <p:nvPr>
            <p:ph type="sldNum" sz="quarter" idx="12"/>
          </p:nvPr>
        </p:nvSpPr>
        <p:spPr/>
        <p:txBody>
          <a:bodyPr/>
          <a:lstStyle>
            <a:extLst/>
          </a:lstStyle>
          <a:p>
            <a:fld id="{90DC8DDE-53F4-40C1-9B66-30E0CCF075CF}"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6" name="Titre 5"/>
          <p:cNvSpPr>
            <a:spLocks noGrp="1"/>
          </p:cNvSpPr>
          <p:nvPr>
            <p:ph type="title"/>
          </p:nvPr>
        </p:nvSpPr>
        <p:spPr/>
        <p:txBody>
          <a:bodyPr rtlCol="0"/>
          <a:lstStyle>
            <a:lvl1pPr>
              <a:defRPr>
                <a:solidFill>
                  <a:schemeClr val="accent1">
                    <a:lumMod val="40000"/>
                    <a:lumOff val="60000"/>
                  </a:schemeClr>
                </a:solidFill>
              </a:defRPr>
            </a:lvl1pPr>
            <a:extLst/>
          </a:lstStyle>
          <a:p>
            <a:r>
              <a:rPr kumimoji="0" lang="fr-FR" dirty="0" smtClean="0"/>
              <a:t>Cliquez pour modifier le style du titre</a:t>
            </a:r>
            <a:endParaRPr kumimoji="0" lang="en-US"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A0F149C3-A259-443B-BD8E-3A2A0412807F}" type="datetimeFigureOut">
              <a:rPr lang="es-EC" smtClean="0"/>
              <a:pPr/>
              <a:t>31/10/2012</a:t>
            </a:fld>
            <a:endParaRPr lang="es-EC"/>
          </a:p>
        </p:txBody>
      </p:sp>
      <p:sp>
        <p:nvSpPr>
          <p:cNvPr id="6" name="Espace réservé du pied de page 5"/>
          <p:cNvSpPr>
            <a:spLocks noGrp="1"/>
          </p:cNvSpPr>
          <p:nvPr>
            <p:ph type="ftr" sz="quarter" idx="11"/>
          </p:nvPr>
        </p:nvSpPr>
        <p:spPr/>
        <p:txBody>
          <a:bodyPr/>
          <a:lstStyle>
            <a:extLst/>
          </a:lstStyle>
          <a:p>
            <a:endParaRPr lang="es-EC"/>
          </a:p>
        </p:txBody>
      </p:sp>
      <p:sp>
        <p:nvSpPr>
          <p:cNvPr id="7" name="Espace réservé du numéro de diapositive 6"/>
          <p:cNvSpPr>
            <a:spLocks noGrp="1"/>
          </p:cNvSpPr>
          <p:nvPr>
            <p:ph type="sldNum" sz="quarter" idx="12"/>
          </p:nvPr>
        </p:nvSpPr>
        <p:spPr/>
        <p:txBody>
          <a:bodyPr/>
          <a:lstStyle>
            <a:extLst/>
          </a:lstStyle>
          <a:p>
            <a:fld id="{90DC8DDE-53F4-40C1-9B66-30E0CCF075CF}"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0F149C3-A259-443B-BD8E-3A2A0412807F}" type="datetimeFigureOut">
              <a:rPr lang="es-EC" smtClean="0"/>
              <a:pPr/>
              <a:t>31/10/2012</a:t>
            </a:fld>
            <a:endParaRPr lang="es-EC"/>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0DC8DDE-53F4-40C1-9B66-30E0CCF075CF}"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1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ransition>
    <p:fad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6"/>
            <a:ext cx="7772400" cy="2673642"/>
          </a:xfrm>
        </p:spPr>
        <p:txBody>
          <a:bodyPr>
            <a:noAutofit/>
          </a:bodyPr>
          <a:lstStyle/>
          <a:p>
            <a:pPr algn="ctr"/>
            <a:r>
              <a:rPr lang="es-MX" sz="2800" cap="all" dirty="0" smtClean="0">
                <a:latin typeface="Arial Rounded MT Bold" pitchFamily="34" charset="0"/>
                <a:cs typeface="Arial" pitchFamily="34" charset="0"/>
              </a:rPr>
              <a:t>Análisis </a:t>
            </a:r>
            <a:r>
              <a:rPr lang="es-MX" sz="2800" cap="all" dirty="0">
                <a:latin typeface="Arial Rounded MT Bold" pitchFamily="34" charset="0"/>
                <a:cs typeface="Arial" pitchFamily="34" charset="0"/>
              </a:rPr>
              <a:t>del servicio de derecha y su Incidencia en la recepción del contrincante, en los tenimesistas infantiles y juveniles de Pichincha durante el primer semestre del año 2012</a:t>
            </a:r>
            <a:r>
              <a:rPr lang="es-MX" sz="2800" dirty="0" smtClean="0">
                <a:latin typeface="Arial Rounded MT Bold" pitchFamily="34" charset="0"/>
                <a:cs typeface="Arial" pitchFamily="34" charset="0"/>
              </a:rPr>
              <a:t>.</a:t>
            </a:r>
            <a:endParaRPr lang="es-EC" sz="2800" dirty="0">
              <a:latin typeface="Arial Rounded MT Bold" pitchFamily="34" charset="0"/>
              <a:cs typeface="Arial" pitchFamily="34" charset="0"/>
            </a:endParaRPr>
          </a:p>
        </p:txBody>
      </p:sp>
      <p:sp>
        <p:nvSpPr>
          <p:cNvPr id="3" name="2 Subtítulo"/>
          <p:cNvSpPr>
            <a:spLocks noGrp="1"/>
          </p:cNvSpPr>
          <p:nvPr>
            <p:ph type="subTitle" idx="1"/>
          </p:nvPr>
        </p:nvSpPr>
        <p:spPr/>
        <p:txBody>
          <a:bodyPr>
            <a:noAutofit/>
          </a:bodyPr>
          <a:lstStyle/>
          <a:p>
            <a:pPr algn="ctr">
              <a:buNone/>
            </a:pPr>
            <a:r>
              <a:rPr lang="es-EC" sz="1800" b="1" dirty="0" smtClean="0"/>
              <a:t>VICERRECTORADO DE INVESTIGACIÓN Y VINCULACIÓN CON LA COLECTIVIDAD</a:t>
            </a:r>
          </a:p>
          <a:p>
            <a:pPr algn="ctr">
              <a:buNone/>
            </a:pPr>
            <a:r>
              <a:rPr lang="es-EC" sz="1800" b="1" dirty="0" smtClean="0"/>
              <a:t>DEPARTAMENTO DE CIENCIAS HUMANAS Y SOCIALES</a:t>
            </a:r>
          </a:p>
          <a:p>
            <a:pPr algn="ctr">
              <a:buNone/>
            </a:pPr>
            <a:r>
              <a:rPr lang="es-EC" sz="1800" b="1" dirty="0" smtClean="0"/>
              <a:t>MAESTRÍA EN ENTRENAMIENTO DEPORTIVO III</a:t>
            </a:r>
          </a:p>
          <a:p>
            <a:pPr algn="ctr"/>
            <a:endParaRPr lang="es-EC" sz="1200" b="1" dirty="0" smtClean="0"/>
          </a:p>
          <a:p>
            <a:pPr algn="ctr"/>
            <a:endParaRPr lang="es-EC" sz="1200" dirty="0"/>
          </a:p>
        </p:txBody>
      </p:sp>
      <p:sp>
        <p:nvSpPr>
          <p:cNvPr id="4" name="ZoneTexte 3"/>
          <p:cNvSpPr txBox="1"/>
          <p:nvPr/>
        </p:nvSpPr>
        <p:spPr>
          <a:xfrm>
            <a:off x="1403648" y="5301208"/>
            <a:ext cx="6336704" cy="1569660"/>
          </a:xfrm>
          <a:prstGeom prst="rect">
            <a:avLst/>
          </a:prstGeom>
          <a:noFill/>
        </p:spPr>
        <p:txBody>
          <a:bodyPr wrap="square" rtlCol="0">
            <a:spAutoFit/>
          </a:bodyPr>
          <a:lstStyle/>
          <a:p>
            <a:pPr algn="ctr">
              <a:buNone/>
            </a:pPr>
            <a:r>
              <a:rPr lang="es-ES" sz="1600" dirty="0" smtClean="0">
                <a:solidFill>
                  <a:schemeClr val="bg1"/>
                </a:solidFill>
              </a:rPr>
              <a:t>AUTOR: </a:t>
            </a:r>
            <a:endParaRPr lang="es-EC" sz="1600" dirty="0" smtClean="0">
              <a:solidFill>
                <a:schemeClr val="bg1"/>
              </a:solidFill>
            </a:endParaRPr>
          </a:p>
          <a:p>
            <a:pPr algn="ctr">
              <a:buNone/>
            </a:pPr>
            <a:r>
              <a:rPr lang="es-ES" sz="1600" dirty="0" smtClean="0">
                <a:solidFill>
                  <a:schemeClr val="bg1"/>
                </a:solidFill>
              </a:rPr>
              <a:t>GEOVANNY FRANCISCO COELLO BONILLA</a:t>
            </a:r>
            <a:endParaRPr lang="es-EC" sz="1600" dirty="0" smtClean="0">
              <a:solidFill>
                <a:schemeClr val="bg1"/>
              </a:solidFill>
            </a:endParaRPr>
          </a:p>
          <a:p>
            <a:pPr algn="ctr">
              <a:buNone/>
            </a:pPr>
            <a:r>
              <a:rPr lang="es-ES" sz="1600" dirty="0" smtClean="0">
                <a:solidFill>
                  <a:schemeClr val="bg1"/>
                </a:solidFill>
              </a:rPr>
              <a:t> DIRECTOR:</a:t>
            </a:r>
            <a:endParaRPr lang="es-EC" sz="1600" dirty="0" smtClean="0">
              <a:solidFill>
                <a:schemeClr val="bg1"/>
              </a:solidFill>
            </a:endParaRPr>
          </a:p>
          <a:p>
            <a:pPr algn="ctr">
              <a:buNone/>
            </a:pPr>
            <a:r>
              <a:rPr lang="es-ES" sz="1600" dirty="0" err="1" smtClean="0">
                <a:solidFill>
                  <a:schemeClr val="bg1"/>
                </a:solidFill>
              </a:rPr>
              <a:t>MSc.</a:t>
            </a:r>
            <a:r>
              <a:rPr lang="es-ES" sz="1600" dirty="0" smtClean="0">
                <a:solidFill>
                  <a:schemeClr val="bg1"/>
                </a:solidFill>
              </a:rPr>
              <a:t> MARIO RENÉ VACA GARCÍA </a:t>
            </a:r>
            <a:endParaRPr lang="es-EC" sz="1600" dirty="0" smtClean="0">
              <a:solidFill>
                <a:schemeClr val="bg1"/>
              </a:solidFill>
            </a:endParaRPr>
          </a:p>
          <a:p>
            <a:pPr algn="ctr">
              <a:buNone/>
            </a:pPr>
            <a:r>
              <a:rPr lang="es-ES" sz="1600" dirty="0" smtClean="0">
                <a:solidFill>
                  <a:schemeClr val="bg1"/>
                </a:solidFill>
              </a:rPr>
              <a:t> SANGOLQUÍ-ECUADOR</a:t>
            </a:r>
            <a:endParaRPr lang="es-EC" sz="1600" dirty="0" smtClean="0">
              <a:solidFill>
                <a:schemeClr val="bg1"/>
              </a:solidFill>
            </a:endParaRPr>
          </a:p>
          <a:p>
            <a:pPr algn="ctr">
              <a:buNone/>
            </a:pPr>
            <a:r>
              <a:rPr lang="es-ES" sz="1600" dirty="0" smtClean="0">
                <a:solidFill>
                  <a:schemeClr val="bg1"/>
                </a:solidFill>
              </a:rPr>
              <a:t>OCTUBRE 2012</a:t>
            </a:r>
            <a:endParaRPr lang="es-EC" sz="1600" b="1"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259632" y="1124744"/>
          <a:ext cx="7128796" cy="4824536"/>
        </p:xfrm>
        <a:graphic>
          <a:graphicData uri="http://schemas.openxmlformats.org/drawingml/2006/table">
            <a:tbl>
              <a:tblPr firstRow="1" bandRow="1">
                <a:tableStyleId>{073A0DAA-6AF3-43AB-8588-CEC1D06C72B9}</a:tableStyleId>
              </a:tblPr>
              <a:tblGrid>
                <a:gridCol w="1782199"/>
                <a:gridCol w="1782199"/>
                <a:gridCol w="1782199"/>
                <a:gridCol w="1782199"/>
              </a:tblGrid>
              <a:tr h="877188">
                <a:tc>
                  <a:txBody>
                    <a:bodyPr/>
                    <a:lstStyle/>
                    <a:p>
                      <a:pPr algn="ctr"/>
                      <a:r>
                        <a:rPr lang="es-ES" sz="1400" b="1" kern="1200" dirty="0" smtClean="0">
                          <a:latin typeface="Arial" pitchFamily="34" charset="0"/>
                          <a:cs typeface="Arial" pitchFamily="34" charset="0"/>
                        </a:rPr>
                        <a:t>Definición </a:t>
                      </a:r>
                      <a:endParaRPr lang="es-EC" sz="1400" b="1" kern="1200" dirty="0" smtClean="0">
                        <a:latin typeface="Arial" pitchFamily="34" charset="0"/>
                        <a:cs typeface="Arial" pitchFamily="34" charset="0"/>
                      </a:endParaRPr>
                    </a:p>
                    <a:p>
                      <a:pPr algn="ctr"/>
                      <a:r>
                        <a:rPr lang="es-ES" sz="1400" b="1" kern="1200" dirty="0" smtClean="0">
                          <a:latin typeface="Arial" pitchFamily="34" charset="0"/>
                          <a:cs typeface="Arial" pitchFamily="34" charset="0"/>
                        </a:rPr>
                        <a:t>Conceptual:</a:t>
                      </a:r>
                      <a:endParaRPr lang="es-EC" sz="1400" b="1" dirty="0">
                        <a:latin typeface="Arial" pitchFamily="34" charset="0"/>
                        <a:cs typeface="Arial" pitchFamily="34" charset="0"/>
                      </a:endParaRPr>
                    </a:p>
                  </a:txBody>
                  <a:tcPr/>
                </a:tc>
                <a:tc>
                  <a:txBody>
                    <a:bodyPr/>
                    <a:lstStyle/>
                    <a:p>
                      <a:pPr algn="ctr">
                        <a:lnSpc>
                          <a:spcPct val="115000"/>
                        </a:lnSpc>
                        <a:spcAft>
                          <a:spcPts val="0"/>
                        </a:spcAft>
                      </a:pPr>
                      <a:r>
                        <a:rPr lang="es-ES" sz="1400" b="1" dirty="0">
                          <a:latin typeface="Arial" pitchFamily="34" charset="0"/>
                          <a:ea typeface="Times New Roman"/>
                          <a:cs typeface="Arial" pitchFamily="34" charset="0"/>
                        </a:rPr>
                        <a:t>Categorías o dimensiones </a:t>
                      </a:r>
                      <a:endParaRPr lang="es-EC" sz="1400" b="1" dirty="0">
                        <a:latin typeface="Arial" pitchFamily="34" charset="0"/>
                        <a:ea typeface="Times New Roman"/>
                        <a:cs typeface="Arial" pitchFamily="34" charset="0"/>
                      </a:endParaRPr>
                    </a:p>
                    <a:p>
                      <a:pPr algn="ctr">
                        <a:lnSpc>
                          <a:spcPct val="115000"/>
                        </a:lnSpc>
                        <a:spcAft>
                          <a:spcPts val="0"/>
                        </a:spcAft>
                      </a:pPr>
                      <a:r>
                        <a:rPr lang="es-ES" sz="1400" b="1" dirty="0">
                          <a:latin typeface="Arial" pitchFamily="34" charset="0"/>
                          <a:ea typeface="Times New Roman"/>
                          <a:cs typeface="Arial" pitchFamily="34" charset="0"/>
                        </a:rPr>
                        <a:t>de las variables</a:t>
                      </a:r>
                      <a:endParaRPr lang="es-EC" sz="1400" b="1" dirty="0">
                        <a:latin typeface="Arial" pitchFamily="34" charset="0"/>
                        <a:ea typeface="Times New Roman"/>
                        <a:cs typeface="Arial" pitchFamily="34" charset="0"/>
                      </a:endParaRPr>
                    </a:p>
                  </a:txBody>
                  <a:tcPr marL="68580" marR="68580" marT="0" marB="0"/>
                </a:tc>
                <a:tc>
                  <a:txBody>
                    <a:bodyPr/>
                    <a:lstStyle/>
                    <a:p>
                      <a:pPr algn="ctr">
                        <a:lnSpc>
                          <a:spcPct val="115000"/>
                        </a:lnSpc>
                        <a:spcAft>
                          <a:spcPts val="0"/>
                        </a:spcAft>
                      </a:pPr>
                      <a:r>
                        <a:rPr lang="es-ES" sz="1400" b="1" dirty="0">
                          <a:latin typeface="Arial" pitchFamily="34" charset="0"/>
                          <a:ea typeface="Times New Roman"/>
                          <a:cs typeface="Arial" pitchFamily="34" charset="0"/>
                        </a:rPr>
                        <a:t>Indicadores</a:t>
                      </a:r>
                      <a:endParaRPr lang="es-EC" sz="1400" b="1" dirty="0">
                        <a:latin typeface="Arial" pitchFamily="34" charset="0"/>
                        <a:ea typeface="Times New Roman"/>
                        <a:cs typeface="Arial" pitchFamily="34" charset="0"/>
                      </a:endParaRPr>
                    </a:p>
                  </a:txBody>
                  <a:tcPr marL="68580" marR="68580" marT="0" marB="0"/>
                </a:tc>
                <a:tc>
                  <a:txBody>
                    <a:bodyPr/>
                    <a:lstStyle/>
                    <a:p>
                      <a:pPr algn="ctr">
                        <a:lnSpc>
                          <a:spcPct val="115000"/>
                        </a:lnSpc>
                        <a:spcAft>
                          <a:spcPts val="0"/>
                        </a:spcAft>
                      </a:pPr>
                      <a:r>
                        <a:rPr lang="es-ES" sz="1400" b="1" dirty="0">
                          <a:latin typeface="Arial" pitchFamily="34" charset="0"/>
                          <a:ea typeface="Times New Roman"/>
                          <a:cs typeface="Arial" pitchFamily="34" charset="0"/>
                        </a:rPr>
                        <a:t>Instrumentos</a:t>
                      </a:r>
                      <a:endParaRPr lang="es-EC" sz="1400" b="1" dirty="0">
                        <a:latin typeface="Arial" pitchFamily="34" charset="0"/>
                        <a:ea typeface="Times New Roman"/>
                        <a:cs typeface="Arial" pitchFamily="34" charset="0"/>
                      </a:endParaRPr>
                    </a:p>
                  </a:txBody>
                  <a:tcPr marL="68580" marR="68580" marT="0" marB="0"/>
                </a:tc>
              </a:tr>
              <a:tr h="3947348">
                <a:tc>
                  <a:txBody>
                    <a:bodyPr/>
                    <a:lstStyle/>
                    <a:p>
                      <a:pPr algn="just">
                        <a:lnSpc>
                          <a:spcPct val="115000"/>
                        </a:lnSpc>
                        <a:spcAft>
                          <a:spcPts val="0"/>
                        </a:spcAft>
                      </a:pPr>
                      <a:r>
                        <a:rPr lang="es-ES" sz="1400" dirty="0">
                          <a:latin typeface="Arial" pitchFamily="34" charset="0"/>
                          <a:ea typeface="Times New Roman"/>
                          <a:cs typeface="Arial" pitchFamily="34" charset="0"/>
                        </a:rPr>
                        <a:t>La recepción del servicio es el golpe más difícil. La razón es que el servidor controla completamente el servicio, y el receptor no tiene ninguna manera de influenciar en el servidor, por lo que el receptor no puede predecir fácilmente cómo va a ser el servicio.</a:t>
                      </a:r>
                      <a:endParaRPr lang="es-EC" sz="1400" dirty="0">
                        <a:latin typeface="Arial" pitchFamily="34" charset="0"/>
                        <a:ea typeface="Times New Roman"/>
                        <a:cs typeface="Arial" pitchFamily="34" charset="0"/>
                      </a:endParaRPr>
                    </a:p>
                  </a:txBody>
                  <a:tcPr marL="68580" marR="68580" marT="0" marB="0"/>
                </a:tc>
                <a:tc>
                  <a:txBody>
                    <a:bodyPr/>
                    <a:lstStyle/>
                    <a:p>
                      <a:pPr marL="76200" algn="just">
                        <a:lnSpc>
                          <a:spcPct val="115000"/>
                        </a:lnSpc>
                        <a:spcAft>
                          <a:spcPts val="0"/>
                        </a:spcAft>
                      </a:pPr>
                      <a:r>
                        <a:rPr lang="es-ES" sz="1400" dirty="0">
                          <a:latin typeface="Arial" pitchFamily="34" charset="0"/>
                          <a:ea typeface="Times New Roman"/>
                          <a:cs typeface="Arial" pitchFamily="34" charset="0"/>
                        </a:rPr>
                        <a:t>Corta</a:t>
                      </a:r>
                      <a:endParaRPr lang="es-EC" sz="1400" dirty="0">
                        <a:latin typeface="Arial" pitchFamily="34" charset="0"/>
                        <a:ea typeface="Times New Roman"/>
                        <a:cs typeface="Arial" pitchFamily="34" charset="0"/>
                      </a:endParaRPr>
                    </a:p>
                    <a:p>
                      <a:pPr marL="76200" algn="just">
                        <a:lnSpc>
                          <a:spcPct val="115000"/>
                        </a:lnSpc>
                        <a:spcAft>
                          <a:spcPts val="0"/>
                        </a:spcAft>
                      </a:pPr>
                      <a:r>
                        <a:rPr lang="es-ES" sz="1400" dirty="0">
                          <a:latin typeface="Arial" pitchFamily="34" charset="0"/>
                          <a:ea typeface="Times New Roman"/>
                          <a:cs typeface="Arial" pitchFamily="34" charset="0"/>
                        </a:rPr>
                        <a:t>Larga</a:t>
                      </a:r>
                      <a:endParaRPr lang="es-EC" sz="1400" dirty="0">
                        <a:latin typeface="Arial" pitchFamily="34" charset="0"/>
                        <a:ea typeface="Times New Roman"/>
                        <a:cs typeface="Arial" pitchFamily="34" charset="0"/>
                      </a:endParaRPr>
                    </a:p>
                    <a:p>
                      <a:pPr marL="76200" algn="just">
                        <a:lnSpc>
                          <a:spcPct val="115000"/>
                        </a:lnSpc>
                        <a:spcAft>
                          <a:spcPts val="0"/>
                        </a:spcAft>
                      </a:pPr>
                      <a:r>
                        <a:rPr lang="es-ES" sz="1400" dirty="0" err="1">
                          <a:latin typeface="Arial" pitchFamily="34" charset="0"/>
                          <a:ea typeface="Times New Roman"/>
                          <a:cs typeface="Arial" pitchFamily="34" charset="0"/>
                        </a:rPr>
                        <a:t>Flip</a:t>
                      </a:r>
                      <a:endParaRPr lang="es-EC" sz="1400" dirty="0">
                        <a:latin typeface="Arial" pitchFamily="34" charset="0"/>
                        <a:ea typeface="Times New Roman"/>
                        <a:cs typeface="Arial" pitchFamily="34" charset="0"/>
                      </a:endParaRPr>
                    </a:p>
                    <a:p>
                      <a:pPr marL="76200" algn="just">
                        <a:lnSpc>
                          <a:spcPct val="115000"/>
                        </a:lnSpc>
                        <a:spcAft>
                          <a:spcPts val="0"/>
                        </a:spcAft>
                      </a:pPr>
                      <a:r>
                        <a:rPr lang="es-ES" sz="1400" dirty="0">
                          <a:latin typeface="Arial" pitchFamily="34" charset="0"/>
                          <a:ea typeface="Times New Roman"/>
                          <a:cs typeface="Arial" pitchFamily="34" charset="0"/>
                        </a:rPr>
                        <a:t>Ataque al servicio</a:t>
                      </a:r>
                      <a:endParaRPr lang="es-EC" sz="1400" dirty="0">
                        <a:latin typeface="Arial" pitchFamily="34" charset="0"/>
                        <a:ea typeface="Times New Roman"/>
                        <a:cs typeface="Arial" pitchFamily="34" charset="0"/>
                      </a:endParaRPr>
                    </a:p>
                  </a:txBody>
                  <a:tcPr marL="68580" marR="68580" marT="0" marB="0"/>
                </a:tc>
                <a:tc>
                  <a:txBody>
                    <a:bodyPr/>
                    <a:lstStyle/>
                    <a:p>
                      <a:pPr algn="just">
                        <a:lnSpc>
                          <a:spcPct val="115000"/>
                        </a:lnSpc>
                        <a:spcAft>
                          <a:spcPts val="0"/>
                        </a:spcAft>
                      </a:pPr>
                      <a:r>
                        <a:rPr lang="es-ES" sz="1400" dirty="0">
                          <a:latin typeface="Arial" pitchFamily="34" charset="0"/>
                          <a:ea typeface="Times New Roman"/>
                          <a:cs typeface="Arial" pitchFamily="34" charset="0"/>
                        </a:rPr>
                        <a:t>Efectiva</a:t>
                      </a:r>
                      <a:endParaRPr lang="es-EC" sz="1400" dirty="0">
                        <a:latin typeface="Arial" pitchFamily="34" charset="0"/>
                        <a:ea typeface="Times New Roman"/>
                        <a:cs typeface="Arial" pitchFamily="34" charset="0"/>
                      </a:endParaRPr>
                    </a:p>
                    <a:p>
                      <a:pPr algn="just">
                        <a:lnSpc>
                          <a:spcPct val="115000"/>
                        </a:lnSpc>
                        <a:spcAft>
                          <a:spcPts val="0"/>
                        </a:spcAft>
                      </a:pPr>
                      <a:r>
                        <a:rPr lang="es-ES" sz="1400" dirty="0">
                          <a:latin typeface="Arial" pitchFamily="34" charset="0"/>
                          <a:ea typeface="Times New Roman"/>
                          <a:cs typeface="Arial" pitchFamily="34" charset="0"/>
                        </a:rPr>
                        <a:t>deficiente</a:t>
                      </a:r>
                      <a:endParaRPr lang="es-EC" sz="1400" dirty="0">
                        <a:latin typeface="Arial" pitchFamily="34" charset="0"/>
                        <a:ea typeface="Times New Roman"/>
                        <a:cs typeface="Arial" pitchFamily="34" charset="0"/>
                      </a:endParaRPr>
                    </a:p>
                  </a:txBody>
                  <a:tcPr marL="68580" marR="68580" marT="0" marB="0"/>
                </a:tc>
                <a:tc>
                  <a:txBody>
                    <a:bodyPr/>
                    <a:lstStyle/>
                    <a:p>
                      <a:pPr marL="342900" lvl="0" indent="-342900" algn="just">
                        <a:lnSpc>
                          <a:spcPct val="115000"/>
                        </a:lnSpc>
                        <a:spcAft>
                          <a:spcPts val="0"/>
                        </a:spcAft>
                        <a:buFont typeface="Symbol"/>
                        <a:buChar char=""/>
                      </a:pPr>
                      <a:r>
                        <a:rPr lang="es-ES" sz="1400" dirty="0">
                          <a:latin typeface="Arial" pitchFamily="34" charset="0"/>
                          <a:ea typeface="Times New Roman"/>
                          <a:cs typeface="Arial" pitchFamily="34" charset="0"/>
                        </a:rPr>
                        <a:t>Ficha de observación resultados en entrenamiento y torneos.</a:t>
                      </a:r>
                      <a:endParaRPr lang="es-EC" sz="1400" dirty="0">
                        <a:latin typeface="Arial" pitchFamily="34" charset="0"/>
                        <a:ea typeface="Times New Roman"/>
                        <a:cs typeface="Arial" pitchFamily="34" charset="0"/>
                      </a:endParaRPr>
                    </a:p>
                  </a:txBody>
                  <a:tcPr marL="68580" marR="68580" marT="0" marB="0"/>
                </a:tc>
              </a:tr>
            </a:tbl>
          </a:graphicData>
        </a:graphic>
      </p:graphicFrame>
      <p:sp>
        <p:nvSpPr>
          <p:cNvPr id="2" name="1 Título"/>
          <p:cNvSpPr>
            <a:spLocks noGrp="1"/>
          </p:cNvSpPr>
          <p:nvPr>
            <p:ph type="title"/>
          </p:nvPr>
        </p:nvSpPr>
        <p:spPr>
          <a:xfrm>
            <a:off x="457200" y="-27384"/>
            <a:ext cx="8229600" cy="1143000"/>
          </a:xfrm>
        </p:spPr>
        <p:txBody>
          <a:bodyPr>
            <a:noAutofit/>
          </a:bodyPr>
          <a:lstStyle/>
          <a:p>
            <a:r>
              <a:rPr lang="en-US" sz="3600" dirty="0" smtClean="0">
                <a:latin typeface="Arial" pitchFamily="34" charset="0"/>
                <a:cs typeface="Arial" pitchFamily="34" charset="0"/>
              </a:rPr>
              <a:t>VARIABLE DEPENDIENTE: </a:t>
            </a:r>
            <a:r>
              <a:rPr lang="en-US" sz="3600" dirty="0" err="1" smtClean="0">
                <a:latin typeface="Arial" pitchFamily="34" charset="0"/>
                <a:cs typeface="Arial" pitchFamily="34" charset="0"/>
              </a:rPr>
              <a:t>Recepción</a:t>
            </a:r>
            <a:endParaRPr lang="es-EC" sz="36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n-US" dirty="0" smtClean="0">
                <a:latin typeface="Arial" pitchFamily="34" charset="0"/>
                <a:cs typeface="Arial" pitchFamily="34" charset="0"/>
              </a:rPr>
              <a:t>CAPITULO II</a:t>
            </a:r>
            <a:endParaRPr lang="es-EC" dirty="0"/>
          </a:p>
        </p:txBody>
      </p:sp>
      <p:sp>
        <p:nvSpPr>
          <p:cNvPr id="3" name="2 Subtítulo"/>
          <p:cNvSpPr>
            <a:spLocks noGrp="1"/>
          </p:cNvSpPr>
          <p:nvPr>
            <p:ph type="subTitle" idx="1"/>
          </p:nvPr>
        </p:nvSpPr>
        <p:spPr/>
        <p:txBody>
          <a:bodyPr/>
          <a:lstStyle/>
          <a:p>
            <a:r>
              <a:rPr lang="en-US" dirty="0" smtClean="0">
                <a:latin typeface="Arial" pitchFamily="34" charset="0"/>
                <a:cs typeface="Arial" pitchFamily="34" charset="0"/>
              </a:rPr>
              <a:t>MARCO TEORICO</a:t>
            </a:r>
            <a:endParaRPr lang="es-EC"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dirty="0" smtClean="0">
                <a:latin typeface="Arial" pitchFamily="34" charset="0"/>
                <a:cs typeface="Arial" pitchFamily="34" charset="0"/>
              </a:rPr>
              <a:t>EL SERVICIO, ÚNICO ELEMENTO TÉCNICO</a:t>
            </a:r>
            <a:endParaRPr lang="es-EC" sz="3200" dirty="0">
              <a:latin typeface="Arial" pitchFamily="34" charset="0"/>
              <a:cs typeface="Arial" pitchFamily="34" charset="0"/>
            </a:endParaRPr>
          </a:p>
        </p:txBody>
      </p:sp>
      <p:sp>
        <p:nvSpPr>
          <p:cNvPr id="3" name="2 Marcador de contenido"/>
          <p:cNvSpPr>
            <a:spLocks noGrp="1"/>
          </p:cNvSpPr>
          <p:nvPr>
            <p:ph idx="1"/>
          </p:nvPr>
        </p:nvSpPr>
        <p:spPr>
          <a:xfrm>
            <a:off x="457200" y="1772816"/>
            <a:ext cx="8229600" cy="4353347"/>
          </a:xfrm>
        </p:spPr>
        <p:txBody>
          <a:bodyPr>
            <a:normAutofit/>
          </a:bodyPr>
          <a:lstStyle/>
          <a:p>
            <a:pPr algn="just"/>
            <a:r>
              <a:rPr lang="es-ES" sz="2100" dirty="0">
                <a:latin typeface="Arial" pitchFamily="34" charset="0"/>
                <a:cs typeface="Arial" pitchFamily="34" charset="0"/>
              </a:rPr>
              <a:t>El servicio o saque es el único elemento técnico con pelota en el que disponemos de todo el tiempo que queramos para ejecutarlo. También es el único elemento técnico con pelota que podemos entrenar sin necesidad de un compañero.</a:t>
            </a:r>
            <a:endParaRPr lang="es-EC" sz="2100" dirty="0">
              <a:latin typeface="Arial" pitchFamily="34" charset="0"/>
              <a:cs typeface="Arial" pitchFamily="34" charset="0"/>
            </a:endParaRPr>
          </a:p>
          <a:p>
            <a:pPr algn="just">
              <a:buNone/>
            </a:pPr>
            <a:endParaRPr lang="es-EC" sz="2100" dirty="0">
              <a:latin typeface="Arial" pitchFamily="34" charset="0"/>
              <a:cs typeface="Arial" pitchFamily="34" charset="0"/>
            </a:endParaRPr>
          </a:p>
          <a:p>
            <a:pPr algn="just"/>
            <a:r>
              <a:rPr lang="es-ES" sz="2100" dirty="0" smtClean="0">
                <a:latin typeface="Arial" pitchFamily="34" charset="0"/>
                <a:cs typeface="Arial" pitchFamily="34" charset="0"/>
              </a:rPr>
              <a:t>Es </a:t>
            </a:r>
            <a:r>
              <a:rPr lang="es-ES" sz="2100" dirty="0">
                <a:latin typeface="Arial" pitchFamily="34" charset="0"/>
                <a:cs typeface="Arial" pitchFamily="34" charset="0"/>
              </a:rPr>
              <a:t>un elemento técnico que se mejora con un poco de dedicación y aquellos que se preocupan y lo trabajan dedicándole con regularidad 10 o 15 minutos, suelen tener unos excelentes servicios.(Curso de entrenadores nacionales Nivel II, RFETM, 2012).</a:t>
            </a:r>
            <a:endParaRPr lang="es-EC" sz="2100" dirty="0">
              <a:latin typeface="Arial" pitchFamily="34" charset="0"/>
              <a:cs typeface="Arial" pitchFamily="34" charset="0"/>
            </a:endParaRPr>
          </a:p>
          <a:p>
            <a:endParaRPr lang="es-EC"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Documents and Settings\Geovanny Coello\Escritorio\tesis de maestria entrenamiento\tenis de mesa tesis de maestria\Ding-Ning.jpg"/>
          <p:cNvPicPr>
            <a:picLocks noGrp="1"/>
          </p:cNvPicPr>
          <p:nvPr>
            <p:ph idx="1"/>
          </p:nvPr>
        </p:nvPicPr>
        <p:blipFill>
          <a:blip r:embed="rId2" cstate="print"/>
          <a:srcRect/>
          <a:stretch>
            <a:fillRect/>
          </a:stretch>
        </p:blipFill>
        <p:spPr bwMode="auto">
          <a:xfrm>
            <a:off x="971600" y="1124744"/>
            <a:ext cx="7112000" cy="431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96950"/>
          </a:xfrm>
        </p:spPr>
        <p:txBody>
          <a:bodyPr>
            <a:normAutofit/>
          </a:bodyPr>
          <a:lstStyle/>
          <a:p>
            <a:r>
              <a:rPr lang="en-US" sz="3200" dirty="0" smtClean="0">
                <a:latin typeface="Arial" pitchFamily="34" charset="0"/>
                <a:cs typeface="Arial" pitchFamily="34" charset="0"/>
              </a:rPr>
              <a:t>CLASIFICACIÓN DE LOS SERVICIOS</a:t>
            </a:r>
            <a:endParaRPr lang="es-EC" sz="3200" dirty="0">
              <a:latin typeface="Arial" pitchFamily="34" charset="0"/>
              <a:cs typeface="Arial" pitchFamily="34" charset="0"/>
            </a:endParaRPr>
          </a:p>
        </p:txBody>
      </p:sp>
      <p:sp>
        <p:nvSpPr>
          <p:cNvPr id="3" name="2 Marcador de contenido"/>
          <p:cNvSpPr>
            <a:spLocks noGrp="1"/>
          </p:cNvSpPr>
          <p:nvPr>
            <p:ph idx="1"/>
          </p:nvPr>
        </p:nvSpPr>
        <p:spPr>
          <a:xfrm>
            <a:off x="251520" y="836712"/>
            <a:ext cx="8568952" cy="5877272"/>
          </a:xfrm>
        </p:spPr>
        <p:txBody>
          <a:bodyPr>
            <a:noAutofit/>
          </a:bodyPr>
          <a:lstStyle/>
          <a:p>
            <a:pPr marL="358775" indent="-268288" algn="just"/>
            <a:r>
              <a:rPr lang="es-ES" sz="1050" dirty="0"/>
              <a:t>1</a:t>
            </a:r>
            <a:r>
              <a:rPr lang="es-ES" sz="1050" dirty="0" smtClean="0"/>
              <a:t>.- 	Dependiendo </a:t>
            </a:r>
            <a:r>
              <a:rPr lang="es-ES" sz="1050" dirty="0"/>
              <a:t>del número de botes que daría en el campo contrario</a:t>
            </a:r>
            <a:r>
              <a:rPr lang="es-ES" sz="1050" b="1" dirty="0"/>
              <a:t>. </a:t>
            </a:r>
            <a:r>
              <a:rPr lang="es-ES" sz="1050" dirty="0"/>
              <a:t>Esta es la clasificación más usual y relevante; si el servicio es corto, lo es porque da más de un bote en la mesa contraria y el servicio es largo cuando únicamente da un solo bote en la mesa. El servicio se llama pupa cuando hay duda de si es corto o largo y son muy usados porque crean confusión y se tiene que decidir en el último momento como restarlos precisamente por ese motivo.</a:t>
            </a:r>
            <a:endParaRPr lang="es-EC" sz="1050" dirty="0"/>
          </a:p>
          <a:p>
            <a:pPr marL="358775" indent="-268288" algn="just">
              <a:buNone/>
            </a:pPr>
            <a:r>
              <a:rPr lang="es-ES" sz="1050" dirty="0"/>
              <a:t> </a:t>
            </a:r>
            <a:endParaRPr lang="es-EC" sz="1050" dirty="0"/>
          </a:p>
          <a:p>
            <a:pPr marL="358775" indent="-268288" algn="just"/>
            <a:r>
              <a:rPr lang="es-ES" sz="1050" dirty="0"/>
              <a:t>2</a:t>
            </a:r>
            <a:r>
              <a:rPr lang="es-ES" sz="1050" dirty="0" smtClean="0"/>
              <a:t>.-  Dependiendo </a:t>
            </a:r>
            <a:r>
              <a:rPr lang="es-ES" sz="1050" dirty="0"/>
              <a:t>del lado de la raqueta con que se golpea a la bola se clasifican en servicios de derecha y servicios de revés.</a:t>
            </a:r>
            <a:endParaRPr lang="es-EC" sz="1050" dirty="0"/>
          </a:p>
          <a:p>
            <a:pPr marL="358775" indent="-268288" algn="just">
              <a:buNone/>
            </a:pPr>
            <a:r>
              <a:rPr lang="es-ES" sz="1050" dirty="0"/>
              <a:t> </a:t>
            </a:r>
            <a:endParaRPr lang="es-EC" sz="1050" dirty="0"/>
          </a:p>
          <a:p>
            <a:pPr marL="358775" indent="-268288" algn="just"/>
            <a:r>
              <a:rPr lang="es-ES" sz="1050" dirty="0"/>
              <a:t>3.-  </a:t>
            </a:r>
            <a:r>
              <a:rPr lang="es-ES" sz="1050" dirty="0" smtClean="0"/>
              <a:t>Dependiendo </a:t>
            </a:r>
            <a:r>
              <a:rPr lang="es-ES" sz="1050" dirty="0"/>
              <a:t>del lado de la mesa desde donde se golpea a la bola se clasifican en servicios desde la derecha, desde el centro o desde el revés.</a:t>
            </a:r>
            <a:endParaRPr lang="es-EC" sz="1050" dirty="0"/>
          </a:p>
          <a:p>
            <a:pPr marL="358775" indent="-268288" algn="just">
              <a:buNone/>
            </a:pPr>
            <a:r>
              <a:rPr lang="es-ES" sz="1050" dirty="0"/>
              <a:t> </a:t>
            </a:r>
            <a:endParaRPr lang="es-EC" sz="1050" dirty="0"/>
          </a:p>
          <a:p>
            <a:pPr marL="358775" indent="-268288" algn="just"/>
            <a:r>
              <a:rPr lang="es-ES" sz="1050" dirty="0"/>
              <a:t>4.-  </a:t>
            </a:r>
            <a:r>
              <a:rPr lang="es-ES" sz="1050" dirty="0" smtClean="0"/>
              <a:t>Dependiendo </a:t>
            </a:r>
            <a:r>
              <a:rPr lang="es-ES" sz="1050" dirty="0"/>
              <a:t>del efecto que se le imprime a la bola se clasifican en cortado (efecto hacia atrás), con efecto lateral y </a:t>
            </a:r>
            <a:r>
              <a:rPr lang="es-ES" sz="1050" dirty="0" err="1"/>
              <a:t>liftado</a:t>
            </a:r>
            <a:r>
              <a:rPr lang="es-ES" sz="1050" dirty="0"/>
              <a:t> (efecto hacia adelante, efecto de </a:t>
            </a:r>
            <a:r>
              <a:rPr lang="es-ES" sz="1050" dirty="0" err="1"/>
              <a:t>topspin</a:t>
            </a:r>
            <a:r>
              <a:rPr lang="es-ES" sz="1050" dirty="0"/>
              <a:t>) . Lo usual es que el efecto sea una mezcla de lateral (que puede ser de izquierda a derecha o de derecha a izquierda) y cortado o de efecto lateral y </a:t>
            </a:r>
            <a:r>
              <a:rPr lang="es-ES" sz="1050" dirty="0" err="1"/>
              <a:t>liftado</a:t>
            </a:r>
            <a:r>
              <a:rPr lang="es-ES" sz="1050" dirty="0"/>
              <a:t>.</a:t>
            </a:r>
            <a:endParaRPr lang="es-EC" sz="1050" dirty="0"/>
          </a:p>
          <a:p>
            <a:pPr marL="358775" indent="-268288" algn="just">
              <a:buNone/>
            </a:pPr>
            <a:r>
              <a:rPr lang="es-ES" sz="1050" dirty="0"/>
              <a:t> </a:t>
            </a:r>
            <a:endParaRPr lang="es-EC" sz="1050" dirty="0"/>
          </a:p>
          <a:p>
            <a:pPr marL="358775" indent="-268288" algn="just"/>
            <a:r>
              <a:rPr lang="es-ES" sz="1050" dirty="0"/>
              <a:t>5.-  </a:t>
            </a:r>
            <a:r>
              <a:rPr lang="es-ES" sz="1050" dirty="0" smtClean="0"/>
              <a:t>Dependiendo </a:t>
            </a:r>
            <a:r>
              <a:rPr lang="es-ES" sz="1050" dirty="0"/>
              <a:t>la velocidad que se le imprima se clasifican en servicio lento, normal y rápido</a:t>
            </a:r>
            <a:r>
              <a:rPr lang="es-ES" sz="1050" dirty="0" smtClean="0"/>
              <a:t>.</a:t>
            </a:r>
            <a:endParaRPr lang="es-EC" sz="1050" dirty="0" smtClean="0"/>
          </a:p>
          <a:p>
            <a:pPr marL="358775" indent="-268288" algn="just">
              <a:buNone/>
            </a:pPr>
            <a:r>
              <a:rPr lang="es-ES" sz="1050" dirty="0"/>
              <a:t> </a:t>
            </a:r>
            <a:endParaRPr lang="es-EC" sz="1050" dirty="0"/>
          </a:p>
          <a:p>
            <a:pPr marL="358775" indent="-268288" algn="just"/>
            <a:r>
              <a:rPr lang="es-ES" sz="1050" dirty="0"/>
              <a:t>Diremos que el servicio es lento si va a menos de 5 m/s (15 km/h)</a:t>
            </a:r>
            <a:endParaRPr lang="es-EC" sz="1050" dirty="0"/>
          </a:p>
          <a:p>
            <a:pPr marL="358775" indent="-268288" algn="just">
              <a:buNone/>
            </a:pPr>
            <a:r>
              <a:rPr lang="es-ES" sz="1050" dirty="0"/>
              <a:t> </a:t>
            </a:r>
            <a:endParaRPr lang="es-EC" sz="1050" dirty="0"/>
          </a:p>
          <a:p>
            <a:pPr marL="358775" indent="-268288" algn="just"/>
            <a:r>
              <a:rPr lang="es-ES" sz="1050" dirty="0"/>
              <a:t>Diremos que el servicio el normal si va de 5 a 10 m/s (15 a 30 km/h)</a:t>
            </a:r>
            <a:endParaRPr lang="es-EC" sz="1050" dirty="0"/>
          </a:p>
          <a:p>
            <a:pPr marL="358775" indent="-268288" algn="just">
              <a:buNone/>
            </a:pPr>
            <a:r>
              <a:rPr lang="es-ES" sz="1050" dirty="0"/>
              <a:t> </a:t>
            </a:r>
            <a:endParaRPr lang="es-EC" sz="1050" dirty="0"/>
          </a:p>
          <a:p>
            <a:pPr marL="358775" indent="-268288" algn="just"/>
            <a:r>
              <a:rPr lang="es-ES" sz="1050" dirty="0"/>
              <a:t>Diremos que el servicio es rápido si va a más de 10 m/s (30 km/h)</a:t>
            </a:r>
            <a:endParaRPr lang="es-EC" sz="1050" dirty="0"/>
          </a:p>
          <a:p>
            <a:pPr marL="358775" indent="-268288" algn="just">
              <a:buNone/>
            </a:pPr>
            <a:r>
              <a:rPr lang="es-ES" sz="1050" dirty="0"/>
              <a:t> </a:t>
            </a:r>
            <a:endParaRPr lang="es-EC" sz="1050" dirty="0"/>
          </a:p>
          <a:p>
            <a:pPr marL="358775" indent="-268288" algn="just"/>
            <a:r>
              <a:rPr lang="es-ES" sz="1050" dirty="0"/>
              <a:t>6</a:t>
            </a:r>
            <a:r>
              <a:rPr lang="es-ES" sz="1050" dirty="0" smtClean="0"/>
              <a:t>.-	Dependiendo </a:t>
            </a:r>
            <a:r>
              <a:rPr lang="es-ES" sz="1050" dirty="0"/>
              <a:t>de la altura a la que se eleva la pelota en el servicio se clasifican en servicio alto, mediano y bajo.</a:t>
            </a:r>
            <a:endParaRPr lang="es-EC" sz="1050" dirty="0"/>
          </a:p>
          <a:p>
            <a:pPr marL="358775" indent="-268288" algn="just">
              <a:buNone/>
            </a:pPr>
            <a:r>
              <a:rPr lang="es-ES" sz="1050" dirty="0"/>
              <a:t> </a:t>
            </a:r>
            <a:endParaRPr lang="es-EC" sz="1050" dirty="0"/>
          </a:p>
          <a:p>
            <a:pPr marL="358775" indent="-268288" algn="just"/>
            <a:r>
              <a:rPr lang="es-ES" sz="1050" dirty="0"/>
              <a:t>	</a:t>
            </a:r>
            <a:r>
              <a:rPr lang="es-ES" sz="1050" dirty="0" smtClean="0"/>
              <a:t>Podemos </a:t>
            </a:r>
            <a:r>
              <a:rPr lang="es-ES" sz="1050" dirty="0"/>
              <a:t>decir que un servicio es alto si lo lanzamos más de 1m., si lo levantamos entre 40 cm y 1 m diremos que es mediano y si lo lanzamos menos de 40 cm diremos que es bajo.</a:t>
            </a:r>
            <a:endParaRPr lang="es-EC" sz="1050" dirty="0"/>
          </a:p>
          <a:p>
            <a:pPr marL="358775" indent="-268288" algn="just">
              <a:buNone/>
            </a:pPr>
            <a:r>
              <a:rPr lang="es-ES" sz="1050" dirty="0"/>
              <a:t> </a:t>
            </a:r>
            <a:endParaRPr lang="es-EC" sz="1050" dirty="0"/>
          </a:p>
          <a:p>
            <a:pPr marL="358775" indent="-268288" algn="just"/>
            <a:r>
              <a:rPr lang="es-ES" sz="1050" dirty="0"/>
              <a:t>	Dentro de los servicios altos llamaremos servicios “lanzados” a los servicios que la pelota se lance más de dos metros. Estos servicios son muy utilizados por los jugadores asiáticos. (Curso de entrenadores Nacionales Nivel II, RFETM 2012)</a:t>
            </a:r>
            <a:endParaRPr lang="es-EC" sz="1050" dirty="0"/>
          </a:p>
          <a:p>
            <a:pPr marL="358775" indent="-268288" algn="just"/>
            <a:endParaRPr lang="es-EC" sz="105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20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20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2000"/>
                                        <p:tgtEl>
                                          <p:spTgt spid="3">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8" end="18"/>
                                            </p:txEl>
                                          </p:spTgt>
                                        </p:tgtEl>
                                        <p:attrNameLst>
                                          <p:attrName>style.visibility</p:attrName>
                                        </p:attrNameLst>
                                      </p:cBhvr>
                                      <p:to>
                                        <p:strVal val="visible"/>
                                      </p:to>
                                    </p:set>
                                    <p:animEffect transition="in" filter="fade">
                                      <p:cBhvr>
                                        <p:cTn id="52" dur="2000"/>
                                        <p:tgtEl>
                                          <p:spTgt spid="3">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20" end="20"/>
                                            </p:txEl>
                                          </p:spTgt>
                                        </p:tgtEl>
                                        <p:attrNameLst>
                                          <p:attrName>style.visibility</p:attrName>
                                        </p:attrNameLst>
                                      </p:cBhvr>
                                      <p:to>
                                        <p:strVal val="visible"/>
                                      </p:to>
                                    </p:set>
                                    <p:animEffect transition="in" filter="fade">
                                      <p:cBhvr>
                                        <p:cTn id="57" dur="20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908720"/>
          </a:xfrm>
        </p:spPr>
        <p:txBody>
          <a:bodyPr>
            <a:normAutofit/>
          </a:bodyPr>
          <a:lstStyle/>
          <a:p>
            <a:r>
              <a:rPr lang="en-US" sz="3200" dirty="0" smtClean="0">
                <a:latin typeface="Arial" pitchFamily="34" charset="0"/>
                <a:cs typeface="Arial" pitchFamily="34" charset="0"/>
              </a:rPr>
              <a:t>EL RESTO O RECEPCIÓN</a:t>
            </a:r>
            <a:endParaRPr lang="es-EC" sz="3200" dirty="0">
              <a:latin typeface="Arial" pitchFamily="34" charset="0"/>
              <a:cs typeface="Arial" pitchFamily="34" charset="0"/>
            </a:endParaRPr>
          </a:p>
        </p:txBody>
      </p:sp>
      <p:sp>
        <p:nvSpPr>
          <p:cNvPr id="3" name="2 Marcador de contenido"/>
          <p:cNvSpPr>
            <a:spLocks noGrp="1"/>
          </p:cNvSpPr>
          <p:nvPr>
            <p:ph idx="1"/>
          </p:nvPr>
        </p:nvSpPr>
        <p:spPr>
          <a:xfrm>
            <a:off x="467544" y="1268760"/>
            <a:ext cx="8229600" cy="4525963"/>
          </a:xfrm>
        </p:spPr>
        <p:txBody>
          <a:bodyPr>
            <a:normAutofit fontScale="62500" lnSpcReduction="20000"/>
          </a:bodyPr>
          <a:lstStyle/>
          <a:p>
            <a:pPr algn="just"/>
            <a:r>
              <a:rPr lang="es-ES" dirty="0">
                <a:latin typeface="Arial" pitchFamily="34" charset="0"/>
                <a:cs typeface="Arial" pitchFamily="34" charset="0"/>
              </a:rPr>
              <a:t>De todos los golpes que tiene el tenis de mesa, que como bien se conocen son muchos, sin duda alguna, la recepción del servicio es el golpe más difícil. </a:t>
            </a:r>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La </a:t>
            </a:r>
            <a:r>
              <a:rPr lang="es-ES" dirty="0">
                <a:latin typeface="Arial" pitchFamily="34" charset="0"/>
                <a:cs typeface="Arial" pitchFamily="34" charset="0"/>
              </a:rPr>
              <a:t>razón es que el servidor controla completamente el servicio, y el receptor no tiene ninguna manera de influenciar en el servidor, por lo que el receptor no puede predecir fácilmente cómo va a ser el servicio. </a:t>
            </a:r>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Otro </a:t>
            </a:r>
            <a:r>
              <a:rPr lang="es-ES" dirty="0">
                <a:latin typeface="Arial" pitchFamily="34" charset="0"/>
                <a:cs typeface="Arial" pitchFamily="34" charset="0"/>
              </a:rPr>
              <a:t>motivo por el cual hace que el servicio sea lo más difícil de realizar es porque en realidad el resto no es un golpe sino que es un gesto que a veces será de </a:t>
            </a:r>
            <a:r>
              <a:rPr lang="es-ES" dirty="0" err="1">
                <a:latin typeface="Arial" pitchFamily="34" charset="0"/>
                <a:cs typeface="Arial" pitchFamily="34" charset="0"/>
              </a:rPr>
              <a:t>flip</a:t>
            </a:r>
            <a:r>
              <a:rPr lang="es-ES" dirty="0">
                <a:latin typeface="Arial" pitchFamily="34" charset="0"/>
                <a:cs typeface="Arial" pitchFamily="34" charset="0"/>
              </a:rPr>
              <a:t>, otras de </a:t>
            </a:r>
            <a:r>
              <a:rPr lang="es-ES" dirty="0" err="1">
                <a:latin typeface="Arial" pitchFamily="34" charset="0"/>
                <a:cs typeface="Arial" pitchFamily="34" charset="0"/>
              </a:rPr>
              <a:t>topspin</a:t>
            </a:r>
            <a:r>
              <a:rPr lang="es-ES" dirty="0">
                <a:latin typeface="Arial" pitchFamily="34" charset="0"/>
                <a:cs typeface="Arial" pitchFamily="34" charset="0"/>
              </a:rPr>
              <a:t>, </a:t>
            </a:r>
            <a:r>
              <a:rPr lang="es-ES" dirty="0" err="1">
                <a:latin typeface="Arial" pitchFamily="34" charset="0"/>
                <a:cs typeface="Arial" pitchFamily="34" charset="0"/>
              </a:rPr>
              <a:t>push</a:t>
            </a:r>
            <a:r>
              <a:rPr lang="es-ES" dirty="0">
                <a:latin typeface="Arial" pitchFamily="34" charset="0"/>
                <a:cs typeface="Arial" pitchFamily="34" charset="0"/>
              </a:rPr>
              <a:t> corto, </a:t>
            </a:r>
            <a:r>
              <a:rPr lang="es-ES" dirty="0" err="1">
                <a:latin typeface="Arial" pitchFamily="34" charset="0"/>
                <a:cs typeface="Arial" pitchFamily="34" charset="0"/>
              </a:rPr>
              <a:t>loop</a:t>
            </a:r>
            <a:r>
              <a:rPr lang="es-ES" dirty="0">
                <a:latin typeface="Arial" pitchFamily="34" charset="0"/>
                <a:cs typeface="Arial" pitchFamily="34" charset="0"/>
              </a:rPr>
              <a:t> (que es un </a:t>
            </a:r>
            <a:r>
              <a:rPr lang="es-ES" dirty="0" err="1">
                <a:latin typeface="Arial" pitchFamily="34" charset="0"/>
                <a:cs typeface="Arial" pitchFamily="34" charset="0"/>
              </a:rPr>
              <a:t>topspin</a:t>
            </a:r>
            <a:r>
              <a:rPr lang="es-ES" dirty="0">
                <a:latin typeface="Arial" pitchFamily="34" charset="0"/>
                <a:cs typeface="Arial" pitchFamily="34" charset="0"/>
              </a:rPr>
              <a:t> en el que hay que levantar la pelota), </a:t>
            </a:r>
            <a:r>
              <a:rPr lang="es-ES" dirty="0" err="1">
                <a:latin typeface="Arial" pitchFamily="34" charset="0"/>
                <a:cs typeface="Arial" pitchFamily="34" charset="0"/>
              </a:rPr>
              <a:t>push</a:t>
            </a:r>
            <a:r>
              <a:rPr lang="es-ES" dirty="0">
                <a:latin typeface="Arial" pitchFamily="34" charset="0"/>
                <a:cs typeface="Arial" pitchFamily="34" charset="0"/>
              </a:rPr>
              <a:t> largo, toques a veces acompañando y en la misma dirección del efecto bola saliendo esta con poca velocidad, otras veces con un movimiento de la raqueta a contra movimiento del efecto que trae la bola y este resto es más agresivo puesto que además de salir con mucha más velocidad la bola, la ubicación de la bola con este resto suele ser el contrario al natural y por tanto al lado contrario al que está acostumbrado que le resten al servidor. </a:t>
            </a:r>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Muchas </a:t>
            </a:r>
            <a:r>
              <a:rPr lang="es-ES" dirty="0">
                <a:latin typeface="Arial" pitchFamily="34" charset="0"/>
                <a:cs typeface="Arial" pitchFamily="34" charset="0"/>
              </a:rPr>
              <a:t>posibilidades en la respuesta posible hace dudar cual utilizar y esta es otra una dificultad añadida.</a:t>
            </a:r>
            <a:endParaRPr lang="es-EC" dirty="0">
              <a:latin typeface="Arial" pitchFamily="34" charset="0"/>
              <a:cs typeface="Arial" pitchFamily="34" charset="0"/>
            </a:endParaRPr>
          </a:p>
          <a:p>
            <a:endParaRPr lang="es-EC"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t>CAPITULO III</a:t>
            </a:r>
            <a:endParaRPr lang="es-EC" dirty="0"/>
          </a:p>
        </p:txBody>
      </p:sp>
      <p:sp>
        <p:nvSpPr>
          <p:cNvPr id="5" name="Titre 2"/>
          <p:cNvSpPr>
            <a:spLocks noGrp="1"/>
          </p:cNvSpPr>
          <p:nvPr>
            <p:ph type="subTitle" idx="1"/>
          </p:nvPr>
        </p:nvSpPr>
        <p:spPr/>
        <p:txBody>
          <a:bodyPr/>
          <a:lstStyle/>
          <a:p>
            <a:r>
              <a:rPr lang="en-US" smtClean="0"/>
              <a:t>PLAN DEL PROYECTO UBICACIÓN</a:t>
            </a:r>
            <a:endParaRPr lang="fr-FR"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481329"/>
            <a:ext cx="8229600" cy="2667752"/>
          </a:xfrm>
        </p:spPr>
        <p:txBody>
          <a:bodyPr>
            <a:normAutofit fontScale="92500"/>
          </a:bodyPr>
          <a:lstStyle/>
          <a:p>
            <a:pPr marL="808038" indent="-717550"/>
            <a:r>
              <a:rPr lang="es-ES" dirty="0" smtClean="0">
                <a:cs typeface="Arial" pitchFamily="34" charset="0"/>
              </a:rPr>
              <a:t>Esta </a:t>
            </a:r>
            <a:r>
              <a:rPr lang="es-ES" dirty="0">
                <a:cs typeface="Arial" pitchFamily="34" charset="0"/>
              </a:rPr>
              <a:t>investigación se realizó en el Gimnasio de tenis de mesa de la Asociación de tenis de mesa de Pichincha, en los Juegos Nacionales Pre-juveniles que se desarrollaron en Ambato del 7 al 10 de julio  y en el ranking juvenil de Pichincha el 30 de junio del presente.</a:t>
            </a:r>
            <a:r>
              <a:rPr lang="es-ES" b="1" dirty="0">
                <a:cs typeface="Arial" pitchFamily="34" charset="0"/>
              </a:rPr>
              <a:t> </a:t>
            </a:r>
            <a:endParaRPr lang="es-EC" dirty="0">
              <a:cs typeface="Arial" pitchFamily="34" charset="0"/>
            </a:endParaRPr>
          </a:p>
          <a:p>
            <a:pPr>
              <a:buNone/>
            </a:pPr>
            <a:endParaRPr lang="es-EC"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2818"/>
            <a:ext cx="8229600" cy="4353347"/>
          </a:xfrm>
        </p:spPr>
        <p:txBody>
          <a:bodyPr>
            <a:normAutofit fontScale="85000" lnSpcReduction="20000"/>
          </a:bodyPr>
          <a:lstStyle/>
          <a:p>
            <a:pPr marL="358775" indent="-249238">
              <a:buClr>
                <a:schemeClr val="tx1"/>
              </a:buClr>
              <a:buFont typeface="Wingdings" pitchFamily="2" charset="2"/>
              <a:buChar char="ü"/>
            </a:pPr>
            <a:r>
              <a:rPr lang="es-ES" dirty="0" smtClean="0"/>
              <a:t>3 mesas de tenis de mesa con red en buen estado y reglamentarias.</a:t>
            </a:r>
            <a:endParaRPr lang="es-EC" dirty="0" smtClean="0"/>
          </a:p>
          <a:p>
            <a:pPr marL="358775" indent="-249238">
              <a:buClr>
                <a:schemeClr val="tx1"/>
              </a:buClr>
              <a:buFont typeface="Wingdings" pitchFamily="2" charset="2"/>
              <a:buChar char="ü"/>
            </a:pPr>
            <a:r>
              <a:rPr lang="es-ES" dirty="0" smtClean="0"/>
              <a:t>100 pelotas de tenis de mesa.</a:t>
            </a:r>
            <a:endParaRPr lang="es-EC" dirty="0" smtClean="0"/>
          </a:p>
          <a:p>
            <a:pPr marL="358775" indent="-249238">
              <a:buClr>
                <a:schemeClr val="tx1"/>
              </a:buClr>
              <a:buFont typeface="Wingdings" pitchFamily="2" charset="2"/>
              <a:buChar char="ü"/>
            </a:pPr>
            <a:r>
              <a:rPr lang="es-ES" dirty="0" smtClean="0"/>
              <a:t>2 raquetas de tenis de mesa en buenas condiciones (gomas con efecto y nuevas o </a:t>
            </a:r>
            <a:r>
              <a:rPr lang="es-ES" dirty="0" err="1" smtClean="0"/>
              <a:t>semi</a:t>
            </a:r>
            <a:r>
              <a:rPr lang="es-ES" dirty="0" smtClean="0"/>
              <a:t>-nuevas).</a:t>
            </a:r>
            <a:endParaRPr lang="es-EC" dirty="0" smtClean="0"/>
          </a:p>
          <a:p>
            <a:pPr marL="358775" indent="-249238">
              <a:buClr>
                <a:schemeClr val="tx1"/>
              </a:buClr>
              <a:buFont typeface="Wingdings" pitchFamily="2" charset="2"/>
              <a:buChar char="ü"/>
            </a:pPr>
            <a:r>
              <a:rPr lang="es-ES" dirty="0" smtClean="0"/>
              <a:t>4 recogedores de pelotas.</a:t>
            </a:r>
            <a:endParaRPr lang="es-EC" dirty="0" smtClean="0"/>
          </a:p>
          <a:p>
            <a:pPr marL="358775" indent="-249238">
              <a:buClr>
                <a:schemeClr val="tx1"/>
              </a:buClr>
              <a:buFont typeface="Wingdings" pitchFamily="2" charset="2"/>
              <a:buChar char="ü"/>
            </a:pPr>
            <a:r>
              <a:rPr lang="es-ES" dirty="0" smtClean="0"/>
              <a:t>9 objetivos en forma de tapa de botella de líquidos.</a:t>
            </a:r>
            <a:endParaRPr lang="es-EC" dirty="0" smtClean="0"/>
          </a:p>
          <a:p>
            <a:pPr marL="358775" indent="-249238">
              <a:buClr>
                <a:schemeClr val="tx1"/>
              </a:buClr>
              <a:buFont typeface="Wingdings" pitchFamily="2" charset="2"/>
              <a:buChar char="ü"/>
            </a:pPr>
            <a:r>
              <a:rPr lang="es-ES" dirty="0" smtClean="0"/>
              <a:t>Computadora.</a:t>
            </a:r>
            <a:endParaRPr lang="es-EC" dirty="0" smtClean="0"/>
          </a:p>
          <a:p>
            <a:pPr marL="358775" indent="-249238">
              <a:buClr>
                <a:schemeClr val="tx1"/>
              </a:buClr>
              <a:buFont typeface="Wingdings" pitchFamily="2" charset="2"/>
              <a:buChar char="ü"/>
            </a:pPr>
            <a:r>
              <a:rPr lang="es-ES" dirty="0" smtClean="0"/>
              <a:t>Cámara de fotos.</a:t>
            </a:r>
            <a:endParaRPr lang="es-EC" dirty="0" smtClean="0"/>
          </a:p>
          <a:p>
            <a:pPr marL="358775" indent="-249238">
              <a:buClr>
                <a:schemeClr val="tx1"/>
              </a:buClr>
              <a:buFont typeface="Wingdings" pitchFamily="2" charset="2"/>
              <a:buChar char="ü"/>
            </a:pPr>
            <a:r>
              <a:rPr lang="es-ES" dirty="0" smtClean="0"/>
              <a:t>Libro de campo.</a:t>
            </a:r>
            <a:endParaRPr lang="es-EC" dirty="0" smtClean="0"/>
          </a:p>
          <a:p>
            <a:pPr marL="358775" indent="-249238">
              <a:buClr>
                <a:schemeClr val="tx1"/>
              </a:buClr>
              <a:buFont typeface="Wingdings" pitchFamily="2" charset="2"/>
              <a:buChar char="ü"/>
            </a:pPr>
            <a:r>
              <a:rPr lang="es-ES" dirty="0" smtClean="0"/>
              <a:t>Registro.</a:t>
            </a:r>
            <a:endParaRPr lang="es-EC" dirty="0" smtClean="0"/>
          </a:p>
          <a:p>
            <a:pPr marL="358775" indent="-249238">
              <a:buClr>
                <a:schemeClr val="tx1"/>
              </a:buClr>
              <a:buFont typeface="Wingdings" pitchFamily="2" charset="2"/>
              <a:buChar char="ü"/>
            </a:pPr>
            <a:r>
              <a:rPr lang="es-ES" dirty="0" smtClean="0"/>
              <a:t>Software SPSS.</a:t>
            </a:r>
            <a:endParaRPr lang="es-EC" dirty="0" smtClean="0"/>
          </a:p>
          <a:p>
            <a:pPr marL="358775" indent="-249238">
              <a:buClr>
                <a:schemeClr val="tx1"/>
              </a:buClr>
              <a:buFont typeface="Wingdings" pitchFamily="2" charset="2"/>
              <a:buChar char="ü"/>
            </a:pPr>
            <a:r>
              <a:rPr lang="es-ES" dirty="0" smtClean="0"/>
              <a:t>Marcador permanente </a:t>
            </a:r>
            <a:r>
              <a:rPr lang="es-ES" dirty="0"/>
              <a:t>de color azul o negro.</a:t>
            </a:r>
            <a:endParaRPr lang="es-EC" dirty="0"/>
          </a:p>
        </p:txBody>
      </p:sp>
      <p:sp>
        <p:nvSpPr>
          <p:cNvPr id="2" name="1 Título"/>
          <p:cNvSpPr>
            <a:spLocks noGrp="1"/>
          </p:cNvSpPr>
          <p:nvPr>
            <p:ph type="title"/>
          </p:nvPr>
        </p:nvSpPr>
        <p:spPr/>
        <p:txBody>
          <a:bodyPr>
            <a:noAutofit/>
          </a:bodyPr>
          <a:lstStyle/>
          <a:p>
            <a:r>
              <a:rPr lang="en-US" sz="3600" dirty="0" smtClean="0">
                <a:latin typeface="Arial" pitchFamily="34" charset="0"/>
                <a:cs typeface="Arial" pitchFamily="34" charset="0"/>
              </a:rPr>
              <a:t>MANUALES TÉCNICOS ESPECIALIZADOS, MATERIALES Y MÉTODOS</a:t>
            </a:r>
            <a:endParaRPr lang="es-EC" sz="36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32858"/>
            <a:ext cx="8229600" cy="3993307"/>
          </a:xfrm>
        </p:spPr>
        <p:txBody>
          <a:bodyPr/>
          <a:lstStyle/>
          <a:p>
            <a:pPr algn="just"/>
            <a:r>
              <a:rPr lang="es-ES" dirty="0"/>
              <a:t>En esta investigación se emplearán los Métodos Inductivo e Hipotético Deductivo, con las técnicas de observación y test, utilizando las herramientas de fichas (registro, diario de campo) y prueba.</a:t>
            </a:r>
            <a:endParaRPr lang="es-EC" dirty="0"/>
          </a:p>
          <a:p>
            <a:endParaRPr lang="es-EC" dirty="0"/>
          </a:p>
        </p:txBody>
      </p:sp>
      <p:sp>
        <p:nvSpPr>
          <p:cNvPr id="2" name="1 Título"/>
          <p:cNvSpPr>
            <a:spLocks noGrp="1"/>
          </p:cNvSpPr>
          <p:nvPr>
            <p:ph type="title"/>
          </p:nvPr>
        </p:nvSpPr>
        <p:spPr/>
        <p:txBody>
          <a:bodyPr>
            <a:noAutofit/>
          </a:bodyPr>
          <a:lstStyle/>
          <a:p>
            <a:r>
              <a:rPr lang="en-US" sz="3200" dirty="0" smtClean="0">
                <a:latin typeface="Arial" pitchFamily="34" charset="0"/>
                <a:cs typeface="Arial" pitchFamily="34" charset="0"/>
              </a:rPr>
              <a:t>METODOLOGÍA DE INVESTIGACIÓN, RECOLECCIÓN Y PROCESAMIENTO DE LA INFORMACIÓN </a:t>
            </a:r>
            <a:endParaRPr lang="es-EC"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t>CAPITULO I</a:t>
            </a:r>
            <a:endParaRPr lang="es-EC" dirty="0"/>
          </a:p>
        </p:txBody>
      </p:sp>
      <p:sp>
        <p:nvSpPr>
          <p:cNvPr id="5" name="Sous-titre 4"/>
          <p:cNvSpPr>
            <a:spLocks noGrp="1"/>
          </p:cNvSpPr>
          <p:nvPr>
            <p:ph type="subTitle" idx="1"/>
          </p:nvPr>
        </p:nvSpPr>
        <p:spPr/>
        <p:txBody>
          <a:bodyPr/>
          <a:lstStyle/>
          <a:p>
            <a:r>
              <a:rPr lang="en-US" dirty="0" smtClean="0"/>
              <a:t>MARCO REFERENCIAL</a:t>
            </a:r>
            <a:br>
              <a:rPr lang="en-US" dirty="0" smtClean="0"/>
            </a:br>
            <a:r>
              <a:rPr lang="en-US" dirty="0" smtClean="0"/>
              <a:t>PLANTEAMIENTO DEL PROBLEMA</a:t>
            </a:r>
            <a:endParaRPr lang="fr-FR"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16834"/>
            <a:ext cx="8229600" cy="4209331"/>
          </a:xfrm>
        </p:spPr>
        <p:txBody>
          <a:bodyPr>
            <a:normAutofit lnSpcReduction="10000"/>
          </a:bodyPr>
          <a:lstStyle/>
          <a:p>
            <a:pPr algn="just"/>
            <a:r>
              <a:rPr lang="es-ES" sz="3000" dirty="0">
                <a:latin typeface="Arial" pitchFamily="34" charset="0"/>
                <a:cs typeface="Arial" pitchFamily="34" charset="0"/>
              </a:rPr>
              <a:t>Cada deportista, realizará 10 servicios y se contará cuantos  servicios cayeron en la zona de impacto del lado del contrario, localizado como la zona de  “efectividad” (1,2,3) según el cuadro . En estas zonas se asegura que la pelota da dos botes e impide al contrincante tomar la iniciativa, sino más bien, puede pasar la pelota y el servidor puede atacar según la  devolución del rival.</a:t>
            </a:r>
            <a:endParaRPr lang="es-EC" sz="3000" dirty="0">
              <a:latin typeface="Arial" pitchFamily="34" charset="0"/>
              <a:cs typeface="Arial" pitchFamily="34" charset="0"/>
            </a:endParaRPr>
          </a:p>
          <a:p>
            <a:endParaRPr lang="es-EC" dirty="0"/>
          </a:p>
        </p:txBody>
      </p:sp>
      <p:sp>
        <p:nvSpPr>
          <p:cNvPr id="2" name="1 Título"/>
          <p:cNvSpPr>
            <a:spLocks noGrp="1"/>
          </p:cNvSpPr>
          <p:nvPr>
            <p:ph type="title"/>
          </p:nvPr>
        </p:nvSpPr>
        <p:spPr/>
        <p:txBody>
          <a:bodyPr>
            <a:noAutofit/>
          </a:bodyPr>
          <a:lstStyle/>
          <a:p>
            <a:r>
              <a:rPr lang="en-US" sz="3600" dirty="0" smtClean="0">
                <a:latin typeface="Arial" pitchFamily="34" charset="0"/>
                <a:cs typeface="Arial" pitchFamily="34" charset="0"/>
              </a:rPr>
              <a:t>PROCEDIMIENTOS</a:t>
            </a:r>
            <a:br>
              <a:rPr lang="en-US" sz="3600" dirty="0" smtClean="0">
                <a:latin typeface="Arial" pitchFamily="34" charset="0"/>
                <a:cs typeface="Arial" pitchFamily="34" charset="0"/>
              </a:rPr>
            </a:br>
            <a:r>
              <a:rPr lang="en-US" sz="3600" dirty="0" smtClean="0">
                <a:latin typeface="Arial" pitchFamily="34" charset="0"/>
                <a:cs typeface="Arial" pitchFamily="34" charset="0"/>
              </a:rPr>
              <a:t>DESCRIPCION DEL TEST DE EVALUACION Y PRE-COMPETITIVO</a:t>
            </a:r>
            <a:endParaRPr lang="es-EC" sz="36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492897"/>
            <a:ext cx="8229600" cy="3633267"/>
          </a:xfrm>
        </p:spPr>
        <p:txBody>
          <a:bodyPr/>
          <a:lstStyle/>
          <a:p>
            <a:pPr algn="ctr"/>
            <a:r>
              <a:rPr lang="es-ES" dirty="0"/>
              <a:t>Zonas 1,2,3 : excelente.</a:t>
            </a:r>
            <a:endParaRPr lang="es-EC" dirty="0"/>
          </a:p>
          <a:p>
            <a:pPr algn="ctr"/>
            <a:r>
              <a:rPr lang="es-ES" dirty="0"/>
              <a:t>Zonas: 4,5,6: bueno.</a:t>
            </a:r>
            <a:endParaRPr lang="es-EC" dirty="0"/>
          </a:p>
          <a:p>
            <a:pPr algn="ctr"/>
            <a:r>
              <a:rPr lang="es-ES" dirty="0"/>
              <a:t>Zonas 7,8,9 malo.</a:t>
            </a:r>
            <a:endParaRPr lang="es-EC" dirty="0"/>
          </a:p>
          <a:p>
            <a:pPr>
              <a:buNone/>
            </a:pPr>
            <a:endParaRPr lang="es-EC" dirty="0"/>
          </a:p>
        </p:txBody>
      </p:sp>
      <p:sp>
        <p:nvSpPr>
          <p:cNvPr id="2" name="1 Título"/>
          <p:cNvSpPr>
            <a:spLocks noGrp="1"/>
          </p:cNvSpPr>
          <p:nvPr>
            <p:ph type="title"/>
          </p:nvPr>
        </p:nvSpPr>
        <p:spPr>
          <a:xfrm>
            <a:off x="467544" y="548680"/>
            <a:ext cx="8229600" cy="580926"/>
          </a:xfrm>
        </p:spPr>
        <p:txBody>
          <a:bodyPr>
            <a:normAutofit fontScale="90000"/>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EVALUACIÓN</a:t>
            </a:r>
            <a:r>
              <a:rPr lang="en-US" dirty="0" smtClean="0"/>
              <a:t>:</a:t>
            </a:r>
            <a:br>
              <a:rPr lang="en-US" dirty="0" smtClean="0"/>
            </a:br>
            <a:endParaRPr lang="es-EC"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Marcador de contenido"/>
          <p:cNvGraphicFramePr>
            <a:graphicFrameLocks noGrp="1"/>
          </p:cNvGraphicFramePr>
          <p:nvPr>
            <p:ph idx="1"/>
          </p:nvPr>
        </p:nvGraphicFramePr>
        <p:xfrm>
          <a:off x="457200" y="2564903"/>
          <a:ext cx="8229600" cy="2160240"/>
        </p:xfrm>
        <a:graphic>
          <a:graphicData uri="http://schemas.openxmlformats.org/drawingml/2006/table">
            <a:tbl>
              <a:tblPr firstRow="1" bandRow="1">
                <a:tableStyleId>{5940675A-B579-460E-94D1-54222C63F5DA}</a:tableStyleId>
              </a:tblPr>
              <a:tblGrid>
                <a:gridCol w="2743200"/>
                <a:gridCol w="2743200"/>
                <a:gridCol w="2743200"/>
              </a:tblGrid>
              <a:tr h="720080">
                <a:tc>
                  <a:txBody>
                    <a:bodyPr/>
                    <a:lstStyle/>
                    <a:p>
                      <a:pPr algn="ctr"/>
                      <a:r>
                        <a:rPr lang="en-US" sz="1800" dirty="0" smtClean="0"/>
                        <a:t>7</a:t>
                      </a:r>
                      <a:endParaRPr lang="es-EC" sz="1800" dirty="0"/>
                    </a:p>
                  </a:txBody>
                  <a:tcPr/>
                </a:tc>
                <a:tc>
                  <a:txBody>
                    <a:bodyPr/>
                    <a:lstStyle/>
                    <a:p>
                      <a:pPr algn="ctr"/>
                      <a:r>
                        <a:rPr lang="en-US" sz="1800" dirty="0" smtClean="0"/>
                        <a:t>8</a:t>
                      </a:r>
                      <a:endParaRPr lang="es-EC" sz="1800" dirty="0"/>
                    </a:p>
                  </a:txBody>
                  <a:tcPr/>
                </a:tc>
                <a:tc>
                  <a:txBody>
                    <a:bodyPr/>
                    <a:lstStyle/>
                    <a:p>
                      <a:pPr algn="ctr"/>
                      <a:r>
                        <a:rPr lang="en-US" sz="1800" dirty="0" smtClean="0"/>
                        <a:t>9</a:t>
                      </a:r>
                      <a:endParaRPr lang="es-EC" sz="1800" dirty="0"/>
                    </a:p>
                  </a:txBody>
                  <a:tcPr/>
                </a:tc>
              </a:tr>
              <a:tr h="720080">
                <a:tc>
                  <a:txBody>
                    <a:bodyPr/>
                    <a:lstStyle/>
                    <a:p>
                      <a:pPr algn="ctr"/>
                      <a:r>
                        <a:rPr lang="en-US" sz="1800" dirty="0" smtClean="0"/>
                        <a:t>6</a:t>
                      </a:r>
                      <a:endParaRPr lang="es-EC" sz="1800" dirty="0"/>
                    </a:p>
                  </a:txBody>
                  <a:tcPr/>
                </a:tc>
                <a:tc>
                  <a:txBody>
                    <a:bodyPr/>
                    <a:lstStyle/>
                    <a:p>
                      <a:pPr algn="ctr"/>
                      <a:r>
                        <a:rPr lang="en-US" sz="1800" dirty="0" smtClean="0"/>
                        <a:t>5</a:t>
                      </a:r>
                      <a:endParaRPr lang="es-EC" sz="1800" dirty="0"/>
                    </a:p>
                  </a:txBody>
                  <a:tcPr/>
                </a:tc>
                <a:tc>
                  <a:txBody>
                    <a:bodyPr/>
                    <a:lstStyle/>
                    <a:p>
                      <a:pPr algn="ctr"/>
                      <a:r>
                        <a:rPr lang="en-US" sz="1800" dirty="0" smtClean="0"/>
                        <a:t>4</a:t>
                      </a:r>
                      <a:endParaRPr lang="es-EC" sz="1800" dirty="0"/>
                    </a:p>
                  </a:txBody>
                  <a:tcPr/>
                </a:tc>
              </a:tr>
              <a:tr h="720080">
                <a:tc>
                  <a:txBody>
                    <a:bodyPr/>
                    <a:lstStyle/>
                    <a:p>
                      <a:pPr algn="ctr"/>
                      <a:r>
                        <a:rPr lang="en-US" sz="1800" dirty="0" smtClean="0"/>
                        <a:t>1</a:t>
                      </a:r>
                      <a:endParaRPr lang="es-EC" sz="1800" dirty="0"/>
                    </a:p>
                  </a:txBody>
                  <a:tcPr/>
                </a:tc>
                <a:tc>
                  <a:txBody>
                    <a:bodyPr/>
                    <a:lstStyle/>
                    <a:p>
                      <a:pPr algn="ctr"/>
                      <a:r>
                        <a:rPr lang="en-US" sz="1800" dirty="0" smtClean="0"/>
                        <a:t>2</a:t>
                      </a:r>
                      <a:endParaRPr lang="es-EC" sz="1800" dirty="0"/>
                    </a:p>
                  </a:txBody>
                  <a:tcPr/>
                </a:tc>
                <a:tc>
                  <a:txBody>
                    <a:bodyPr/>
                    <a:lstStyle/>
                    <a:p>
                      <a:pPr algn="ctr"/>
                      <a:r>
                        <a:rPr lang="en-US" sz="1800" dirty="0" smtClean="0"/>
                        <a:t>3</a:t>
                      </a:r>
                      <a:endParaRPr lang="es-EC" sz="1800" dirty="0"/>
                    </a:p>
                  </a:txBody>
                  <a:tcPr/>
                </a:tc>
              </a:tr>
            </a:tbl>
          </a:graphicData>
        </a:graphic>
      </p:graphicFrame>
      <p:sp>
        <p:nvSpPr>
          <p:cNvPr id="7" name="6 Título"/>
          <p:cNvSpPr>
            <a:spLocks noGrp="1"/>
          </p:cNvSpPr>
          <p:nvPr>
            <p:ph type="title"/>
          </p:nvPr>
        </p:nvSpPr>
        <p:spPr/>
        <p:txBody>
          <a:bodyPr>
            <a:normAutofit fontScale="90000"/>
          </a:bodyPr>
          <a:lstStyle/>
          <a:p>
            <a:r>
              <a:rPr lang="en-US" dirty="0" smtClean="0">
                <a:latin typeface="Arial" pitchFamily="34" charset="0"/>
                <a:cs typeface="Arial" pitchFamily="34" charset="0"/>
              </a:rPr>
              <a:t>DIVISIÓN DE LA MESA PARA LOS TEST REALIZADOS</a:t>
            </a:r>
            <a:endParaRPr lang="es-EC"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4294967295"/>
          </p:nvPr>
        </p:nvSpPr>
        <p:spPr>
          <a:xfrm>
            <a:off x="4716016" y="1124744"/>
            <a:ext cx="4038600" cy="4525962"/>
          </a:xfrm>
        </p:spPr>
        <p:txBody>
          <a:bodyPr/>
          <a:lstStyle/>
          <a:p>
            <a:r>
              <a:rPr lang="en-US" dirty="0" err="1" smtClean="0"/>
              <a:t>Materiales</a:t>
            </a:r>
            <a:r>
              <a:rPr lang="en-US" dirty="0" smtClean="0"/>
              <a:t> </a:t>
            </a:r>
            <a:r>
              <a:rPr lang="en-US" dirty="0" err="1" smtClean="0"/>
              <a:t>utilizados</a:t>
            </a:r>
            <a:r>
              <a:rPr lang="en-US" dirty="0" smtClean="0"/>
              <a:t> en </a:t>
            </a:r>
            <a:r>
              <a:rPr lang="en-US" dirty="0" err="1" smtClean="0"/>
              <a:t>las</a:t>
            </a:r>
            <a:r>
              <a:rPr lang="en-US" dirty="0" smtClean="0"/>
              <a:t> </a:t>
            </a:r>
            <a:r>
              <a:rPr lang="en-US" dirty="0" err="1" smtClean="0"/>
              <a:t>evaluaciones</a:t>
            </a:r>
            <a:r>
              <a:rPr lang="en-US" dirty="0" smtClean="0"/>
              <a:t>.</a:t>
            </a:r>
          </a:p>
          <a:p>
            <a:pPr>
              <a:buNone/>
            </a:pPr>
            <a:endParaRPr lang="en-US" dirty="0"/>
          </a:p>
          <a:p>
            <a:pPr>
              <a:buNone/>
            </a:pPr>
            <a:endParaRPr lang="es-EC" dirty="0"/>
          </a:p>
        </p:txBody>
      </p:sp>
      <p:sp>
        <p:nvSpPr>
          <p:cNvPr id="10" name="9 Marcador de contenido"/>
          <p:cNvSpPr>
            <a:spLocks noGrp="1"/>
          </p:cNvSpPr>
          <p:nvPr>
            <p:ph sz="half" idx="4294967295"/>
          </p:nvPr>
        </p:nvSpPr>
        <p:spPr>
          <a:xfrm>
            <a:off x="251520" y="836712"/>
            <a:ext cx="4038600" cy="4525962"/>
          </a:xfrm>
        </p:spPr>
        <p:txBody>
          <a:bodyPr/>
          <a:lstStyle/>
          <a:p>
            <a:pPr algn="just"/>
            <a:r>
              <a:rPr lang="en-US" dirty="0" err="1" smtClean="0"/>
              <a:t>División</a:t>
            </a:r>
            <a:r>
              <a:rPr lang="en-US" dirty="0" smtClean="0"/>
              <a:t> de la mesa </a:t>
            </a:r>
            <a:r>
              <a:rPr lang="en-US" dirty="0" err="1" smtClean="0"/>
              <a:t>para</a:t>
            </a:r>
            <a:r>
              <a:rPr lang="en-US" dirty="0" smtClean="0"/>
              <a:t> la </a:t>
            </a:r>
            <a:r>
              <a:rPr lang="en-US" dirty="0" err="1" smtClean="0"/>
              <a:t>evaluación</a:t>
            </a:r>
            <a:r>
              <a:rPr lang="en-US" dirty="0" smtClean="0"/>
              <a:t> de la </a:t>
            </a:r>
            <a:r>
              <a:rPr lang="en-US" dirty="0" err="1" smtClean="0"/>
              <a:t>colocación</a:t>
            </a:r>
            <a:r>
              <a:rPr lang="en-US" dirty="0" smtClean="0"/>
              <a:t> de la </a:t>
            </a:r>
            <a:r>
              <a:rPr lang="en-US" dirty="0" err="1" smtClean="0"/>
              <a:t>pelota</a:t>
            </a:r>
            <a:r>
              <a:rPr lang="en-US" dirty="0" smtClean="0"/>
              <a:t>.</a:t>
            </a:r>
          </a:p>
          <a:p>
            <a:pPr>
              <a:buNone/>
            </a:pPr>
            <a:endParaRPr lang="en-US" dirty="0"/>
          </a:p>
          <a:p>
            <a:pPr>
              <a:buNone/>
            </a:pPr>
            <a:endParaRPr lang="es-EC" dirty="0"/>
          </a:p>
        </p:txBody>
      </p:sp>
      <p:pic>
        <p:nvPicPr>
          <p:cNvPr id="9" name="8 Imagen" descr="C:\Documents and Settings\Geovanny Coello\Escritorio\fotos tesis\DSC05145.JPG"/>
          <p:cNvPicPr/>
          <p:nvPr/>
        </p:nvPicPr>
        <p:blipFill>
          <a:blip r:embed="rId2" cstate="print"/>
          <a:srcRect/>
          <a:stretch>
            <a:fillRect/>
          </a:stretch>
        </p:blipFill>
        <p:spPr bwMode="auto">
          <a:xfrm>
            <a:off x="4716016" y="2924944"/>
            <a:ext cx="4272476" cy="2495550"/>
          </a:xfrm>
          <a:prstGeom prst="rect">
            <a:avLst/>
          </a:prstGeom>
          <a:noFill/>
          <a:ln w="9525">
            <a:noFill/>
            <a:miter lim="800000"/>
            <a:headEnd/>
            <a:tailEnd/>
          </a:ln>
        </p:spPr>
      </p:pic>
      <p:pic>
        <p:nvPicPr>
          <p:cNvPr id="11" name="10 Imagen" descr="C:\Documents and Settings\Geovanny Coello\Escritorio\fotos tesis\DSC05232.JPG"/>
          <p:cNvPicPr/>
          <p:nvPr/>
        </p:nvPicPr>
        <p:blipFill>
          <a:blip r:embed="rId3" cstate="print"/>
          <a:srcRect/>
          <a:stretch>
            <a:fillRect/>
          </a:stretch>
        </p:blipFill>
        <p:spPr bwMode="auto">
          <a:xfrm>
            <a:off x="467544" y="2924944"/>
            <a:ext cx="3990975" cy="246684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88841"/>
            <a:ext cx="8229600" cy="2592288"/>
          </a:xfrm>
        </p:spPr>
        <p:txBody>
          <a:bodyPr>
            <a:normAutofit fontScale="92500" lnSpcReduction="20000"/>
          </a:bodyPr>
          <a:lstStyle/>
          <a:p>
            <a:pPr algn="ctr"/>
            <a:r>
              <a:rPr lang="es-ES" dirty="0"/>
              <a:t>Estadística no paramétrica (medición nominal):</a:t>
            </a:r>
            <a:endParaRPr lang="es-EC" dirty="0"/>
          </a:p>
          <a:p>
            <a:pPr algn="ctr"/>
            <a:r>
              <a:rPr lang="es-ES" dirty="0"/>
              <a:t>Tabla de contingencia</a:t>
            </a:r>
            <a:endParaRPr lang="es-EC" dirty="0"/>
          </a:p>
          <a:p>
            <a:pPr algn="ctr"/>
            <a:r>
              <a:rPr lang="es-ES" dirty="0"/>
              <a:t>Prueba de </a:t>
            </a:r>
            <a:r>
              <a:rPr lang="es-ES" dirty="0" smtClean="0"/>
              <a:t>Chi-cuadrado</a:t>
            </a:r>
          </a:p>
          <a:p>
            <a:pPr algn="ctr"/>
            <a:r>
              <a:rPr lang="es-ES" dirty="0" smtClean="0"/>
              <a:t>Correlación </a:t>
            </a:r>
            <a:r>
              <a:rPr lang="es-ES" smtClean="0"/>
              <a:t>de Pearson.</a:t>
            </a:r>
            <a:endParaRPr lang="es-EC" dirty="0"/>
          </a:p>
          <a:p>
            <a:pPr algn="ctr"/>
            <a:endParaRPr lang="es-ES" dirty="0" smtClean="0"/>
          </a:p>
          <a:p>
            <a:pPr algn="ctr"/>
            <a:r>
              <a:rPr lang="es-ES" dirty="0" smtClean="0"/>
              <a:t>Estadísticas </a:t>
            </a:r>
            <a:r>
              <a:rPr lang="es-ES" dirty="0"/>
              <a:t>descriptivas:</a:t>
            </a:r>
            <a:endParaRPr lang="es-EC" dirty="0"/>
          </a:p>
          <a:p>
            <a:pPr algn="ctr"/>
            <a:r>
              <a:rPr lang="es-ES" dirty="0"/>
              <a:t>Frecuencias e histogramas</a:t>
            </a:r>
            <a:endParaRPr lang="es-EC" dirty="0"/>
          </a:p>
        </p:txBody>
      </p:sp>
      <p:sp>
        <p:nvSpPr>
          <p:cNvPr id="2" name="1 Título"/>
          <p:cNvSpPr>
            <a:spLocks noGrp="1"/>
          </p:cNvSpPr>
          <p:nvPr>
            <p:ph type="title"/>
          </p:nvPr>
        </p:nvSpPr>
        <p:spPr/>
        <p:txBody>
          <a:bodyPr>
            <a:normAutofit fontScale="90000"/>
          </a:bodyPr>
          <a:lstStyle/>
          <a:p>
            <a:r>
              <a:rPr lang="en-US" dirty="0" err="1" smtClean="0"/>
              <a:t>Evaluación</a:t>
            </a:r>
            <a:r>
              <a:rPr lang="en-US" dirty="0" smtClean="0"/>
              <a:t> de </a:t>
            </a:r>
            <a:r>
              <a:rPr lang="en-US" dirty="0" err="1" smtClean="0"/>
              <a:t>resultados</a:t>
            </a:r>
            <a:r>
              <a:rPr lang="en-US" dirty="0" smtClean="0"/>
              <a:t> y </a:t>
            </a:r>
            <a:r>
              <a:rPr lang="en-US" dirty="0" err="1" smtClean="0"/>
              <a:t>validación</a:t>
            </a:r>
            <a:endParaRPr lang="es-EC"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628800"/>
            <a:ext cx="8229600" cy="4525963"/>
          </a:xfrm>
        </p:spPr>
        <p:txBody>
          <a:bodyPr>
            <a:normAutofit/>
          </a:bodyPr>
          <a:lstStyle/>
          <a:p>
            <a:r>
              <a:rPr lang="es-ES" sz="2400" dirty="0">
                <a:latin typeface="Arial" pitchFamily="34" charset="0"/>
                <a:cs typeface="Arial" pitchFamily="34" charset="0"/>
              </a:rPr>
              <a:t>Número: 16 jugadores masculino y femenino de las selecciones en las categorías infantil y juvenil de tenis de mesa de </a:t>
            </a:r>
            <a:r>
              <a:rPr lang="es-ES" sz="2400" dirty="0" smtClean="0">
                <a:latin typeface="Arial" pitchFamily="34" charset="0"/>
                <a:cs typeface="Arial" pitchFamily="34" charset="0"/>
              </a:rPr>
              <a:t>Pichincha.</a:t>
            </a:r>
          </a:p>
          <a:p>
            <a:pPr algn="ctr">
              <a:buNone/>
            </a:pPr>
            <a:endParaRPr lang="es-ES" sz="2400" dirty="0">
              <a:latin typeface="Arial" pitchFamily="34" charset="0"/>
              <a:cs typeface="Arial" pitchFamily="34" charset="0"/>
            </a:endParaRPr>
          </a:p>
          <a:p>
            <a:pPr algn="ctr">
              <a:buNone/>
            </a:pPr>
            <a:endParaRPr lang="es-EC" sz="2400" dirty="0">
              <a:latin typeface="Arial" pitchFamily="34" charset="0"/>
              <a:cs typeface="Arial" pitchFamily="34" charset="0"/>
            </a:endParaRPr>
          </a:p>
        </p:txBody>
      </p:sp>
      <p:sp>
        <p:nvSpPr>
          <p:cNvPr id="2" name="1 Título"/>
          <p:cNvSpPr>
            <a:spLocks noGrp="1"/>
          </p:cNvSpPr>
          <p:nvPr>
            <p:ph type="title"/>
          </p:nvPr>
        </p:nvSpPr>
        <p:spPr/>
        <p:txBody>
          <a:bodyPr>
            <a:noAutofit/>
          </a:bodyPr>
          <a:lstStyle/>
          <a:p>
            <a:r>
              <a:rPr lang="en-US" sz="3600" dirty="0" err="1" smtClean="0">
                <a:latin typeface="Arial" pitchFamily="34" charset="0"/>
                <a:cs typeface="Arial" pitchFamily="34" charset="0"/>
              </a:rPr>
              <a:t>Caracteristicas</a:t>
            </a:r>
            <a:r>
              <a:rPr lang="en-US" sz="3600" dirty="0" smtClean="0">
                <a:latin typeface="Arial" pitchFamily="34" charset="0"/>
                <a:cs typeface="Arial" pitchFamily="34" charset="0"/>
              </a:rPr>
              <a:t> de </a:t>
            </a:r>
            <a:r>
              <a:rPr lang="en-US" sz="3600" dirty="0" err="1" smtClean="0">
                <a:latin typeface="Arial" pitchFamily="34" charset="0"/>
                <a:cs typeface="Arial" pitchFamily="34" charset="0"/>
              </a:rPr>
              <a:t>las</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Unidades</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Experimentales</a:t>
            </a:r>
            <a:r>
              <a:rPr lang="en-US" sz="3600" dirty="0" smtClean="0">
                <a:latin typeface="Arial" pitchFamily="34" charset="0"/>
                <a:cs typeface="Arial" pitchFamily="34" charset="0"/>
              </a:rPr>
              <a:t> </a:t>
            </a:r>
            <a:endParaRPr lang="es-EC" sz="3600" dirty="0">
              <a:latin typeface="Arial" pitchFamily="34" charset="0"/>
              <a:cs typeface="Arial" pitchFamily="34" charset="0"/>
            </a:endParaRPr>
          </a:p>
        </p:txBody>
      </p:sp>
      <p:pic>
        <p:nvPicPr>
          <p:cNvPr id="4" name="3 Imagen" descr="C:\Documents and Settings\Geovanny Coello\Mis documentos\Downloads\165956_445023968864165_17515808_n.jpg"/>
          <p:cNvPicPr/>
          <p:nvPr/>
        </p:nvPicPr>
        <p:blipFill>
          <a:blip r:embed="rId2" cstate="print"/>
          <a:srcRect/>
          <a:stretch>
            <a:fillRect/>
          </a:stretch>
        </p:blipFill>
        <p:spPr bwMode="auto">
          <a:xfrm>
            <a:off x="899593" y="3212978"/>
            <a:ext cx="3724275" cy="2663627"/>
          </a:xfrm>
          <a:prstGeom prst="rect">
            <a:avLst/>
          </a:prstGeom>
          <a:noFill/>
          <a:ln w="9525">
            <a:noFill/>
            <a:miter lim="800000"/>
            <a:headEnd/>
            <a:tailEnd/>
          </a:ln>
        </p:spPr>
      </p:pic>
      <p:pic>
        <p:nvPicPr>
          <p:cNvPr id="5" name="4 Imagen" descr="C:\Documents and Settings\Geovanny Coello\Escritorio\fotos tesis\DSC05227.JPG"/>
          <p:cNvPicPr/>
          <p:nvPr/>
        </p:nvPicPr>
        <p:blipFill>
          <a:blip r:embed="rId3" cstate="print"/>
          <a:srcRect/>
          <a:stretch>
            <a:fillRect/>
          </a:stretch>
        </p:blipFill>
        <p:spPr bwMode="auto">
          <a:xfrm>
            <a:off x="4860032" y="3212977"/>
            <a:ext cx="3848493" cy="266429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772816"/>
            <a:ext cx="8229600" cy="4525963"/>
          </a:xfrm>
        </p:spPr>
        <p:txBody>
          <a:bodyPr>
            <a:normAutofit/>
          </a:bodyPr>
          <a:lstStyle/>
          <a:p>
            <a:r>
              <a:rPr lang="en-US" sz="2400" dirty="0" err="1" smtClean="0">
                <a:latin typeface="Arial" pitchFamily="34" charset="0"/>
                <a:cs typeface="Arial" pitchFamily="34" charset="0"/>
              </a:rPr>
              <a:t>Gesto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técnico</a:t>
            </a: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Agarre</a:t>
            </a:r>
            <a:r>
              <a:rPr lang="en-US" sz="2400" dirty="0" smtClean="0">
                <a:latin typeface="Arial" pitchFamily="34" charset="0"/>
                <a:cs typeface="Arial" pitchFamily="34" charset="0"/>
              </a:rPr>
              <a:t> de </a:t>
            </a:r>
            <a:r>
              <a:rPr lang="en-US" sz="2400" dirty="0" err="1" smtClean="0">
                <a:latin typeface="Arial" pitchFamily="34" charset="0"/>
                <a:cs typeface="Arial" pitchFamily="34" charset="0"/>
              </a:rPr>
              <a:t>raqueta</a:t>
            </a:r>
            <a:r>
              <a:rPr lang="en-US" sz="2400" dirty="0" smtClean="0">
                <a:latin typeface="Arial" pitchFamily="34" charset="0"/>
                <a:cs typeface="Arial" pitchFamily="34" charset="0"/>
              </a:rPr>
              <a:t>: </a:t>
            </a:r>
            <a:r>
              <a:rPr lang="es-ES" sz="2400" dirty="0">
                <a:latin typeface="Arial" pitchFamily="34" charset="0"/>
                <a:cs typeface="Arial" pitchFamily="34" charset="0"/>
              </a:rPr>
              <a:t>Se observó el tipo de agarre de </a:t>
            </a:r>
            <a:r>
              <a:rPr lang="es-ES" sz="2400" dirty="0" smtClean="0">
                <a:latin typeface="Arial" pitchFamily="34" charset="0"/>
                <a:cs typeface="Arial" pitchFamily="34" charset="0"/>
              </a:rPr>
              <a:t>cada deportista</a:t>
            </a:r>
            <a:r>
              <a:rPr lang="es-ES" sz="2400" dirty="0">
                <a:latin typeface="Arial" pitchFamily="34" charset="0"/>
                <a:cs typeface="Arial" pitchFamily="34" charset="0"/>
              </a:rPr>
              <a:t>, que puede ser profundo, medio y bajo. Esto influye el momento de realizar un buen gesto </a:t>
            </a:r>
            <a:r>
              <a:rPr lang="es-ES" sz="2400" dirty="0" smtClean="0">
                <a:latin typeface="Arial" pitchFamily="34" charset="0"/>
                <a:cs typeface="Arial" pitchFamily="34" charset="0"/>
              </a:rPr>
              <a:t>técnico.</a:t>
            </a:r>
          </a:p>
          <a:p>
            <a:pPr>
              <a:buNone/>
            </a:pPr>
            <a:endParaRPr lang="en-US" sz="2400" dirty="0" smtClean="0">
              <a:latin typeface="Arial" pitchFamily="34" charset="0"/>
              <a:cs typeface="Arial" pitchFamily="34" charset="0"/>
            </a:endParaRPr>
          </a:p>
          <a:p>
            <a:pPr>
              <a:buNone/>
            </a:pPr>
            <a:endParaRPr lang="en-US" sz="2400" dirty="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a:t>
            </a:r>
          </a:p>
          <a:p>
            <a:pPr>
              <a:buNone/>
            </a:pPr>
            <a:endParaRPr lang="en-US" sz="2400" dirty="0">
              <a:latin typeface="Arial" pitchFamily="34" charset="0"/>
              <a:cs typeface="Arial" pitchFamily="34" charset="0"/>
            </a:endParaRPr>
          </a:p>
          <a:p>
            <a:pPr>
              <a:buNone/>
            </a:pPr>
            <a:endParaRPr lang="es-EC" sz="2400" dirty="0">
              <a:latin typeface="Arial" pitchFamily="34" charset="0"/>
              <a:cs typeface="Arial" pitchFamily="34" charset="0"/>
            </a:endParaRPr>
          </a:p>
        </p:txBody>
      </p:sp>
      <p:sp>
        <p:nvSpPr>
          <p:cNvPr id="2" name="1 Título"/>
          <p:cNvSpPr>
            <a:spLocks noGrp="1"/>
          </p:cNvSpPr>
          <p:nvPr>
            <p:ph type="title"/>
          </p:nvPr>
        </p:nvSpPr>
        <p:spPr/>
        <p:txBody>
          <a:bodyPr>
            <a:noAutofit/>
          </a:bodyPr>
          <a:lstStyle/>
          <a:p>
            <a:r>
              <a:rPr lang="en-US" sz="3600" dirty="0" err="1" smtClean="0">
                <a:latin typeface="Arial" pitchFamily="34" charset="0"/>
                <a:cs typeface="Arial" pitchFamily="34" charset="0"/>
              </a:rPr>
              <a:t>Datos</a:t>
            </a:r>
            <a:r>
              <a:rPr lang="en-US" sz="3600" dirty="0" smtClean="0">
                <a:latin typeface="Arial" pitchFamily="34" charset="0"/>
                <a:cs typeface="Arial" pitchFamily="34" charset="0"/>
              </a:rPr>
              <a:t> a </a:t>
            </a:r>
            <a:r>
              <a:rPr lang="en-US" sz="3600" dirty="0" err="1" smtClean="0">
                <a:latin typeface="Arial" pitchFamily="34" charset="0"/>
                <a:cs typeface="Arial" pitchFamily="34" charset="0"/>
              </a:rPr>
              <a:t>tomar</a:t>
            </a:r>
            <a:r>
              <a:rPr lang="en-US" sz="3600" dirty="0" smtClean="0">
                <a:latin typeface="Arial" pitchFamily="34" charset="0"/>
                <a:cs typeface="Arial" pitchFamily="34" charset="0"/>
              </a:rPr>
              <a:t> y </a:t>
            </a:r>
            <a:r>
              <a:rPr lang="en-US" sz="3600" dirty="0" err="1" smtClean="0">
                <a:latin typeface="Arial" pitchFamily="34" charset="0"/>
                <a:cs typeface="Arial" pitchFamily="34" charset="0"/>
              </a:rPr>
              <a:t>Métodos</a:t>
            </a:r>
            <a:r>
              <a:rPr lang="en-US" sz="3600" dirty="0" smtClean="0">
                <a:latin typeface="Arial" pitchFamily="34" charset="0"/>
                <a:cs typeface="Arial" pitchFamily="34" charset="0"/>
              </a:rPr>
              <a:t> de </a:t>
            </a:r>
            <a:r>
              <a:rPr lang="en-US" sz="3600" dirty="0" err="1" smtClean="0">
                <a:latin typeface="Arial" pitchFamily="34" charset="0"/>
                <a:cs typeface="Arial" pitchFamily="34" charset="0"/>
              </a:rPr>
              <a:t>evaluación</a:t>
            </a:r>
            <a:endParaRPr lang="es-EC" sz="3600" dirty="0">
              <a:latin typeface="Arial" pitchFamily="34" charset="0"/>
              <a:cs typeface="Arial" pitchFamily="34" charset="0"/>
            </a:endParaRPr>
          </a:p>
        </p:txBody>
      </p:sp>
      <p:pic>
        <p:nvPicPr>
          <p:cNvPr id="4" name="3 Imagen" descr="C:\Documents and Settings\Geovanny Coello\Escritorio\fotos tesis\602383_445876495445579_410784836_n.jpg"/>
          <p:cNvPicPr/>
          <p:nvPr/>
        </p:nvPicPr>
        <p:blipFill>
          <a:blip r:embed="rId2" cstate="print"/>
          <a:srcRect/>
          <a:stretch>
            <a:fillRect/>
          </a:stretch>
        </p:blipFill>
        <p:spPr bwMode="auto">
          <a:xfrm>
            <a:off x="3347864" y="3717032"/>
            <a:ext cx="2686051" cy="230459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853136"/>
          </a:xfrm>
        </p:spPr>
        <p:txBody>
          <a:bodyPr/>
          <a:lstStyle/>
          <a:p>
            <a:pPr lvl="0" algn="just">
              <a:buNone/>
            </a:pPr>
            <a:r>
              <a:rPr lang="es-ES" dirty="0" smtClean="0"/>
              <a:t> </a:t>
            </a:r>
            <a:r>
              <a:rPr lang="es-ES" sz="2800" dirty="0" smtClean="0">
                <a:latin typeface="Arial" pitchFamily="34" charset="0"/>
                <a:cs typeface="Arial" pitchFamily="34" charset="0"/>
              </a:rPr>
              <a:t>Para </a:t>
            </a:r>
            <a:r>
              <a:rPr lang="es-ES" sz="2800" dirty="0">
                <a:latin typeface="Arial" pitchFamily="34" charset="0"/>
                <a:cs typeface="Arial" pitchFamily="34" charset="0"/>
              </a:rPr>
              <a:t>observar el giro de cintura y cadera. Esta variante nos indica que el deportista puede variar el servicio, realizando  cambios de ritmo entre servicios lentos y rápidos para confundir y sorprender el rival.</a:t>
            </a:r>
            <a:endParaRPr lang="es-EC" sz="2800" dirty="0">
              <a:latin typeface="Arial" pitchFamily="34" charset="0"/>
              <a:cs typeface="Arial" pitchFamily="34" charset="0"/>
            </a:endParaRPr>
          </a:p>
          <a:p>
            <a:pPr algn="ctr">
              <a:buNone/>
            </a:pPr>
            <a:endParaRPr lang="es-EC" dirty="0"/>
          </a:p>
        </p:txBody>
      </p:sp>
      <p:sp>
        <p:nvSpPr>
          <p:cNvPr id="2" name="1 Título"/>
          <p:cNvSpPr>
            <a:spLocks noGrp="1"/>
          </p:cNvSpPr>
          <p:nvPr>
            <p:ph type="title"/>
          </p:nvPr>
        </p:nvSpPr>
        <p:spPr/>
        <p:txBody>
          <a:bodyPr>
            <a:noAutofit/>
          </a:bodyPr>
          <a:lstStyle/>
          <a:p>
            <a:r>
              <a:rPr lang="en-US" sz="3600" dirty="0" err="1" smtClean="0">
                <a:latin typeface="Arial" pitchFamily="34" charset="0"/>
                <a:cs typeface="Arial" pitchFamily="34" charset="0"/>
              </a:rPr>
              <a:t>Rotación</a:t>
            </a:r>
            <a:r>
              <a:rPr lang="en-US" sz="3600" dirty="0" smtClean="0">
                <a:latin typeface="Arial" pitchFamily="34" charset="0"/>
                <a:cs typeface="Arial" pitchFamily="34" charset="0"/>
              </a:rPr>
              <a:t> del Centro de </a:t>
            </a:r>
            <a:r>
              <a:rPr lang="en-US" sz="3600" dirty="0" err="1" smtClean="0">
                <a:latin typeface="Arial" pitchFamily="34" charset="0"/>
                <a:cs typeface="Arial" pitchFamily="34" charset="0"/>
              </a:rPr>
              <a:t>Gravedad</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Amplio</a:t>
            </a:r>
            <a:endParaRPr lang="es-EC" sz="3600" dirty="0">
              <a:latin typeface="Arial" pitchFamily="34" charset="0"/>
              <a:cs typeface="Arial" pitchFamily="34" charset="0"/>
            </a:endParaRPr>
          </a:p>
        </p:txBody>
      </p:sp>
      <p:pic>
        <p:nvPicPr>
          <p:cNvPr id="4" name="3 Imagen" descr="C:\Documents and Settings\Geovanny Coello\Escritorio\fotos tesis\photo (16).JPG"/>
          <p:cNvPicPr/>
          <p:nvPr/>
        </p:nvPicPr>
        <p:blipFill>
          <a:blip r:embed="rId2" cstate="print"/>
          <a:srcRect/>
          <a:stretch>
            <a:fillRect/>
          </a:stretch>
        </p:blipFill>
        <p:spPr bwMode="auto">
          <a:xfrm>
            <a:off x="3491880" y="3933057"/>
            <a:ext cx="2736304" cy="230425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lgn="just">
              <a:buNone/>
            </a:pPr>
            <a:r>
              <a:rPr lang="es-ES" dirty="0" smtClean="0"/>
              <a:t> </a:t>
            </a:r>
            <a:r>
              <a:rPr lang="es-ES" sz="2800" dirty="0" smtClean="0">
                <a:latin typeface="Arial" pitchFamily="34" charset="0"/>
                <a:cs typeface="Arial" pitchFamily="34" charset="0"/>
              </a:rPr>
              <a:t>Al </a:t>
            </a:r>
            <a:r>
              <a:rPr lang="es-ES" sz="2800" dirty="0">
                <a:latin typeface="Arial" pitchFamily="34" charset="0"/>
                <a:cs typeface="Arial" pitchFamily="34" charset="0"/>
              </a:rPr>
              <a:t>momento del impacto de la pelota con la raqueta. Esta variable permite al deportista ser más efectivo al momento de realizar servicios cortos en las zonas 1,2 ó 3</a:t>
            </a:r>
            <a:r>
              <a:rPr lang="es-ES" sz="2800" dirty="0" smtClean="0">
                <a:latin typeface="Arial" pitchFamily="34" charset="0"/>
                <a:cs typeface="Arial" pitchFamily="34" charset="0"/>
              </a:rPr>
              <a:t>.</a:t>
            </a:r>
          </a:p>
          <a:p>
            <a:pPr lvl="0" algn="ctr">
              <a:buNone/>
            </a:pPr>
            <a:endParaRPr lang="es-EC" sz="2800" dirty="0">
              <a:latin typeface="Arial" pitchFamily="34" charset="0"/>
              <a:cs typeface="Arial" pitchFamily="34" charset="0"/>
            </a:endParaRPr>
          </a:p>
          <a:p>
            <a:pPr>
              <a:buNone/>
            </a:pPr>
            <a:endParaRPr lang="es-EC" dirty="0"/>
          </a:p>
        </p:txBody>
      </p:sp>
      <p:sp>
        <p:nvSpPr>
          <p:cNvPr id="2" name="1 Título"/>
          <p:cNvSpPr>
            <a:spLocks noGrp="1"/>
          </p:cNvSpPr>
          <p:nvPr>
            <p:ph type="title"/>
          </p:nvPr>
        </p:nvSpPr>
        <p:spPr/>
        <p:txBody>
          <a:bodyPr>
            <a:noAutofit/>
          </a:bodyPr>
          <a:lstStyle/>
          <a:p>
            <a:r>
              <a:rPr lang="en-US" sz="3600" dirty="0" err="1" smtClean="0">
                <a:latin typeface="Arial" pitchFamily="34" charset="0"/>
                <a:cs typeface="Arial" pitchFamily="34" charset="0"/>
              </a:rPr>
              <a:t>Rotación</a:t>
            </a:r>
            <a:r>
              <a:rPr lang="en-US" sz="3600" dirty="0" smtClean="0">
                <a:latin typeface="Arial" pitchFamily="34" charset="0"/>
                <a:cs typeface="Arial" pitchFamily="34" charset="0"/>
              </a:rPr>
              <a:t> del Centro de </a:t>
            </a:r>
            <a:r>
              <a:rPr lang="en-US" sz="3600" dirty="0" err="1" smtClean="0">
                <a:latin typeface="Arial" pitchFamily="34" charset="0"/>
                <a:cs typeface="Arial" pitchFamily="34" charset="0"/>
              </a:rPr>
              <a:t>Gravedad</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corto</a:t>
            </a:r>
            <a:endParaRPr lang="es-EC" sz="3600" dirty="0">
              <a:latin typeface="Arial" pitchFamily="34" charset="0"/>
              <a:cs typeface="Arial" pitchFamily="34" charset="0"/>
            </a:endParaRPr>
          </a:p>
        </p:txBody>
      </p:sp>
      <p:pic>
        <p:nvPicPr>
          <p:cNvPr id="4" name="3 Imagen" descr="C:\Documents and Settings\Geovanny Coello\Escritorio\fotos tesis\photo (10).JPG"/>
          <p:cNvPicPr/>
          <p:nvPr/>
        </p:nvPicPr>
        <p:blipFill>
          <a:blip r:embed="rId2" cstate="print"/>
          <a:srcRect/>
          <a:stretch>
            <a:fillRect/>
          </a:stretch>
        </p:blipFill>
        <p:spPr bwMode="auto">
          <a:xfrm>
            <a:off x="2699792" y="3717033"/>
            <a:ext cx="3679549" cy="231590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z="2800" dirty="0">
                <a:latin typeface="Arial" pitchFamily="34" charset="0"/>
                <a:cs typeface="Arial" pitchFamily="34" charset="0"/>
              </a:rPr>
              <a:t>Para mirar la zona donde se ubica la pelota en la mesa, gran facilidad para colocar la pelota en las zonas cerca o lejos de la </a:t>
            </a:r>
            <a:r>
              <a:rPr lang="es-ES" sz="2800" dirty="0" err="1" smtClean="0">
                <a:latin typeface="Arial" pitchFamily="34" charset="0"/>
                <a:cs typeface="Arial" pitchFamily="34" charset="0"/>
              </a:rPr>
              <a:t>red.Para</a:t>
            </a:r>
            <a:r>
              <a:rPr lang="es-ES" sz="2800" dirty="0" smtClean="0">
                <a:latin typeface="Arial" pitchFamily="34" charset="0"/>
                <a:cs typeface="Arial" pitchFamily="34" charset="0"/>
              </a:rPr>
              <a:t> </a:t>
            </a:r>
            <a:r>
              <a:rPr lang="es-ES" sz="2800" dirty="0">
                <a:latin typeface="Arial" pitchFamily="34" charset="0"/>
                <a:cs typeface="Arial" pitchFamily="34" charset="0"/>
              </a:rPr>
              <a:t>eso se realizo el test de evaluación, el test competitivo y el test de competencias</a:t>
            </a:r>
            <a:r>
              <a:rPr lang="es-ES" dirty="0">
                <a:latin typeface="Arial" pitchFamily="34" charset="0"/>
                <a:cs typeface="Arial" pitchFamily="34" charset="0"/>
              </a:rPr>
              <a:t>.</a:t>
            </a:r>
            <a:endParaRPr lang="es-EC" dirty="0">
              <a:latin typeface="Arial" pitchFamily="34" charset="0"/>
              <a:cs typeface="Arial" pitchFamily="34" charset="0"/>
            </a:endParaRPr>
          </a:p>
          <a:p>
            <a:pPr algn="ctr">
              <a:buNone/>
            </a:pPr>
            <a:endParaRPr lang="es-EC" dirty="0"/>
          </a:p>
        </p:txBody>
      </p:sp>
      <p:sp>
        <p:nvSpPr>
          <p:cNvPr id="2" name="1 Título"/>
          <p:cNvSpPr>
            <a:spLocks noGrp="1"/>
          </p:cNvSpPr>
          <p:nvPr>
            <p:ph type="title"/>
          </p:nvPr>
        </p:nvSpPr>
        <p:spPr>
          <a:xfrm>
            <a:off x="467544" y="260648"/>
            <a:ext cx="8229600" cy="1143000"/>
          </a:xfrm>
        </p:spPr>
        <p:txBody>
          <a:bodyPr>
            <a:normAutofit/>
          </a:bodyPr>
          <a:lstStyle/>
          <a:p>
            <a:r>
              <a:rPr lang="en-US" dirty="0" err="1" smtClean="0">
                <a:latin typeface="Arial" pitchFamily="34" charset="0"/>
                <a:cs typeface="Arial" pitchFamily="34" charset="0"/>
              </a:rPr>
              <a:t>Colocación</a:t>
            </a:r>
            <a:r>
              <a:rPr lang="en-US" dirty="0" smtClean="0">
                <a:latin typeface="Arial" pitchFamily="34" charset="0"/>
                <a:cs typeface="Arial" pitchFamily="34" charset="0"/>
              </a:rPr>
              <a:t> de la </a:t>
            </a:r>
            <a:r>
              <a:rPr lang="en-US" dirty="0" err="1" smtClean="0">
                <a:latin typeface="Arial" pitchFamily="34" charset="0"/>
                <a:cs typeface="Arial" pitchFamily="34" charset="0"/>
              </a:rPr>
              <a:t>Pelota</a:t>
            </a:r>
            <a:endParaRPr lang="es-EC" dirty="0">
              <a:latin typeface="Arial" pitchFamily="34" charset="0"/>
              <a:cs typeface="Arial" pitchFamily="34" charset="0"/>
            </a:endParaRPr>
          </a:p>
        </p:txBody>
      </p:sp>
      <p:pic>
        <p:nvPicPr>
          <p:cNvPr id="4" name="3 Imagen" descr="C:\Documents and Settings\Geovanny Coello\Escritorio\fotos tesis\DSC05197.JPG"/>
          <p:cNvPicPr/>
          <p:nvPr/>
        </p:nvPicPr>
        <p:blipFill>
          <a:blip r:embed="rId2" cstate="print"/>
          <a:srcRect/>
          <a:stretch>
            <a:fillRect/>
          </a:stretch>
        </p:blipFill>
        <p:spPr bwMode="auto">
          <a:xfrm>
            <a:off x="3203849" y="4077072"/>
            <a:ext cx="3007995" cy="20035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332656"/>
            <a:ext cx="7560840" cy="6463308"/>
          </a:xfrm>
          <a:prstGeom prst="rect">
            <a:avLst/>
          </a:prstGeom>
        </p:spPr>
        <p:txBody>
          <a:bodyPr wrap="square">
            <a:spAutoFit/>
          </a:bodyPr>
          <a:lstStyle/>
          <a:p>
            <a:pPr algn="just">
              <a:buFont typeface="Arial" pitchFamily="34" charset="0"/>
              <a:buChar char="•"/>
            </a:pPr>
            <a:r>
              <a:rPr lang="es-EC" dirty="0" smtClean="0">
                <a:latin typeface="Arial" pitchFamily="34" charset="0"/>
                <a:cs typeface="Arial" pitchFamily="34" charset="0"/>
              </a:rPr>
              <a:t>El servicio cualquiera que sea su tipo,  deberá ser los más efectivo  posible de tal manera que no le permita al adversario realizar una devolución correcta contribuyendo a ganar directamente el punto, esta característica técnica a influido de manera determinante en los resultados deportivos dentro de las participaciones nacionales e internacionales en la categoría infantiles y juveniles.</a:t>
            </a:r>
          </a:p>
          <a:p>
            <a:pPr algn="just"/>
            <a:endParaRPr lang="es-EC" dirty="0" smtClean="0">
              <a:latin typeface="Arial" pitchFamily="34" charset="0"/>
              <a:cs typeface="Arial" pitchFamily="34" charset="0"/>
            </a:endParaRPr>
          </a:p>
          <a:p>
            <a:pPr algn="just">
              <a:buFont typeface="Arial" pitchFamily="34" charset="0"/>
              <a:buChar char="•"/>
            </a:pPr>
            <a:r>
              <a:rPr lang="es-EC" dirty="0" smtClean="0">
                <a:latin typeface="Arial" pitchFamily="34" charset="0"/>
                <a:cs typeface="Arial" pitchFamily="34" charset="0"/>
              </a:rPr>
              <a:t>Debemos tomar en cuenta que, la realización de un buen servicio  permite ganar el 50 % de un punto cuando se lo realiza de la manera correcta, ya que se pueden presentar dos opciones: </a:t>
            </a:r>
          </a:p>
          <a:p>
            <a:pPr algn="just"/>
            <a:endParaRPr lang="es-EC" dirty="0" smtClean="0">
              <a:latin typeface="Arial" pitchFamily="34" charset="0"/>
              <a:cs typeface="Arial" pitchFamily="34" charset="0"/>
            </a:endParaRPr>
          </a:p>
          <a:p>
            <a:pPr algn="just"/>
            <a:r>
              <a:rPr lang="es-EC" b="1" dirty="0" smtClean="0">
                <a:latin typeface="Arial" pitchFamily="34" charset="0"/>
                <a:cs typeface="Arial" pitchFamily="34" charset="0"/>
              </a:rPr>
              <a:t>a.</a:t>
            </a:r>
            <a:r>
              <a:rPr lang="es-EC" dirty="0" smtClean="0">
                <a:latin typeface="Arial" pitchFamily="34" charset="0"/>
                <a:cs typeface="Arial" pitchFamily="34" charset="0"/>
              </a:rPr>
              <a:t>- El receptor devuelve la pelota del servidor de tal manera que se permita al servidor atacar a la siguiente pelota y ganar el punto (tercera pelota).</a:t>
            </a:r>
          </a:p>
          <a:p>
            <a:pPr algn="just"/>
            <a:r>
              <a:rPr lang="es-EC" b="1" dirty="0" smtClean="0">
                <a:latin typeface="Arial" pitchFamily="34" charset="0"/>
                <a:cs typeface="Arial" pitchFamily="34" charset="0"/>
              </a:rPr>
              <a:t>b</a:t>
            </a:r>
            <a:r>
              <a:rPr lang="es-EC" dirty="0" smtClean="0">
                <a:latin typeface="Arial" pitchFamily="34" charset="0"/>
                <a:cs typeface="Arial" pitchFamily="34" charset="0"/>
              </a:rPr>
              <a:t>.- Ganar el punto directamente después de un buen servicio, logrando que el receptor la deje en la red, la bote fuera de la mesa o devuelva una pelota alta para que el servidor ataque y gane el punto.</a:t>
            </a:r>
          </a:p>
          <a:p>
            <a:pPr algn="just"/>
            <a:endParaRPr lang="es-EC" dirty="0" smtClean="0">
              <a:latin typeface="Arial" pitchFamily="34" charset="0"/>
              <a:cs typeface="Arial" pitchFamily="34" charset="0"/>
            </a:endParaRPr>
          </a:p>
          <a:p>
            <a:pPr algn="just"/>
            <a:r>
              <a:rPr lang="es-EC" dirty="0" smtClean="0">
                <a:latin typeface="Arial" pitchFamily="34" charset="0"/>
                <a:cs typeface="Arial" pitchFamily="34" charset="0"/>
              </a:rPr>
              <a:t>Por tanto el entrenamiento técnico del servicio  se lo debe planificar y ejecutar en estas etapas de formación importantes para adquirir estas destrezas técnicas y no solo realizar entrenamientos habituales, tomando conciencia de la importancia de adquirir un excelente servicio y sus ventajas que conlleva.</a:t>
            </a:r>
            <a:endParaRPr lang="es-EC"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n-US" dirty="0" smtClean="0">
                <a:latin typeface="Arial" pitchFamily="34" charset="0"/>
                <a:cs typeface="Arial" pitchFamily="34" charset="0"/>
              </a:rPr>
              <a:t>Para </a:t>
            </a:r>
            <a:r>
              <a:rPr lang="en-US" dirty="0" err="1" smtClean="0">
                <a:latin typeface="Arial" pitchFamily="34" charset="0"/>
                <a:cs typeface="Arial" pitchFamily="34" charset="0"/>
              </a:rPr>
              <a:t>mirar</a:t>
            </a:r>
            <a:r>
              <a:rPr lang="en-US" dirty="0" smtClean="0">
                <a:latin typeface="Arial" pitchFamily="34" charset="0"/>
                <a:cs typeface="Arial" pitchFamily="34" charset="0"/>
              </a:rPr>
              <a:t> la </a:t>
            </a:r>
            <a:r>
              <a:rPr lang="en-US" dirty="0" err="1" smtClean="0">
                <a:latin typeface="Arial" pitchFamily="34" charset="0"/>
                <a:cs typeface="Arial" pitchFamily="34" charset="0"/>
              </a:rPr>
              <a:t>altura</a:t>
            </a:r>
            <a:r>
              <a:rPr lang="en-US" dirty="0" smtClean="0">
                <a:latin typeface="Arial" pitchFamily="34" charset="0"/>
                <a:cs typeface="Arial" pitchFamily="34" charset="0"/>
              </a:rPr>
              <a:t> </a:t>
            </a:r>
            <a:r>
              <a:rPr lang="en-US" dirty="0" err="1" smtClean="0">
                <a:latin typeface="Arial" pitchFamily="34" charset="0"/>
                <a:cs typeface="Arial" pitchFamily="34" charset="0"/>
              </a:rPr>
              <a:t>reglamentario</a:t>
            </a:r>
            <a:r>
              <a:rPr lang="en-US" dirty="0" smtClean="0">
                <a:latin typeface="Arial" pitchFamily="34" charset="0"/>
                <a:cs typeface="Arial" pitchFamily="34" charset="0"/>
              </a:rPr>
              <a:t> de la </a:t>
            </a:r>
            <a:r>
              <a:rPr lang="en-US" dirty="0" err="1" smtClean="0">
                <a:latin typeface="Arial" pitchFamily="34" charset="0"/>
                <a:cs typeface="Arial" pitchFamily="34" charset="0"/>
              </a:rPr>
              <a:t>pelota</a:t>
            </a:r>
            <a:r>
              <a:rPr lang="en-US" dirty="0" smtClean="0">
                <a:latin typeface="Arial" pitchFamily="34" charset="0"/>
                <a:cs typeface="Arial" pitchFamily="34" charset="0"/>
              </a:rPr>
              <a:t> al </a:t>
            </a:r>
            <a:r>
              <a:rPr lang="en-US" dirty="0" err="1" smtClean="0">
                <a:latin typeface="Arial" pitchFamily="34" charset="0"/>
                <a:cs typeface="Arial" pitchFamily="34" charset="0"/>
              </a:rPr>
              <a:t>momento</a:t>
            </a:r>
            <a:r>
              <a:rPr lang="en-US" dirty="0" smtClean="0">
                <a:latin typeface="Arial" pitchFamily="34" charset="0"/>
                <a:cs typeface="Arial" pitchFamily="34" charset="0"/>
              </a:rPr>
              <a:t> de </a:t>
            </a:r>
            <a:r>
              <a:rPr lang="en-US" dirty="0" err="1" smtClean="0">
                <a:latin typeface="Arial" pitchFamily="34" charset="0"/>
                <a:cs typeface="Arial" pitchFamily="34" charset="0"/>
              </a:rPr>
              <a:t>realizar</a:t>
            </a:r>
            <a:r>
              <a:rPr lang="en-US" dirty="0" smtClean="0">
                <a:latin typeface="Arial" pitchFamily="34" charset="0"/>
                <a:cs typeface="Arial" pitchFamily="34" charset="0"/>
              </a:rPr>
              <a:t> un </a:t>
            </a:r>
            <a:r>
              <a:rPr lang="en-US" dirty="0" err="1" smtClean="0">
                <a:latin typeface="Arial" pitchFamily="34" charset="0"/>
                <a:cs typeface="Arial" pitchFamily="34" charset="0"/>
              </a:rPr>
              <a:t>servicio</a:t>
            </a:r>
            <a:r>
              <a:rPr lang="en-US" dirty="0" smtClean="0">
                <a:latin typeface="Arial" pitchFamily="34" charset="0"/>
                <a:cs typeface="Arial" pitchFamily="34" charset="0"/>
              </a:rPr>
              <a:t> </a:t>
            </a:r>
            <a:r>
              <a:rPr lang="en-US" dirty="0" err="1" smtClean="0">
                <a:latin typeface="Arial" pitchFamily="34" charset="0"/>
                <a:cs typeface="Arial" pitchFamily="34" charset="0"/>
              </a:rPr>
              <a:t>correcto</a:t>
            </a:r>
            <a:r>
              <a:rPr lang="en-US" dirty="0" smtClean="0">
                <a:latin typeface="Arial" pitchFamily="34" charset="0"/>
                <a:cs typeface="Arial" pitchFamily="34" charset="0"/>
              </a:rPr>
              <a:t>.</a:t>
            </a:r>
          </a:p>
          <a:p>
            <a:pPr algn="ctr">
              <a:buNone/>
            </a:pPr>
            <a:endParaRPr lang="es-EC" dirty="0"/>
          </a:p>
        </p:txBody>
      </p:sp>
      <p:sp>
        <p:nvSpPr>
          <p:cNvPr id="2" name="1 Título"/>
          <p:cNvSpPr>
            <a:spLocks noGrp="1"/>
          </p:cNvSpPr>
          <p:nvPr>
            <p:ph type="title"/>
          </p:nvPr>
        </p:nvSpPr>
        <p:spPr/>
        <p:txBody>
          <a:bodyPr/>
          <a:lstStyle/>
          <a:p>
            <a:r>
              <a:rPr lang="en-US" dirty="0" err="1" smtClean="0">
                <a:latin typeface="Arial" pitchFamily="34" charset="0"/>
                <a:cs typeface="Arial" pitchFamily="34" charset="0"/>
              </a:rPr>
              <a:t>Lanzamiento</a:t>
            </a:r>
            <a:r>
              <a:rPr lang="en-US" dirty="0" smtClean="0">
                <a:latin typeface="Arial" pitchFamily="34" charset="0"/>
                <a:cs typeface="Arial" pitchFamily="34" charset="0"/>
              </a:rPr>
              <a:t> de la </a:t>
            </a:r>
            <a:r>
              <a:rPr lang="en-US" dirty="0" err="1" smtClean="0">
                <a:latin typeface="Arial" pitchFamily="34" charset="0"/>
                <a:cs typeface="Arial" pitchFamily="34" charset="0"/>
              </a:rPr>
              <a:t>pelota</a:t>
            </a:r>
            <a:endParaRPr lang="es-EC" dirty="0">
              <a:latin typeface="Arial" pitchFamily="34" charset="0"/>
              <a:cs typeface="Arial" pitchFamily="34" charset="0"/>
            </a:endParaRPr>
          </a:p>
        </p:txBody>
      </p:sp>
      <p:pic>
        <p:nvPicPr>
          <p:cNvPr id="4" name="3 Imagen" descr="C:\Documents and Settings\Geovanny Coello\Escritorio\fotos tesis\DSC05253.JPG"/>
          <p:cNvPicPr/>
          <p:nvPr/>
        </p:nvPicPr>
        <p:blipFill>
          <a:blip r:embed="rId2" cstate="print"/>
          <a:srcRect/>
          <a:stretch>
            <a:fillRect/>
          </a:stretch>
        </p:blipFill>
        <p:spPr bwMode="auto">
          <a:xfrm>
            <a:off x="3563888" y="3068961"/>
            <a:ext cx="2808312" cy="295232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dirty="0">
                <a:latin typeface="Arial" pitchFamily="34" charset="0"/>
                <a:cs typeface="Arial" pitchFamily="34" charset="0"/>
              </a:rPr>
              <a:t>Donde se realiza el “</a:t>
            </a:r>
            <a:r>
              <a:rPr lang="es-ES" dirty="0" err="1">
                <a:latin typeface="Arial" pitchFamily="34" charset="0"/>
                <a:cs typeface="Arial" pitchFamily="34" charset="0"/>
              </a:rPr>
              <a:t>feeling”del</a:t>
            </a:r>
            <a:r>
              <a:rPr lang="es-ES" dirty="0">
                <a:latin typeface="Arial" pitchFamily="34" charset="0"/>
                <a:cs typeface="Arial" pitchFamily="34" charset="0"/>
              </a:rPr>
              <a:t> gesto técnico, puede ser rígida o relajada</a:t>
            </a:r>
            <a:r>
              <a:rPr lang="es-ES" dirty="0" smtClean="0">
                <a:latin typeface="Arial" pitchFamily="34" charset="0"/>
                <a:cs typeface="Arial" pitchFamily="34" charset="0"/>
              </a:rPr>
              <a:t>.</a:t>
            </a:r>
          </a:p>
          <a:p>
            <a:pPr lvl="0" algn="ctr">
              <a:buNone/>
            </a:pPr>
            <a:endParaRPr lang="es-EC" dirty="0">
              <a:latin typeface="Arial" pitchFamily="34" charset="0"/>
              <a:cs typeface="Arial" pitchFamily="34" charset="0"/>
            </a:endParaRPr>
          </a:p>
          <a:p>
            <a:pPr>
              <a:buNone/>
            </a:pPr>
            <a:endParaRPr lang="en-US" dirty="0" smtClean="0"/>
          </a:p>
          <a:p>
            <a:pPr algn="ctr">
              <a:buNone/>
            </a:pPr>
            <a:endParaRPr lang="es-EC" dirty="0"/>
          </a:p>
        </p:txBody>
      </p:sp>
      <p:sp>
        <p:nvSpPr>
          <p:cNvPr id="2" name="1 Título"/>
          <p:cNvSpPr>
            <a:spLocks noGrp="1"/>
          </p:cNvSpPr>
          <p:nvPr>
            <p:ph type="title"/>
          </p:nvPr>
        </p:nvSpPr>
        <p:spPr>
          <a:xfrm>
            <a:off x="467544" y="260648"/>
            <a:ext cx="8229600" cy="1143000"/>
          </a:xfrm>
        </p:spPr>
        <p:txBody>
          <a:bodyPr/>
          <a:lstStyle/>
          <a:p>
            <a:r>
              <a:rPr lang="en-US" dirty="0" err="1" smtClean="0">
                <a:latin typeface="Arial" pitchFamily="34" charset="0"/>
                <a:cs typeface="Arial" pitchFamily="34" charset="0"/>
              </a:rPr>
              <a:t>Flexibilidad</a:t>
            </a:r>
            <a:r>
              <a:rPr lang="en-US" dirty="0" smtClean="0">
                <a:latin typeface="Arial" pitchFamily="34" charset="0"/>
                <a:cs typeface="Arial" pitchFamily="34" charset="0"/>
              </a:rPr>
              <a:t> de la </a:t>
            </a:r>
            <a:r>
              <a:rPr lang="en-US" dirty="0" err="1" smtClean="0">
                <a:latin typeface="Arial" pitchFamily="34" charset="0"/>
                <a:cs typeface="Arial" pitchFamily="34" charset="0"/>
              </a:rPr>
              <a:t>muñeca</a:t>
            </a:r>
            <a:endParaRPr lang="es-EC" dirty="0">
              <a:latin typeface="Arial" pitchFamily="34" charset="0"/>
              <a:cs typeface="Arial" pitchFamily="34" charset="0"/>
            </a:endParaRPr>
          </a:p>
        </p:txBody>
      </p:sp>
      <p:pic>
        <p:nvPicPr>
          <p:cNvPr id="4" name="3 Imagen" descr="C:\Documents and Settings\Geovanny Coello\Escritorio\fotos tesis\DSC05167.JPG"/>
          <p:cNvPicPr/>
          <p:nvPr/>
        </p:nvPicPr>
        <p:blipFill>
          <a:blip r:embed="rId2" cstate="print"/>
          <a:srcRect/>
          <a:stretch>
            <a:fillRect/>
          </a:stretch>
        </p:blipFill>
        <p:spPr bwMode="auto">
          <a:xfrm>
            <a:off x="3419872" y="3068960"/>
            <a:ext cx="2005965" cy="249174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dirty="0">
                <a:latin typeface="Arial" pitchFamily="34" charset="0"/>
                <a:cs typeface="Arial" pitchFamily="34" charset="0"/>
              </a:rPr>
              <a:t>Aquí miramos la relación de la Inclinación del tronco con la flexión de las rodillas</a:t>
            </a:r>
            <a:r>
              <a:rPr lang="es-ES" dirty="0"/>
              <a:t>.</a:t>
            </a:r>
            <a:endParaRPr lang="es-EC" dirty="0"/>
          </a:p>
          <a:p>
            <a:pPr algn="ctr">
              <a:buNone/>
            </a:pPr>
            <a:endParaRPr lang="es-EC" dirty="0"/>
          </a:p>
        </p:txBody>
      </p:sp>
      <p:sp>
        <p:nvSpPr>
          <p:cNvPr id="2" name="1 Título"/>
          <p:cNvSpPr>
            <a:spLocks noGrp="1"/>
          </p:cNvSpPr>
          <p:nvPr>
            <p:ph type="title"/>
          </p:nvPr>
        </p:nvSpPr>
        <p:spPr/>
        <p:txBody>
          <a:bodyPr/>
          <a:lstStyle/>
          <a:p>
            <a:r>
              <a:rPr lang="en-US" dirty="0" err="1" smtClean="0">
                <a:latin typeface="Arial" pitchFamily="34" charset="0"/>
                <a:cs typeface="Arial" pitchFamily="34" charset="0"/>
              </a:rPr>
              <a:t>Posición</a:t>
            </a:r>
            <a:r>
              <a:rPr lang="en-US" dirty="0" smtClean="0">
                <a:latin typeface="Arial" pitchFamily="34" charset="0"/>
                <a:cs typeface="Arial" pitchFamily="34" charset="0"/>
              </a:rPr>
              <a:t> </a:t>
            </a:r>
            <a:r>
              <a:rPr lang="en-US" dirty="0" err="1" smtClean="0">
                <a:latin typeface="Arial" pitchFamily="34" charset="0"/>
                <a:cs typeface="Arial" pitchFamily="34" charset="0"/>
              </a:rPr>
              <a:t>Cuerpo</a:t>
            </a:r>
            <a:r>
              <a:rPr lang="en-US" dirty="0" smtClean="0">
                <a:latin typeface="Arial" pitchFamily="34" charset="0"/>
                <a:cs typeface="Arial" pitchFamily="34" charset="0"/>
              </a:rPr>
              <a:t>/</a:t>
            </a:r>
            <a:r>
              <a:rPr lang="en-US" dirty="0" err="1" smtClean="0">
                <a:latin typeface="Arial" pitchFamily="34" charset="0"/>
                <a:cs typeface="Arial" pitchFamily="34" charset="0"/>
              </a:rPr>
              <a:t>Piernas</a:t>
            </a:r>
            <a:endParaRPr lang="es-EC" dirty="0">
              <a:latin typeface="Arial" pitchFamily="34" charset="0"/>
              <a:cs typeface="Arial" pitchFamily="34" charset="0"/>
            </a:endParaRPr>
          </a:p>
        </p:txBody>
      </p:sp>
      <p:pic>
        <p:nvPicPr>
          <p:cNvPr id="4" name="3 Imagen" descr="C:\Documents and Settings\Geovanny Coello\Escritorio\fotos tesis\DSC05163.JPG"/>
          <p:cNvPicPr/>
          <p:nvPr/>
        </p:nvPicPr>
        <p:blipFill>
          <a:blip r:embed="rId2" cstate="print"/>
          <a:srcRect/>
          <a:stretch>
            <a:fillRect/>
          </a:stretch>
        </p:blipFill>
        <p:spPr bwMode="auto">
          <a:xfrm>
            <a:off x="2555777" y="3068961"/>
            <a:ext cx="3610347" cy="260224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idx="1"/>
          </p:nvPr>
        </p:nvSpPr>
        <p:spPr>
          <a:xfrm>
            <a:off x="457200" y="1340770"/>
            <a:ext cx="8229600" cy="4785395"/>
          </a:xfrm>
        </p:spPr>
        <p:txBody>
          <a:bodyPr>
            <a:normAutofit/>
          </a:bodyPr>
          <a:lstStyle/>
          <a:p>
            <a:pPr lvl="0"/>
            <a:r>
              <a:rPr lang="es-ES" sz="2000" dirty="0">
                <a:latin typeface="Arial" pitchFamily="34" charset="0"/>
                <a:cs typeface="Arial" pitchFamily="34" charset="0"/>
              </a:rPr>
              <a:t>Ubicación de la pelota lado del rival, y se observaron los resultados en los test evaluativos, pre-competitivos y en competencia. Los deportistas deben ganar el punto directamente o realizar un servicio donde puedan atacar la siguiente pelota , con el fin de tomar la iniciativa y ganar el punto.</a:t>
            </a:r>
            <a:endParaRPr lang="es-EC" sz="2000" dirty="0">
              <a:latin typeface="Arial" pitchFamily="34" charset="0"/>
              <a:cs typeface="Arial" pitchFamily="34" charset="0"/>
            </a:endParaRPr>
          </a:p>
          <a:p>
            <a:pPr>
              <a:buNone/>
            </a:pPr>
            <a:endParaRPr lang="en-US" dirty="0" smtClean="0"/>
          </a:p>
          <a:p>
            <a:pPr>
              <a:buNone/>
            </a:pPr>
            <a:endParaRPr lang="es-EC" dirty="0"/>
          </a:p>
        </p:txBody>
      </p:sp>
      <p:sp>
        <p:nvSpPr>
          <p:cNvPr id="9" name="8 Título"/>
          <p:cNvSpPr>
            <a:spLocks noGrp="1"/>
          </p:cNvSpPr>
          <p:nvPr>
            <p:ph type="title"/>
          </p:nvPr>
        </p:nvSpPr>
        <p:spPr/>
        <p:txBody>
          <a:bodyPr/>
          <a:lstStyle/>
          <a:p>
            <a:r>
              <a:rPr lang="en-US" dirty="0" err="1" smtClean="0"/>
              <a:t>Efectividad</a:t>
            </a:r>
            <a:endParaRPr lang="es-EC" dirty="0"/>
          </a:p>
        </p:txBody>
      </p:sp>
      <p:pic>
        <p:nvPicPr>
          <p:cNvPr id="12" name="11 Imagen" descr="C:\Documents and Settings\Geovanny Coello\Escritorio\fotos tesis\531235_446755622024333_1269953092_n.jpg"/>
          <p:cNvPicPr/>
          <p:nvPr/>
        </p:nvPicPr>
        <p:blipFill>
          <a:blip r:embed="rId2" cstate="print"/>
          <a:srcRect/>
          <a:stretch>
            <a:fillRect/>
          </a:stretch>
        </p:blipFill>
        <p:spPr bwMode="auto">
          <a:xfrm>
            <a:off x="899592" y="3429002"/>
            <a:ext cx="3081288" cy="2195703"/>
          </a:xfrm>
          <a:prstGeom prst="rect">
            <a:avLst/>
          </a:prstGeom>
          <a:noFill/>
          <a:ln w="9525">
            <a:noFill/>
            <a:miter lim="800000"/>
            <a:headEnd/>
            <a:tailEnd/>
          </a:ln>
        </p:spPr>
      </p:pic>
      <p:pic>
        <p:nvPicPr>
          <p:cNvPr id="13" name="12 Imagen" descr="C:\Documents and Settings\Geovanny Coello\Escritorio\fotos tesis\603442_446754738691088_349523933_n.jpg"/>
          <p:cNvPicPr/>
          <p:nvPr/>
        </p:nvPicPr>
        <p:blipFill>
          <a:blip r:embed="rId3" cstate="print"/>
          <a:srcRect/>
          <a:stretch>
            <a:fillRect/>
          </a:stretch>
        </p:blipFill>
        <p:spPr bwMode="auto">
          <a:xfrm>
            <a:off x="5004048" y="3429000"/>
            <a:ext cx="3074088" cy="22479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n-US" dirty="0" smtClean="0"/>
              <a:t>CAPITULO IV</a:t>
            </a:r>
            <a:endParaRPr lang="es-EC" dirty="0"/>
          </a:p>
        </p:txBody>
      </p:sp>
      <p:sp>
        <p:nvSpPr>
          <p:cNvPr id="9" name="Sous-titre 8"/>
          <p:cNvSpPr>
            <a:spLocks noGrp="1"/>
          </p:cNvSpPr>
          <p:nvPr>
            <p:ph type="subTitle" idx="1"/>
          </p:nvPr>
        </p:nvSpPr>
        <p:spPr/>
        <p:txBody>
          <a:bodyPr/>
          <a:lstStyle/>
          <a:p>
            <a:r>
              <a:rPr lang="en-US" smtClean="0"/>
              <a:t>RESULTADOS Y DISCUSION</a:t>
            </a:r>
            <a:endParaRPr lang="fr-FR"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395536" y="2204864"/>
            <a:ext cx="8229600" cy="1587631"/>
          </a:xfrm>
        </p:spPr>
        <p:txBody>
          <a:bodyPr>
            <a:noAutofit/>
          </a:bodyPr>
          <a:lstStyle/>
          <a:p>
            <a:pPr>
              <a:buFont typeface="Wingdings" pitchFamily="2" charset="2"/>
              <a:buChar char="Ø"/>
            </a:pPr>
            <a:endParaRPr lang="en-US" sz="2800" dirty="0" smtClean="0">
              <a:latin typeface="Arial" pitchFamily="34" charset="0"/>
              <a:cs typeface="Arial" pitchFamily="34" charset="0"/>
            </a:endParaRPr>
          </a:p>
          <a:p>
            <a:pPr>
              <a:buClrTx/>
              <a:buFont typeface="Wingdings" pitchFamily="2" charset="2"/>
              <a:buChar char="Ø"/>
            </a:pPr>
            <a:r>
              <a:rPr lang="en-US" sz="2800" b="1" u="sng" dirty="0" smtClean="0">
                <a:latin typeface="Arial" pitchFamily="34" charset="0"/>
                <a:cs typeface="Arial" pitchFamily="34" charset="0"/>
              </a:rPr>
              <a:t>COMPONENTE TÉCNICO</a:t>
            </a:r>
            <a:r>
              <a:rPr lang="en-US" sz="2800" b="1" dirty="0" smtClean="0">
                <a:latin typeface="Arial" pitchFamily="34" charset="0"/>
                <a:cs typeface="Arial" pitchFamily="34" charset="0"/>
              </a:rPr>
              <a:t>: AGARRE DE RAQUETA</a:t>
            </a:r>
          </a:p>
        </p:txBody>
      </p:sp>
      <p:sp>
        <p:nvSpPr>
          <p:cNvPr id="4" name="3 Título"/>
          <p:cNvSpPr>
            <a:spLocks noGrp="1"/>
          </p:cNvSpPr>
          <p:nvPr>
            <p:ph type="title"/>
          </p:nvPr>
        </p:nvSpPr>
        <p:spPr/>
        <p:txBody>
          <a:bodyPr>
            <a:normAutofit/>
          </a:bodyPr>
          <a:lstStyle/>
          <a:p>
            <a:r>
              <a:rPr lang="en-US" dirty="0" smtClean="0">
                <a:latin typeface="Arial" pitchFamily="34" charset="0"/>
                <a:cs typeface="Arial" pitchFamily="34" charset="0"/>
              </a:rPr>
              <a:t>CATEGORIA PRE JUVENIL</a:t>
            </a:r>
            <a:endParaRPr lang="es-EC"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7"/>
            <a:ext cx="8229600" cy="4713387"/>
          </a:xfrm>
        </p:spPr>
        <p:txBody>
          <a:bodyPr/>
          <a:lstStyle/>
          <a:p>
            <a:pPr algn="just"/>
            <a:r>
              <a:rPr lang="es-ES" sz="2400" b="1" i="1" dirty="0" smtClean="0">
                <a:latin typeface="Arial" pitchFamily="34" charset="0"/>
                <a:cs typeface="Arial" pitchFamily="34" charset="0"/>
              </a:rPr>
              <a:t>Grafico 1.</a:t>
            </a:r>
            <a:r>
              <a:rPr lang="es-ES" sz="2400" b="1" dirty="0" smtClean="0">
                <a:latin typeface="Arial" pitchFamily="34" charset="0"/>
                <a:cs typeface="Arial" pitchFamily="34" charset="0"/>
              </a:rPr>
              <a:t> Comparación del test inicial  y el test precompetitivo del componente técnico: Agarre de raqueta basado en el aspecto técnico observable: profundo, medio y mediano.</a:t>
            </a:r>
          </a:p>
          <a:p>
            <a:pPr>
              <a:buNone/>
            </a:pPr>
            <a:endParaRPr lang="es-ES" sz="2400" b="1" dirty="0" smtClean="0">
              <a:latin typeface="Arial" pitchFamily="34" charset="0"/>
              <a:cs typeface="Arial" pitchFamily="34" charset="0"/>
            </a:endParaRPr>
          </a:p>
          <a:p>
            <a:endParaRPr lang="es-EC" sz="2400" dirty="0" smtClean="0">
              <a:latin typeface="Arial" pitchFamily="34" charset="0"/>
              <a:cs typeface="Arial" pitchFamily="34" charset="0"/>
            </a:endParaRPr>
          </a:p>
          <a:p>
            <a:pPr>
              <a:buNone/>
            </a:pPr>
            <a:endParaRPr lang="es-EC" dirty="0"/>
          </a:p>
        </p:txBody>
      </p:sp>
      <p:sp>
        <p:nvSpPr>
          <p:cNvPr id="2" name="1 Título"/>
          <p:cNvSpPr>
            <a:spLocks noGrp="1"/>
          </p:cNvSpPr>
          <p:nvPr>
            <p:ph type="title"/>
          </p:nvPr>
        </p:nvSpPr>
        <p:spPr/>
        <p:txBody>
          <a:bodyPr>
            <a:normAutofit fontScale="90000"/>
          </a:bodyPr>
          <a:lstStyle/>
          <a:p>
            <a:r>
              <a:rPr lang="en-US" b="1" dirty="0" smtClean="0"/>
              <a:t/>
            </a:r>
            <a:br>
              <a:rPr lang="en-US" b="1" dirty="0" smtClean="0"/>
            </a:br>
            <a:r>
              <a:rPr lang="en-US" sz="4000" b="1" dirty="0" smtClean="0">
                <a:latin typeface="Arial" pitchFamily="34" charset="0"/>
                <a:cs typeface="Arial" pitchFamily="34" charset="0"/>
              </a:rPr>
              <a:t>ASPECTO TÉCNICO OBSERVABLE: PROFUNDO, MEDIO O BAJO.</a:t>
            </a:r>
            <a:r>
              <a:rPr lang="es-EC" b="1" dirty="0" smtClean="0"/>
              <a:t/>
            </a:r>
            <a:br>
              <a:rPr lang="es-EC" b="1" dirty="0" smtClean="0"/>
            </a:br>
            <a:endParaRPr lang="es-EC" dirty="0"/>
          </a:p>
        </p:txBody>
      </p:sp>
      <p:graphicFrame>
        <p:nvGraphicFramePr>
          <p:cNvPr id="4" name="3 Gráfico"/>
          <p:cNvGraphicFramePr/>
          <p:nvPr/>
        </p:nvGraphicFramePr>
        <p:xfrm>
          <a:off x="2051720" y="2996952"/>
          <a:ext cx="561662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2050" name="Rectangle 2"/>
          <p:cNvSpPr>
            <a:spLocks noChangeArrowheads="1"/>
          </p:cNvSpPr>
          <p:nvPr/>
        </p:nvSpPr>
        <p:spPr bwMode="auto">
          <a:xfrm>
            <a:off x="5796136" y="6237312"/>
            <a:ext cx="1907704"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Times New Roman" pitchFamily="18" charset="0"/>
              </a:rPr>
              <a:t>Autor: Coello, G (2012)</a:t>
            </a:r>
            <a:endParaRPr kumimoji="0" lang="es-EC"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20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vert="horz">
            <a:noAutofit/>
          </a:bodyPr>
          <a:lstStyle/>
          <a:p>
            <a:pPr marL="624078" indent="-514350">
              <a:spcBef>
                <a:spcPts val="400"/>
              </a:spcBef>
              <a:buSzPct val="68000"/>
              <a:buFont typeface="Wingdings" pitchFamily="2" charset="2"/>
              <a:buChar char="Ø"/>
            </a:pPr>
            <a:r>
              <a:rPr lang="en-US" sz="2800" i="0" u="sng" dirty="0" smtClean="0">
                <a:solidFill>
                  <a:schemeClr val="tx1"/>
                </a:solidFill>
                <a:latin typeface="Arial" pitchFamily="34" charset="0"/>
                <a:ea typeface="+mn-ea"/>
                <a:cs typeface="Arial" pitchFamily="34" charset="0"/>
              </a:rPr>
              <a:t>COMPONENTE TÉCNICO</a:t>
            </a:r>
            <a:r>
              <a:rPr lang="en-US" sz="2800" i="0" dirty="0" smtClean="0">
                <a:solidFill>
                  <a:schemeClr val="tx1"/>
                </a:solidFill>
                <a:latin typeface="Arial" pitchFamily="34" charset="0"/>
                <a:ea typeface="+mn-ea"/>
                <a:cs typeface="Arial" pitchFamily="34" charset="0"/>
              </a:rPr>
              <a:t>: ROTACIÓN DEL CENTRO DE GRAVEDAD</a:t>
            </a:r>
            <a:endParaRPr lang="es-EC" sz="2800" i="0" dirty="0">
              <a:solidFill>
                <a:schemeClr val="tx1"/>
              </a:solidFill>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S" sz="2400" b="1" i="1" dirty="0" smtClean="0">
                <a:latin typeface="Arial" pitchFamily="34" charset="0"/>
                <a:cs typeface="Arial" pitchFamily="34" charset="0"/>
              </a:rPr>
              <a:t>Grafico 2</a:t>
            </a:r>
            <a:r>
              <a:rPr lang="es-ES" sz="2400" b="1" dirty="0" smtClean="0">
                <a:latin typeface="Arial" pitchFamily="34" charset="0"/>
                <a:cs typeface="Arial" pitchFamily="34" charset="0"/>
              </a:rPr>
              <a:t> Comparación del test inicial  y el test precompetitivo del componente técnico: Rotación del centro de gravedad, bajo el aspecto técnico observable: Amplio (posición inicial).</a:t>
            </a:r>
            <a:endParaRPr lang="es-EC"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s-EC" sz="2400" dirty="0">
              <a:latin typeface="Arial" pitchFamily="34" charset="0"/>
              <a:cs typeface="Arial" pitchFamily="34" charset="0"/>
            </a:endParaRPr>
          </a:p>
        </p:txBody>
      </p:sp>
      <p:sp>
        <p:nvSpPr>
          <p:cNvPr id="6" name="Titre 5"/>
          <p:cNvSpPr>
            <a:spLocks noGrp="1"/>
          </p:cNvSpPr>
          <p:nvPr>
            <p:ph type="title"/>
          </p:nvPr>
        </p:nvSpPr>
        <p:spPr>
          <a:xfrm>
            <a:off x="467544" y="0"/>
            <a:ext cx="8136904" cy="1570186"/>
          </a:xfrm>
        </p:spPr>
        <p:txBody>
          <a:bodyPr>
            <a:normAutofit/>
          </a:bodyPr>
          <a:lstStyle/>
          <a:p>
            <a:r>
              <a:rPr lang="en-US" sz="3600" dirty="0" smtClean="0">
                <a:latin typeface="Arial" pitchFamily="34" charset="0"/>
                <a:cs typeface="Arial" pitchFamily="34" charset="0"/>
              </a:rPr>
              <a:t>ASPECTO TÉCNICO OBSERVABLE: AMPLIO, (POSICIÓN INICIAL)</a:t>
            </a:r>
            <a:endParaRPr lang="fr-FR" sz="3600" dirty="0"/>
          </a:p>
        </p:txBody>
      </p:sp>
      <p:graphicFrame>
        <p:nvGraphicFramePr>
          <p:cNvPr id="4" name="3 Gráfico"/>
          <p:cNvGraphicFramePr/>
          <p:nvPr/>
        </p:nvGraphicFramePr>
        <p:xfrm>
          <a:off x="2195736" y="3140968"/>
          <a:ext cx="4896544"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a:spLocks noChangeArrowheads="1"/>
          </p:cNvSpPr>
          <p:nvPr/>
        </p:nvSpPr>
        <p:spPr bwMode="auto">
          <a:xfrm>
            <a:off x="5220072" y="5877272"/>
            <a:ext cx="1907704"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Times New Roman" pitchFamily="18" charset="0"/>
              </a:rPr>
              <a:t>Autor: Coello, G (2012)</a:t>
            </a:r>
            <a:endParaRPr kumimoji="0" lang="es-EC"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S" sz="2400" b="1" i="1" dirty="0" smtClean="0">
                <a:latin typeface="Arial" pitchFamily="34" charset="0"/>
                <a:cs typeface="Arial" pitchFamily="34" charset="0"/>
              </a:rPr>
              <a:t>Grafico 3</a:t>
            </a:r>
            <a:r>
              <a:rPr lang="es-ES" sz="2400" b="1" dirty="0" smtClean="0">
                <a:latin typeface="Arial" pitchFamily="34" charset="0"/>
                <a:cs typeface="Arial" pitchFamily="34" charset="0"/>
              </a:rPr>
              <a:t> Comparación del test inicial  y el test precompetitivo del componente técnico: Rotación del centro de gravedad, bajo el aspecto técnico observable : Corto (posición final )</a:t>
            </a:r>
            <a:endParaRPr lang="es-EC"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s-EC" sz="2400" dirty="0">
              <a:latin typeface="Arial" pitchFamily="34" charset="0"/>
              <a:cs typeface="Arial" pitchFamily="34" charset="0"/>
            </a:endParaRPr>
          </a:p>
        </p:txBody>
      </p:sp>
      <p:sp>
        <p:nvSpPr>
          <p:cNvPr id="6" name="Titre 5"/>
          <p:cNvSpPr>
            <a:spLocks noGrp="1"/>
          </p:cNvSpPr>
          <p:nvPr>
            <p:ph type="title"/>
          </p:nvPr>
        </p:nvSpPr>
        <p:spPr>
          <a:xfrm>
            <a:off x="467544" y="116632"/>
            <a:ext cx="8229600" cy="1431032"/>
          </a:xfrm>
        </p:spPr>
        <p:txBody>
          <a:bodyPr>
            <a:noAutofit/>
          </a:bodyPr>
          <a:lstStyle/>
          <a:p>
            <a:r>
              <a:rPr lang="en-US" sz="3600" dirty="0" smtClean="0">
                <a:latin typeface="Arial" pitchFamily="34" charset="0"/>
                <a:cs typeface="Arial" pitchFamily="34" charset="0"/>
              </a:rPr>
              <a:t>ASPECTO TÉCNICO OBSERVABLE: CORTO (POSICIÓN FINAL)</a:t>
            </a:r>
            <a:endParaRPr lang="fr-FR" sz="3600" dirty="0"/>
          </a:p>
        </p:txBody>
      </p:sp>
      <p:graphicFrame>
        <p:nvGraphicFramePr>
          <p:cNvPr id="4" name="3 Gráfico"/>
          <p:cNvGraphicFramePr/>
          <p:nvPr/>
        </p:nvGraphicFramePr>
        <p:xfrm>
          <a:off x="2195736" y="3212976"/>
          <a:ext cx="4824536"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580112" y="5949280"/>
            <a:ext cx="1435008" cy="230832"/>
          </a:xfrm>
          <a:prstGeom prst="rect">
            <a:avLst/>
          </a:prstGeom>
        </p:spPr>
        <p:txBody>
          <a:bodyPr wrap="none">
            <a:spAutoFit/>
          </a:bodyPr>
          <a:lstStyle/>
          <a:p>
            <a:r>
              <a:rPr lang="es-ES" sz="900" b="1" dirty="0" smtClean="0">
                <a:latin typeface="Arial" pitchFamily="34" charset="0"/>
                <a:ea typeface="Times New Roman" pitchFamily="18" charset="0"/>
              </a:rPr>
              <a:t>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95536" y="1916832"/>
            <a:ext cx="8229600" cy="3600400"/>
          </a:xfrm>
        </p:spPr>
        <p:txBody>
          <a:bodyPr>
            <a:noAutofit/>
          </a:bodyPr>
          <a:lstStyle/>
          <a:p>
            <a:pPr marL="808038" indent="-628650" algn="just"/>
            <a:r>
              <a:rPr lang="es-ES" sz="3600" dirty="0">
                <a:latin typeface="Arial" pitchFamily="34" charset="0"/>
                <a:cs typeface="Arial" pitchFamily="34" charset="0"/>
              </a:rPr>
              <a:t>Cómo incide el servicio de derecha en la recepción de los  tenimesistas infantiles y juveniles de Pichincha durante el primer semestre del año 2012?</a:t>
            </a:r>
            <a:endParaRPr lang="es-EC" sz="3600" dirty="0">
              <a:latin typeface="Arial" pitchFamily="34" charset="0"/>
              <a:cs typeface="Arial" pitchFamily="34" charset="0"/>
            </a:endParaRPr>
          </a:p>
          <a:p>
            <a:pPr marL="808038" indent="-628650"/>
            <a:endParaRPr lang="es-EC" sz="3600" dirty="0" smtClean="0">
              <a:latin typeface="Arial" pitchFamily="34" charset="0"/>
              <a:cs typeface="Arial" pitchFamily="34" charset="0"/>
            </a:endParaRPr>
          </a:p>
          <a:p>
            <a:pPr algn="just">
              <a:buNone/>
            </a:pPr>
            <a:endParaRPr lang="fr-FR" sz="3600" dirty="0"/>
          </a:p>
        </p:txBody>
      </p:sp>
      <p:sp>
        <p:nvSpPr>
          <p:cNvPr id="2" name="1 Título"/>
          <p:cNvSpPr>
            <a:spLocks noGrp="1"/>
          </p:cNvSpPr>
          <p:nvPr>
            <p:ph type="title"/>
          </p:nvPr>
        </p:nvSpPr>
        <p:spPr/>
        <p:txBody>
          <a:bodyPr>
            <a:normAutofit/>
          </a:bodyPr>
          <a:lstStyle/>
          <a:p>
            <a:r>
              <a:rPr lang="es-EC" dirty="0" smtClean="0">
                <a:latin typeface="Arial" pitchFamily="34" charset="0"/>
                <a:cs typeface="Arial" pitchFamily="34" charset="0"/>
              </a:rPr>
              <a:t>1.2	Formulación del problema</a:t>
            </a:r>
            <a:endParaRPr lang="es-EC"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vert="horz" rtlCol="0" anchor="ctr">
            <a:noAutofit/>
            <a:scene3d>
              <a:camera prst="orthographicFront"/>
              <a:lightRig rig="soft" dir="t"/>
            </a:scene3d>
            <a:sp3d prstMaterial="softEdge">
              <a:bevelT w="25400" h="25400"/>
            </a:sp3d>
          </a:bodyPr>
          <a:lstStyle/>
          <a:p>
            <a:pPr marL="624078" indent="-514350">
              <a:spcBef>
                <a:spcPts val="400"/>
              </a:spcBef>
              <a:buSzPct val="68000"/>
              <a:buFont typeface="Wingdings" pitchFamily="2" charset="2"/>
              <a:buChar char="Ø"/>
            </a:pPr>
            <a:r>
              <a:rPr lang="en-US" sz="2800" i="0" u="sng" dirty="0" smtClean="0">
                <a:solidFill>
                  <a:schemeClr val="tx1"/>
                </a:solidFill>
                <a:latin typeface="Arial" pitchFamily="34" charset="0"/>
                <a:ea typeface="+mn-ea"/>
                <a:cs typeface="Arial" pitchFamily="34" charset="0"/>
              </a:rPr>
              <a:t>COMPONENTE TÉCNICO</a:t>
            </a:r>
            <a:r>
              <a:rPr lang="en-US" sz="2800" i="0" dirty="0" smtClean="0">
                <a:solidFill>
                  <a:schemeClr val="tx1"/>
                </a:solidFill>
                <a:latin typeface="Arial" pitchFamily="34" charset="0"/>
                <a:ea typeface="+mn-ea"/>
                <a:cs typeface="Arial" pitchFamily="34" charset="0"/>
              </a:rPr>
              <a:t>: COLOCACIÓN DE LA PELOTA</a:t>
            </a:r>
            <a:endParaRPr lang="es-EC" sz="2800" i="0" dirty="0" smtClean="0">
              <a:solidFill>
                <a:schemeClr val="tx1"/>
              </a:solidFill>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2818"/>
            <a:ext cx="8229600" cy="4353347"/>
          </a:xfrm>
        </p:spPr>
        <p:txBody>
          <a:bodyPr>
            <a:normAutofit/>
          </a:bodyPr>
          <a:lstStyle/>
          <a:p>
            <a:pPr algn="just">
              <a:buNone/>
            </a:pPr>
            <a:r>
              <a:rPr lang="es-ES" sz="1800" b="1" i="1" dirty="0" smtClean="0">
                <a:latin typeface="Arial" pitchFamily="34" charset="0"/>
                <a:cs typeface="Arial" pitchFamily="34" charset="0"/>
              </a:rPr>
              <a:t>Grafico 4</a:t>
            </a:r>
            <a:r>
              <a:rPr lang="es-ES" sz="1800" b="1" dirty="0" smtClean="0">
                <a:latin typeface="Arial" pitchFamily="34" charset="0"/>
                <a:cs typeface="Arial" pitchFamily="34" charset="0"/>
              </a:rPr>
              <a:t>  Comparación del test inicial  y el test precompetitivo del componente técnico: Colocación de la pelota, bajo el aspecto técnico observable: Ubicación de la pelota en la 9 zonas marcadas (10 pelotas por cada atleta).</a:t>
            </a:r>
            <a:endParaRPr lang="es-EC" sz="1800" b="1" dirty="0" smtClean="0">
              <a:latin typeface="Arial" pitchFamily="34" charset="0"/>
              <a:cs typeface="Arial" pitchFamily="34" charset="0"/>
            </a:endParaRPr>
          </a:p>
          <a:p>
            <a:pPr algn="just">
              <a:buNone/>
            </a:pPr>
            <a:endParaRPr lang="es-EC" sz="1800" dirty="0">
              <a:latin typeface="Arial" pitchFamily="34" charset="0"/>
              <a:cs typeface="Arial" pitchFamily="34" charset="0"/>
            </a:endParaRPr>
          </a:p>
        </p:txBody>
      </p:sp>
      <p:sp>
        <p:nvSpPr>
          <p:cNvPr id="2" name="1 Título"/>
          <p:cNvSpPr>
            <a:spLocks noGrp="1"/>
          </p:cNvSpPr>
          <p:nvPr>
            <p:ph type="title"/>
          </p:nvPr>
        </p:nvSpPr>
        <p:spPr>
          <a:xfrm>
            <a:off x="467544" y="188640"/>
            <a:ext cx="8229600" cy="1575048"/>
          </a:xfrm>
        </p:spPr>
        <p:txBody>
          <a:bodyPr>
            <a:noAutofit/>
          </a:bodyPr>
          <a:lstStyle/>
          <a:p>
            <a:r>
              <a:rPr lang="en-US" sz="2800" dirty="0" smtClean="0">
                <a:latin typeface="Arial" pitchFamily="34" charset="0"/>
                <a:cs typeface="Arial" pitchFamily="34" charset="0"/>
              </a:rPr>
              <a:t>ASPECTO TÉCNICO OBSERVABLE: UBICACIÓN DE LA PELOTA EN LAS 9 ZONAS MARCADAS (10 PELOTAS POR CADA ATLETA) </a:t>
            </a:r>
            <a:endParaRPr lang="es-EC" sz="2800" dirty="0">
              <a:latin typeface="Arial" pitchFamily="34" charset="0"/>
              <a:cs typeface="Arial" pitchFamily="34" charset="0"/>
            </a:endParaRPr>
          </a:p>
        </p:txBody>
      </p:sp>
      <p:graphicFrame>
        <p:nvGraphicFramePr>
          <p:cNvPr id="4" name="3 Gráfico"/>
          <p:cNvGraphicFramePr/>
          <p:nvPr/>
        </p:nvGraphicFramePr>
        <p:xfrm>
          <a:off x="2339752" y="3212976"/>
          <a:ext cx="4824536"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724128" y="5877272"/>
            <a:ext cx="1435008" cy="230832"/>
          </a:xfrm>
          <a:prstGeom prst="rect">
            <a:avLst/>
          </a:prstGeom>
        </p:spPr>
        <p:txBody>
          <a:bodyPr wrap="none">
            <a:spAutoFit/>
          </a:bodyPr>
          <a:lstStyle/>
          <a:p>
            <a:r>
              <a:rPr lang="es-ES" sz="900" b="1" dirty="0" smtClean="0">
                <a:latin typeface="Arial" pitchFamily="34" charset="0"/>
                <a:ea typeface="Times New Roman" pitchFamily="18" charset="0"/>
              </a:rPr>
              <a:t>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vert="horz" rtlCol="0" anchor="ctr">
            <a:noAutofit/>
            <a:scene3d>
              <a:camera prst="orthographicFront"/>
              <a:lightRig rig="soft" dir="t"/>
            </a:scene3d>
            <a:sp3d prstMaterial="softEdge">
              <a:bevelT w="25400" h="25400"/>
            </a:sp3d>
          </a:bodyPr>
          <a:lstStyle/>
          <a:p>
            <a:pPr marL="624078" indent="-514350">
              <a:spcBef>
                <a:spcPts val="400"/>
              </a:spcBef>
              <a:buSzPct val="68000"/>
              <a:buFont typeface="Wingdings" pitchFamily="2" charset="2"/>
              <a:buChar char="Ø"/>
            </a:pPr>
            <a:r>
              <a:rPr lang="en-US" sz="2800" i="0" u="sng" dirty="0" smtClean="0">
                <a:solidFill>
                  <a:schemeClr val="tx1"/>
                </a:solidFill>
                <a:effectLst/>
                <a:latin typeface="Arial" pitchFamily="34" charset="0"/>
                <a:ea typeface="+mn-ea"/>
                <a:cs typeface="Arial" pitchFamily="34" charset="0"/>
              </a:rPr>
              <a:t>COMPONENTE TÉCNICO</a:t>
            </a:r>
            <a:r>
              <a:rPr lang="en-US" sz="2800" i="0" dirty="0" smtClean="0">
                <a:solidFill>
                  <a:schemeClr val="tx1"/>
                </a:solidFill>
                <a:effectLst/>
                <a:latin typeface="Arial" pitchFamily="34" charset="0"/>
                <a:ea typeface="+mn-ea"/>
                <a:cs typeface="Arial" pitchFamily="34" charset="0"/>
              </a:rPr>
              <a:t>: LANZAMIENTO DE LA PELOTA</a:t>
            </a:r>
            <a:endParaRPr lang="es-EC" sz="2800" i="0" dirty="0" smtClean="0">
              <a:solidFill>
                <a:schemeClr val="tx1"/>
              </a:solidFill>
              <a:effectLst/>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628802"/>
            <a:ext cx="8229600" cy="4525963"/>
          </a:xfrm>
        </p:spPr>
        <p:txBody>
          <a:bodyPr>
            <a:normAutofit/>
          </a:bodyPr>
          <a:lstStyle/>
          <a:p>
            <a:pPr algn="just">
              <a:buNone/>
            </a:pPr>
            <a:r>
              <a:rPr lang="es-ES" sz="2000" b="1" i="1" dirty="0" smtClean="0">
                <a:latin typeface="Arial" pitchFamily="34" charset="0"/>
                <a:cs typeface="Arial" pitchFamily="34" charset="0"/>
              </a:rPr>
              <a:t>Grafico 5</a:t>
            </a:r>
            <a:r>
              <a:rPr lang="es-ES" sz="2000" b="1" dirty="0" smtClean="0">
                <a:latin typeface="Arial" pitchFamily="34" charset="0"/>
                <a:cs typeface="Arial" pitchFamily="34" charset="0"/>
              </a:rPr>
              <a:t> Comparación del test inicial  y el test precompetitivo del componente técnico: Lanzamiento de la pelota, bajo el aspecto técnico observable: zona de parada en la mesa.</a:t>
            </a:r>
          </a:p>
          <a:p>
            <a:pPr algn="just">
              <a:buNone/>
            </a:pPr>
            <a:endParaRPr lang="es-EC" sz="2000" dirty="0" smtClean="0">
              <a:latin typeface="Arial" pitchFamily="34" charset="0"/>
              <a:cs typeface="Arial" pitchFamily="34" charset="0"/>
            </a:endParaRPr>
          </a:p>
          <a:p>
            <a:pPr>
              <a:buNone/>
            </a:pPr>
            <a:endParaRPr lang="es-EC" sz="2800" dirty="0"/>
          </a:p>
        </p:txBody>
      </p:sp>
      <p:sp>
        <p:nvSpPr>
          <p:cNvPr id="2" name="1 Título"/>
          <p:cNvSpPr>
            <a:spLocks noGrp="1"/>
          </p:cNvSpPr>
          <p:nvPr>
            <p:ph type="title"/>
          </p:nvPr>
        </p:nvSpPr>
        <p:spPr/>
        <p:txBody>
          <a:bodyPr>
            <a:noAutofit/>
          </a:bodyPr>
          <a:lstStyle/>
          <a:p>
            <a:r>
              <a:rPr lang="en-US" sz="2800" dirty="0" smtClean="0">
                <a:latin typeface="Arial" pitchFamily="34" charset="0"/>
                <a:cs typeface="Arial" pitchFamily="34" charset="0"/>
              </a:rPr>
              <a:t>ASPECTO TÉCNICO OBSERVABLE: ZONA DE PARADA EN LA MESA</a:t>
            </a:r>
            <a:endParaRPr lang="es-EC" sz="2800" dirty="0">
              <a:latin typeface="Arial" pitchFamily="34" charset="0"/>
              <a:cs typeface="Arial" pitchFamily="34" charset="0"/>
            </a:endParaRPr>
          </a:p>
        </p:txBody>
      </p:sp>
      <p:graphicFrame>
        <p:nvGraphicFramePr>
          <p:cNvPr id="4" name="3 Gráfico"/>
          <p:cNvGraphicFramePr/>
          <p:nvPr/>
        </p:nvGraphicFramePr>
        <p:xfrm>
          <a:off x="2483768" y="285293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580112" y="5589240"/>
            <a:ext cx="1499128"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467544" y="2636912"/>
            <a:ext cx="8229600" cy="1011568"/>
          </a:xfrm>
        </p:spPr>
        <p:txBody>
          <a:bodyPr>
            <a:normAutofit/>
          </a:bodyPr>
          <a:lstStyle/>
          <a:p>
            <a:pPr marL="623888" indent="-533400">
              <a:buClrTx/>
              <a:buFont typeface="Wingdings" pitchFamily="2" charset="2"/>
              <a:buChar char="Ø"/>
            </a:pPr>
            <a:r>
              <a:rPr lang="en-US" sz="2800" b="1" u="sng" dirty="0" smtClean="0">
                <a:latin typeface="Arial" pitchFamily="34" charset="0"/>
                <a:cs typeface="Arial" pitchFamily="34" charset="0"/>
              </a:rPr>
              <a:t>COMPONENTE TÉCNICO</a:t>
            </a:r>
            <a:r>
              <a:rPr lang="en-US" sz="2800" b="1" dirty="0" smtClean="0">
                <a:latin typeface="Arial" pitchFamily="34" charset="0"/>
                <a:cs typeface="Arial" pitchFamily="34" charset="0"/>
              </a:rPr>
              <a:t>: AGARRE DE RAQUETA</a:t>
            </a:r>
            <a:endParaRPr lang="es-EC" sz="2800" b="1" dirty="0">
              <a:latin typeface="Arial" pitchFamily="34" charset="0"/>
              <a:cs typeface="Arial" pitchFamily="34" charset="0"/>
            </a:endParaRPr>
          </a:p>
        </p:txBody>
      </p:sp>
      <p:sp>
        <p:nvSpPr>
          <p:cNvPr id="4" name="3 Título"/>
          <p:cNvSpPr>
            <a:spLocks noGrp="1"/>
          </p:cNvSpPr>
          <p:nvPr>
            <p:ph type="title"/>
          </p:nvPr>
        </p:nvSpPr>
        <p:spPr/>
        <p:txBody>
          <a:bodyPr/>
          <a:lstStyle/>
          <a:p>
            <a:r>
              <a:rPr lang="en-US" dirty="0" smtClean="0">
                <a:latin typeface="Arial" pitchFamily="34" charset="0"/>
                <a:cs typeface="Arial" pitchFamily="34" charset="0"/>
              </a:rPr>
              <a:t>CATEGORÍA JUVENIL</a:t>
            </a:r>
            <a:endParaRPr lang="es-EC"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S" sz="2000" b="1" i="1" dirty="0" smtClean="0">
                <a:latin typeface="Arial" pitchFamily="34" charset="0"/>
                <a:cs typeface="Arial" pitchFamily="34" charset="0"/>
              </a:rPr>
              <a:t>Grafico 6.-</a:t>
            </a:r>
            <a:r>
              <a:rPr lang="es-ES" sz="2000" b="1" dirty="0" smtClean="0">
                <a:latin typeface="Arial" pitchFamily="34" charset="0"/>
                <a:cs typeface="Arial" pitchFamily="34" charset="0"/>
              </a:rPr>
              <a:t> Comparación del test inicial  y el test precompetitivo del componente técnico: Agarre de la raqueta, bajo el aspecto técnico observable: profundo, medio o bajo.</a:t>
            </a:r>
          </a:p>
          <a:p>
            <a:pPr>
              <a:buNone/>
            </a:pPr>
            <a:endParaRPr lang="es-EC" sz="2000" dirty="0" smtClean="0">
              <a:latin typeface="Arial" pitchFamily="34" charset="0"/>
              <a:cs typeface="Arial" pitchFamily="34" charset="0"/>
            </a:endParaRPr>
          </a:p>
          <a:p>
            <a:pPr>
              <a:buNone/>
            </a:pPr>
            <a:endParaRPr lang="es-EC" sz="2000" dirty="0"/>
          </a:p>
        </p:txBody>
      </p:sp>
      <p:sp>
        <p:nvSpPr>
          <p:cNvPr id="2" name="1 Título"/>
          <p:cNvSpPr>
            <a:spLocks noGrp="1"/>
          </p:cNvSpPr>
          <p:nvPr>
            <p:ph type="title"/>
          </p:nvPr>
        </p:nvSpPr>
        <p:spPr/>
        <p:txBody>
          <a:bodyPr>
            <a:normAutofit/>
          </a:bodyPr>
          <a:lstStyle/>
          <a:p>
            <a:r>
              <a:rPr lang="en-US" sz="2800" dirty="0" smtClean="0">
                <a:latin typeface="Arial" pitchFamily="34" charset="0"/>
                <a:cs typeface="Arial" pitchFamily="34" charset="0"/>
              </a:rPr>
              <a:t>ASPECTO TÉCNICO OBSERVABLE: PROFUNDO, MEDIO O BAJO</a:t>
            </a:r>
            <a:endParaRPr lang="es-EC" sz="2800" dirty="0">
              <a:latin typeface="Arial" pitchFamily="34" charset="0"/>
              <a:cs typeface="Arial" pitchFamily="34" charset="0"/>
            </a:endParaRPr>
          </a:p>
        </p:txBody>
      </p:sp>
      <p:graphicFrame>
        <p:nvGraphicFramePr>
          <p:cNvPr id="4" name="3 Gráfico"/>
          <p:cNvGraphicFramePr/>
          <p:nvPr/>
        </p:nvGraphicFramePr>
        <p:xfrm>
          <a:off x="2339752" y="285293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8 Rectángulo"/>
          <p:cNvSpPr/>
          <p:nvPr/>
        </p:nvSpPr>
        <p:spPr>
          <a:xfrm>
            <a:off x="5508104" y="5589240"/>
            <a:ext cx="1435008" cy="230832"/>
          </a:xfrm>
          <a:prstGeom prst="rect">
            <a:avLst/>
          </a:prstGeom>
        </p:spPr>
        <p:txBody>
          <a:bodyPr wrap="none">
            <a:spAutoFit/>
          </a:bodyPr>
          <a:lstStyle/>
          <a:p>
            <a:r>
              <a:rPr lang="es-ES" sz="900" b="1" dirty="0" smtClean="0">
                <a:latin typeface="Arial" pitchFamily="34" charset="0"/>
                <a:ea typeface="Times New Roman" pitchFamily="18" charset="0"/>
              </a:rPr>
              <a:t>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vert="horz">
            <a:normAutofit/>
          </a:bodyPr>
          <a:lstStyle/>
          <a:p>
            <a:pPr marL="623888" indent="-533400">
              <a:spcBef>
                <a:spcPts val="400"/>
              </a:spcBef>
              <a:buSzPct val="68000"/>
              <a:buFont typeface="Wingdings" pitchFamily="2" charset="2"/>
              <a:buChar char="Ø"/>
            </a:pPr>
            <a:r>
              <a:rPr lang="en-US" sz="2800" i="0" u="sng" dirty="0" smtClean="0">
                <a:solidFill>
                  <a:schemeClr val="tx1"/>
                </a:solidFill>
                <a:latin typeface="Arial" pitchFamily="34" charset="0"/>
                <a:ea typeface="+mn-ea"/>
                <a:cs typeface="Arial" pitchFamily="34" charset="0"/>
              </a:rPr>
              <a:t>COMPONENTE TÉCNICO</a:t>
            </a:r>
            <a:r>
              <a:rPr lang="en-US" sz="2800" i="0" dirty="0" smtClean="0">
                <a:solidFill>
                  <a:schemeClr val="tx1"/>
                </a:solidFill>
                <a:latin typeface="Arial" pitchFamily="34" charset="0"/>
                <a:ea typeface="+mn-ea"/>
                <a:cs typeface="Arial" pitchFamily="34" charset="0"/>
              </a:rPr>
              <a:t>: FLEXIBILIDAD DE LA MUÑECA</a:t>
            </a:r>
            <a:endParaRPr lang="es-EC" sz="2800" i="0" dirty="0">
              <a:solidFill>
                <a:schemeClr val="tx1"/>
              </a:solidFill>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6"/>
            <a:ext cx="8229600" cy="4641379"/>
          </a:xfrm>
        </p:spPr>
        <p:txBody>
          <a:bodyPr>
            <a:normAutofit/>
          </a:bodyPr>
          <a:lstStyle/>
          <a:p>
            <a:pPr algn="just"/>
            <a:r>
              <a:rPr lang="es-ES" sz="2000" b="1" i="1" dirty="0" smtClean="0">
                <a:latin typeface="Arial" pitchFamily="34" charset="0"/>
                <a:cs typeface="Arial" pitchFamily="34" charset="0"/>
              </a:rPr>
              <a:t>Grafico 7.-</a:t>
            </a:r>
            <a:r>
              <a:rPr lang="es-ES" sz="2000" b="1" dirty="0" smtClean="0">
                <a:latin typeface="Arial" pitchFamily="34" charset="0"/>
                <a:cs typeface="Arial" pitchFamily="34" charset="0"/>
              </a:rPr>
              <a:t> Comparación del test inicial  y el test precompetitivo del componente técnico : Flexibilidad de la muñeca, bajo el aspecto técnico observable: Rígida o relajada.</a:t>
            </a:r>
            <a:endParaRPr lang="es-EC" sz="2000" dirty="0" smtClean="0">
              <a:latin typeface="Arial" pitchFamily="34" charset="0"/>
              <a:cs typeface="Arial" pitchFamily="34" charset="0"/>
            </a:endParaRPr>
          </a:p>
          <a:p>
            <a:pPr>
              <a:buNone/>
            </a:pPr>
            <a:endParaRPr lang="es-EC" sz="2000" dirty="0" smtClean="0"/>
          </a:p>
          <a:p>
            <a:pPr>
              <a:buNone/>
            </a:pPr>
            <a:endParaRPr lang="es-EC" sz="2000" dirty="0"/>
          </a:p>
        </p:txBody>
      </p:sp>
      <p:sp>
        <p:nvSpPr>
          <p:cNvPr id="2" name="1 Título"/>
          <p:cNvSpPr>
            <a:spLocks noGrp="1"/>
          </p:cNvSpPr>
          <p:nvPr>
            <p:ph type="title"/>
          </p:nvPr>
        </p:nvSpPr>
        <p:spPr/>
        <p:txBody>
          <a:bodyPr>
            <a:normAutofit/>
          </a:bodyPr>
          <a:lstStyle/>
          <a:p>
            <a:r>
              <a:rPr lang="en-US" sz="2800" dirty="0" smtClean="0">
                <a:latin typeface="Arial" pitchFamily="34" charset="0"/>
                <a:cs typeface="Arial" pitchFamily="34" charset="0"/>
              </a:rPr>
              <a:t>ASPECTO TÉCNICO OBSERVABLE:</a:t>
            </a:r>
            <a:br>
              <a:rPr lang="en-US" sz="2800" dirty="0" smtClean="0">
                <a:latin typeface="Arial" pitchFamily="34" charset="0"/>
                <a:cs typeface="Arial" pitchFamily="34" charset="0"/>
              </a:rPr>
            </a:br>
            <a:r>
              <a:rPr lang="en-US" sz="2800" dirty="0" smtClean="0">
                <a:latin typeface="Arial" pitchFamily="34" charset="0"/>
                <a:cs typeface="Arial" pitchFamily="34" charset="0"/>
              </a:rPr>
              <a:t>RÍGIDA O RELAJADA.</a:t>
            </a:r>
            <a:endParaRPr lang="es-EC" sz="2800" dirty="0">
              <a:latin typeface="Arial" pitchFamily="34" charset="0"/>
              <a:cs typeface="Arial" pitchFamily="34" charset="0"/>
            </a:endParaRPr>
          </a:p>
        </p:txBody>
      </p:sp>
      <p:graphicFrame>
        <p:nvGraphicFramePr>
          <p:cNvPr id="4" name="3 Gráfico"/>
          <p:cNvGraphicFramePr/>
          <p:nvPr/>
        </p:nvGraphicFramePr>
        <p:xfrm>
          <a:off x="2267744" y="299695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364088" y="5733256"/>
            <a:ext cx="1499128"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vert="horz">
            <a:normAutofit/>
          </a:bodyPr>
          <a:lstStyle/>
          <a:p>
            <a:pPr marL="623888" indent="-533400" algn="l">
              <a:spcBef>
                <a:spcPts val="400"/>
              </a:spcBef>
              <a:buSzPct val="68000"/>
              <a:buFont typeface="Wingdings" pitchFamily="2" charset="2"/>
              <a:buChar char="Ø"/>
            </a:pPr>
            <a:r>
              <a:rPr lang="en-US" sz="2800" i="0" u="sng" dirty="0" smtClean="0">
                <a:solidFill>
                  <a:schemeClr val="tx1"/>
                </a:solidFill>
                <a:latin typeface="Arial" pitchFamily="34" charset="0"/>
                <a:ea typeface="+mn-ea"/>
                <a:cs typeface="Arial" pitchFamily="34" charset="0"/>
              </a:rPr>
              <a:t>COMPONENTE TÉCNICO</a:t>
            </a:r>
            <a:r>
              <a:rPr lang="en-US" sz="2800" i="0" dirty="0" smtClean="0">
                <a:solidFill>
                  <a:schemeClr val="tx1"/>
                </a:solidFill>
                <a:latin typeface="Arial" pitchFamily="34" charset="0"/>
                <a:ea typeface="+mn-ea"/>
                <a:cs typeface="Arial" pitchFamily="34" charset="0"/>
              </a:rPr>
              <a:t>: LANZAMIENTO DE LA PELOTA</a:t>
            </a:r>
            <a:endParaRPr lang="es-EC" sz="2800" i="0" dirty="0">
              <a:solidFill>
                <a:schemeClr val="tx1"/>
              </a:solidFill>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S" sz="2000" b="1" i="1" dirty="0" smtClean="0">
                <a:latin typeface="Arial" pitchFamily="34" charset="0"/>
                <a:cs typeface="Arial" pitchFamily="34" charset="0"/>
              </a:rPr>
              <a:t>Grafico 8</a:t>
            </a:r>
            <a:r>
              <a:rPr lang="es-ES" sz="2000" b="1" dirty="0" smtClean="0">
                <a:latin typeface="Arial" pitchFamily="34" charset="0"/>
                <a:cs typeface="Arial" pitchFamily="34" charset="0"/>
              </a:rPr>
              <a:t> Comparación del test inicial  y el test precompetitivo del componente técnico: Lanzamiento de la pelota, bajo el aspecto técnico observable: Altura mínima de lanzamiento (16 cm).</a:t>
            </a:r>
            <a:endParaRPr lang="es-EC" sz="2000" dirty="0" smtClean="0">
              <a:latin typeface="Arial" pitchFamily="34" charset="0"/>
              <a:cs typeface="Arial" pitchFamily="34" charset="0"/>
            </a:endParaRPr>
          </a:p>
          <a:p>
            <a:pPr>
              <a:buNone/>
            </a:pPr>
            <a:endParaRPr lang="es-EC" sz="2800" dirty="0"/>
          </a:p>
        </p:txBody>
      </p:sp>
      <p:sp>
        <p:nvSpPr>
          <p:cNvPr id="2" name="1 Título"/>
          <p:cNvSpPr>
            <a:spLocks noGrp="1"/>
          </p:cNvSpPr>
          <p:nvPr>
            <p:ph type="title"/>
          </p:nvPr>
        </p:nvSpPr>
        <p:spPr>
          <a:xfrm>
            <a:off x="467544" y="260648"/>
            <a:ext cx="8229600" cy="1143000"/>
          </a:xfrm>
        </p:spPr>
        <p:txBody>
          <a:bodyPr>
            <a:normAutofit/>
          </a:bodyPr>
          <a:lstStyle/>
          <a:p>
            <a:r>
              <a:rPr lang="en-US" sz="3200" dirty="0" smtClean="0">
                <a:latin typeface="Arial" pitchFamily="34" charset="0"/>
                <a:cs typeface="Arial" pitchFamily="34" charset="0"/>
              </a:rPr>
              <a:t>ASPECTO TÉCNICO OBSERVABLE: ALTURA MÍNIMA DE LA PELOTA (16 cm)</a:t>
            </a:r>
            <a:endParaRPr lang="es-EC" sz="3200" dirty="0">
              <a:latin typeface="Arial" pitchFamily="34" charset="0"/>
              <a:cs typeface="Arial" pitchFamily="34" charset="0"/>
            </a:endParaRPr>
          </a:p>
        </p:txBody>
      </p:sp>
      <p:graphicFrame>
        <p:nvGraphicFramePr>
          <p:cNvPr id="4" name="3 Gráfico"/>
          <p:cNvGraphicFramePr/>
          <p:nvPr/>
        </p:nvGraphicFramePr>
        <p:xfrm>
          <a:off x="2339752" y="299695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292080" y="5733256"/>
            <a:ext cx="1627369"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normAutofit/>
          </a:bodyPr>
          <a:lstStyle/>
          <a:p>
            <a:r>
              <a:rPr lang="es-EC" sz="3200" dirty="0" smtClean="0">
                <a:latin typeface="Arial" pitchFamily="34" charset="0"/>
                <a:cs typeface="Arial" pitchFamily="34" charset="0"/>
              </a:rPr>
              <a:t>   </a:t>
            </a:r>
          </a:p>
          <a:p>
            <a:pPr algn="just"/>
            <a:r>
              <a:rPr lang="es-EC" sz="3200" dirty="0" smtClean="0">
                <a:latin typeface="Arial" pitchFamily="34" charset="0"/>
                <a:cs typeface="Arial" pitchFamily="34" charset="0"/>
              </a:rPr>
              <a:t> </a:t>
            </a:r>
            <a:r>
              <a:rPr lang="es-ES" sz="3200" dirty="0">
                <a:latin typeface="Arial" pitchFamily="34" charset="0"/>
                <a:cs typeface="Arial" pitchFamily="34" charset="0"/>
              </a:rPr>
              <a:t>Determinar la incidencia del servicio de derecha en la recepción de los tenimesistas infantiles y juveniles de Pichincha durante el primer semestre del año 2012.</a:t>
            </a:r>
            <a:endParaRPr lang="es-EC" sz="3200" dirty="0">
              <a:latin typeface="Arial" pitchFamily="34" charset="0"/>
              <a:cs typeface="Arial" pitchFamily="34" charset="0"/>
            </a:endParaRPr>
          </a:p>
          <a:p>
            <a:pPr>
              <a:buNone/>
            </a:pPr>
            <a:endParaRPr lang="es-EC" sz="3200"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r>
              <a:rPr lang="en-US" dirty="0" smtClean="0">
                <a:latin typeface="Arial" pitchFamily="34" charset="0"/>
                <a:cs typeface="Arial" pitchFamily="34" charset="0"/>
              </a:rPr>
              <a:t>OBJETIVO GENERAL</a:t>
            </a:r>
            <a:endParaRPr lang="es-EC"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vert="horz">
            <a:normAutofit/>
          </a:bodyPr>
          <a:lstStyle/>
          <a:p>
            <a:pPr marL="623888" indent="-533400" algn="l">
              <a:spcBef>
                <a:spcPts val="400"/>
              </a:spcBef>
              <a:buSzPct val="68000"/>
              <a:buFont typeface="Wingdings" pitchFamily="2" charset="2"/>
              <a:buChar char="Ø"/>
            </a:pPr>
            <a:r>
              <a:rPr lang="en-US" sz="2800" i="0" u="sng" dirty="0" smtClean="0">
                <a:solidFill>
                  <a:schemeClr val="tx1"/>
                </a:solidFill>
                <a:latin typeface="Arial" pitchFamily="34" charset="0"/>
                <a:ea typeface="+mn-ea"/>
                <a:cs typeface="Arial" pitchFamily="34" charset="0"/>
              </a:rPr>
              <a:t>COMPONENTE TÉCNICO</a:t>
            </a:r>
            <a:r>
              <a:rPr lang="en-US" sz="2800" i="0" dirty="0" smtClean="0">
                <a:solidFill>
                  <a:schemeClr val="tx1"/>
                </a:solidFill>
                <a:latin typeface="Arial" pitchFamily="34" charset="0"/>
                <a:ea typeface="+mn-ea"/>
                <a:cs typeface="Arial" pitchFamily="34" charset="0"/>
              </a:rPr>
              <a:t>: POSICIÓN CUERPO-PIERNAS</a:t>
            </a:r>
            <a:endParaRPr lang="es-EC" sz="2800" i="0" dirty="0">
              <a:solidFill>
                <a:schemeClr val="tx1"/>
              </a:solidFill>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sz="2000" b="1" i="1" dirty="0" smtClean="0">
                <a:latin typeface="Arial" pitchFamily="34" charset="0"/>
                <a:cs typeface="Arial" pitchFamily="34" charset="0"/>
              </a:rPr>
              <a:t>Grafico 9.-</a:t>
            </a:r>
            <a:r>
              <a:rPr lang="es-ES" sz="2000" b="1" dirty="0" smtClean="0">
                <a:latin typeface="Arial" pitchFamily="34" charset="0"/>
                <a:cs typeface="Arial" pitchFamily="34" charset="0"/>
              </a:rPr>
              <a:t> Comparación del test inicial  y el test precompetitivo del componente técnico: Posición cuerpo-piernas, bajo el aspecto observable: Inclinación del tronco.</a:t>
            </a:r>
            <a:endParaRPr lang="es-EC" sz="2000" dirty="0" smtClean="0">
              <a:latin typeface="Arial" pitchFamily="34" charset="0"/>
              <a:cs typeface="Arial" pitchFamily="34" charset="0"/>
            </a:endParaRPr>
          </a:p>
          <a:p>
            <a:endParaRPr lang="es-EC" sz="2000" dirty="0" smtClean="0"/>
          </a:p>
          <a:p>
            <a:pPr>
              <a:buNone/>
            </a:pPr>
            <a:endParaRPr lang="es-EC" sz="2000" dirty="0"/>
          </a:p>
        </p:txBody>
      </p:sp>
      <p:sp>
        <p:nvSpPr>
          <p:cNvPr id="2" name="1 Título"/>
          <p:cNvSpPr>
            <a:spLocks noGrp="1"/>
          </p:cNvSpPr>
          <p:nvPr>
            <p:ph type="title"/>
          </p:nvPr>
        </p:nvSpPr>
        <p:spPr/>
        <p:txBody>
          <a:bodyPr>
            <a:normAutofit/>
          </a:bodyPr>
          <a:lstStyle/>
          <a:p>
            <a:r>
              <a:rPr lang="en-US" sz="3200" dirty="0" smtClean="0">
                <a:latin typeface="Arial" pitchFamily="34" charset="0"/>
                <a:cs typeface="Arial" pitchFamily="34" charset="0"/>
              </a:rPr>
              <a:t>ASPECTO TÉCNICO OBSERVABLE: INCLINACIÓN DEL TRONCO</a:t>
            </a:r>
            <a:endParaRPr lang="es-EC" sz="3200" dirty="0">
              <a:latin typeface="Arial" pitchFamily="34" charset="0"/>
              <a:cs typeface="Arial" pitchFamily="34" charset="0"/>
            </a:endParaRPr>
          </a:p>
        </p:txBody>
      </p:sp>
      <p:graphicFrame>
        <p:nvGraphicFramePr>
          <p:cNvPr id="4" name="3 Gráfico"/>
          <p:cNvGraphicFramePr/>
          <p:nvPr/>
        </p:nvGraphicFramePr>
        <p:xfrm>
          <a:off x="2411760" y="285293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292080" y="5589240"/>
            <a:ext cx="1723549"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vert="horz">
            <a:normAutofit/>
          </a:bodyPr>
          <a:lstStyle/>
          <a:p>
            <a:pPr marL="623888" indent="-533400" algn="l">
              <a:spcBef>
                <a:spcPts val="400"/>
              </a:spcBef>
              <a:buSzPct val="68000"/>
              <a:buFont typeface="Wingdings" pitchFamily="2" charset="2"/>
              <a:buChar char="Ø"/>
            </a:pPr>
            <a:r>
              <a:rPr lang="en-US" sz="2800" i="0" u="sng" dirty="0" smtClean="0">
                <a:solidFill>
                  <a:schemeClr val="tx1"/>
                </a:solidFill>
                <a:latin typeface="Arial" pitchFamily="34" charset="0"/>
                <a:ea typeface="+mn-ea"/>
                <a:cs typeface="Arial" pitchFamily="34" charset="0"/>
              </a:rPr>
              <a:t>COMPONENTE TÉCNICO</a:t>
            </a:r>
            <a:r>
              <a:rPr lang="en-US" sz="2800" i="0" dirty="0" smtClean="0">
                <a:solidFill>
                  <a:schemeClr val="tx1"/>
                </a:solidFill>
                <a:latin typeface="Arial" pitchFamily="34" charset="0"/>
                <a:ea typeface="+mn-ea"/>
                <a:cs typeface="Arial" pitchFamily="34" charset="0"/>
              </a:rPr>
              <a:t>: ROTACIÓN DEL CENTRO DE GRAVEDAD</a:t>
            </a:r>
            <a:endParaRPr lang="es-EC" sz="2800" i="0" dirty="0">
              <a:solidFill>
                <a:schemeClr val="tx1"/>
              </a:solidFill>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sz="2000" b="1" i="1" dirty="0" smtClean="0">
                <a:latin typeface="Arial" pitchFamily="34" charset="0"/>
                <a:cs typeface="Arial" pitchFamily="34" charset="0"/>
              </a:rPr>
              <a:t>Grafico 10.- </a:t>
            </a:r>
            <a:r>
              <a:rPr lang="es-ES" sz="2000" b="1" dirty="0" smtClean="0">
                <a:latin typeface="Arial" pitchFamily="34" charset="0"/>
                <a:cs typeface="Arial" pitchFamily="34" charset="0"/>
              </a:rPr>
              <a:t> Comparación del test inicial  y el test precompetitivo del componente técnico: Rotación  del centro de gravedad, bajo el aspecto técnico observable (posición inicial).</a:t>
            </a:r>
            <a:endParaRPr lang="es-EC" sz="2000" dirty="0" smtClean="0">
              <a:latin typeface="Arial" pitchFamily="34" charset="0"/>
              <a:cs typeface="Arial" pitchFamily="34" charset="0"/>
            </a:endParaRPr>
          </a:p>
          <a:p>
            <a:pPr>
              <a:buNone/>
            </a:pPr>
            <a:endParaRPr lang="es-EC" sz="2800" dirty="0"/>
          </a:p>
        </p:txBody>
      </p:sp>
      <p:sp>
        <p:nvSpPr>
          <p:cNvPr id="2" name="1 Título"/>
          <p:cNvSpPr>
            <a:spLocks noGrp="1"/>
          </p:cNvSpPr>
          <p:nvPr>
            <p:ph type="title"/>
          </p:nvPr>
        </p:nvSpPr>
        <p:spPr/>
        <p:txBody>
          <a:bodyPr>
            <a:normAutofit/>
          </a:bodyPr>
          <a:lstStyle/>
          <a:p>
            <a:r>
              <a:rPr lang="en-US" sz="3200" dirty="0" smtClean="0">
                <a:latin typeface="Arial" pitchFamily="34" charset="0"/>
                <a:cs typeface="Arial" pitchFamily="34" charset="0"/>
              </a:rPr>
              <a:t>ASPECTO TÉCNICO OBSERVABLE: AMPLIO (POSICIÓN INICIAL)</a:t>
            </a:r>
            <a:endParaRPr lang="es-EC" sz="3200" dirty="0">
              <a:latin typeface="Arial" pitchFamily="34" charset="0"/>
              <a:cs typeface="Arial" pitchFamily="34" charset="0"/>
            </a:endParaRPr>
          </a:p>
        </p:txBody>
      </p:sp>
      <p:graphicFrame>
        <p:nvGraphicFramePr>
          <p:cNvPr id="4" name="3 Gráfico"/>
          <p:cNvGraphicFramePr/>
          <p:nvPr/>
        </p:nvGraphicFramePr>
        <p:xfrm>
          <a:off x="2267744" y="292494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292080" y="5661248"/>
            <a:ext cx="1563248"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S" sz="2000" b="1" i="1" dirty="0" smtClean="0">
                <a:latin typeface="Arial" pitchFamily="34" charset="0"/>
                <a:cs typeface="Arial" pitchFamily="34" charset="0"/>
              </a:rPr>
              <a:t>Grafico 11.-</a:t>
            </a:r>
            <a:r>
              <a:rPr lang="es-ES" sz="2000" b="1" dirty="0" smtClean="0">
                <a:latin typeface="Arial" pitchFamily="34" charset="0"/>
                <a:cs typeface="Arial" pitchFamily="34" charset="0"/>
              </a:rPr>
              <a:t> Comparación del test inicial  y el test precompetitivo del componente técnico: Rotación centro de gravedad, bajo el aspecto técnico observable: Corto (posición final).</a:t>
            </a:r>
            <a:endParaRPr lang="es-EC" sz="2000" dirty="0" smtClean="0">
              <a:latin typeface="Arial" pitchFamily="34" charset="0"/>
              <a:cs typeface="Arial" pitchFamily="34" charset="0"/>
            </a:endParaRPr>
          </a:p>
          <a:p>
            <a:pPr>
              <a:buNone/>
            </a:pPr>
            <a:endParaRPr lang="es-EC" sz="2800" dirty="0"/>
          </a:p>
        </p:txBody>
      </p:sp>
      <p:sp>
        <p:nvSpPr>
          <p:cNvPr id="2" name="1 Título"/>
          <p:cNvSpPr>
            <a:spLocks noGrp="1"/>
          </p:cNvSpPr>
          <p:nvPr>
            <p:ph type="title"/>
          </p:nvPr>
        </p:nvSpPr>
        <p:spPr/>
        <p:txBody>
          <a:bodyPr>
            <a:normAutofit/>
          </a:bodyPr>
          <a:lstStyle/>
          <a:p>
            <a:r>
              <a:rPr lang="en-US" sz="3200" dirty="0" smtClean="0">
                <a:latin typeface="Arial" pitchFamily="34" charset="0"/>
                <a:cs typeface="Arial" pitchFamily="34" charset="0"/>
              </a:rPr>
              <a:t>ASPECTO TÉCNICO OBSERVABLE: CORTO (POSICIÓN FINAL)</a:t>
            </a:r>
            <a:endParaRPr lang="es-EC" sz="3200" dirty="0">
              <a:latin typeface="Arial" pitchFamily="34" charset="0"/>
              <a:cs typeface="Arial" pitchFamily="34" charset="0"/>
            </a:endParaRPr>
          </a:p>
        </p:txBody>
      </p:sp>
      <p:graphicFrame>
        <p:nvGraphicFramePr>
          <p:cNvPr id="4" name="3 Gráfico"/>
          <p:cNvGraphicFramePr/>
          <p:nvPr/>
        </p:nvGraphicFramePr>
        <p:xfrm>
          <a:off x="2267744" y="292494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292080" y="5661248"/>
            <a:ext cx="1563248"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vert="horz">
            <a:normAutofit/>
          </a:bodyPr>
          <a:lstStyle/>
          <a:p>
            <a:pPr marL="623888" indent="-533400" algn="l">
              <a:spcBef>
                <a:spcPts val="400"/>
              </a:spcBef>
              <a:buSzPct val="68000"/>
              <a:buFont typeface="Wingdings" pitchFamily="2" charset="2"/>
              <a:buChar char="Ø"/>
            </a:pPr>
            <a:r>
              <a:rPr lang="en-US" sz="2800" i="0" u="sng" dirty="0" smtClean="0">
                <a:solidFill>
                  <a:schemeClr val="tx1"/>
                </a:solidFill>
                <a:latin typeface="Arial" pitchFamily="34" charset="0"/>
                <a:ea typeface="+mn-ea"/>
                <a:cs typeface="Arial" pitchFamily="34" charset="0"/>
              </a:rPr>
              <a:t>COMPONENTE TÉCNICO</a:t>
            </a:r>
            <a:r>
              <a:rPr lang="en-US" sz="2800" i="0" dirty="0" smtClean="0">
                <a:solidFill>
                  <a:schemeClr val="tx1"/>
                </a:solidFill>
                <a:latin typeface="Arial" pitchFamily="34" charset="0"/>
                <a:ea typeface="+mn-ea"/>
                <a:cs typeface="Arial" pitchFamily="34" charset="0"/>
              </a:rPr>
              <a:t>: COLOCACIÓN DE LA PELOTA</a:t>
            </a:r>
            <a:endParaRPr lang="es-EC" sz="2800" i="0" dirty="0">
              <a:solidFill>
                <a:schemeClr val="tx1"/>
              </a:solidFill>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772816"/>
            <a:ext cx="8229600" cy="4525963"/>
          </a:xfrm>
        </p:spPr>
        <p:txBody>
          <a:bodyPr/>
          <a:lstStyle/>
          <a:p>
            <a:pPr algn="just"/>
            <a:r>
              <a:rPr lang="es-ES" sz="1800" b="1" i="1" dirty="0" smtClean="0">
                <a:latin typeface="Arial" pitchFamily="34" charset="0"/>
                <a:cs typeface="Arial" pitchFamily="34" charset="0"/>
              </a:rPr>
              <a:t>Grafico 12.- </a:t>
            </a:r>
            <a:r>
              <a:rPr lang="es-ES" sz="1800" b="1" dirty="0" smtClean="0">
                <a:latin typeface="Arial" pitchFamily="34" charset="0"/>
                <a:cs typeface="Arial" pitchFamily="34" charset="0"/>
              </a:rPr>
              <a:t> Comparación del test inicial  y el test precompetitivo del componente técnico: Colocación de la pelota, bajo el aspecto técnico observable: Ubicación de la pelota en las 9 zonas marcadas (10 pelotas por atleta).</a:t>
            </a:r>
          </a:p>
          <a:p>
            <a:pPr algn="just">
              <a:buNone/>
            </a:pPr>
            <a:endParaRPr lang="es-ES" sz="1800" b="1" dirty="0" smtClean="0">
              <a:latin typeface="Arial" pitchFamily="34" charset="0"/>
              <a:cs typeface="Arial" pitchFamily="34" charset="0"/>
            </a:endParaRPr>
          </a:p>
          <a:p>
            <a:pPr algn="just">
              <a:buNone/>
            </a:pPr>
            <a:endParaRPr lang="es-EC" sz="1800" dirty="0" smtClean="0">
              <a:latin typeface="Arial" pitchFamily="34" charset="0"/>
              <a:cs typeface="Arial" pitchFamily="34" charset="0"/>
            </a:endParaRPr>
          </a:p>
          <a:p>
            <a:pPr>
              <a:buNone/>
            </a:pPr>
            <a:endParaRPr lang="es-EC" dirty="0"/>
          </a:p>
        </p:txBody>
      </p:sp>
      <p:sp>
        <p:nvSpPr>
          <p:cNvPr id="2" name="1 Título"/>
          <p:cNvSpPr>
            <a:spLocks noGrp="1"/>
          </p:cNvSpPr>
          <p:nvPr>
            <p:ph type="title"/>
          </p:nvPr>
        </p:nvSpPr>
        <p:spPr>
          <a:xfrm>
            <a:off x="251520" y="274638"/>
            <a:ext cx="8435280" cy="1143000"/>
          </a:xfrm>
        </p:spPr>
        <p:txBody>
          <a:bodyPr>
            <a:noAutofit/>
          </a:bodyPr>
          <a:lstStyle/>
          <a:p>
            <a:r>
              <a:rPr lang="en-US" sz="2800" dirty="0" smtClean="0">
                <a:latin typeface="Arial" pitchFamily="34" charset="0"/>
                <a:cs typeface="Arial" pitchFamily="34" charset="0"/>
              </a:rPr>
              <a:t>ASPECTO TÉCNICO OBSERVABLE:UBICACIÓN DE LA PELOTA EN LAS 9 ZONAS MARCADAS (10 PELOTAS POR CADA ALUMNO)</a:t>
            </a:r>
            <a:endParaRPr lang="es-EC" sz="2800" dirty="0">
              <a:latin typeface="Arial" pitchFamily="34" charset="0"/>
              <a:cs typeface="Arial" pitchFamily="34" charset="0"/>
            </a:endParaRPr>
          </a:p>
        </p:txBody>
      </p:sp>
      <p:graphicFrame>
        <p:nvGraphicFramePr>
          <p:cNvPr id="4" name="3 Gráfico"/>
          <p:cNvGraphicFramePr/>
          <p:nvPr/>
        </p:nvGraphicFramePr>
        <p:xfrm>
          <a:off x="2267744" y="321297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292080" y="5949280"/>
            <a:ext cx="1563248"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vert="horz">
            <a:normAutofit/>
          </a:bodyPr>
          <a:lstStyle/>
          <a:p>
            <a:pPr marL="623888" indent="-533400" algn="l">
              <a:spcBef>
                <a:spcPts val="400"/>
              </a:spcBef>
              <a:buSzPct val="68000"/>
              <a:buFont typeface="Wingdings" pitchFamily="2" charset="2"/>
              <a:buChar char="Ø"/>
            </a:pPr>
            <a:r>
              <a:rPr lang="en-US" sz="2800" i="0" u="sng" dirty="0" smtClean="0">
                <a:solidFill>
                  <a:schemeClr val="tx1"/>
                </a:solidFill>
                <a:latin typeface="Arial" pitchFamily="34" charset="0"/>
                <a:ea typeface="+mn-ea"/>
                <a:cs typeface="Arial" pitchFamily="34" charset="0"/>
              </a:rPr>
              <a:t>COMPONENTE TÉCNICO</a:t>
            </a:r>
            <a:r>
              <a:rPr lang="en-US" sz="2800" i="0" dirty="0" smtClean="0">
                <a:solidFill>
                  <a:schemeClr val="tx1"/>
                </a:solidFill>
                <a:latin typeface="Arial" pitchFamily="34" charset="0"/>
                <a:ea typeface="+mn-ea"/>
                <a:cs typeface="Arial" pitchFamily="34" charset="0"/>
              </a:rPr>
              <a:t>: POSICIÓN CUERPO-PIERNAS</a:t>
            </a:r>
            <a:endParaRPr lang="es-EC" sz="2800" i="0" dirty="0">
              <a:solidFill>
                <a:schemeClr val="tx1"/>
              </a:solidFill>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S" sz="2000" b="1" i="1" dirty="0" smtClean="0">
                <a:latin typeface="Arial" pitchFamily="34" charset="0"/>
                <a:cs typeface="Arial" pitchFamily="34" charset="0"/>
              </a:rPr>
              <a:t>    Grafico 13.- </a:t>
            </a:r>
            <a:r>
              <a:rPr lang="es-ES" sz="2000" b="1" dirty="0" smtClean="0">
                <a:latin typeface="Arial" pitchFamily="34" charset="0"/>
                <a:cs typeface="Arial" pitchFamily="34" charset="0"/>
              </a:rPr>
              <a:t> Comparación del test inicial  y el test precompetitivo del componente técnico: posición cuerpo-piernas, bajo el aspecto técnico observable: flexión de rodillas.</a:t>
            </a:r>
            <a:endParaRPr lang="es-EC" sz="2000" dirty="0" smtClean="0">
              <a:latin typeface="Arial" pitchFamily="34" charset="0"/>
              <a:cs typeface="Arial" pitchFamily="34" charset="0"/>
            </a:endParaRPr>
          </a:p>
          <a:p>
            <a:pPr>
              <a:buNone/>
            </a:pPr>
            <a:endParaRPr lang="es-EC" sz="2800" dirty="0"/>
          </a:p>
        </p:txBody>
      </p:sp>
      <p:sp>
        <p:nvSpPr>
          <p:cNvPr id="2" name="1 Título"/>
          <p:cNvSpPr>
            <a:spLocks noGrp="1"/>
          </p:cNvSpPr>
          <p:nvPr>
            <p:ph type="title"/>
          </p:nvPr>
        </p:nvSpPr>
        <p:spPr/>
        <p:txBody>
          <a:bodyPr>
            <a:normAutofit/>
          </a:bodyPr>
          <a:lstStyle/>
          <a:p>
            <a:r>
              <a:rPr lang="en-US" sz="3200" dirty="0" smtClean="0">
                <a:latin typeface="Arial" pitchFamily="34" charset="0"/>
                <a:cs typeface="Arial" pitchFamily="34" charset="0"/>
              </a:rPr>
              <a:t>ASPECTO TÉCNICO OBSERVABLE: FLEXIÓN DE LAS RODILLAS</a:t>
            </a:r>
            <a:endParaRPr lang="es-EC" sz="3200" dirty="0">
              <a:latin typeface="Arial" pitchFamily="34" charset="0"/>
              <a:cs typeface="Arial" pitchFamily="34" charset="0"/>
            </a:endParaRPr>
          </a:p>
        </p:txBody>
      </p:sp>
      <p:graphicFrame>
        <p:nvGraphicFramePr>
          <p:cNvPr id="4" name="3 Gráfico"/>
          <p:cNvGraphicFramePr/>
          <p:nvPr/>
        </p:nvGraphicFramePr>
        <p:xfrm>
          <a:off x="2339752" y="2996952"/>
          <a:ext cx="4680520"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364088" y="5877272"/>
            <a:ext cx="1659429"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vert="horz">
            <a:normAutofit/>
          </a:bodyPr>
          <a:lstStyle/>
          <a:p>
            <a:pPr marL="623888" indent="-533400">
              <a:spcBef>
                <a:spcPts val="400"/>
              </a:spcBef>
              <a:buSzPct val="68000"/>
              <a:buFont typeface="Wingdings" pitchFamily="2" charset="2"/>
              <a:buChar char="Ø"/>
            </a:pPr>
            <a:r>
              <a:rPr lang="en-US" sz="2800" i="0" u="sng" dirty="0" smtClean="0">
                <a:solidFill>
                  <a:schemeClr val="tx1"/>
                </a:solidFill>
                <a:latin typeface="Arial" pitchFamily="34" charset="0"/>
                <a:ea typeface="+mn-ea"/>
                <a:cs typeface="Arial" pitchFamily="34" charset="0"/>
              </a:rPr>
              <a:t>COMPONENTE TÉCNICO</a:t>
            </a:r>
            <a:r>
              <a:rPr lang="en-US" sz="2800" i="0" dirty="0" smtClean="0">
                <a:solidFill>
                  <a:schemeClr val="tx1"/>
                </a:solidFill>
                <a:latin typeface="Arial" pitchFamily="34" charset="0"/>
                <a:ea typeface="+mn-ea"/>
                <a:cs typeface="Arial" pitchFamily="34" charset="0"/>
              </a:rPr>
              <a:t>: LANZAMIENTO DE LA PELOTA</a:t>
            </a:r>
            <a:endParaRPr lang="es-EC" sz="2800" i="0" dirty="0">
              <a:solidFill>
                <a:schemeClr val="tx1"/>
              </a:solidFill>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7544" y="1457400"/>
            <a:ext cx="8229600" cy="4491880"/>
          </a:xfrm>
        </p:spPr>
        <p:txBody>
          <a:bodyPr>
            <a:noAutofit/>
          </a:bodyPr>
          <a:lstStyle/>
          <a:p>
            <a:pPr algn="just"/>
            <a:r>
              <a:rPr lang="es-EC" sz="1400" dirty="0" smtClean="0">
                <a:latin typeface="Arial" pitchFamily="34" charset="0"/>
                <a:cs typeface="Arial" pitchFamily="34" charset="0"/>
              </a:rPr>
              <a:t>Aplicar Pre  test técnicos para determinar el nivel de eficiencia técnica del servicio de derecha en los tenimesistas infantiles y juveniles de Pichincha durante el primer semestre del año 2012.</a:t>
            </a:r>
          </a:p>
          <a:p>
            <a:pPr algn="just">
              <a:buNone/>
            </a:pPr>
            <a:endParaRPr lang="es-EC" sz="1400" dirty="0" smtClean="0">
              <a:latin typeface="Arial" pitchFamily="34" charset="0"/>
              <a:cs typeface="Arial" pitchFamily="34" charset="0"/>
            </a:endParaRPr>
          </a:p>
          <a:p>
            <a:pPr algn="just"/>
            <a:r>
              <a:rPr lang="es-EC" sz="1400" dirty="0" smtClean="0">
                <a:latin typeface="Arial" pitchFamily="34" charset="0"/>
                <a:cs typeface="Arial" pitchFamily="34" charset="0"/>
              </a:rPr>
              <a:t>Diseñar y aplicar una metodología de trabajo técnico del servicio a los tenimesistas infantiles y juveniles de Pichincha durante el primer semestre del año 2012.</a:t>
            </a:r>
          </a:p>
          <a:p>
            <a:pPr algn="just"/>
            <a:endParaRPr lang="es-EC" sz="1400" dirty="0" smtClean="0">
              <a:latin typeface="Arial" pitchFamily="34" charset="0"/>
              <a:cs typeface="Arial" pitchFamily="34" charset="0"/>
            </a:endParaRPr>
          </a:p>
          <a:p>
            <a:pPr algn="just"/>
            <a:r>
              <a:rPr lang="es-EC" sz="1400" dirty="0" smtClean="0">
                <a:latin typeface="Arial" pitchFamily="34" charset="0"/>
                <a:cs typeface="Arial" pitchFamily="34" charset="0"/>
              </a:rPr>
              <a:t>Aplicar  test de control técnicos para determinar la eficiencia técnica del servicio de derecha en los tenimesistas infantiles y juveniles de Pichincha durante el primer semestre del año 2012.</a:t>
            </a:r>
          </a:p>
          <a:p>
            <a:pPr algn="just"/>
            <a:endParaRPr lang="es-EC" sz="1400" dirty="0" smtClean="0">
              <a:latin typeface="Arial" pitchFamily="34" charset="0"/>
              <a:cs typeface="Arial" pitchFamily="34" charset="0"/>
            </a:endParaRPr>
          </a:p>
          <a:p>
            <a:pPr algn="just"/>
            <a:r>
              <a:rPr lang="es-EC" sz="1400" dirty="0" smtClean="0">
                <a:latin typeface="Arial" pitchFamily="34" charset="0"/>
                <a:cs typeface="Arial" pitchFamily="34" charset="0"/>
              </a:rPr>
              <a:t>Analizar la efectividad  del servicio de derecha en los torneos provinciales y nacionales de los  tenimesistas infantiles y juveniles de Pichincha durante el primer semestre del año 2012.</a:t>
            </a:r>
          </a:p>
          <a:p>
            <a:pPr algn="just"/>
            <a:endParaRPr lang="es-EC" sz="1400" dirty="0" smtClean="0">
              <a:latin typeface="Arial" pitchFamily="34" charset="0"/>
              <a:cs typeface="Arial" pitchFamily="34" charset="0"/>
            </a:endParaRPr>
          </a:p>
          <a:p>
            <a:pPr algn="just"/>
            <a:r>
              <a:rPr lang="es-EC" sz="1400" dirty="0" smtClean="0">
                <a:latin typeface="Arial" pitchFamily="34" charset="0"/>
                <a:cs typeface="Arial" pitchFamily="34" charset="0"/>
              </a:rPr>
              <a:t>Aplicar  post test  técnicos para determinar la eficiencia técnica del servicio de derecha en los tenimesistas infantiles y juveniles de Pichincha durante el primer semestre del año 2012.</a:t>
            </a:r>
          </a:p>
          <a:p>
            <a:pPr algn="just"/>
            <a:endParaRPr lang="es-EC" sz="1400" dirty="0" smtClean="0">
              <a:latin typeface="Arial" pitchFamily="34" charset="0"/>
              <a:cs typeface="Arial" pitchFamily="34" charset="0"/>
            </a:endParaRPr>
          </a:p>
          <a:p>
            <a:pPr algn="just"/>
            <a:r>
              <a:rPr lang="es-EC" sz="1400" dirty="0" smtClean="0">
                <a:latin typeface="Arial" pitchFamily="34" charset="0"/>
                <a:cs typeface="Arial" pitchFamily="34" charset="0"/>
              </a:rPr>
              <a:t>Analizar y correlacionar los resultados de los test aplicados en los tenimesistas infantiles y juveniles de Pichincha durante el primer semestre del año 2012.</a:t>
            </a:r>
            <a:endParaRPr lang="es-EC" sz="1400" dirty="0">
              <a:latin typeface="Arial" pitchFamily="34" charset="0"/>
              <a:cs typeface="Arial" pitchFamily="34" charset="0"/>
            </a:endParaRPr>
          </a:p>
        </p:txBody>
      </p:sp>
      <p:sp>
        <p:nvSpPr>
          <p:cNvPr id="3" name="2 Título"/>
          <p:cNvSpPr>
            <a:spLocks noGrp="1"/>
          </p:cNvSpPr>
          <p:nvPr>
            <p:ph type="title"/>
          </p:nvPr>
        </p:nvSpPr>
        <p:spPr>
          <a:xfrm>
            <a:off x="467544" y="260648"/>
            <a:ext cx="8229600" cy="1143000"/>
          </a:xfrm>
        </p:spPr>
        <p:txBody>
          <a:bodyPr/>
          <a:lstStyle/>
          <a:p>
            <a:r>
              <a:rPr lang="en-US" dirty="0" smtClean="0">
                <a:latin typeface="Arial" pitchFamily="34" charset="0"/>
                <a:cs typeface="Arial" pitchFamily="34" charset="0"/>
              </a:rPr>
              <a:t>OBJETIVOS</a:t>
            </a:r>
            <a:r>
              <a:rPr lang="en-US" dirty="0" smtClean="0"/>
              <a:t> </a:t>
            </a:r>
            <a:r>
              <a:rPr lang="en-US" dirty="0" smtClean="0">
                <a:latin typeface="Arial" pitchFamily="34" charset="0"/>
                <a:cs typeface="Arial" pitchFamily="34" charset="0"/>
              </a:rPr>
              <a:t>ESPECIFICOS</a:t>
            </a:r>
            <a:endParaRPr lang="es-EC"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20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ES" sz="2000" b="1" i="1" dirty="0" smtClean="0">
                <a:latin typeface="Arial" pitchFamily="34" charset="0"/>
                <a:cs typeface="Arial" pitchFamily="34" charset="0"/>
              </a:rPr>
              <a:t>     Grafico 14.- </a:t>
            </a:r>
            <a:r>
              <a:rPr lang="es-ES" sz="2000" b="1" dirty="0" smtClean="0">
                <a:latin typeface="Arial" pitchFamily="34" charset="0"/>
                <a:cs typeface="Arial" pitchFamily="34" charset="0"/>
              </a:rPr>
              <a:t> Comparación del test inicial  y el test precompetitivo del componente técnico: Lanzamiento de la pelota, bajo el aspecto observable: Zona de parada en la mesa.</a:t>
            </a:r>
          </a:p>
          <a:p>
            <a:pPr algn="just">
              <a:buNone/>
            </a:pPr>
            <a:endParaRPr lang="es-EC" sz="2000" dirty="0" smtClean="0">
              <a:latin typeface="Arial" pitchFamily="34" charset="0"/>
              <a:cs typeface="Arial" pitchFamily="34" charset="0"/>
            </a:endParaRPr>
          </a:p>
          <a:p>
            <a:pPr>
              <a:buNone/>
            </a:pPr>
            <a:endParaRPr lang="es-EC" sz="2800" dirty="0"/>
          </a:p>
        </p:txBody>
      </p:sp>
      <p:sp>
        <p:nvSpPr>
          <p:cNvPr id="2" name="1 Título"/>
          <p:cNvSpPr>
            <a:spLocks noGrp="1"/>
          </p:cNvSpPr>
          <p:nvPr>
            <p:ph type="title"/>
          </p:nvPr>
        </p:nvSpPr>
        <p:spPr/>
        <p:txBody>
          <a:bodyPr>
            <a:normAutofit fontScale="90000"/>
          </a:bodyPr>
          <a:lstStyle/>
          <a:p>
            <a:r>
              <a:rPr lang="en-US" dirty="0" smtClean="0"/>
              <a:t>ASPECTO TÉCNICO OBSERVABLE: ZONA DE PARADA EN LA MESA</a:t>
            </a:r>
            <a:endParaRPr lang="es-EC" dirty="0"/>
          </a:p>
        </p:txBody>
      </p:sp>
      <p:graphicFrame>
        <p:nvGraphicFramePr>
          <p:cNvPr id="4" name="3 Gráfico"/>
          <p:cNvGraphicFramePr/>
          <p:nvPr/>
        </p:nvGraphicFramePr>
        <p:xfrm>
          <a:off x="2339752" y="292494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292080" y="5661248"/>
            <a:ext cx="1659429"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n-US" dirty="0" smtClean="0">
                <a:latin typeface="Arial" pitchFamily="34" charset="0"/>
                <a:cs typeface="Arial" pitchFamily="34" charset="0"/>
              </a:rPr>
              <a:t>TEST FINAL EN COMPETENCIA: CATEGORÍA JUVENIL</a:t>
            </a:r>
            <a:endParaRPr lang="es-EC"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5721499"/>
          </a:xfrm>
        </p:spPr>
        <p:txBody>
          <a:bodyPr>
            <a:normAutofit/>
          </a:bodyPr>
          <a:lstStyle/>
          <a:p>
            <a:pPr algn="just"/>
            <a:r>
              <a:rPr lang="es-ES" sz="2400" b="1" i="1" dirty="0" smtClean="0">
                <a:latin typeface="Arial" pitchFamily="34" charset="0"/>
                <a:cs typeface="Arial" pitchFamily="34" charset="0"/>
              </a:rPr>
              <a:t>Grafico 15.- </a:t>
            </a:r>
            <a:r>
              <a:rPr lang="es-ES" sz="2400" b="1" dirty="0" smtClean="0">
                <a:latin typeface="Arial" pitchFamily="34" charset="0"/>
                <a:cs typeface="Arial" pitchFamily="34" charset="0"/>
              </a:rPr>
              <a:t>Resultados del encuentro Maldonado-Vásquez en el selectivo provincial rumbo a Juegos Nacionales Juveniles.</a:t>
            </a:r>
          </a:p>
          <a:p>
            <a:pPr algn="just">
              <a:buNone/>
            </a:pPr>
            <a:endParaRPr lang="es-EC" sz="2400" dirty="0" smtClean="0"/>
          </a:p>
          <a:p>
            <a:pPr>
              <a:buNone/>
            </a:pPr>
            <a:endParaRPr lang="es-EC" sz="2400" dirty="0"/>
          </a:p>
        </p:txBody>
      </p:sp>
      <p:graphicFrame>
        <p:nvGraphicFramePr>
          <p:cNvPr id="4" name="3 Gráfico"/>
          <p:cNvGraphicFramePr/>
          <p:nvPr/>
        </p:nvGraphicFramePr>
        <p:xfrm>
          <a:off x="2411760" y="2132856"/>
          <a:ext cx="4896544"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652120" y="5157192"/>
            <a:ext cx="1691489"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8229600" cy="5649491"/>
          </a:xfrm>
        </p:spPr>
        <p:txBody>
          <a:bodyPr/>
          <a:lstStyle/>
          <a:p>
            <a:pPr algn="just"/>
            <a:r>
              <a:rPr lang="es-ES" sz="2400" b="1" i="1" dirty="0" smtClean="0">
                <a:latin typeface="Arial" pitchFamily="34" charset="0"/>
                <a:cs typeface="Arial" pitchFamily="34" charset="0"/>
              </a:rPr>
              <a:t>Grafico 16.- </a:t>
            </a:r>
            <a:r>
              <a:rPr lang="es-ES" sz="2400" b="1" dirty="0" smtClean="0">
                <a:latin typeface="Arial" pitchFamily="34" charset="0"/>
                <a:cs typeface="Arial" pitchFamily="34" charset="0"/>
              </a:rPr>
              <a:t>Resultados del encuentro Maldonado-</a:t>
            </a:r>
            <a:r>
              <a:rPr lang="es-ES" sz="2400" b="1" dirty="0" err="1" smtClean="0">
                <a:latin typeface="Arial" pitchFamily="34" charset="0"/>
                <a:cs typeface="Arial" pitchFamily="34" charset="0"/>
              </a:rPr>
              <a:t>Carlosama</a:t>
            </a:r>
            <a:r>
              <a:rPr lang="es-ES" sz="2400" b="1" dirty="0" smtClean="0">
                <a:latin typeface="Arial" pitchFamily="34" charset="0"/>
                <a:cs typeface="Arial" pitchFamily="34" charset="0"/>
              </a:rPr>
              <a:t> en el selectivo provincial rumbo a juegos nacionales juveniles.</a:t>
            </a:r>
          </a:p>
          <a:p>
            <a:pPr>
              <a:buNone/>
            </a:pPr>
            <a:endParaRPr lang="es-EC" sz="2400" dirty="0" smtClean="0">
              <a:latin typeface="Arial" pitchFamily="34" charset="0"/>
              <a:cs typeface="Arial" pitchFamily="34" charset="0"/>
            </a:endParaRPr>
          </a:p>
          <a:p>
            <a:pPr>
              <a:buNone/>
            </a:pPr>
            <a:endParaRPr lang="es-EC" dirty="0"/>
          </a:p>
        </p:txBody>
      </p:sp>
      <p:graphicFrame>
        <p:nvGraphicFramePr>
          <p:cNvPr id="4" name="3 Gráfico"/>
          <p:cNvGraphicFramePr/>
          <p:nvPr/>
        </p:nvGraphicFramePr>
        <p:xfrm>
          <a:off x="2411760" y="2132856"/>
          <a:ext cx="4968552"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796136" y="5157192"/>
            <a:ext cx="1659429"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5505475"/>
          </a:xfrm>
        </p:spPr>
        <p:txBody>
          <a:bodyPr/>
          <a:lstStyle/>
          <a:p>
            <a:pPr algn="just"/>
            <a:r>
              <a:rPr lang="es-ES" sz="2400" b="1" i="1" dirty="0" smtClean="0">
                <a:latin typeface="Arial" pitchFamily="34" charset="0"/>
                <a:cs typeface="Arial" pitchFamily="34" charset="0"/>
              </a:rPr>
              <a:t>Grafico 17.- </a:t>
            </a:r>
            <a:r>
              <a:rPr lang="es-ES" sz="2400" b="1" dirty="0" smtClean="0">
                <a:latin typeface="Arial" pitchFamily="34" charset="0"/>
                <a:cs typeface="Arial" pitchFamily="34" charset="0"/>
              </a:rPr>
              <a:t> Resultados del encuentro Camino-</a:t>
            </a:r>
            <a:r>
              <a:rPr lang="es-ES" sz="2400" b="1" dirty="0" err="1" smtClean="0">
                <a:latin typeface="Arial" pitchFamily="34" charset="0"/>
                <a:cs typeface="Arial" pitchFamily="34" charset="0"/>
              </a:rPr>
              <a:t>Villalba</a:t>
            </a:r>
            <a:r>
              <a:rPr lang="es-ES" sz="2400" b="1" dirty="0" smtClean="0">
                <a:latin typeface="Arial" pitchFamily="34" charset="0"/>
                <a:cs typeface="Arial" pitchFamily="34" charset="0"/>
              </a:rPr>
              <a:t> en el selectivo provincial rumbo a Juegos Nacionales Juveniles.</a:t>
            </a:r>
            <a:endParaRPr lang="es-EC" sz="2400" dirty="0" smtClean="0">
              <a:latin typeface="Arial" pitchFamily="34" charset="0"/>
              <a:cs typeface="Arial" pitchFamily="34" charset="0"/>
            </a:endParaRPr>
          </a:p>
          <a:p>
            <a:pPr>
              <a:buNone/>
            </a:pPr>
            <a:endParaRPr lang="es-EC" dirty="0"/>
          </a:p>
        </p:txBody>
      </p:sp>
      <p:graphicFrame>
        <p:nvGraphicFramePr>
          <p:cNvPr id="4" name="3 Gráfico"/>
          <p:cNvGraphicFramePr/>
          <p:nvPr/>
        </p:nvGraphicFramePr>
        <p:xfrm>
          <a:off x="2411760" y="2132856"/>
          <a:ext cx="4950296" cy="307460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724128" y="5229200"/>
            <a:ext cx="1659429" cy="230832"/>
          </a:xfrm>
          <a:prstGeom prst="rect">
            <a:avLst/>
          </a:prstGeom>
        </p:spPr>
        <p:txBody>
          <a:bodyPr wrap="none">
            <a:spAutoFit/>
          </a:bodyPr>
          <a:lstStyle/>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5721499"/>
          </a:xfrm>
        </p:spPr>
        <p:txBody>
          <a:bodyPr/>
          <a:lstStyle/>
          <a:p>
            <a:pPr algn="just"/>
            <a:r>
              <a:rPr lang="es-ES" sz="2400" b="1" i="1" dirty="0" smtClean="0">
                <a:latin typeface="Arial" pitchFamily="34" charset="0"/>
                <a:cs typeface="Arial" pitchFamily="34" charset="0"/>
              </a:rPr>
              <a:t>Grafico 18.-</a:t>
            </a:r>
            <a:r>
              <a:rPr lang="es-ES" sz="2400" b="1" dirty="0" smtClean="0">
                <a:latin typeface="Arial" pitchFamily="34" charset="0"/>
                <a:cs typeface="Arial" pitchFamily="34" charset="0"/>
              </a:rPr>
              <a:t> Resultados del encuentro </a:t>
            </a:r>
            <a:r>
              <a:rPr lang="es-ES" sz="2400" b="1" dirty="0" err="1" smtClean="0">
                <a:latin typeface="Arial" pitchFamily="34" charset="0"/>
                <a:cs typeface="Arial" pitchFamily="34" charset="0"/>
              </a:rPr>
              <a:t>Villalba</a:t>
            </a:r>
            <a:r>
              <a:rPr lang="es-ES" sz="2400" b="1" dirty="0" smtClean="0">
                <a:latin typeface="Arial" pitchFamily="34" charset="0"/>
                <a:cs typeface="Arial" pitchFamily="34" charset="0"/>
              </a:rPr>
              <a:t>-Escobar en el selectivo provincial rumbo a Juegos Nacionales Juveniles.</a:t>
            </a:r>
            <a:endParaRPr lang="es-EC" sz="2400" dirty="0" smtClean="0">
              <a:latin typeface="Arial" pitchFamily="34" charset="0"/>
              <a:cs typeface="Arial" pitchFamily="34" charset="0"/>
            </a:endParaRPr>
          </a:p>
          <a:p>
            <a:pPr>
              <a:buNone/>
            </a:pPr>
            <a:endParaRPr lang="es-EC" dirty="0"/>
          </a:p>
        </p:txBody>
      </p:sp>
      <p:graphicFrame>
        <p:nvGraphicFramePr>
          <p:cNvPr id="4" name="3 Gráfico"/>
          <p:cNvGraphicFramePr/>
          <p:nvPr/>
        </p:nvGraphicFramePr>
        <p:xfrm>
          <a:off x="2411760" y="2060848"/>
          <a:ext cx="4824536" cy="3381375"/>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580112" y="5301208"/>
            <a:ext cx="1659429" cy="369332"/>
          </a:xfrm>
          <a:prstGeom prst="rect">
            <a:avLst/>
          </a:prstGeom>
        </p:spPr>
        <p:txBody>
          <a:bodyPr wrap="none">
            <a:spAutoFit/>
          </a:bodyPr>
          <a:lstStyle/>
          <a:p>
            <a:r>
              <a:rPr lang="es-ES" sz="900" b="1" dirty="0" smtClean="0">
                <a:latin typeface="Arial" pitchFamily="34" charset="0"/>
                <a:ea typeface="Times New Roman" pitchFamily="18" charset="0"/>
              </a:rPr>
              <a:t>      </a:t>
            </a:r>
          </a:p>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5577483"/>
          </a:xfrm>
        </p:spPr>
        <p:txBody>
          <a:bodyPr/>
          <a:lstStyle/>
          <a:p>
            <a:pPr algn="just"/>
            <a:r>
              <a:rPr lang="es-ES" sz="2400" b="1" i="1" dirty="0" smtClean="0">
                <a:latin typeface="Arial" pitchFamily="34" charset="0"/>
                <a:cs typeface="Arial" pitchFamily="34" charset="0"/>
              </a:rPr>
              <a:t>Grafico 19.- </a:t>
            </a:r>
            <a:r>
              <a:rPr lang="es-ES" sz="2400" b="1" dirty="0" smtClean="0">
                <a:latin typeface="Arial" pitchFamily="34" charset="0"/>
                <a:cs typeface="Arial" pitchFamily="34" charset="0"/>
              </a:rPr>
              <a:t> Resultados del encuentro Camino-Ortiz en el selectivo provincial rumbo a Juegos Nacionales Juveniles.</a:t>
            </a:r>
            <a:endParaRPr lang="es-EC" sz="2400" dirty="0" smtClean="0">
              <a:latin typeface="Arial" pitchFamily="34" charset="0"/>
              <a:cs typeface="Arial" pitchFamily="34" charset="0"/>
            </a:endParaRPr>
          </a:p>
          <a:p>
            <a:pPr>
              <a:buNone/>
            </a:pPr>
            <a:endParaRPr lang="es-EC" dirty="0"/>
          </a:p>
        </p:txBody>
      </p:sp>
      <p:graphicFrame>
        <p:nvGraphicFramePr>
          <p:cNvPr id="4" name="3 Gráfico"/>
          <p:cNvGraphicFramePr/>
          <p:nvPr/>
        </p:nvGraphicFramePr>
        <p:xfrm>
          <a:off x="2411760" y="2060848"/>
          <a:ext cx="489654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652120" y="5157192"/>
            <a:ext cx="1659429" cy="380873"/>
          </a:xfrm>
          <a:prstGeom prst="rect">
            <a:avLst/>
          </a:prstGeom>
        </p:spPr>
        <p:txBody>
          <a:bodyPr wrap="square">
            <a:spAutoFit/>
          </a:bodyPr>
          <a:lstStyle/>
          <a:p>
            <a:r>
              <a:rPr lang="es-ES" sz="900" b="1" dirty="0" smtClean="0">
                <a:latin typeface="Arial" pitchFamily="34" charset="0"/>
                <a:ea typeface="Times New Roman" pitchFamily="18" charset="0"/>
              </a:rPr>
              <a:t>      </a:t>
            </a:r>
          </a:p>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5577483"/>
          </a:xfrm>
        </p:spPr>
        <p:txBody>
          <a:bodyPr/>
          <a:lstStyle/>
          <a:p>
            <a:pPr algn="just"/>
            <a:r>
              <a:rPr lang="es-ES" sz="2400" b="1" i="1" dirty="0" smtClean="0">
                <a:latin typeface="Arial" pitchFamily="34" charset="0"/>
                <a:cs typeface="Arial" pitchFamily="34" charset="0"/>
              </a:rPr>
              <a:t>Grafico 20.- </a:t>
            </a:r>
            <a:r>
              <a:rPr lang="es-ES" sz="2400" b="1" dirty="0" smtClean="0">
                <a:latin typeface="Arial" pitchFamily="34" charset="0"/>
                <a:cs typeface="Arial" pitchFamily="34" charset="0"/>
              </a:rPr>
              <a:t>Resultados del encuentro </a:t>
            </a:r>
            <a:r>
              <a:rPr lang="es-ES" sz="2400" b="1" dirty="0" err="1" smtClean="0">
                <a:latin typeface="Arial" pitchFamily="34" charset="0"/>
                <a:cs typeface="Arial" pitchFamily="34" charset="0"/>
              </a:rPr>
              <a:t>Aulestia</a:t>
            </a:r>
            <a:r>
              <a:rPr lang="es-ES" sz="2400" b="1" dirty="0" smtClean="0">
                <a:latin typeface="Arial" pitchFamily="34" charset="0"/>
                <a:cs typeface="Arial" pitchFamily="34" charset="0"/>
              </a:rPr>
              <a:t>-Carvajal en el selectivo provincial rumbo a Juegos Nacionales Juveniles.</a:t>
            </a:r>
            <a:endParaRPr lang="es-EC" sz="2400" dirty="0" smtClean="0">
              <a:latin typeface="Arial" pitchFamily="34" charset="0"/>
              <a:cs typeface="Arial" pitchFamily="34" charset="0"/>
            </a:endParaRPr>
          </a:p>
          <a:p>
            <a:pPr>
              <a:buNone/>
            </a:pPr>
            <a:r>
              <a:rPr lang="es-ES" dirty="0" smtClean="0"/>
              <a:t> </a:t>
            </a:r>
            <a:endParaRPr lang="es-EC" dirty="0" smtClean="0"/>
          </a:p>
          <a:p>
            <a:pPr>
              <a:buNone/>
            </a:pPr>
            <a:endParaRPr lang="es-EC" dirty="0"/>
          </a:p>
        </p:txBody>
      </p:sp>
      <p:graphicFrame>
        <p:nvGraphicFramePr>
          <p:cNvPr id="4" name="3 Gráfico"/>
          <p:cNvGraphicFramePr/>
          <p:nvPr/>
        </p:nvGraphicFramePr>
        <p:xfrm>
          <a:off x="2411760" y="1988840"/>
          <a:ext cx="5112568"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868144" y="5085184"/>
            <a:ext cx="1659429" cy="380873"/>
          </a:xfrm>
          <a:prstGeom prst="rect">
            <a:avLst/>
          </a:prstGeom>
        </p:spPr>
        <p:txBody>
          <a:bodyPr wrap="square">
            <a:spAutoFit/>
          </a:bodyPr>
          <a:lstStyle/>
          <a:p>
            <a:r>
              <a:rPr lang="es-ES" sz="900" b="1" dirty="0" smtClean="0">
                <a:latin typeface="Arial" pitchFamily="34" charset="0"/>
                <a:ea typeface="Times New Roman" pitchFamily="18" charset="0"/>
              </a:rPr>
              <a:t>      </a:t>
            </a:r>
          </a:p>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8229600" cy="5649491"/>
          </a:xfrm>
        </p:spPr>
        <p:txBody>
          <a:bodyPr/>
          <a:lstStyle/>
          <a:p>
            <a:pPr algn="just"/>
            <a:r>
              <a:rPr lang="es-ES" sz="2400" b="1" i="1" dirty="0" smtClean="0">
                <a:latin typeface="Arial" pitchFamily="34" charset="0"/>
                <a:cs typeface="Arial" pitchFamily="34" charset="0"/>
              </a:rPr>
              <a:t>Grafico 21.-</a:t>
            </a:r>
            <a:r>
              <a:rPr lang="es-ES" sz="2400" b="1" dirty="0" smtClean="0">
                <a:latin typeface="Arial" pitchFamily="34" charset="0"/>
                <a:cs typeface="Arial" pitchFamily="34" charset="0"/>
              </a:rPr>
              <a:t> Resultados del encuentro Carvajal-Barragán en el selectivo provincial rumbo a Juegos Nacionales Juveniles.</a:t>
            </a:r>
          </a:p>
          <a:p>
            <a:pPr algn="just">
              <a:buNone/>
            </a:pPr>
            <a:endParaRPr lang="es-EC" sz="2400" dirty="0" smtClean="0">
              <a:latin typeface="Arial" pitchFamily="34" charset="0"/>
              <a:cs typeface="Arial" pitchFamily="34" charset="0"/>
            </a:endParaRPr>
          </a:p>
          <a:p>
            <a:pPr>
              <a:buNone/>
            </a:pPr>
            <a:endParaRPr lang="es-EC" dirty="0"/>
          </a:p>
        </p:txBody>
      </p:sp>
      <p:graphicFrame>
        <p:nvGraphicFramePr>
          <p:cNvPr id="4" name="3 Gráfico"/>
          <p:cNvGraphicFramePr/>
          <p:nvPr/>
        </p:nvGraphicFramePr>
        <p:xfrm>
          <a:off x="2411760" y="1988840"/>
          <a:ext cx="4968552"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5580112" y="5229200"/>
            <a:ext cx="1800200" cy="380873"/>
          </a:xfrm>
          <a:prstGeom prst="rect">
            <a:avLst/>
          </a:prstGeom>
        </p:spPr>
        <p:txBody>
          <a:bodyPr wrap="square">
            <a:spAutoFit/>
          </a:bodyPr>
          <a:lstStyle/>
          <a:p>
            <a:r>
              <a:rPr lang="es-ES" sz="900" b="1" dirty="0" smtClean="0">
                <a:latin typeface="Arial" pitchFamily="34" charset="0"/>
                <a:ea typeface="Times New Roman" pitchFamily="18" charset="0"/>
              </a:rPr>
              <a:t>      </a:t>
            </a:r>
          </a:p>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5505475"/>
          </a:xfrm>
        </p:spPr>
        <p:txBody>
          <a:bodyPr/>
          <a:lstStyle/>
          <a:p>
            <a:pPr algn="just"/>
            <a:r>
              <a:rPr lang="es-ES" sz="2400" b="1" i="1" dirty="0" smtClean="0">
                <a:latin typeface="Arial" pitchFamily="34" charset="0"/>
                <a:cs typeface="Arial" pitchFamily="34" charset="0"/>
              </a:rPr>
              <a:t>Grafico 22.-</a:t>
            </a:r>
            <a:r>
              <a:rPr lang="es-ES" sz="2400" b="1" dirty="0" smtClean="0">
                <a:latin typeface="Arial" pitchFamily="34" charset="0"/>
                <a:cs typeface="Arial" pitchFamily="34" charset="0"/>
              </a:rPr>
              <a:t> Resultados del encuentro </a:t>
            </a:r>
            <a:r>
              <a:rPr lang="es-ES" sz="2400" b="1" dirty="0" err="1" smtClean="0">
                <a:latin typeface="Arial" pitchFamily="34" charset="0"/>
                <a:cs typeface="Arial" pitchFamily="34" charset="0"/>
              </a:rPr>
              <a:t>Aulestia</a:t>
            </a:r>
            <a:r>
              <a:rPr lang="es-ES" sz="2400" b="1" dirty="0" smtClean="0">
                <a:latin typeface="Arial" pitchFamily="34" charset="0"/>
                <a:cs typeface="Arial" pitchFamily="34" charset="0"/>
              </a:rPr>
              <a:t>-Sevilla en el selectivo provincial rumbo a Juegos Nacionales Juveniles.</a:t>
            </a:r>
            <a:endParaRPr lang="es-EC" sz="2400" dirty="0" smtClean="0">
              <a:latin typeface="Arial" pitchFamily="34" charset="0"/>
              <a:cs typeface="Arial" pitchFamily="34" charset="0"/>
            </a:endParaRPr>
          </a:p>
          <a:p>
            <a:pPr>
              <a:buNone/>
            </a:pPr>
            <a:endParaRPr lang="es-EC" dirty="0"/>
          </a:p>
        </p:txBody>
      </p:sp>
      <p:graphicFrame>
        <p:nvGraphicFramePr>
          <p:cNvPr id="4" name="3 Gráfico"/>
          <p:cNvGraphicFramePr/>
          <p:nvPr/>
        </p:nvGraphicFramePr>
        <p:xfrm>
          <a:off x="2411760" y="1988840"/>
          <a:ext cx="5040560"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796136" y="5085184"/>
            <a:ext cx="1872208" cy="380873"/>
          </a:xfrm>
          <a:prstGeom prst="rect">
            <a:avLst/>
          </a:prstGeom>
        </p:spPr>
        <p:txBody>
          <a:bodyPr wrap="square">
            <a:spAutoFit/>
          </a:bodyPr>
          <a:lstStyle/>
          <a:p>
            <a:r>
              <a:rPr lang="es-ES" sz="900" b="1" dirty="0" smtClean="0">
                <a:latin typeface="Arial" pitchFamily="34" charset="0"/>
                <a:ea typeface="Times New Roman" pitchFamily="18" charset="0"/>
              </a:rPr>
              <a:t>      </a:t>
            </a:r>
          </a:p>
          <a:p>
            <a:r>
              <a:rPr lang="es-ES" sz="900" b="1" dirty="0" smtClean="0">
                <a:latin typeface="Arial" pitchFamily="34" charset="0"/>
                <a:ea typeface="Times New Roman" pitchFamily="18" charset="0"/>
              </a:rPr>
              <a:t>            Autor: Coello, G (2012)</a:t>
            </a:r>
            <a:endParaRPr lang="es-EC"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lgn="just">
              <a:buNone/>
            </a:pPr>
            <a:r>
              <a:rPr lang="es-EC" dirty="0" smtClean="0"/>
              <a:t>     </a:t>
            </a:r>
          </a:p>
          <a:p>
            <a:pPr marL="628650" indent="-538163" algn="just">
              <a:buNone/>
            </a:pPr>
            <a:r>
              <a:rPr lang="es-EC" dirty="0" smtClean="0">
                <a:latin typeface="Arial" pitchFamily="34" charset="0"/>
                <a:cs typeface="Arial" pitchFamily="34" charset="0"/>
              </a:rPr>
              <a:t>    El presente estudio responde a la  necesidad de desarrollar el hábito de practicar y mejorar el servicio en los jugadores de tenis de mesa de la provincia de Pichincha, que les permita lograr desarrollar de mejor forma su servicio y contribuya a mejorar los  resultados en torneos nacionales y más aún internacionales, en función de las variantes de efecto que se imprime a la pelota en varias zonas de la mesa, con la finalidad de confundir al adversario al momento de realizar la recepción de la pelota. </a:t>
            </a:r>
          </a:p>
          <a:p>
            <a:pPr algn="just">
              <a:buNone/>
            </a:pPr>
            <a:endParaRPr lang="es-EC" dirty="0" smtClean="0">
              <a:latin typeface="Arial" pitchFamily="34" charset="0"/>
              <a:cs typeface="Arial" pitchFamily="34" charset="0"/>
            </a:endParaRPr>
          </a:p>
          <a:p>
            <a:pPr algn="just">
              <a:buNone/>
            </a:pPr>
            <a:r>
              <a:rPr lang="es-EC" dirty="0" smtClean="0">
                <a:latin typeface="Arial" pitchFamily="34" charset="0"/>
                <a:cs typeface="Arial" pitchFamily="34" charset="0"/>
              </a:rPr>
              <a:t>     Vamos a diseñar y aplicar una metodología de entrenamiento con énfasis para mejorar el servicio de derecha y  demostrar en este estudio la importancia de la efectividad del servicio.</a:t>
            </a:r>
          </a:p>
          <a:p>
            <a:pPr algn="just">
              <a:buNone/>
            </a:pPr>
            <a:endParaRPr lang="es-EC" dirty="0">
              <a:latin typeface="Arial" pitchFamily="34" charset="0"/>
              <a:cs typeface="Arial" pitchFamily="34" charset="0"/>
            </a:endParaRPr>
          </a:p>
        </p:txBody>
      </p:sp>
      <p:sp>
        <p:nvSpPr>
          <p:cNvPr id="2" name="1 Título"/>
          <p:cNvSpPr>
            <a:spLocks noGrp="1"/>
          </p:cNvSpPr>
          <p:nvPr>
            <p:ph type="title"/>
          </p:nvPr>
        </p:nvSpPr>
        <p:spPr>
          <a:xfrm>
            <a:off x="457200" y="274638"/>
            <a:ext cx="8435280" cy="1143000"/>
          </a:xfrm>
        </p:spPr>
        <p:txBody>
          <a:bodyPr>
            <a:noAutofit/>
          </a:bodyPr>
          <a:lstStyle/>
          <a:p>
            <a:r>
              <a:rPr lang="en-US" sz="4000" dirty="0" smtClean="0">
                <a:latin typeface="Arial" pitchFamily="34" charset="0"/>
                <a:cs typeface="Arial" pitchFamily="34" charset="0"/>
              </a:rPr>
              <a:t>JUSTIFICACIÓN E IMPORTANCIA</a:t>
            </a:r>
            <a:endParaRPr lang="es-EC" sz="40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476672"/>
            <a:ext cx="8229600" cy="1210146"/>
          </a:xfrm>
        </p:spPr>
        <p:txBody>
          <a:bodyPr>
            <a:noAutofit/>
          </a:bodyPr>
          <a:lstStyle/>
          <a:p>
            <a:r>
              <a:rPr lang="es-ES" sz="2000" i="1" dirty="0">
                <a:effectLst/>
                <a:latin typeface="Arial" pitchFamily="34" charset="0"/>
                <a:cs typeface="Arial" pitchFamily="34" charset="0"/>
              </a:rPr>
              <a:t>Grafico 1</a:t>
            </a:r>
            <a:r>
              <a:rPr lang="es-ES" sz="2000" dirty="0">
                <a:effectLst/>
                <a:latin typeface="Arial" pitchFamily="34" charset="0"/>
                <a:cs typeface="Arial" pitchFamily="34" charset="0"/>
              </a:rPr>
              <a:t> </a:t>
            </a:r>
            <a:r>
              <a:rPr lang="es-EC" sz="2000" dirty="0">
                <a:effectLst/>
                <a:latin typeface="Arial" pitchFamily="34" charset="0"/>
                <a:cs typeface="Arial" pitchFamily="34" charset="0"/>
              </a:rPr>
              <a:t>Frecuencia de la máxima calificación en el test inicial;  incremento, igual y disminución de la calificación del test inicial en relación al test precompetitivo de los componentes técnicos evaluados en cada </a:t>
            </a:r>
            <a:r>
              <a:rPr lang="es-EC" sz="2000" dirty="0" smtClean="0">
                <a:effectLst/>
                <a:latin typeface="Arial" pitchFamily="34" charset="0"/>
                <a:cs typeface="Arial" pitchFamily="34" charset="0"/>
              </a:rPr>
              <a:t>atleta.</a:t>
            </a:r>
            <a:r>
              <a:rPr lang="es-EC" sz="2000" dirty="0">
                <a:effectLst/>
                <a:latin typeface="Arial" pitchFamily="34" charset="0"/>
                <a:cs typeface="Arial" pitchFamily="34" charset="0"/>
              </a:rPr>
              <a:t/>
            </a:r>
            <a:br>
              <a:rPr lang="es-EC" sz="2000" dirty="0">
                <a:effectLst/>
                <a:latin typeface="Arial" pitchFamily="34" charset="0"/>
                <a:cs typeface="Arial" pitchFamily="34" charset="0"/>
              </a:rPr>
            </a:br>
            <a:endParaRPr lang="es-EC" sz="2000"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074227641"/>
              </p:ext>
            </p:extLst>
          </p:nvPr>
        </p:nvGraphicFramePr>
        <p:xfrm>
          <a:off x="1979712" y="2060848"/>
          <a:ext cx="4896544"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5796136" y="4581128"/>
            <a:ext cx="1872208" cy="230832"/>
          </a:xfrm>
          <a:prstGeom prst="rect">
            <a:avLst/>
          </a:prstGeom>
        </p:spPr>
        <p:txBody>
          <a:bodyPr wrap="square">
            <a:spAutoFit/>
          </a:bodyPr>
          <a:lstStyle/>
          <a:p>
            <a:r>
              <a:rPr lang="es-ES" sz="900" b="1" dirty="0" smtClean="0">
                <a:latin typeface="Arial" pitchFamily="34" charset="0"/>
                <a:ea typeface="Times New Roman" pitchFamily="18" charset="0"/>
              </a:rPr>
              <a:t>Autor: Coello, G (2012)</a:t>
            </a:r>
            <a:endParaRPr lang="es-EC" sz="900" dirty="0"/>
          </a:p>
        </p:txBody>
      </p:sp>
    </p:spTree>
    <p:extLst>
      <p:ext uri="{BB962C8B-B14F-4D97-AF65-F5344CB8AC3E}">
        <p14:creationId xmlns:p14="http://schemas.microsoft.com/office/powerpoint/2010/main" xmlns="" val="1507616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smtClean="0"/>
              <a:t>ANALISIS DE CORRELACIÓN: CATEGORÍA PREJUVENIL</a:t>
            </a:r>
            <a:endParaRPr lang="es-EC"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111" y="1702678"/>
            <a:ext cx="5905778" cy="408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8012489"/>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smtClean="0"/>
              <a:t>ANALISIS DE CORRELACIÓN: CATEGORÍA JUVENIL</a:t>
            </a:r>
            <a:endParaRPr lang="es-EC"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111" y="1538328"/>
            <a:ext cx="5905778" cy="44115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8610961"/>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n-US" dirty="0" smtClean="0"/>
              <a:t>CAPITULO V</a:t>
            </a:r>
            <a:endParaRPr lang="es-EC" dirty="0"/>
          </a:p>
        </p:txBody>
      </p:sp>
      <p:sp>
        <p:nvSpPr>
          <p:cNvPr id="5" name="4 Subtítulo"/>
          <p:cNvSpPr>
            <a:spLocks noGrp="1"/>
          </p:cNvSpPr>
          <p:nvPr>
            <p:ph type="subTitle" idx="1"/>
          </p:nvPr>
        </p:nvSpPr>
        <p:spPr/>
        <p:txBody>
          <a:bodyPr/>
          <a:lstStyle/>
          <a:p>
            <a:r>
              <a:rPr lang="en-US" smtClean="0"/>
              <a:t>CONCLUSIONES</a:t>
            </a:r>
            <a:endParaRPr lang="es-EC"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328592"/>
          </a:xfrm>
        </p:spPr>
        <p:txBody>
          <a:bodyPr>
            <a:noAutofit/>
          </a:bodyPr>
          <a:lstStyle/>
          <a:p>
            <a:r>
              <a:rPr lang="es-EC" sz="1400" b="1" dirty="0"/>
              <a:t> </a:t>
            </a:r>
            <a:endParaRPr lang="es-EC" sz="1400" dirty="0"/>
          </a:p>
          <a:p>
            <a:pPr lvl="0" algn="just"/>
            <a:r>
              <a:rPr lang="es-EC" sz="1400" dirty="0">
                <a:latin typeface="Arial" pitchFamily="34" charset="0"/>
                <a:cs typeface="Arial" pitchFamily="34" charset="0"/>
              </a:rPr>
              <a:t>Los atletas pre juveniles después del tiempo de entrenamiento para mejorar el servicio de derecha, demostraron una mejora en la ejecución de cada componente técnico que forman parte de la realización de un correcto servicio y gracias a esto tuvieron mejores resultados deportivos en el Campeonato Nacional pre juvenil.</a:t>
            </a:r>
          </a:p>
          <a:p>
            <a:pPr algn="just"/>
            <a:r>
              <a:rPr lang="es-EC" sz="1400" dirty="0">
                <a:latin typeface="Arial" pitchFamily="34" charset="0"/>
                <a:cs typeface="Arial" pitchFamily="34" charset="0"/>
              </a:rPr>
              <a:t> </a:t>
            </a:r>
          </a:p>
          <a:p>
            <a:pPr lvl="0" algn="just"/>
            <a:r>
              <a:rPr lang="es-EC" sz="1400" dirty="0">
                <a:latin typeface="Arial" pitchFamily="34" charset="0"/>
                <a:cs typeface="Arial" pitchFamily="34" charset="0"/>
              </a:rPr>
              <a:t>Los test iniciales demostraron  varios errores en la ejecución de los componentes del servicio como son el agarre, la rotación del centro de gravedad (posición </a:t>
            </a:r>
            <a:r>
              <a:rPr lang="es-EC" sz="1400" dirty="0" smtClean="0">
                <a:latin typeface="Arial" pitchFamily="34" charset="0"/>
                <a:cs typeface="Arial" pitchFamily="34" charset="0"/>
              </a:rPr>
              <a:t>inicial) </a:t>
            </a:r>
            <a:r>
              <a:rPr lang="es-EC" sz="1400" dirty="0">
                <a:latin typeface="Arial" pitchFamily="34" charset="0"/>
                <a:cs typeface="Arial" pitchFamily="34" charset="0"/>
              </a:rPr>
              <a:t>sin embargo, las diferencias entre el test inicial y test precompetitivo no van a ser significativas, ya que la finalización de la ejecución de este gesto técnico no logro una mejora significativa, debido a que la mayoría de deportistas tenían calificaciones excelentes.</a:t>
            </a:r>
          </a:p>
          <a:p>
            <a:pPr algn="just"/>
            <a:r>
              <a:rPr lang="es-EC" sz="1400" dirty="0">
                <a:latin typeface="Arial" pitchFamily="34" charset="0"/>
                <a:cs typeface="Arial" pitchFamily="34" charset="0"/>
              </a:rPr>
              <a:t> </a:t>
            </a:r>
          </a:p>
          <a:p>
            <a:pPr lvl="0" algn="just"/>
            <a:r>
              <a:rPr lang="es-EC" sz="1400" dirty="0">
                <a:latin typeface="Arial" pitchFamily="34" charset="0"/>
                <a:cs typeface="Arial" pitchFamily="34" charset="0"/>
              </a:rPr>
              <a:t>La ejecución del servicio mejoró considerablemente ya que los deportistas de la categoría pre juvenil colocaron un mayor número de pelotas en las 9 zonas marcadas entre el test inicial y el precompetitivo, y por ende la recepción de los contrincantes fue deficiente, ya que no podían tomar la iniciativa limitándose a pasar la pelota para que el servidor ejecute un movimiento de ataque.</a:t>
            </a:r>
          </a:p>
          <a:p>
            <a:pPr algn="just"/>
            <a:r>
              <a:rPr lang="es-EC" sz="1400" dirty="0">
                <a:latin typeface="Arial" pitchFamily="34" charset="0"/>
                <a:cs typeface="Arial" pitchFamily="34" charset="0"/>
              </a:rPr>
              <a:t> </a:t>
            </a:r>
          </a:p>
          <a:p>
            <a:pPr lvl="0" algn="just"/>
            <a:r>
              <a:rPr lang="es-EC" sz="1400" dirty="0">
                <a:latin typeface="Arial" pitchFamily="34" charset="0"/>
                <a:cs typeface="Arial" pitchFamily="34" charset="0"/>
              </a:rPr>
              <a:t>Al lanzar la pelota, más arriba de los 16 cm reglamentarios, el servicio de derecha fue excelente, en relación a los test que sirvieron para evaluar a los deportistas de la categoría pre juvenil.</a:t>
            </a:r>
          </a:p>
          <a:p>
            <a:endParaRPr lang="es-EC" sz="1400" dirty="0" smtClean="0"/>
          </a:p>
          <a:p>
            <a:pPr>
              <a:buNone/>
            </a:pPr>
            <a:endParaRPr lang="es-EC" sz="1400" dirty="0"/>
          </a:p>
        </p:txBody>
      </p:sp>
      <p:sp>
        <p:nvSpPr>
          <p:cNvPr id="2" name="1 Título"/>
          <p:cNvSpPr>
            <a:spLocks noGrp="1"/>
          </p:cNvSpPr>
          <p:nvPr>
            <p:ph type="title"/>
          </p:nvPr>
        </p:nvSpPr>
        <p:spPr>
          <a:xfrm>
            <a:off x="467544" y="260648"/>
            <a:ext cx="8229600" cy="864096"/>
          </a:xfrm>
        </p:spPr>
        <p:txBody>
          <a:bodyPr>
            <a:normAutofit/>
          </a:bodyPr>
          <a:lstStyle/>
          <a:p>
            <a:r>
              <a:rPr lang="en-US" sz="2800" dirty="0" smtClean="0">
                <a:latin typeface="Arial" pitchFamily="34" charset="0"/>
                <a:cs typeface="Arial" pitchFamily="34" charset="0"/>
              </a:rPr>
              <a:t>CATEGORÍA PRE-JUVENIL</a:t>
            </a:r>
            <a:endParaRPr lang="es-EC" sz="28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8229600" cy="5001421"/>
          </a:xfrm>
        </p:spPr>
        <p:txBody>
          <a:bodyPr>
            <a:noAutofit/>
          </a:bodyPr>
          <a:lstStyle/>
          <a:p>
            <a:pPr algn="just">
              <a:buNone/>
            </a:pPr>
            <a:r>
              <a:rPr lang="es-EC" sz="1400" dirty="0" smtClean="0"/>
              <a:t> </a:t>
            </a:r>
          </a:p>
          <a:p>
            <a:pPr lvl="0" algn="just"/>
            <a:r>
              <a:rPr lang="es-EC" sz="1800" dirty="0">
                <a:latin typeface="Arial" pitchFamily="34" charset="0"/>
                <a:cs typeface="Arial" pitchFamily="34" charset="0"/>
              </a:rPr>
              <a:t>El servicio de derecha mejoró considerablemente en los deportistas juveniles, cuando estos mejoraron el agarre de la raqueta en la zona profunda con una empuñadura rígida-relajada. </a:t>
            </a:r>
            <a:endParaRPr lang="es-EC" sz="1800" smtClean="0">
              <a:latin typeface="Arial" pitchFamily="34" charset="0"/>
              <a:cs typeface="Arial" pitchFamily="34" charset="0"/>
            </a:endParaRPr>
          </a:p>
          <a:p>
            <a:pPr lvl="0" algn="just"/>
            <a:endParaRPr lang="es-EC" sz="1800" dirty="0">
              <a:latin typeface="Arial" pitchFamily="34" charset="0"/>
              <a:cs typeface="Arial" pitchFamily="34" charset="0"/>
            </a:endParaRPr>
          </a:p>
          <a:p>
            <a:pPr lvl="0" algn="just"/>
            <a:r>
              <a:rPr lang="es-EC" sz="1800" dirty="0">
                <a:latin typeface="Arial" pitchFamily="34" charset="0"/>
                <a:cs typeface="Arial" pitchFamily="34" charset="0"/>
              </a:rPr>
              <a:t> Al incrementar la altura de la pelota, más allá de los 16 cm reglamentarios, pudieron mejorar el efecto que impartieron a la pelota y por ende obtuvieron mayores puntos directos en los encuentros, por lo tanto su servicio fue mas efectivo. </a:t>
            </a:r>
          </a:p>
          <a:p>
            <a:pPr algn="just"/>
            <a:r>
              <a:rPr lang="es-ES" sz="1800" dirty="0">
                <a:latin typeface="Arial" pitchFamily="34" charset="0"/>
                <a:cs typeface="Arial" pitchFamily="34" charset="0"/>
              </a:rPr>
              <a:t> </a:t>
            </a:r>
            <a:endParaRPr lang="es-EC" sz="1800" dirty="0">
              <a:latin typeface="Arial" pitchFamily="34" charset="0"/>
              <a:cs typeface="Arial" pitchFamily="34" charset="0"/>
            </a:endParaRPr>
          </a:p>
          <a:p>
            <a:pPr lvl="0" algn="just"/>
            <a:r>
              <a:rPr lang="es-ES" sz="1800" dirty="0">
                <a:latin typeface="Arial" pitchFamily="34" charset="0"/>
                <a:cs typeface="Arial" pitchFamily="34" charset="0"/>
              </a:rPr>
              <a:t>El servicio de derecha en los deportistas de esta categoría, comprobó que al mejorar el componente técnico de la inclinación del tronco y la posición cuerpo-piernas con relación a la línea final de la mesa, también mejoró la ubicación y la velocidad de la pelota que se busca para sorprender al rival con el “cambio de ritmo” entre un servicio y otro, dándoles la posibilidad de ampliar las posibilidades de ganar un punto directamente de servicio.</a:t>
            </a:r>
            <a:endParaRPr lang="es-EC" sz="1800" dirty="0">
              <a:latin typeface="Arial" pitchFamily="34" charset="0"/>
              <a:cs typeface="Arial" pitchFamily="34" charset="0"/>
            </a:endParaRPr>
          </a:p>
          <a:p>
            <a:r>
              <a:rPr lang="es-EC" sz="1400" dirty="0"/>
              <a:t> </a:t>
            </a:r>
          </a:p>
          <a:p>
            <a:pPr algn="just">
              <a:buNone/>
            </a:pPr>
            <a:endParaRPr lang="es-EC" sz="1400" dirty="0"/>
          </a:p>
        </p:txBody>
      </p:sp>
      <p:sp>
        <p:nvSpPr>
          <p:cNvPr id="2" name="1 Título"/>
          <p:cNvSpPr>
            <a:spLocks noGrp="1"/>
          </p:cNvSpPr>
          <p:nvPr>
            <p:ph type="title"/>
          </p:nvPr>
        </p:nvSpPr>
        <p:spPr>
          <a:xfrm>
            <a:off x="467544" y="0"/>
            <a:ext cx="8229600" cy="836712"/>
          </a:xfrm>
        </p:spPr>
        <p:txBody>
          <a:bodyPr>
            <a:normAutofit/>
          </a:bodyPr>
          <a:lstStyle/>
          <a:p>
            <a:r>
              <a:rPr lang="en-US" sz="2800" dirty="0" smtClean="0">
                <a:latin typeface="Arial" pitchFamily="34" charset="0"/>
                <a:cs typeface="Arial" pitchFamily="34" charset="0"/>
              </a:rPr>
              <a:t>CATEGORÍA JUVENIL</a:t>
            </a:r>
            <a:endParaRPr lang="es-EC" sz="28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5"/>
          </a:xfrm>
        </p:spPr>
        <p:txBody>
          <a:bodyPr>
            <a:normAutofit fontScale="70000" lnSpcReduction="20000"/>
          </a:bodyPr>
          <a:lstStyle/>
          <a:p>
            <a:pPr lvl="0" algn="just"/>
            <a:r>
              <a:rPr lang="es-EC" dirty="0">
                <a:latin typeface="Arial" pitchFamily="34" charset="0"/>
                <a:cs typeface="Arial" pitchFamily="34" charset="0"/>
              </a:rPr>
              <a:t>La ejecución del servicio también mejoró considerablemente y se volvió mas efectivo al mejorar el componente técnico de la </a:t>
            </a:r>
            <a:r>
              <a:rPr lang="es-ES" dirty="0">
                <a:latin typeface="Arial" pitchFamily="34" charset="0"/>
                <a:cs typeface="Arial" pitchFamily="34" charset="0"/>
              </a:rPr>
              <a:t> Rotación  del centro de gravedad, bajo el aspecto técnico observable (posición inicial), ya que en el test inicial las calificaciones de los atletas en su mayoría  se concentraban en bueno, regular y malo, mientras que en el test precompetitivo después de la capacitación, la concentración correspondía a excelente, muy bueno y bueno.</a:t>
            </a:r>
            <a:endParaRPr lang="es-EC" dirty="0">
              <a:latin typeface="Arial" pitchFamily="34" charset="0"/>
              <a:cs typeface="Arial" pitchFamily="34" charset="0"/>
            </a:endParaRPr>
          </a:p>
          <a:p>
            <a:pPr algn="just"/>
            <a:r>
              <a:rPr lang="es-EC" dirty="0">
                <a:latin typeface="Arial" pitchFamily="34" charset="0"/>
                <a:cs typeface="Arial" pitchFamily="34" charset="0"/>
              </a:rPr>
              <a:t> </a:t>
            </a:r>
          </a:p>
          <a:p>
            <a:pPr lvl="0" algn="just"/>
            <a:r>
              <a:rPr lang="es-EC" dirty="0">
                <a:latin typeface="Arial" pitchFamily="34" charset="0"/>
                <a:cs typeface="Arial" pitchFamily="34" charset="0"/>
              </a:rPr>
              <a:t>La práctica y la capacitación de los atletas juveniles dio lugar a menor número de pelotas fallidas en la colocación a las 9 zonas marcadas, pues en la competencia que se evaluó a esta categoría, se observó la ejecución de un servicio mas efectivo, donde los deportistas se ubicaban en una zona mas cómoda con relación a la línea final y presentaron una mejor flexión de sus rodillas, dando lugar a una mejor confianza al momento de realizar su servicio y sus terceras o quintas pelotas, tomando así la iniciativa en el ataque para buscar los puntos.</a:t>
            </a:r>
          </a:p>
          <a:p>
            <a:pPr algn="just"/>
            <a:r>
              <a:rPr lang="es-EC" dirty="0">
                <a:latin typeface="Arial" pitchFamily="34" charset="0"/>
                <a:cs typeface="Arial" pitchFamily="34" charset="0"/>
              </a:rPr>
              <a:t> </a:t>
            </a:r>
          </a:p>
          <a:p>
            <a:pPr lvl="0" algn="just"/>
            <a:r>
              <a:rPr lang="es-EC" dirty="0">
                <a:latin typeface="Arial" pitchFamily="34" charset="0"/>
                <a:cs typeface="Arial" pitchFamily="34" charset="0"/>
              </a:rPr>
              <a:t>Por tanto se comprueba la hipótesis de trabajo:</a:t>
            </a:r>
          </a:p>
          <a:p>
            <a:pPr algn="just"/>
            <a:r>
              <a:rPr lang="es-EC" dirty="0">
                <a:latin typeface="Arial" pitchFamily="34" charset="0"/>
                <a:cs typeface="Arial" pitchFamily="34" charset="0"/>
              </a:rPr>
              <a:t>      </a:t>
            </a:r>
            <a:r>
              <a:rPr lang="es-ES" dirty="0">
                <a:latin typeface="Arial" pitchFamily="34" charset="0"/>
                <a:cs typeface="Arial" pitchFamily="34" charset="0"/>
              </a:rPr>
              <a:t>A mejor técnica de servicio de derecha, deficiente recepción.</a:t>
            </a:r>
            <a:endParaRPr lang="es-EC" dirty="0">
              <a:latin typeface="Arial" pitchFamily="34" charset="0"/>
              <a:cs typeface="Arial" pitchFamily="34" charset="0"/>
            </a:endParaRPr>
          </a:p>
          <a:p>
            <a:endParaRPr lang="es-EC"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n-US" dirty="0" smtClean="0"/>
              <a:t>CAPITULO VI</a:t>
            </a:r>
            <a:endParaRPr lang="es-EC" dirty="0"/>
          </a:p>
        </p:txBody>
      </p:sp>
      <p:sp>
        <p:nvSpPr>
          <p:cNvPr id="5" name="4 Subtítulo"/>
          <p:cNvSpPr>
            <a:spLocks noGrp="1"/>
          </p:cNvSpPr>
          <p:nvPr>
            <p:ph type="subTitle" idx="1"/>
          </p:nvPr>
        </p:nvSpPr>
        <p:spPr/>
        <p:txBody>
          <a:bodyPr/>
          <a:lstStyle/>
          <a:p>
            <a:r>
              <a:rPr lang="en-US" smtClean="0"/>
              <a:t>RECOMENDACIONES</a:t>
            </a:r>
            <a:endParaRPr lang="es-EC" dirty="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8"/>
            <a:ext cx="8229600" cy="5289453"/>
          </a:xfrm>
        </p:spPr>
        <p:txBody>
          <a:bodyPr>
            <a:noAutofit/>
          </a:bodyPr>
          <a:lstStyle/>
          <a:p>
            <a:pPr lvl="0" algn="just"/>
            <a:r>
              <a:rPr lang="es-EC" sz="1800" dirty="0" smtClean="0">
                <a:latin typeface="Arial" pitchFamily="34" charset="0"/>
                <a:cs typeface="Arial" pitchFamily="34" charset="0"/>
              </a:rPr>
              <a:t>Realizar a nivel provincial un control de cada grupo de selecciones provinciales, en  las diferentes categorías, el entrenamiento de servicios después de una sesión de  entrenamiento normal, ya que, se ha demostrado que por lo menos 15 minutos de  práctica diaria, aumenta significativamente el rendimiento y la eficacia al momento de realizar un buen servicio y por ende mejores resultados en los torneos oficiales.</a:t>
            </a:r>
          </a:p>
          <a:p>
            <a:pPr algn="just">
              <a:buNone/>
            </a:pPr>
            <a:r>
              <a:rPr lang="es-EC" sz="1800" dirty="0" smtClean="0">
                <a:latin typeface="Arial" pitchFamily="34" charset="0"/>
                <a:cs typeface="Arial" pitchFamily="34" charset="0"/>
              </a:rPr>
              <a:t> </a:t>
            </a:r>
          </a:p>
          <a:p>
            <a:pPr lvl="0" algn="just"/>
            <a:r>
              <a:rPr lang="es-EC" sz="1800" dirty="0" smtClean="0">
                <a:latin typeface="Arial" pitchFamily="34" charset="0"/>
                <a:cs typeface="Arial" pitchFamily="34" charset="0"/>
              </a:rPr>
              <a:t>Fomentar la práctica de los servicios con un control individual, que se lo puede  realizar semanal y mensual.</a:t>
            </a:r>
          </a:p>
          <a:p>
            <a:pPr algn="just">
              <a:buNone/>
            </a:pPr>
            <a:r>
              <a:rPr lang="es-EC" sz="1800" dirty="0" smtClean="0">
                <a:latin typeface="Arial" pitchFamily="34" charset="0"/>
                <a:cs typeface="Arial" pitchFamily="34" charset="0"/>
              </a:rPr>
              <a:t> </a:t>
            </a:r>
          </a:p>
          <a:p>
            <a:pPr algn="just"/>
            <a:r>
              <a:rPr lang="es-EC" sz="1800" dirty="0" smtClean="0">
                <a:latin typeface="Arial" pitchFamily="34" charset="0"/>
                <a:cs typeface="Arial" pitchFamily="34" charset="0"/>
              </a:rPr>
              <a:t>De esta manera el deportista tendrá información detallada de sus errores y de las  prácticas a seguir para mejorar su servicio.</a:t>
            </a:r>
          </a:p>
          <a:p>
            <a:pPr algn="just"/>
            <a:endParaRPr lang="es-EC" sz="1800" dirty="0" smtClean="0">
              <a:latin typeface="Arial" pitchFamily="34" charset="0"/>
              <a:cs typeface="Arial" pitchFamily="34" charset="0"/>
            </a:endParaRPr>
          </a:p>
          <a:p>
            <a:pPr lvl="0" algn="just"/>
            <a:r>
              <a:rPr lang="es-EC" sz="1800" dirty="0" smtClean="0">
                <a:latin typeface="Arial" pitchFamily="34" charset="0"/>
                <a:cs typeface="Arial" pitchFamily="34" charset="0"/>
              </a:rPr>
              <a:t>Crear un hábito a nivel nacional en cada deportista para que practique la realización de un correcto servicio, tanto reglamentariamente como técnicamente y poder  observar resultados a media y largo plazo en los diferentes torneos nacionales e  internacionales en todas las categorías de la selección nacional de tenis de mesa.</a:t>
            </a:r>
          </a:p>
          <a:p>
            <a:pPr>
              <a:buNone/>
            </a:pPr>
            <a:r>
              <a:rPr lang="es-EC" sz="1800" dirty="0" smtClean="0"/>
              <a:t> </a:t>
            </a:r>
          </a:p>
          <a:p>
            <a:pPr>
              <a:buNone/>
            </a:pPr>
            <a:r>
              <a:rPr lang="es-EC" sz="1800" dirty="0" smtClean="0"/>
              <a:t> </a:t>
            </a:r>
          </a:p>
          <a:p>
            <a:endParaRPr lang="es-EC" sz="1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87624" y="2708920"/>
            <a:ext cx="6552728" cy="1143000"/>
          </a:xfrm>
        </p:spPr>
        <p:txBody>
          <a:bodyPr>
            <a:normAutofit/>
          </a:bodyPr>
          <a:lstStyle/>
          <a:p>
            <a:r>
              <a:rPr lang="fr-FR" sz="6600" dirty="0" smtClean="0"/>
              <a:t>Muchas gracias </a:t>
            </a:r>
            <a:endParaRPr lang="fr-FR" sz="6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996952"/>
            <a:ext cx="8229600" cy="1875664"/>
          </a:xfrm>
        </p:spPr>
        <p:txBody>
          <a:bodyPr/>
          <a:lstStyle/>
          <a:p>
            <a:pPr algn="just"/>
            <a:r>
              <a:rPr lang="es-EC" dirty="0" err="1" smtClean="0">
                <a:latin typeface="Arial" pitchFamily="34" charset="0"/>
                <a:cs typeface="Arial" pitchFamily="34" charset="0"/>
              </a:rPr>
              <a:t>Hi</a:t>
            </a:r>
            <a:r>
              <a:rPr lang="es-EC" dirty="0" smtClean="0">
                <a:latin typeface="Arial" pitchFamily="34" charset="0"/>
                <a:cs typeface="Arial" pitchFamily="34" charset="0"/>
              </a:rPr>
              <a:t>: A mejor técnica de servicio de derecha, deficiente recepción.</a:t>
            </a:r>
          </a:p>
          <a:p>
            <a:pPr algn="just"/>
            <a:r>
              <a:rPr lang="es-EC" dirty="0" smtClean="0">
                <a:latin typeface="Arial" pitchFamily="34" charset="0"/>
                <a:cs typeface="Arial" pitchFamily="34" charset="0"/>
              </a:rPr>
              <a:t>Ho: A mejor técnica de servicio de derecha, eficiente recepción</a:t>
            </a:r>
            <a:endParaRPr lang="es-EC" dirty="0">
              <a:latin typeface="Arial" pitchFamily="34" charset="0"/>
              <a:cs typeface="Arial" pitchFamily="34" charset="0"/>
            </a:endParaRPr>
          </a:p>
        </p:txBody>
      </p:sp>
      <p:sp>
        <p:nvSpPr>
          <p:cNvPr id="2" name="1 Título"/>
          <p:cNvSpPr>
            <a:spLocks noGrp="1"/>
          </p:cNvSpPr>
          <p:nvPr>
            <p:ph type="title"/>
          </p:nvPr>
        </p:nvSpPr>
        <p:spPr>
          <a:xfrm>
            <a:off x="251520" y="260648"/>
            <a:ext cx="8712968" cy="1728192"/>
          </a:xfrm>
        </p:spPr>
        <p:txBody>
          <a:bodyPr>
            <a:noAutofit/>
          </a:bodyPr>
          <a:lstStyle/>
          <a:p>
            <a:r>
              <a:rPr lang="en-US" sz="4000" dirty="0" smtClean="0">
                <a:latin typeface="Arial" pitchFamily="34" charset="0"/>
                <a:cs typeface="Arial" pitchFamily="34" charset="0"/>
              </a:rPr>
              <a:t>HIPÓTESIS Y OPERACIONALIZACIÓN DE VARIABLES</a:t>
            </a:r>
            <a:endParaRPr lang="es-EC" sz="40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1763688" y="1484784"/>
            <a:ext cx="5904656" cy="5137011"/>
          </a:xfrm>
          <a:prstGeom prst="rect">
            <a:avLst/>
          </a:prstGeom>
          <a:noFill/>
          <a:ln w="9525">
            <a:noFill/>
            <a:miter lim="800000"/>
            <a:headEnd/>
            <a:tailEnd/>
          </a:ln>
        </p:spPr>
      </p:pic>
      <p:sp>
        <p:nvSpPr>
          <p:cNvPr id="2" name="1 Título"/>
          <p:cNvSpPr>
            <a:spLocks noGrp="1"/>
          </p:cNvSpPr>
          <p:nvPr>
            <p:ph type="title"/>
          </p:nvPr>
        </p:nvSpPr>
        <p:spPr>
          <a:xfrm>
            <a:off x="683568" y="188640"/>
            <a:ext cx="8280920" cy="1143000"/>
          </a:xfrm>
        </p:spPr>
        <p:txBody>
          <a:bodyPr>
            <a:noAutofit/>
          </a:bodyPr>
          <a:lstStyle/>
          <a:p>
            <a:r>
              <a:rPr lang="en-US" sz="2800" dirty="0" smtClean="0">
                <a:latin typeface="Arial" pitchFamily="34" charset="0"/>
                <a:cs typeface="Arial" pitchFamily="34" charset="0"/>
              </a:rPr>
              <a:t>VARIABLES DE INVESTIGACIÓN</a:t>
            </a:r>
            <a:br>
              <a:rPr lang="en-US" sz="2800" dirty="0" smtClean="0">
                <a:latin typeface="Arial" pitchFamily="34" charset="0"/>
                <a:cs typeface="Arial" pitchFamily="34" charset="0"/>
              </a:rPr>
            </a:br>
            <a:r>
              <a:rPr lang="en-US" sz="2800" dirty="0" smtClean="0">
                <a:latin typeface="Arial" pitchFamily="34" charset="0"/>
                <a:cs typeface="Arial" pitchFamily="34" charset="0"/>
              </a:rPr>
              <a:t>VARIABLE INDEPENDIENTE: </a:t>
            </a:r>
            <a:r>
              <a:rPr lang="en-US" sz="2800" dirty="0" err="1" smtClean="0">
                <a:latin typeface="Arial" pitchFamily="34" charset="0"/>
                <a:cs typeface="Arial" pitchFamily="34" charset="0"/>
              </a:rPr>
              <a:t>Servicio</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Derecha</a:t>
            </a:r>
            <a:endParaRPr lang="es-EC" sz="28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576</TotalTime>
  <Words>3094</Words>
  <Application>Microsoft Office PowerPoint</Application>
  <PresentationFormat>Presentación en pantalla (4:3)</PresentationFormat>
  <Paragraphs>329</Paragraphs>
  <Slides>79</Slides>
  <Notes>2</Notes>
  <HiddenSlides>0</HiddenSlides>
  <MMClips>0</MMClips>
  <ScaleCrop>false</ScaleCrop>
  <HeadingPairs>
    <vt:vector size="4" baseType="variant">
      <vt:variant>
        <vt:lpstr>Tema</vt:lpstr>
      </vt:variant>
      <vt:variant>
        <vt:i4>1</vt:i4>
      </vt:variant>
      <vt:variant>
        <vt:lpstr>Títulos de diapositiva</vt:lpstr>
      </vt:variant>
      <vt:variant>
        <vt:i4>79</vt:i4>
      </vt:variant>
    </vt:vector>
  </HeadingPairs>
  <TitlesOfParts>
    <vt:vector size="80" baseType="lpstr">
      <vt:lpstr>Rotonde</vt:lpstr>
      <vt:lpstr>Análisis del servicio de derecha y su Incidencia en la recepción del contrincante, en los tenimesistas infantiles y juveniles de Pichincha durante el primer semestre del año 2012.</vt:lpstr>
      <vt:lpstr>CAPITULO I</vt:lpstr>
      <vt:lpstr>Diapositiva 3</vt:lpstr>
      <vt:lpstr>1.2 Formulación del problema</vt:lpstr>
      <vt:lpstr>OBJETIVO GENERAL</vt:lpstr>
      <vt:lpstr>OBJETIVOS ESPECIFICOS</vt:lpstr>
      <vt:lpstr>JUSTIFICACIÓN E IMPORTANCIA</vt:lpstr>
      <vt:lpstr>HIPÓTESIS Y OPERACIONALIZACIÓN DE VARIABLES</vt:lpstr>
      <vt:lpstr>VARIABLES DE INVESTIGACIÓN VARIABLE INDEPENDIENTE: Servicio de Derecha</vt:lpstr>
      <vt:lpstr>VARIABLE DEPENDIENTE: Recepción</vt:lpstr>
      <vt:lpstr>CAPITULO II</vt:lpstr>
      <vt:lpstr>EL SERVICIO, ÚNICO ELEMENTO TÉCNICO</vt:lpstr>
      <vt:lpstr>Diapositiva 13</vt:lpstr>
      <vt:lpstr>CLASIFICACIÓN DE LOS SERVICIOS</vt:lpstr>
      <vt:lpstr>EL RESTO O RECEPCIÓN</vt:lpstr>
      <vt:lpstr>CAPITULO III</vt:lpstr>
      <vt:lpstr>Diapositiva 17</vt:lpstr>
      <vt:lpstr>MANUALES TÉCNICOS ESPECIALIZADOS, MATERIALES Y MÉTODOS</vt:lpstr>
      <vt:lpstr>METODOLOGÍA DE INVESTIGACIÓN, RECOLECCIÓN Y PROCESAMIENTO DE LA INFORMACIÓN </vt:lpstr>
      <vt:lpstr>PROCEDIMIENTOS DESCRIPCION DEL TEST DE EVALUACION Y PRE-COMPETITIVO</vt:lpstr>
      <vt:lpstr> EVALUACIÓN: </vt:lpstr>
      <vt:lpstr>DIVISIÓN DE LA MESA PARA LOS TEST REALIZADOS</vt:lpstr>
      <vt:lpstr>Diapositiva 23</vt:lpstr>
      <vt:lpstr>Evaluación de resultados y validación</vt:lpstr>
      <vt:lpstr>Caracteristicas de las Unidades Experimentales </vt:lpstr>
      <vt:lpstr>Datos a tomar y Métodos de evaluación</vt:lpstr>
      <vt:lpstr>Rotación del Centro de Gravedad Amplio</vt:lpstr>
      <vt:lpstr>Rotación del Centro de Gravedad corto</vt:lpstr>
      <vt:lpstr>Colocación de la Pelota</vt:lpstr>
      <vt:lpstr>Lanzamiento de la pelota</vt:lpstr>
      <vt:lpstr>Flexibilidad de la muñeca</vt:lpstr>
      <vt:lpstr>Posición Cuerpo/Piernas</vt:lpstr>
      <vt:lpstr>Efectividad</vt:lpstr>
      <vt:lpstr>CAPITULO IV</vt:lpstr>
      <vt:lpstr>CATEGORIA PRE JUVENIL</vt:lpstr>
      <vt:lpstr> ASPECTO TÉCNICO OBSERVABLE: PROFUNDO, MEDIO O BAJO. </vt:lpstr>
      <vt:lpstr>COMPONENTE TÉCNICO: ROTACIÓN DEL CENTRO DE GRAVEDAD</vt:lpstr>
      <vt:lpstr>ASPECTO TÉCNICO OBSERVABLE: AMPLIO, (POSICIÓN INICIAL)</vt:lpstr>
      <vt:lpstr>ASPECTO TÉCNICO OBSERVABLE: CORTO (POSICIÓN FINAL)</vt:lpstr>
      <vt:lpstr>COMPONENTE TÉCNICO: COLOCACIÓN DE LA PELOTA</vt:lpstr>
      <vt:lpstr>ASPECTO TÉCNICO OBSERVABLE: UBICACIÓN DE LA PELOTA EN LAS 9 ZONAS MARCADAS (10 PELOTAS POR CADA ATLETA) </vt:lpstr>
      <vt:lpstr>COMPONENTE TÉCNICO: LANZAMIENTO DE LA PELOTA</vt:lpstr>
      <vt:lpstr>ASPECTO TÉCNICO OBSERVABLE: ZONA DE PARADA EN LA MESA</vt:lpstr>
      <vt:lpstr>CATEGORÍA JUVENIL</vt:lpstr>
      <vt:lpstr>ASPECTO TÉCNICO OBSERVABLE: PROFUNDO, MEDIO O BAJO</vt:lpstr>
      <vt:lpstr>COMPONENTE TÉCNICO: FLEXIBILIDAD DE LA MUÑECA</vt:lpstr>
      <vt:lpstr>ASPECTO TÉCNICO OBSERVABLE: RÍGIDA O RELAJADA.</vt:lpstr>
      <vt:lpstr>COMPONENTE TÉCNICO: LANZAMIENTO DE LA PELOTA</vt:lpstr>
      <vt:lpstr>ASPECTO TÉCNICO OBSERVABLE: ALTURA MÍNIMA DE LA PELOTA (16 cm)</vt:lpstr>
      <vt:lpstr>COMPONENTE TÉCNICO: POSICIÓN CUERPO-PIERNAS</vt:lpstr>
      <vt:lpstr>ASPECTO TÉCNICO OBSERVABLE: INCLINACIÓN DEL TRONCO</vt:lpstr>
      <vt:lpstr>COMPONENTE TÉCNICO: ROTACIÓN DEL CENTRO DE GRAVEDAD</vt:lpstr>
      <vt:lpstr>ASPECTO TÉCNICO OBSERVABLE: AMPLIO (POSICIÓN INICIAL)</vt:lpstr>
      <vt:lpstr>ASPECTO TÉCNICO OBSERVABLE: CORTO (POSICIÓN FINAL)</vt:lpstr>
      <vt:lpstr>COMPONENTE TÉCNICO: COLOCACIÓN DE LA PELOTA</vt:lpstr>
      <vt:lpstr>ASPECTO TÉCNICO OBSERVABLE:UBICACIÓN DE LA PELOTA EN LAS 9 ZONAS MARCADAS (10 PELOTAS POR CADA ALUMNO)</vt:lpstr>
      <vt:lpstr>COMPONENTE TÉCNICO: POSICIÓN CUERPO-PIERNAS</vt:lpstr>
      <vt:lpstr>ASPECTO TÉCNICO OBSERVABLE: FLEXIÓN DE LAS RODILLAS</vt:lpstr>
      <vt:lpstr>COMPONENTE TÉCNICO: LANZAMIENTO DE LA PELOTA</vt:lpstr>
      <vt:lpstr>ASPECTO TÉCNICO OBSERVABLE: ZONA DE PARADA EN LA MESA</vt:lpstr>
      <vt:lpstr>TEST FINAL EN COMPETENCIA: CATEGORÍA JUVENIL</vt:lpstr>
      <vt:lpstr>Diapositiva 62</vt:lpstr>
      <vt:lpstr>Diapositiva 63</vt:lpstr>
      <vt:lpstr>Diapositiva 64</vt:lpstr>
      <vt:lpstr>Diapositiva 65</vt:lpstr>
      <vt:lpstr>Diapositiva 66</vt:lpstr>
      <vt:lpstr>Diapositiva 67</vt:lpstr>
      <vt:lpstr>Diapositiva 68</vt:lpstr>
      <vt:lpstr>Diapositiva 69</vt:lpstr>
      <vt:lpstr>Grafico 1 Frecuencia de la máxima calificación en el test inicial;  incremento, igual y disminución de la calificación del test inicial en relación al test precompetitivo de los componentes técnicos evaluados en cada atleta. </vt:lpstr>
      <vt:lpstr>ANALISIS DE CORRELACIÓN: CATEGORÍA PREJUVENIL</vt:lpstr>
      <vt:lpstr>ANALISIS DE CORRELACIÓN: CATEGORÍA JUVENIL</vt:lpstr>
      <vt:lpstr>CAPITULO V</vt:lpstr>
      <vt:lpstr>CATEGORÍA PRE-JUVENIL</vt:lpstr>
      <vt:lpstr>CATEGORÍA JUVENIL</vt:lpstr>
      <vt:lpstr>Diapositiva 76</vt:lpstr>
      <vt:lpstr>CAPITULO VI</vt:lpstr>
      <vt:lpstr>Diapositiva 78</vt:lpstr>
      <vt:lpstr>Muchas gracias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Geovanny Coello</dc:creator>
  <cp:lastModifiedBy>Geovanny Coello</cp:lastModifiedBy>
  <cp:revision>80</cp:revision>
  <dcterms:created xsi:type="dcterms:W3CDTF">2012-10-08T00:05:23Z</dcterms:created>
  <dcterms:modified xsi:type="dcterms:W3CDTF">2012-10-31T23:23:25Z</dcterms:modified>
</cp:coreProperties>
</file>