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70" r:id="rId6"/>
    <p:sldId id="311" r:id="rId7"/>
    <p:sldId id="272" r:id="rId8"/>
    <p:sldId id="275" r:id="rId9"/>
    <p:sldId id="276" r:id="rId10"/>
    <p:sldId id="277" r:id="rId11"/>
    <p:sldId id="287" r:id="rId12"/>
    <p:sldId id="278" r:id="rId13"/>
    <p:sldId id="279" r:id="rId14"/>
    <p:sldId id="280" r:id="rId15"/>
    <p:sldId id="291" r:id="rId16"/>
    <p:sldId id="288" r:id="rId17"/>
    <p:sldId id="281" r:id="rId18"/>
    <p:sldId id="312" r:id="rId19"/>
    <p:sldId id="282" r:id="rId20"/>
    <p:sldId id="274" r:id="rId21"/>
    <p:sldId id="314" r:id="rId22"/>
    <p:sldId id="295" r:id="rId23"/>
    <p:sldId id="296" r:id="rId24"/>
    <p:sldId id="297" r:id="rId25"/>
    <p:sldId id="316" r:id="rId26"/>
    <p:sldId id="317" r:id="rId27"/>
    <p:sldId id="298" r:id="rId28"/>
    <p:sldId id="315" r:id="rId29"/>
    <p:sldId id="299" r:id="rId30"/>
    <p:sldId id="313" r:id="rId31"/>
    <p:sldId id="318" r:id="rId32"/>
    <p:sldId id="319" r:id="rId33"/>
    <p:sldId id="320" r:id="rId34"/>
    <p:sldId id="303" r:id="rId35"/>
    <p:sldId id="271" r:id="rId36"/>
    <p:sldId id="307" r:id="rId37"/>
    <p:sldId id="308" r:id="rId38"/>
    <p:sldId id="310" r:id="rId39"/>
    <p:sldId id="309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RATULA" id="{801DF694-0F13-44DA-A568-5B5478D34AB1}">
          <p14:sldIdLst>
            <p14:sldId id="256"/>
            <p14:sldId id="261"/>
          </p14:sldIdLst>
        </p14:section>
        <p14:section name="INTRODUCCIÓN" id="{F4DA8138-7D54-4D70-96E4-FD4BA870F768}">
          <p14:sldIdLst>
            <p14:sldId id="263"/>
            <p14:sldId id="264"/>
          </p14:sldIdLst>
        </p14:section>
        <p14:section name="DISEÑO Y CONSTRUCCIÓN" id="{B5ED778D-C7F2-4D26-832B-F20BF571C871}">
          <p14:sldIdLst>
            <p14:sldId id="270"/>
            <p14:sldId id="311"/>
            <p14:sldId id="272"/>
            <p14:sldId id="275"/>
            <p14:sldId id="276"/>
            <p14:sldId id="277"/>
            <p14:sldId id="287"/>
            <p14:sldId id="278"/>
            <p14:sldId id="279"/>
            <p14:sldId id="280"/>
            <p14:sldId id="291"/>
            <p14:sldId id="288"/>
            <p14:sldId id="281"/>
            <p14:sldId id="312"/>
            <p14:sldId id="282"/>
            <p14:sldId id="274"/>
            <p14:sldId id="314"/>
            <p14:sldId id="295"/>
            <p14:sldId id="296"/>
            <p14:sldId id="297"/>
            <p14:sldId id="316"/>
            <p14:sldId id="317"/>
            <p14:sldId id="298"/>
            <p14:sldId id="315"/>
            <p14:sldId id="299"/>
            <p14:sldId id="313"/>
            <p14:sldId id="318"/>
            <p14:sldId id="319"/>
            <p14:sldId id="320"/>
            <p14:sldId id="303"/>
          </p14:sldIdLst>
        </p14:section>
        <p14:section name="RESULTADOS" id="{066F9153-E7B7-4F5E-B9B1-C45E2607CD87}">
          <p14:sldIdLst>
            <p14:sldId id="271"/>
            <p14:sldId id="307"/>
          </p14:sldIdLst>
        </p14:section>
        <p14:section name="CONCLUSIONES Y RECOMENDACIONES" id="{6B1C0632-F942-48A4-A352-ECF29DCB66B5}">
          <p14:sldIdLst>
            <p14:sldId id="308"/>
            <p14:sldId id="310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7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017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83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85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930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37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074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018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471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113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575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C2AE-278C-409B-848F-4F2FF161E0E7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E6F7-8C62-4437-A9A9-BE68FEAFB1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57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.jpeg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29.jp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37.png"/><Relationship Id="rId9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4.png"/><Relationship Id="rId5" Type="http://schemas.openxmlformats.org/officeDocument/2006/relationships/image" Target="../media/image38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0.jpg"/><Relationship Id="rId10" Type="http://schemas.openxmlformats.org/officeDocument/2006/relationships/image" Target="../media/image39.jpg"/><Relationship Id="rId4" Type="http://schemas.openxmlformats.org/officeDocument/2006/relationships/image" Target="../media/image39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jpeg"/><Relationship Id="rId7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90.png"/><Relationship Id="rId4" Type="http://schemas.openxmlformats.org/officeDocument/2006/relationships/image" Target="../media/image3.png"/><Relationship Id="rId9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.png"/><Relationship Id="rId7" Type="http://schemas.openxmlformats.org/officeDocument/2006/relationships/image" Target="../media/image6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8.jpg"/><Relationship Id="rId4" Type="http://schemas.openxmlformats.org/officeDocument/2006/relationships/image" Target="../media/image56.png"/><Relationship Id="rId9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.png"/><Relationship Id="rId7" Type="http://schemas.openxmlformats.org/officeDocument/2006/relationships/image" Target="../media/image2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png"/><Relationship Id="rId9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png"/><Relationship Id="rId7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hyperlink" Target="lavadora%20de%20arena%20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6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62478" y="3573016"/>
            <a:ext cx="8241969" cy="3084343"/>
            <a:chOff x="0" y="2160"/>
            <a:chExt cx="5760" cy="216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160"/>
              <a:ext cx="2832" cy="2160"/>
              <a:chOff x="0" y="2160"/>
              <a:chExt cx="2832" cy="2160"/>
            </a:xfrm>
          </p:grpSpPr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 flipH="1">
                <a:off x="2688" y="2160"/>
                <a:ext cx="144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2400" y="2160"/>
                <a:ext cx="336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H="1">
                <a:off x="2112" y="2160"/>
                <a:ext cx="528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H="1">
                <a:off x="1824" y="2160"/>
                <a:ext cx="720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>
                <a:off x="1536" y="2160"/>
                <a:ext cx="912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 flipH="1">
                <a:off x="1248" y="2160"/>
                <a:ext cx="1104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2" name="Line 11"/>
              <p:cNvSpPr>
                <a:spLocks noChangeShapeType="1"/>
              </p:cNvSpPr>
              <p:nvPr/>
            </p:nvSpPr>
            <p:spPr bwMode="auto">
              <a:xfrm flipH="1">
                <a:off x="960" y="2160"/>
                <a:ext cx="1296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3" name="Line 12"/>
              <p:cNvSpPr>
                <a:spLocks noChangeShapeType="1"/>
              </p:cNvSpPr>
              <p:nvPr/>
            </p:nvSpPr>
            <p:spPr bwMode="auto">
              <a:xfrm flipH="1">
                <a:off x="672" y="2160"/>
                <a:ext cx="1488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 flipH="1">
                <a:off x="384" y="2160"/>
                <a:ext cx="1680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 flipH="1">
                <a:off x="96" y="2160"/>
                <a:ext cx="1872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872" cy="19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776" cy="16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680" cy="1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584" cy="110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488" cy="91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392" cy="7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248" cy="5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104" cy="4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4" name="Line 23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960" cy="2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816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624" cy="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 flipH="1">
              <a:off x="2928" y="2160"/>
              <a:ext cx="2832" cy="2160"/>
              <a:chOff x="0" y="2160"/>
              <a:chExt cx="2832" cy="2160"/>
            </a:xfrm>
          </p:grpSpPr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>
                <a:off x="2688" y="2160"/>
                <a:ext cx="144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H="1">
                <a:off x="2400" y="2160"/>
                <a:ext cx="336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2112" y="2160"/>
                <a:ext cx="528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1824" y="2160"/>
                <a:ext cx="720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1536" y="2160"/>
                <a:ext cx="912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 flipH="1">
                <a:off x="1248" y="2160"/>
                <a:ext cx="1104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 flipH="1">
                <a:off x="960" y="2160"/>
                <a:ext cx="1296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 flipH="1">
                <a:off x="672" y="2160"/>
                <a:ext cx="1488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 flipH="1">
                <a:off x="384" y="2160"/>
                <a:ext cx="1680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 flipH="1">
                <a:off x="96" y="2160"/>
                <a:ext cx="1872" cy="216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872" cy="19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776" cy="16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680" cy="1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584" cy="110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488" cy="91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392" cy="7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248" cy="5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1104" cy="4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3" name="Line 45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960" cy="2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816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5" name="Line 47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624" cy="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8" name="Line 48"/>
            <p:cNvSpPr>
              <a:spLocks noChangeShapeType="1"/>
            </p:cNvSpPr>
            <p:nvPr/>
          </p:nvSpPr>
          <p:spPr bwMode="auto">
            <a:xfrm>
              <a:off x="0" y="2190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0" y="2220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0" y="2259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0" y="2316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0" y="2375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0" y="2441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0" y="2516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0" y="2618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0" y="2728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0" y="2847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0" y="2975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0" y="3111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>
              <a:off x="0" y="3266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>
              <a:off x="0" y="3436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Line 62"/>
            <p:cNvSpPr>
              <a:spLocks noChangeShapeType="1"/>
            </p:cNvSpPr>
            <p:nvPr/>
          </p:nvSpPr>
          <p:spPr bwMode="auto">
            <a:xfrm>
              <a:off x="0" y="3615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0" y="3829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Line 64"/>
            <p:cNvSpPr>
              <a:spLocks noChangeShapeType="1"/>
            </p:cNvSpPr>
            <p:nvPr/>
          </p:nvSpPr>
          <p:spPr bwMode="auto">
            <a:xfrm>
              <a:off x="0" y="4077"/>
              <a:ext cx="576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pic>
        <p:nvPicPr>
          <p:cNvPr id="67" name="66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3212"/>
          <a:stretch/>
        </p:blipFill>
        <p:spPr bwMode="auto">
          <a:xfrm>
            <a:off x="3727948" y="692696"/>
            <a:ext cx="2099795" cy="2060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67 Rectángulo"/>
          <p:cNvSpPr/>
          <p:nvPr/>
        </p:nvSpPr>
        <p:spPr>
          <a:xfrm>
            <a:off x="1935035" y="3747759"/>
            <a:ext cx="5221045" cy="156966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INGENIERÍA EN </a:t>
            </a:r>
          </a:p>
          <a:p>
            <a:pPr algn="ctr"/>
            <a:r>
              <a:rPr lang="es-ES" sz="4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ELECTROMECÁNICA</a:t>
            </a:r>
            <a:endParaRPr lang="es-ES" sz="4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3468257" y="2492896"/>
            <a:ext cx="2471895" cy="110799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u="sng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ESPE-L</a:t>
            </a:r>
            <a:endParaRPr lang="es-ES" sz="6600" b="1" u="sng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5" name="74 Conector recto"/>
          <p:cNvCxnSpPr/>
          <p:nvPr/>
        </p:nvCxnSpPr>
        <p:spPr>
          <a:xfrm>
            <a:off x="210079" y="18864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10079" y="6657359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210079" y="200641"/>
            <a:ext cx="0" cy="64567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>
            <a:off x="8892480" y="212642"/>
            <a:ext cx="0" cy="64567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362479" y="341040"/>
            <a:ext cx="8319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8670367" y="341040"/>
            <a:ext cx="0" cy="61122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362479" y="6438776"/>
            <a:ext cx="8319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>
            <a:off x="360560" y="332453"/>
            <a:ext cx="0" cy="61122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3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071860" y="1844824"/>
                <a:ext cx="3920432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𝑃𝑀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𝐻𝑃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# </m:t>
                          </m:r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𝑑𝑒</m:t>
                          </m:r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𝑑𝑖𝑠𝑐𝑜𝑠</m:t>
                          </m:r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r>
                        <a:rPr lang="es-EC" b="0" i="1" dirty="0" smtClean="0">
                          <a:latin typeface="Cambria Math"/>
                          <a:ea typeface="Cambria Math"/>
                        </a:rPr>
                        <m:t>2871,27 </m:t>
                      </m:r>
                      <m:r>
                        <a:rPr lang="es-EC" b="0" i="1" dirty="0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60" y="1844824"/>
                <a:ext cx="3920432" cy="657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1403647" y="1340768"/>
            <a:ext cx="3384377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Espesor del helicoide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115616" y="2746758"/>
                <a:ext cx="374397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s-EC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s-EC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𝑆</m:t>
                        </m:r>
                        <m:r>
                          <a:rPr lang="es-EC" i="1">
                            <a:latin typeface="Cambria Math"/>
                          </a:rPr>
                          <m:t>/</m:t>
                        </m:r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s-EC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s-EC">
                        <a:latin typeface="Cambria Math"/>
                        <a:ea typeface="Cambria Math"/>
                      </a:rPr>
                      <m:t>W</m:t>
                    </m:r>
                    <m:r>
                      <a:rPr lang="es-EC" i="1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s-EC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s-EC" i="1">
                            <a:latin typeface="Cambria Math"/>
                            <a:ea typeface="Cambria Math"/>
                          </a:rPr>
                          <m:t>15°</m:t>
                        </m:r>
                      </m:e>
                    </m:func>
                    <m:r>
                      <a:rPr lang="es-EC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EC" dirty="0" smtClean="0"/>
                  <a:t> 290,56 N</a:t>
                </a:r>
                <a:endParaRPr lang="es-EC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46758"/>
                <a:ext cx="3743974" cy="394210"/>
              </a:xfrm>
              <a:prstGeom prst="rect">
                <a:avLst/>
              </a:prstGeom>
              <a:blipFill rotWithShape="1">
                <a:blip r:embed="rId6"/>
                <a:stretch>
                  <a:fillRect t="-6250" r="-651" b="-203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7388605" y="1772816"/>
                <a:ext cx="1359859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605" y="1772816"/>
                <a:ext cx="1359859" cy="6108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7023330" y="2492896"/>
                <a:ext cx="170809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𝑊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𝑤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𝑝𝑎𝑠𝑜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30" y="2492896"/>
                <a:ext cx="1708096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707443" y="3068960"/>
                <a:ext cx="3257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𝑝𝑎𝑠𝑜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C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s-EC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43" y="3068960"/>
                <a:ext cx="3257045" cy="6621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843783"/>
              </p:ext>
            </p:extLst>
          </p:nvPr>
        </p:nvGraphicFramePr>
        <p:xfrm>
          <a:off x="2318475" y="3749265"/>
          <a:ext cx="4733073" cy="265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Visio" r:id="rId11" imgW="8832187" imgH="4937057" progId="Visio.Drawing.11">
                  <p:embed/>
                </p:oleObj>
              </mc:Choice>
              <mc:Fallback>
                <p:oleObj name="Visio" r:id="rId11" imgW="8832187" imgH="49370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475" y="3749265"/>
                        <a:ext cx="4733073" cy="2653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854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03647" y="1340768"/>
            <a:ext cx="3384377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Espesor del helicoide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403647" y="2060848"/>
                <a:ext cx="2919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𝑓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𝑃𝑀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=3161,83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2060848"/>
                <a:ext cx="291913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22 Imagen"/>
          <p:cNvPicPr/>
          <p:nvPr/>
        </p:nvPicPr>
        <p:blipFill rotWithShape="1">
          <a:blip r:embed="rId5" cstate="print"/>
          <a:srcRect l="11970" t="18666" r="29848" b="31154"/>
          <a:stretch/>
        </p:blipFill>
        <p:spPr bwMode="auto">
          <a:xfrm>
            <a:off x="2267744" y="3788199"/>
            <a:ext cx="4824536" cy="2521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575654" y="2636912"/>
                <a:ext cx="2526654" cy="636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=5488,34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</a:rPr>
                        <m:t>/</m:t>
                      </m:r>
                      <m:r>
                        <a:rPr lang="es-EC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54" y="2636912"/>
                <a:ext cx="2526654" cy="636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565025" y="1930588"/>
                <a:ext cx="2967415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𝑒𝑥</m:t>
                                  </m:r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=0,5761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25" y="1930588"/>
                <a:ext cx="2967415" cy="629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5713526" y="2770699"/>
                <a:ext cx="267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=5488.34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26" y="2770699"/>
                <a:ext cx="267041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689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03647" y="1340768"/>
            <a:ext cx="3384377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Espesor del helicoide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1403647" y="1916832"/>
                <a:ext cx="34251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𝑀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=329,30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</a:rPr>
                        <m:t>−</m:t>
                      </m:r>
                      <m:r>
                        <a:rPr lang="es-EC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1916832"/>
                <a:ext cx="3425105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1475656" y="2662466"/>
                <a:ext cx="131055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6×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662466"/>
                <a:ext cx="1310552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1547664" y="3504932"/>
                <a:ext cx="1384097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EC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04932"/>
                <a:ext cx="1384097" cy="8601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1658463" y="5877272"/>
                <a:ext cx="1162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=4,55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63" y="5877272"/>
                <a:ext cx="116249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405381" y="4429171"/>
                <a:ext cx="2414700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C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C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s-EC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s-EC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C" b="0" i="1" smtClean="0"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s-EC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C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s-EC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C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C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s-EC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EC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s-EC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s-EC" b="0" i="1" smtClean="0">
                        <a:latin typeface="Cambria Math"/>
                      </a:rPr>
                      <m:t>=5,62 </m:t>
                    </m:r>
                    <m:r>
                      <a:rPr lang="es-EC" b="0" i="1" smtClean="0">
                        <a:latin typeface="Cambria Math"/>
                      </a:rPr>
                      <m:t>𝑚𝑚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81" y="4429171"/>
                <a:ext cx="2414700" cy="656013"/>
              </a:xfrm>
              <a:prstGeom prst="rect">
                <a:avLst/>
              </a:prstGeom>
              <a:blipFill rotWithShape="1">
                <a:blip r:embed="rId10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407330" y="5301208"/>
                <a:ext cx="1229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=6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30" y="5301208"/>
                <a:ext cx="122924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21 Imagen"/>
          <p:cNvPicPr/>
          <p:nvPr/>
        </p:nvPicPr>
        <p:blipFill rotWithShape="1">
          <a:blip r:embed="rId12"/>
          <a:srcRect l="29769" t="18880" r="12476" b="14052"/>
          <a:stretch/>
        </p:blipFill>
        <p:spPr bwMode="auto">
          <a:xfrm>
            <a:off x="4788024" y="2378968"/>
            <a:ext cx="3528392" cy="2408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133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03647" y="1340768"/>
            <a:ext cx="3384377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Selección del eje tubular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99877"/>
              </p:ext>
            </p:extLst>
          </p:nvPr>
        </p:nvGraphicFramePr>
        <p:xfrm>
          <a:off x="5298643" y="1340768"/>
          <a:ext cx="37242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Visio" r:id="rId5" imgW="3359274" imgH="1347551" progId="Visio.Drawing.11">
                  <p:embed/>
                </p:oleObj>
              </mc:Choice>
              <mc:Fallback>
                <p:oleObj name="Visio" r:id="rId5" imgW="3359274" imgH="134755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643" y="1340768"/>
                        <a:ext cx="372427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1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32423"/>
                  </p:ext>
                </p:extLst>
              </p:nvPr>
            </p:nvGraphicFramePr>
            <p:xfrm>
              <a:off x="1187624" y="1916832"/>
              <a:ext cx="3889631" cy="1902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439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i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6</a:t>
                          </a:r>
                          <a:r>
                            <a:rPr lang="es-EC" sz="1600" b="0" i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pulgadas</a:t>
                          </a:r>
                          <a:endParaRPr lang="es-EC" sz="1600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Material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ASTM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A-53 Gr.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Longitud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6 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Espesor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7 mm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Peso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28,26 </m:t>
                                    </m:r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𝑘𝑔𝑓</m:t>
                                    </m:r>
                                  </m:num>
                                  <m:den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1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32423"/>
                  </p:ext>
                </p:extLst>
              </p:nvPr>
            </p:nvGraphicFramePr>
            <p:xfrm>
              <a:off x="1187624" y="1916832"/>
              <a:ext cx="3889631" cy="1902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439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82" t="-4918" r="-79718" b="-6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i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6</a:t>
                          </a:r>
                          <a:r>
                            <a:rPr lang="es-EC" sz="1600" b="0" i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pulgadas</a:t>
                          </a:r>
                          <a:endParaRPr lang="es-EC" sz="1600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Material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ASTM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A-53 Gr.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Longitud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6 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Espesor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7 </a:t>
                          </a:r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19418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Peso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25795" t="-357971" b="-1724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90802" y="4045714"/>
                <a:ext cx="1831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=1662,82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2" y="4045714"/>
                <a:ext cx="18317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3275856" y="4045714"/>
                <a:ext cx="1913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=4088,76 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45714"/>
                <a:ext cx="191328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95407" y="4725144"/>
                <a:ext cx="1870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=5751,58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7" y="4725144"/>
                <a:ext cx="187096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3293760" y="4654117"/>
                <a:ext cx="2162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𝑇𝑑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=958,59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</a:rPr>
                        <m:t>/</m:t>
                      </m:r>
                      <m:r>
                        <a:rPr lang="es-EC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60" y="4654117"/>
                <a:ext cx="216213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67544" y="5363924"/>
                <a:ext cx="2591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=4313,66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</a:rPr>
                        <m:t>−</m:t>
                      </m:r>
                      <m:r>
                        <a:rPr lang="es-EC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63924"/>
                <a:ext cx="2591287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429710" y="5243122"/>
                <a:ext cx="273081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C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=30,975 </m:t>
                      </m:r>
                      <m:r>
                        <a:rPr lang="es-EC" b="0" i="1" smtClean="0">
                          <a:latin typeface="Cambria Math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710" y="5243122"/>
                <a:ext cx="2730812" cy="6109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495407" y="5854058"/>
                <a:ext cx="2463110" cy="652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C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=9,38 </m:t>
                      </m:r>
                      <m:r>
                        <a:rPr lang="es-EC" b="0" i="1" smtClean="0">
                          <a:latin typeface="Cambria Math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7" y="5854058"/>
                <a:ext cx="2463110" cy="6527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3411741" y="5995763"/>
                <a:ext cx="181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s-EC" b="0" i="1" smtClean="0">
                          <a:latin typeface="Cambria Math"/>
                        </a:rPr>
                        <m:t>=35,35 </m:t>
                      </m:r>
                      <m:r>
                        <a:rPr lang="es-EC" b="0" i="1" smtClean="0">
                          <a:latin typeface="Cambria Math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741" y="5995763"/>
                <a:ext cx="181895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5796136" y="5842642"/>
                <a:ext cx="3326423" cy="653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EC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s-EC" b="1" i="1" smtClean="0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s-EC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s-EC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1" i="1" smtClean="0">
                              <a:latin typeface="Cambria Math"/>
                            </a:rPr>
                            <m:t>𝟐𝟎𝟓</m:t>
                          </m:r>
                          <m:r>
                            <a:rPr lang="es-EC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C" b="1" i="1" smtClean="0">
                              <a:latin typeface="Cambria Math"/>
                            </a:rPr>
                            <m:t>𝑴𝑷𝒂</m:t>
                          </m:r>
                        </m:num>
                        <m:den>
                          <m:r>
                            <a:rPr lang="es-EC" b="1" i="1" smtClean="0">
                              <a:latin typeface="Cambria Math"/>
                            </a:rPr>
                            <m:t>𝟑𝟓</m:t>
                          </m:r>
                          <m:r>
                            <a:rPr lang="es-EC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EC" b="1" i="1" smtClean="0">
                              <a:latin typeface="Cambria Math"/>
                            </a:rPr>
                            <m:t>𝟑𝟓</m:t>
                          </m:r>
                          <m:r>
                            <a:rPr lang="es-EC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C" b="1" i="1" smtClean="0">
                              <a:latin typeface="Cambria Math"/>
                            </a:rPr>
                            <m:t>𝑴𝑷𝒂</m:t>
                          </m:r>
                        </m:den>
                      </m:f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𝟓</m:t>
                      </m:r>
                      <m:r>
                        <a:rPr lang="es-EC" b="1" i="1" smtClean="0">
                          <a:latin typeface="Cambria Math"/>
                        </a:rPr>
                        <m:t>,</m:t>
                      </m:r>
                      <m:r>
                        <a:rPr lang="es-EC" b="1" i="1" smtClean="0">
                          <a:latin typeface="Cambria Math"/>
                        </a:rPr>
                        <m:t>𝟕𝟗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842642"/>
                <a:ext cx="3326423" cy="65312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28 Imagen"/>
          <p:cNvPicPr/>
          <p:nvPr/>
        </p:nvPicPr>
        <p:blipFill rotWithShape="1">
          <a:blip r:embed="rId18"/>
          <a:srcRect l="22228" t="14985" r="12969" b="14706"/>
          <a:stretch/>
        </p:blipFill>
        <p:spPr bwMode="auto">
          <a:xfrm>
            <a:off x="5868145" y="3205153"/>
            <a:ext cx="3096344" cy="2096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881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03647" y="1340768"/>
            <a:ext cx="3600401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Selección de los eje sólidos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9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441521" y="1987886"/>
                <a:ext cx="2959849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𝑐𝑜𝑟𝑡𝑒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16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4882,05 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21" y="1987886"/>
                <a:ext cx="2959849" cy="6183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1468135" y="2810626"/>
                <a:ext cx="360534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𝑡𝑜𝑟𝑠𝑖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ó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16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13952.17 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35" y="2810626"/>
                <a:ext cx="3605346" cy="6183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20 Imagen" descr="C:\Users\FNJE\Pictures\ejekpa_mohr.bmp"/>
          <p:cNvPicPr/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19812"/>
            <a:ext cx="2915955" cy="29014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608972" y="3789040"/>
                <a:ext cx="1783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s-EC" b="0" i="1" smtClean="0">
                          <a:latin typeface="Cambria Math"/>
                        </a:rPr>
                        <m:t>=24,73 </m:t>
                      </m:r>
                      <m:r>
                        <a:rPr lang="es-EC" b="0" i="1" smtClean="0">
                          <a:latin typeface="Cambria Math"/>
                        </a:rPr>
                        <m:t>𝐾𝑃𝑎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972" y="3789040"/>
                <a:ext cx="178369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608972" y="4576487"/>
                <a:ext cx="313181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𝑑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s-EC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b="0" i="1" smtClean="0">
                                  <a:latin typeface="Cambria Math"/>
                                </a:rPr>
                                <m:t>10109,17</m:t>
                              </m:r>
                            </m:den>
                          </m:f>
                        </m:e>
                      </m:rad>
                      <m:r>
                        <a:rPr lang="es-EC" b="0" i="1" smtClean="0">
                          <a:latin typeface="Cambria Math"/>
                        </a:rPr>
                        <m:t>=73,41 </m:t>
                      </m:r>
                      <m:r>
                        <a:rPr lang="es-EC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972" y="4576487"/>
                <a:ext cx="3131819" cy="9106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23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90650"/>
            <a:ext cx="3211907" cy="1456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24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1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011375"/>
                  </p:ext>
                </p:extLst>
              </p:nvPr>
            </p:nvGraphicFramePr>
            <p:xfrm>
              <a:off x="6227297" y="1772816"/>
              <a:ext cx="259354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414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Tipo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de cadena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RS80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𝑅𝑃𝑀</m:t>
                                    </m:r>
                                  </m:e>
                                  <m:sub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26 RPM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𝑅𝑃𝑀</m:t>
                                    </m:r>
                                  </m:e>
                                  <m:sub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13 RPM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𝑣𝑒𝑙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Paso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 pulgada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C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32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C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64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1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011375"/>
                  </p:ext>
                </p:extLst>
              </p:nvPr>
            </p:nvGraphicFramePr>
            <p:xfrm>
              <a:off x="6227297" y="1772816"/>
              <a:ext cx="259354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414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Tipo</a:t>
                          </a:r>
                          <a:r>
                            <a:rPr lang="es-EC" sz="16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de cadena 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RS80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24" t="-104918" r="-80085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26 RPM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24" t="-204918" r="-80085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13 RPM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24" t="-310000" r="-8008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Paso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 pulgada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24" t="-503279" r="-8008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32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24" t="-603279" r="-80085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sz="16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64</a:t>
                          </a:r>
                          <a:endParaRPr lang="es-EC" sz="1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16 Rectángulo"/>
          <p:cNvSpPr/>
          <p:nvPr/>
        </p:nvSpPr>
        <p:spPr>
          <a:xfrm>
            <a:off x="1403646" y="1340768"/>
            <a:ext cx="532859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del sistema reductor de velocidad 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9" name="18 Imagen" descr="D:\imagenes\tesis\101_FUJI7\IMG_065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21799" r="28449" b="32063"/>
          <a:stretch/>
        </p:blipFill>
        <p:spPr bwMode="auto">
          <a:xfrm>
            <a:off x="6732239" y="4581128"/>
            <a:ext cx="2057197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274208" y="2023710"/>
                <a:ext cx="4024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𝐻𝑃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𝑑𝑖𝑠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𝑠𝑒𝑟</m:t>
                          </m:r>
                        </m:sub>
                      </m:sSub>
                      <m:r>
                        <a:rPr lang="es-EC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𝐻𝑃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𝑡𝑟𝑎𝑛𝑠𝑚𝑖𝑡𝑖𝑑𝑎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=6,5 </m:t>
                      </m:r>
                      <m:r>
                        <a:rPr lang="es-EC" b="0" i="1" smtClean="0">
                          <a:latin typeface="Cambria Math"/>
                        </a:rPr>
                        <m:t>𝐻𝑃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08" y="2023710"/>
                <a:ext cx="4024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416056" y="2452524"/>
                <a:ext cx="3371244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180°/</m:t>
                                  </m:r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=10,2 </m:t>
                      </m:r>
                      <m:r>
                        <a:rPr lang="es-EC" b="0" i="1" smtClean="0">
                          <a:latin typeface="Cambria Math"/>
                        </a:rPr>
                        <m:t>𝑝𝑢𝑙𝑔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56" y="2452524"/>
                <a:ext cx="3371244" cy="657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1403648" y="3140968"/>
                <a:ext cx="3581365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180°/</m:t>
                                  </m:r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=20,38 </m:t>
                      </m:r>
                      <m:r>
                        <a:rPr lang="es-EC" b="0" i="1" smtClean="0">
                          <a:latin typeface="Cambria Math"/>
                        </a:rPr>
                        <m:t>𝑝𝑢𝑙𝑔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40968"/>
                <a:ext cx="3581365" cy="6575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937801" y="3959130"/>
                <a:ext cx="4697248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𝐿</m:t>
                      </m:r>
                      <m:r>
                        <a:rPr lang="es-EC" b="0" i="1" smtClean="0">
                          <a:latin typeface="Cambria Math"/>
                        </a:rPr>
                        <m:t>=2</m:t>
                      </m:r>
                      <m:r>
                        <a:rPr lang="es-EC" b="0" i="1" smtClean="0">
                          <a:latin typeface="Cambria Math"/>
                        </a:rPr>
                        <m:t>𝐶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=108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𝑝𝑎𝑠𝑜𝑠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01" y="3959130"/>
                <a:ext cx="4697248" cy="6481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115616" y="4797152"/>
                <a:ext cx="429290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=180°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−2</m:t>
                      </m:r>
                      <m:func>
                        <m:func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=160.14°</m:t>
                          </m:r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797152"/>
                <a:ext cx="4292906" cy="6183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115616" y="5474922"/>
                <a:ext cx="441537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=180°+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2</m:t>
                      </m:r>
                      <m:func>
                        <m:func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=199,80 °</m:t>
                          </m:r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74922"/>
                <a:ext cx="4415376" cy="6183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356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1403647" y="1340768"/>
            <a:ext cx="3024337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 la Artesa</a:t>
            </a:r>
            <a:endParaRPr lang="es-EC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4427984" y="1844824"/>
                <a:ext cx="18419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=5552,97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 smtClean="0"/>
              </a:p>
              <a:p>
                <a:r>
                  <a:rPr lang="es-EC" dirty="0" smtClean="0"/>
                  <a:t> (Tornillo sinfín)</a:t>
                </a:r>
                <a:endParaRPr lang="es-EC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44824"/>
                <a:ext cx="1841914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1907704" y="1844824"/>
                <a:ext cx="17679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=27362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 smtClean="0"/>
              </a:p>
              <a:p>
                <a:r>
                  <a:rPr lang="es-EC" dirty="0" smtClean="0"/>
                  <a:t> (Arena-agua)</a:t>
                </a:r>
                <a:endParaRPr lang="es-EC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844824"/>
                <a:ext cx="1767920" cy="646331"/>
              </a:xfrm>
              <a:prstGeom prst="rect">
                <a:avLst/>
              </a:prstGeom>
              <a:blipFill rotWithShape="1">
                <a:blip r:embed="rId8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6472334" y="1983323"/>
                <a:ext cx="2496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b="0" dirty="0" smtClean="0"/>
                  <a:t>M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𝑎𝑡𝑒𝑟𝑖𝑎𝑙</m:t>
                    </m:r>
                    <m:r>
                      <a:rPr lang="es-EC" b="0" i="1" smtClean="0">
                        <a:latin typeface="Cambria Math"/>
                      </a:rPr>
                      <m:t> </m:t>
                    </m:r>
                    <m:r>
                      <a:rPr lang="es-EC" b="0" i="1" smtClean="0">
                        <a:latin typeface="Cambria Math"/>
                      </a:rPr>
                      <m:t>𝐴𝑆𝑇𝑀</m:t>
                    </m:r>
                    <m:r>
                      <a:rPr lang="es-EC" b="0" i="1" smtClean="0">
                        <a:latin typeface="Cambria Math"/>
                      </a:rPr>
                      <m:t> </m:t>
                    </m:r>
                    <m:r>
                      <a:rPr lang="es-EC" b="0" i="1" smtClean="0">
                        <a:latin typeface="Cambria Math"/>
                      </a:rPr>
                      <m:t>𝐴</m:t>
                    </m:r>
                    <m:r>
                      <a:rPr lang="es-EC" b="0" i="1" smtClean="0">
                        <a:latin typeface="Cambria Math"/>
                      </a:rPr>
                      <m:t>−36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334" y="1983323"/>
                <a:ext cx="249696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200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25 Imagen"/>
          <p:cNvPicPr/>
          <p:nvPr/>
        </p:nvPicPr>
        <p:blipFill rotWithShape="1">
          <a:blip r:embed="rId10"/>
          <a:srcRect l="22534" t="18387" r="7724" b="9033"/>
          <a:stretch/>
        </p:blipFill>
        <p:spPr bwMode="auto">
          <a:xfrm>
            <a:off x="229825" y="3081267"/>
            <a:ext cx="4394682" cy="2754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/>
          <p:cNvPicPr/>
          <p:nvPr/>
        </p:nvPicPr>
        <p:blipFill rotWithShape="1">
          <a:blip r:embed="rId11"/>
          <a:srcRect l="20986" t="17607" r="14303" b="12582"/>
          <a:stretch/>
        </p:blipFill>
        <p:spPr bwMode="auto">
          <a:xfrm>
            <a:off x="4648820" y="3068960"/>
            <a:ext cx="4320480" cy="2767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914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/>
          <p:nvPr/>
        </p:nvPicPr>
        <p:blipFill rotWithShape="1">
          <a:blip r:embed="rId2"/>
          <a:srcRect l="23915" t="6887" r="7676" b="10193"/>
          <a:stretch/>
        </p:blipFill>
        <p:spPr bwMode="auto">
          <a:xfrm>
            <a:off x="4705655" y="1268760"/>
            <a:ext cx="4320480" cy="270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4" y="1556792"/>
            <a:ext cx="3672409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 la tolva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78229" y="1979548"/>
                <a:ext cx="1577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𝐴𝑆𝑇𝑀</m:t>
                      </m:r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r>
                        <a:rPr lang="es-EC" b="0" i="1" smtClean="0">
                          <a:latin typeface="Cambria Math"/>
                        </a:rPr>
                        <m:t>𝐴</m:t>
                      </m:r>
                      <m:r>
                        <a:rPr lang="es-EC" b="0" i="1" smtClean="0">
                          <a:latin typeface="Cambria Math"/>
                        </a:rPr>
                        <m:t>−36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29" y="1979548"/>
                <a:ext cx="157754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971600" y="3178160"/>
                <a:ext cx="18837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=7</m:t>
                      </m:r>
                      <m:r>
                        <a:rPr lang="es-EC" b="0" i="1" smtClean="0">
                          <a:latin typeface="Cambria Math"/>
                        </a:rPr>
                        <m:t>465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78160"/>
                <a:ext cx="188373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30 Imagen"/>
          <p:cNvPicPr/>
          <p:nvPr/>
        </p:nvPicPr>
        <p:blipFill rotWithShape="1">
          <a:blip r:embed="rId7"/>
          <a:srcRect l="24498" t="2931" r="24345" b="28957"/>
          <a:stretch/>
        </p:blipFill>
        <p:spPr bwMode="auto">
          <a:xfrm>
            <a:off x="241707" y="3573016"/>
            <a:ext cx="3873093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Rectángulo"/>
              <p:cNvSpPr/>
              <p:nvPr/>
            </p:nvSpPr>
            <p:spPr>
              <a:xfrm>
                <a:off x="888070" y="2589768"/>
                <a:ext cx="18837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𝐸𝑠𝑝𝑒𝑠𝑜𝑟</m:t>
                      </m:r>
                      <m:r>
                        <a:rPr lang="es-EC" b="0" i="1" smtClean="0">
                          <a:latin typeface="Cambria Math"/>
                        </a:rPr>
                        <m:t> 6</m:t>
                      </m:r>
                      <m:r>
                        <a:rPr lang="es-EC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3" name="3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70" y="2589768"/>
                <a:ext cx="188373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38 Imagen"/>
          <p:cNvPicPr/>
          <p:nvPr/>
        </p:nvPicPr>
        <p:blipFill rotWithShape="1">
          <a:blip r:embed="rId9"/>
          <a:srcRect l="24193" t="7989" r="13794" b="13498"/>
          <a:stretch/>
        </p:blipFill>
        <p:spPr bwMode="auto">
          <a:xfrm>
            <a:off x="4814134" y="3861048"/>
            <a:ext cx="4006338" cy="2642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008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1547664" y="1556792"/>
            <a:ext cx="4680521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 la compuerta de descarga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24" name="2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3538" r="1832"/>
          <a:stretch/>
        </p:blipFill>
        <p:spPr bwMode="auto">
          <a:xfrm>
            <a:off x="5579616" y="3118882"/>
            <a:ext cx="3312864" cy="1925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1730436" y="5044554"/>
                <a:ext cx="373217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latin typeface="Cambria Math"/>
                        </a:rPr>
                        <m:t>𝐞</m:t>
                      </m:r>
                      <m:r>
                        <a:rPr lang="es-EC" b="1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s-EC" b="1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s-EC" b="1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  <m: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  <m:t>á</m:t>
                                  </m:r>
                                  <m:r>
                                    <a:rPr lang="es-EC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C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s-EC" b="1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C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den>
                          </m:f>
                        </m:e>
                      </m:rad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𝟏𝟏</m:t>
                      </m:r>
                      <m:r>
                        <a:rPr lang="es-EC" b="1" i="1" smtClean="0">
                          <a:latin typeface="Cambria Math"/>
                        </a:rPr>
                        <m:t>,</m:t>
                      </m:r>
                      <m:r>
                        <a:rPr lang="es-EC" b="1" i="1" smtClean="0">
                          <a:latin typeface="Cambria Math"/>
                        </a:rPr>
                        <m:t>𝟐𝟗</m:t>
                      </m:r>
                      <m:r>
                        <a:rPr lang="es-EC" b="1" i="1" smtClean="0"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36" y="5044554"/>
                <a:ext cx="3732176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547664" y="2596634"/>
                <a:ext cx="3724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=24463,68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96634"/>
                <a:ext cx="372467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547664" y="3429000"/>
                <a:ext cx="2892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=7081,65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429000"/>
                <a:ext cx="28928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610177" y="4057130"/>
                <a:ext cx="2943691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=1370,29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77" y="4057130"/>
                <a:ext cx="2943691" cy="609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65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4" y="1340768"/>
            <a:ext cx="3672409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del chasis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1" name="3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05" y="1412776"/>
            <a:ext cx="2896235" cy="2223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509972" y="1988840"/>
                <a:ext cx="33899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=44666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 smtClean="0"/>
              </a:p>
              <a:p>
                <a:r>
                  <a:rPr lang="es-EC" dirty="0" smtClean="0"/>
                  <a:t> (Artesa, la hélice, la arena y agua)</a:t>
                </a:r>
                <a:endParaRPr lang="es-EC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72" y="1988840"/>
                <a:ext cx="3389967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719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2331123" y="2782669"/>
                <a:ext cx="1808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=10800 </m:t>
                      </m:r>
                      <m:r>
                        <a:rPr lang="es-EC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dirty="0" smtClean="0"/>
              </a:p>
              <a:p>
                <a:r>
                  <a:rPr lang="es-EC" dirty="0" smtClean="0"/>
                  <a:t> (Tolva y el arena)</a:t>
                </a:r>
                <a:endParaRPr lang="es-EC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3" y="2782669"/>
                <a:ext cx="1808829" cy="646331"/>
              </a:xfrm>
              <a:prstGeom prst="rect">
                <a:avLst/>
              </a:prstGeom>
              <a:blipFill rotWithShape="1">
                <a:blip r:embed="rId8"/>
                <a:stretch>
                  <a:fillRect r="-3367" b="-1308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18 Imagen"/>
          <p:cNvPicPr/>
          <p:nvPr/>
        </p:nvPicPr>
        <p:blipFill rotWithShape="1">
          <a:blip r:embed="rId9"/>
          <a:srcRect l="26109" t="14428" r="6404" b="8926"/>
          <a:stretch/>
        </p:blipFill>
        <p:spPr bwMode="auto">
          <a:xfrm>
            <a:off x="716574" y="3547274"/>
            <a:ext cx="4409806" cy="2978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/>
          <p:cNvPicPr/>
          <p:nvPr/>
        </p:nvPicPr>
        <p:blipFill rotWithShape="1">
          <a:blip r:embed="rId10"/>
          <a:srcRect l="24057" t="14019" r="12151" b="10728"/>
          <a:stretch/>
        </p:blipFill>
        <p:spPr bwMode="auto">
          <a:xfrm>
            <a:off x="5043955" y="3615635"/>
            <a:ext cx="4064549" cy="2909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7763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6574" y="1844824"/>
            <a:ext cx="80104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4000" b="1" dirty="0"/>
              <a:t>DISEÑO Y CONSTRUCCIÓN DE UN SISTEMA DE LAVADO  DE ARENA CON CAPACIDAD APROXIMADA DE CIENTO SESENTA TONELADAS POR DÍA E IMPLEMENTACIÓN DE UN  HMI, PARA LA COMPAÑÍA “ECOHORMIGONES”</a:t>
            </a:r>
            <a:endParaRPr lang="es-EC" sz="4000" dirty="0"/>
          </a:p>
          <a:p>
            <a:endParaRPr lang="es-EC" dirty="0"/>
          </a:p>
        </p:txBody>
      </p: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01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619672" y="3094365"/>
                <a:ext cx="362067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𝑡</m:t>
                      </m:r>
                      <m:r>
                        <a:rPr lang="es-EC" b="0" i="1" smtClean="0">
                          <a:latin typeface="Cambria Math"/>
                        </a:rPr>
                        <m:t>=2,4×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s-EC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s-EC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C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s-EC" i="1">
                                  <a:latin typeface="Cambria Math"/>
                                  <a:ea typeface="Cambria Math"/>
                                </a:rPr>
                                <m:t>×0,036×</m:t>
                              </m:r>
                              <m:r>
                                <a:rPr lang="es-EC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094365"/>
                <a:ext cx="3620671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1475654" y="1340768"/>
            <a:ext cx="3672409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Tanque de decantación 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75656" y="4221088"/>
            <a:ext cx="3672407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Tanque de almacenamiento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" name="19 Imagen"/>
          <p:cNvPicPr/>
          <p:nvPr/>
        </p:nvPicPr>
        <p:blipFill rotWithShape="1">
          <a:blip r:embed="rId5"/>
          <a:srcRect l="32235" t="26392" r="36286" b="14770"/>
          <a:stretch/>
        </p:blipFill>
        <p:spPr bwMode="auto">
          <a:xfrm>
            <a:off x="6589378" y="1196752"/>
            <a:ext cx="1694814" cy="1944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20 Imagen"/>
          <p:cNvPicPr/>
          <p:nvPr/>
        </p:nvPicPr>
        <p:blipFill rotWithShape="1">
          <a:blip r:embed="rId6"/>
          <a:srcRect l="26646" t="24737" r="30425" b="10789"/>
          <a:stretch/>
        </p:blipFill>
        <p:spPr bwMode="auto">
          <a:xfrm>
            <a:off x="6503943" y="4113077"/>
            <a:ext cx="1884481" cy="1908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761550"/>
                  </p:ext>
                </p:extLst>
              </p:nvPr>
            </p:nvGraphicFramePr>
            <p:xfrm>
              <a:off x="1474457" y="1916832"/>
              <a:ext cx="388963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439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Volumen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s-EC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Material 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ASTM</a:t>
                          </a:r>
                          <a:r>
                            <a:rPr lang="es-EC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A653 AC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Espesor de la placa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 mm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761550"/>
                  </p:ext>
                </p:extLst>
              </p:nvPr>
            </p:nvGraphicFramePr>
            <p:xfrm>
              <a:off x="1474457" y="1916832"/>
              <a:ext cx="3889631" cy="11327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439"/>
                    <a:gridCol w="1728192"/>
                  </a:tblGrid>
                  <a:tr h="39103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Volumen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25795" t="-7813" b="-2140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Material 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ASTM</a:t>
                          </a:r>
                          <a:r>
                            <a:rPr lang="es-EC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A653 AC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Espesor de la placa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 mm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2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999641"/>
                  </p:ext>
                </p:extLst>
              </p:nvPr>
            </p:nvGraphicFramePr>
            <p:xfrm>
              <a:off x="1547664" y="5032591"/>
              <a:ext cx="388963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439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Volumen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s-EC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Material 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ASTM</a:t>
                          </a:r>
                          <a:r>
                            <a:rPr lang="es-EC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A653 AC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Espesor de la placa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 mm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2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999641"/>
                  </p:ext>
                </p:extLst>
              </p:nvPr>
            </p:nvGraphicFramePr>
            <p:xfrm>
              <a:off x="1547664" y="5032591"/>
              <a:ext cx="3889631" cy="11327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439"/>
                    <a:gridCol w="1728192"/>
                  </a:tblGrid>
                  <a:tr h="39103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Volumen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25795" t="-7813" b="-2140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Material 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ASTM</a:t>
                          </a:r>
                          <a:r>
                            <a:rPr lang="es-EC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A653 AC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Espesor de la placa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C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 mm</a:t>
                          </a:r>
                          <a:endParaRPr lang="es-EC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415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34641" y="1412776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del HMI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703557"/>
              </p:ext>
            </p:extLst>
          </p:nvPr>
        </p:nvGraphicFramePr>
        <p:xfrm>
          <a:off x="1313666" y="2564904"/>
          <a:ext cx="729553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5" imgW="11465335" imgH="4445270" progId="Visio.Drawing.11">
                  <p:embed/>
                </p:oleObj>
              </mc:Choice>
              <mc:Fallback>
                <p:oleObj name="Visio" r:id="rId5" imgW="11465335" imgH="44452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666" y="2564904"/>
                        <a:ext cx="7295531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161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34641" y="1412776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Programación del PLC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9" name="18 Imagen"/>
          <p:cNvPicPr/>
          <p:nvPr/>
        </p:nvPicPr>
        <p:blipFill rotWithShape="1">
          <a:blip r:embed="rId4" cstate="print"/>
          <a:srcRect b="5240"/>
          <a:stretch/>
        </p:blipFill>
        <p:spPr bwMode="auto">
          <a:xfrm>
            <a:off x="107504" y="2996952"/>
            <a:ext cx="446449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/>
          <p:cNvPicPr/>
          <p:nvPr/>
        </p:nvPicPr>
        <p:blipFill rotWithShape="1">
          <a:blip r:embed="rId5" cstate="print"/>
          <a:srcRect b="5555"/>
          <a:stretch/>
        </p:blipFill>
        <p:spPr bwMode="auto">
          <a:xfrm>
            <a:off x="4664224" y="2996952"/>
            <a:ext cx="4300264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87623" y="2132856"/>
            <a:ext cx="244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Creación de proyecto nuevo en TIA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580111" y="2132856"/>
            <a:ext cx="244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Configuración de dispositivo en TIA</a:t>
            </a:r>
          </a:p>
        </p:txBody>
      </p:sp>
    </p:spTree>
    <p:extLst>
      <p:ext uri="{BB962C8B-B14F-4D97-AF65-F5344CB8AC3E}">
        <p14:creationId xmlns:p14="http://schemas.microsoft.com/office/powerpoint/2010/main" val="1925451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34641" y="1412776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Programación del PLC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090463" y="2286744"/>
            <a:ext cx="302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Agregar dispositivo en TIA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436097" y="213285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Configuración de dirección IP y mascara de subred</a:t>
            </a:r>
          </a:p>
        </p:txBody>
      </p:sp>
      <p:pic>
        <p:nvPicPr>
          <p:cNvPr id="17" name="16 Imagen"/>
          <p:cNvPicPr/>
          <p:nvPr/>
        </p:nvPicPr>
        <p:blipFill rotWithShape="1">
          <a:blip r:embed="rId4" cstate="print"/>
          <a:srcRect b="4971"/>
          <a:stretch/>
        </p:blipFill>
        <p:spPr bwMode="auto">
          <a:xfrm>
            <a:off x="164678" y="2996952"/>
            <a:ext cx="437805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21 Imagen"/>
          <p:cNvPicPr/>
          <p:nvPr/>
        </p:nvPicPr>
        <p:blipFill rotWithShape="1">
          <a:blip r:embed="rId5"/>
          <a:srcRect b="5555"/>
          <a:stretch/>
        </p:blipFill>
        <p:spPr bwMode="auto">
          <a:xfrm>
            <a:off x="4625782" y="2996952"/>
            <a:ext cx="4338705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352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34641" y="1412776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Programación del PLC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3261968" y="2332911"/>
            <a:ext cx="306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70C0"/>
                </a:solidFill>
              </a:rPr>
              <a:t>Tipos de direcciones IP</a:t>
            </a:r>
            <a:endParaRPr lang="es-EC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74137"/>
              </p:ext>
            </p:extLst>
          </p:nvPr>
        </p:nvGraphicFramePr>
        <p:xfrm>
          <a:off x="1674084" y="3068960"/>
          <a:ext cx="6021856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377"/>
                <a:gridCol w="1611663"/>
                <a:gridCol w="2521737"/>
                <a:gridCol w="1206079"/>
              </a:tblGrid>
              <a:tr h="90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Clase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Área de aplicación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Espacio de direcciones privadas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Máscara de Subred por defecto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Gobiernos del todo el mundo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10.0.0.0 a 10.255.255.255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255.0.0.0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Empresas de gran envergadura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172.16.0.0 a 172.31.255.255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255.255.0.0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Demás solicitantes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192.168.0.0 a 192.168.255.255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255.255.255.0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5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34641" y="1412776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Programación del PLC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979711" y="2356801"/>
            <a:ext cx="302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Programación del PLC</a:t>
            </a:r>
          </a:p>
        </p:txBody>
      </p:sp>
      <p:pic>
        <p:nvPicPr>
          <p:cNvPr id="19" name="1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81300"/>
            <a:ext cx="547260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96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34641" y="1412776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Programación del PLC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763687" y="2060848"/>
            <a:ext cx="302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Programación del PLC</a:t>
            </a:r>
          </a:p>
        </p:txBody>
      </p:sp>
      <p:pic>
        <p:nvPicPr>
          <p:cNvPr id="15" name="14 Imagen"/>
          <p:cNvPicPr/>
          <p:nvPr/>
        </p:nvPicPr>
        <p:blipFill rotWithShape="1">
          <a:blip r:embed="rId4"/>
          <a:srcRect t="2241" b="5359"/>
          <a:stretch/>
        </p:blipFill>
        <p:spPr bwMode="auto">
          <a:xfrm>
            <a:off x="1907704" y="2781300"/>
            <a:ext cx="5832648" cy="3311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481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1268760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del HMI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2404196" y="1804754"/>
            <a:ext cx="483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70C0"/>
                </a:solidFill>
              </a:rPr>
              <a:t>Configuración en NI OPC Server 2012</a:t>
            </a:r>
          </a:p>
        </p:txBody>
      </p:sp>
      <p:pic>
        <p:nvPicPr>
          <p:cNvPr id="15" name="14 Imagen"/>
          <p:cNvPicPr/>
          <p:nvPr/>
        </p:nvPicPr>
        <p:blipFill rotWithShape="1">
          <a:blip r:embed="rId4"/>
          <a:srcRect b="4164"/>
          <a:stretch/>
        </p:blipFill>
        <p:spPr bwMode="auto">
          <a:xfrm>
            <a:off x="1525857" y="2204864"/>
            <a:ext cx="6443645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0890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1268760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Diseño del HMI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5498102" y="2073414"/>
            <a:ext cx="260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Variables </a:t>
            </a:r>
            <a:r>
              <a:rPr lang="en-US" sz="2000" b="1" dirty="0" err="1" smtClean="0">
                <a:solidFill>
                  <a:srgbClr val="0070C0"/>
                </a:solidFill>
              </a:rPr>
              <a:t>compartidas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en </a:t>
            </a:r>
            <a:r>
              <a:rPr lang="en-US" sz="2000" b="1" dirty="0" err="1" smtClean="0">
                <a:solidFill>
                  <a:srgbClr val="0070C0"/>
                </a:solidFill>
              </a:rPr>
              <a:t>LabVIEW</a:t>
            </a:r>
            <a:r>
              <a:rPr lang="en-US" sz="2000" b="1" dirty="0" smtClean="0">
                <a:solidFill>
                  <a:srgbClr val="0070C0"/>
                </a:solidFill>
              </a:rPr>
              <a:t> 2012</a:t>
            </a:r>
            <a:endParaRPr lang="es-EC" sz="2000" b="1" dirty="0">
              <a:solidFill>
                <a:srgbClr val="0070C0"/>
              </a:solidFill>
            </a:endParaRPr>
          </a:p>
        </p:txBody>
      </p:sp>
      <p:pic>
        <p:nvPicPr>
          <p:cNvPr id="16" name="15 Imagen"/>
          <p:cNvPicPr/>
          <p:nvPr/>
        </p:nvPicPr>
        <p:blipFill rotWithShape="1">
          <a:blip r:embed="rId4"/>
          <a:srcRect l="28145" t="24361" r="24994" b="11396"/>
          <a:stretch/>
        </p:blipFill>
        <p:spPr bwMode="auto">
          <a:xfrm>
            <a:off x="1386466" y="2904758"/>
            <a:ext cx="246545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5"/>
          <a:srcRect l="17647" t="20391" r="35765" b="7458"/>
          <a:stretch/>
        </p:blipFill>
        <p:spPr bwMode="auto">
          <a:xfrm>
            <a:off x="5652120" y="2895468"/>
            <a:ext cx="2317383" cy="2889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259632" y="2073414"/>
            <a:ext cx="260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Librería</a:t>
            </a:r>
            <a:r>
              <a:rPr lang="en-US" sz="2000" b="1" dirty="0" smtClean="0">
                <a:solidFill>
                  <a:srgbClr val="0070C0"/>
                </a:solidFill>
              </a:rPr>
              <a:t> de variables en </a:t>
            </a:r>
            <a:r>
              <a:rPr lang="en-US" sz="2000" b="1" dirty="0" err="1" smtClean="0">
                <a:solidFill>
                  <a:srgbClr val="0070C0"/>
                </a:solidFill>
              </a:rPr>
              <a:t>LabVIEW</a:t>
            </a:r>
            <a:r>
              <a:rPr lang="en-US" sz="2000" b="1" dirty="0" smtClean="0">
                <a:solidFill>
                  <a:srgbClr val="0070C0"/>
                </a:solidFill>
              </a:rPr>
              <a:t> 2012</a:t>
            </a:r>
            <a:endParaRPr lang="es-EC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13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1268760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Panel frontal del HMI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" name="19 Imagen" descr="C:\Users\FNJE\Desktop\alarmas\imagenes solicitadas\1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3812" r="780" b="7611"/>
          <a:stretch/>
        </p:blipFill>
        <p:spPr bwMode="auto">
          <a:xfrm>
            <a:off x="1290910" y="1844824"/>
            <a:ext cx="7241530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2885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18121" y="2276872"/>
            <a:ext cx="80463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600" b="1" dirty="0"/>
              <a:t>OBJETIVO </a:t>
            </a:r>
            <a:r>
              <a:rPr lang="es-EC" sz="3600" b="1" dirty="0" smtClean="0"/>
              <a:t>GENERAL:</a:t>
            </a:r>
            <a:endParaRPr lang="es-EC" sz="3600" dirty="0"/>
          </a:p>
          <a:p>
            <a:pPr algn="just"/>
            <a:r>
              <a:rPr lang="es-EC" sz="3600" dirty="0"/>
              <a:t>DISEÑAR Y CONSTRUIR UN SISTEMA DE LAVADO DE ARENA DE CIENTO SESENTA TONELADAS POR DÍA PARA LA COMPAÑÍA ECOHORMIGONES.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347864" y="277352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OBJETIVOS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527863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1268760"/>
            <a:ext cx="3253583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Panel frontal del HMI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" name="13 Imagen" descr="C:\Users\FNJE\Desktop\alarmas\Alarma en HI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4041" r="908" b="7653"/>
          <a:stretch/>
        </p:blipFill>
        <p:spPr bwMode="auto">
          <a:xfrm>
            <a:off x="4899180" y="2638995"/>
            <a:ext cx="3633260" cy="2518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 descr="C:\Users\FNJE\Desktop\alarmas\imagenes solicitadas\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7593"/>
          <a:stretch/>
        </p:blipFill>
        <p:spPr bwMode="auto">
          <a:xfrm>
            <a:off x="915568" y="2636912"/>
            <a:ext cx="3769444" cy="25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60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7824" y="1628800"/>
            <a:ext cx="3759200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Configuración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Alarmas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5" name="14 Imagen"/>
          <p:cNvPicPr/>
          <p:nvPr/>
        </p:nvPicPr>
        <p:blipFill rotWithShape="1">
          <a:blip r:embed="rId4"/>
          <a:srcRect l="15529" t="17568" r="15294" b="25025"/>
          <a:stretch/>
        </p:blipFill>
        <p:spPr bwMode="auto">
          <a:xfrm>
            <a:off x="2987824" y="2636912"/>
            <a:ext cx="3759200" cy="2484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011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36740" y="1590233"/>
            <a:ext cx="4896544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Configuración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Registro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Datos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6" name="15 Imagen" descr="G:\Alarma historico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15762" r="12424" b="38974"/>
          <a:stretch/>
        </p:blipFill>
        <p:spPr bwMode="auto">
          <a:xfrm>
            <a:off x="979724" y="2683002"/>
            <a:ext cx="2965466" cy="2087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G:\Visualización de datos.b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5199" r="130" b="5531"/>
          <a:stretch/>
        </p:blipFill>
        <p:spPr bwMode="auto">
          <a:xfrm>
            <a:off x="4644008" y="2709520"/>
            <a:ext cx="3693795" cy="251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020272" y="2781300"/>
            <a:ext cx="432048" cy="143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4711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195736" y="1390650"/>
            <a:ext cx="4896544" cy="83065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Configuración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Seguridad</a:t>
            </a:r>
            <a:r>
              <a:rPr lang="en-US" sz="2400" dirty="0" smtClean="0">
                <a:solidFill>
                  <a:schemeClr val="tx1"/>
                </a:solidFill>
              </a:rPr>
              <a:t> y </a:t>
            </a:r>
            <a:r>
              <a:rPr lang="en-US" sz="2400" dirty="0" err="1" smtClean="0">
                <a:solidFill>
                  <a:schemeClr val="tx1"/>
                </a:solidFill>
              </a:rPr>
              <a:t>Cuentas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Usuarios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9" name="18 Imagen" descr="G:\Configuracion de Usuario\3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19064" r="20807" b="16105"/>
          <a:stretch/>
        </p:blipFill>
        <p:spPr bwMode="auto">
          <a:xfrm>
            <a:off x="1074826" y="2768724"/>
            <a:ext cx="2777094" cy="2964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 descr="G:\Add Nuevos usuarios\2.b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9186" r="20619" b="15989"/>
          <a:stretch/>
        </p:blipFill>
        <p:spPr bwMode="auto">
          <a:xfrm>
            <a:off x="4434594" y="2780928"/>
            <a:ext cx="3737805" cy="267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335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1268760"/>
            <a:ext cx="3744416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Construcción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3" name="22 Imagen" descr="D:\imagenes\tesis\pruebas\IMG_157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1265" r="2211" b="17276"/>
          <a:stretch/>
        </p:blipFill>
        <p:spPr bwMode="auto">
          <a:xfrm>
            <a:off x="1475656" y="1916832"/>
            <a:ext cx="6624735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3058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13" name="12 Rectángulo"/>
          <p:cNvSpPr/>
          <p:nvPr/>
        </p:nvSpPr>
        <p:spPr>
          <a:xfrm>
            <a:off x="3059832" y="1268760"/>
            <a:ext cx="3960440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Pruebas realizadas en la Arena 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4" name="1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44827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Rectángulo"/>
          <p:cNvSpPr/>
          <p:nvPr/>
        </p:nvSpPr>
        <p:spPr>
          <a:xfrm>
            <a:off x="3851920" y="181520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rgbClr val="0070C0"/>
                </a:solidFill>
              </a:rPr>
              <a:t>Arena sin lavar</a:t>
            </a:r>
            <a:endParaRPr lang="es-EC" sz="2400" b="1" dirty="0">
              <a:solidFill>
                <a:srgbClr val="0070C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660232" y="177281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rgbClr val="0070C0"/>
                </a:solidFill>
              </a:rPr>
              <a:t>Arena lavada</a:t>
            </a:r>
            <a:endParaRPr lang="es-EC" sz="2400" b="1" dirty="0">
              <a:solidFill>
                <a:srgbClr val="0070C0"/>
              </a:solidFill>
            </a:endParaRPr>
          </a:p>
        </p:txBody>
      </p:sp>
      <p:pic>
        <p:nvPicPr>
          <p:cNvPr id="18" name="17 Imagen" descr="D:\imagenes\tesis\pruebas 3\IMG_20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7" t="9193" r="22594" b="33226"/>
          <a:stretch/>
        </p:blipFill>
        <p:spPr bwMode="auto">
          <a:xfrm>
            <a:off x="3707904" y="2420888"/>
            <a:ext cx="244827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 descr="D:\imagenes\tesis\pruebas 3\IMG_202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5958" r="11971" b="30273"/>
          <a:stretch/>
        </p:blipFill>
        <p:spPr bwMode="auto">
          <a:xfrm>
            <a:off x="6516216" y="2420888"/>
            <a:ext cx="252028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4167037" y="5301208"/>
                <a:ext cx="1701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% </m:t>
                      </m:r>
                      <m:r>
                        <a:rPr lang="es-EC" b="1" i="1" smtClean="0">
                          <a:latin typeface="Cambria Math"/>
                        </a:rPr>
                        <m:t>𝑳𝒊𝒎𝒐</m:t>
                      </m:r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𝟒</m:t>
                      </m:r>
                      <m:r>
                        <a:rPr lang="es-EC" b="1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37" y="5301208"/>
                <a:ext cx="170110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6849807" y="5301208"/>
                <a:ext cx="2114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% </m:t>
                      </m:r>
                      <m:r>
                        <a:rPr lang="es-EC" b="1" i="1" smtClean="0">
                          <a:latin typeface="Cambria Math"/>
                        </a:rPr>
                        <m:t>𝑳𝒊𝒎𝒐</m:t>
                      </m:r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𝟐</m:t>
                      </m:r>
                      <m:r>
                        <a:rPr lang="es-EC" b="1" i="1" smtClean="0">
                          <a:latin typeface="Cambria Math"/>
                        </a:rPr>
                        <m:t>,</m:t>
                      </m:r>
                      <m:r>
                        <a:rPr lang="es-EC" b="1" i="1" smtClean="0">
                          <a:latin typeface="Cambria Math"/>
                        </a:rPr>
                        <m:t>𝟕𝟓</m:t>
                      </m:r>
                      <m:r>
                        <a:rPr lang="es-EC" b="1" i="1" smtClean="0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807" y="5301208"/>
                <a:ext cx="211468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 descr="D:\imagenes\tesis\pruebas 3\IMG_20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60568"/>
            <a:ext cx="2304256" cy="16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41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13" name="12 Rectángulo"/>
          <p:cNvSpPr/>
          <p:nvPr/>
        </p:nvSpPr>
        <p:spPr>
          <a:xfrm>
            <a:off x="2735795" y="1268760"/>
            <a:ext cx="5125695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Periodo de recuperación de la inversión </a:t>
            </a:r>
            <a:endParaRPr lang="es-EC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1691680" y="2636912"/>
                <a:ext cx="4894802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𝑽𝑷𝑵</m:t>
                      </m:r>
                      <m:r>
                        <a:rPr lang="es-EC" b="1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s-EC" b="1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C" b="1" i="1">
                              <a:latin typeface="Cambria Math"/>
                            </a:rPr>
                            <m:t>𝒊</m:t>
                          </m:r>
                          <m:r>
                            <a:rPr lang="es-EC" b="1" i="1">
                              <a:latin typeface="Cambria Math"/>
                            </a:rPr>
                            <m:t>=</m:t>
                          </m:r>
                          <m:r>
                            <a:rPr lang="es-EC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s-EC" b="1" i="1">
                              <a:latin typeface="Cambria Math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C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1" i="1">
                                          <a:latin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s-EC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s-EC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EC" b="1" i="1" smtClean="0">
                                          <a:latin typeface="Cambria Math"/>
                                        </a:rPr>
                                        <m:t>𝑻𝑴𝑨𝑹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b="1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s-EC" b="1" i="0" smtClean="0">
                          <a:latin typeface="Cambria Math"/>
                        </a:rPr>
                        <m:t>=</m:t>
                      </m:r>
                      <m:r>
                        <a:rPr lang="es-EC" b="1"/>
                        <m:t>$</m:t>
                      </m:r>
                      <m:r>
                        <a:rPr lang="es-EC" b="1" i="1"/>
                        <m:t>𝟏𝟗𝟖𝟓</m:t>
                      </m:r>
                      <m:r>
                        <a:rPr lang="es-EC" b="1"/>
                        <m:t>,</m:t>
                      </m:r>
                      <m:r>
                        <a:rPr lang="es-EC" b="1" i="1"/>
                        <m:t>𝟏𝟐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36912"/>
                <a:ext cx="4894802" cy="847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1761090" y="1988840"/>
                <a:ext cx="2048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𝑻𝑴𝑨𝑹</m:t>
                      </m:r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𝟏𝟓</m:t>
                      </m:r>
                      <m:r>
                        <a:rPr lang="es-EC" b="1" i="1" smtClean="0">
                          <a:latin typeface="Cambria Math"/>
                        </a:rPr>
                        <m:t>,</m:t>
                      </m:r>
                      <m:r>
                        <a:rPr lang="es-EC" b="1" i="1" smtClean="0">
                          <a:latin typeface="Cambria Math"/>
                        </a:rPr>
                        <m:t>𝟖𝟏</m:t>
                      </m:r>
                      <m:r>
                        <a:rPr lang="es-EC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0" y="1988840"/>
                <a:ext cx="204895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1691680" y="3707740"/>
                <a:ext cx="1425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𝑻𝑰𝑹</m:t>
                      </m:r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𝟐𝟐</m:t>
                      </m:r>
                      <m:r>
                        <a:rPr lang="es-EC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i="1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07740"/>
                <a:ext cx="14253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15 Rectángulo"/>
              <p:cNvSpPr/>
              <p:nvPr/>
            </p:nvSpPr>
            <p:spPr>
              <a:xfrm>
                <a:off x="1644773" y="4365104"/>
                <a:ext cx="1919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𝑷𝑹𝑰</m:t>
                      </m:r>
                      <m:r>
                        <a:rPr lang="es-EC" b="1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s-EC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C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  <a:ea typeface="Cambria Math"/>
                        </a:rPr>
                        <m:t>𝒎𝒆𝒔𝒆𝒔</m:t>
                      </m:r>
                      <m:r>
                        <a:rPr lang="es-EC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s-EC" i="1" dirty="0"/>
              </a:p>
            </p:txBody>
          </p:sp>
        </mc:Choice>
        <mc:Fallback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773" y="4365104"/>
                <a:ext cx="191911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1486176" y="5085184"/>
                <a:ext cx="2460930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𝑹𝑩𝑪</m:t>
                      </m:r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/>
                            </a:rPr>
                            <m:t>𝑽𝑷𝑵𝑩</m:t>
                          </m:r>
                        </m:num>
                        <m:den>
                          <m:r>
                            <a:rPr lang="es-EC" b="1" i="1">
                              <a:latin typeface="Cambria Math"/>
                            </a:rPr>
                            <m:t>𝑽𝑷𝑵𝑪</m:t>
                          </m:r>
                        </m:den>
                      </m:f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𝟐</m:t>
                      </m:r>
                      <m:r>
                        <a:rPr lang="es-EC" b="1" i="1" smtClean="0">
                          <a:latin typeface="Cambria Math"/>
                        </a:rPr>
                        <m:t>,</m:t>
                      </m:r>
                      <m:r>
                        <a:rPr lang="es-EC" b="1" i="1" smtClean="0">
                          <a:latin typeface="Cambria Math"/>
                        </a:rPr>
                        <m:t>𝟗𝟐</m:t>
                      </m:r>
                    </m:oMath>
                  </m:oMathPara>
                </a14:m>
                <a:endParaRPr lang="es-EC" b="1" i="1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76" y="5085184"/>
                <a:ext cx="2460930" cy="6108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40181"/>
              </p:ext>
            </p:extLst>
          </p:nvPr>
        </p:nvGraphicFramePr>
        <p:xfrm>
          <a:off x="4220088" y="3707740"/>
          <a:ext cx="4341201" cy="180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462"/>
                <a:gridCol w="1916739"/>
              </a:tblGrid>
              <a:tr h="361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TÉCNICA DE EVALUACIÓN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RANGO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VPN, $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1985,12&gt;0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TIR&gt;TMAR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22 %&gt;15,81%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PRI, Años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4 meses &lt;5 años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RBC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2,92 &gt;1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78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1931928"/>
            <a:ext cx="6857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es-EC" sz="2400" b="1" dirty="0" smtClean="0"/>
              <a:t>El diseño y construcción de la máquina lavadora de arena satisface los requerimientos de la compañía ECOHORMIGONES.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/>
              <a:t>El diseño propuesto ofrece mínimos requerimientos de </a:t>
            </a:r>
            <a:r>
              <a:rPr lang="es-EC" sz="2400" b="1" dirty="0" smtClean="0"/>
              <a:t>mantenimiento.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/>
              <a:t>Se </a:t>
            </a:r>
            <a:r>
              <a:rPr lang="es-EC" sz="2400" b="1" dirty="0" smtClean="0"/>
              <a:t>minimizó </a:t>
            </a:r>
            <a:r>
              <a:rPr lang="es-EC" sz="2400" b="1" dirty="0"/>
              <a:t>el consumo de agua para el lavado de la arena con la construcción del tanque de </a:t>
            </a:r>
            <a:r>
              <a:rPr lang="es-EC" sz="2400" b="1" dirty="0" smtClean="0"/>
              <a:t>decantación.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 smtClean="0"/>
              <a:t>Se disminuyo el limo contenido en la arena de 4%  al 2,75%.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 smtClean="0"/>
              <a:t>PRI </a:t>
            </a:r>
            <a:r>
              <a:rPr lang="es-EC" sz="2400" b="1" dirty="0" smtClean="0"/>
              <a:t>de 4 meses.</a:t>
            </a:r>
            <a:endParaRPr lang="es-EC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13" name="12 Rectángulo"/>
          <p:cNvSpPr/>
          <p:nvPr/>
        </p:nvSpPr>
        <p:spPr>
          <a:xfrm>
            <a:off x="3203848" y="1390650"/>
            <a:ext cx="3744416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Conclusiones </a:t>
            </a:r>
            <a:endParaRPr lang="es-EC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24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13" name="12 Rectángulo"/>
          <p:cNvSpPr/>
          <p:nvPr/>
        </p:nvSpPr>
        <p:spPr>
          <a:xfrm>
            <a:off x="3203848" y="1390650"/>
            <a:ext cx="3744416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Recomendaciones 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71600" y="1931928"/>
            <a:ext cx="6857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 smtClean="0"/>
              <a:t>Revisar el estado de los helicoides de la zona de lavado.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 smtClean="0"/>
              <a:t>Verificar </a:t>
            </a:r>
            <a:r>
              <a:rPr lang="es-EC" sz="2400" b="1" dirty="0" smtClean="0"/>
              <a:t>que la conexión trifásica para la lavadora sea la asignada</a:t>
            </a:r>
            <a:r>
              <a:rPr lang="es-EC" sz="2400" b="1" dirty="0" smtClean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/>
              <a:t>Verificar la secuencia de fases de la toma trifásica para la conexión de la </a:t>
            </a:r>
            <a:r>
              <a:rPr lang="es-EC" sz="2400" b="1" dirty="0" smtClean="0"/>
              <a:t>lavadora, l</a:t>
            </a:r>
            <a:r>
              <a:rPr lang="es-EC" sz="2400" b="1" dirty="0" smtClean="0"/>
              <a:t>a </a:t>
            </a:r>
            <a:r>
              <a:rPr lang="es-EC" sz="2400" b="1" dirty="0" smtClean="0"/>
              <a:t>toma de aire debe tener 120 psi (8 bares).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 smtClean="0"/>
              <a:t>Revisar el manual de mantenimiento, con el objetivo de extender la vida útil de la máquina. </a:t>
            </a:r>
            <a:endParaRPr lang="es-EC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EC" sz="2400" b="1" dirty="0"/>
              <a:t>Se recomienda la construcción de un tanque decantador y clarificador </a:t>
            </a:r>
            <a:r>
              <a:rPr lang="es-EC" sz="2400" b="1" dirty="0" smtClean="0"/>
              <a:t>de mayor volumen.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708781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3808" y="2393593"/>
            <a:ext cx="3922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8000" b="1" dirty="0" smtClean="0"/>
              <a:t>GRACIAS</a:t>
            </a:r>
            <a:endParaRPr lang="es-EC" sz="8000" b="1" dirty="0"/>
          </a:p>
        </p:txBody>
      </p:sp>
      <p:sp>
        <p:nvSpPr>
          <p:cNvPr id="12" name="11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pic>
        <p:nvPicPr>
          <p:cNvPr id="717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48"/>
          <a:stretch/>
        </p:blipFill>
        <p:spPr bwMode="auto">
          <a:xfrm>
            <a:off x="7712517" y="5229200"/>
            <a:ext cx="1143350" cy="109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57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02097" y="1390650"/>
            <a:ext cx="80463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600" b="1" dirty="0"/>
              <a:t>OBJETIVOS ESPECÍFICOS</a:t>
            </a:r>
            <a:endParaRPr lang="es-EC" sz="3600" dirty="0"/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s-EC" sz="2800" dirty="0"/>
              <a:t>Diseñar y construir el tornillo sinfín. 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s-EC" sz="2800" dirty="0"/>
              <a:t>Diseñar y construir la artesa.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s-EC" sz="2800" dirty="0"/>
              <a:t>Diseñar y construir la tolva contenedora de arena.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s-EC" sz="2800" dirty="0"/>
              <a:t>Diseñar y construir el chasis.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s-EC" sz="2800" dirty="0"/>
              <a:t>Disminuir el consumo de </a:t>
            </a:r>
            <a:r>
              <a:rPr lang="es-EC" sz="2800" dirty="0" smtClean="0"/>
              <a:t>agua.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s-EC" sz="2800" dirty="0" smtClean="0"/>
              <a:t>Implementar </a:t>
            </a:r>
            <a:r>
              <a:rPr lang="es-EC" sz="2800" dirty="0"/>
              <a:t>el circuito de control </a:t>
            </a:r>
            <a:r>
              <a:rPr lang="es-EC" sz="2800" dirty="0" smtClean="0"/>
              <a:t>eléctrico.</a:t>
            </a:r>
            <a:endParaRPr lang="es-EC" sz="2800" dirty="0"/>
          </a:p>
        </p:txBody>
      </p:sp>
      <p:sp>
        <p:nvSpPr>
          <p:cNvPr id="15" name="14 Rectángulo"/>
          <p:cNvSpPr/>
          <p:nvPr/>
        </p:nvSpPr>
        <p:spPr>
          <a:xfrm>
            <a:off x="3347864" y="277352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OBJETIVOS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931291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575652" y="456298"/>
            <a:ext cx="533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/>
              <a:t>EQUIPOS PARA EL LAVADO DE LA ARENA</a:t>
            </a:r>
            <a:endParaRPr lang="es-EC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1340768"/>
            <a:ext cx="1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NORIAS</a:t>
            </a:r>
            <a:endParaRPr lang="es-EC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156177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TIPO TORNILLO</a:t>
            </a:r>
            <a:endParaRPr lang="es-EC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267744" y="39957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ELUTRIADORES</a:t>
            </a:r>
            <a:endParaRPr lang="es-EC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156176" y="3851756"/>
            <a:ext cx="188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HODROCICLONES</a:t>
            </a:r>
            <a:endParaRPr lang="es-EC" b="1" dirty="0"/>
          </a:p>
        </p:txBody>
      </p:sp>
      <p:pic>
        <p:nvPicPr>
          <p:cNvPr id="19" name="18 Imagen" descr="C:\Documents and Settings\Administrador\Escritorio\imagenes corregidas\nori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6060" r="5758" b="20970"/>
          <a:stretch/>
        </p:blipFill>
        <p:spPr bwMode="auto">
          <a:xfrm>
            <a:off x="1388765" y="1705784"/>
            <a:ext cx="3486150" cy="1979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 descr="C:\Documents and Settings\Administrador\Escritorio\imagenes corregidas\tornillo sonfin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8424" r="17424" b="26221"/>
          <a:stretch/>
        </p:blipFill>
        <p:spPr bwMode="auto">
          <a:xfrm>
            <a:off x="5107885" y="1666206"/>
            <a:ext cx="3424555" cy="187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 descr="C:\Documents and Settings\Administrador\Escritorio\imagenes corregidas\elutriador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20606" r="5909" b="25008"/>
          <a:stretch/>
        </p:blipFill>
        <p:spPr bwMode="auto">
          <a:xfrm>
            <a:off x="827584" y="4581128"/>
            <a:ext cx="3902075" cy="143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27 Imagen" descr="C:\Documents and Settings\Administrador\Escritorio\imagenes corregidas\hidrociclon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13091" r="23485" b="30831"/>
          <a:stretch/>
        </p:blipFill>
        <p:spPr bwMode="auto">
          <a:xfrm>
            <a:off x="5364088" y="4257382"/>
            <a:ext cx="3576320" cy="1979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97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1268760"/>
            <a:ext cx="3744416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Sistema de lavado de arena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5" name="14 Imagen"/>
          <p:cNvPicPr/>
          <p:nvPr/>
        </p:nvPicPr>
        <p:blipFill rotWithShape="1">
          <a:blip r:embed="rId4"/>
          <a:srcRect l="21670" t="1405" r="22147" b="10513"/>
          <a:stretch/>
        </p:blipFill>
        <p:spPr bwMode="auto">
          <a:xfrm>
            <a:off x="1128192" y="1700808"/>
            <a:ext cx="452392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28184" y="219440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(1)Tornillo </a:t>
            </a:r>
            <a:r>
              <a:rPr lang="es-EC" dirty="0" smtClean="0"/>
              <a:t>sinfín</a:t>
            </a:r>
          </a:p>
          <a:p>
            <a:r>
              <a:rPr lang="es-EC" dirty="0" smtClean="0"/>
              <a:t>(2</a:t>
            </a:r>
            <a:r>
              <a:rPr lang="es-EC" dirty="0"/>
              <a:t>) </a:t>
            </a:r>
            <a:r>
              <a:rPr lang="es-EC" dirty="0" smtClean="0"/>
              <a:t>Artesa</a:t>
            </a:r>
            <a:endParaRPr lang="es-EC" dirty="0"/>
          </a:p>
          <a:p>
            <a:r>
              <a:rPr lang="es-EC" dirty="0" smtClean="0"/>
              <a:t>(3</a:t>
            </a:r>
            <a:r>
              <a:rPr lang="es-EC" dirty="0"/>
              <a:t>) Sistema </a:t>
            </a:r>
            <a:r>
              <a:rPr lang="es-EC" dirty="0" smtClean="0"/>
              <a:t>motriz </a:t>
            </a:r>
          </a:p>
          <a:p>
            <a:r>
              <a:rPr lang="es-EC" dirty="0" smtClean="0"/>
              <a:t>(</a:t>
            </a:r>
            <a:r>
              <a:rPr lang="es-EC" dirty="0"/>
              <a:t>4) </a:t>
            </a:r>
            <a:r>
              <a:rPr lang="es-EC" dirty="0" smtClean="0"/>
              <a:t>Tolva</a:t>
            </a:r>
          </a:p>
          <a:p>
            <a:r>
              <a:rPr lang="es-EC" dirty="0" smtClean="0"/>
              <a:t>(5</a:t>
            </a:r>
            <a:r>
              <a:rPr lang="es-EC" dirty="0"/>
              <a:t>) </a:t>
            </a:r>
            <a:r>
              <a:rPr lang="es-EC" dirty="0" smtClean="0"/>
              <a:t>Compuerta de descarga</a:t>
            </a:r>
          </a:p>
          <a:p>
            <a:r>
              <a:rPr lang="es-EC" dirty="0" smtClean="0"/>
              <a:t>(6</a:t>
            </a:r>
            <a:r>
              <a:rPr lang="es-EC" dirty="0"/>
              <a:t>) </a:t>
            </a:r>
            <a:r>
              <a:rPr lang="es-EC" dirty="0" smtClean="0"/>
              <a:t>Tanque de decantación</a:t>
            </a:r>
          </a:p>
          <a:p>
            <a:r>
              <a:rPr lang="es-EC" dirty="0" smtClean="0"/>
              <a:t>(7</a:t>
            </a:r>
            <a:r>
              <a:rPr lang="es-EC" dirty="0"/>
              <a:t>) </a:t>
            </a:r>
            <a:r>
              <a:rPr lang="es-EC" dirty="0" smtClean="0"/>
              <a:t>T. de almacenamiento </a:t>
            </a:r>
            <a:r>
              <a:rPr lang="es-EC" dirty="0"/>
              <a:t>(8) </a:t>
            </a:r>
            <a:r>
              <a:rPr lang="es-EC" dirty="0" smtClean="0"/>
              <a:t>Chasis</a:t>
            </a:r>
          </a:p>
          <a:p>
            <a:r>
              <a:rPr lang="es-EC" dirty="0" smtClean="0"/>
              <a:t>(9</a:t>
            </a:r>
            <a:r>
              <a:rPr lang="es-EC" dirty="0"/>
              <a:t>) Cilindro </a:t>
            </a:r>
            <a:r>
              <a:rPr lang="es-EC" dirty="0" smtClean="0"/>
              <a:t>neumático</a:t>
            </a:r>
            <a:endParaRPr lang="es-EC" dirty="0"/>
          </a:p>
          <a:p>
            <a:r>
              <a:rPr lang="es-EC" dirty="0" smtClean="0"/>
              <a:t>(10</a:t>
            </a:r>
            <a:r>
              <a:rPr lang="es-EC" dirty="0"/>
              <a:t>) </a:t>
            </a:r>
            <a:r>
              <a:rPr lang="es-EC" dirty="0" smtClean="0"/>
              <a:t>Mangueras</a:t>
            </a:r>
            <a:endParaRPr lang="es-EC" dirty="0"/>
          </a:p>
          <a:p>
            <a:r>
              <a:rPr lang="es-EC" dirty="0" smtClean="0"/>
              <a:t>(11</a:t>
            </a:r>
            <a:r>
              <a:rPr lang="es-EC" dirty="0"/>
              <a:t>) Bomba </a:t>
            </a:r>
            <a:r>
              <a:rPr lang="es-EC" dirty="0" smtClean="0"/>
              <a:t>centrifuga </a:t>
            </a:r>
          </a:p>
          <a:p>
            <a:r>
              <a:rPr lang="es-EC" dirty="0" smtClean="0"/>
              <a:t>(</a:t>
            </a:r>
            <a:r>
              <a:rPr lang="es-EC" dirty="0"/>
              <a:t>12) Tablero de </a:t>
            </a:r>
            <a:r>
              <a:rPr lang="es-EC" dirty="0" smtClean="0"/>
              <a:t>control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2825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105749"/>
                  </p:ext>
                </p:extLst>
              </p:nvPr>
            </p:nvGraphicFramePr>
            <p:xfrm>
              <a:off x="1763688" y="1556792"/>
              <a:ext cx="6072336" cy="400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82529"/>
                    <a:gridCol w="2389807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C" sz="2000" b="1" dirty="0" smtClean="0"/>
                            <a:t>Parámetros</a:t>
                          </a:r>
                          <a:r>
                            <a:rPr lang="es-EC" sz="2000" b="1" baseline="0" dirty="0" smtClean="0"/>
                            <a:t> de diseño </a:t>
                          </a:r>
                          <a:endParaRPr lang="es-EC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dirty="0" smtClean="0"/>
                            <a:t>Material a procesar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Arena de banco</a:t>
                          </a:r>
                          <a:r>
                            <a:rPr lang="es-EC" baseline="0" dirty="0" smtClean="0"/>
                            <a:t> húmeda (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baseline="0" smtClean="0">
                                  <a:latin typeface="Cambria Math"/>
                                </a:rPr>
                                <m:t>120 </m:t>
                              </m:r>
                              <m:r>
                                <a:rPr lang="es-EC" b="0" i="1" baseline="0" smtClean="0">
                                  <a:latin typeface="Cambria Math"/>
                                </a:rPr>
                                <m:t>𝑙𝑏</m:t>
                              </m:r>
                              <m:r>
                                <a:rPr lang="es-EC" b="0" i="1" baseline="0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s-EC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b="0" i="1" baseline="0" smtClean="0">
                                      <a:latin typeface="Cambria Math"/>
                                    </a:rPr>
                                    <m:t>𝑝𝑖𝑒</m:t>
                                  </m:r>
                                </m:e>
                                <m:sup>
                                  <m:r>
                                    <a:rPr lang="es-EC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C" baseline="0" dirty="0" smtClean="0"/>
                            <a:t>)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dirty="0" smtClean="0"/>
                            <a:t>Capacidad del equipo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20 t/h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Pendiente</a:t>
                          </a:r>
                          <a:r>
                            <a:rPr lang="es-EC" baseline="0" dirty="0" smtClean="0"/>
                            <a:t> del equipo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15°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Velocidad angular del</a:t>
                          </a:r>
                          <a:r>
                            <a:rPr lang="es-EC" baseline="0" dirty="0" smtClean="0"/>
                            <a:t> tornillo</a:t>
                          </a:r>
                          <a:r>
                            <a:rPr lang="es-EC" dirty="0" smtClean="0"/>
                            <a:t>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13 RPM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dirty="0" smtClean="0"/>
                            <a:t>Velocidad tangencial del</a:t>
                          </a:r>
                          <a:r>
                            <a:rPr lang="es-EC" baseline="0" dirty="0" smtClean="0"/>
                            <a:t> tornillo</a:t>
                          </a:r>
                          <a:r>
                            <a:rPr lang="es-EC" dirty="0" smtClean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 xmlns:m="http://schemas.openxmlformats.org/officeDocument/2006/math">
                              <m:r>
                                <a:rPr lang="es-EC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</m:oMath>
                          </a14:m>
                          <a:r>
                            <a:rPr lang="es-EC" dirty="0" smtClean="0"/>
                            <a:t>0,5 m/s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Sentido de la hélice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Mano derecha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Separación</a:t>
                          </a:r>
                          <a:r>
                            <a:rPr lang="es-EC" baseline="0" dirty="0" smtClean="0"/>
                            <a:t> entre la artesa y la hélice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20 mm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Factores</a:t>
                          </a:r>
                          <a:r>
                            <a:rPr lang="es-EC" baseline="0" dirty="0" smtClean="0"/>
                            <a:t> de seguridad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3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just"/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4</a:t>
                          </a:r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105749"/>
                  </p:ext>
                </p:extLst>
              </p:nvPr>
            </p:nvGraphicFramePr>
            <p:xfrm>
              <a:off x="1763688" y="1556792"/>
              <a:ext cx="6072336" cy="400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82529"/>
                    <a:gridCol w="2389807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C" sz="2000" b="1" dirty="0" smtClean="0"/>
                            <a:t>Parámetros</a:t>
                          </a:r>
                          <a:r>
                            <a:rPr lang="es-EC" sz="2000" b="1" baseline="0" dirty="0" smtClean="0"/>
                            <a:t> de diseño </a:t>
                          </a:r>
                          <a:endParaRPr lang="es-EC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dirty="0" smtClean="0"/>
                            <a:t>Material a procesar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54082" t="-66667" r="-255" b="-4780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dirty="0" smtClean="0"/>
                            <a:t>Capacidad del equipo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20 t/h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Pendiente</a:t>
                          </a:r>
                          <a:r>
                            <a:rPr lang="es-EC" baseline="0" dirty="0" smtClean="0"/>
                            <a:t> del equipo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15°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Velocidad angular del</a:t>
                          </a:r>
                          <a:r>
                            <a:rPr lang="es-EC" baseline="0" dirty="0" smtClean="0"/>
                            <a:t> tornillo</a:t>
                          </a:r>
                          <a:r>
                            <a:rPr lang="es-EC" dirty="0" smtClean="0"/>
                            <a:t>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13 RPM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dirty="0" smtClean="0"/>
                            <a:t>Velocidad tangencial del</a:t>
                          </a:r>
                          <a:r>
                            <a:rPr lang="es-EC" baseline="0" dirty="0" smtClean="0"/>
                            <a:t> tornillo</a:t>
                          </a:r>
                          <a:r>
                            <a:rPr lang="es-EC" dirty="0" smtClean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54082" t="-586885" r="-255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Sentido de la hélice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Mano derecha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Separación</a:t>
                          </a:r>
                          <a:r>
                            <a:rPr lang="es-EC" baseline="0" dirty="0" smtClean="0"/>
                            <a:t> entre la artesa y la hélice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20 mm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Factores</a:t>
                          </a:r>
                          <a:r>
                            <a:rPr lang="es-EC" baseline="0" dirty="0" smtClean="0"/>
                            <a:t> de seguridad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3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just"/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C" dirty="0" smtClean="0"/>
                            <a:t>4</a:t>
                          </a:r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2868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38711"/>
              </p:ext>
            </p:extLst>
          </p:nvPr>
        </p:nvGraphicFramePr>
        <p:xfrm>
          <a:off x="6156176" y="1340768"/>
          <a:ext cx="1481944" cy="142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Visio" r:id="rId5" imgW="3625502" imgH="3433053" progId="Visio.Drawing.11">
                  <p:embed/>
                </p:oleObj>
              </mc:Choice>
              <mc:Fallback>
                <p:oleObj name="Visio" r:id="rId5" imgW="3625502" imgH="34330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340768"/>
                        <a:ext cx="1481944" cy="1428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403648" y="1772816"/>
                <a:ext cx="2631939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60</m:t>
                          </m:r>
                          <m:r>
                            <a:rPr lang="es-EC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s-EC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s-EC" dirty="0"/>
                            <m:t> 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0,734 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72816"/>
                <a:ext cx="2631939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475656" y="2492896"/>
                <a:ext cx="16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780 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492896"/>
                <a:ext cx="16316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1547663" y="1340768"/>
            <a:ext cx="3672409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Diámetro del tornillo sinfín 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3284984"/>
            <a:ext cx="3147631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Paso del tornillo sinfín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1475656" y="3684019"/>
                <a:ext cx="2081339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𝑃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390 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684019"/>
                <a:ext cx="2081339" cy="6090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1187624" y="4365104"/>
            <a:ext cx="3672409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Longitud del tornillo sinfín  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21" name="20 Imagen"/>
          <p:cNvPicPr/>
          <p:nvPr/>
        </p:nvPicPr>
        <p:blipFill rotWithShape="1">
          <a:blip r:embed="rId10" cstate="print"/>
          <a:srcRect l="19849" t="14303" r="25758" b="25822"/>
          <a:stretch/>
        </p:blipFill>
        <p:spPr bwMode="auto">
          <a:xfrm>
            <a:off x="5298643" y="3284984"/>
            <a:ext cx="3737321" cy="2893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259632" y="4826850"/>
                <a:ext cx="1990737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𝑙𝑣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𝑙𝑣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es-EC" dirty="0"/>
                            <m:t> </m:t>
                          </m:r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26850"/>
                <a:ext cx="1990737" cy="6108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1259632" y="5482423"/>
                <a:ext cx="3329373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=3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𝑙𝑣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es-EC" dirty="0"/>
                            <m:t> </m:t>
                          </m:r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=6,33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82423"/>
                <a:ext cx="3329373" cy="61087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1187624" y="6093296"/>
                <a:ext cx="412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Por disposición del material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s-EC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s-EC" b="0" i="1" smtClean="0">
                        <a:latin typeface="Cambria Math"/>
                      </a:rPr>
                      <m:t>=6,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093296"/>
                <a:ext cx="4126386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329" t="-8333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3191033" y="2801387"/>
                <a:ext cx="1535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b="0" i="0" smtClean="0">
                          <a:latin typeface="Cambria Math"/>
                          <a:ea typeface="Cambria Math"/>
                        </a:rPr>
                        <m:t>V</m:t>
                      </m:r>
                      <m:r>
                        <a:rPr lang="es-EC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0,53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33" y="2801387"/>
                <a:ext cx="15351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41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8"/>
          <p:cNvSpPr>
            <a:spLocks/>
          </p:cNvSpPr>
          <p:nvPr/>
        </p:nvSpPr>
        <p:spPr bwMode="auto">
          <a:xfrm>
            <a:off x="0" y="0"/>
            <a:ext cx="4114800" cy="2781300"/>
          </a:xfrm>
          <a:custGeom>
            <a:avLst/>
            <a:gdLst>
              <a:gd name="T0" fmla="*/ 468 w 2592"/>
              <a:gd name="T1" fmla="*/ 1752 h 1752"/>
              <a:gd name="T2" fmla="*/ 1050 w 2592"/>
              <a:gd name="T3" fmla="*/ 683 h 1752"/>
              <a:gd name="T4" fmla="*/ 2592 w 2592"/>
              <a:gd name="T5" fmla="*/ 0 h 1752"/>
              <a:gd name="T6" fmla="*/ 0 w 2592"/>
              <a:gd name="T7" fmla="*/ 0 h 1752"/>
              <a:gd name="T8" fmla="*/ 2 w 2592"/>
              <a:gd name="T9" fmla="*/ 430 h 1752"/>
              <a:gd name="T10" fmla="*/ 468 w 2592"/>
              <a:gd name="T11" fmla="*/ 1752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" h="1752">
                <a:moveTo>
                  <a:pt x="468" y="1752"/>
                </a:moveTo>
                <a:cubicBezTo>
                  <a:pt x="384" y="1368"/>
                  <a:pt x="774" y="804"/>
                  <a:pt x="1050" y="683"/>
                </a:cubicBezTo>
                <a:cubicBezTo>
                  <a:pt x="1596" y="264"/>
                  <a:pt x="2292" y="294"/>
                  <a:pt x="2592" y="0"/>
                </a:cubicBezTo>
                <a:cubicBezTo>
                  <a:pt x="2028" y="0"/>
                  <a:pt x="456" y="0"/>
                  <a:pt x="0" y="0"/>
                </a:cubicBezTo>
                <a:cubicBezTo>
                  <a:pt x="0" y="186"/>
                  <a:pt x="0" y="162"/>
                  <a:pt x="2" y="430"/>
                </a:cubicBezTo>
                <a:cubicBezTo>
                  <a:pt x="36" y="1182"/>
                  <a:pt x="362" y="1630"/>
                  <a:pt x="468" y="1752"/>
                </a:cubicBez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6700CE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C"/>
          </a:p>
        </p:txBody>
      </p:sp>
      <p:cxnSp>
        <p:nvCxnSpPr>
          <p:cNvPr id="75" name="74 Conector recto"/>
          <p:cNvCxnSpPr/>
          <p:nvPr/>
        </p:nvCxnSpPr>
        <p:spPr>
          <a:xfrm>
            <a:off x="282087" y="980728"/>
            <a:ext cx="86824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282087" y="6669360"/>
            <a:ext cx="86824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16574" y="1052736"/>
            <a:ext cx="78158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1115616" y="1124744"/>
            <a:ext cx="71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Fercho\Pictures\IngElectromec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2" y="0"/>
            <a:ext cx="846154" cy="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79 Conector recto"/>
          <p:cNvCxnSpPr/>
          <p:nvPr/>
        </p:nvCxnSpPr>
        <p:spPr>
          <a:xfrm>
            <a:off x="282087" y="6597352"/>
            <a:ext cx="86824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0" descr="S-esp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9496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6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337189" y="1844824"/>
                <a:ext cx="43230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𝐻𝑃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𝑣𝑎𝑐𝑖𝑜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s-EC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EC" dirty="0"/>
                            <m:t> </m:t>
                          </m:r>
                          <m:r>
                            <a:rPr lang="es-EC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1000000</m:t>
                          </m:r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0,0935 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𝐻𝑃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189" y="1844824"/>
                <a:ext cx="43230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275856" y="1340768"/>
            <a:ext cx="2880321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Potencia del motor 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32480" y="4437112"/>
            <a:ext cx="4803816" cy="36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Determinación del número de discos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27784" y="398749"/>
            <a:ext cx="534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/>
              <a:t>LAVADORA TIPO TORNILLO</a:t>
            </a:r>
            <a:endParaRPr lang="es-EC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3131840" y="5194328"/>
                <a:ext cx="3460113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#</m:t>
                      </m:r>
                      <m:r>
                        <a:rPr lang="es-EC" b="0" i="1" smtClean="0">
                          <a:latin typeface="Cambria Math"/>
                        </a:rPr>
                        <m:t>𝑑𝑒</m:t>
                      </m:r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r>
                        <a:rPr lang="es-EC" b="0" i="1" smtClean="0">
                          <a:latin typeface="Cambria Math"/>
                        </a:rPr>
                        <m:t>𝑑𝑖𝑠𝑐𝑜𝑠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=15,25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𝑑𝑖𝑠𝑐𝑜𝑠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4328"/>
                <a:ext cx="3460113" cy="609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2267744" y="2564904"/>
                <a:ext cx="5067220" cy="62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𝐻𝑃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𝑐𝑎𝑟𝑔𝑎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C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s-EC" b="0" i="0" smtClean="0">
                              <a:latin typeface="Cambria Math"/>
                              <a:ea typeface="Cambria Math"/>
                            </a:rPr>
                            <m:t>W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EC" dirty="0"/>
                            <m:t> </m:t>
                          </m:r>
                          <m:r>
                            <a:rPr lang="es-EC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s-EC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1000000</m:t>
                          </m:r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1,95 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𝐻𝑃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564904"/>
                <a:ext cx="5067220" cy="626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78836" y="3360592"/>
                <a:ext cx="5617500" cy="719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/>
                            </a:rPr>
                            <m:t>𝐻𝑃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𝐻𝑃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𝑣𝑎𝑐𝑖𝑜</m:t>
                                  </m:r>
                                </m:sub>
                              </m:sSub>
                              <m:r>
                                <a:rPr lang="es-EC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𝐻𝑃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𝑐𝑎𝑟𝑔𝑎</m:t>
                                  </m:r>
                                </m:sub>
                              </m:sSub>
                            </m:e>
                          </m:d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C" b="0" i="1" dirty="0" smtClean="0">
                              <a:latin typeface="Cambria Math"/>
                            </a:rPr>
                            <m:t>𝑒</m:t>
                          </m:r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C" b="0" i="1" dirty="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EC" b="0" i="0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4,85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𝐻𝑃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 ≈5</m:t>
                      </m:r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𝐻𝑃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36" y="3360592"/>
                <a:ext cx="5617500" cy="7191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096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1753</Words>
  <Application>Microsoft Office PowerPoint</Application>
  <PresentationFormat>Presentación en pantalla (4:3)</PresentationFormat>
  <Paragraphs>274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FNJE</dc:creator>
  <cp:lastModifiedBy>Santiago</cp:lastModifiedBy>
  <cp:revision>134</cp:revision>
  <dcterms:created xsi:type="dcterms:W3CDTF">2012-10-24T03:15:45Z</dcterms:created>
  <dcterms:modified xsi:type="dcterms:W3CDTF">2013-04-17T17:33:53Z</dcterms:modified>
</cp:coreProperties>
</file>