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305" r:id="rId2"/>
    <p:sldId id="306" r:id="rId3"/>
    <p:sldId id="307" r:id="rId4"/>
    <p:sldId id="308" r:id="rId5"/>
    <p:sldId id="284" r:id="rId6"/>
    <p:sldId id="283" r:id="rId7"/>
    <p:sldId id="293" r:id="rId8"/>
    <p:sldId id="294" r:id="rId9"/>
    <p:sldId id="295" r:id="rId10"/>
    <p:sldId id="296" r:id="rId11"/>
    <p:sldId id="297" r:id="rId12"/>
    <p:sldId id="298" r:id="rId13"/>
    <p:sldId id="300" r:id="rId14"/>
    <p:sldId id="299" r:id="rId15"/>
    <p:sldId id="301" r:id="rId16"/>
    <p:sldId id="302" r:id="rId17"/>
    <p:sldId id="303" r:id="rId18"/>
    <p:sldId id="285" r:id="rId19"/>
    <p:sldId id="256" r:id="rId20"/>
    <p:sldId id="257" r:id="rId21"/>
    <p:sldId id="258" r:id="rId22"/>
    <p:sldId id="259" r:id="rId23"/>
    <p:sldId id="260" r:id="rId24"/>
    <p:sldId id="291" r:id="rId25"/>
    <p:sldId id="292" r:id="rId26"/>
    <p:sldId id="286" r:id="rId27"/>
    <p:sldId id="287" r:id="rId28"/>
    <p:sldId id="288" r:id="rId29"/>
    <p:sldId id="289" r:id="rId30"/>
    <p:sldId id="290" r:id="rId31"/>
    <p:sldId id="262" r:id="rId32"/>
    <p:sldId id="263" r:id="rId33"/>
    <p:sldId id="264" r:id="rId34"/>
    <p:sldId id="265" r:id="rId35"/>
    <p:sldId id="266" r:id="rId36"/>
    <p:sldId id="267" r:id="rId37"/>
    <p:sldId id="268" r:id="rId38"/>
    <p:sldId id="269" r:id="rId39"/>
    <p:sldId id="270" r:id="rId40"/>
    <p:sldId id="271" r:id="rId41"/>
    <p:sldId id="272" r:id="rId42"/>
    <p:sldId id="273" r:id="rId43"/>
    <p:sldId id="274" r:id="rId44"/>
    <p:sldId id="275" r:id="rId45"/>
    <p:sldId id="276" r:id="rId46"/>
    <p:sldId id="277" r:id="rId47"/>
    <p:sldId id="278" r:id="rId48"/>
    <p:sldId id="279" r:id="rId49"/>
    <p:sldId id="280" r:id="rId50"/>
    <p:sldId id="281" r:id="rId51"/>
    <p:sldId id="282" r:id="rId52"/>
    <p:sldId id="304" r:id="rId53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5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87C3-E300-4BCC-94E0-833317372ECE}" type="datetimeFigureOut">
              <a:rPr lang="es-EC" smtClean="0"/>
              <a:t>16/01/2013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C803A85-7A11-4A0A-8DA3-70473369425B}" type="slidenum">
              <a:rPr lang="es-EC" smtClean="0"/>
              <a:t>‹#›</a:t>
            </a:fld>
            <a:endParaRPr lang="es-EC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87C3-E300-4BCC-94E0-833317372ECE}" type="datetimeFigureOut">
              <a:rPr lang="es-EC" smtClean="0"/>
              <a:t>16/01/2013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3A85-7A11-4A0A-8DA3-70473369425B}" type="slidenum">
              <a:rPr lang="es-EC" smtClean="0"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87C3-E300-4BCC-94E0-833317372ECE}" type="datetimeFigureOut">
              <a:rPr lang="es-EC" smtClean="0"/>
              <a:t>16/01/2013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3A85-7A11-4A0A-8DA3-70473369425B}" type="slidenum">
              <a:rPr lang="es-EC" smtClean="0"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87C3-E300-4BCC-94E0-833317372ECE}" type="datetimeFigureOut">
              <a:rPr lang="es-EC" smtClean="0"/>
              <a:t>16/01/2013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3A85-7A11-4A0A-8DA3-70473369425B}" type="slidenum">
              <a:rPr lang="es-EC" smtClean="0"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87C3-E300-4BCC-94E0-833317372ECE}" type="datetimeFigureOut">
              <a:rPr lang="es-EC" smtClean="0"/>
              <a:t>16/01/2013</a:t>
            </a:fld>
            <a:endParaRPr lang="es-EC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3A85-7A11-4A0A-8DA3-70473369425B}" type="slidenum">
              <a:rPr lang="es-EC" smtClean="0"/>
              <a:t>‹#›</a:t>
            </a:fld>
            <a:endParaRPr lang="es-EC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87C3-E300-4BCC-94E0-833317372ECE}" type="datetimeFigureOut">
              <a:rPr lang="es-EC" smtClean="0"/>
              <a:t>16/01/2013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3A85-7A11-4A0A-8DA3-70473369425B}" type="slidenum">
              <a:rPr lang="es-EC" smtClean="0"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87C3-E300-4BCC-94E0-833317372ECE}" type="datetimeFigureOut">
              <a:rPr lang="es-EC" smtClean="0"/>
              <a:t>16/01/2013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3A85-7A11-4A0A-8DA3-70473369425B}" type="slidenum">
              <a:rPr lang="es-EC" smtClean="0"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87C3-E300-4BCC-94E0-833317372ECE}" type="datetimeFigureOut">
              <a:rPr lang="es-EC" smtClean="0"/>
              <a:t>16/01/2013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3A85-7A11-4A0A-8DA3-70473369425B}" type="slidenum">
              <a:rPr lang="es-EC" smtClean="0"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87C3-E300-4BCC-94E0-833317372ECE}" type="datetimeFigureOut">
              <a:rPr lang="es-EC" smtClean="0"/>
              <a:t>16/01/2013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3A85-7A11-4A0A-8DA3-70473369425B}" type="slidenum">
              <a:rPr lang="es-EC" smtClean="0"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87C3-E300-4BCC-94E0-833317372ECE}" type="datetimeFigureOut">
              <a:rPr lang="es-EC" smtClean="0"/>
              <a:t>16/01/2013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3A85-7A11-4A0A-8DA3-70473369425B}" type="slidenum">
              <a:rPr lang="es-EC" smtClean="0"/>
              <a:t>‹#›</a:t>
            </a:fld>
            <a:endParaRPr lang="es-EC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87C3-E300-4BCC-94E0-833317372ECE}" type="datetimeFigureOut">
              <a:rPr lang="es-EC" smtClean="0"/>
              <a:t>16/01/2013</a:t>
            </a:fld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3A85-7A11-4A0A-8DA3-70473369425B}" type="slidenum">
              <a:rPr lang="es-EC" smtClean="0"/>
              <a:t>‹#›</a:t>
            </a:fld>
            <a:endParaRPr lang="es-EC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23487C3-E300-4BCC-94E0-833317372ECE}" type="datetimeFigureOut">
              <a:rPr lang="es-EC" smtClean="0"/>
              <a:t>16/01/2013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C803A85-7A11-4A0A-8DA3-70473369425B}" type="slidenum">
              <a:rPr lang="es-EC" smtClean="0"/>
              <a:t>‹#›</a:t>
            </a:fld>
            <a:endParaRPr lang="es-EC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7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29698" name="Picture 2" descr="F:\antes 2\Desktop\PRESENTACIONES\CARATU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653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8434" name="Picture 2" descr="F:\antes 2\Desktop\PRESENTACIONES\REDJER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75" y="260648"/>
            <a:ext cx="8748026" cy="601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812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9458" name="Picture 2" descr="F:\antes 2\Desktop\PRESENTACIONES\TIPOS DE V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48" y="260648"/>
            <a:ext cx="8625832" cy="632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086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20482" name="Picture 2" descr="F:\antes 2\Desktop\PRESENTACIONES\TRONCA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739"/>
            <a:ext cx="8640960" cy="614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916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TELNET</a:t>
            </a:r>
            <a:endParaRPr lang="es-EC" dirty="0"/>
          </a:p>
        </p:txBody>
      </p:sp>
      <p:pic>
        <p:nvPicPr>
          <p:cNvPr id="22530" name="Picture 2" descr="F:\antes 2\Desktop\PRESENTACIONES\TELNE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82" y="2132856"/>
            <a:ext cx="7475537" cy="323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234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SECURE SHEL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21506" name="Picture 2" descr="F:\antes 2\Desktop\PRESENTACIONES\SSH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831975"/>
            <a:ext cx="7475537" cy="319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50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23554" name="Picture 2" descr="F:\antes 2\Desktop\PRESENTACIONES\ACCESO REM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33350"/>
            <a:ext cx="8801100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498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24578" name="Picture 2" descr="F:\antes 2\Desktop\PRESENTACIONES\AA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47638"/>
            <a:ext cx="8755063" cy="656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596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25602" name="Picture 2" descr="F:\antes 2\Desktop\PRESENTACIONES\AA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44463"/>
            <a:ext cx="8740775" cy="656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071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7170" name="Picture 2" descr="F:\antes 2\Desktop\PRESENTACIONES\q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47638"/>
            <a:ext cx="8755063" cy="656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252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91" y="3429000"/>
            <a:ext cx="7941285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es-EC" sz="6000" dirty="0" smtClean="0"/>
              <a:t>ESPECIFICACIONES TÉCNICAS DE LOS EQUIPOS</a:t>
            </a:r>
            <a:endParaRPr lang="es-EC" sz="6000" dirty="0"/>
          </a:p>
        </p:txBody>
      </p:sp>
      <p:pic>
        <p:nvPicPr>
          <p:cNvPr id="1026" name="Picture 2" descr="F:\antes 2\Desktop\PRESENTACIONES\ESPECIFICACIONES TECNIC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52400"/>
            <a:ext cx="8747125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182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OBEJETIVO GENERAL</a:t>
            </a:r>
            <a:endParaRPr lang="es-EC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44" b="37982"/>
          <a:stretch/>
        </p:blipFill>
        <p:spPr bwMode="auto">
          <a:xfrm>
            <a:off x="323528" y="2852936"/>
            <a:ext cx="8460432" cy="142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529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9512" y="188640"/>
            <a:ext cx="8136904" cy="64807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angle 5"/>
          <p:cNvSpPr/>
          <p:nvPr/>
        </p:nvSpPr>
        <p:spPr>
          <a:xfrm>
            <a:off x="876549" y="1211845"/>
            <a:ext cx="2419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>
                <a:latin typeface="Baskerville Old Face" pitchFamily="18" charset="0"/>
              </a:rPr>
              <a:t>Switch 3com 4210</a:t>
            </a:r>
          </a:p>
        </p:txBody>
      </p:sp>
      <p:sp>
        <p:nvSpPr>
          <p:cNvPr id="7" name="Rectangle 6"/>
          <p:cNvSpPr/>
          <p:nvPr/>
        </p:nvSpPr>
        <p:spPr>
          <a:xfrm>
            <a:off x="903892" y="2564904"/>
            <a:ext cx="2419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>
                <a:latin typeface="Baskerville Old Face" pitchFamily="18" charset="0"/>
              </a:rPr>
              <a:t>Switch 3com 4500</a:t>
            </a:r>
          </a:p>
        </p:txBody>
      </p:sp>
      <p:sp>
        <p:nvSpPr>
          <p:cNvPr id="8" name="Rectangle 7"/>
          <p:cNvSpPr/>
          <p:nvPr/>
        </p:nvSpPr>
        <p:spPr>
          <a:xfrm>
            <a:off x="876548" y="4068512"/>
            <a:ext cx="4315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>
                <a:latin typeface="Baskerville Old Face" pitchFamily="18" charset="0"/>
              </a:rPr>
              <a:t>Switch Cisco Catalyst Express 500</a:t>
            </a:r>
          </a:p>
        </p:txBody>
      </p:sp>
      <p:pic>
        <p:nvPicPr>
          <p:cNvPr id="9" name="Imagen 2" descr="D:\TESIS\CAPITULO 2 PDF\3COM 4210.jpg"/>
          <p:cNvPicPr/>
          <p:nvPr/>
        </p:nvPicPr>
        <p:blipFill>
          <a:blip r:embed="rId2" cstate="print"/>
          <a:srcRect t="31956" b="33057"/>
          <a:stretch>
            <a:fillRect/>
          </a:stretch>
        </p:blipFill>
        <p:spPr bwMode="auto">
          <a:xfrm>
            <a:off x="4932040" y="896577"/>
            <a:ext cx="3096344" cy="102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3"/>
          <p:cNvPicPr/>
          <p:nvPr/>
        </p:nvPicPr>
        <p:blipFill>
          <a:blip r:embed="rId3" cstate="print">
            <a:lum/>
          </a:blip>
          <a:srcRect t="32800" b="31200"/>
          <a:stretch>
            <a:fillRect/>
          </a:stretch>
        </p:blipFill>
        <p:spPr bwMode="auto">
          <a:xfrm>
            <a:off x="5076057" y="2200106"/>
            <a:ext cx="3168352" cy="108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6"/>
          <p:cNvPicPr/>
          <p:nvPr/>
        </p:nvPicPr>
        <p:blipFill>
          <a:blip r:embed="rId4" cstate="print"/>
          <a:srcRect l="4491" t="36800" r="4196" b="37600"/>
          <a:stretch>
            <a:fillRect/>
          </a:stretch>
        </p:blipFill>
        <p:spPr bwMode="auto">
          <a:xfrm>
            <a:off x="5298452" y="3933584"/>
            <a:ext cx="288798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903892" y="5459707"/>
            <a:ext cx="3217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>
                <a:latin typeface="Baskerville Old Face" pitchFamily="18" charset="0"/>
              </a:rPr>
              <a:t>Switch D-link DGS-3627</a:t>
            </a:r>
          </a:p>
        </p:txBody>
      </p:sp>
      <p:pic>
        <p:nvPicPr>
          <p:cNvPr id="13" name="Imagen 15"/>
          <p:cNvPicPr/>
          <p:nvPr/>
        </p:nvPicPr>
        <p:blipFill>
          <a:blip r:embed="rId5" cstate="print"/>
          <a:srcRect l="4131" t="30435" r="2690" b="30435"/>
          <a:stretch>
            <a:fillRect/>
          </a:stretch>
        </p:blipFill>
        <p:spPr bwMode="auto">
          <a:xfrm>
            <a:off x="5112464" y="5157191"/>
            <a:ext cx="2915920" cy="116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152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9512" y="188640"/>
            <a:ext cx="8136904" cy="64807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Rectangle 3"/>
          <p:cNvSpPr/>
          <p:nvPr/>
        </p:nvSpPr>
        <p:spPr>
          <a:xfrm>
            <a:off x="1187624" y="920887"/>
            <a:ext cx="2162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>
                <a:latin typeface="Baskerville Old Face" pitchFamily="18" charset="0"/>
              </a:rPr>
              <a:t>Switch HP 2512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7624" y="2446240"/>
            <a:ext cx="2419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>
                <a:latin typeface="Baskerville Old Face" pitchFamily="18" charset="0"/>
              </a:rPr>
              <a:t>Switch 3com 5500</a:t>
            </a:r>
          </a:p>
        </p:txBody>
      </p:sp>
      <p:sp>
        <p:nvSpPr>
          <p:cNvPr id="6" name="Rectangle 5"/>
          <p:cNvSpPr/>
          <p:nvPr/>
        </p:nvSpPr>
        <p:spPr>
          <a:xfrm>
            <a:off x="1250623" y="4011111"/>
            <a:ext cx="3432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>
                <a:latin typeface="Baskerville Old Face" pitchFamily="18" charset="0"/>
              </a:rPr>
              <a:t>Switch Cisco Catalyst 3560</a:t>
            </a:r>
          </a:p>
        </p:txBody>
      </p:sp>
      <p:sp>
        <p:nvSpPr>
          <p:cNvPr id="7" name="Rectangle 6"/>
          <p:cNvSpPr/>
          <p:nvPr/>
        </p:nvSpPr>
        <p:spPr>
          <a:xfrm>
            <a:off x="1259832" y="5661248"/>
            <a:ext cx="3179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>
                <a:latin typeface="Baskerville Old Face" pitchFamily="18" charset="0"/>
              </a:rPr>
              <a:t>Switch D-link DES-3526</a:t>
            </a:r>
          </a:p>
        </p:txBody>
      </p:sp>
      <p:pic>
        <p:nvPicPr>
          <p:cNvPr id="8" name="Imagen 18"/>
          <p:cNvPicPr/>
          <p:nvPr/>
        </p:nvPicPr>
        <p:blipFill>
          <a:blip r:embed="rId2" cstate="print"/>
          <a:srcRect t="34667" b="34933"/>
          <a:stretch>
            <a:fillRect/>
          </a:stretch>
        </p:blipFill>
        <p:spPr bwMode="auto">
          <a:xfrm>
            <a:off x="5148064" y="2348880"/>
            <a:ext cx="2861310" cy="8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21"/>
          <p:cNvPicPr/>
          <p:nvPr/>
        </p:nvPicPr>
        <p:blipFill>
          <a:blip r:embed="rId3" cstate="print"/>
          <a:srcRect l="4956" t="39312" r="4752" b="39311"/>
          <a:stretch>
            <a:fillRect/>
          </a:stretch>
        </p:blipFill>
        <p:spPr bwMode="auto">
          <a:xfrm>
            <a:off x="5042974" y="4027014"/>
            <a:ext cx="2966400" cy="58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24"/>
          <p:cNvPicPr/>
          <p:nvPr/>
        </p:nvPicPr>
        <p:blipFill>
          <a:blip r:embed="rId4" cstate="print"/>
          <a:srcRect t="40678" b="38499"/>
          <a:stretch>
            <a:fillRect/>
          </a:stretch>
        </p:blipFill>
        <p:spPr bwMode="auto">
          <a:xfrm>
            <a:off x="4887243" y="909975"/>
            <a:ext cx="31221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5"/>
          <p:cNvPicPr/>
          <p:nvPr/>
        </p:nvPicPr>
        <p:blipFill>
          <a:blip r:embed="rId5" cstate="print"/>
          <a:srcRect l="4131" t="30435" r="2690" b="30435"/>
          <a:stretch>
            <a:fillRect/>
          </a:stretch>
        </p:blipFill>
        <p:spPr bwMode="auto">
          <a:xfrm>
            <a:off x="5266957" y="5307563"/>
            <a:ext cx="2518433" cy="100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737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TABLA COMPARATIVA SWITCH CAPA 2</a:t>
            </a:r>
            <a:endParaRPr lang="es-EC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089442"/>
              </p:ext>
            </p:extLst>
          </p:nvPr>
        </p:nvGraphicFramePr>
        <p:xfrm>
          <a:off x="2783162" y="1752598"/>
          <a:ext cx="3949077" cy="49598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5363"/>
                <a:gridCol w="1041212"/>
                <a:gridCol w="1041212"/>
                <a:gridCol w="911290"/>
              </a:tblGrid>
              <a:tr h="407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CARATERISTICA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Switch </a:t>
                      </a:r>
                      <a:endParaRPr lang="es-EC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3com 4210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Switch </a:t>
                      </a:r>
                      <a:endParaRPr lang="es-EC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Cisco Catalyst Express 500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Switch </a:t>
                      </a:r>
                      <a:endParaRPr lang="es-EC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HP 2512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</a:tr>
              <a:tr h="271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Núme</a:t>
                      </a:r>
                      <a:r>
                        <a:rPr lang="es-EC" sz="800" dirty="0">
                          <a:effectLst/>
                        </a:rPr>
                        <a:t>ro de Puertos 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26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Puertos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24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Puertos 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12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Puertos 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</a:tr>
              <a:tr h="781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Velocidad de los Puertos 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24 Puertos 10BASE-T/100BASE-TX </a:t>
                      </a:r>
                      <a:r>
                        <a:rPr lang="es-EC" sz="800" dirty="0" smtClean="0">
                          <a:effectLst/>
                        </a:rPr>
                        <a:t>y</a:t>
                      </a:r>
                      <a:endParaRPr lang="es-EC" sz="800" dirty="0">
                        <a:effectLst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24 Puertos 10/100 Mbps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 </a:t>
                      </a:r>
                      <a:r>
                        <a:rPr lang="es-EC" sz="800" dirty="0" smtClean="0">
                          <a:effectLst/>
                        </a:rPr>
                        <a:t>Puertos10/100/1000</a:t>
                      </a:r>
                      <a:endParaRPr lang="es-EC" sz="800" dirty="0">
                        <a:effectLst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12 Puertos 10/100 Mbps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 transceiver slots para Gigabit o 100Base-FX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</a:tr>
              <a:tr h="407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Soporte PoE (Power over Ethernet)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</a:tr>
              <a:tr h="271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Rendimiento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8.8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 Gbps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8.8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Gbps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9.6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 Gbps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</a:tr>
              <a:tr h="135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Soporte VLAN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SI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</a:tr>
              <a:tr h="271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Soporte STP o variaciones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STP/RSTP/MSTP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STP/RSTP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STP/RSTP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</a:tr>
              <a:tr h="135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Soporte TELNET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 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NO 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SI 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</a:tr>
              <a:tr h="135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Soporte SSH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SSH v2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NO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SSH v1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</a:tr>
              <a:tr h="135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SNMP 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SNMP v3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SNMP v3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SNMP v2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</a:tr>
              <a:tr h="135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IGMP SNOOPING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IGMP v1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IGMP v3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IGMP v3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</a:tr>
              <a:tr h="135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Soporte TFTP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NO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SI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</a:tr>
              <a:tr h="135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Soporte 802.1x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SI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</a:tr>
              <a:tr h="135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Soporte Stacking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NO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NO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SI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</a:tr>
              <a:tr h="271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Soporte QoS (802.1p)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SI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</a:tr>
              <a:tr h="135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Soporte IPv6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NO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NO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</a:tr>
              <a:tr h="271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PESO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2.14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 Kg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3.2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Kg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2.7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 Kg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</a:tr>
              <a:tr h="271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Costo Aproximado 2012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~ $335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~ $180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~ $210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918" marR="4491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51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TABLA COMPARATIVA SWITCH CAPA </a:t>
            </a:r>
            <a:r>
              <a:rPr lang="es-EC" dirty="0" smtClean="0"/>
              <a:t>3</a:t>
            </a:r>
            <a:endParaRPr lang="es-EC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273375"/>
              </p:ext>
            </p:extLst>
          </p:nvPr>
        </p:nvGraphicFramePr>
        <p:xfrm>
          <a:off x="2339752" y="1628800"/>
          <a:ext cx="4968553" cy="4968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0993"/>
                <a:gridCol w="719628"/>
                <a:gridCol w="973945"/>
                <a:gridCol w="979115"/>
                <a:gridCol w="934872"/>
              </a:tblGrid>
              <a:tr h="455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CARATERISTICA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Switch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3com 4500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Switch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Cisco Catalyst 3560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Switch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D-link DGS-3627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Switch </a:t>
                      </a:r>
                      <a:endParaRPr lang="es-EC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3com 5500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</a:tr>
              <a:tr h="320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Número de Puertos 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26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Puertos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24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Puertos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24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Puertos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28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Puertos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</a:tr>
              <a:tr h="320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Soporte PoE (Power over Ethernet)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</a:tr>
              <a:tr h="303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Rendimiento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8.8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 Gbps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Gbps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108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Gbps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12.8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 Gbps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</a:tr>
              <a:tr h="151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Soporte VLAN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</a:tr>
              <a:tr h="320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Soporte STP o variaciones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STP / RSTP/ MSTP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RSTP / PVRST+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STP /RSTP /MSTP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STP /RSTP /MSTP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</a:tr>
              <a:tr h="213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Soporte TELNET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 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 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 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</a:tr>
              <a:tr h="151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Soporte SSH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SSH v2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SSH v2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SSH v2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SSH v2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</a:tr>
              <a:tr h="213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SNMP 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SNMP v3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SNMP v3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SNMP v3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SNMP v3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</a:tr>
              <a:tr h="213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IGMP SNOOPING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IGMP v1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IGMP v3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IGMP v3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IGMP v3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</a:tr>
              <a:tr h="151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Soporte TFTP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</a:tr>
              <a:tr h="213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Soporte 802.1x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</a:tr>
              <a:tr h="213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Soporte Stacking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</a:tr>
              <a:tr h="213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Soporte QoS (802.1p)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</a:tr>
              <a:tr h="213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Enrutamiento Estático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</a:tr>
              <a:tr h="526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Enrutamiento Dinámico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RIP v1, RIP v2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RIP v1, RIP v2, RIPng, OSPF, EIGRP, BGP ,IS-IS 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RIP v1, RIP v2, RIPng, OSPF v2.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RIP v1, RIP v2, OSPF 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</a:tr>
              <a:tr h="151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Soporte ACL´S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</a:tr>
              <a:tr h="151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Soporte IPv6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</a:tr>
              <a:tr h="151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PESO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6.3 Kg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5.1 Kg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5.5 Kg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6.3 Kg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</a:tr>
              <a:tr h="320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Costo Aproximado 2012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~$1,000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~$1,200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~$2,200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~$2,050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3" marR="3580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23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3314" name="Picture 2" descr="F:\antes 2\Desktop\PRESENTACIONES\DIS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8"/>
            <a:ext cx="8785225" cy="657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008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4338" name="Picture 2" descr="F:\antes 2\Desktop\PRESENTACIONES\DIS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41288"/>
            <a:ext cx="8770937" cy="657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453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8194" name="Picture 2" descr="F:\antes 2\Desktop\PRESENTACIONES\DIS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6525"/>
            <a:ext cx="8785225" cy="658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059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9218" name="Picture 2" descr="F:\antes 2\Desktop\PRESENTACIONES\DIS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6525"/>
            <a:ext cx="8785225" cy="658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341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0242" name="Picture 2" descr="F:\antes 2\Desktop\PRESENTACIONES\DIS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44463"/>
            <a:ext cx="8763000" cy="656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998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1266" name="Picture 2" descr="F:\antes 2\Desktop\PRESENTACIONES\DIS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44463"/>
            <a:ext cx="8763000" cy="656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128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 ESPECÍFICO</a:t>
            </a:r>
            <a:endParaRPr lang="es-EC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1" t="4591" r="13341" b="7240"/>
          <a:stretch/>
        </p:blipFill>
        <p:spPr bwMode="auto">
          <a:xfrm>
            <a:off x="1547664" y="1340768"/>
            <a:ext cx="6221880" cy="467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651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2290" name="Picture 2" descr="F:\antes 2\Desktop\PRESENTACIONES\DIS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41288"/>
            <a:ext cx="8763000" cy="657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098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3356992"/>
            <a:ext cx="634704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s-EC" sz="4800" dirty="0" smtClean="0">
                <a:latin typeface="Nirmala UI" pitchFamily="34" charset="0"/>
                <a:cs typeface="Nirmala UI" pitchFamily="34" charset="0"/>
              </a:rPr>
              <a:t>DESARROLLO PRÁCTICA #11</a:t>
            </a:r>
            <a:endParaRPr lang="es-EC" sz="4800" dirty="0">
              <a:latin typeface="Nirmala UI" pitchFamily="34" charset="0"/>
              <a:cs typeface="Nirmala UI" pitchFamily="34" charset="0"/>
            </a:endParaRPr>
          </a:p>
        </p:txBody>
      </p:sp>
      <p:pic>
        <p:nvPicPr>
          <p:cNvPr id="4098" name="Picture 2" descr="F:\antes 2\Desktop\PRESENTACIONES\DES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44463"/>
            <a:ext cx="8763000" cy="656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81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3711" y="91648"/>
            <a:ext cx="84249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>
                <a:latin typeface="Times New Roman" pitchFamily="18" charset="0"/>
                <a:cs typeface="Times New Roman" pitchFamily="18" charset="0"/>
              </a:rPr>
              <a:t>TEMA: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Implementación de una Red Jerárquica que permita la administración por medio 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                	de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acceso remoto (SSH).</a:t>
            </a:r>
          </a:p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s-EC" b="1" dirty="0">
                <a:latin typeface="Times New Roman" pitchFamily="18" charset="0"/>
                <a:cs typeface="Times New Roman" pitchFamily="18" charset="0"/>
              </a:rPr>
              <a:t>OBJETIVOS</a:t>
            </a: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C" b="1" dirty="0">
                <a:latin typeface="Times New Roman" pitchFamily="18" charset="0"/>
                <a:cs typeface="Times New Roman" pitchFamily="18" charset="0"/>
              </a:rPr>
              <a:t>	a)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Aplicar las funciones que nos ofrece el Acceso Remoto por medio de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		    SSH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	b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Administrar la Red Jerárquica haciendo el uso de herramientas como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	    	      PUTTY/TERATERM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s-EC" b="1" dirty="0">
                <a:latin typeface="Times New Roman" pitchFamily="18" charset="0"/>
                <a:cs typeface="Times New Roman" pitchFamily="18" charset="0"/>
              </a:rPr>
              <a:t>	c) </a:t>
            </a:r>
            <a:r>
              <a:rPr lang="es-EC" b="1" i="1" dirty="0">
                <a:latin typeface="Times New Roman" pitchFamily="18" charset="0"/>
                <a:cs typeface="Times New Roman" pitchFamily="18" charset="0"/>
              </a:rPr>
              <a:t>Este Objetivo se plantea el alumno.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C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C" b="1" dirty="0">
                <a:latin typeface="Times New Roman" pitchFamily="18" charset="0"/>
                <a:cs typeface="Times New Roman" pitchFamily="18" charset="0"/>
              </a:rPr>
              <a:t>MARCO TEORICO</a:t>
            </a: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C" b="1" dirty="0">
                <a:latin typeface="Times New Roman" pitchFamily="18" charset="0"/>
                <a:cs typeface="Times New Roman" pitchFamily="18" charset="0"/>
              </a:rPr>
              <a:t>SSH:	S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ecure 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ell como reemplazo de Telnet y práctica recomendada para proveer administración de un dispositivo de red remota con conexiones que soportan confidencialidad e integridad de la sesión. Provee una funcionalidad similar a una conexión Telnet de salida, con la excepción de que la conexión está cifrada y opera en el puerto 22. Con autenticación y cifrado, SSH permite comunicaciones seguras sobre una red no segura.</a:t>
            </a:r>
          </a:p>
          <a:p>
            <a:r>
              <a:rPr lang="es-EC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Características de SSH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C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C" dirty="0">
                <a:latin typeface="Times New Roman" pitchFamily="18" charset="0"/>
                <a:cs typeface="Times New Roman" pitchFamily="18" charset="0"/>
              </a:rPr>
              <a:t>El cliente puede verificar que se está conectado a un mismo servidor.</a:t>
            </a:r>
          </a:p>
          <a:p>
            <a:pPr lvl="0"/>
            <a:r>
              <a:rPr lang="es-EC" dirty="0">
                <a:latin typeface="Times New Roman" pitchFamily="18" charset="0"/>
                <a:cs typeface="Times New Roman" pitchFamily="18" charset="0"/>
              </a:rPr>
              <a:t>Información de autenticación encriptado con 128 bits.</a:t>
            </a:r>
          </a:p>
          <a:p>
            <a:pPr lvl="0"/>
            <a:r>
              <a:rPr lang="es-EC" dirty="0">
                <a:latin typeface="Times New Roman" pitchFamily="18" charset="0"/>
                <a:cs typeface="Times New Roman" pitchFamily="18" charset="0"/>
              </a:rPr>
              <a:t>Datos enviados y recibidos encriptados con 128 bits.</a:t>
            </a:r>
          </a:p>
        </p:txBody>
      </p:sp>
      <p:pic>
        <p:nvPicPr>
          <p:cNvPr id="26626" name="Picture 2" descr="F:\antes 2\Desktop\PRESENTACIONES\des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36525"/>
            <a:ext cx="8778875" cy="658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35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332656"/>
            <a:ext cx="85689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>
                <a:latin typeface="Times New Roman" pitchFamily="18" charset="0"/>
                <a:cs typeface="Times New Roman" pitchFamily="18" charset="0"/>
              </a:rPr>
              <a:t>EQUIPOS</a:t>
            </a: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C" dirty="0">
                <a:latin typeface="Times New Roman" pitchFamily="18" charset="0"/>
                <a:cs typeface="Times New Roman" pitchFamily="18" charset="0"/>
              </a:rPr>
              <a:t>Los Equipos los cuales nos permitirán el desarrollo de la práctica son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1. - Switch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HP 2512.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2. - Switch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3com 4210.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3. - Switch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3com 4500.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4. - Switch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3com 5500.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5. - Switch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Cisco Catalyst 3560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6. - Switch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D-link DGS-3627.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7. – Router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Cisco2600/2800 Series.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s-EC" dirty="0">
                <a:latin typeface="Times New Roman" pitchFamily="18" charset="0"/>
                <a:cs typeface="Times New Roman" pitchFamily="18" charset="0"/>
              </a:rPr>
              <a:t>8.- Cable de Consola, Cable(s) de Red.</a:t>
            </a:r>
          </a:p>
          <a:p>
            <a:pPr lvl="1" algn="just"/>
            <a:r>
              <a:rPr lang="es-EC" dirty="0">
                <a:latin typeface="Times New Roman" pitchFamily="18" charset="0"/>
                <a:cs typeface="Times New Roman" pitchFamily="18" charset="0"/>
              </a:rPr>
              <a:t>9.- Software a utilizar (PUTTY, TERA TERM).</a:t>
            </a:r>
          </a:p>
          <a:p>
            <a:pPr algn="just"/>
            <a:r>
              <a:rPr lang="es-EC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es-EC" b="1" dirty="0">
                <a:latin typeface="Times New Roman" pitchFamily="18" charset="0"/>
                <a:cs typeface="Times New Roman" pitchFamily="18" charset="0"/>
              </a:rPr>
              <a:t>NOTA/ADVERTENCIA: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es necesaria la configuración de listas de acceso en la siguiente topología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Una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vez implementada la Red correr el programa (PUTTY, TERATERM) para la modificación de claves y nombres de los Switches y Routers. </a:t>
            </a:r>
            <a:endParaRPr lang="es-EC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Luego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de terminar con la práctica de laboratorio dejar el Equipo con la configuración por defecto.</a:t>
            </a:r>
          </a:p>
        </p:txBody>
      </p:sp>
      <p:pic>
        <p:nvPicPr>
          <p:cNvPr id="27650" name="Picture 2" descr="F:\antes 2\Desktop\PRESENTACIONES\des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41288"/>
            <a:ext cx="8755063" cy="657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64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419872" y="764704"/>
            <a:ext cx="16809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TOPOLOGÍA: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305444"/>
              </p:ext>
            </p:extLst>
          </p:nvPr>
        </p:nvGraphicFramePr>
        <p:xfrm>
          <a:off x="611560" y="1556792"/>
          <a:ext cx="7848872" cy="5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r:id="rId3" imgW="10444552" imgH="6806119" progId="Visio.Drawing.11">
                  <p:embed/>
                </p:oleObj>
              </mc:Choice>
              <mc:Fallback>
                <p:oleObj r:id="rId3" imgW="10444552" imgH="680611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556792"/>
                        <a:ext cx="7848872" cy="5189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571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528" y="692696"/>
            <a:ext cx="2732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DIRECCIONAMIENTO: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362612"/>
              </p:ext>
            </p:extLst>
          </p:nvPr>
        </p:nvGraphicFramePr>
        <p:xfrm>
          <a:off x="3131840" y="188640"/>
          <a:ext cx="5472608" cy="6597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2"/>
                <a:gridCol w="1008112"/>
                <a:gridCol w="1008112"/>
                <a:gridCol w="1368152"/>
                <a:gridCol w="1080120"/>
              </a:tblGrid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DISPOSITIVO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DIRECCIÓN IP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MÁSCARA DE RED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INTERFAZ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</a:tr>
              <a:tr h="126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CAPA DE ACCESO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</a:tr>
              <a:tr h="1893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SWITCH 3COM 4210 /HP 2512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</a:tr>
              <a:tr h="1893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VLAN 20 (ESTUDIANTES)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192.168.2.0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255.255.255.0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Ethernet 4-6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</a:tr>
              <a:tr h="1262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VLAN 10 (MAESTROS)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192.168.1.0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255.255.255.0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Ethernet 1-3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</a:tr>
              <a:tr h="1262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ENLACE TRONCAL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Ethernet 11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</a:tr>
              <a:tr h="189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CAPA DE DISTRIBUCIÓN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</a:tr>
              <a:tr h="1262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SWITCH 3COM 4500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</a:tr>
              <a:tr h="1893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VLAN 20 (ESTUDIANTES)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192.168.2.0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255.255.255.0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Ethernet 4-6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</a:tr>
              <a:tr h="1262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VLAN 10 (MAESTROS)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192.168.1.0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255.255.255.0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Ethernet 1-3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</a:tr>
              <a:tr h="1262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ENLACE TRONCAL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Ethernet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10-11-12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</a:tr>
              <a:tr h="1262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SWITCH 3COM 5500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</a:tr>
              <a:tr h="1893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VLAN 20 (ESTUDIANTES)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192.168.2.0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255.255.255.0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Ethernet 4-6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</a:tr>
              <a:tr h="1262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VLAN 10 (MAESTROS)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192.168.1.0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255.255.255.0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Ethernet 1-3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</a:tr>
              <a:tr h="1262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ENLACE TRONCAL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Ethernet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10-11-12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</a:tr>
              <a:tr h="1262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SWITCH CISCO 3560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</a:tr>
              <a:tr h="1893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VLAN 20 (ESTUDIANTES)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192.168.2.0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255.255.255.0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Ethernet 4-6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</a:tr>
              <a:tr h="1262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VLAN 10 (MAESTROS)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192.168.1.0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255.255.255.0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Ethernet 1-3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</a:tr>
              <a:tr h="1262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ENLACE TRONCAL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Ethernet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10-11-12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15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072532"/>
              </p:ext>
            </p:extLst>
          </p:nvPr>
        </p:nvGraphicFramePr>
        <p:xfrm>
          <a:off x="3131840" y="188640"/>
          <a:ext cx="5472608" cy="6484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2"/>
                <a:gridCol w="1008112"/>
                <a:gridCol w="1008112"/>
                <a:gridCol w="1368152"/>
                <a:gridCol w="1080120"/>
              </a:tblGrid>
              <a:tr h="126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CAPA DE NUCLEO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</a:tr>
              <a:tr h="1262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SWITCH-1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D-Link 3627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</a:tr>
              <a:tr h="1893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VLAN 20 (ESTUDIANTES)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192.168.2.0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255.255.255.0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Ethernet 4-6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</a:tr>
              <a:tr h="1262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VLAN 10 (MAESTROS)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192.168.1.0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255.255.255.0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Ethernet 1-3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</a:tr>
              <a:tr h="1262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ENLACE TRONCAL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Ethernet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8-9-10-11-12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</a:tr>
              <a:tr h="1262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SWITCH-2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D-Link 3627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</a:tr>
              <a:tr h="1893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VLAN 20 (ESTUDIANTES)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192.168.2.0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255.255.255.0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Ethernet 4-6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</a:tr>
              <a:tr h="1262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VLAN 10 (MAESTROS)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192.168.1.0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255.255.255.0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Ethernet 1-3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</a:tr>
              <a:tr h="1834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ENLACE TRONCAL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Ethernet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7-8-9-10-11-12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</a:tr>
              <a:tr h="1262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ROUTER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CISCO 2800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</a:tr>
              <a:tr h="1262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SUBINTERFAZ 10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192.168.1.10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255.255.255.0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Ethernet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</a:tr>
              <a:tr h="1262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SUBINTERFAZ 20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192.168.2.10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255.255.255.0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Ethernet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</a:tr>
              <a:tr h="762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HOST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</a:tr>
              <a:tr h="1262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PC1   ESTUDIANTE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192.168.2.2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255.255.255.0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Ethernet 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</a:tr>
              <a:tr h="1262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PC2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MAESTRO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192.168.1.2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255.255.255.0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Ethernet 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</a:tr>
              <a:tr h="1262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PC3 ESTUDIANTE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192.168.2.3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255.255.255.0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Ethernet 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</a:tr>
              <a:tr h="1262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PC4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MAESTRO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192.168.1.3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255.255.255.0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Ethernet 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</a:tr>
              <a:tr h="1262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PC5 ESTUDIANTE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192.168.2.4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255.255.255.0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Ethernet 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</a:tr>
              <a:tr h="1262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PC6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MAESTRO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192.168.1.4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255.255.255.0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Ethernet 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308" marR="1730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2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3"/>
            <a:ext cx="2592288" cy="360040"/>
          </a:xfrm>
        </p:spPr>
        <p:txBody>
          <a:bodyPr>
            <a:noAutofit/>
          </a:bodyPr>
          <a:lstStyle/>
          <a:p>
            <a:r>
              <a:rPr lang="es-EC" sz="1800" dirty="0" smtClean="0">
                <a:latin typeface="Times New Roman" pitchFamily="18" charset="0"/>
                <a:cs typeface="Times New Roman" pitchFamily="18" charset="0"/>
              </a:rPr>
              <a:t>PROCEDMIENTO:</a:t>
            </a:r>
            <a:endParaRPr lang="es-EC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39752" y="1052736"/>
            <a:ext cx="3730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itchFamily="18" charset="0"/>
                <a:cs typeface="Times New Roman" pitchFamily="18" charset="0"/>
              </a:rPr>
              <a:t>Configuración Equipos 3COM 4210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177281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1.- Accedemos al Switch y creamos  la Vlan “MAESTROS” y “ESTUDIANTES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Imagen 1"/>
          <p:cNvPicPr/>
          <p:nvPr/>
        </p:nvPicPr>
        <p:blipFill>
          <a:blip r:embed="rId2" cstate="print"/>
          <a:srcRect l="1423" t="72851" r="60014" b="9050"/>
          <a:stretch>
            <a:fillRect/>
          </a:stretch>
        </p:blipFill>
        <p:spPr bwMode="auto">
          <a:xfrm>
            <a:off x="3059832" y="2420888"/>
            <a:ext cx="2167890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39552" y="3284984"/>
            <a:ext cx="3809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2.- Añadimos los puertos a las VLANs.</a:t>
            </a:r>
          </a:p>
        </p:txBody>
      </p:sp>
      <p:pic>
        <p:nvPicPr>
          <p:cNvPr id="15" name="Imagen 4"/>
          <p:cNvPicPr/>
          <p:nvPr/>
        </p:nvPicPr>
        <p:blipFill>
          <a:blip r:embed="rId3" cstate="print"/>
          <a:srcRect l="1426" t="72851" r="34623" b="9050"/>
          <a:stretch>
            <a:fillRect/>
          </a:stretch>
        </p:blipFill>
        <p:spPr bwMode="auto">
          <a:xfrm>
            <a:off x="3059832" y="3933056"/>
            <a:ext cx="3589020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19988" y="4869160"/>
            <a:ext cx="3743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3.- Configuración de Enlace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Troncales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Imagen 7"/>
          <p:cNvPicPr/>
          <p:nvPr/>
        </p:nvPicPr>
        <p:blipFill>
          <a:blip r:embed="rId4" cstate="print"/>
          <a:srcRect l="1628" t="72624" r="38900" b="5430"/>
          <a:stretch>
            <a:fillRect/>
          </a:stretch>
        </p:blipFill>
        <p:spPr bwMode="auto">
          <a:xfrm>
            <a:off x="3059832" y="5445224"/>
            <a:ext cx="3341370" cy="7391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5687617" y="30506"/>
            <a:ext cx="345638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C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CAPA DE ACCESO</a:t>
            </a:r>
            <a:endParaRPr lang="es-EC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530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789046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algn="ctr"/>
            <a:r>
              <a:rPr lang="es-EC" b="1" dirty="0">
                <a:latin typeface="Times New Roman" pitchFamily="18" charset="0"/>
                <a:cs typeface="Times New Roman" pitchFamily="18" charset="0"/>
              </a:rPr>
              <a:t>Configuración Equipo HP 2512</a:t>
            </a:r>
            <a:endParaRPr lang="es-EC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23155" y="261338"/>
            <a:ext cx="345638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C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CAPA DE ACCESO</a:t>
            </a:r>
            <a:endParaRPr lang="es-EC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2513" y="1615410"/>
            <a:ext cx="7799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1.- Accedemos al Switch y creamos  la Vlan “MAESTROS” y “ESTUDIANTES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magen 10"/>
          <p:cNvPicPr/>
          <p:nvPr/>
        </p:nvPicPr>
        <p:blipFill>
          <a:blip r:embed="rId2" cstate="print"/>
          <a:srcRect l="1154" t="76471" r="57841" b="5656"/>
          <a:stretch>
            <a:fillRect/>
          </a:stretch>
        </p:blipFill>
        <p:spPr bwMode="auto">
          <a:xfrm>
            <a:off x="3361338" y="2276872"/>
            <a:ext cx="2301240" cy="6019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16428" y="3141171"/>
            <a:ext cx="3752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2.- Añadimos los puertos a las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VLANs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Imagen 13"/>
          <p:cNvPicPr/>
          <p:nvPr/>
        </p:nvPicPr>
        <p:blipFill>
          <a:blip r:embed="rId3" cstate="print"/>
          <a:srcRect l="1290" t="40950" r="53632" b="44797"/>
          <a:stretch>
            <a:fillRect/>
          </a:stretch>
        </p:blipFill>
        <p:spPr bwMode="auto">
          <a:xfrm>
            <a:off x="3307080" y="3789040"/>
            <a:ext cx="2529840" cy="4800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" name="Imagen 16"/>
          <p:cNvPicPr/>
          <p:nvPr/>
        </p:nvPicPr>
        <p:blipFill>
          <a:blip r:embed="rId3" cstate="print"/>
          <a:srcRect l="1290" t="79864" r="54175" b="5882"/>
          <a:stretch>
            <a:fillRect/>
          </a:stretch>
        </p:blipFill>
        <p:spPr bwMode="auto">
          <a:xfrm>
            <a:off x="3310360" y="4437112"/>
            <a:ext cx="2499360" cy="4800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641246" y="5085184"/>
            <a:ext cx="3743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3.- Configuración de Enlace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Troncales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Imagen 19"/>
          <p:cNvPicPr/>
          <p:nvPr/>
        </p:nvPicPr>
        <p:blipFill>
          <a:blip r:embed="rId4" cstate="print"/>
          <a:srcRect l="1222" t="87557" r="44942" b="5656"/>
          <a:stretch>
            <a:fillRect/>
          </a:stretch>
        </p:blipFill>
        <p:spPr bwMode="auto">
          <a:xfrm>
            <a:off x="3287242" y="5589240"/>
            <a:ext cx="3021330" cy="22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526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1" y="725518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/>
            <a:r>
              <a:rPr lang="es-EC" b="1" dirty="0">
                <a:latin typeface="Times New Roman" pitchFamily="18" charset="0"/>
                <a:cs typeface="Times New Roman" pitchFamily="18" charset="0"/>
              </a:rPr>
              <a:t>Configuración Equipos 3COM 4500</a:t>
            </a:r>
            <a:endParaRPr lang="es-EC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0031" y="261338"/>
            <a:ext cx="42839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CAPA DE DISTRIBUCIÓN</a:t>
            </a:r>
            <a:endParaRPr lang="es-EC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1340768"/>
            <a:ext cx="8352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1.- Accedemos al Switch y creamos  la Vlan “MAESTROS” y “ESTUDIANTES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n 22"/>
          <p:cNvPicPr/>
          <p:nvPr/>
        </p:nvPicPr>
        <p:blipFill>
          <a:blip r:embed="rId2" cstate="print"/>
          <a:srcRect l="1426" t="77149" r="63951" b="5656"/>
          <a:stretch>
            <a:fillRect/>
          </a:stretch>
        </p:blipFill>
        <p:spPr bwMode="auto">
          <a:xfrm>
            <a:off x="2916933" y="1812248"/>
            <a:ext cx="1943100" cy="5791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06428" y="2505670"/>
            <a:ext cx="3752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2.- Añadimos los puertos a las VLANs</a:t>
            </a:r>
          </a:p>
        </p:txBody>
      </p:sp>
      <p:pic>
        <p:nvPicPr>
          <p:cNvPr id="10" name="Imagen 25"/>
          <p:cNvPicPr/>
          <p:nvPr/>
        </p:nvPicPr>
        <p:blipFill>
          <a:blip r:embed="rId3" cstate="print"/>
          <a:srcRect l="1426" t="76471" r="38425" b="5656"/>
          <a:stretch>
            <a:fillRect/>
          </a:stretch>
        </p:blipFill>
        <p:spPr bwMode="auto">
          <a:xfrm>
            <a:off x="2884170" y="2899028"/>
            <a:ext cx="3375660" cy="6019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Imagen 28"/>
          <p:cNvPicPr/>
          <p:nvPr/>
        </p:nvPicPr>
        <p:blipFill>
          <a:blip r:embed="rId4" cstate="print"/>
          <a:srcRect l="1561" t="73077" r="43585" b="5656"/>
          <a:stretch>
            <a:fillRect/>
          </a:stretch>
        </p:blipFill>
        <p:spPr bwMode="auto">
          <a:xfrm>
            <a:off x="2897395" y="4158372"/>
            <a:ext cx="3078480" cy="7162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810531" y="3789040"/>
            <a:ext cx="3743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3.- Configuración de Enlace Troncales</a:t>
            </a:r>
          </a:p>
        </p:txBody>
      </p:sp>
      <p:pic>
        <p:nvPicPr>
          <p:cNvPr id="14" name="Imagen 31"/>
          <p:cNvPicPr/>
          <p:nvPr/>
        </p:nvPicPr>
        <p:blipFill>
          <a:blip r:embed="rId5" cstate="print"/>
          <a:srcRect l="1426" t="72851" r="43313" b="5656"/>
          <a:stretch>
            <a:fillRect/>
          </a:stretch>
        </p:blipFill>
        <p:spPr bwMode="auto">
          <a:xfrm>
            <a:off x="2916933" y="5157192"/>
            <a:ext cx="3101340" cy="723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324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 ESPECÍFICO</a:t>
            </a:r>
            <a:endParaRPr lang="es-EC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" t="4643" r="7410" b="7505"/>
          <a:stretch/>
        </p:blipFill>
        <p:spPr bwMode="auto">
          <a:xfrm>
            <a:off x="1115616" y="1268760"/>
            <a:ext cx="7020272" cy="451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5260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6063" y="476672"/>
            <a:ext cx="3730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itchFamily="18" charset="0"/>
                <a:cs typeface="Times New Roman" pitchFamily="18" charset="0"/>
              </a:rPr>
              <a:t>Configuración Equipos 3COM 5500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0033" y="30506"/>
            <a:ext cx="42839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CAPA DE DISTRIBUCIÓN</a:t>
            </a:r>
            <a:endParaRPr lang="es-EC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1196752"/>
            <a:ext cx="7992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1.- Accedemos al Switch y creamos  la Vlan “MAESTROS” y “ESTUDIANTES” y añadimos una dirección IP a la “VLAN MAESTROS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n 37"/>
          <p:cNvPicPr/>
          <p:nvPr/>
        </p:nvPicPr>
        <p:blipFill>
          <a:blip r:embed="rId2" cstate="print"/>
          <a:srcRect l="1426" t="76471" r="60285" b="5656"/>
          <a:stretch>
            <a:fillRect/>
          </a:stretch>
        </p:blipFill>
        <p:spPr bwMode="auto">
          <a:xfrm>
            <a:off x="2378627" y="1988840"/>
            <a:ext cx="2148840" cy="6019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Imagen 101"/>
          <p:cNvPicPr/>
          <p:nvPr/>
        </p:nvPicPr>
        <p:blipFill>
          <a:blip r:embed="rId3" cstate="print"/>
          <a:srcRect l="1496" t="15974" r="11101" b="62582"/>
          <a:stretch>
            <a:fillRect/>
          </a:stretch>
        </p:blipFill>
        <p:spPr bwMode="auto">
          <a:xfrm>
            <a:off x="2342440" y="2780928"/>
            <a:ext cx="4918075" cy="7226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43405" y="3592691"/>
            <a:ext cx="3752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2.- Añadimos los puertos a las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VLANs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Imagen 40"/>
          <p:cNvPicPr/>
          <p:nvPr/>
        </p:nvPicPr>
        <p:blipFill>
          <a:blip r:embed="rId4" cstate="print"/>
          <a:srcRect l="1426" t="76471" r="34759" b="5430"/>
          <a:stretch>
            <a:fillRect/>
          </a:stretch>
        </p:blipFill>
        <p:spPr bwMode="auto">
          <a:xfrm>
            <a:off x="2342440" y="3993666"/>
            <a:ext cx="3581400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926729" y="4797152"/>
            <a:ext cx="3801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3.- Configuración de Enlace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Troncales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Imagen 49"/>
          <p:cNvPicPr/>
          <p:nvPr/>
        </p:nvPicPr>
        <p:blipFill>
          <a:blip r:embed="rId5" cstate="print"/>
          <a:srcRect l="1426" t="72624" r="39919" b="5882"/>
          <a:stretch>
            <a:fillRect/>
          </a:stretch>
        </p:blipFill>
        <p:spPr bwMode="auto">
          <a:xfrm>
            <a:off x="2349995" y="5301208"/>
            <a:ext cx="3291840" cy="723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640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404664"/>
            <a:ext cx="2768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4.- Creamos las claves RSA</a:t>
            </a:r>
          </a:p>
        </p:txBody>
      </p:sp>
      <p:sp>
        <p:nvSpPr>
          <p:cNvPr id="5" name="Rectangle 4"/>
          <p:cNvSpPr/>
          <p:nvPr/>
        </p:nvSpPr>
        <p:spPr>
          <a:xfrm>
            <a:off x="4860033" y="30506"/>
            <a:ext cx="42839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CAPA DE DISTRIBUCIÓN</a:t>
            </a:r>
            <a:endParaRPr lang="es-EC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Imagen 83"/>
          <p:cNvPicPr/>
          <p:nvPr/>
        </p:nvPicPr>
        <p:blipFill>
          <a:blip r:embed="rId2" cstate="print"/>
          <a:srcRect l="1180" t="37199" r="39014" b="5470"/>
          <a:stretch>
            <a:fillRect/>
          </a:stretch>
        </p:blipFill>
        <p:spPr bwMode="auto">
          <a:xfrm>
            <a:off x="2889885" y="908720"/>
            <a:ext cx="3364230" cy="193167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043608" y="2924944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5.-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Creamos el usuario:”PC1” y ponemos la contraseña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: ”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espe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n 92"/>
          <p:cNvPicPr/>
          <p:nvPr/>
        </p:nvPicPr>
        <p:blipFill>
          <a:blip r:embed="rId3" cstate="print"/>
          <a:srcRect l="1499" t="72867" r="38882" b="5470"/>
          <a:stretch>
            <a:fillRect/>
          </a:stretch>
        </p:blipFill>
        <p:spPr bwMode="auto">
          <a:xfrm>
            <a:off x="2889885" y="3399630"/>
            <a:ext cx="3347720" cy="72961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331640" y="4437112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/>
            <a:r>
              <a:rPr lang="es-EC" b="1" dirty="0">
                <a:latin typeface="Times New Roman" pitchFamily="18" charset="0"/>
                <a:cs typeface="Times New Roman" pitchFamily="18" charset="0"/>
              </a:rPr>
              <a:t>Configuración CISCO 3560</a:t>
            </a:r>
            <a:endParaRPr lang="es-EC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5616" y="4806444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1.- Accedemos al Switch y creamos  la Vlan “MAESTROS” y “ESTUDIANTES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Imagen 34"/>
          <p:cNvPicPr/>
          <p:nvPr/>
        </p:nvPicPr>
        <p:blipFill>
          <a:blip r:embed="rId4" cstate="print"/>
          <a:srcRect l="1426" t="68552" r="26205" b="5430"/>
          <a:stretch>
            <a:fillRect/>
          </a:stretch>
        </p:blipFill>
        <p:spPr bwMode="auto">
          <a:xfrm>
            <a:off x="2829303" y="5301208"/>
            <a:ext cx="4061460" cy="876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917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7624" y="476672"/>
            <a:ext cx="3662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2.- Añadimos los puertos a la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VLANs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9909" y="261338"/>
            <a:ext cx="42839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CAPA DE DISTRIBUCIÓN</a:t>
            </a:r>
            <a:endParaRPr lang="es-EC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Imagen 37"/>
          <p:cNvPicPr/>
          <p:nvPr/>
        </p:nvPicPr>
        <p:blipFill>
          <a:blip r:embed="rId2" cstate="print"/>
          <a:srcRect l="1154" t="69005" r="39375" b="5656"/>
          <a:stretch>
            <a:fillRect/>
          </a:stretch>
        </p:blipFill>
        <p:spPr bwMode="auto">
          <a:xfrm>
            <a:off x="2699792" y="1196752"/>
            <a:ext cx="3337560" cy="8534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259632" y="2348880"/>
            <a:ext cx="3743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3.- Configuración de Enlace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Troncales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n 52"/>
          <p:cNvPicPr/>
          <p:nvPr/>
        </p:nvPicPr>
        <p:blipFill>
          <a:blip r:embed="rId3" cstate="print"/>
          <a:srcRect l="1290" t="37104" r="27020" b="47964"/>
          <a:stretch>
            <a:fillRect/>
          </a:stretch>
        </p:blipFill>
        <p:spPr bwMode="auto">
          <a:xfrm>
            <a:off x="2699792" y="2996952"/>
            <a:ext cx="4023360" cy="5029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587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616" y="620688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/>
            <a:r>
              <a:rPr lang="es-EC" b="1" dirty="0">
                <a:latin typeface="Times New Roman" pitchFamily="18" charset="0"/>
                <a:cs typeface="Times New Roman" pitchFamily="18" charset="0"/>
              </a:rPr>
              <a:t>Configuración D-Link DES-3627</a:t>
            </a:r>
            <a:endParaRPr lang="es-EC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76056" y="261338"/>
            <a:ext cx="42839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CAPA DE CORE</a:t>
            </a:r>
            <a:endParaRPr lang="es-EC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7017" y="1268760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1.- Accedemos al Switch y creamos  la Vlan “MAESTROS” y “ESTUDIANTES”.</a:t>
            </a:r>
          </a:p>
        </p:txBody>
      </p:sp>
      <p:pic>
        <p:nvPicPr>
          <p:cNvPr id="7" name="Imagen 16"/>
          <p:cNvPicPr/>
          <p:nvPr/>
        </p:nvPicPr>
        <p:blipFill>
          <a:blip r:embed="rId2" cstate="print"/>
          <a:srcRect l="1154" t="29412" r="49016" b="36651"/>
          <a:stretch>
            <a:fillRect/>
          </a:stretch>
        </p:blipFill>
        <p:spPr bwMode="auto">
          <a:xfrm>
            <a:off x="3059832" y="1772816"/>
            <a:ext cx="2796540" cy="1143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77565" y="3140968"/>
            <a:ext cx="3662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2.- Añadimos los puertos a la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VLANs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magen 19"/>
          <p:cNvPicPr/>
          <p:nvPr/>
        </p:nvPicPr>
        <p:blipFill>
          <a:blip r:embed="rId3" cstate="print"/>
          <a:srcRect l="1290" t="39140" r="37203" b="8597"/>
          <a:stretch>
            <a:fillRect/>
          </a:stretch>
        </p:blipFill>
        <p:spPr bwMode="auto">
          <a:xfrm>
            <a:off x="2846070" y="3861048"/>
            <a:ext cx="3451860" cy="1760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335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92080" y="392775"/>
            <a:ext cx="42839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CAPA DE CORE</a:t>
            </a:r>
            <a:endParaRPr lang="es-EC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669774"/>
            <a:ext cx="3743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3.- Configuración de Enlace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Troncales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n 55"/>
          <p:cNvPicPr/>
          <p:nvPr/>
        </p:nvPicPr>
        <p:blipFill>
          <a:blip r:embed="rId2" cstate="print"/>
          <a:srcRect l="1290" t="56561" r="38425" b="8145"/>
          <a:stretch>
            <a:fillRect/>
          </a:stretch>
        </p:blipFill>
        <p:spPr bwMode="auto">
          <a:xfrm>
            <a:off x="2923075" y="1268760"/>
            <a:ext cx="3383280" cy="11887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71600" y="2921169"/>
            <a:ext cx="5958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4.-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Configuramos una cuenta como administrador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n 95"/>
          <p:cNvPicPr/>
          <p:nvPr/>
        </p:nvPicPr>
        <p:blipFill>
          <a:blip r:embed="rId3" cstate="print"/>
          <a:srcRect l="1497" t="67834" r="39013" b="8096"/>
          <a:stretch>
            <a:fillRect/>
          </a:stretch>
        </p:blipFill>
        <p:spPr bwMode="auto">
          <a:xfrm>
            <a:off x="2902345" y="3428999"/>
            <a:ext cx="3346450" cy="81089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043608" y="4581128"/>
            <a:ext cx="624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5.- Configuramos la IP de la VLAN “MAESTROS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Imagen 98"/>
          <p:cNvPicPr/>
          <p:nvPr/>
        </p:nvPicPr>
        <p:blipFill>
          <a:blip r:embed="rId4" cstate="print"/>
          <a:srcRect l="1366" t="74617" r="31009" b="8315"/>
          <a:stretch>
            <a:fillRect/>
          </a:stretch>
        </p:blipFill>
        <p:spPr bwMode="auto">
          <a:xfrm>
            <a:off x="2902345" y="5157192"/>
            <a:ext cx="3803015" cy="5746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736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60033" y="30506"/>
            <a:ext cx="42839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CAPA DE CORE</a:t>
            </a:r>
            <a:endParaRPr lang="es-EC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62068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6.- Para configurar SSH en el Switch D-link 3627 utilizamos los siguientes comandos.</a:t>
            </a:r>
          </a:p>
        </p:txBody>
      </p:sp>
      <p:pic>
        <p:nvPicPr>
          <p:cNvPr id="6" name="Imagen 100"/>
          <p:cNvPicPr/>
          <p:nvPr/>
        </p:nvPicPr>
        <p:blipFill>
          <a:blip r:embed="rId2" cstate="print"/>
          <a:srcRect l="1290" t="74208" r="38764" b="7014"/>
          <a:stretch>
            <a:fillRect/>
          </a:stretch>
        </p:blipFill>
        <p:spPr bwMode="auto">
          <a:xfrm>
            <a:off x="2555776" y="1340768"/>
            <a:ext cx="3364230" cy="6324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39552" y="2263187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7.- Configuramos el tipo de algoritmo por la cual va a ser encriptado la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clave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n 103"/>
          <p:cNvPicPr/>
          <p:nvPr/>
        </p:nvPicPr>
        <p:blipFill>
          <a:blip r:embed="rId3" cstate="print"/>
          <a:srcRect l="1426" t="73756" r="48098" b="2262"/>
          <a:stretch>
            <a:fillRect/>
          </a:stretch>
        </p:blipFill>
        <p:spPr bwMode="auto">
          <a:xfrm>
            <a:off x="2555776" y="2852936"/>
            <a:ext cx="2830830" cy="8077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70287" y="3861048"/>
            <a:ext cx="330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8.- Habilitamos SSH en el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Imagen 106"/>
          <p:cNvPicPr/>
          <p:nvPr/>
        </p:nvPicPr>
        <p:blipFill>
          <a:blip r:embed="rId4" cstate="print"/>
          <a:srcRect l="1290" t="70588" r="50373" b="2036"/>
          <a:stretch>
            <a:fillRect/>
          </a:stretch>
        </p:blipFill>
        <p:spPr bwMode="auto">
          <a:xfrm>
            <a:off x="2614831" y="4365104"/>
            <a:ext cx="2712720" cy="9220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778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60033" y="30506"/>
            <a:ext cx="42839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CAPA DE CORE</a:t>
            </a:r>
            <a:endParaRPr lang="es-EC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648" y="692696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/>
            <a:r>
              <a:rPr lang="es-EC" b="1" dirty="0">
                <a:latin typeface="Times New Roman" pitchFamily="18" charset="0"/>
                <a:cs typeface="Times New Roman" pitchFamily="18" charset="0"/>
              </a:rPr>
              <a:t>Configuración CISCO 2800</a:t>
            </a:r>
            <a:endParaRPr lang="es-EC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8862" y="1556792"/>
            <a:ext cx="7701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1.- Accedemos al Router configuramos la interfaces virtuales o sub interfaces añadimos el tipo de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encapsulación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n 73"/>
          <p:cNvPicPr/>
          <p:nvPr/>
        </p:nvPicPr>
        <p:blipFill>
          <a:blip r:embed="rId2" cstate="print"/>
          <a:srcRect l="1291" t="67873" r="29260" b="5656"/>
          <a:stretch>
            <a:fillRect/>
          </a:stretch>
        </p:blipFill>
        <p:spPr bwMode="auto">
          <a:xfrm>
            <a:off x="2662736" y="2348880"/>
            <a:ext cx="3893820" cy="8915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27584" y="3457680"/>
            <a:ext cx="7200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2.- Configuramos el protocolo de Enrutamiento en este caso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RIPv2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magen 76"/>
          <p:cNvPicPr/>
          <p:nvPr/>
        </p:nvPicPr>
        <p:blipFill>
          <a:blip r:embed="rId3" cstate="print"/>
          <a:srcRect l="1561" t="79638" r="49287" b="5656"/>
          <a:stretch>
            <a:fillRect/>
          </a:stretch>
        </p:blipFill>
        <p:spPr bwMode="auto">
          <a:xfrm>
            <a:off x="2697219" y="4005064"/>
            <a:ext cx="2758440" cy="495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700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476672"/>
            <a:ext cx="5987008" cy="596280"/>
          </a:xfrm>
        </p:spPr>
        <p:txBody>
          <a:bodyPr>
            <a:normAutofit fontScale="85000" lnSpcReduction="20000"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Prueba de Acceso Remoto al Switch  3Com 5500 (SSH)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628800"/>
            <a:ext cx="8676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1.- Ingresamos al programa TERATERM,  ponemos  el protocolo SSH   la dirección IP 192.168.1.11 y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presionamos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OK</a:t>
            </a:r>
          </a:p>
        </p:txBody>
      </p:sp>
      <p:pic>
        <p:nvPicPr>
          <p:cNvPr id="5" name="Imagen 1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08920"/>
            <a:ext cx="489654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341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54868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2.- Nos pedirá el nombre de usuario: “PC1” y la contraseña: “espe” para poder acceder al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n 10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16832"/>
            <a:ext cx="511256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985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7499176" cy="740296"/>
          </a:xfrm>
        </p:spPr>
        <p:txBody>
          <a:bodyPr>
            <a:normAutofit fontScale="92500" lnSpcReduction="10000"/>
          </a:bodyPr>
          <a:lstStyle/>
          <a:p>
            <a:r>
              <a:rPr lang="es-EC" b="0" dirty="0" smtClean="0">
                <a:latin typeface="Times New Roman" pitchFamily="18" charset="0"/>
                <a:cs typeface="Times New Roman" pitchFamily="18" charset="0"/>
              </a:rPr>
              <a:t>Una vez ingresados los parámetros, logramos acceder al Switch</a:t>
            </a:r>
            <a:endParaRPr lang="es-EC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n 1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8577" y="1916832"/>
            <a:ext cx="633670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246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 smtClean="0"/>
              <a:t>INTRODUCCIÓN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934363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2050" name="Picture 2" descr="F:\antes 2\Desktop\PRESENTACIONES\C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47638"/>
            <a:ext cx="8755063" cy="656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5431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074" name="Picture 2" descr="F:\antes 2\Desktop\PRESENTACIONES\C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3350"/>
            <a:ext cx="8785225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3384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28674" name="Picture 2" descr="F:\antes 2\Desktop\PRESENTACIONES\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8"/>
            <a:ext cx="8785225" cy="657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522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6146" name="Picture 2" descr="F:\antes 2\Desktop\PRESENTACIONES\int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8697"/>
            <a:ext cx="9108504" cy="682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34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5362" name="Picture 2" descr="F:\antes 2\Desktop\PRESENTACIONES\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9365"/>
            <a:ext cx="8633923" cy="593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634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6386" name="Picture 2" descr="F:\antes 2\Desktop\PRESENTACIONES\V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50" y="260648"/>
            <a:ext cx="8562280" cy="588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990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7410" name="Picture 2" descr="F:\antes 2\Desktop\PRESENTACIONES\MODELO DE REDES 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7485"/>
            <a:ext cx="8857108" cy="662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500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71</TotalTime>
  <Words>1160</Words>
  <Application>Microsoft Office PowerPoint</Application>
  <PresentationFormat>On-screen Show (4:3)</PresentationFormat>
  <Paragraphs>507</Paragraphs>
  <Slides>52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Apothecary</vt:lpstr>
      <vt:lpstr>Visio.Drawing.11</vt:lpstr>
      <vt:lpstr>PowerPoint Presentation</vt:lpstr>
      <vt:lpstr>OBEJETIVO GENERAL</vt:lpstr>
      <vt:lpstr>OBJETIVO ESPECÍFICO</vt:lpstr>
      <vt:lpstr>OBJETIVOS ESPECÍFICO</vt:lpstr>
      <vt:lpstr>INTRODUCCIÓN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TELNET</vt:lpstr>
      <vt:lpstr>SECURE SHEL</vt:lpstr>
      <vt:lpstr>PowerPoint Presentation</vt:lpstr>
      <vt:lpstr>PowerPoint Presentation</vt:lpstr>
      <vt:lpstr>PowerPoint Presentation</vt:lpstr>
      <vt:lpstr>PowerPoint Presentation</vt:lpstr>
      <vt:lpstr>ESPECIFICACIONES TÉCNICAS DE LOS EQUIPOS</vt:lpstr>
      <vt:lpstr>PowerPoint Presentation</vt:lpstr>
      <vt:lpstr>PowerPoint Presentation</vt:lpstr>
      <vt:lpstr>TABLA COMPARATIVA SWITCH CAPA 2</vt:lpstr>
      <vt:lpstr>TABLA COMPARATIVA SWITCH CAPA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DESARROLLO PRÁCTICA #11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ESPECIFICACIONES TÉCNICAS DE LOS EQUIPOS</dc:title>
  <dc:creator>Mau</dc:creator>
  <cp:lastModifiedBy>Mauro</cp:lastModifiedBy>
  <cp:revision>10</cp:revision>
  <dcterms:created xsi:type="dcterms:W3CDTF">2012-12-02T17:08:40Z</dcterms:created>
  <dcterms:modified xsi:type="dcterms:W3CDTF">2013-01-17T02:31:00Z</dcterms:modified>
</cp:coreProperties>
</file>