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 id="276" r:id="rId17"/>
    <p:sldId id="277" r:id="rId18"/>
    <p:sldId id="271" r:id="rId19"/>
    <p:sldId id="272" r:id="rId20"/>
    <p:sldId id="273" r:id="rId21"/>
    <p:sldId id="274" r:id="rId22"/>
    <p:sldId id="281" r:id="rId23"/>
    <p:sldId id="275" r:id="rId24"/>
    <p:sldId id="278" r:id="rId25"/>
    <p:sldId id="282" r:id="rId26"/>
    <p:sldId id="279" r:id="rId27"/>
    <p:sldId id="283" r:id="rId28"/>
    <p:sldId id="280"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6" d="100"/>
          <a:sy n="66" d="100"/>
        </p:scale>
        <p:origin x="-200" y="-7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A6CBD-4ABD-456D-88AD-96F2C5F560D8}"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s-EC"/>
        </a:p>
      </dgm:t>
    </dgm:pt>
    <dgm:pt modelId="{FCAF9AC8-AA39-4A91-9D70-67EB69766C1B}">
      <dgm:prSet phldrT="[Texto]" custT="1"/>
      <dgm:spPr/>
      <dgm:t>
        <a:bodyPr/>
        <a:lstStyle/>
        <a:p>
          <a:r>
            <a:rPr lang="es-EC" sz="1800" dirty="0" smtClean="0">
              <a:solidFill>
                <a:schemeClr val="bg1"/>
              </a:solidFill>
            </a:rPr>
            <a:t>Servidor Web Embebido</a:t>
          </a:r>
          <a:endParaRPr lang="es-EC" sz="1800" dirty="0">
            <a:solidFill>
              <a:schemeClr val="bg1"/>
            </a:solidFill>
          </a:endParaRPr>
        </a:p>
      </dgm:t>
    </dgm:pt>
    <dgm:pt modelId="{3C20BEEB-E7BA-4E9A-AEFB-1EC84317C316}" type="parTrans" cxnId="{8D078521-187E-4A41-9B82-D2A1C8F3C83D}">
      <dgm:prSet/>
      <dgm:spPr/>
      <dgm:t>
        <a:bodyPr/>
        <a:lstStyle/>
        <a:p>
          <a:endParaRPr lang="es-EC"/>
        </a:p>
      </dgm:t>
    </dgm:pt>
    <dgm:pt modelId="{ACC6655C-BD90-4E01-94C8-7785FD2F6FBF}" type="sibTrans" cxnId="{8D078521-187E-4A41-9B82-D2A1C8F3C83D}">
      <dgm:prSet/>
      <dgm:spPr/>
      <dgm:t>
        <a:bodyPr/>
        <a:lstStyle/>
        <a:p>
          <a:endParaRPr lang="es-EC"/>
        </a:p>
      </dgm:t>
    </dgm:pt>
    <dgm:pt modelId="{9E74F05D-0DE7-4EC3-B9C7-FC9D514EC92F}">
      <dgm:prSet phldrT="[Texto]" custT="1"/>
      <dgm:spPr/>
      <dgm:t>
        <a:bodyPr/>
        <a:lstStyle/>
        <a:p>
          <a:r>
            <a:rPr lang="es-EC" sz="1400" dirty="0" smtClean="0">
              <a:solidFill>
                <a:schemeClr val="bg1"/>
              </a:solidFill>
            </a:rPr>
            <a:t>Control de Procesos</a:t>
          </a:r>
          <a:endParaRPr lang="es-EC" sz="1400" dirty="0">
            <a:solidFill>
              <a:schemeClr val="bg1"/>
            </a:solidFill>
          </a:endParaRPr>
        </a:p>
      </dgm:t>
    </dgm:pt>
    <dgm:pt modelId="{06921FE5-2A4E-48E5-9814-898B9806F22F}" type="parTrans" cxnId="{18580361-1EF0-4D42-A68B-47FCAC774F30}">
      <dgm:prSet/>
      <dgm:spPr/>
      <dgm:t>
        <a:bodyPr/>
        <a:lstStyle/>
        <a:p>
          <a:endParaRPr lang="es-EC"/>
        </a:p>
      </dgm:t>
    </dgm:pt>
    <dgm:pt modelId="{45EE4BAD-A6FF-4352-ADDD-FCE53009CBCE}" type="sibTrans" cxnId="{18580361-1EF0-4D42-A68B-47FCAC774F30}">
      <dgm:prSet/>
      <dgm:spPr/>
      <dgm:t>
        <a:bodyPr/>
        <a:lstStyle/>
        <a:p>
          <a:endParaRPr lang="es-EC"/>
        </a:p>
      </dgm:t>
    </dgm:pt>
    <dgm:pt modelId="{F22ADB41-3624-4829-A2B1-A566E8EA72C5}">
      <dgm:prSet phldrT="[Texto]" custT="1"/>
      <dgm:spPr/>
      <dgm:t>
        <a:bodyPr/>
        <a:lstStyle/>
        <a:p>
          <a:r>
            <a:rPr lang="es-EC" sz="1400" dirty="0" smtClean="0">
              <a:solidFill>
                <a:schemeClr val="bg1"/>
              </a:solidFill>
            </a:rPr>
            <a:t>Lectura de Datos</a:t>
          </a:r>
          <a:endParaRPr lang="es-EC" sz="1400" dirty="0">
            <a:solidFill>
              <a:schemeClr val="bg1"/>
            </a:solidFill>
          </a:endParaRPr>
        </a:p>
      </dgm:t>
    </dgm:pt>
    <dgm:pt modelId="{AE73A45B-5C26-4D21-A3F1-92A24E600E89}" type="parTrans" cxnId="{760BBD4C-85F1-48E6-81A2-5724CA0EDC93}">
      <dgm:prSet/>
      <dgm:spPr/>
      <dgm:t>
        <a:bodyPr/>
        <a:lstStyle/>
        <a:p>
          <a:endParaRPr lang="es-EC"/>
        </a:p>
      </dgm:t>
    </dgm:pt>
    <dgm:pt modelId="{6D676AC2-4EB3-4ED4-BA32-76DB38E1DF97}" type="sibTrans" cxnId="{760BBD4C-85F1-48E6-81A2-5724CA0EDC93}">
      <dgm:prSet/>
      <dgm:spPr/>
      <dgm:t>
        <a:bodyPr/>
        <a:lstStyle/>
        <a:p>
          <a:endParaRPr lang="es-EC"/>
        </a:p>
      </dgm:t>
    </dgm:pt>
    <dgm:pt modelId="{03B8C7A2-AA39-49F4-A0EB-E7217B67E605}">
      <dgm:prSet phldrT="[Texto]" custT="1"/>
      <dgm:spPr/>
      <dgm:t>
        <a:bodyPr/>
        <a:lstStyle/>
        <a:p>
          <a:r>
            <a:rPr lang="es-EC" sz="1400" dirty="0" smtClean="0">
              <a:solidFill>
                <a:schemeClr val="bg1"/>
              </a:solidFill>
            </a:rPr>
            <a:t>Sensores</a:t>
          </a:r>
          <a:endParaRPr lang="es-EC" sz="1400" dirty="0">
            <a:solidFill>
              <a:schemeClr val="bg1"/>
            </a:solidFill>
          </a:endParaRPr>
        </a:p>
      </dgm:t>
    </dgm:pt>
    <dgm:pt modelId="{1E1A1F90-3904-4542-93BE-C50F95CC2282}" type="parTrans" cxnId="{FE0A3B01-0FF6-40C3-A774-F1C65C543C6B}">
      <dgm:prSet/>
      <dgm:spPr/>
      <dgm:t>
        <a:bodyPr/>
        <a:lstStyle/>
        <a:p>
          <a:endParaRPr lang="es-EC"/>
        </a:p>
      </dgm:t>
    </dgm:pt>
    <dgm:pt modelId="{37E859F8-D295-49FD-AF0F-7D84E93A3C28}" type="sibTrans" cxnId="{FE0A3B01-0FF6-40C3-A774-F1C65C543C6B}">
      <dgm:prSet/>
      <dgm:spPr/>
      <dgm:t>
        <a:bodyPr/>
        <a:lstStyle/>
        <a:p>
          <a:endParaRPr lang="es-EC"/>
        </a:p>
      </dgm:t>
    </dgm:pt>
    <dgm:pt modelId="{4D5C97F3-E8F1-4124-A4AF-FB404CF05E94}">
      <dgm:prSet phldrT="[Texto]" custT="1"/>
      <dgm:spPr/>
      <dgm:t>
        <a:bodyPr/>
        <a:lstStyle/>
        <a:p>
          <a:r>
            <a:rPr lang="es-EC" sz="1400" dirty="0" smtClean="0">
              <a:solidFill>
                <a:schemeClr val="bg1"/>
              </a:solidFill>
            </a:rPr>
            <a:t>Conexión Internet</a:t>
          </a:r>
          <a:endParaRPr lang="es-EC" sz="1400" dirty="0">
            <a:solidFill>
              <a:schemeClr val="bg1"/>
            </a:solidFill>
          </a:endParaRPr>
        </a:p>
      </dgm:t>
    </dgm:pt>
    <dgm:pt modelId="{03316560-7524-4D1F-B26C-C9CEAEE7D8DC}" type="parTrans" cxnId="{E539FD5B-E8A4-4759-9474-A007F47B6F4E}">
      <dgm:prSet/>
      <dgm:spPr/>
      <dgm:t>
        <a:bodyPr/>
        <a:lstStyle/>
        <a:p>
          <a:endParaRPr lang="es-EC"/>
        </a:p>
      </dgm:t>
    </dgm:pt>
    <dgm:pt modelId="{60D3BECC-648F-413A-9951-52DDAE5680ED}" type="sibTrans" cxnId="{E539FD5B-E8A4-4759-9474-A007F47B6F4E}">
      <dgm:prSet/>
      <dgm:spPr/>
      <dgm:t>
        <a:bodyPr/>
        <a:lstStyle/>
        <a:p>
          <a:endParaRPr lang="es-EC"/>
        </a:p>
      </dgm:t>
    </dgm:pt>
    <dgm:pt modelId="{B7CAD9B9-3566-4DC2-990B-2FA57BB1B257}">
      <dgm:prSet phldrT="[Texto]" custT="1"/>
      <dgm:spPr/>
      <dgm:t>
        <a:bodyPr/>
        <a:lstStyle/>
        <a:p>
          <a:r>
            <a:rPr lang="es-EC" sz="1400" dirty="0" smtClean="0">
              <a:solidFill>
                <a:schemeClr val="bg1"/>
              </a:solidFill>
            </a:rPr>
            <a:t>Aplicativos</a:t>
          </a:r>
          <a:endParaRPr lang="es-EC" sz="1400" dirty="0">
            <a:solidFill>
              <a:schemeClr val="bg1"/>
            </a:solidFill>
          </a:endParaRPr>
        </a:p>
      </dgm:t>
    </dgm:pt>
    <dgm:pt modelId="{A33C6BA0-8B92-4D0F-91DC-DFFB11B13D3E}" type="parTrans" cxnId="{B9642920-5549-451B-AA48-84873CF17020}">
      <dgm:prSet/>
      <dgm:spPr/>
      <dgm:t>
        <a:bodyPr/>
        <a:lstStyle/>
        <a:p>
          <a:endParaRPr lang="es-EC"/>
        </a:p>
      </dgm:t>
    </dgm:pt>
    <dgm:pt modelId="{E53741AE-8B0C-405F-830C-3ABAD93D0069}" type="sibTrans" cxnId="{B9642920-5549-451B-AA48-84873CF17020}">
      <dgm:prSet/>
      <dgm:spPr/>
      <dgm:t>
        <a:bodyPr/>
        <a:lstStyle/>
        <a:p>
          <a:endParaRPr lang="es-EC"/>
        </a:p>
      </dgm:t>
    </dgm:pt>
    <dgm:pt modelId="{62ACA067-8DB0-46D7-82B8-DF750CCB3F39}" type="pres">
      <dgm:prSet presAssocID="{CB2A6CBD-4ABD-456D-88AD-96F2C5F560D8}" presName="Name0" presStyleCnt="0">
        <dgm:presLayoutVars>
          <dgm:chMax val="1"/>
          <dgm:dir/>
          <dgm:animLvl val="ctr"/>
          <dgm:resizeHandles val="exact"/>
        </dgm:presLayoutVars>
      </dgm:prSet>
      <dgm:spPr/>
      <dgm:t>
        <a:bodyPr/>
        <a:lstStyle/>
        <a:p>
          <a:endParaRPr lang="es-ES"/>
        </a:p>
      </dgm:t>
    </dgm:pt>
    <dgm:pt modelId="{CA95538F-94C3-4BB7-9C79-ABCB2C89C496}" type="pres">
      <dgm:prSet presAssocID="{FCAF9AC8-AA39-4A91-9D70-67EB69766C1B}" presName="centerShape" presStyleLbl="node0" presStyleIdx="0" presStyleCnt="1" custScaleX="107032"/>
      <dgm:spPr/>
      <dgm:t>
        <a:bodyPr/>
        <a:lstStyle/>
        <a:p>
          <a:endParaRPr lang="es-EC"/>
        </a:p>
      </dgm:t>
    </dgm:pt>
    <dgm:pt modelId="{EA571096-1F9B-483E-AE09-92E614DFEC26}" type="pres">
      <dgm:prSet presAssocID="{9E74F05D-0DE7-4EC3-B9C7-FC9D514EC92F}" presName="node" presStyleLbl="node1" presStyleIdx="0" presStyleCnt="5" custScaleX="115862">
        <dgm:presLayoutVars>
          <dgm:bulletEnabled val="1"/>
        </dgm:presLayoutVars>
      </dgm:prSet>
      <dgm:spPr/>
      <dgm:t>
        <a:bodyPr/>
        <a:lstStyle/>
        <a:p>
          <a:endParaRPr lang="es-ES"/>
        </a:p>
      </dgm:t>
    </dgm:pt>
    <dgm:pt modelId="{237FCABE-555B-46CC-BCF3-C1BFC5A34C81}" type="pres">
      <dgm:prSet presAssocID="{9E74F05D-0DE7-4EC3-B9C7-FC9D514EC92F}" presName="dummy" presStyleCnt="0"/>
      <dgm:spPr/>
    </dgm:pt>
    <dgm:pt modelId="{3CA40EA1-0198-43F9-B781-7C328D187D2E}" type="pres">
      <dgm:prSet presAssocID="{45EE4BAD-A6FF-4352-ADDD-FCE53009CBCE}" presName="sibTrans" presStyleLbl="sibTrans2D1" presStyleIdx="0" presStyleCnt="5"/>
      <dgm:spPr/>
      <dgm:t>
        <a:bodyPr/>
        <a:lstStyle/>
        <a:p>
          <a:endParaRPr lang="es-ES"/>
        </a:p>
      </dgm:t>
    </dgm:pt>
    <dgm:pt modelId="{AA9B012F-7A19-4F5C-BC36-621702D49B93}" type="pres">
      <dgm:prSet presAssocID="{F22ADB41-3624-4829-A2B1-A566E8EA72C5}" presName="node" presStyleLbl="node1" presStyleIdx="1" presStyleCnt="5">
        <dgm:presLayoutVars>
          <dgm:bulletEnabled val="1"/>
        </dgm:presLayoutVars>
      </dgm:prSet>
      <dgm:spPr/>
      <dgm:t>
        <a:bodyPr/>
        <a:lstStyle/>
        <a:p>
          <a:endParaRPr lang="es-EC"/>
        </a:p>
      </dgm:t>
    </dgm:pt>
    <dgm:pt modelId="{347C7D4F-F47F-4249-8B14-9A837E9A8C6F}" type="pres">
      <dgm:prSet presAssocID="{F22ADB41-3624-4829-A2B1-A566E8EA72C5}" presName="dummy" presStyleCnt="0"/>
      <dgm:spPr/>
    </dgm:pt>
    <dgm:pt modelId="{CEEA3E39-EE37-4C3F-9F62-DDDFFFF1799E}" type="pres">
      <dgm:prSet presAssocID="{6D676AC2-4EB3-4ED4-BA32-76DB38E1DF97}" presName="sibTrans" presStyleLbl="sibTrans2D1" presStyleIdx="1" presStyleCnt="5"/>
      <dgm:spPr/>
      <dgm:t>
        <a:bodyPr/>
        <a:lstStyle/>
        <a:p>
          <a:endParaRPr lang="es-ES"/>
        </a:p>
      </dgm:t>
    </dgm:pt>
    <dgm:pt modelId="{8629DBFE-0400-46FB-8FB1-0587E6D5FA89}" type="pres">
      <dgm:prSet presAssocID="{B7CAD9B9-3566-4DC2-990B-2FA57BB1B257}" presName="node" presStyleLbl="node1" presStyleIdx="2" presStyleCnt="5" custScaleX="114846">
        <dgm:presLayoutVars>
          <dgm:bulletEnabled val="1"/>
        </dgm:presLayoutVars>
      </dgm:prSet>
      <dgm:spPr/>
      <dgm:t>
        <a:bodyPr/>
        <a:lstStyle/>
        <a:p>
          <a:endParaRPr lang="es-ES"/>
        </a:p>
      </dgm:t>
    </dgm:pt>
    <dgm:pt modelId="{C5D1BD93-DA3C-4798-9826-24C346E89103}" type="pres">
      <dgm:prSet presAssocID="{B7CAD9B9-3566-4DC2-990B-2FA57BB1B257}" presName="dummy" presStyleCnt="0"/>
      <dgm:spPr/>
    </dgm:pt>
    <dgm:pt modelId="{657A070A-69A2-4750-80F5-5A54C02CC7AD}" type="pres">
      <dgm:prSet presAssocID="{E53741AE-8B0C-405F-830C-3ABAD93D0069}" presName="sibTrans" presStyleLbl="sibTrans2D1" presStyleIdx="2" presStyleCnt="5"/>
      <dgm:spPr/>
      <dgm:t>
        <a:bodyPr/>
        <a:lstStyle/>
        <a:p>
          <a:endParaRPr lang="es-ES"/>
        </a:p>
      </dgm:t>
    </dgm:pt>
    <dgm:pt modelId="{0AC1EBF9-B9B0-48AF-BC36-E3290779728C}" type="pres">
      <dgm:prSet presAssocID="{03B8C7A2-AA39-49F4-A0EB-E7217B67E605}" presName="node" presStyleLbl="node1" presStyleIdx="3" presStyleCnt="5" custScaleX="111175">
        <dgm:presLayoutVars>
          <dgm:bulletEnabled val="1"/>
        </dgm:presLayoutVars>
      </dgm:prSet>
      <dgm:spPr/>
      <dgm:t>
        <a:bodyPr/>
        <a:lstStyle/>
        <a:p>
          <a:endParaRPr lang="es-EC"/>
        </a:p>
      </dgm:t>
    </dgm:pt>
    <dgm:pt modelId="{9F6E3CC6-A481-47CE-A528-FF07C83B157A}" type="pres">
      <dgm:prSet presAssocID="{03B8C7A2-AA39-49F4-A0EB-E7217B67E605}" presName="dummy" presStyleCnt="0"/>
      <dgm:spPr/>
    </dgm:pt>
    <dgm:pt modelId="{28AA2E18-2C75-4370-9E78-CD1FCAC69F7C}" type="pres">
      <dgm:prSet presAssocID="{37E859F8-D295-49FD-AF0F-7D84E93A3C28}" presName="sibTrans" presStyleLbl="sibTrans2D1" presStyleIdx="3" presStyleCnt="5"/>
      <dgm:spPr/>
      <dgm:t>
        <a:bodyPr/>
        <a:lstStyle/>
        <a:p>
          <a:endParaRPr lang="es-ES"/>
        </a:p>
      </dgm:t>
    </dgm:pt>
    <dgm:pt modelId="{05534A6F-299A-4987-837C-31713DA637F2}" type="pres">
      <dgm:prSet presAssocID="{4D5C97F3-E8F1-4124-A4AF-FB404CF05E94}" presName="node" presStyleLbl="node1" presStyleIdx="4" presStyleCnt="5" custScaleX="118445">
        <dgm:presLayoutVars>
          <dgm:bulletEnabled val="1"/>
        </dgm:presLayoutVars>
      </dgm:prSet>
      <dgm:spPr/>
      <dgm:t>
        <a:bodyPr/>
        <a:lstStyle/>
        <a:p>
          <a:endParaRPr lang="es-ES"/>
        </a:p>
      </dgm:t>
    </dgm:pt>
    <dgm:pt modelId="{7DACE6AC-2AD2-499B-8F32-7DEACEDA52F4}" type="pres">
      <dgm:prSet presAssocID="{4D5C97F3-E8F1-4124-A4AF-FB404CF05E94}" presName="dummy" presStyleCnt="0"/>
      <dgm:spPr/>
    </dgm:pt>
    <dgm:pt modelId="{F2B86B77-5C5A-413E-98CE-47FE2DF87931}" type="pres">
      <dgm:prSet presAssocID="{60D3BECC-648F-413A-9951-52DDAE5680ED}" presName="sibTrans" presStyleLbl="sibTrans2D1" presStyleIdx="4" presStyleCnt="5"/>
      <dgm:spPr/>
      <dgm:t>
        <a:bodyPr/>
        <a:lstStyle/>
        <a:p>
          <a:endParaRPr lang="es-ES"/>
        </a:p>
      </dgm:t>
    </dgm:pt>
  </dgm:ptLst>
  <dgm:cxnLst>
    <dgm:cxn modelId="{8D078521-187E-4A41-9B82-D2A1C8F3C83D}" srcId="{CB2A6CBD-4ABD-456D-88AD-96F2C5F560D8}" destId="{FCAF9AC8-AA39-4A91-9D70-67EB69766C1B}" srcOrd="0" destOrd="0" parTransId="{3C20BEEB-E7BA-4E9A-AEFB-1EC84317C316}" sibTransId="{ACC6655C-BD90-4E01-94C8-7785FD2F6FBF}"/>
    <dgm:cxn modelId="{E539FD5B-E8A4-4759-9474-A007F47B6F4E}" srcId="{FCAF9AC8-AA39-4A91-9D70-67EB69766C1B}" destId="{4D5C97F3-E8F1-4124-A4AF-FB404CF05E94}" srcOrd="4" destOrd="0" parTransId="{03316560-7524-4D1F-B26C-C9CEAEE7D8DC}" sibTransId="{60D3BECC-648F-413A-9951-52DDAE5680ED}"/>
    <dgm:cxn modelId="{760BBD4C-85F1-48E6-81A2-5724CA0EDC93}" srcId="{FCAF9AC8-AA39-4A91-9D70-67EB69766C1B}" destId="{F22ADB41-3624-4829-A2B1-A566E8EA72C5}" srcOrd="1" destOrd="0" parTransId="{AE73A45B-5C26-4D21-A3F1-92A24E600E89}" sibTransId="{6D676AC2-4EB3-4ED4-BA32-76DB38E1DF97}"/>
    <dgm:cxn modelId="{B9AEA431-C263-41F1-BB57-6BA28E4E125A}" type="presOf" srcId="{45EE4BAD-A6FF-4352-ADDD-FCE53009CBCE}" destId="{3CA40EA1-0198-43F9-B781-7C328D187D2E}" srcOrd="0" destOrd="0" presId="urn:microsoft.com/office/officeart/2005/8/layout/radial6"/>
    <dgm:cxn modelId="{072D871D-CCC1-441F-A95F-D0C69123CA16}" type="presOf" srcId="{FCAF9AC8-AA39-4A91-9D70-67EB69766C1B}" destId="{CA95538F-94C3-4BB7-9C79-ABCB2C89C496}" srcOrd="0" destOrd="0" presId="urn:microsoft.com/office/officeart/2005/8/layout/radial6"/>
    <dgm:cxn modelId="{59762648-15FE-48BC-A79C-D9A478CF8F35}" type="presOf" srcId="{F22ADB41-3624-4829-A2B1-A566E8EA72C5}" destId="{AA9B012F-7A19-4F5C-BC36-621702D49B93}" srcOrd="0" destOrd="0" presId="urn:microsoft.com/office/officeart/2005/8/layout/radial6"/>
    <dgm:cxn modelId="{1B8C9B6E-D8AA-4B25-94C8-6A8BCA58FB25}" type="presOf" srcId="{03B8C7A2-AA39-49F4-A0EB-E7217B67E605}" destId="{0AC1EBF9-B9B0-48AF-BC36-E3290779728C}" srcOrd="0" destOrd="0" presId="urn:microsoft.com/office/officeart/2005/8/layout/radial6"/>
    <dgm:cxn modelId="{C4270E52-D38C-4487-8F89-990B84EF3948}" type="presOf" srcId="{9E74F05D-0DE7-4EC3-B9C7-FC9D514EC92F}" destId="{EA571096-1F9B-483E-AE09-92E614DFEC26}" srcOrd="0" destOrd="0" presId="urn:microsoft.com/office/officeart/2005/8/layout/radial6"/>
    <dgm:cxn modelId="{7D54B1B3-A98A-4CDD-A7FD-6C0F1DE0F46C}" type="presOf" srcId="{6D676AC2-4EB3-4ED4-BA32-76DB38E1DF97}" destId="{CEEA3E39-EE37-4C3F-9F62-DDDFFFF1799E}" srcOrd="0" destOrd="0" presId="urn:microsoft.com/office/officeart/2005/8/layout/radial6"/>
    <dgm:cxn modelId="{8C2839F5-12C5-46B3-B265-ECCFB0C0C53F}" type="presOf" srcId="{B7CAD9B9-3566-4DC2-990B-2FA57BB1B257}" destId="{8629DBFE-0400-46FB-8FB1-0587E6D5FA89}" srcOrd="0" destOrd="0" presId="urn:microsoft.com/office/officeart/2005/8/layout/radial6"/>
    <dgm:cxn modelId="{B9642920-5549-451B-AA48-84873CF17020}" srcId="{FCAF9AC8-AA39-4A91-9D70-67EB69766C1B}" destId="{B7CAD9B9-3566-4DC2-990B-2FA57BB1B257}" srcOrd="2" destOrd="0" parTransId="{A33C6BA0-8B92-4D0F-91DC-DFFB11B13D3E}" sibTransId="{E53741AE-8B0C-405F-830C-3ABAD93D0069}"/>
    <dgm:cxn modelId="{2D8778B3-7187-496E-8E55-D5CFA0FCA75C}" type="presOf" srcId="{60D3BECC-648F-413A-9951-52DDAE5680ED}" destId="{F2B86B77-5C5A-413E-98CE-47FE2DF87931}" srcOrd="0" destOrd="0" presId="urn:microsoft.com/office/officeart/2005/8/layout/radial6"/>
    <dgm:cxn modelId="{15DAB377-7CA4-4C93-8043-5946607EA2A8}" type="presOf" srcId="{E53741AE-8B0C-405F-830C-3ABAD93D0069}" destId="{657A070A-69A2-4750-80F5-5A54C02CC7AD}" srcOrd="0" destOrd="0" presId="urn:microsoft.com/office/officeart/2005/8/layout/radial6"/>
    <dgm:cxn modelId="{8BA0BD1A-A884-4E6B-961F-547D59166ABF}" type="presOf" srcId="{37E859F8-D295-49FD-AF0F-7D84E93A3C28}" destId="{28AA2E18-2C75-4370-9E78-CD1FCAC69F7C}" srcOrd="0" destOrd="0" presId="urn:microsoft.com/office/officeart/2005/8/layout/radial6"/>
    <dgm:cxn modelId="{18580361-1EF0-4D42-A68B-47FCAC774F30}" srcId="{FCAF9AC8-AA39-4A91-9D70-67EB69766C1B}" destId="{9E74F05D-0DE7-4EC3-B9C7-FC9D514EC92F}" srcOrd="0" destOrd="0" parTransId="{06921FE5-2A4E-48E5-9814-898B9806F22F}" sibTransId="{45EE4BAD-A6FF-4352-ADDD-FCE53009CBCE}"/>
    <dgm:cxn modelId="{2E076F2B-DC6F-4933-8021-8A727B463A5E}" type="presOf" srcId="{4D5C97F3-E8F1-4124-A4AF-FB404CF05E94}" destId="{05534A6F-299A-4987-837C-31713DA637F2}" srcOrd="0" destOrd="0" presId="urn:microsoft.com/office/officeart/2005/8/layout/radial6"/>
    <dgm:cxn modelId="{F5EEE659-5182-4312-A4F2-F48325584657}" type="presOf" srcId="{CB2A6CBD-4ABD-456D-88AD-96F2C5F560D8}" destId="{62ACA067-8DB0-46D7-82B8-DF750CCB3F39}" srcOrd="0" destOrd="0" presId="urn:microsoft.com/office/officeart/2005/8/layout/radial6"/>
    <dgm:cxn modelId="{FE0A3B01-0FF6-40C3-A774-F1C65C543C6B}" srcId="{FCAF9AC8-AA39-4A91-9D70-67EB69766C1B}" destId="{03B8C7A2-AA39-49F4-A0EB-E7217B67E605}" srcOrd="3" destOrd="0" parTransId="{1E1A1F90-3904-4542-93BE-C50F95CC2282}" sibTransId="{37E859F8-D295-49FD-AF0F-7D84E93A3C28}"/>
    <dgm:cxn modelId="{B10F4B13-9CA3-478A-91D0-616D21C2E4C4}" type="presParOf" srcId="{62ACA067-8DB0-46D7-82B8-DF750CCB3F39}" destId="{CA95538F-94C3-4BB7-9C79-ABCB2C89C496}" srcOrd="0" destOrd="0" presId="urn:microsoft.com/office/officeart/2005/8/layout/radial6"/>
    <dgm:cxn modelId="{1D7D4E70-EDEA-4FF7-BD49-A30B030A4003}" type="presParOf" srcId="{62ACA067-8DB0-46D7-82B8-DF750CCB3F39}" destId="{EA571096-1F9B-483E-AE09-92E614DFEC26}" srcOrd="1" destOrd="0" presId="urn:microsoft.com/office/officeart/2005/8/layout/radial6"/>
    <dgm:cxn modelId="{5F1AF5E5-79A6-401A-A3BA-8CDFEBD019C3}" type="presParOf" srcId="{62ACA067-8DB0-46D7-82B8-DF750CCB3F39}" destId="{237FCABE-555B-46CC-BCF3-C1BFC5A34C81}" srcOrd="2" destOrd="0" presId="urn:microsoft.com/office/officeart/2005/8/layout/radial6"/>
    <dgm:cxn modelId="{A4DA3F64-742B-42B7-8669-C88FF4BFECFE}" type="presParOf" srcId="{62ACA067-8DB0-46D7-82B8-DF750CCB3F39}" destId="{3CA40EA1-0198-43F9-B781-7C328D187D2E}" srcOrd="3" destOrd="0" presId="urn:microsoft.com/office/officeart/2005/8/layout/radial6"/>
    <dgm:cxn modelId="{E0E821AA-FF88-4843-9142-3E104813834B}" type="presParOf" srcId="{62ACA067-8DB0-46D7-82B8-DF750CCB3F39}" destId="{AA9B012F-7A19-4F5C-BC36-621702D49B93}" srcOrd="4" destOrd="0" presId="urn:microsoft.com/office/officeart/2005/8/layout/radial6"/>
    <dgm:cxn modelId="{ECAAAC34-90FC-40FE-AADC-8A427C8EED28}" type="presParOf" srcId="{62ACA067-8DB0-46D7-82B8-DF750CCB3F39}" destId="{347C7D4F-F47F-4249-8B14-9A837E9A8C6F}" srcOrd="5" destOrd="0" presId="urn:microsoft.com/office/officeart/2005/8/layout/radial6"/>
    <dgm:cxn modelId="{6E9AC2E7-6C06-4165-A4F2-FEEFF8D62F0A}" type="presParOf" srcId="{62ACA067-8DB0-46D7-82B8-DF750CCB3F39}" destId="{CEEA3E39-EE37-4C3F-9F62-DDDFFFF1799E}" srcOrd="6" destOrd="0" presId="urn:microsoft.com/office/officeart/2005/8/layout/radial6"/>
    <dgm:cxn modelId="{4ABF1E62-E7B0-4A4D-ADFA-7A3028F8C48F}" type="presParOf" srcId="{62ACA067-8DB0-46D7-82B8-DF750CCB3F39}" destId="{8629DBFE-0400-46FB-8FB1-0587E6D5FA89}" srcOrd="7" destOrd="0" presId="urn:microsoft.com/office/officeart/2005/8/layout/radial6"/>
    <dgm:cxn modelId="{16ACF77F-9553-4220-8A6A-55D0626EF0BF}" type="presParOf" srcId="{62ACA067-8DB0-46D7-82B8-DF750CCB3F39}" destId="{C5D1BD93-DA3C-4798-9826-24C346E89103}" srcOrd="8" destOrd="0" presId="urn:microsoft.com/office/officeart/2005/8/layout/radial6"/>
    <dgm:cxn modelId="{30988F11-2D7D-4982-9476-852C25BBBEB6}" type="presParOf" srcId="{62ACA067-8DB0-46D7-82B8-DF750CCB3F39}" destId="{657A070A-69A2-4750-80F5-5A54C02CC7AD}" srcOrd="9" destOrd="0" presId="urn:microsoft.com/office/officeart/2005/8/layout/radial6"/>
    <dgm:cxn modelId="{F789DC86-667A-40AD-ACA4-CBFCBD82E579}" type="presParOf" srcId="{62ACA067-8DB0-46D7-82B8-DF750CCB3F39}" destId="{0AC1EBF9-B9B0-48AF-BC36-E3290779728C}" srcOrd="10" destOrd="0" presId="urn:microsoft.com/office/officeart/2005/8/layout/radial6"/>
    <dgm:cxn modelId="{CEA34080-370C-4346-A146-C1663CE9D2A0}" type="presParOf" srcId="{62ACA067-8DB0-46D7-82B8-DF750CCB3F39}" destId="{9F6E3CC6-A481-47CE-A528-FF07C83B157A}" srcOrd="11" destOrd="0" presId="urn:microsoft.com/office/officeart/2005/8/layout/radial6"/>
    <dgm:cxn modelId="{B76B677B-A9C5-465A-95E8-9642D84FDE31}" type="presParOf" srcId="{62ACA067-8DB0-46D7-82B8-DF750CCB3F39}" destId="{28AA2E18-2C75-4370-9E78-CD1FCAC69F7C}" srcOrd="12" destOrd="0" presId="urn:microsoft.com/office/officeart/2005/8/layout/radial6"/>
    <dgm:cxn modelId="{8F275C2F-8D45-472F-BC16-7055CF12558F}" type="presParOf" srcId="{62ACA067-8DB0-46D7-82B8-DF750CCB3F39}" destId="{05534A6F-299A-4987-837C-31713DA637F2}" srcOrd="13" destOrd="0" presId="urn:microsoft.com/office/officeart/2005/8/layout/radial6"/>
    <dgm:cxn modelId="{AD7FB74F-4B62-477E-A5AE-BA6C13337B3D}" type="presParOf" srcId="{62ACA067-8DB0-46D7-82B8-DF750CCB3F39}" destId="{7DACE6AC-2AD2-499B-8F32-7DEACEDA52F4}" srcOrd="14" destOrd="0" presId="urn:microsoft.com/office/officeart/2005/8/layout/radial6"/>
    <dgm:cxn modelId="{154FF2A3-893E-40EC-A0B8-829C1C3B745D}" type="presParOf" srcId="{62ACA067-8DB0-46D7-82B8-DF750CCB3F39}" destId="{F2B86B77-5C5A-413E-98CE-47FE2DF8793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86B77-5C5A-413E-98CE-47FE2DF87931}">
      <dsp:nvSpPr>
        <dsp:cNvPr id="0" name=""/>
        <dsp:cNvSpPr/>
      </dsp:nvSpPr>
      <dsp:spPr>
        <a:xfrm>
          <a:off x="2599163" y="515811"/>
          <a:ext cx="3436318" cy="3436318"/>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8AA2E18-2C75-4370-9E78-CD1FCAC69F7C}">
      <dsp:nvSpPr>
        <dsp:cNvPr id="0" name=""/>
        <dsp:cNvSpPr/>
      </dsp:nvSpPr>
      <dsp:spPr>
        <a:xfrm>
          <a:off x="2599163" y="515811"/>
          <a:ext cx="3436318" cy="3436318"/>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7A070A-69A2-4750-80F5-5A54C02CC7AD}">
      <dsp:nvSpPr>
        <dsp:cNvPr id="0" name=""/>
        <dsp:cNvSpPr/>
      </dsp:nvSpPr>
      <dsp:spPr>
        <a:xfrm>
          <a:off x="2599163" y="515811"/>
          <a:ext cx="3436318" cy="3436318"/>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EA3E39-EE37-4C3F-9F62-DDDFFFF1799E}">
      <dsp:nvSpPr>
        <dsp:cNvPr id="0" name=""/>
        <dsp:cNvSpPr/>
      </dsp:nvSpPr>
      <dsp:spPr>
        <a:xfrm>
          <a:off x="2599163" y="515811"/>
          <a:ext cx="3436318" cy="3436318"/>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CA40EA1-0198-43F9-B781-7C328D187D2E}">
      <dsp:nvSpPr>
        <dsp:cNvPr id="0" name=""/>
        <dsp:cNvSpPr/>
      </dsp:nvSpPr>
      <dsp:spPr>
        <a:xfrm>
          <a:off x="2599163" y="515811"/>
          <a:ext cx="3436318" cy="3436318"/>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95538F-94C3-4BB7-9C79-ABCB2C89C496}">
      <dsp:nvSpPr>
        <dsp:cNvPr id="0" name=""/>
        <dsp:cNvSpPr/>
      </dsp:nvSpPr>
      <dsp:spPr>
        <a:xfrm>
          <a:off x="3470074" y="1442386"/>
          <a:ext cx="1694495" cy="158316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Servidor Web Embebido</a:t>
          </a:r>
          <a:endParaRPr lang="es-EC" sz="1800" kern="1200" dirty="0">
            <a:solidFill>
              <a:schemeClr val="bg1"/>
            </a:solidFill>
          </a:endParaRPr>
        </a:p>
      </dsp:txBody>
      <dsp:txXfrm>
        <a:off x="3718227" y="1674235"/>
        <a:ext cx="1198189" cy="1119469"/>
      </dsp:txXfrm>
    </dsp:sp>
    <dsp:sp modelId="{EA571096-1F9B-483E-AE09-92E614DFEC26}">
      <dsp:nvSpPr>
        <dsp:cNvPr id="0" name=""/>
        <dsp:cNvSpPr/>
      </dsp:nvSpPr>
      <dsp:spPr>
        <a:xfrm>
          <a:off x="3675321" y="1598"/>
          <a:ext cx="1284002" cy="110821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Control de Procesos</a:t>
          </a:r>
          <a:endParaRPr lang="es-EC" sz="1400" kern="1200" dirty="0">
            <a:solidFill>
              <a:schemeClr val="bg1"/>
            </a:solidFill>
          </a:endParaRPr>
        </a:p>
      </dsp:txBody>
      <dsp:txXfrm>
        <a:off x="3863359" y="163893"/>
        <a:ext cx="907926" cy="783627"/>
      </dsp:txXfrm>
    </dsp:sp>
    <dsp:sp modelId="{AA9B012F-7A19-4F5C-BC36-621702D49B93}">
      <dsp:nvSpPr>
        <dsp:cNvPr id="0" name=""/>
        <dsp:cNvSpPr/>
      </dsp:nvSpPr>
      <dsp:spPr>
        <a:xfrm>
          <a:off x="5359337" y="1161249"/>
          <a:ext cx="1108217" cy="110821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Lectura de Datos</a:t>
          </a:r>
          <a:endParaRPr lang="es-EC" sz="1400" kern="1200" dirty="0">
            <a:solidFill>
              <a:schemeClr val="bg1"/>
            </a:solidFill>
          </a:endParaRPr>
        </a:p>
      </dsp:txBody>
      <dsp:txXfrm>
        <a:off x="5521632" y="1323544"/>
        <a:ext cx="783627" cy="783627"/>
      </dsp:txXfrm>
    </dsp:sp>
    <dsp:sp modelId="{8629DBFE-0400-46FB-8FB1-0587E6D5FA89}">
      <dsp:nvSpPr>
        <dsp:cNvPr id="0" name=""/>
        <dsp:cNvSpPr/>
      </dsp:nvSpPr>
      <dsp:spPr>
        <a:xfrm>
          <a:off x="4667409" y="3037605"/>
          <a:ext cx="1272743" cy="110821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Aplicativos</a:t>
          </a:r>
          <a:endParaRPr lang="es-EC" sz="1400" kern="1200" dirty="0">
            <a:solidFill>
              <a:schemeClr val="bg1"/>
            </a:solidFill>
          </a:endParaRPr>
        </a:p>
      </dsp:txBody>
      <dsp:txXfrm>
        <a:off x="4853798" y="3199900"/>
        <a:ext cx="899965" cy="783627"/>
      </dsp:txXfrm>
    </dsp:sp>
    <dsp:sp modelId="{0AC1EBF9-B9B0-48AF-BC36-E3290779728C}">
      <dsp:nvSpPr>
        <dsp:cNvPr id="0" name=""/>
        <dsp:cNvSpPr/>
      </dsp:nvSpPr>
      <dsp:spPr>
        <a:xfrm>
          <a:off x="2714833" y="3037605"/>
          <a:ext cx="1232060" cy="110821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Sensores</a:t>
          </a:r>
          <a:endParaRPr lang="es-EC" sz="1400" kern="1200" dirty="0">
            <a:solidFill>
              <a:schemeClr val="bg1"/>
            </a:solidFill>
          </a:endParaRPr>
        </a:p>
      </dsp:txBody>
      <dsp:txXfrm>
        <a:off x="2895264" y="3199900"/>
        <a:ext cx="871198" cy="783627"/>
      </dsp:txXfrm>
    </dsp:sp>
    <dsp:sp modelId="{05534A6F-299A-4987-837C-31713DA637F2}">
      <dsp:nvSpPr>
        <dsp:cNvPr id="0" name=""/>
        <dsp:cNvSpPr/>
      </dsp:nvSpPr>
      <dsp:spPr>
        <a:xfrm>
          <a:off x="2064885" y="1161249"/>
          <a:ext cx="1312627" cy="110821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Conexión Internet</a:t>
          </a:r>
          <a:endParaRPr lang="es-EC" sz="1400" kern="1200" dirty="0">
            <a:solidFill>
              <a:schemeClr val="bg1"/>
            </a:solidFill>
          </a:endParaRPr>
        </a:p>
      </dsp:txBody>
      <dsp:txXfrm>
        <a:off x="2257115" y="1323544"/>
        <a:ext cx="928167" cy="7836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8" name="7 Marcador de número de diapositiva"/>
          <p:cNvSpPr>
            <a:spLocks noGrp="1"/>
          </p:cNvSpPr>
          <p:nvPr>
            <p:ph type="sldNum" sz="quarter" idx="11"/>
          </p:nvPr>
        </p:nvSpPr>
        <p:spPr/>
        <p:txBody>
          <a:bodyPr/>
          <a:lstStyle/>
          <a:p>
            <a:fld id="{8CF485FF-1DCA-47DC-BB57-2895930D14C3}" type="slidenum">
              <a:rPr lang="es-EC" smtClean="0"/>
              <a:t>‹Nr.›</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2E1F00-0244-4C2C-8D01-5F8AE661428C}" type="datetimeFigureOut">
              <a:rPr lang="es-EC" smtClean="0"/>
              <a:t>20/12/12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8CF485FF-1DCA-47DC-BB57-2895930D14C3}" type="slidenum">
              <a:rPr lang="es-EC" smtClean="0"/>
              <a:t>‹Nr.›</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842E1F00-0244-4C2C-8D01-5F8AE661428C}" type="datetimeFigureOut">
              <a:rPr lang="es-EC" smtClean="0"/>
              <a:t>20/12/12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F485FF-1DCA-47DC-BB57-2895930D14C3}" type="slidenum">
              <a:rPr lang="es-EC" smtClean="0"/>
              <a:t>‹Nr.›</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42E1F00-0244-4C2C-8D01-5F8AE661428C}" type="datetimeFigureOut">
              <a:rPr lang="es-EC" smtClean="0"/>
              <a:t>20/12/12</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CF485FF-1DCA-47DC-BB57-2895930D14C3}" type="slidenum">
              <a:rPr lang="es-EC" smtClean="0"/>
              <a:t>‹Nr.›</a:t>
            </a:fld>
            <a:endParaRPr lang="es-EC"/>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pgh.gob.ec/imagenes/logos/ES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0869"/>
            <a:ext cx="1584176"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59334" y="3212976"/>
            <a:ext cx="8103376" cy="2139808"/>
          </a:xfrm>
          <a:prstGeom prst="rect">
            <a:avLst/>
          </a:prstGeom>
        </p:spPr>
        <p:txBody>
          <a:bodyPr vert="horz" lIns="45720" rIns="45720" anchor="t">
            <a:normAutofit fontScale="975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s-EC" sz="3000" dirty="0" smtClean="0"/>
              <a:t>IMPLEMENTACIÓN DE CONTROL DE ACCESO Y MONITORIZACIÓN  PARA PERSONA CON DISCAPACIDAD MEDIANTE UN DISPOSITIVO MÓVIL.</a:t>
            </a:r>
            <a:endParaRPr lang="es-EC" sz="3000" dirty="0"/>
          </a:p>
        </p:txBody>
      </p:sp>
      <p:sp>
        <p:nvSpPr>
          <p:cNvPr id="6" name="5 CuadroTexto"/>
          <p:cNvSpPr txBox="1"/>
          <p:nvPr/>
        </p:nvSpPr>
        <p:spPr>
          <a:xfrm>
            <a:off x="2627784" y="300544"/>
            <a:ext cx="5616624" cy="1323439"/>
          </a:xfrm>
          <a:prstGeom prst="rect">
            <a:avLst/>
          </a:prstGeom>
          <a:noFill/>
        </p:spPr>
        <p:txBody>
          <a:bodyPr wrap="square" rtlCol="0">
            <a:spAutoFit/>
          </a:bodyPr>
          <a:lstStyle/>
          <a:p>
            <a:pPr algn="ctr"/>
            <a:r>
              <a:rPr lang="es-EC" sz="2000" b="1" dirty="0" smtClean="0">
                <a:solidFill>
                  <a:schemeClr val="bg1"/>
                </a:solidFill>
              </a:rPr>
              <a:t>ESCUELA </a:t>
            </a:r>
            <a:r>
              <a:rPr lang="es-EC" sz="2000" b="1" dirty="0">
                <a:solidFill>
                  <a:schemeClr val="bg1"/>
                </a:solidFill>
              </a:rPr>
              <a:t>POLITÉCNICA </a:t>
            </a:r>
            <a:r>
              <a:rPr lang="es-EC" sz="2000" b="1" dirty="0" smtClean="0">
                <a:solidFill>
                  <a:schemeClr val="bg1"/>
                </a:solidFill>
              </a:rPr>
              <a:t>DEL EJÉRCITO</a:t>
            </a:r>
          </a:p>
          <a:p>
            <a:pPr algn="ctr"/>
            <a:endParaRPr lang="es-EC" sz="2000" b="1" dirty="0" smtClean="0">
              <a:solidFill>
                <a:schemeClr val="bg1"/>
              </a:solidFill>
            </a:endParaRPr>
          </a:p>
          <a:p>
            <a:pPr algn="ctr"/>
            <a:r>
              <a:rPr lang="es-EC" sz="2000" b="1" dirty="0" smtClean="0">
                <a:solidFill>
                  <a:schemeClr val="bg1"/>
                </a:solidFill>
              </a:rPr>
              <a:t>DEPARTAMENTO DE ELÉCTRICA Y ELECTRÓNICA</a:t>
            </a:r>
            <a:endParaRPr lang="es-EC" sz="2000" b="1" dirty="0">
              <a:solidFill>
                <a:schemeClr val="bg1"/>
              </a:solidFill>
            </a:endParaRPr>
          </a:p>
        </p:txBody>
      </p:sp>
      <p:sp>
        <p:nvSpPr>
          <p:cNvPr id="8" name="7 CuadroTexto"/>
          <p:cNvSpPr txBox="1"/>
          <p:nvPr/>
        </p:nvSpPr>
        <p:spPr>
          <a:xfrm>
            <a:off x="633985" y="2132856"/>
            <a:ext cx="7610423" cy="923330"/>
          </a:xfrm>
          <a:prstGeom prst="rect">
            <a:avLst/>
          </a:prstGeom>
          <a:noFill/>
        </p:spPr>
        <p:txBody>
          <a:bodyPr wrap="square" rtlCol="0">
            <a:spAutoFit/>
          </a:bodyPr>
          <a:lstStyle/>
          <a:p>
            <a:pPr algn="ctr"/>
            <a:r>
              <a:rPr lang="es-EC" b="1" dirty="0">
                <a:solidFill>
                  <a:schemeClr val="bg1"/>
                </a:solidFill>
              </a:rPr>
              <a:t>PLAN DE DISERTACIÓN </a:t>
            </a:r>
            <a:r>
              <a:rPr lang="es-ES" b="1" dirty="0">
                <a:solidFill>
                  <a:schemeClr val="bg1"/>
                </a:solidFill>
              </a:rPr>
              <a:t>PREVIA A LA OBTENCIÓN DEL TÍTULO DE INGENIERO ELECTRÓNICO </a:t>
            </a:r>
            <a:r>
              <a:rPr lang="es-ES" b="1" dirty="0" smtClean="0">
                <a:solidFill>
                  <a:schemeClr val="bg1"/>
                </a:solidFill>
              </a:rPr>
              <a:t>ESPECIALIDAD TELECOMUNICACIONES</a:t>
            </a:r>
            <a:endParaRPr lang="es-EC" b="1" dirty="0">
              <a:solidFill>
                <a:schemeClr val="bg1"/>
              </a:solidFill>
            </a:endParaRPr>
          </a:p>
        </p:txBody>
      </p:sp>
      <p:sp>
        <p:nvSpPr>
          <p:cNvPr id="9" name="8 CuadroTexto"/>
          <p:cNvSpPr txBox="1"/>
          <p:nvPr/>
        </p:nvSpPr>
        <p:spPr>
          <a:xfrm>
            <a:off x="905810" y="5085184"/>
            <a:ext cx="7610423" cy="923330"/>
          </a:xfrm>
          <a:prstGeom prst="rect">
            <a:avLst/>
          </a:prstGeom>
          <a:noFill/>
        </p:spPr>
        <p:txBody>
          <a:bodyPr wrap="square" rtlCol="0">
            <a:spAutoFit/>
          </a:bodyPr>
          <a:lstStyle/>
          <a:p>
            <a:pPr algn="ctr"/>
            <a:r>
              <a:rPr lang="es-EC" b="1" dirty="0" smtClean="0">
                <a:solidFill>
                  <a:schemeClr val="bg1"/>
                </a:solidFill>
              </a:rPr>
              <a:t>JUAN FERNANDO VILLALBA GALLARDO</a:t>
            </a:r>
          </a:p>
          <a:p>
            <a:pPr algn="ctr"/>
            <a:endParaRPr lang="es-EC" b="1" dirty="0" smtClean="0">
              <a:solidFill>
                <a:schemeClr val="bg1"/>
              </a:solidFill>
            </a:endParaRPr>
          </a:p>
          <a:p>
            <a:pPr algn="ctr"/>
            <a:r>
              <a:rPr lang="es-EC" b="1" dirty="0" smtClean="0">
                <a:solidFill>
                  <a:schemeClr val="bg1"/>
                </a:solidFill>
              </a:rPr>
              <a:t>QUITO- DICIEMBRE 2012</a:t>
            </a:r>
            <a:endParaRPr lang="es-EC" b="1" dirty="0">
              <a:solidFill>
                <a:schemeClr val="bg1"/>
              </a:solidFill>
            </a:endParaRPr>
          </a:p>
        </p:txBody>
      </p:sp>
    </p:spTree>
    <p:extLst>
      <p:ext uri="{BB962C8B-B14F-4D97-AF65-F5344CB8AC3E}">
        <p14:creationId xmlns:p14="http://schemas.microsoft.com/office/powerpoint/2010/main" val="2344969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Etapa de potencia</a:t>
            </a:r>
            <a:endParaRPr lang="es-ES" dirty="0"/>
          </a:p>
        </p:txBody>
      </p:sp>
      <p:pic>
        <p:nvPicPr>
          <p:cNvPr id="4" name="Imagen 3" descr="Macintosh Ñañon:Users:juferviga:Desktop:Captura de pantalla 2012-12-11 a la(s) 19.29.51.png"/>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852936"/>
            <a:ext cx="5397500" cy="2044700"/>
          </a:xfrm>
          <a:prstGeom prst="rect">
            <a:avLst/>
          </a:prstGeom>
          <a:noFill/>
          <a:ln>
            <a:noFill/>
          </a:ln>
        </p:spPr>
      </p:pic>
      <p:pic>
        <p:nvPicPr>
          <p:cNvPr id="5" name="Imagen 4" descr="Macintosh Ñañon:Users:juferviga:Desktop:Captura de pantalla 2012-12-10 a la(s) 14.41.15.png"/>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1471930" cy="1435735"/>
          </a:xfrm>
          <a:prstGeom prst="rect">
            <a:avLst/>
          </a:prstGeom>
          <a:noFill/>
          <a:ln>
            <a:noFill/>
          </a:ln>
        </p:spPr>
      </p:pic>
      <p:pic>
        <p:nvPicPr>
          <p:cNvPr id="7" name="Imagen 6" descr="Captura de pantalla 2012-12-20 a la(s) 2.58.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28201"/>
            <a:ext cx="3453664" cy="1828410"/>
          </a:xfrm>
          <a:prstGeom prst="rect">
            <a:avLst/>
          </a:prstGeom>
        </p:spPr>
      </p:pic>
      <p:sp>
        <p:nvSpPr>
          <p:cNvPr id="9" name="Rectángulo 8"/>
          <p:cNvSpPr/>
          <p:nvPr/>
        </p:nvSpPr>
        <p:spPr>
          <a:xfrm>
            <a:off x="323528" y="1340768"/>
            <a:ext cx="8568952" cy="1200329"/>
          </a:xfrm>
          <a:prstGeom prst="rect">
            <a:avLst/>
          </a:prstGeom>
        </p:spPr>
        <p:txBody>
          <a:bodyPr wrap="square">
            <a:spAutoFit/>
          </a:bodyPr>
          <a:lstStyle/>
          <a:p>
            <a:r>
              <a:rPr lang="es-ES" dirty="0"/>
              <a:t>Debido que en todo el circuito se utilizan datos digitales, se procederá a utilizar estas señales de 0 [V] y 5 [V] que provienen del controlador para dar paso al uso de señales de voltaje </a:t>
            </a:r>
            <a:r>
              <a:rPr lang="es-ES" dirty="0" smtClean="0"/>
              <a:t>mayores 110 [V] </a:t>
            </a:r>
            <a:r>
              <a:rPr lang="es-ES" dirty="0"/>
              <a:t>para activar las compuertas y luces del sistema de control de acceso.</a:t>
            </a:r>
            <a:endParaRPr lang="es-ES_tradnl" dirty="0"/>
          </a:p>
        </p:txBody>
      </p:sp>
    </p:spTree>
    <p:extLst>
      <p:ext uri="{BB962C8B-B14F-4D97-AF65-F5344CB8AC3E}">
        <p14:creationId xmlns:p14="http://schemas.microsoft.com/office/powerpoint/2010/main" val="4178963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Acoplamiento de circuitos</a:t>
            </a:r>
            <a:endParaRPr lang="es-ES" dirty="0"/>
          </a:p>
        </p:txBody>
      </p:sp>
      <p:pic>
        <p:nvPicPr>
          <p:cNvPr id="4" name="Imagen 3" descr="Macintosh Ñañon:Users:juferviga:Desktop:Captura de pantalla 2012-12-18 a la(s) 0.26.56.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8309918" cy="2808312"/>
          </a:xfrm>
          <a:prstGeom prst="rect">
            <a:avLst/>
          </a:prstGeom>
          <a:noFill/>
          <a:ln>
            <a:noFill/>
          </a:ln>
          <a:scene3d>
            <a:camera prst="orthographicFront">
              <a:rot lat="0" lon="0" rev="0"/>
            </a:camera>
            <a:lightRig rig="threePt" dir="t"/>
          </a:scene3d>
        </p:spPr>
      </p:pic>
      <p:sp>
        <p:nvSpPr>
          <p:cNvPr id="5" name="CuadroTexto 4"/>
          <p:cNvSpPr txBox="1"/>
          <p:nvPr/>
        </p:nvSpPr>
        <p:spPr>
          <a:xfrm>
            <a:off x="395536" y="5877272"/>
            <a:ext cx="8280920" cy="646331"/>
          </a:xfrm>
          <a:prstGeom prst="rect">
            <a:avLst/>
          </a:prstGeom>
          <a:noFill/>
        </p:spPr>
        <p:txBody>
          <a:bodyPr wrap="square" rtlCol="0">
            <a:spAutoFit/>
          </a:bodyPr>
          <a:lstStyle/>
          <a:p>
            <a:r>
              <a:rPr lang="es-ES" dirty="0" smtClean="0"/>
              <a:t>El módulo </a:t>
            </a:r>
            <a:r>
              <a:rPr lang="es-ES" dirty="0" err="1" smtClean="0"/>
              <a:t>SitePlayer</a:t>
            </a:r>
            <a:r>
              <a:rPr lang="es-ES" dirty="0" smtClean="0"/>
              <a:t> enviará señales de activación al controlador para que este a su vez active las salidas adecuadas y activar la etapa de Potencia.</a:t>
            </a:r>
            <a:endParaRPr lang="es-ES" dirty="0"/>
          </a:p>
        </p:txBody>
      </p:sp>
      <p:cxnSp>
        <p:nvCxnSpPr>
          <p:cNvPr id="7" name="Conector recto de flecha 6"/>
          <p:cNvCxnSpPr/>
          <p:nvPr/>
        </p:nvCxnSpPr>
        <p:spPr>
          <a:xfrm flipH="1" flipV="1">
            <a:off x="2339752" y="2276872"/>
            <a:ext cx="1800200"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uadroTexto 7"/>
          <p:cNvSpPr txBox="1"/>
          <p:nvPr/>
        </p:nvSpPr>
        <p:spPr>
          <a:xfrm>
            <a:off x="1547664" y="1844824"/>
            <a:ext cx="2682345" cy="369332"/>
          </a:xfrm>
          <a:prstGeom prst="rect">
            <a:avLst/>
          </a:prstGeom>
          <a:noFill/>
        </p:spPr>
        <p:txBody>
          <a:bodyPr wrap="none" rtlCol="0">
            <a:spAutoFit/>
          </a:bodyPr>
          <a:lstStyle/>
          <a:p>
            <a:r>
              <a:rPr lang="es-ES" dirty="0" smtClean="0"/>
              <a:t>Servidor Web Embebido</a:t>
            </a:r>
            <a:endParaRPr lang="es-ES" dirty="0"/>
          </a:p>
        </p:txBody>
      </p:sp>
      <p:cxnSp>
        <p:nvCxnSpPr>
          <p:cNvPr id="10" name="Conector recto de flecha 9"/>
          <p:cNvCxnSpPr/>
          <p:nvPr/>
        </p:nvCxnSpPr>
        <p:spPr>
          <a:xfrm flipV="1">
            <a:off x="6876256" y="2420888"/>
            <a:ext cx="0"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CuadroTexto 10"/>
          <p:cNvSpPr txBox="1"/>
          <p:nvPr/>
        </p:nvSpPr>
        <p:spPr>
          <a:xfrm>
            <a:off x="6228184" y="2132856"/>
            <a:ext cx="1390788" cy="369332"/>
          </a:xfrm>
          <a:prstGeom prst="rect">
            <a:avLst/>
          </a:prstGeom>
          <a:noFill/>
        </p:spPr>
        <p:txBody>
          <a:bodyPr wrap="none" rtlCol="0">
            <a:spAutoFit/>
          </a:bodyPr>
          <a:lstStyle/>
          <a:p>
            <a:r>
              <a:rPr lang="es-ES" dirty="0" smtClean="0"/>
              <a:t>Controlador</a:t>
            </a:r>
            <a:endParaRPr lang="es-ES" dirty="0"/>
          </a:p>
        </p:txBody>
      </p:sp>
    </p:spTree>
    <p:extLst>
      <p:ext uri="{BB962C8B-B14F-4D97-AF65-F5344CB8AC3E}">
        <p14:creationId xmlns:p14="http://schemas.microsoft.com/office/powerpoint/2010/main" val="4178963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Acoplamiento de circuitos</a:t>
            </a:r>
            <a:endParaRPr lang="es-ES" dirty="0"/>
          </a:p>
        </p:txBody>
      </p:sp>
      <p:pic>
        <p:nvPicPr>
          <p:cNvPr id="4" name="Imagen 3" descr="Macintosh Ñañon:Users:juferviga:Desktop:Control_salidas.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0676"/>
            <a:ext cx="8100392" cy="5122313"/>
          </a:xfrm>
          <a:prstGeom prst="rect">
            <a:avLst/>
          </a:prstGeom>
          <a:noFill/>
          <a:ln>
            <a:noFill/>
          </a:ln>
          <a:scene3d>
            <a:camera prst="orthographicFront">
              <a:rot lat="0" lon="0" rev="0"/>
            </a:camera>
            <a:lightRig rig="threePt" dir="t"/>
          </a:scene3d>
        </p:spPr>
      </p:pic>
      <p:sp>
        <p:nvSpPr>
          <p:cNvPr id="5" name="CuadroTexto 4"/>
          <p:cNvSpPr txBox="1"/>
          <p:nvPr/>
        </p:nvSpPr>
        <p:spPr>
          <a:xfrm>
            <a:off x="1187624" y="4437112"/>
            <a:ext cx="1390788" cy="369332"/>
          </a:xfrm>
          <a:prstGeom prst="rect">
            <a:avLst/>
          </a:prstGeom>
          <a:noFill/>
        </p:spPr>
        <p:txBody>
          <a:bodyPr wrap="none" rtlCol="0">
            <a:spAutoFit/>
          </a:bodyPr>
          <a:lstStyle/>
          <a:p>
            <a:r>
              <a:rPr lang="es-ES" dirty="0" smtClean="0">
                <a:solidFill>
                  <a:srgbClr val="FF0000"/>
                </a:solidFill>
              </a:rPr>
              <a:t>Controlador</a:t>
            </a:r>
            <a:endParaRPr lang="es-ES" dirty="0">
              <a:solidFill>
                <a:srgbClr val="FF0000"/>
              </a:solidFill>
            </a:endParaRPr>
          </a:p>
        </p:txBody>
      </p:sp>
      <p:sp>
        <p:nvSpPr>
          <p:cNvPr id="6" name="CuadroTexto 5"/>
          <p:cNvSpPr txBox="1"/>
          <p:nvPr/>
        </p:nvSpPr>
        <p:spPr>
          <a:xfrm>
            <a:off x="4211960" y="6471129"/>
            <a:ext cx="2071225" cy="369332"/>
          </a:xfrm>
          <a:prstGeom prst="rect">
            <a:avLst/>
          </a:prstGeom>
          <a:noFill/>
        </p:spPr>
        <p:txBody>
          <a:bodyPr wrap="none" rtlCol="0">
            <a:spAutoFit/>
          </a:bodyPr>
          <a:lstStyle/>
          <a:p>
            <a:r>
              <a:rPr lang="es-ES" dirty="0" smtClean="0">
                <a:solidFill>
                  <a:srgbClr val="FF0000"/>
                </a:solidFill>
              </a:rPr>
              <a:t>Etapa de Potencia</a:t>
            </a:r>
            <a:endParaRPr lang="es-ES" dirty="0">
              <a:solidFill>
                <a:srgbClr val="FF0000"/>
              </a:solidFill>
            </a:endParaRPr>
          </a:p>
        </p:txBody>
      </p:sp>
      <p:sp>
        <p:nvSpPr>
          <p:cNvPr id="7" name="CuadroTexto 6"/>
          <p:cNvSpPr txBox="1"/>
          <p:nvPr/>
        </p:nvSpPr>
        <p:spPr>
          <a:xfrm>
            <a:off x="3419872" y="1844824"/>
            <a:ext cx="749349" cy="369332"/>
          </a:xfrm>
          <a:prstGeom prst="rect">
            <a:avLst/>
          </a:prstGeom>
          <a:noFill/>
        </p:spPr>
        <p:txBody>
          <a:bodyPr wrap="none" rtlCol="0">
            <a:spAutoFit/>
          </a:bodyPr>
          <a:lstStyle/>
          <a:p>
            <a:r>
              <a:rPr lang="es-ES" dirty="0" smtClean="0">
                <a:solidFill>
                  <a:srgbClr val="FF0000"/>
                </a:solidFill>
              </a:rPr>
              <a:t>Luz 1</a:t>
            </a:r>
            <a:endParaRPr lang="es-ES" dirty="0">
              <a:solidFill>
                <a:srgbClr val="FF0000"/>
              </a:solidFill>
            </a:endParaRPr>
          </a:p>
        </p:txBody>
      </p:sp>
      <p:sp>
        <p:nvSpPr>
          <p:cNvPr id="8" name="CuadroTexto 7"/>
          <p:cNvSpPr txBox="1"/>
          <p:nvPr/>
        </p:nvSpPr>
        <p:spPr>
          <a:xfrm>
            <a:off x="4427984" y="2708920"/>
            <a:ext cx="877589" cy="369332"/>
          </a:xfrm>
          <a:prstGeom prst="rect">
            <a:avLst/>
          </a:prstGeom>
          <a:noFill/>
        </p:spPr>
        <p:txBody>
          <a:bodyPr wrap="none" rtlCol="0">
            <a:spAutoFit/>
          </a:bodyPr>
          <a:lstStyle/>
          <a:p>
            <a:r>
              <a:rPr lang="es-ES" dirty="0" err="1" smtClean="0">
                <a:solidFill>
                  <a:srgbClr val="FF0000"/>
                </a:solidFill>
              </a:rPr>
              <a:t>Area</a:t>
            </a:r>
            <a:r>
              <a:rPr lang="es-ES" dirty="0" smtClean="0">
                <a:solidFill>
                  <a:srgbClr val="FF0000"/>
                </a:solidFill>
              </a:rPr>
              <a:t> 1</a:t>
            </a:r>
            <a:endParaRPr lang="es-ES" dirty="0">
              <a:solidFill>
                <a:srgbClr val="FF0000"/>
              </a:solidFill>
            </a:endParaRPr>
          </a:p>
        </p:txBody>
      </p:sp>
      <p:sp>
        <p:nvSpPr>
          <p:cNvPr id="9" name="CuadroTexto 8"/>
          <p:cNvSpPr txBox="1"/>
          <p:nvPr/>
        </p:nvSpPr>
        <p:spPr>
          <a:xfrm>
            <a:off x="4355976" y="3933056"/>
            <a:ext cx="749349" cy="369332"/>
          </a:xfrm>
          <a:prstGeom prst="rect">
            <a:avLst/>
          </a:prstGeom>
          <a:noFill/>
        </p:spPr>
        <p:txBody>
          <a:bodyPr wrap="none" rtlCol="0">
            <a:spAutoFit/>
          </a:bodyPr>
          <a:lstStyle/>
          <a:p>
            <a:r>
              <a:rPr lang="es-ES" dirty="0" smtClean="0">
                <a:solidFill>
                  <a:srgbClr val="FF0000"/>
                </a:solidFill>
              </a:rPr>
              <a:t>Luz 2</a:t>
            </a:r>
            <a:endParaRPr lang="es-ES" dirty="0">
              <a:solidFill>
                <a:srgbClr val="FF0000"/>
              </a:solidFill>
            </a:endParaRPr>
          </a:p>
        </p:txBody>
      </p:sp>
      <p:sp>
        <p:nvSpPr>
          <p:cNvPr id="10" name="Rectángulo 9"/>
          <p:cNvSpPr/>
          <p:nvPr/>
        </p:nvSpPr>
        <p:spPr>
          <a:xfrm>
            <a:off x="4572000" y="5013176"/>
            <a:ext cx="877589" cy="369332"/>
          </a:xfrm>
          <a:prstGeom prst="rect">
            <a:avLst/>
          </a:prstGeom>
        </p:spPr>
        <p:txBody>
          <a:bodyPr wrap="none">
            <a:spAutoFit/>
          </a:bodyPr>
          <a:lstStyle/>
          <a:p>
            <a:r>
              <a:rPr lang="es-ES" dirty="0" err="1">
                <a:solidFill>
                  <a:srgbClr val="FF0000"/>
                </a:solidFill>
              </a:rPr>
              <a:t>Area</a:t>
            </a:r>
            <a:r>
              <a:rPr lang="es-ES" dirty="0">
                <a:solidFill>
                  <a:srgbClr val="FF0000"/>
                </a:solidFill>
              </a:rPr>
              <a:t> </a:t>
            </a:r>
            <a:r>
              <a:rPr lang="es-ES" dirty="0" smtClean="0">
                <a:solidFill>
                  <a:srgbClr val="FF0000"/>
                </a:solidFill>
              </a:rPr>
              <a:t>2</a:t>
            </a:r>
            <a:endParaRPr lang="es-ES" dirty="0"/>
          </a:p>
        </p:txBody>
      </p:sp>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Modelo final del prototipo</a:t>
            </a:r>
            <a:endParaRPr lang="es-ES" dirty="0"/>
          </a:p>
        </p:txBody>
      </p:sp>
      <p:pic>
        <p:nvPicPr>
          <p:cNvPr id="5" name="Imagen 4" descr="Captura de pantalla 2012-12-20 a la(s) 2.0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316416" cy="4685999"/>
          </a:xfrm>
          <a:prstGeom prst="rect">
            <a:avLst/>
          </a:prstGeom>
        </p:spPr>
      </p:pic>
      <p:sp>
        <p:nvSpPr>
          <p:cNvPr id="6" name="CuadroTexto 5"/>
          <p:cNvSpPr txBox="1"/>
          <p:nvPr/>
        </p:nvSpPr>
        <p:spPr>
          <a:xfrm>
            <a:off x="4499992" y="2276872"/>
            <a:ext cx="1236712" cy="369332"/>
          </a:xfrm>
          <a:prstGeom prst="rect">
            <a:avLst/>
          </a:prstGeom>
          <a:noFill/>
        </p:spPr>
        <p:txBody>
          <a:bodyPr wrap="none" rtlCol="0">
            <a:spAutoFit/>
          </a:bodyPr>
          <a:lstStyle/>
          <a:p>
            <a:r>
              <a:rPr lang="es-ES" dirty="0" err="1" smtClean="0"/>
              <a:t>SitePlayer</a:t>
            </a:r>
            <a:endParaRPr lang="es-ES" dirty="0"/>
          </a:p>
        </p:txBody>
      </p:sp>
      <p:sp>
        <p:nvSpPr>
          <p:cNvPr id="7" name="CuadroTexto 6"/>
          <p:cNvSpPr txBox="1"/>
          <p:nvPr/>
        </p:nvSpPr>
        <p:spPr>
          <a:xfrm>
            <a:off x="3419872" y="5013176"/>
            <a:ext cx="1416373" cy="369332"/>
          </a:xfrm>
          <a:prstGeom prst="rect">
            <a:avLst/>
          </a:prstGeom>
          <a:noFill/>
        </p:spPr>
        <p:txBody>
          <a:bodyPr wrap="none" rtlCol="0">
            <a:spAutoFit/>
          </a:bodyPr>
          <a:lstStyle/>
          <a:p>
            <a:r>
              <a:rPr lang="es-ES" dirty="0" smtClean="0"/>
              <a:t>SALIDAS  4</a:t>
            </a:r>
            <a:endParaRPr lang="es-ES" dirty="0"/>
          </a:p>
        </p:txBody>
      </p:sp>
      <p:sp>
        <p:nvSpPr>
          <p:cNvPr id="8" name="CuadroTexto 7"/>
          <p:cNvSpPr txBox="1"/>
          <p:nvPr/>
        </p:nvSpPr>
        <p:spPr>
          <a:xfrm>
            <a:off x="1259632" y="4005064"/>
            <a:ext cx="659405" cy="369332"/>
          </a:xfrm>
          <a:prstGeom prst="rect">
            <a:avLst/>
          </a:prstGeom>
          <a:noFill/>
        </p:spPr>
        <p:txBody>
          <a:bodyPr wrap="none" rtlCol="0">
            <a:spAutoFit/>
          </a:bodyPr>
          <a:lstStyle/>
          <a:p>
            <a:r>
              <a:rPr lang="es-ES" dirty="0" smtClean="0"/>
              <a:t>5 [V]</a:t>
            </a:r>
            <a:endParaRPr lang="es-ES" dirty="0"/>
          </a:p>
        </p:txBody>
      </p:sp>
      <p:sp>
        <p:nvSpPr>
          <p:cNvPr id="9" name="CuadroTexto 8"/>
          <p:cNvSpPr txBox="1"/>
          <p:nvPr/>
        </p:nvSpPr>
        <p:spPr>
          <a:xfrm>
            <a:off x="1907704" y="2564904"/>
            <a:ext cx="723538" cy="369332"/>
          </a:xfrm>
          <a:prstGeom prst="rect">
            <a:avLst/>
          </a:prstGeom>
          <a:noFill/>
        </p:spPr>
        <p:txBody>
          <a:bodyPr wrap="none" rtlCol="0">
            <a:spAutoFit/>
          </a:bodyPr>
          <a:lstStyle/>
          <a:p>
            <a:r>
              <a:rPr lang="es-ES" dirty="0" smtClean="0"/>
              <a:t>RJ45</a:t>
            </a:r>
            <a:endParaRPr lang="es-ES" dirty="0"/>
          </a:p>
        </p:txBody>
      </p:sp>
      <p:sp>
        <p:nvSpPr>
          <p:cNvPr id="10" name="CuadroTexto 9"/>
          <p:cNvSpPr txBox="1"/>
          <p:nvPr/>
        </p:nvSpPr>
        <p:spPr>
          <a:xfrm>
            <a:off x="4067944" y="3429000"/>
            <a:ext cx="1544864" cy="369332"/>
          </a:xfrm>
          <a:prstGeom prst="rect">
            <a:avLst/>
          </a:prstGeom>
          <a:noFill/>
        </p:spPr>
        <p:txBody>
          <a:bodyPr wrap="none" rtlCol="0">
            <a:spAutoFit/>
          </a:bodyPr>
          <a:lstStyle/>
          <a:p>
            <a:r>
              <a:rPr lang="es-ES" dirty="0" smtClean="0"/>
              <a:t>PIC 18F2550</a:t>
            </a:r>
            <a:endParaRPr lang="es-ES" dirty="0"/>
          </a:p>
        </p:txBody>
      </p:sp>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Modelo final del prototipo</a:t>
            </a:r>
            <a:endParaRPr lang="es-ES" dirty="0"/>
          </a:p>
        </p:txBody>
      </p:sp>
      <p:pic>
        <p:nvPicPr>
          <p:cNvPr id="4" name="Imagen 3" descr="Captura de pantalla 2012-12-20 a la(s) 2.0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8048622" cy="4672293"/>
          </a:xfrm>
          <a:prstGeom prst="rect">
            <a:avLst/>
          </a:prstGeom>
        </p:spPr>
      </p:pic>
      <p:sp>
        <p:nvSpPr>
          <p:cNvPr id="5" name="CuadroTexto 4"/>
          <p:cNvSpPr txBox="1"/>
          <p:nvPr/>
        </p:nvSpPr>
        <p:spPr>
          <a:xfrm>
            <a:off x="3275856" y="4941168"/>
            <a:ext cx="1634131" cy="369332"/>
          </a:xfrm>
          <a:prstGeom prst="rect">
            <a:avLst/>
          </a:prstGeom>
          <a:noFill/>
        </p:spPr>
        <p:txBody>
          <a:bodyPr wrap="none" rtlCol="0">
            <a:spAutoFit/>
          </a:bodyPr>
          <a:lstStyle/>
          <a:p>
            <a:r>
              <a:rPr lang="es-ES" dirty="0" smtClean="0"/>
              <a:t>ENTRADAS 4</a:t>
            </a:r>
            <a:endParaRPr lang="es-ES" dirty="0"/>
          </a:p>
        </p:txBody>
      </p:sp>
      <p:sp>
        <p:nvSpPr>
          <p:cNvPr id="6" name="CuadroTexto 5"/>
          <p:cNvSpPr txBox="1"/>
          <p:nvPr/>
        </p:nvSpPr>
        <p:spPr>
          <a:xfrm>
            <a:off x="7596336" y="4941168"/>
            <a:ext cx="903312" cy="369332"/>
          </a:xfrm>
          <a:prstGeom prst="rect">
            <a:avLst/>
          </a:prstGeom>
          <a:noFill/>
        </p:spPr>
        <p:txBody>
          <a:bodyPr wrap="none" rtlCol="0">
            <a:spAutoFit/>
          </a:bodyPr>
          <a:lstStyle/>
          <a:p>
            <a:r>
              <a:rPr lang="es-ES" b="1" dirty="0" smtClean="0"/>
              <a:t>110 [v]</a:t>
            </a:r>
            <a:endParaRPr lang="es-ES" b="1" dirty="0"/>
          </a:p>
        </p:txBody>
      </p:sp>
      <p:sp>
        <p:nvSpPr>
          <p:cNvPr id="7" name="CuadroTexto 6"/>
          <p:cNvSpPr txBox="1"/>
          <p:nvPr/>
        </p:nvSpPr>
        <p:spPr>
          <a:xfrm>
            <a:off x="6588224" y="2276872"/>
            <a:ext cx="313044" cy="369332"/>
          </a:xfrm>
          <a:prstGeom prst="rect">
            <a:avLst/>
          </a:prstGeom>
          <a:noFill/>
        </p:spPr>
        <p:txBody>
          <a:bodyPr wrap="none" rtlCol="0">
            <a:spAutoFit/>
          </a:bodyPr>
          <a:lstStyle/>
          <a:p>
            <a:r>
              <a:rPr lang="es-ES" dirty="0" smtClean="0"/>
              <a:t>1</a:t>
            </a:r>
            <a:endParaRPr lang="es-ES" dirty="0"/>
          </a:p>
        </p:txBody>
      </p:sp>
      <p:sp>
        <p:nvSpPr>
          <p:cNvPr id="8" name="CuadroTexto 7"/>
          <p:cNvSpPr txBox="1"/>
          <p:nvPr/>
        </p:nvSpPr>
        <p:spPr>
          <a:xfrm>
            <a:off x="6876256" y="2708920"/>
            <a:ext cx="313044" cy="369332"/>
          </a:xfrm>
          <a:prstGeom prst="rect">
            <a:avLst/>
          </a:prstGeom>
          <a:noFill/>
        </p:spPr>
        <p:txBody>
          <a:bodyPr wrap="none" rtlCol="0">
            <a:spAutoFit/>
          </a:bodyPr>
          <a:lstStyle/>
          <a:p>
            <a:r>
              <a:rPr lang="es-ES" dirty="0" smtClean="0"/>
              <a:t>2</a:t>
            </a:r>
            <a:endParaRPr lang="es-ES" dirty="0"/>
          </a:p>
        </p:txBody>
      </p:sp>
      <p:sp>
        <p:nvSpPr>
          <p:cNvPr id="9" name="CuadroTexto 8"/>
          <p:cNvSpPr txBox="1"/>
          <p:nvPr/>
        </p:nvSpPr>
        <p:spPr>
          <a:xfrm>
            <a:off x="7164288" y="3356992"/>
            <a:ext cx="313044" cy="369332"/>
          </a:xfrm>
          <a:prstGeom prst="rect">
            <a:avLst/>
          </a:prstGeom>
          <a:noFill/>
        </p:spPr>
        <p:txBody>
          <a:bodyPr wrap="none" rtlCol="0">
            <a:spAutoFit/>
          </a:bodyPr>
          <a:lstStyle/>
          <a:p>
            <a:r>
              <a:rPr lang="es-ES" dirty="0" smtClean="0"/>
              <a:t>3</a:t>
            </a:r>
            <a:endParaRPr lang="es-ES" dirty="0"/>
          </a:p>
        </p:txBody>
      </p:sp>
      <p:sp>
        <p:nvSpPr>
          <p:cNvPr id="10" name="CuadroTexto 9"/>
          <p:cNvSpPr txBox="1"/>
          <p:nvPr/>
        </p:nvSpPr>
        <p:spPr>
          <a:xfrm>
            <a:off x="7519375" y="4086382"/>
            <a:ext cx="313044" cy="369332"/>
          </a:xfrm>
          <a:prstGeom prst="rect">
            <a:avLst/>
          </a:prstGeom>
          <a:noFill/>
        </p:spPr>
        <p:txBody>
          <a:bodyPr wrap="none" rtlCol="0">
            <a:spAutoFit/>
          </a:bodyPr>
          <a:lstStyle/>
          <a:p>
            <a:r>
              <a:rPr lang="es-ES" dirty="0" smtClean="0"/>
              <a:t>4</a:t>
            </a:r>
            <a:endParaRPr lang="es-ES" dirty="0"/>
          </a:p>
        </p:txBody>
      </p:sp>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0479"/>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Aplicación del sistema</a:t>
            </a:r>
            <a:endParaRPr lang="es-ES" dirty="0"/>
          </a:p>
        </p:txBody>
      </p:sp>
      <p:sp>
        <p:nvSpPr>
          <p:cNvPr id="4" name="CuadroTexto 3"/>
          <p:cNvSpPr txBox="1"/>
          <p:nvPr/>
        </p:nvSpPr>
        <p:spPr>
          <a:xfrm>
            <a:off x="683568" y="980728"/>
            <a:ext cx="3070071" cy="369332"/>
          </a:xfrm>
          <a:prstGeom prst="rect">
            <a:avLst/>
          </a:prstGeom>
          <a:noFill/>
        </p:spPr>
        <p:txBody>
          <a:bodyPr wrap="none" rtlCol="0">
            <a:spAutoFit/>
          </a:bodyPr>
          <a:lstStyle/>
          <a:p>
            <a:pPr marL="285750" indent="-285750">
              <a:buFont typeface="Arial"/>
              <a:buChar char="•"/>
            </a:pPr>
            <a:r>
              <a:rPr lang="es-ES" dirty="0" smtClean="0"/>
              <a:t>Monitoreo de cámaras IP.</a:t>
            </a:r>
          </a:p>
        </p:txBody>
      </p:sp>
      <p:pic>
        <p:nvPicPr>
          <p:cNvPr id="5" name="Imagen 4" descr="Captura de pantalla 2012-12-20 a la(s) 2.16.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7056784" cy="4986132"/>
          </a:xfrm>
          <a:prstGeom prst="rect">
            <a:avLst/>
          </a:prstGeom>
        </p:spPr>
      </p:pic>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0479"/>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Aplicación del sistema</a:t>
            </a:r>
            <a:endParaRPr lang="es-ES" dirty="0"/>
          </a:p>
        </p:txBody>
      </p:sp>
      <p:sp>
        <p:nvSpPr>
          <p:cNvPr id="4" name="CuadroTexto 3"/>
          <p:cNvSpPr txBox="1"/>
          <p:nvPr/>
        </p:nvSpPr>
        <p:spPr>
          <a:xfrm>
            <a:off x="683568" y="980728"/>
            <a:ext cx="3134191" cy="369332"/>
          </a:xfrm>
          <a:prstGeom prst="rect">
            <a:avLst/>
          </a:prstGeom>
          <a:noFill/>
        </p:spPr>
        <p:txBody>
          <a:bodyPr wrap="none" rtlCol="0">
            <a:spAutoFit/>
          </a:bodyPr>
          <a:lstStyle/>
          <a:p>
            <a:pPr marL="285750" indent="-285750">
              <a:buFont typeface="Arial"/>
              <a:buChar char="•"/>
            </a:pPr>
            <a:r>
              <a:rPr lang="es-ES" dirty="0" smtClean="0"/>
              <a:t>Activación de Iluminación.</a:t>
            </a:r>
          </a:p>
        </p:txBody>
      </p:sp>
      <p:pic>
        <p:nvPicPr>
          <p:cNvPr id="3" name="Imagen 2" descr="Captura de pantalla 2012-12-20 a la(s) 2.17.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00808"/>
            <a:ext cx="6012160" cy="4226859"/>
          </a:xfrm>
          <a:prstGeom prst="rect">
            <a:avLst/>
          </a:prstGeom>
        </p:spPr>
      </p:pic>
      <p:pic>
        <p:nvPicPr>
          <p:cNvPr id="5" name="Imagen 4" descr="IMG_10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700808"/>
            <a:ext cx="2555776" cy="1916832"/>
          </a:xfrm>
          <a:prstGeom prst="rect">
            <a:avLst/>
          </a:prstGeom>
        </p:spPr>
      </p:pic>
    </p:spTree>
    <p:extLst>
      <p:ext uri="{BB962C8B-B14F-4D97-AF65-F5344CB8AC3E}">
        <p14:creationId xmlns:p14="http://schemas.microsoft.com/office/powerpoint/2010/main" val="16335931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0479"/>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Aplicación del sistema</a:t>
            </a:r>
            <a:endParaRPr lang="es-ES" dirty="0"/>
          </a:p>
        </p:txBody>
      </p:sp>
      <p:sp>
        <p:nvSpPr>
          <p:cNvPr id="4" name="CuadroTexto 3"/>
          <p:cNvSpPr txBox="1"/>
          <p:nvPr/>
        </p:nvSpPr>
        <p:spPr>
          <a:xfrm>
            <a:off x="683568" y="980728"/>
            <a:ext cx="3057247" cy="369332"/>
          </a:xfrm>
          <a:prstGeom prst="rect">
            <a:avLst/>
          </a:prstGeom>
          <a:noFill/>
        </p:spPr>
        <p:txBody>
          <a:bodyPr wrap="none" rtlCol="0">
            <a:spAutoFit/>
          </a:bodyPr>
          <a:lstStyle/>
          <a:p>
            <a:pPr marL="285750" indent="-285750">
              <a:buFont typeface="Arial"/>
              <a:buChar char="•"/>
            </a:pPr>
            <a:r>
              <a:rPr lang="es-ES" dirty="0" smtClean="0"/>
              <a:t>Apertura de Compuertas.</a:t>
            </a:r>
          </a:p>
        </p:txBody>
      </p:sp>
      <p:pic>
        <p:nvPicPr>
          <p:cNvPr id="5" name="Imagen 4" descr="Captura de pantalla 2012-12-20 a la(s) 2.2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588224" cy="4606337"/>
          </a:xfrm>
          <a:prstGeom prst="rect">
            <a:avLst/>
          </a:prstGeom>
        </p:spPr>
      </p:pic>
    </p:spTree>
    <p:extLst>
      <p:ext uri="{BB962C8B-B14F-4D97-AF65-F5344CB8AC3E}">
        <p14:creationId xmlns:p14="http://schemas.microsoft.com/office/powerpoint/2010/main" val="16335931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Aplicativo movil</a:t>
            </a:r>
            <a:endParaRPr lang="es-ES" dirty="0"/>
          </a:p>
        </p:txBody>
      </p:sp>
      <p:sp>
        <p:nvSpPr>
          <p:cNvPr id="5" name="CuadroTexto 4"/>
          <p:cNvSpPr txBox="1"/>
          <p:nvPr/>
        </p:nvSpPr>
        <p:spPr>
          <a:xfrm>
            <a:off x="251520" y="2060848"/>
            <a:ext cx="4532010" cy="2585323"/>
          </a:xfrm>
          <a:prstGeom prst="rect">
            <a:avLst/>
          </a:prstGeom>
          <a:noFill/>
        </p:spPr>
        <p:txBody>
          <a:bodyPr wrap="none" rtlCol="0">
            <a:spAutoFit/>
          </a:bodyPr>
          <a:lstStyle/>
          <a:p>
            <a:pPr marL="285750" indent="-285750">
              <a:buFontTx/>
              <a:buChar char="-"/>
            </a:pPr>
            <a:r>
              <a:rPr lang="es-ES" dirty="0" smtClean="0"/>
              <a:t>Uso de la Plataforma XCODE de Apple.</a:t>
            </a:r>
          </a:p>
          <a:p>
            <a:pPr marL="285750" indent="-285750">
              <a:buFontTx/>
              <a:buChar char="-"/>
            </a:pPr>
            <a:endParaRPr lang="es-ES" dirty="0" smtClean="0"/>
          </a:p>
          <a:p>
            <a:pPr marL="285750" indent="-285750">
              <a:buFontTx/>
              <a:buChar char="-"/>
            </a:pPr>
            <a:endParaRPr lang="es-ES" dirty="0"/>
          </a:p>
          <a:p>
            <a:pPr marL="285750" indent="-285750">
              <a:buFontTx/>
              <a:buChar char="-"/>
            </a:pPr>
            <a:endParaRPr lang="es-ES" dirty="0" smtClean="0"/>
          </a:p>
          <a:p>
            <a:pPr marL="285750" indent="-285750">
              <a:buFontTx/>
              <a:buChar char="-"/>
            </a:pPr>
            <a:endParaRPr lang="es-ES" dirty="0"/>
          </a:p>
          <a:p>
            <a:pPr marL="285750" indent="-285750">
              <a:buFontTx/>
              <a:buChar char="-"/>
            </a:pPr>
            <a:endParaRPr lang="es-ES" dirty="0" smtClean="0"/>
          </a:p>
          <a:p>
            <a:endParaRPr lang="es-ES" dirty="0" smtClean="0"/>
          </a:p>
          <a:p>
            <a:endParaRPr lang="es-ES" dirty="0"/>
          </a:p>
          <a:p>
            <a:pPr marL="285750" indent="-285750">
              <a:buFontTx/>
              <a:buChar char="-"/>
            </a:pPr>
            <a:r>
              <a:rPr lang="es-ES" dirty="0" smtClean="0"/>
              <a:t>Aplicación para Dispositivos IPHONE.</a:t>
            </a:r>
            <a:endParaRPr lang="es-ES" dirty="0"/>
          </a:p>
        </p:txBody>
      </p:sp>
      <p:pic>
        <p:nvPicPr>
          <p:cNvPr id="6" name="Imagen 5" descr="Captura de pantalla 2012-12-20 a la(s) 2.1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501008"/>
            <a:ext cx="1656184" cy="3183946"/>
          </a:xfrm>
          <a:prstGeom prst="rect">
            <a:avLst/>
          </a:prstGeom>
        </p:spPr>
      </p:pic>
      <p:pic>
        <p:nvPicPr>
          <p:cNvPr id="7" name="Imagen 6" descr="Captura de pantalla 2012-12-20 a la(s) 3.21.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556792"/>
            <a:ext cx="1333500" cy="1447800"/>
          </a:xfrm>
          <a:prstGeom prst="rect">
            <a:avLst/>
          </a:prstGeom>
        </p:spPr>
      </p:pic>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9723"/>
            <a:ext cx="7467600" cy="1143000"/>
          </a:xfrm>
        </p:spPr>
        <p:txBody>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Nuevo proyecto</a:t>
            </a:r>
            <a:endParaRPr lang="es-ES" dirty="0"/>
          </a:p>
        </p:txBody>
      </p:sp>
      <p:pic>
        <p:nvPicPr>
          <p:cNvPr id="4" name="Imagen 3" descr="Captura de pantalla 2012-12-19 a la(s) 10.50.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76456" cy="5106762"/>
          </a:xfrm>
          <a:prstGeom prst="rect">
            <a:avLst/>
          </a:prstGeom>
        </p:spPr>
      </p:pic>
      <p:sp>
        <p:nvSpPr>
          <p:cNvPr id="5" name="CuadroTexto 4"/>
          <p:cNvSpPr txBox="1"/>
          <p:nvPr/>
        </p:nvSpPr>
        <p:spPr>
          <a:xfrm>
            <a:off x="323528" y="1052736"/>
            <a:ext cx="7562174" cy="369332"/>
          </a:xfrm>
          <a:prstGeom prst="rect">
            <a:avLst/>
          </a:prstGeom>
          <a:noFill/>
        </p:spPr>
        <p:txBody>
          <a:bodyPr wrap="none" rtlCol="0">
            <a:spAutoFit/>
          </a:bodyPr>
          <a:lstStyle/>
          <a:p>
            <a:r>
              <a:rPr lang="es-ES" dirty="0" smtClean="0"/>
              <a:t>Se desea lograr el Control de accesos y monitorización de forma óptima.</a:t>
            </a:r>
            <a:endParaRPr lang="es-ES" dirty="0"/>
          </a:p>
        </p:txBody>
      </p:sp>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40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Problema de Investigación</a:t>
            </a:r>
            <a:endParaRPr lang="es-EC" sz="40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2 Marcador de contenido"/>
          <p:cNvSpPr>
            <a:spLocks noGrp="1"/>
          </p:cNvSpPr>
          <p:nvPr>
            <p:ph idx="1"/>
          </p:nvPr>
        </p:nvSpPr>
        <p:spPr>
          <a:xfrm>
            <a:off x="467544" y="1844824"/>
            <a:ext cx="7859216" cy="4525963"/>
          </a:xfrm>
        </p:spPr>
        <p:txBody>
          <a:bodyPr/>
          <a:lstStyle/>
          <a:p>
            <a:r>
              <a:rPr lang="es-EC" sz="4000" dirty="0" smtClean="0"/>
              <a:t>Cómo puede una persona con discapacidad motriz monitorear y garantizar el acceso a sus hogares de una manera remota</a:t>
            </a:r>
            <a:r>
              <a:rPr lang="es-EC" dirty="0" smtClean="0"/>
              <a:t>? </a:t>
            </a:r>
            <a:endParaRPr lang="es-EC" dirty="0"/>
          </a:p>
        </p:txBody>
      </p:sp>
    </p:spTree>
    <p:extLst>
      <p:ext uri="{BB962C8B-B14F-4D97-AF65-F5344CB8AC3E}">
        <p14:creationId xmlns:p14="http://schemas.microsoft.com/office/powerpoint/2010/main" val="3454915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15416"/>
            <a:ext cx="7467600" cy="1143000"/>
          </a:xfrm>
        </p:spPr>
        <p:txBody>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MoDELAMIENTO DE LA INTERFAZ</a:t>
            </a:r>
            <a:endParaRPr lang="es-ES" dirty="0"/>
          </a:p>
        </p:txBody>
      </p:sp>
      <p:pic>
        <p:nvPicPr>
          <p:cNvPr id="5" name="Imagen 4" descr="Captura de pantalla 2012-12-19 a la(s) 12.3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7746749" cy="3501008"/>
          </a:xfrm>
          <a:prstGeom prst="rect">
            <a:avLst/>
          </a:prstGeom>
        </p:spPr>
      </p:pic>
      <p:sp>
        <p:nvSpPr>
          <p:cNvPr id="6" name="CuadroTexto 5"/>
          <p:cNvSpPr txBox="1"/>
          <p:nvPr/>
        </p:nvSpPr>
        <p:spPr>
          <a:xfrm>
            <a:off x="6156176" y="1052736"/>
            <a:ext cx="1288083" cy="646331"/>
          </a:xfrm>
          <a:prstGeom prst="rect">
            <a:avLst/>
          </a:prstGeom>
          <a:noFill/>
        </p:spPr>
        <p:txBody>
          <a:bodyPr wrap="none" rtlCol="0">
            <a:spAutoFit/>
          </a:bodyPr>
          <a:lstStyle/>
          <a:p>
            <a:r>
              <a:rPr lang="es-ES" dirty="0" smtClean="0">
                <a:solidFill>
                  <a:srgbClr val="FF0000"/>
                </a:solidFill>
              </a:rPr>
              <a:t>Archivo de</a:t>
            </a:r>
          </a:p>
          <a:p>
            <a:r>
              <a:rPr lang="es-ES" dirty="0" smtClean="0">
                <a:solidFill>
                  <a:srgbClr val="FF0000"/>
                </a:solidFill>
              </a:rPr>
              <a:t> Cabecera</a:t>
            </a:r>
            <a:endParaRPr lang="es-ES" dirty="0">
              <a:solidFill>
                <a:srgbClr val="FF0000"/>
              </a:solidFill>
            </a:endParaRPr>
          </a:p>
        </p:txBody>
      </p:sp>
      <p:pic>
        <p:nvPicPr>
          <p:cNvPr id="7" name="Imagen 6" descr="Captura de pantalla 2012-12-20 a la(s) 2.35.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429000"/>
            <a:ext cx="4608512" cy="3901159"/>
          </a:xfrm>
          <a:prstGeom prst="rect">
            <a:avLst/>
          </a:prstGeom>
        </p:spPr>
      </p:pic>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Implementacion del codigo</a:t>
            </a:r>
            <a:endParaRPr lang="es-ES" dirty="0"/>
          </a:p>
        </p:txBody>
      </p:sp>
      <p:pic>
        <p:nvPicPr>
          <p:cNvPr id="5" name="Imagen 4" descr="Captura de pantalla 2012-12-19 a la(s) 12.39.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 y="1844824"/>
            <a:ext cx="6545500" cy="5006850"/>
          </a:xfrm>
          <a:prstGeom prst="rect">
            <a:avLst/>
          </a:prstGeom>
        </p:spPr>
      </p:pic>
      <p:pic>
        <p:nvPicPr>
          <p:cNvPr id="6" name="Imagen 5" descr="Captura de pantalla 2012-12-20 a la(s) 2.15.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042" y="1844824"/>
            <a:ext cx="2569957" cy="5013176"/>
          </a:xfrm>
          <a:prstGeom prst="rect">
            <a:avLst/>
          </a:prstGeom>
        </p:spPr>
      </p:pic>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244"/>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ACTIVACIÓN DE ILUMINACION</a:t>
            </a:r>
            <a:endParaRPr lang="es-ES" dirty="0"/>
          </a:p>
        </p:txBody>
      </p:sp>
      <p:pic>
        <p:nvPicPr>
          <p:cNvPr id="4" name="Imagen 3" descr="Captura de pantalla 2012-12-19 a la(s) 12.4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 y="836712"/>
            <a:ext cx="7876144" cy="4968552"/>
          </a:xfrm>
          <a:prstGeom prst="rect">
            <a:avLst/>
          </a:prstGeom>
        </p:spPr>
      </p:pic>
      <p:pic>
        <p:nvPicPr>
          <p:cNvPr id="5" name="Imagen 4" descr="Captura de pantalla 2012-12-20 a la(s) 2.17.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069" y="2325809"/>
            <a:ext cx="2329921" cy="4509120"/>
          </a:xfrm>
          <a:prstGeom prst="rect">
            <a:avLst/>
          </a:prstGeom>
        </p:spPr>
      </p:pic>
    </p:spTree>
    <p:extLst>
      <p:ext uri="{BB962C8B-B14F-4D97-AF65-F5344CB8AC3E}">
        <p14:creationId xmlns:p14="http://schemas.microsoft.com/office/powerpoint/2010/main" val="17313053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15416"/>
            <a:ext cx="7467600" cy="1143000"/>
          </a:xfrm>
        </p:spPr>
        <p:txBody>
          <a:bodyPr>
            <a:normAutofit/>
          </a:bodyPr>
          <a:lstStyle/>
          <a:p>
            <a:pPr algn="ctr"/>
            <a:r>
              <a:rPr lang="es-EC"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ACTIVACIÓN DE </a:t>
            </a: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Compuertas</a:t>
            </a:r>
            <a:endParaRPr lang="es-ES" dirty="0"/>
          </a:p>
        </p:txBody>
      </p:sp>
      <p:pic>
        <p:nvPicPr>
          <p:cNvPr id="4" name="Imagen 3" descr="Captura de pantalla 2012-12-19 a la(s) 12.4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8680"/>
            <a:ext cx="9054445" cy="2376264"/>
          </a:xfrm>
          <a:prstGeom prst="rect">
            <a:avLst/>
          </a:prstGeom>
        </p:spPr>
      </p:pic>
      <p:pic>
        <p:nvPicPr>
          <p:cNvPr id="7" name="Imagen 6" descr="Captura de pantalla 2012-12-20 a la(s) 2.19.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398384"/>
            <a:ext cx="2304256" cy="4495495"/>
          </a:xfrm>
          <a:prstGeom prst="rect">
            <a:avLst/>
          </a:prstGeom>
        </p:spPr>
      </p:pic>
    </p:spTree>
    <p:extLst>
      <p:ext uri="{BB962C8B-B14F-4D97-AF65-F5344CB8AC3E}">
        <p14:creationId xmlns:p14="http://schemas.microsoft.com/office/powerpoint/2010/main" val="20194123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15416"/>
            <a:ext cx="7467600" cy="1143000"/>
          </a:xfrm>
        </p:spPr>
        <p:txBody>
          <a:bodyPr>
            <a:normAutofit/>
          </a:bodyPr>
          <a:lstStyle/>
          <a:p>
            <a:pPr algn="ctr"/>
            <a:r>
              <a:rPr lang="es-EC"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ACTIVACIÓN DE Compuertas</a:t>
            </a:r>
            <a:endParaRPr lang="es-ES" dirty="0"/>
          </a:p>
        </p:txBody>
      </p:sp>
      <p:pic>
        <p:nvPicPr>
          <p:cNvPr id="4" name="Imagen 3" descr="Captura de pantalla 2012-12-19 a la(s) 12.4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 y="590001"/>
            <a:ext cx="7451138" cy="5503295"/>
          </a:xfrm>
          <a:prstGeom prst="rect">
            <a:avLst/>
          </a:prstGeom>
        </p:spPr>
      </p:pic>
      <p:pic>
        <p:nvPicPr>
          <p:cNvPr id="5" name="Imagen 4" descr="Captura de pantalla 2012-12-20 a la(s) 2.20.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52" y="1268760"/>
            <a:ext cx="2345748" cy="4509120"/>
          </a:xfrm>
          <a:prstGeom prst="rect">
            <a:avLst/>
          </a:prstGeom>
        </p:spPr>
      </p:pic>
    </p:spTree>
    <p:extLst>
      <p:ext uri="{BB962C8B-B14F-4D97-AF65-F5344CB8AC3E}">
        <p14:creationId xmlns:p14="http://schemas.microsoft.com/office/powerpoint/2010/main" val="17313053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43408"/>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Conclusiones</a:t>
            </a:r>
            <a:endParaRPr lang="es-ES" dirty="0"/>
          </a:p>
        </p:txBody>
      </p:sp>
      <p:sp>
        <p:nvSpPr>
          <p:cNvPr id="4" name="Rectángulo 3"/>
          <p:cNvSpPr/>
          <p:nvPr/>
        </p:nvSpPr>
        <p:spPr>
          <a:xfrm>
            <a:off x="251520" y="908720"/>
            <a:ext cx="8748464" cy="1323439"/>
          </a:xfrm>
          <a:prstGeom prst="rect">
            <a:avLst/>
          </a:prstGeom>
        </p:spPr>
        <p:txBody>
          <a:bodyPr wrap="square">
            <a:spAutoFit/>
          </a:bodyPr>
          <a:lstStyle/>
          <a:p>
            <a:pPr lvl="0" algn="just"/>
            <a:r>
              <a:rPr lang="es-ES" sz="2000" dirty="0"/>
              <a:t>El realizar 2 aplicativos permite mantener la generalidad de uso entre dispositivos, de tal manera que ningún usuario se sienta condicionado al uso de un solo equipo móvil. Sin embargo cabe recalcar que es mucho mejor si se utiliza el equipo indicado que en este caso fue un IPhone.</a:t>
            </a:r>
            <a:endParaRPr lang="es-ES_tradnl" sz="2000" dirty="0"/>
          </a:p>
        </p:txBody>
      </p:sp>
      <p:sp>
        <p:nvSpPr>
          <p:cNvPr id="5" name="Rectángulo 4"/>
          <p:cNvSpPr/>
          <p:nvPr/>
        </p:nvSpPr>
        <p:spPr>
          <a:xfrm>
            <a:off x="179512" y="2636912"/>
            <a:ext cx="8712968" cy="1631216"/>
          </a:xfrm>
          <a:prstGeom prst="rect">
            <a:avLst/>
          </a:prstGeom>
        </p:spPr>
        <p:txBody>
          <a:bodyPr wrap="square">
            <a:spAutoFit/>
          </a:bodyPr>
          <a:lstStyle/>
          <a:p>
            <a:pPr lvl="0"/>
            <a:r>
              <a:rPr lang="es-ES" sz="2000" dirty="0"/>
              <a:t>Con el desarrollo del presente trabajo se ha conseguido realizar un sistema de control de accesos y monitorización para uso de la personas y personas especiales que poseen un discapacidad motriz, que brinda confort y seguridad a costos relativamente bajos manteniendo el orden en sus hogares.</a:t>
            </a:r>
            <a:endParaRPr lang="es-ES_tradnl" sz="2000" dirty="0"/>
          </a:p>
        </p:txBody>
      </p:sp>
      <p:sp>
        <p:nvSpPr>
          <p:cNvPr id="7" name="Rectángulo 6"/>
          <p:cNvSpPr/>
          <p:nvPr/>
        </p:nvSpPr>
        <p:spPr>
          <a:xfrm>
            <a:off x="251520" y="4653136"/>
            <a:ext cx="8352928" cy="1323439"/>
          </a:xfrm>
          <a:prstGeom prst="rect">
            <a:avLst/>
          </a:prstGeom>
        </p:spPr>
        <p:txBody>
          <a:bodyPr wrap="square">
            <a:spAutoFit/>
          </a:bodyPr>
          <a:lstStyle/>
          <a:p>
            <a:pPr lvl="0" algn="just"/>
            <a:r>
              <a:rPr lang="es-ES" sz="2000" dirty="0"/>
              <a:t>Una aplicación nativa en un dispositivo móvil resulta ser más eficiente que un aplicativo Web, pues la navegación a través del mismo es transparente para el usuario, y es gestionado a través de botones y métodos mas no por accesos de páginas web. </a:t>
            </a:r>
            <a:endParaRPr lang="es-ES_tradnl" sz="2000" dirty="0"/>
          </a:p>
        </p:txBody>
      </p:sp>
    </p:spTree>
    <p:extLst>
      <p:ext uri="{BB962C8B-B14F-4D97-AF65-F5344CB8AC3E}">
        <p14:creationId xmlns:p14="http://schemas.microsoft.com/office/powerpoint/2010/main" val="2151865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0"/>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conclusiones</a:t>
            </a:r>
            <a:endParaRPr lang="es-ES" dirty="0"/>
          </a:p>
        </p:txBody>
      </p:sp>
      <p:sp>
        <p:nvSpPr>
          <p:cNvPr id="8" name="Rectángulo 7"/>
          <p:cNvSpPr/>
          <p:nvPr/>
        </p:nvSpPr>
        <p:spPr>
          <a:xfrm>
            <a:off x="323528" y="3789040"/>
            <a:ext cx="8136904" cy="1631216"/>
          </a:xfrm>
          <a:prstGeom prst="rect">
            <a:avLst/>
          </a:prstGeom>
        </p:spPr>
        <p:txBody>
          <a:bodyPr wrap="square">
            <a:spAutoFit/>
          </a:bodyPr>
          <a:lstStyle/>
          <a:p>
            <a:pPr lvl="0" algn="just"/>
            <a:r>
              <a:rPr lang="es-ES" sz="2000" dirty="0"/>
              <a:t>El servidor web embebido SITEPLAYER,  posee entradas y salidas de tipo digitales, pero dada las exigencias en el proyecto se utilizó programación lógica  que en este caso se lo realizó en un microcontrolador en este caso el PIC18f2550 puesto que se necesitó salidas con tiempos de temporización para los accesos. </a:t>
            </a:r>
            <a:endParaRPr lang="es-ES_tradnl" sz="2000" dirty="0"/>
          </a:p>
        </p:txBody>
      </p:sp>
      <p:sp>
        <p:nvSpPr>
          <p:cNvPr id="9" name="Rectángulo 8"/>
          <p:cNvSpPr/>
          <p:nvPr/>
        </p:nvSpPr>
        <p:spPr>
          <a:xfrm>
            <a:off x="179512" y="1196752"/>
            <a:ext cx="8424936" cy="2308324"/>
          </a:xfrm>
          <a:prstGeom prst="rect">
            <a:avLst/>
          </a:prstGeom>
        </p:spPr>
        <p:txBody>
          <a:bodyPr wrap="square">
            <a:spAutoFit/>
          </a:bodyPr>
          <a:lstStyle/>
          <a:p>
            <a:pPr lvl="0" algn="just"/>
            <a:r>
              <a:rPr lang="es-ES" dirty="0"/>
              <a:t>Tanto como el servidor y el controlador, por construcción de circuitos interno, mantienen restricciones de alimentación, tanto en voltaje como en corriente. Con una limitante de 5 [V] y desde 300 hasta 500 </a:t>
            </a:r>
            <a:r>
              <a:rPr lang="es-ES" dirty="0" err="1"/>
              <a:t>mA</a:t>
            </a:r>
            <a:r>
              <a:rPr lang="es-ES" dirty="0"/>
              <a:t> de corriente para que este funcione de manera óptima, ya que de no ser así pueden existir pérdida de datos y otros errores de ejecución. En cambio si son potencias muy elevadas y estas están contempladas dentro de la parte digital, ella puede causar que se quemen los elementos sensibles, ya sea incluso el módulo SITEPLAYER o el controlador PIC.</a:t>
            </a:r>
            <a:endParaRPr lang="es-ES_tradnl" dirty="0"/>
          </a:p>
        </p:txBody>
      </p:sp>
    </p:spTree>
    <p:extLst>
      <p:ext uri="{BB962C8B-B14F-4D97-AF65-F5344CB8AC3E}">
        <p14:creationId xmlns:p14="http://schemas.microsoft.com/office/powerpoint/2010/main" val="17313053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0"/>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RECOMENDACIONES</a:t>
            </a:r>
            <a:endParaRPr lang="es-ES" dirty="0"/>
          </a:p>
        </p:txBody>
      </p:sp>
      <p:sp>
        <p:nvSpPr>
          <p:cNvPr id="7" name="Rectángulo 6"/>
          <p:cNvSpPr/>
          <p:nvPr/>
        </p:nvSpPr>
        <p:spPr>
          <a:xfrm>
            <a:off x="323528" y="1412776"/>
            <a:ext cx="8352928" cy="1631216"/>
          </a:xfrm>
          <a:prstGeom prst="rect">
            <a:avLst/>
          </a:prstGeom>
        </p:spPr>
        <p:txBody>
          <a:bodyPr wrap="square">
            <a:spAutoFit/>
          </a:bodyPr>
          <a:lstStyle/>
          <a:p>
            <a:pPr lvl="0" algn="just"/>
            <a:r>
              <a:rPr lang="es-ES" sz="2000" dirty="0"/>
              <a:t>Cuando se trabaje con servidores Web Embebidos tal como el </a:t>
            </a:r>
            <a:r>
              <a:rPr lang="es-ES" sz="2000" dirty="0" err="1"/>
              <a:t>SitePlayer</a:t>
            </a:r>
            <a:r>
              <a:rPr lang="es-ES" sz="2000" dirty="0"/>
              <a:t>, es recomendable realizar páginas Web que no contengan gráficos o imágenes de gran tamaño o efecto de animaciones que consuman una cantidad considerable o excesiva de la memoria que es solo de 48 </a:t>
            </a:r>
            <a:r>
              <a:rPr lang="es-ES" sz="2000" dirty="0" err="1"/>
              <a:t>KBytes</a:t>
            </a:r>
            <a:r>
              <a:rPr lang="es-ES" sz="2000" dirty="0"/>
              <a:t>.</a:t>
            </a:r>
            <a:endParaRPr lang="es-ES_tradnl" sz="2000" dirty="0"/>
          </a:p>
        </p:txBody>
      </p:sp>
      <p:sp>
        <p:nvSpPr>
          <p:cNvPr id="8" name="Rectángulo 7"/>
          <p:cNvSpPr/>
          <p:nvPr/>
        </p:nvSpPr>
        <p:spPr>
          <a:xfrm>
            <a:off x="395536" y="3429000"/>
            <a:ext cx="8136904" cy="1323439"/>
          </a:xfrm>
          <a:prstGeom prst="rect">
            <a:avLst/>
          </a:prstGeom>
        </p:spPr>
        <p:txBody>
          <a:bodyPr wrap="square">
            <a:spAutoFit/>
          </a:bodyPr>
          <a:lstStyle/>
          <a:p>
            <a:pPr lvl="0" algn="just"/>
            <a:r>
              <a:rPr lang="es-ES" sz="2000" dirty="0"/>
              <a:t>Cabe recalcar que es necesario considerar que el sistema funciona a través una red cableada o inalámbrica lo cual resulta limitante en conectividad a cierta distancia, sin embargo considerando el uso, esta solo debe realizarse dentro del área de monitoreo.</a:t>
            </a:r>
            <a:endParaRPr lang="es-ES_tradnl" sz="2000" dirty="0"/>
          </a:p>
        </p:txBody>
      </p:sp>
      <p:sp>
        <p:nvSpPr>
          <p:cNvPr id="3" name="Rectángulo 2"/>
          <p:cNvSpPr/>
          <p:nvPr/>
        </p:nvSpPr>
        <p:spPr>
          <a:xfrm>
            <a:off x="323528" y="5301208"/>
            <a:ext cx="8352928" cy="1015663"/>
          </a:xfrm>
          <a:prstGeom prst="rect">
            <a:avLst/>
          </a:prstGeom>
        </p:spPr>
        <p:txBody>
          <a:bodyPr wrap="square">
            <a:spAutoFit/>
          </a:bodyPr>
          <a:lstStyle/>
          <a:p>
            <a:pPr lvl="0"/>
            <a:r>
              <a:rPr lang="es-ES" sz="2000" dirty="0" smtClean="0"/>
              <a:t>Se debe tener mucho cuidado con el uso de este sistema ya que como utiliza parámetros de red para ejecutar las salidas tanto en luces como puertas, su uso debe ser exclusivamente personal.</a:t>
            </a:r>
            <a:endParaRPr lang="es-ES_tradnl" sz="2000" dirty="0"/>
          </a:p>
        </p:txBody>
      </p:sp>
    </p:spTree>
    <p:extLst>
      <p:ext uri="{BB962C8B-B14F-4D97-AF65-F5344CB8AC3E}">
        <p14:creationId xmlns:p14="http://schemas.microsoft.com/office/powerpoint/2010/main" val="29743586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924944"/>
            <a:ext cx="7467600" cy="1143000"/>
          </a:xfrm>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Gracias por su atencion</a:t>
            </a:r>
            <a:endParaRPr lang="es-ES" dirty="0"/>
          </a:p>
        </p:txBody>
      </p:sp>
    </p:spTree>
    <p:extLst>
      <p:ext uri="{BB962C8B-B14F-4D97-AF65-F5344CB8AC3E}">
        <p14:creationId xmlns:p14="http://schemas.microsoft.com/office/powerpoint/2010/main" val="1731305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Objetivos</a:t>
            </a:r>
          </a:p>
        </p:txBody>
      </p:sp>
      <p:sp>
        <p:nvSpPr>
          <p:cNvPr id="3" name="2 Marcador de contenido"/>
          <p:cNvSpPr>
            <a:spLocks noGrp="1"/>
          </p:cNvSpPr>
          <p:nvPr>
            <p:ph idx="1"/>
          </p:nvPr>
        </p:nvSpPr>
        <p:spPr>
          <a:xfrm>
            <a:off x="457200" y="1412776"/>
            <a:ext cx="8363272" cy="4713387"/>
          </a:xfrm>
        </p:spPr>
        <p:txBody>
          <a:bodyPr>
            <a:normAutofit fontScale="92500"/>
          </a:bodyPr>
          <a:lstStyle/>
          <a:p>
            <a:r>
              <a:rPr lang="es-EC" dirty="0" smtClean="0"/>
              <a:t>Investigar alternativas tecnológicas utilizadas para la monitorización y obtención de sus datos.</a:t>
            </a:r>
          </a:p>
          <a:p>
            <a:r>
              <a:rPr lang="es-EC" dirty="0"/>
              <a:t>Diseñar una aplicación web para el control del usuario</a:t>
            </a:r>
            <a:r>
              <a:rPr lang="es-EC" dirty="0" smtClean="0"/>
              <a:t>.</a:t>
            </a:r>
          </a:p>
          <a:p>
            <a:r>
              <a:rPr lang="es-EC" dirty="0" smtClean="0"/>
              <a:t>Conocer, procesar y analizar los datos que entrega el dispositivo móvil IPhone.</a:t>
            </a:r>
          </a:p>
          <a:p>
            <a:r>
              <a:rPr lang="es-EC" dirty="0" smtClean="0"/>
              <a:t>Diseñar y desarrollar la aplicación móvil en la plataforma Xcode de Apple para IPhone.</a:t>
            </a:r>
          </a:p>
          <a:p>
            <a:r>
              <a:rPr lang="es-EC" dirty="0" smtClean="0"/>
              <a:t>Realizar la instalación y pruebas de evaluación requeridas del sistema.</a:t>
            </a:r>
            <a:endParaRPr lang="es-EC" dirty="0"/>
          </a:p>
        </p:txBody>
      </p:sp>
    </p:spTree>
    <p:extLst>
      <p:ext uri="{BB962C8B-B14F-4D97-AF65-F5344CB8AC3E}">
        <p14:creationId xmlns:p14="http://schemas.microsoft.com/office/powerpoint/2010/main" val="32690295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467600" cy="1143000"/>
          </a:xfrm>
        </p:spPr>
        <p:txBody>
          <a:bodyPr>
            <a:noAutofit/>
          </a:bodyPr>
          <a:lstStyle/>
          <a:p>
            <a:pPr algn="ctr"/>
            <a:r>
              <a:rPr lang="es-EC" sz="32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Diseño de Control de Accesos y monitorización de cámaras</a:t>
            </a:r>
          </a:p>
        </p:txBody>
      </p:sp>
      <p:sp>
        <p:nvSpPr>
          <p:cNvPr id="3" name="2 Marcador de contenido"/>
          <p:cNvSpPr>
            <a:spLocks noGrp="1"/>
          </p:cNvSpPr>
          <p:nvPr>
            <p:ph idx="1"/>
          </p:nvPr>
        </p:nvSpPr>
        <p:spPr>
          <a:xfrm>
            <a:off x="0" y="980728"/>
            <a:ext cx="9036496" cy="1152128"/>
          </a:xfrm>
        </p:spPr>
        <p:txBody>
          <a:bodyPr>
            <a:normAutofit/>
          </a:bodyPr>
          <a:lstStyle/>
          <a:p>
            <a:pPr algn="ctr"/>
            <a:endParaRPr lang="es-EC" sz="2600" dirty="0" smtClean="0"/>
          </a:p>
          <a:p>
            <a:pPr algn="ctr"/>
            <a:r>
              <a:rPr lang="es-EC" sz="2600" dirty="0" smtClean="0"/>
              <a:t>Cómo se puede controlar accesos de manera remota</a:t>
            </a:r>
            <a:r>
              <a:rPr lang="es-EC" sz="2400" dirty="0" smtClean="0"/>
              <a:t>?</a:t>
            </a:r>
            <a:endParaRPr lang="es-EC" sz="2400" dirty="0"/>
          </a:p>
        </p:txBody>
      </p:sp>
      <p:graphicFrame>
        <p:nvGraphicFramePr>
          <p:cNvPr id="4" name="3 Diagrama"/>
          <p:cNvGraphicFramePr/>
          <p:nvPr>
            <p:extLst>
              <p:ext uri="{D42A27DB-BD31-4B8C-83A1-F6EECF244321}">
                <p14:modId xmlns:p14="http://schemas.microsoft.com/office/powerpoint/2010/main" val="2173703959"/>
              </p:ext>
            </p:extLst>
          </p:nvPr>
        </p:nvGraphicFramePr>
        <p:xfrm>
          <a:off x="323528" y="2564904"/>
          <a:ext cx="85324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applelizados.com/wp-content/uploads/2012/03/iphone-ap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132" y="5642903"/>
            <a:ext cx="978492" cy="8996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ecnologia.tedateo.com/wp-content/uploads/2012/07/interne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44" y="2748748"/>
            <a:ext cx="944427" cy="944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2.mlstatic.com/camara-cctv-espia-chip-sony-en-sensor-de-humo_MEC-O-9765965_8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7834" y="5524096"/>
            <a:ext cx="815660"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8847" y="3933056"/>
            <a:ext cx="88351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patentados.com/img/1997/proceso-de-potabilizacion-de-agua-por-destilacion-en-regimen-continu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4088" y="2298338"/>
            <a:ext cx="1080120" cy="90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30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Configuración del </a:t>
            </a: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PROYECTO</a:t>
            </a:r>
            <a:endParaRPr lang="es-ES"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365104"/>
            <a:ext cx="5400600" cy="1080120"/>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589240"/>
            <a:ext cx="4824536" cy="936104"/>
          </a:xfrm>
          <a:prstGeom prst="rect">
            <a:avLst/>
          </a:prstGeom>
          <a:noFill/>
          <a:ln>
            <a:noFill/>
          </a:ln>
        </p:spPr>
      </p:pic>
      <p:pic>
        <p:nvPicPr>
          <p:cNvPr id="7" name="Imagen 6" descr="Macintosh Ñañon:Users:juferviga:Desktop:Conexion_Wifi.PNG"/>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556792"/>
            <a:ext cx="3032239" cy="2520280"/>
          </a:xfrm>
          <a:prstGeom prst="rect">
            <a:avLst/>
          </a:prstGeom>
          <a:noFill/>
          <a:ln>
            <a:noFill/>
          </a:ln>
        </p:spPr>
      </p:pic>
    </p:spTree>
    <p:extLst>
      <p:ext uri="{BB962C8B-B14F-4D97-AF65-F5344CB8AC3E}">
        <p14:creationId xmlns:p14="http://schemas.microsoft.com/office/powerpoint/2010/main" val="20147157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6748" y="172028"/>
            <a:ext cx="7467600" cy="922114"/>
          </a:xfrm>
        </p:spPr>
        <p:txBody>
          <a:bodyPr>
            <a:normAutofit/>
          </a:bodyPr>
          <a:lstStyle/>
          <a:p>
            <a:pPr algn="ctr"/>
            <a:r>
              <a:rPr lang="es-EC" sz="32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Cámaras </a:t>
            </a:r>
            <a:r>
              <a:rPr lang="es-EC" sz="32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IP</a:t>
            </a:r>
          </a:p>
        </p:txBody>
      </p:sp>
      <p:sp>
        <p:nvSpPr>
          <p:cNvPr id="3" name="2 Marcador de contenido"/>
          <p:cNvSpPr>
            <a:spLocks noGrp="1"/>
          </p:cNvSpPr>
          <p:nvPr>
            <p:ph idx="1"/>
          </p:nvPr>
        </p:nvSpPr>
        <p:spPr>
          <a:xfrm>
            <a:off x="457200" y="3068960"/>
            <a:ext cx="7467600" cy="3384376"/>
          </a:xfrm>
        </p:spPr>
        <p:txBody>
          <a:bodyPr/>
          <a:lstStyle/>
          <a:p>
            <a:r>
              <a:rPr lang="es-EC" dirty="0" smtClean="0"/>
              <a:t>Las cámaras IP permitirá el monitoreo del área deseada.</a:t>
            </a:r>
            <a:endParaRPr lang="es-EC" dirty="0"/>
          </a:p>
        </p:txBody>
      </p:sp>
      <p:pic>
        <p:nvPicPr>
          <p:cNvPr id="4098" name="Picture 2" descr="http://www.redeszone.net/wp-content/uploads/D-Link-DCS-930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94142"/>
            <a:ext cx="1339454" cy="16147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04.olx.com.ec/ui/11/38/65/1311611253_231523365_2-Fotos-de--CAMARA-IP-DE-VIGILANCIA-D-LINK-DCS-930L-WIRELESS-N-SEGURIDAD-POR-INTE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24744"/>
            <a:ext cx="3196062" cy="1902810"/>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curvada hacia abajo"/>
          <p:cNvSpPr/>
          <p:nvPr/>
        </p:nvSpPr>
        <p:spPr>
          <a:xfrm>
            <a:off x="2915816" y="1322478"/>
            <a:ext cx="2210973"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7" name="Imagen 6" descr="Macintosh Ñañon:Users:juferviga:Desktop:Captura de pantalla 2012-11-21 a la(s) 22.46.58.png"/>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365104"/>
            <a:ext cx="1728192" cy="1872208"/>
          </a:xfrm>
          <a:prstGeom prst="rect">
            <a:avLst/>
          </a:prstGeom>
          <a:noFill/>
          <a:ln>
            <a:noFill/>
          </a:ln>
        </p:spPr>
      </p:pic>
      <p:pic>
        <p:nvPicPr>
          <p:cNvPr id="8" name="Imagen 7" descr="Macintosh Ñañon:Users:juferviga:Desktop:Captura de pantalla 2012-11-21 a la(s) 22.49.28.png"/>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365104"/>
            <a:ext cx="1584176" cy="1944216"/>
          </a:xfrm>
          <a:prstGeom prst="rect">
            <a:avLst/>
          </a:prstGeom>
          <a:noFill/>
          <a:ln>
            <a:noFill/>
          </a:ln>
        </p:spPr>
      </p:pic>
    </p:spTree>
    <p:extLst>
      <p:ext uri="{BB962C8B-B14F-4D97-AF65-F5344CB8AC3E}">
        <p14:creationId xmlns:p14="http://schemas.microsoft.com/office/powerpoint/2010/main" val="24078985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Configuración del Servidor Web Embebido</a:t>
            </a:r>
          </a:p>
        </p:txBody>
      </p:sp>
      <p:pic>
        <p:nvPicPr>
          <p:cNvPr id="3074" name="Picture 2" descr="\\MACBOOKPRO-40CA\Presentacion\Captura de pantalla 2012-11-19 a la(s) 23.4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5166370" cy="34759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ACBOOKPRO-40CA\Presentacion\Captura de pantalla 2012-12-16 a la(s) 20.20.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645024"/>
            <a:ext cx="2304255" cy="160358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23528" y="1484784"/>
            <a:ext cx="8136904" cy="1477328"/>
          </a:xfrm>
          <a:prstGeom prst="rect">
            <a:avLst/>
          </a:prstGeom>
          <a:noFill/>
        </p:spPr>
        <p:txBody>
          <a:bodyPr wrap="square" rtlCol="0">
            <a:spAutoFit/>
          </a:bodyPr>
          <a:lstStyle/>
          <a:p>
            <a:pPr lvl="0" algn="just"/>
            <a:r>
              <a:rPr lang="es-ES" dirty="0"/>
              <a:t>Que es el componente que almacenará la página web donde a manera de </a:t>
            </a:r>
            <a:r>
              <a:rPr lang="es-ES" dirty="0" smtClean="0"/>
              <a:t>intranet </a:t>
            </a:r>
            <a:r>
              <a:rPr lang="es-ES" dirty="0"/>
              <a:t>se pueda tener el acceso al control de puertas y a las cámaras para permitir la apertura de las compuertas, todo esto mediante la comunicación con </a:t>
            </a:r>
            <a:r>
              <a:rPr lang="es-ES" dirty="0" smtClean="0"/>
              <a:t>un controlador para sus salidas.</a:t>
            </a:r>
            <a:endParaRPr lang="es-ES_tradnl" dirty="0"/>
          </a:p>
          <a:p>
            <a:endParaRPr lang="es-ES" dirty="0"/>
          </a:p>
        </p:txBody>
      </p:sp>
    </p:spTree>
    <p:extLst>
      <p:ext uri="{BB962C8B-B14F-4D97-AF65-F5344CB8AC3E}">
        <p14:creationId xmlns:p14="http://schemas.microsoft.com/office/powerpoint/2010/main" val="2361244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APLICATIVO WEB</a:t>
            </a:r>
            <a:endParaRPr lang="es-ES" dirty="0"/>
          </a:p>
        </p:txBody>
      </p:sp>
      <p:sp>
        <p:nvSpPr>
          <p:cNvPr id="4" name="CuadroTexto 3"/>
          <p:cNvSpPr txBox="1"/>
          <p:nvPr/>
        </p:nvSpPr>
        <p:spPr>
          <a:xfrm>
            <a:off x="827584" y="1268760"/>
            <a:ext cx="6768752" cy="923330"/>
          </a:xfrm>
          <a:prstGeom prst="rect">
            <a:avLst/>
          </a:prstGeom>
          <a:noFill/>
        </p:spPr>
        <p:txBody>
          <a:bodyPr wrap="square" rtlCol="0">
            <a:spAutoFit/>
          </a:bodyPr>
          <a:lstStyle/>
          <a:p>
            <a:pPr marL="285750" indent="-285750">
              <a:buFontTx/>
              <a:buChar char="-"/>
            </a:pPr>
            <a:r>
              <a:rPr lang="es-ES" dirty="0" smtClean="0"/>
              <a:t>Diseñada en lenguaje HTML.</a:t>
            </a:r>
          </a:p>
          <a:p>
            <a:pPr marL="285750" indent="-285750">
              <a:buFontTx/>
              <a:buChar char="-"/>
            </a:pPr>
            <a:r>
              <a:rPr lang="es-ES" dirty="0" smtClean="0"/>
              <a:t>Permite la muestra de imágenes.</a:t>
            </a:r>
          </a:p>
          <a:p>
            <a:pPr marL="285750" indent="-285750">
              <a:buFontTx/>
              <a:buChar char="-"/>
            </a:pPr>
            <a:r>
              <a:rPr lang="es-ES" dirty="0" smtClean="0"/>
              <a:t>Acceso a contenido Web.</a:t>
            </a:r>
            <a:endParaRPr lang="es-ES" dirty="0"/>
          </a:p>
        </p:txBody>
      </p:sp>
      <p:pic>
        <p:nvPicPr>
          <p:cNvPr id="5" name="Imagen 4" descr="Captura de pantalla 2012-12-20 a la(s) 2.16.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348880"/>
            <a:ext cx="5688632" cy="4019432"/>
          </a:xfrm>
          <a:prstGeom prst="rect">
            <a:avLst/>
          </a:prstGeom>
        </p:spPr>
      </p:pic>
    </p:spTree>
    <p:extLst>
      <p:ext uri="{BB962C8B-B14F-4D97-AF65-F5344CB8AC3E}">
        <p14:creationId xmlns:p14="http://schemas.microsoft.com/office/powerpoint/2010/main" val="4178963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CONTROLADOR DE SALIDAS</a:t>
            </a:r>
            <a:endParaRPr lang="es-ES" dirty="0"/>
          </a:p>
        </p:txBody>
      </p:sp>
      <p:pic>
        <p:nvPicPr>
          <p:cNvPr id="4" name="Imagen 3" descr="Macintosh Ñañon:Users:juferviga:Desktop:Captura de pantalla 2012-12-10 a la(s) 12.12.53.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89040"/>
            <a:ext cx="2826385" cy="1666875"/>
          </a:xfrm>
          <a:prstGeom prst="rect">
            <a:avLst/>
          </a:prstGeom>
          <a:noFill/>
          <a:ln>
            <a:noFill/>
          </a:ln>
        </p:spPr>
      </p:pic>
      <p:pic>
        <p:nvPicPr>
          <p:cNvPr id="5" name="Imagen 4" descr="Macintosh Ñañon:Users:juferviga:Desktop:PIC.png"/>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016"/>
            <a:ext cx="5396230" cy="2519680"/>
          </a:xfrm>
          <a:prstGeom prst="rect">
            <a:avLst/>
          </a:prstGeom>
          <a:noFill/>
          <a:ln>
            <a:noFill/>
          </a:ln>
        </p:spPr>
      </p:pic>
      <p:sp>
        <p:nvSpPr>
          <p:cNvPr id="6" name="CuadroTexto 5"/>
          <p:cNvSpPr txBox="1"/>
          <p:nvPr/>
        </p:nvSpPr>
        <p:spPr>
          <a:xfrm>
            <a:off x="827584" y="1412776"/>
            <a:ext cx="6624736" cy="1200329"/>
          </a:xfrm>
          <a:prstGeom prst="rect">
            <a:avLst/>
          </a:prstGeom>
          <a:noFill/>
        </p:spPr>
        <p:txBody>
          <a:bodyPr wrap="square" rtlCol="0">
            <a:spAutoFit/>
          </a:bodyPr>
          <a:lstStyle/>
          <a:p>
            <a:pPr marL="285750" indent="-285750">
              <a:buFontTx/>
              <a:buChar char="-"/>
            </a:pPr>
            <a:r>
              <a:rPr lang="es-ES" dirty="0" smtClean="0"/>
              <a:t>Se utiliza el controlador para el control de la salidas hacia la etapa de potencia.</a:t>
            </a:r>
          </a:p>
          <a:p>
            <a:pPr marL="285750" indent="-285750">
              <a:buFontTx/>
              <a:buChar char="-"/>
            </a:pPr>
            <a:r>
              <a:rPr lang="es-ES" dirty="0" smtClean="0"/>
              <a:t>Se utilizan 4 entradas y 4 salidas que corresponden a un foco y a una compuerta de 2 áreas</a:t>
            </a:r>
            <a:endParaRPr lang="es-ES" dirty="0"/>
          </a:p>
        </p:txBody>
      </p:sp>
    </p:spTree>
    <p:extLst>
      <p:ext uri="{BB962C8B-B14F-4D97-AF65-F5344CB8AC3E}">
        <p14:creationId xmlns:p14="http://schemas.microsoft.com/office/powerpoint/2010/main" val="4178963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226</TotalTime>
  <Words>933</Words>
  <Application>Microsoft Macintosh PowerPoint</Application>
  <PresentationFormat>Presentación en pantalla (4:3)</PresentationFormat>
  <Paragraphs>100</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Técnico</vt:lpstr>
      <vt:lpstr>Presentación de PowerPoint</vt:lpstr>
      <vt:lpstr>Problema de Investigación</vt:lpstr>
      <vt:lpstr>Objetivos</vt:lpstr>
      <vt:lpstr>Diseño de Control de Accesos y monitorización de cámaras</vt:lpstr>
      <vt:lpstr>Configuración del PROYECTO</vt:lpstr>
      <vt:lpstr>Cámaras IP</vt:lpstr>
      <vt:lpstr>Configuración del Servidor Web Embebido</vt:lpstr>
      <vt:lpstr>APLICATIVO WEB</vt:lpstr>
      <vt:lpstr>CONTROLADOR DE SALIDAS</vt:lpstr>
      <vt:lpstr>Etapa de potencia</vt:lpstr>
      <vt:lpstr>Acoplamiento de circuitos</vt:lpstr>
      <vt:lpstr>Acoplamiento de circuitos</vt:lpstr>
      <vt:lpstr>Modelo final del prototipo</vt:lpstr>
      <vt:lpstr>Modelo final del prototipo</vt:lpstr>
      <vt:lpstr>Aplicación del sistema</vt:lpstr>
      <vt:lpstr>Aplicación del sistema</vt:lpstr>
      <vt:lpstr>Aplicación del sistema</vt:lpstr>
      <vt:lpstr>Aplicativo movil</vt:lpstr>
      <vt:lpstr>Nuevo proyecto</vt:lpstr>
      <vt:lpstr>MoDELAMIENTO DE LA INTERFAZ</vt:lpstr>
      <vt:lpstr>Implementacion del codigo</vt:lpstr>
      <vt:lpstr>ACTIVACIÓN DE ILUMINACION</vt:lpstr>
      <vt:lpstr>ACTIVACIÓN DE Compuertas</vt:lpstr>
      <vt:lpstr>ACTIVACIÓN DE Compuertas</vt:lpstr>
      <vt:lpstr>Conclusiones</vt:lpstr>
      <vt:lpstr>conclusiones</vt:lpstr>
      <vt:lpstr>RECOMENDACIONES</vt:lpstr>
      <vt:lpstr>Gracias por su atencion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Ramos</dc:creator>
  <cp:lastModifiedBy>Juan Villalba</cp:lastModifiedBy>
  <cp:revision>40</cp:revision>
  <dcterms:created xsi:type="dcterms:W3CDTF">2012-12-16T23:32:25Z</dcterms:created>
  <dcterms:modified xsi:type="dcterms:W3CDTF">2012-12-20T09:03:41Z</dcterms:modified>
</cp:coreProperties>
</file>