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256" r:id="rId2"/>
    <p:sldId id="257" r:id="rId3"/>
    <p:sldId id="258" r:id="rId4"/>
    <p:sldId id="269" r:id="rId5"/>
    <p:sldId id="270" r:id="rId6"/>
    <p:sldId id="271" r:id="rId7"/>
    <p:sldId id="259" r:id="rId8"/>
    <p:sldId id="260" r:id="rId9"/>
    <p:sldId id="274" r:id="rId10"/>
    <p:sldId id="277" r:id="rId11"/>
    <p:sldId id="278" r:id="rId12"/>
    <p:sldId id="279" r:id="rId13"/>
    <p:sldId id="284" r:id="rId14"/>
    <p:sldId id="288" r:id="rId15"/>
    <p:sldId id="289" r:id="rId16"/>
    <p:sldId id="265" r:id="rId17"/>
    <p:sldId id="333" r:id="rId18"/>
    <p:sldId id="292" r:id="rId19"/>
    <p:sldId id="266" r:id="rId20"/>
    <p:sldId id="293" r:id="rId21"/>
    <p:sldId id="314" r:id="rId22"/>
    <p:sldId id="325" r:id="rId23"/>
    <p:sldId id="327" r:id="rId24"/>
    <p:sldId id="328" r:id="rId25"/>
    <p:sldId id="334" r:id="rId26"/>
    <p:sldId id="330" r:id="rId27"/>
    <p:sldId id="332" r:id="rId28"/>
    <p:sldId id="331" r:id="rId29"/>
    <p:sldId id="267" r:id="rId30"/>
    <p:sldId id="302" r:id="rId31"/>
    <p:sldId id="303" r:id="rId32"/>
    <p:sldId id="322" r:id="rId33"/>
    <p:sldId id="316" r:id="rId34"/>
    <p:sldId id="321" r:id="rId35"/>
    <p:sldId id="305" r:id="rId36"/>
    <p:sldId id="318" r:id="rId37"/>
    <p:sldId id="317" r:id="rId38"/>
    <p:sldId id="307" r:id="rId39"/>
    <p:sldId id="323" r:id="rId40"/>
    <p:sldId id="306" r:id="rId41"/>
    <p:sldId id="308" r:id="rId42"/>
    <p:sldId id="268" r:id="rId43"/>
    <p:sldId id="309" r:id="rId44"/>
    <p:sldId id="311" r:id="rId45"/>
    <p:sldId id="310" r:id="rId46"/>
    <p:sldId id="312" r:id="rId47"/>
    <p:sldId id="313" r:id="rId4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3C3"/>
    <a:srgbClr val="DEF0C2"/>
    <a:srgbClr val="CAE4CB"/>
    <a:srgbClr val="B8DAF6"/>
    <a:srgbClr val="A3D89C"/>
    <a:srgbClr val="00FF00"/>
    <a:srgbClr val="FF6699"/>
    <a:srgbClr val="D3F4BA"/>
    <a:srgbClr val="F56565"/>
    <a:srgbClr val="EAF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87744" autoAdjust="0"/>
  </p:normalViewPr>
  <p:slideViewPr>
    <p:cSldViewPr>
      <p:cViewPr>
        <p:scale>
          <a:sx n="70" d="100"/>
          <a:sy n="70" d="100"/>
        </p:scale>
        <p:origin x="-13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aio\Documents\MONICA\TESIS\TESIS%20CAPITULOS\CAPITULO%20I\TABLAS%20EN%20EXCEL%20DEL%20CAP.%20I\ESTADISTICAS_LINEAS%20ACTIVAS_JUNIO%202012.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Distribución del mercado</a:t>
            </a:r>
            <a:r>
              <a:rPr lang="es-EC" baseline="0"/>
              <a:t> de telefonía móvil, por operador</a:t>
            </a:r>
            <a:endParaRPr lang="es-EC"/>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gradFill flip="none" rotWithShape="1">
                <a:gsLst>
                  <a:gs pos="90000">
                    <a:srgbClr val="241BD3"/>
                  </a:gs>
                  <a:gs pos="0">
                    <a:srgbClr val="34D519"/>
                  </a:gs>
                </a:gsLst>
                <a:path path="shape">
                  <a:fillToRect l="50000" t="50000" r="50000" b="50000"/>
                </a:path>
                <a:tileRect/>
              </a:gradFill>
            </c:spPr>
          </c:dPt>
          <c:dPt>
            <c:idx val="1"/>
            <c:bubble3D val="0"/>
            <c:spPr>
              <a:gradFill flip="none" rotWithShape="1">
                <a:gsLst>
                  <a:gs pos="0">
                    <a:schemeClr val="tx1">
                      <a:lumMod val="0"/>
                    </a:schemeClr>
                  </a:gs>
                  <a:gs pos="72000">
                    <a:srgbClr val="FF0000"/>
                  </a:gs>
                </a:gsLst>
                <a:path path="shape">
                  <a:fillToRect l="50000" t="50000" r="50000" b="50000"/>
                </a:path>
                <a:tileRect/>
              </a:gradFill>
            </c:spPr>
          </c:dPt>
          <c:dPt>
            <c:idx val="2"/>
            <c:bubble3D val="0"/>
            <c:spPr>
              <a:gradFill flip="none" rotWithShape="1">
                <a:gsLst>
                  <a:gs pos="76000">
                    <a:schemeClr val="accent6">
                      <a:lumMod val="75000"/>
                    </a:schemeClr>
                  </a:gs>
                  <a:gs pos="0">
                    <a:schemeClr val="accent6">
                      <a:lumMod val="75000"/>
                    </a:schemeClr>
                  </a:gs>
                </a:gsLst>
                <a:path path="shape">
                  <a:fillToRect l="50000" t="50000" r="50000" b="50000"/>
                </a:path>
                <a:tileRect/>
              </a:gradFill>
            </c:spPr>
          </c:dPt>
          <c:dLbls>
            <c:dLbl>
              <c:idx val="0"/>
              <c:layout>
                <c:manualLayout>
                  <c:x val="-3.5132275668951038E-2"/>
                  <c:y val="-6.652094806715457E-2"/>
                </c:manualLayout>
              </c:layout>
              <c:tx>
                <c:rich>
                  <a:bodyPr/>
                  <a:lstStyle/>
                  <a:p>
                    <a:pPr>
                      <a:defRPr/>
                    </a:pPr>
                    <a:r>
                      <a:rPr lang="en-US" sz="900">
                        <a:latin typeface="Times New Roman" pitchFamily="18" charset="0"/>
                        <a:cs typeface="Times New Roman" pitchFamily="18" charset="0"/>
                      </a:rPr>
                      <a:t>OTECEL</a:t>
                    </a:r>
                    <a:r>
                      <a:rPr lang="en-US"/>
                      <a:t>
</a:t>
                    </a:r>
                    <a:r>
                      <a:rPr lang="en-US" sz="800" b="0" i="0" u="none" strike="noStrike" baseline="0">
                        <a:effectLst/>
                        <a:latin typeface="Times New Roman" pitchFamily="18" charset="0"/>
                        <a:cs typeface="Times New Roman" pitchFamily="18" charset="0"/>
                      </a:rPr>
                      <a:t>Líneas Activas: </a:t>
                    </a:r>
                    <a:r>
                      <a:rPr lang="en-US"/>
                      <a:t>4.710.301
</a:t>
                    </a:r>
                    <a:r>
                      <a:rPr lang="en-US" sz="800" b="0" i="0" u="none" strike="noStrike" baseline="0">
                        <a:effectLst/>
                        <a:latin typeface="Times New Roman" pitchFamily="18" charset="0"/>
                        <a:cs typeface="Times New Roman" pitchFamily="18" charset="0"/>
                      </a:rPr>
                      <a:t>Participación en el mercado</a:t>
                    </a:r>
                    <a:r>
                      <a:rPr lang="en-US" sz="1000" b="0" i="0" u="none" strike="noStrike" baseline="0">
                        <a:effectLst/>
                      </a:rPr>
                      <a:t>: </a:t>
                    </a:r>
                    <a:r>
                      <a:rPr lang="en-US"/>
                      <a:t>28,90%</a:t>
                    </a:r>
                  </a:p>
                </c:rich>
              </c:tx>
              <c:numFmt formatCode="0.00%" sourceLinked="0"/>
              <c:spPr>
                <a:ln w="12700" cap="sq" cmpd="sng">
                  <a:solidFill>
                    <a:schemeClr val="tx1"/>
                  </a:solidFill>
                  <a:prstDash val="lgDashDot"/>
                  <a:round/>
                </a:ln>
              </c:spPr>
              <c:dLblPos val="bestFit"/>
              <c:showLegendKey val="0"/>
              <c:showVal val="0"/>
              <c:showCatName val="0"/>
              <c:showSerName val="0"/>
              <c:showPercent val="0"/>
              <c:showBubbleSize val="0"/>
            </c:dLbl>
            <c:dLbl>
              <c:idx val="1"/>
              <c:layout>
                <c:manualLayout>
                  <c:x val="0.13028218893902718"/>
                  <c:y val="0.14916818657483147"/>
                </c:manualLayout>
              </c:layout>
              <c:tx>
                <c:rich>
                  <a:bodyPr/>
                  <a:lstStyle/>
                  <a:p>
                    <a:pPr>
                      <a:defRPr/>
                    </a:pPr>
                    <a:r>
                      <a:rPr lang="en-US" sz="900">
                        <a:latin typeface="Times New Roman" pitchFamily="18" charset="0"/>
                        <a:cs typeface="Times New Roman" pitchFamily="18" charset="0"/>
                      </a:rPr>
                      <a:t>CONECEL</a:t>
                    </a:r>
                    <a:r>
                      <a:rPr lang="en-US"/>
                      <a:t>
</a:t>
                    </a:r>
                    <a:r>
                      <a:rPr lang="en-US" sz="800" b="0" i="0" u="none" strike="noStrike" baseline="0">
                        <a:effectLst/>
                        <a:latin typeface="Times New Roman" pitchFamily="18" charset="0"/>
                        <a:cs typeface="Times New Roman" pitchFamily="18" charset="0"/>
                      </a:rPr>
                      <a:t>Líneas Activas: </a:t>
                    </a:r>
                    <a:r>
                      <a:rPr lang="en-US"/>
                      <a:t>11.258.131
</a:t>
                    </a:r>
                    <a:r>
                      <a:rPr lang="en-US" sz="800" b="0" i="0" u="none" strike="noStrike" baseline="0">
                        <a:effectLst/>
                        <a:latin typeface="Times New Roman" pitchFamily="18" charset="0"/>
                        <a:cs typeface="Times New Roman" pitchFamily="18" charset="0"/>
                      </a:rPr>
                      <a:t>Participación en el mercado: </a:t>
                    </a:r>
                    <a:r>
                      <a:rPr lang="en-US"/>
                      <a:t>69,08%</a:t>
                    </a:r>
                  </a:p>
                </c:rich>
              </c:tx>
              <c:numFmt formatCode="0.00%" sourceLinked="0"/>
              <c:spPr>
                <a:ln w="12700" cap="sq" cmpd="sng">
                  <a:solidFill>
                    <a:schemeClr val="tx1"/>
                  </a:solidFill>
                  <a:prstDash val="lgDashDot"/>
                  <a:round/>
                </a:ln>
              </c:spPr>
              <c:dLblPos val="bestFit"/>
              <c:showLegendKey val="0"/>
              <c:showVal val="0"/>
              <c:showCatName val="0"/>
              <c:showSerName val="0"/>
              <c:showPercent val="0"/>
              <c:showBubbleSize val="0"/>
            </c:dLbl>
            <c:dLbl>
              <c:idx val="2"/>
              <c:layout>
                <c:manualLayout>
                  <c:x val="-6.1514602570344239E-2"/>
                  <c:y val="-2.2176883790381925E-2"/>
                </c:manualLayout>
              </c:layout>
              <c:tx>
                <c:rich>
                  <a:bodyPr/>
                  <a:lstStyle/>
                  <a:p>
                    <a:pPr>
                      <a:defRPr/>
                    </a:pPr>
                    <a:r>
                      <a:rPr lang="en-US" sz="900">
                        <a:latin typeface="Times New Roman" pitchFamily="18" charset="0"/>
                        <a:cs typeface="Times New Roman" pitchFamily="18" charset="0"/>
                      </a:rPr>
                      <a:t>CNT E.P.</a:t>
                    </a:r>
                    <a:r>
                      <a:rPr lang="en-US"/>
                      <a:t>
</a:t>
                    </a:r>
                    <a:r>
                      <a:rPr lang="en-US" sz="800">
                        <a:latin typeface="Times New Roman" pitchFamily="18" charset="0"/>
                        <a:cs typeface="Times New Roman" pitchFamily="18" charset="0"/>
                      </a:rPr>
                      <a:t>Líneas Activas: </a:t>
                    </a:r>
                    <a:r>
                      <a:rPr lang="en-US"/>
                      <a:t>328.236
</a:t>
                    </a:r>
                    <a:r>
                      <a:rPr lang="en-US" sz="800">
                        <a:latin typeface="Times New Roman" pitchFamily="18" charset="0"/>
                        <a:cs typeface="Times New Roman" pitchFamily="18" charset="0"/>
                      </a:rPr>
                      <a:t>Participación en el mercado: </a:t>
                    </a:r>
                    <a:r>
                      <a:rPr lang="en-US"/>
                      <a:t>2,01%</a:t>
                    </a:r>
                  </a:p>
                </c:rich>
              </c:tx>
              <c:numFmt formatCode="0.00%" sourceLinked="0"/>
              <c:spPr>
                <a:ln w="12700" cap="sq" cmpd="sng">
                  <a:solidFill>
                    <a:schemeClr val="tx1"/>
                  </a:solidFill>
                  <a:prstDash val="lgDashDot"/>
                  <a:round/>
                </a:ln>
              </c:spPr>
              <c:dLblPos val="bestFit"/>
              <c:showLegendKey val="0"/>
              <c:showVal val="0"/>
              <c:showCatName val="0"/>
              <c:showSerName val="0"/>
              <c:showPercent val="0"/>
              <c:showBubbleSize val="0"/>
            </c:dLbl>
            <c:spPr>
              <a:ln w="12700" cap="sq" cmpd="sng">
                <a:solidFill>
                  <a:schemeClr val="tx1"/>
                </a:solidFill>
                <a:prstDash val="lgDashDot"/>
                <a:round/>
              </a:ln>
            </c:spPr>
            <c:dLblPos val="outEnd"/>
            <c:showLegendKey val="0"/>
            <c:showVal val="1"/>
            <c:showCatName val="1"/>
            <c:showSerName val="0"/>
            <c:showPercent val="1"/>
            <c:showBubbleSize val="0"/>
            <c:separator>
</c:separator>
            <c:showLeaderLines val="1"/>
          </c:dLbls>
          <c:cat>
            <c:strRef>
              <c:f>Hoja1!$A$1:$A$3</c:f>
              <c:strCache>
                <c:ptCount val="3"/>
                <c:pt idx="0">
                  <c:v>OTECEL</c:v>
                </c:pt>
                <c:pt idx="1">
                  <c:v>CONECEL</c:v>
                </c:pt>
                <c:pt idx="2">
                  <c:v>CNT E.P.</c:v>
                </c:pt>
              </c:strCache>
            </c:strRef>
          </c:cat>
          <c:val>
            <c:numRef>
              <c:f>Hoja1!$B$1:$B$3</c:f>
              <c:numCache>
                <c:formatCode>#,##0</c:formatCode>
                <c:ptCount val="3"/>
                <c:pt idx="0">
                  <c:v>4710301</c:v>
                </c:pt>
                <c:pt idx="1">
                  <c:v>11258131</c:v>
                </c:pt>
                <c:pt idx="2">
                  <c:v>328236</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'TABLA USUARIOS UMTS'!$C$1</c:f>
              <c:strCache>
                <c:ptCount val="1"/>
                <c:pt idx="0">
                  <c:v>CONECEL S.A.</c:v>
                </c:pt>
              </c:strCache>
            </c:strRef>
          </c:tx>
          <c:spPr>
            <a:ln w="12700"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marker>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marker>
          <c:dLbls>
            <c:numFmt formatCode="#,##0" sourceLinked="0"/>
            <c:spPr>
              <a:ln>
                <a:noFill/>
              </a:ln>
            </c:spPr>
            <c:txPr>
              <a:bodyPr rot="-5400000" vert="horz"/>
              <a:lstStyle/>
              <a:p>
                <a:pPr>
                  <a:defRPr/>
                </a:pPr>
                <a:endParaRPr lang="es-EC"/>
              </a:p>
            </c:txPr>
            <c:dLblPos val="t"/>
            <c:showLegendKey val="0"/>
            <c:showVal val="1"/>
            <c:showCatName val="0"/>
            <c:showSerName val="0"/>
            <c:showPercent val="0"/>
            <c:showBubbleSize val="0"/>
            <c:separator>, </c:separator>
            <c:showLeaderLines val="0"/>
          </c:dLbls>
          <c:cat>
            <c:numRef>
              <c:f>'TABLA USUARIOS UMTS'!$A$3:$A$32</c:f>
              <c:numCache>
                <c:formatCode>mmm\-yy</c:formatCode>
                <c:ptCount val="3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numCache>
            </c:numRef>
          </c:cat>
          <c:val>
            <c:numRef>
              <c:f>'TABLA USUARIOS UMTS'!$C$3:$C$32</c:f>
              <c:numCache>
                <c:formatCode>General</c:formatCode>
                <c:ptCount val="30"/>
                <c:pt idx="0">
                  <c:v>759892</c:v>
                </c:pt>
                <c:pt idx="1">
                  <c:v>743980</c:v>
                </c:pt>
                <c:pt idx="2">
                  <c:v>832116</c:v>
                </c:pt>
                <c:pt idx="3">
                  <c:v>810429</c:v>
                </c:pt>
                <c:pt idx="4">
                  <c:v>827865</c:v>
                </c:pt>
                <c:pt idx="5">
                  <c:v>829949</c:v>
                </c:pt>
                <c:pt idx="6">
                  <c:v>873677</c:v>
                </c:pt>
                <c:pt idx="7">
                  <c:v>881174</c:v>
                </c:pt>
                <c:pt idx="8">
                  <c:v>872114</c:v>
                </c:pt>
                <c:pt idx="9">
                  <c:v>898316</c:v>
                </c:pt>
                <c:pt idx="10">
                  <c:v>937913</c:v>
                </c:pt>
                <c:pt idx="11">
                  <c:v>1051309</c:v>
                </c:pt>
                <c:pt idx="12">
                  <c:v>1092439</c:v>
                </c:pt>
                <c:pt idx="13">
                  <c:v>1080253</c:v>
                </c:pt>
                <c:pt idx="14">
                  <c:v>994798</c:v>
                </c:pt>
                <c:pt idx="15">
                  <c:v>1011119</c:v>
                </c:pt>
                <c:pt idx="16">
                  <c:v>1123607</c:v>
                </c:pt>
                <c:pt idx="17">
                  <c:v>1245281</c:v>
                </c:pt>
                <c:pt idx="18">
                  <c:v>1219338</c:v>
                </c:pt>
                <c:pt idx="19">
                  <c:v>1235917</c:v>
                </c:pt>
                <c:pt idx="20">
                  <c:v>1209571</c:v>
                </c:pt>
                <c:pt idx="21">
                  <c:v>1223021</c:v>
                </c:pt>
                <c:pt idx="22">
                  <c:v>1269240</c:v>
                </c:pt>
                <c:pt idx="23">
                  <c:v>1282451</c:v>
                </c:pt>
                <c:pt idx="24">
                  <c:v>1288373</c:v>
                </c:pt>
                <c:pt idx="25">
                  <c:v>1302381</c:v>
                </c:pt>
                <c:pt idx="26">
                  <c:v>1313458</c:v>
                </c:pt>
                <c:pt idx="27">
                  <c:v>1327059</c:v>
                </c:pt>
                <c:pt idx="28">
                  <c:v>1346262</c:v>
                </c:pt>
                <c:pt idx="29">
                  <c:v>1363647</c:v>
                </c:pt>
              </c:numCache>
            </c:numRef>
          </c:val>
          <c:smooth val="0"/>
        </c:ser>
        <c:ser>
          <c:idx val="1"/>
          <c:order val="1"/>
          <c:tx>
            <c:strRef>
              <c:f>'TABLA USUARIOS UMTS'!$B$1</c:f>
              <c:strCache>
                <c:ptCount val="1"/>
                <c:pt idx="0">
                  <c:v>OTECEL S.A.</c:v>
                </c:pt>
              </c:strCache>
            </c:strRef>
          </c:tx>
          <c:spPr>
            <a:ln w="12700"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marker>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marker>
          <c:dLbls>
            <c:numFmt formatCode="#,##0" sourceLinked="0"/>
            <c:txPr>
              <a:bodyPr rot="-5400000" vert="horz"/>
              <a:lstStyle/>
              <a:p>
                <a:pPr>
                  <a:defRPr/>
                </a:pPr>
                <a:endParaRPr lang="es-EC"/>
              </a:p>
            </c:txPr>
            <c:dLblPos val="t"/>
            <c:showLegendKey val="0"/>
            <c:showVal val="1"/>
            <c:showCatName val="0"/>
            <c:showSerName val="0"/>
            <c:showPercent val="0"/>
            <c:showBubbleSize val="0"/>
            <c:showLeaderLines val="0"/>
          </c:dLbls>
          <c:cat>
            <c:numRef>
              <c:f>'TABLA USUARIOS UMTS'!$A$3:$A$32</c:f>
              <c:numCache>
                <c:formatCode>mmm\-yy</c:formatCode>
                <c:ptCount val="3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numCache>
            </c:numRef>
          </c:cat>
          <c:val>
            <c:numRef>
              <c:f>'TABLA USUARIOS UMTS'!$B$3:$B$32</c:f>
              <c:numCache>
                <c:formatCode>General</c:formatCode>
                <c:ptCount val="30"/>
                <c:pt idx="0">
                  <c:v>35785</c:v>
                </c:pt>
                <c:pt idx="1">
                  <c:v>41770</c:v>
                </c:pt>
                <c:pt idx="2">
                  <c:v>50803</c:v>
                </c:pt>
                <c:pt idx="3">
                  <c:v>57673</c:v>
                </c:pt>
                <c:pt idx="4">
                  <c:v>65195</c:v>
                </c:pt>
                <c:pt idx="5">
                  <c:v>73682</c:v>
                </c:pt>
                <c:pt idx="6">
                  <c:v>75527</c:v>
                </c:pt>
                <c:pt idx="7">
                  <c:v>76477</c:v>
                </c:pt>
                <c:pt idx="8">
                  <c:v>80314</c:v>
                </c:pt>
                <c:pt idx="9">
                  <c:v>83939</c:v>
                </c:pt>
                <c:pt idx="10">
                  <c:v>86420</c:v>
                </c:pt>
                <c:pt idx="11">
                  <c:v>91824</c:v>
                </c:pt>
                <c:pt idx="12">
                  <c:v>130341</c:v>
                </c:pt>
                <c:pt idx="13">
                  <c:v>143175</c:v>
                </c:pt>
                <c:pt idx="14">
                  <c:v>161181</c:v>
                </c:pt>
                <c:pt idx="15">
                  <c:v>166552</c:v>
                </c:pt>
                <c:pt idx="16">
                  <c:v>165072</c:v>
                </c:pt>
                <c:pt idx="17">
                  <c:v>165301</c:v>
                </c:pt>
                <c:pt idx="18">
                  <c:v>182537</c:v>
                </c:pt>
                <c:pt idx="19">
                  <c:v>179879</c:v>
                </c:pt>
                <c:pt idx="20">
                  <c:v>192474</c:v>
                </c:pt>
                <c:pt idx="21">
                  <c:v>197856</c:v>
                </c:pt>
                <c:pt idx="22">
                  <c:v>204833</c:v>
                </c:pt>
                <c:pt idx="23">
                  <c:v>218181</c:v>
                </c:pt>
                <c:pt idx="24">
                  <c:v>226508</c:v>
                </c:pt>
                <c:pt idx="25">
                  <c:v>232223</c:v>
                </c:pt>
                <c:pt idx="26">
                  <c:v>233621</c:v>
                </c:pt>
                <c:pt idx="27">
                  <c:v>239646</c:v>
                </c:pt>
                <c:pt idx="28">
                  <c:v>242751</c:v>
                </c:pt>
                <c:pt idx="29">
                  <c:v>250457</c:v>
                </c:pt>
              </c:numCache>
            </c:numRef>
          </c:val>
          <c:smooth val="0"/>
        </c:ser>
        <c:dLbls>
          <c:showLegendKey val="0"/>
          <c:showVal val="1"/>
          <c:showCatName val="0"/>
          <c:showSerName val="0"/>
          <c:showPercent val="0"/>
          <c:showBubbleSize val="0"/>
        </c:dLbls>
        <c:marker val="1"/>
        <c:smooth val="0"/>
        <c:axId val="193175552"/>
        <c:axId val="193177472"/>
      </c:lineChart>
      <c:dateAx>
        <c:axId val="193175552"/>
        <c:scaling>
          <c:orientation val="minMax"/>
        </c:scaling>
        <c:delete val="0"/>
        <c:axPos val="b"/>
        <c:title>
          <c:tx>
            <c:rich>
              <a:bodyPr/>
              <a:lstStyle/>
              <a:p>
                <a:pPr>
                  <a:defRPr/>
                </a:pPr>
                <a:r>
                  <a:rPr lang="es-EC"/>
                  <a:t>Fecha</a:t>
                </a:r>
                <a:r>
                  <a:rPr lang="es-EC" baseline="0"/>
                  <a:t> (Mes-Año)</a:t>
                </a:r>
                <a:endParaRPr lang="es-EC"/>
              </a:p>
            </c:rich>
          </c:tx>
          <c:layout/>
          <c:overlay val="0"/>
        </c:title>
        <c:numFmt formatCode="mmm\-yy" sourceLinked="1"/>
        <c:majorTickMark val="out"/>
        <c:minorTickMark val="none"/>
        <c:tickLblPos val="nextTo"/>
        <c:crossAx val="193177472"/>
        <c:crosses val="autoZero"/>
        <c:auto val="1"/>
        <c:lblOffset val="100"/>
        <c:baseTimeUnit val="months"/>
      </c:dateAx>
      <c:valAx>
        <c:axId val="193177472"/>
        <c:scaling>
          <c:orientation val="minMax"/>
        </c:scaling>
        <c:delete val="0"/>
        <c:axPos val="l"/>
        <c:majorGridlines/>
        <c:title>
          <c:tx>
            <c:rich>
              <a:bodyPr rot="-5400000" vert="horz"/>
              <a:lstStyle/>
              <a:p>
                <a:pPr>
                  <a:defRPr/>
                </a:pPr>
                <a:r>
                  <a:rPr lang="es-EC"/>
                  <a:t>Número de Abonados</a:t>
                </a:r>
              </a:p>
            </c:rich>
          </c:tx>
          <c:layout/>
          <c:overlay val="0"/>
        </c:title>
        <c:numFmt formatCode="#,##0" sourceLinked="0"/>
        <c:majorTickMark val="out"/>
        <c:minorTickMark val="none"/>
        <c:tickLblPos val="nextTo"/>
        <c:crossAx val="19317555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a:t>Radiobases</a:t>
            </a:r>
            <a:r>
              <a:rPr lang="es-EC" baseline="0"/>
              <a:t> de Telefonía Móvil</a:t>
            </a:r>
          </a:p>
          <a:p>
            <a:pPr>
              <a:defRPr/>
            </a:pPr>
            <a:r>
              <a:rPr lang="es-EC" baseline="0"/>
              <a:t>UMTS, Marzo 2012</a:t>
            </a:r>
            <a:endParaRPr lang="es-EC"/>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'infraestructura UMTS'!$B$1:$B$2</c:f>
              <c:strCache>
                <c:ptCount val="1"/>
                <c:pt idx="0">
                  <c:v>CONECEL S.A.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4.3943663531326371E-3"/>
                  <c:y val="6.0582527235900725E-3"/>
                </c:manualLayout>
              </c:layout>
              <c:showLegendKey val="0"/>
              <c:showVal val="1"/>
              <c:showCatName val="0"/>
              <c:showSerName val="0"/>
              <c:showPercent val="0"/>
              <c:showBubbleSize val="0"/>
            </c:dLbl>
            <c:dLbl>
              <c:idx val="5"/>
              <c:layout>
                <c:manualLayout>
                  <c:x val="-2.9295775687551364E-3"/>
                  <c:y val="8.0776702981200967E-3"/>
                </c:manualLayout>
              </c:layout>
              <c:showLegendKey val="0"/>
              <c:showVal val="1"/>
              <c:showCatName val="0"/>
              <c:showSerName val="0"/>
              <c:showPercent val="0"/>
              <c:showBubbleSize val="0"/>
            </c:dLbl>
            <c:dLbl>
              <c:idx val="12"/>
              <c:layout>
                <c:manualLayout>
                  <c:x val="-2.9295775687551095E-3"/>
                  <c:y val="-4.0388351490600483E-3"/>
                </c:manualLayout>
              </c:layout>
              <c:showLegendKey val="0"/>
              <c:showVal val="1"/>
              <c:showCatName val="0"/>
              <c:showSerName val="0"/>
              <c:showPercent val="0"/>
              <c:showBubbleSize val="0"/>
            </c:dLbl>
            <c:dLbl>
              <c:idx val="18"/>
              <c:layout>
                <c:manualLayout>
                  <c:x val="-1.0253521490642884E-2"/>
                  <c:y val="8.0776702981200967E-3"/>
                </c:manualLayout>
              </c:layout>
              <c:showLegendKey val="0"/>
              <c:showVal val="1"/>
              <c:showCatName val="0"/>
              <c:showSerName val="0"/>
              <c:showPercent val="0"/>
              <c:showBubbleSize val="0"/>
            </c:dLbl>
            <c:dLbl>
              <c:idx val="21"/>
              <c:layout>
                <c:manualLayout>
                  <c:x val="-2.9295775687551095E-3"/>
                  <c:y val="6.0582527235900725E-3"/>
                </c:manualLayout>
              </c:layout>
              <c:showLegendKey val="0"/>
              <c:showVal val="1"/>
              <c:showCatName val="0"/>
              <c:showSerName val="0"/>
              <c:showPercent val="0"/>
              <c:showBubbleSize val="0"/>
            </c:dLbl>
            <c:spPr>
              <a:solidFill>
                <a:schemeClr val="accent2">
                  <a:lumMod val="60000"/>
                  <a:lumOff val="40000"/>
                </a:schemeClr>
              </a:solidFill>
            </c:spPr>
            <c:txPr>
              <a:bodyPr rot="-2700000" anchor="t" anchorCtr="0"/>
              <a:lstStyle/>
              <a:p>
                <a:pPr>
                  <a:defRPr/>
                </a:pPr>
                <a:endParaRPr lang="es-EC"/>
              </a:p>
            </c:txPr>
            <c:showLegendKey val="0"/>
            <c:showVal val="1"/>
            <c:showCatName val="0"/>
            <c:showSerName val="0"/>
            <c:showPercent val="0"/>
            <c:showBubbleSize val="0"/>
            <c:showLeaderLines val="0"/>
          </c:dLbls>
          <c:cat>
            <c:strRef>
              <c:f>'infraestructura UMTS'!$A$3:$A$26</c:f>
              <c:strCache>
                <c:ptCount val="24"/>
                <c:pt idx="0">
                  <c:v>Azuay</c:v>
                </c:pt>
                <c:pt idx="1">
                  <c:v>Bolívar</c:v>
                </c:pt>
                <c:pt idx="2">
                  <c:v>Cañar</c:v>
                </c:pt>
                <c:pt idx="3">
                  <c:v>Carchi</c:v>
                </c:pt>
                <c:pt idx="4">
                  <c:v>Chimborazo</c:v>
                </c:pt>
                <c:pt idx="5">
                  <c:v>Cotopaxi</c:v>
                </c:pt>
                <c:pt idx="6">
                  <c:v>El Oro</c:v>
                </c:pt>
                <c:pt idx="7">
                  <c:v>Esmeraldas</c:v>
                </c:pt>
                <c:pt idx="8">
                  <c:v>Galápagos</c:v>
                </c:pt>
                <c:pt idx="9">
                  <c:v>Guayas</c:v>
                </c:pt>
                <c:pt idx="10">
                  <c:v>Imbabura</c:v>
                </c:pt>
                <c:pt idx="11">
                  <c:v>Loja</c:v>
                </c:pt>
                <c:pt idx="12">
                  <c:v>Los Ríos</c:v>
                </c:pt>
                <c:pt idx="13">
                  <c:v>Manabí</c:v>
                </c:pt>
                <c:pt idx="14">
                  <c:v>Morona Santiago</c:v>
                </c:pt>
                <c:pt idx="15">
                  <c:v>Napo</c:v>
                </c:pt>
                <c:pt idx="16">
                  <c:v>Orellana</c:v>
                </c:pt>
                <c:pt idx="17">
                  <c:v>Pastaza</c:v>
                </c:pt>
                <c:pt idx="18">
                  <c:v>Pichincha</c:v>
                </c:pt>
                <c:pt idx="19">
                  <c:v>Santa Elena</c:v>
                </c:pt>
                <c:pt idx="20">
                  <c:v>Sto Domingo de los Tsachilas</c:v>
                </c:pt>
                <c:pt idx="21">
                  <c:v>Sucumbios</c:v>
                </c:pt>
                <c:pt idx="22">
                  <c:v>Tungurahua</c:v>
                </c:pt>
                <c:pt idx="23">
                  <c:v>Zamora Chinchipe</c:v>
                </c:pt>
              </c:strCache>
            </c:strRef>
          </c:cat>
          <c:val>
            <c:numRef>
              <c:f>'infraestructura UMTS'!$B$3:$B$26</c:f>
              <c:numCache>
                <c:formatCode>General</c:formatCode>
                <c:ptCount val="24"/>
                <c:pt idx="0">
                  <c:v>39</c:v>
                </c:pt>
                <c:pt idx="1">
                  <c:v>2</c:v>
                </c:pt>
                <c:pt idx="2">
                  <c:v>6</c:v>
                </c:pt>
                <c:pt idx="3">
                  <c:v>4</c:v>
                </c:pt>
                <c:pt idx="4">
                  <c:v>15</c:v>
                </c:pt>
                <c:pt idx="5">
                  <c:v>13</c:v>
                </c:pt>
                <c:pt idx="6">
                  <c:v>29</c:v>
                </c:pt>
                <c:pt idx="7">
                  <c:v>25</c:v>
                </c:pt>
                <c:pt idx="8">
                  <c:v>0</c:v>
                </c:pt>
                <c:pt idx="9">
                  <c:v>358</c:v>
                </c:pt>
                <c:pt idx="10">
                  <c:v>27</c:v>
                </c:pt>
                <c:pt idx="11">
                  <c:v>24</c:v>
                </c:pt>
                <c:pt idx="12">
                  <c:v>31</c:v>
                </c:pt>
                <c:pt idx="13">
                  <c:v>82</c:v>
                </c:pt>
                <c:pt idx="14">
                  <c:v>2</c:v>
                </c:pt>
                <c:pt idx="15">
                  <c:v>2</c:v>
                </c:pt>
                <c:pt idx="16">
                  <c:v>10</c:v>
                </c:pt>
                <c:pt idx="17">
                  <c:v>3</c:v>
                </c:pt>
                <c:pt idx="18">
                  <c:v>262</c:v>
                </c:pt>
                <c:pt idx="19">
                  <c:v>38</c:v>
                </c:pt>
                <c:pt idx="20">
                  <c:v>31</c:v>
                </c:pt>
                <c:pt idx="21">
                  <c:v>9</c:v>
                </c:pt>
                <c:pt idx="22">
                  <c:v>24</c:v>
                </c:pt>
                <c:pt idx="23">
                  <c:v>1</c:v>
                </c:pt>
              </c:numCache>
            </c:numRef>
          </c:val>
        </c:ser>
        <c:ser>
          <c:idx val="1"/>
          <c:order val="1"/>
          <c:tx>
            <c:strRef>
              <c:f>'infraestructura UMTS'!$C$1</c:f>
              <c:strCache>
                <c:ptCount val="1"/>
                <c:pt idx="0">
                  <c:v>OTECEL S.A.</c:v>
                </c:pt>
              </c:strCache>
            </c:strRef>
          </c:tx>
          <c:spPr>
            <a:gradFill flip="none" rotWithShape="1">
              <a:gsLst>
                <a:gs pos="0">
                  <a:srgbClr val="5CE70F"/>
                </a:gs>
                <a:gs pos="73000">
                  <a:schemeClr val="accent1">
                    <a:shade val="94000"/>
                    <a:satMod val="135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7465412530656E-2"/>
                  <c:y val="2.0192585652721875E-3"/>
                </c:manualLayout>
              </c:layout>
              <c:showLegendKey val="0"/>
              <c:showVal val="1"/>
              <c:showCatName val="0"/>
              <c:showSerName val="0"/>
              <c:showPercent val="0"/>
              <c:showBubbleSize val="0"/>
            </c:dLbl>
            <c:dLbl>
              <c:idx val="1"/>
              <c:layout>
                <c:manualLayout>
                  <c:x val="4.394366353132664E-3"/>
                  <c:y val="-1.0097087872650122E-2"/>
                </c:manualLayout>
              </c:layout>
              <c:showLegendKey val="0"/>
              <c:showVal val="1"/>
              <c:showCatName val="0"/>
              <c:showSerName val="0"/>
              <c:showPercent val="0"/>
              <c:showBubbleSize val="0"/>
            </c:dLbl>
            <c:dLbl>
              <c:idx val="2"/>
              <c:layout>
                <c:manualLayout>
                  <c:x val="2.9295775687551095E-3"/>
                  <c:y val="-1.0097087872650122E-2"/>
                </c:manualLayout>
              </c:layout>
              <c:showLegendKey val="0"/>
              <c:showVal val="1"/>
              <c:showCatName val="0"/>
              <c:showSerName val="0"/>
              <c:showPercent val="0"/>
              <c:showBubbleSize val="0"/>
            </c:dLbl>
            <c:dLbl>
              <c:idx val="4"/>
              <c:layout>
                <c:manualLayout>
                  <c:x val="7.3239439218877739E-3"/>
                  <c:y val="-6.0582527235900725E-3"/>
                </c:manualLayout>
              </c:layout>
              <c:showLegendKey val="0"/>
              <c:showVal val="1"/>
              <c:showCatName val="0"/>
              <c:showSerName val="0"/>
              <c:showPercent val="0"/>
              <c:showBubbleSize val="0"/>
            </c:dLbl>
            <c:dLbl>
              <c:idx val="6"/>
              <c:layout>
                <c:manualLayout>
                  <c:x val="2.9295775687551095E-3"/>
                  <c:y val="8.0776702981200967E-3"/>
                </c:manualLayout>
              </c:layout>
              <c:showLegendKey val="0"/>
              <c:showVal val="1"/>
              <c:showCatName val="0"/>
              <c:showSerName val="0"/>
              <c:showPercent val="0"/>
              <c:showBubbleSize val="0"/>
            </c:dLbl>
            <c:dLbl>
              <c:idx val="7"/>
              <c:layout>
                <c:manualLayout>
                  <c:x val="1.0253521490642884E-2"/>
                  <c:y val="8.0776702981200967E-3"/>
                </c:manualLayout>
              </c:layout>
              <c:showLegendKey val="0"/>
              <c:showVal val="1"/>
              <c:showCatName val="0"/>
              <c:showSerName val="0"/>
              <c:showPercent val="0"/>
              <c:showBubbleSize val="0"/>
            </c:dLbl>
            <c:dLbl>
              <c:idx val="8"/>
              <c:layout>
                <c:manualLayout>
                  <c:x val="1.4647887843775547E-3"/>
                  <c:y val="-1.0097087872650122E-2"/>
                </c:manualLayout>
              </c:layout>
              <c:showLegendKey val="0"/>
              <c:showVal val="1"/>
              <c:showCatName val="0"/>
              <c:showSerName val="0"/>
              <c:showPercent val="0"/>
              <c:showBubbleSize val="0"/>
            </c:dLbl>
            <c:dLbl>
              <c:idx val="9"/>
              <c:layout>
                <c:manualLayout>
                  <c:x val="1.904225419690821E-2"/>
                  <c:y val="4.0388351490600483E-3"/>
                </c:manualLayout>
              </c:layout>
              <c:showLegendKey val="0"/>
              <c:showVal val="1"/>
              <c:showCatName val="0"/>
              <c:showSerName val="0"/>
              <c:showPercent val="0"/>
              <c:showBubbleSize val="0"/>
            </c:dLbl>
            <c:dLbl>
              <c:idx val="10"/>
              <c:layout>
                <c:manualLayout>
                  <c:x val="4.3943663531327178E-3"/>
                  <c:y val="8.0776702981200967E-3"/>
                </c:manualLayout>
              </c:layout>
              <c:showLegendKey val="0"/>
              <c:showVal val="1"/>
              <c:showCatName val="0"/>
              <c:showSerName val="0"/>
              <c:showPercent val="0"/>
              <c:showBubbleSize val="0"/>
            </c:dLbl>
            <c:dLbl>
              <c:idx val="11"/>
              <c:layout>
                <c:manualLayout>
                  <c:x val="7.3239439218878277E-3"/>
                  <c:y val="4.0388351490600483E-3"/>
                </c:manualLayout>
              </c:layout>
              <c:showLegendKey val="0"/>
              <c:showVal val="1"/>
              <c:showCatName val="0"/>
              <c:showSerName val="0"/>
              <c:showPercent val="0"/>
              <c:showBubbleSize val="0"/>
            </c:dLbl>
            <c:dLbl>
              <c:idx val="12"/>
              <c:layout>
                <c:manualLayout>
                  <c:x val="7.3239439218877739E-3"/>
                  <c:y val="4.0388351490600483E-3"/>
                </c:manualLayout>
              </c:layout>
              <c:showLegendKey val="0"/>
              <c:showVal val="1"/>
              <c:showCatName val="0"/>
              <c:showSerName val="0"/>
              <c:showPercent val="0"/>
              <c:showBubbleSize val="0"/>
            </c:dLbl>
            <c:dLbl>
              <c:idx val="13"/>
              <c:layout>
                <c:manualLayout>
                  <c:x val="7.3239439218877739E-3"/>
                  <c:y val="6.0582527235900725E-3"/>
                </c:manualLayout>
              </c:layout>
              <c:showLegendKey val="0"/>
              <c:showVal val="1"/>
              <c:showCatName val="0"/>
              <c:showSerName val="0"/>
              <c:showPercent val="0"/>
              <c:showBubbleSize val="0"/>
            </c:dLbl>
            <c:dLbl>
              <c:idx val="14"/>
              <c:layout>
                <c:manualLayout>
                  <c:x val="2.9295775687551095E-3"/>
                  <c:y val="-6.0582527235900725E-3"/>
                </c:manualLayout>
              </c:layout>
              <c:showLegendKey val="0"/>
              <c:showVal val="1"/>
              <c:showCatName val="0"/>
              <c:showSerName val="0"/>
              <c:showPercent val="0"/>
              <c:showBubbleSize val="0"/>
            </c:dLbl>
            <c:dLbl>
              <c:idx val="16"/>
              <c:layout>
                <c:manualLayout>
                  <c:x val="5.8591551375102189E-3"/>
                  <c:y val="4.0388351490600483E-3"/>
                </c:manualLayout>
              </c:layout>
              <c:showLegendKey val="0"/>
              <c:showVal val="1"/>
              <c:showCatName val="0"/>
              <c:showSerName val="0"/>
              <c:showPercent val="0"/>
              <c:showBubbleSize val="0"/>
            </c:dLbl>
            <c:dLbl>
              <c:idx val="17"/>
              <c:layout>
                <c:manualLayout>
                  <c:x val="5.8591551375102189E-3"/>
                  <c:y val="-8.0776702981200967E-3"/>
                </c:manualLayout>
              </c:layout>
              <c:showLegendKey val="0"/>
              <c:showVal val="1"/>
              <c:showCatName val="0"/>
              <c:showSerName val="0"/>
              <c:showPercent val="0"/>
              <c:showBubbleSize val="0"/>
            </c:dLbl>
            <c:dLbl>
              <c:idx val="18"/>
              <c:layout>
                <c:manualLayout>
                  <c:x val="1.0253521490642884E-2"/>
                  <c:y val="4.0388351490600483E-3"/>
                </c:manualLayout>
              </c:layout>
              <c:showLegendKey val="0"/>
              <c:showVal val="1"/>
              <c:showCatName val="0"/>
              <c:showSerName val="0"/>
              <c:showPercent val="0"/>
              <c:showBubbleSize val="0"/>
            </c:dLbl>
            <c:dLbl>
              <c:idx val="20"/>
              <c:layout>
                <c:manualLayout>
                  <c:x val="5.8591551375102189E-3"/>
                  <c:y val="-1.0097087872650122E-2"/>
                </c:manualLayout>
              </c:layout>
              <c:showLegendKey val="0"/>
              <c:showVal val="1"/>
              <c:showCatName val="0"/>
              <c:showSerName val="0"/>
              <c:showPercent val="0"/>
              <c:showBubbleSize val="0"/>
            </c:dLbl>
            <c:dLbl>
              <c:idx val="21"/>
              <c:layout>
                <c:manualLayout>
                  <c:x val="5.8591551375101114E-3"/>
                  <c:y val="-2.0194175745300242E-3"/>
                </c:manualLayout>
              </c:layout>
              <c:showLegendKey val="0"/>
              <c:showVal val="1"/>
              <c:showCatName val="0"/>
              <c:showSerName val="0"/>
              <c:showPercent val="0"/>
              <c:showBubbleSize val="0"/>
            </c:dLbl>
            <c:dLbl>
              <c:idx val="22"/>
              <c:layout>
                <c:manualLayout>
                  <c:x val="5.8591551375103265E-3"/>
                  <c:y val="2.0192585652721875E-3"/>
                </c:manualLayout>
              </c:layout>
              <c:showLegendKey val="0"/>
              <c:showVal val="1"/>
              <c:showCatName val="0"/>
              <c:showSerName val="0"/>
              <c:showPercent val="0"/>
              <c:showBubbleSize val="0"/>
            </c:dLbl>
            <c:dLbl>
              <c:idx val="23"/>
              <c:layout>
                <c:manualLayout>
                  <c:x val="5.8591551375102189E-3"/>
                  <c:y val="-1.0097087872650122E-2"/>
                </c:manualLayout>
              </c:layout>
              <c:showLegendKey val="0"/>
              <c:showVal val="1"/>
              <c:showCatName val="0"/>
              <c:showSerName val="0"/>
              <c:showPercent val="0"/>
              <c:showBubbleSize val="0"/>
            </c:dLbl>
            <c:spPr>
              <a:gradFill>
                <a:gsLst>
                  <a:gs pos="0">
                    <a:srgbClr val="5CE70F"/>
                  </a:gs>
                  <a:gs pos="73000">
                    <a:schemeClr val="accent1">
                      <a:shade val="94000"/>
                      <a:satMod val="135000"/>
                    </a:schemeClr>
                  </a:gs>
                </a:gsLst>
                <a:path path="circle">
                  <a:fillToRect l="100000" t="100000"/>
                </a:path>
              </a:gradFill>
            </c:spPr>
            <c:txPr>
              <a:bodyPr rot="-2700000"/>
              <a:lstStyle/>
              <a:p>
                <a:pPr>
                  <a:defRPr/>
                </a:pPr>
                <a:endParaRPr lang="es-EC"/>
              </a:p>
            </c:txPr>
            <c:showLegendKey val="0"/>
            <c:showVal val="1"/>
            <c:showCatName val="0"/>
            <c:showSerName val="0"/>
            <c:showPercent val="0"/>
            <c:showBubbleSize val="0"/>
            <c:showLeaderLines val="0"/>
          </c:dLbls>
          <c:cat>
            <c:strRef>
              <c:f>'infraestructura UMTS'!$A$3:$A$26</c:f>
              <c:strCache>
                <c:ptCount val="24"/>
                <c:pt idx="0">
                  <c:v>Azuay</c:v>
                </c:pt>
                <c:pt idx="1">
                  <c:v>Bolívar</c:v>
                </c:pt>
                <c:pt idx="2">
                  <c:v>Cañar</c:v>
                </c:pt>
                <c:pt idx="3">
                  <c:v>Carchi</c:v>
                </c:pt>
                <c:pt idx="4">
                  <c:v>Chimborazo</c:v>
                </c:pt>
                <c:pt idx="5">
                  <c:v>Cotopaxi</c:v>
                </c:pt>
                <c:pt idx="6">
                  <c:v>El Oro</c:v>
                </c:pt>
                <c:pt idx="7">
                  <c:v>Esmeraldas</c:v>
                </c:pt>
                <c:pt idx="8">
                  <c:v>Galápagos</c:v>
                </c:pt>
                <c:pt idx="9">
                  <c:v>Guayas</c:v>
                </c:pt>
                <c:pt idx="10">
                  <c:v>Imbabura</c:v>
                </c:pt>
                <c:pt idx="11">
                  <c:v>Loja</c:v>
                </c:pt>
                <c:pt idx="12">
                  <c:v>Los Ríos</c:v>
                </c:pt>
                <c:pt idx="13">
                  <c:v>Manabí</c:v>
                </c:pt>
                <c:pt idx="14">
                  <c:v>Morona Santiago</c:v>
                </c:pt>
                <c:pt idx="15">
                  <c:v>Napo</c:v>
                </c:pt>
                <c:pt idx="16">
                  <c:v>Orellana</c:v>
                </c:pt>
                <c:pt idx="17">
                  <c:v>Pastaza</c:v>
                </c:pt>
                <c:pt idx="18">
                  <c:v>Pichincha</c:v>
                </c:pt>
                <c:pt idx="19">
                  <c:v>Santa Elena</c:v>
                </c:pt>
                <c:pt idx="20">
                  <c:v>Sto Domingo de los Tsachilas</c:v>
                </c:pt>
                <c:pt idx="21">
                  <c:v>Sucumbios</c:v>
                </c:pt>
                <c:pt idx="22">
                  <c:v>Tungurahua</c:v>
                </c:pt>
                <c:pt idx="23">
                  <c:v>Zamora Chinchipe</c:v>
                </c:pt>
              </c:strCache>
            </c:strRef>
          </c:cat>
          <c:val>
            <c:numRef>
              <c:f>'infraestructura UMTS'!$C$3:$C$26</c:f>
              <c:numCache>
                <c:formatCode>General</c:formatCode>
                <c:ptCount val="24"/>
                <c:pt idx="0">
                  <c:v>35</c:v>
                </c:pt>
                <c:pt idx="1">
                  <c:v>8</c:v>
                </c:pt>
                <c:pt idx="2">
                  <c:v>13</c:v>
                </c:pt>
                <c:pt idx="3">
                  <c:v>10</c:v>
                </c:pt>
                <c:pt idx="4">
                  <c:v>26</c:v>
                </c:pt>
                <c:pt idx="5">
                  <c:v>21</c:v>
                </c:pt>
                <c:pt idx="6">
                  <c:v>19</c:v>
                </c:pt>
                <c:pt idx="7">
                  <c:v>21</c:v>
                </c:pt>
                <c:pt idx="8">
                  <c:v>0</c:v>
                </c:pt>
                <c:pt idx="9">
                  <c:v>157</c:v>
                </c:pt>
                <c:pt idx="10">
                  <c:v>16</c:v>
                </c:pt>
                <c:pt idx="11">
                  <c:v>17</c:v>
                </c:pt>
                <c:pt idx="12">
                  <c:v>30</c:v>
                </c:pt>
                <c:pt idx="13">
                  <c:v>71</c:v>
                </c:pt>
                <c:pt idx="14">
                  <c:v>3</c:v>
                </c:pt>
                <c:pt idx="15">
                  <c:v>8</c:v>
                </c:pt>
                <c:pt idx="16">
                  <c:v>6</c:v>
                </c:pt>
                <c:pt idx="17">
                  <c:v>4</c:v>
                </c:pt>
                <c:pt idx="18">
                  <c:v>271</c:v>
                </c:pt>
                <c:pt idx="19">
                  <c:v>10</c:v>
                </c:pt>
                <c:pt idx="20">
                  <c:v>17</c:v>
                </c:pt>
                <c:pt idx="21">
                  <c:v>4</c:v>
                </c:pt>
                <c:pt idx="22">
                  <c:v>35</c:v>
                </c:pt>
                <c:pt idx="23">
                  <c:v>1</c:v>
                </c:pt>
              </c:numCache>
            </c:numRef>
          </c:val>
        </c:ser>
        <c:dLbls>
          <c:showLegendKey val="0"/>
          <c:showVal val="1"/>
          <c:showCatName val="0"/>
          <c:showSerName val="0"/>
          <c:showPercent val="0"/>
          <c:showBubbleSize val="0"/>
        </c:dLbls>
        <c:gapWidth val="150"/>
        <c:shape val="box"/>
        <c:axId val="193456768"/>
        <c:axId val="193475328"/>
        <c:axId val="0"/>
      </c:bar3DChart>
      <c:catAx>
        <c:axId val="193456768"/>
        <c:scaling>
          <c:orientation val="minMax"/>
        </c:scaling>
        <c:delete val="0"/>
        <c:axPos val="b"/>
        <c:title>
          <c:tx>
            <c:rich>
              <a:bodyPr/>
              <a:lstStyle/>
              <a:p>
                <a:pPr>
                  <a:defRPr sz="1300" b="1"/>
                </a:pPr>
                <a:r>
                  <a:rPr lang="es-EC" sz="1300" b="1"/>
                  <a:t>Provincia</a:t>
                </a:r>
              </a:p>
            </c:rich>
          </c:tx>
          <c:layout/>
          <c:overlay val="0"/>
        </c:title>
        <c:majorTickMark val="out"/>
        <c:minorTickMark val="none"/>
        <c:tickLblPos val="nextTo"/>
        <c:txPr>
          <a:bodyPr rot="-2700000" vert="horz"/>
          <a:lstStyle/>
          <a:p>
            <a:pPr>
              <a:defRPr/>
            </a:pPr>
            <a:endParaRPr lang="es-EC"/>
          </a:p>
        </c:txPr>
        <c:crossAx val="193475328"/>
        <c:crosses val="autoZero"/>
        <c:auto val="1"/>
        <c:lblAlgn val="ctr"/>
        <c:lblOffset val="100"/>
        <c:noMultiLvlLbl val="0"/>
      </c:catAx>
      <c:valAx>
        <c:axId val="193475328"/>
        <c:scaling>
          <c:orientation val="minMax"/>
        </c:scaling>
        <c:delete val="0"/>
        <c:axPos val="l"/>
        <c:majorGridlines/>
        <c:title>
          <c:tx>
            <c:rich>
              <a:bodyPr rot="-5400000" vert="horz"/>
              <a:lstStyle/>
              <a:p>
                <a:pPr>
                  <a:defRPr sz="1300" b="1"/>
                </a:pPr>
                <a:r>
                  <a:rPr lang="es-EC" sz="1300" b="1"/>
                  <a:t>Número de Radiobases</a:t>
                </a:r>
              </a:p>
            </c:rich>
          </c:tx>
          <c:layout/>
          <c:overlay val="0"/>
        </c:title>
        <c:numFmt formatCode="General" sourceLinked="1"/>
        <c:majorTickMark val="out"/>
        <c:minorTickMark val="none"/>
        <c:tickLblPos val="nextTo"/>
        <c:crossAx val="193456768"/>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A0268-57B2-4E24-898D-91D56AFABAFB}" type="doc">
      <dgm:prSet loTypeId="urn:microsoft.com/office/officeart/2005/8/layout/pList2" loCatId="list" qsTypeId="urn:microsoft.com/office/officeart/2005/8/quickstyle/3d2" qsCatId="3D" csTypeId="urn:microsoft.com/office/officeart/2005/8/colors/colorful2" csCatId="colorful" phldr="1"/>
      <dgm:spPr/>
    </dgm:pt>
    <dgm:pt modelId="{8D614C7C-11CB-4B66-8EC1-A04DF138EDA2}">
      <dgm:prSet phldrT="[Texto]" custT="1"/>
      <dgm:spPr/>
      <dgm:t>
        <a:bodyPr/>
        <a:lstStyle/>
        <a:p>
          <a:pPr algn="just"/>
          <a:r>
            <a:rPr lang="es-EC" sz="1300" dirty="0" smtClean="0"/>
            <a:t>- Durante la última década, las tecnologías inalámbricas han experimentado una gran aceptación y evolución.</a:t>
          </a:r>
        </a:p>
        <a:p>
          <a:pPr algn="just"/>
          <a:r>
            <a:rPr lang="es-EC" sz="1300" dirty="0" smtClean="0"/>
            <a:t>- Evidentemente una de las tecnologías que ha tenido un gran despliegue ha sido la tecnología de telefonía celular, debido al uso masivo de los servicios que estas ofrecen</a:t>
          </a:r>
          <a:r>
            <a:rPr lang="es-EC" sz="1100" dirty="0" smtClean="0"/>
            <a:t>.</a:t>
          </a:r>
          <a:r>
            <a:rPr lang="es-EC" sz="1000" dirty="0" smtClean="0"/>
            <a:t> </a:t>
          </a:r>
          <a:endParaRPr lang="es-EC" sz="1000" dirty="0"/>
        </a:p>
      </dgm:t>
    </dgm:pt>
    <dgm:pt modelId="{8C85DA6D-20A4-423C-9AF4-CA5A55286ADE}" type="parTrans" cxnId="{FC37F3C5-4643-45A2-967B-1B2FA99E18AB}">
      <dgm:prSet/>
      <dgm:spPr/>
      <dgm:t>
        <a:bodyPr/>
        <a:lstStyle/>
        <a:p>
          <a:endParaRPr lang="es-EC"/>
        </a:p>
      </dgm:t>
    </dgm:pt>
    <dgm:pt modelId="{630ABE95-72E4-4E7B-B3B1-60652DF99065}" type="sibTrans" cxnId="{FC37F3C5-4643-45A2-967B-1B2FA99E18AB}">
      <dgm:prSet/>
      <dgm:spPr/>
      <dgm:t>
        <a:bodyPr/>
        <a:lstStyle/>
        <a:p>
          <a:endParaRPr lang="es-EC"/>
        </a:p>
      </dgm:t>
    </dgm:pt>
    <dgm:pt modelId="{2A03F8A9-6001-4460-A73C-BCBE5B4DCEB8}">
      <dgm:prSet phldrT="[Texto]"/>
      <dgm:spPr>
        <a:solidFill>
          <a:schemeClr val="accent1">
            <a:lumMod val="50000"/>
          </a:schemeClr>
        </a:solidFill>
      </dgm:spPr>
      <dgm:t>
        <a:bodyPr/>
        <a:lstStyle/>
        <a:p>
          <a:pPr algn="ctr"/>
          <a:r>
            <a:rPr lang="es-EC" dirty="0" smtClean="0"/>
            <a:t>Hoy en día el servicio deseado no sólo es el de voz, sino también el de datos, ya que la comunicación multimedia e internet móvil brindado desde un dispositivo inalámbrico es lo que muchos usuarios buscan.</a:t>
          </a:r>
          <a:endParaRPr lang="es-EC" dirty="0"/>
        </a:p>
      </dgm:t>
    </dgm:pt>
    <dgm:pt modelId="{8AE8890E-0FAE-4BFD-9E5B-F367C4977AF5}" type="parTrans" cxnId="{A7411608-D29D-44EB-A2DE-737D3E46660E}">
      <dgm:prSet/>
      <dgm:spPr/>
      <dgm:t>
        <a:bodyPr/>
        <a:lstStyle/>
        <a:p>
          <a:endParaRPr lang="es-EC"/>
        </a:p>
      </dgm:t>
    </dgm:pt>
    <dgm:pt modelId="{81EF35C8-FC47-41A7-8042-B516785E2EDF}" type="sibTrans" cxnId="{A7411608-D29D-44EB-A2DE-737D3E46660E}">
      <dgm:prSet/>
      <dgm:spPr/>
      <dgm:t>
        <a:bodyPr/>
        <a:lstStyle/>
        <a:p>
          <a:endParaRPr lang="es-EC"/>
        </a:p>
      </dgm:t>
    </dgm:pt>
    <dgm:pt modelId="{A6FEC620-D78D-44D4-AE46-C34D3D0C4DCF}">
      <dgm:prSet phldrT="[Texto]"/>
      <dgm:spPr>
        <a:solidFill>
          <a:srgbClr val="00B050"/>
        </a:solidFill>
      </dgm:spPr>
      <dgm:t>
        <a:bodyPr/>
        <a:lstStyle/>
        <a:p>
          <a:r>
            <a:rPr lang="es-EC" dirty="0" smtClean="0"/>
            <a:t>El incremento de usuarios en los sistemas de comunicaciones  móviles UMTS o 3G, provoca una baja de calidad del servicio, sumándole a esto la deficiencia del nivel de cobertura que tienen los sistemas digitales celulares al interior de edificaciones, como los Centros Comerciales.</a:t>
          </a:r>
          <a:endParaRPr lang="es-EC" dirty="0"/>
        </a:p>
      </dgm:t>
    </dgm:pt>
    <dgm:pt modelId="{8DF1C472-BDEF-452F-A002-23924067C157}" type="parTrans" cxnId="{8F680229-7E9D-4950-AC56-669AC04EC5AA}">
      <dgm:prSet/>
      <dgm:spPr/>
      <dgm:t>
        <a:bodyPr/>
        <a:lstStyle/>
        <a:p>
          <a:endParaRPr lang="es-EC"/>
        </a:p>
      </dgm:t>
    </dgm:pt>
    <dgm:pt modelId="{538E3C22-9291-4D9F-B275-335CA4FC99D3}" type="sibTrans" cxnId="{8F680229-7E9D-4950-AC56-669AC04EC5AA}">
      <dgm:prSet/>
      <dgm:spPr/>
      <dgm:t>
        <a:bodyPr/>
        <a:lstStyle/>
        <a:p>
          <a:endParaRPr lang="es-EC"/>
        </a:p>
      </dgm:t>
    </dgm:pt>
    <dgm:pt modelId="{CF51BFBF-07D2-4F61-B32A-54CF8FD7DCEC}" type="pres">
      <dgm:prSet presAssocID="{D2DA0268-57B2-4E24-898D-91D56AFABAFB}" presName="Name0" presStyleCnt="0">
        <dgm:presLayoutVars>
          <dgm:dir/>
          <dgm:resizeHandles val="exact"/>
        </dgm:presLayoutVars>
      </dgm:prSet>
      <dgm:spPr/>
    </dgm:pt>
    <dgm:pt modelId="{C05E9218-2D23-47B0-8F64-C5A3F98FF0F3}" type="pres">
      <dgm:prSet presAssocID="{D2DA0268-57B2-4E24-898D-91D56AFABAFB}" presName="bkgdShp" presStyleLbl="alignAccFollowNode1" presStyleIdx="0" presStyleCnt="1"/>
      <dgm:spPr/>
    </dgm:pt>
    <dgm:pt modelId="{1ED0BE8C-18E9-4CEF-93A5-3AF4E50A10CF}" type="pres">
      <dgm:prSet presAssocID="{D2DA0268-57B2-4E24-898D-91D56AFABAFB}" presName="linComp" presStyleCnt="0"/>
      <dgm:spPr/>
    </dgm:pt>
    <dgm:pt modelId="{DAADA777-DB20-4759-9AC0-AF150BBB1A8E}" type="pres">
      <dgm:prSet presAssocID="{8D614C7C-11CB-4B66-8EC1-A04DF138EDA2}" presName="compNode" presStyleCnt="0"/>
      <dgm:spPr/>
    </dgm:pt>
    <dgm:pt modelId="{F5FDA29F-A21E-49AF-9B22-83047D1C56AD}" type="pres">
      <dgm:prSet presAssocID="{8D614C7C-11CB-4B66-8EC1-A04DF138EDA2}" presName="node" presStyleLbl="node1" presStyleIdx="0" presStyleCnt="3" custScaleX="111229">
        <dgm:presLayoutVars>
          <dgm:bulletEnabled val="1"/>
        </dgm:presLayoutVars>
      </dgm:prSet>
      <dgm:spPr/>
      <dgm:t>
        <a:bodyPr/>
        <a:lstStyle/>
        <a:p>
          <a:endParaRPr lang="es-EC"/>
        </a:p>
      </dgm:t>
    </dgm:pt>
    <dgm:pt modelId="{324FE61E-6550-40F1-8AED-7A0B97591B67}" type="pres">
      <dgm:prSet presAssocID="{8D614C7C-11CB-4B66-8EC1-A04DF138EDA2}" presName="invisiNode" presStyleLbl="node1" presStyleIdx="0" presStyleCnt="3"/>
      <dgm:spPr/>
    </dgm:pt>
    <dgm:pt modelId="{4A3EF83A-F2F2-49BA-A039-71120CE23565}" type="pres">
      <dgm:prSet presAssocID="{8D614C7C-11CB-4B66-8EC1-A04DF138EDA2}" presName="imagNode" presStyleLbl="fgImgPlace1" presStyleIdx="0" presStyleCnt="3" custScaleX="84436" custScaleY="102004"/>
      <dgm:spPr/>
    </dgm:pt>
    <dgm:pt modelId="{813FD1A7-533C-44BC-B0F5-B5AA5479729F}" type="pres">
      <dgm:prSet presAssocID="{630ABE95-72E4-4E7B-B3B1-60652DF99065}" presName="sibTrans" presStyleLbl="sibTrans2D1" presStyleIdx="0" presStyleCnt="0"/>
      <dgm:spPr/>
      <dgm:t>
        <a:bodyPr/>
        <a:lstStyle/>
        <a:p>
          <a:endParaRPr lang="es-EC"/>
        </a:p>
      </dgm:t>
    </dgm:pt>
    <dgm:pt modelId="{DD415F52-9BB3-4D91-86FD-818A2E0349BE}" type="pres">
      <dgm:prSet presAssocID="{2A03F8A9-6001-4460-A73C-BCBE5B4DCEB8}" presName="compNode" presStyleCnt="0"/>
      <dgm:spPr/>
    </dgm:pt>
    <dgm:pt modelId="{F3E27A06-8602-46C0-8133-D4C9F091FBA1}" type="pres">
      <dgm:prSet presAssocID="{2A03F8A9-6001-4460-A73C-BCBE5B4DCEB8}" presName="node" presStyleLbl="node1" presStyleIdx="1" presStyleCnt="3">
        <dgm:presLayoutVars>
          <dgm:bulletEnabled val="1"/>
        </dgm:presLayoutVars>
      </dgm:prSet>
      <dgm:spPr/>
      <dgm:t>
        <a:bodyPr/>
        <a:lstStyle/>
        <a:p>
          <a:endParaRPr lang="es-EC"/>
        </a:p>
      </dgm:t>
    </dgm:pt>
    <dgm:pt modelId="{EC3C5371-6459-4DC1-BD4D-49DDCE80281C}" type="pres">
      <dgm:prSet presAssocID="{2A03F8A9-6001-4460-A73C-BCBE5B4DCEB8}" presName="invisiNode" presStyleLbl="node1" presStyleIdx="1" presStyleCnt="3"/>
      <dgm:spPr/>
    </dgm:pt>
    <dgm:pt modelId="{94E7A5E3-46D6-4B42-B863-8D0DB4753C03}" type="pres">
      <dgm:prSet presAssocID="{2A03F8A9-6001-4460-A73C-BCBE5B4DCEB8}" presName="imagNode" presStyleLbl="fgImgPlace1" presStyleIdx="1" presStyleCnt="3"/>
      <dgm:spPr/>
    </dgm:pt>
    <dgm:pt modelId="{C0A9C909-524C-454B-B3A9-D95BB0F58A36}" type="pres">
      <dgm:prSet presAssocID="{81EF35C8-FC47-41A7-8042-B516785E2EDF}" presName="sibTrans" presStyleLbl="sibTrans2D1" presStyleIdx="0" presStyleCnt="0"/>
      <dgm:spPr/>
      <dgm:t>
        <a:bodyPr/>
        <a:lstStyle/>
        <a:p>
          <a:endParaRPr lang="es-EC"/>
        </a:p>
      </dgm:t>
    </dgm:pt>
    <dgm:pt modelId="{A85B5053-2953-43B5-8ABF-5D8624794473}" type="pres">
      <dgm:prSet presAssocID="{A6FEC620-D78D-44D4-AE46-C34D3D0C4DCF}" presName="compNode" presStyleCnt="0"/>
      <dgm:spPr/>
    </dgm:pt>
    <dgm:pt modelId="{347D9720-C0AC-4E91-888F-A01A0B3660E9}" type="pres">
      <dgm:prSet presAssocID="{A6FEC620-D78D-44D4-AE46-C34D3D0C4DCF}" presName="node" presStyleLbl="node1" presStyleIdx="2" presStyleCnt="3">
        <dgm:presLayoutVars>
          <dgm:bulletEnabled val="1"/>
        </dgm:presLayoutVars>
      </dgm:prSet>
      <dgm:spPr/>
      <dgm:t>
        <a:bodyPr/>
        <a:lstStyle/>
        <a:p>
          <a:endParaRPr lang="es-EC"/>
        </a:p>
      </dgm:t>
    </dgm:pt>
    <dgm:pt modelId="{7DE92072-2A9F-47FA-93E8-6C1A53ED3D5D}" type="pres">
      <dgm:prSet presAssocID="{A6FEC620-D78D-44D4-AE46-C34D3D0C4DCF}" presName="invisiNode" presStyleLbl="node1" presStyleIdx="2" presStyleCnt="3"/>
      <dgm:spPr/>
    </dgm:pt>
    <dgm:pt modelId="{D2D494B6-0070-40A3-A771-C30C572CD2F4}" type="pres">
      <dgm:prSet presAssocID="{A6FEC620-D78D-44D4-AE46-C34D3D0C4DCF}" presName="imagNode" presStyleLbl="fgImgPlace1" presStyleIdx="2" presStyleCnt="3"/>
      <dgm:spPr/>
    </dgm:pt>
  </dgm:ptLst>
  <dgm:cxnLst>
    <dgm:cxn modelId="{C7C6067E-83E5-4C53-A308-9DDAE2086125}" type="presOf" srcId="{630ABE95-72E4-4E7B-B3B1-60652DF99065}" destId="{813FD1A7-533C-44BC-B0F5-B5AA5479729F}" srcOrd="0" destOrd="0" presId="urn:microsoft.com/office/officeart/2005/8/layout/pList2"/>
    <dgm:cxn modelId="{858A080E-C2C0-47F6-B80B-B155F590F645}" type="presOf" srcId="{8D614C7C-11CB-4B66-8EC1-A04DF138EDA2}" destId="{F5FDA29F-A21E-49AF-9B22-83047D1C56AD}" srcOrd="0" destOrd="0" presId="urn:microsoft.com/office/officeart/2005/8/layout/pList2"/>
    <dgm:cxn modelId="{A7411608-D29D-44EB-A2DE-737D3E46660E}" srcId="{D2DA0268-57B2-4E24-898D-91D56AFABAFB}" destId="{2A03F8A9-6001-4460-A73C-BCBE5B4DCEB8}" srcOrd="1" destOrd="0" parTransId="{8AE8890E-0FAE-4BFD-9E5B-F367C4977AF5}" sibTransId="{81EF35C8-FC47-41A7-8042-B516785E2EDF}"/>
    <dgm:cxn modelId="{F0208909-AD18-44CE-B80F-4BCE782DA604}" type="presOf" srcId="{2A03F8A9-6001-4460-A73C-BCBE5B4DCEB8}" destId="{F3E27A06-8602-46C0-8133-D4C9F091FBA1}" srcOrd="0" destOrd="0" presId="urn:microsoft.com/office/officeart/2005/8/layout/pList2"/>
    <dgm:cxn modelId="{3BF4B2D0-F3EB-437F-9DA3-174090BECFC9}" type="presOf" srcId="{D2DA0268-57B2-4E24-898D-91D56AFABAFB}" destId="{CF51BFBF-07D2-4F61-B32A-54CF8FD7DCEC}" srcOrd="0" destOrd="0" presId="urn:microsoft.com/office/officeart/2005/8/layout/pList2"/>
    <dgm:cxn modelId="{20F3EC1A-B2AB-4788-BF23-36046CB71200}" type="presOf" srcId="{81EF35C8-FC47-41A7-8042-B516785E2EDF}" destId="{C0A9C909-524C-454B-B3A9-D95BB0F58A36}" srcOrd="0" destOrd="0" presId="urn:microsoft.com/office/officeart/2005/8/layout/pList2"/>
    <dgm:cxn modelId="{FC37F3C5-4643-45A2-967B-1B2FA99E18AB}" srcId="{D2DA0268-57B2-4E24-898D-91D56AFABAFB}" destId="{8D614C7C-11CB-4B66-8EC1-A04DF138EDA2}" srcOrd="0" destOrd="0" parTransId="{8C85DA6D-20A4-423C-9AF4-CA5A55286ADE}" sibTransId="{630ABE95-72E4-4E7B-B3B1-60652DF99065}"/>
    <dgm:cxn modelId="{F469D5E0-E076-4F6D-BF0C-948A67ECDB49}" type="presOf" srcId="{A6FEC620-D78D-44D4-AE46-C34D3D0C4DCF}" destId="{347D9720-C0AC-4E91-888F-A01A0B3660E9}" srcOrd="0" destOrd="0" presId="urn:microsoft.com/office/officeart/2005/8/layout/pList2"/>
    <dgm:cxn modelId="{8F680229-7E9D-4950-AC56-669AC04EC5AA}" srcId="{D2DA0268-57B2-4E24-898D-91D56AFABAFB}" destId="{A6FEC620-D78D-44D4-AE46-C34D3D0C4DCF}" srcOrd="2" destOrd="0" parTransId="{8DF1C472-BDEF-452F-A002-23924067C157}" sibTransId="{538E3C22-9291-4D9F-B275-335CA4FC99D3}"/>
    <dgm:cxn modelId="{B9528CAF-0F2D-4263-ADA2-8C2B842EF980}" type="presParOf" srcId="{CF51BFBF-07D2-4F61-B32A-54CF8FD7DCEC}" destId="{C05E9218-2D23-47B0-8F64-C5A3F98FF0F3}" srcOrd="0" destOrd="0" presId="urn:microsoft.com/office/officeart/2005/8/layout/pList2"/>
    <dgm:cxn modelId="{8A561EDF-475D-4271-A2F7-9BADDDA2C86A}" type="presParOf" srcId="{CF51BFBF-07D2-4F61-B32A-54CF8FD7DCEC}" destId="{1ED0BE8C-18E9-4CEF-93A5-3AF4E50A10CF}" srcOrd="1" destOrd="0" presId="urn:microsoft.com/office/officeart/2005/8/layout/pList2"/>
    <dgm:cxn modelId="{AE5FDD5B-DC4E-415F-9E98-538769E6C91E}" type="presParOf" srcId="{1ED0BE8C-18E9-4CEF-93A5-3AF4E50A10CF}" destId="{DAADA777-DB20-4759-9AC0-AF150BBB1A8E}" srcOrd="0" destOrd="0" presId="urn:microsoft.com/office/officeart/2005/8/layout/pList2"/>
    <dgm:cxn modelId="{6A46AEDD-3B2E-434C-88BD-59296DB2F0CB}" type="presParOf" srcId="{DAADA777-DB20-4759-9AC0-AF150BBB1A8E}" destId="{F5FDA29F-A21E-49AF-9B22-83047D1C56AD}" srcOrd="0" destOrd="0" presId="urn:microsoft.com/office/officeart/2005/8/layout/pList2"/>
    <dgm:cxn modelId="{6D32AC45-F38E-4F9D-949B-9A0F6C66CB86}" type="presParOf" srcId="{DAADA777-DB20-4759-9AC0-AF150BBB1A8E}" destId="{324FE61E-6550-40F1-8AED-7A0B97591B67}" srcOrd="1" destOrd="0" presId="urn:microsoft.com/office/officeart/2005/8/layout/pList2"/>
    <dgm:cxn modelId="{A81E17F2-7A2F-44C6-BB30-19625CB4C0D5}" type="presParOf" srcId="{DAADA777-DB20-4759-9AC0-AF150BBB1A8E}" destId="{4A3EF83A-F2F2-49BA-A039-71120CE23565}" srcOrd="2" destOrd="0" presId="urn:microsoft.com/office/officeart/2005/8/layout/pList2"/>
    <dgm:cxn modelId="{3E648B27-3454-44CF-B65E-81A7342DEB25}" type="presParOf" srcId="{1ED0BE8C-18E9-4CEF-93A5-3AF4E50A10CF}" destId="{813FD1A7-533C-44BC-B0F5-B5AA5479729F}" srcOrd="1" destOrd="0" presId="urn:microsoft.com/office/officeart/2005/8/layout/pList2"/>
    <dgm:cxn modelId="{ADFB551B-8BFD-4381-A2D8-84F971D7EC20}" type="presParOf" srcId="{1ED0BE8C-18E9-4CEF-93A5-3AF4E50A10CF}" destId="{DD415F52-9BB3-4D91-86FD-818A2E0349BE}" srcOrd="2" destOrd="0" presId="urn:microsoft.com/office/officeart/2005/8/layout/pList2"/>
    <dgm:cxn modelId="{26CE041E-871D-4077-9445-BC174F9268B9}" type="presParOf" srcId="{DD415F52-9BB3-4D91-86FD-818A2E0349BE}" destId="{F3E27A06-8602-46C0-8133-D4C9F091FBA1}" srcOrd="0" destOrd="0" presId="urn:microsoft.com/office/officeart/2005/8/layout/pList2"/>
    <dgm:cxn modelId="{8CE5EB41-6A29-4F13-83C3-DFAC3B5A7B1C}" type="presParOf" srcId="{DD415F52-9BB3-4D91-86FD-818A2E0349BE}" destId="{EC3C5371-6459-4DC1-BD4D-49DDCE80281C}" srcOrd="1" destOrd="0" presId="urn:microsoft.com/office/officeart/2005/8/layout/pList2"/>
    <dgm:cxn modelId="{EB6ABE4B-F7B4-4498-9BC3-497EBD91E428}" type="presParOf" srcId="{DD415F52-9BB3-4D91-86FD-818A2E0349BE}" destId="{94E7A5E3-46D6-4B42-B863-8D0DB4753C03}" srcOrd="2" destOrd="0" presId="urn:microsoft.com/office/officeart/2005/8/layout/pList2"/>
    <dgm:cxn modelId="{9C96841C-FE5C-4C26-9996-5354288A21FA}" type="presParOf" srcId="{1ED0BE8C-18E9-4CEF-93A5-3AF4E50A10CF}" destId="{C0A9C909-524C-454B-B3A9-D95BB0F58A36}" srcOrd="3" destOrd="0" presId="urn:microsoft.com/office/officeart/2005/8/layout/pList2"/>
    <dgm:cxn modelId="{F70E2BA6-8512-4F5E-8FE3-1F3D344A0D2F}" type="presParOf" srcId="{1ED0BE8C-18E9-4CEF-93A5-3AF4E50A10CF}" destId="{A85B5053-2953-43B5-8ABF-5D8624794473}" srcOrd="4" destOrd="0" presId="urn:microsoft.com/office/officeart/2005/8/layout/pList2"/>
    <dgm:cxn modelId="{AD6B6B6A-AFC1-496B-9CF3-4DB791C2642D}" type="presParOf" srcId="{A85B5053-2953-43B5-8ABF-5D8624794473}" destId="{347D9720-C0AC-4E91-888F-A01A0B3660E9}" srcOrd="0" destOrd="0" presId="urn:microsoft.com/office/officeart/2005/8/layout/pList2"/>
    <dgm:cxn modelId="{3E094690-4FB0-4BA7-B3BB-1B2D753758CC}" type="presParOf" srcId="{A85B5053-2953-43B5-8ABF-5D8624794473}" destId="{7DE92072-2A9F-47FA-93E8-6C1A53ED3D5D}" srcOrd="1" destOrd="0" presId="urn:microsoft.com/office/officeart/2005/8/layout/pList2"/>
    <dgm:cxn modelId="{ABBD44B4-801E-4984-B8FB-0E27CFB96DCE}" type="presParOf" srcId="{A85B5053-2953-43B5-8ABF-5D8624794473}" destId="{D2D494B6-0070-40A3-A771-C30C572CD2F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325DB-5776-4858-873D-5F49FFAF55CD}" type="doc">
      <dgm:prSet loTypeId="urn:diagrams.loki3.com/TabbedArc+Icon" loCatId="officeonline" qsTypeId="urn:microsoft.com/office/officeart/2005/8/quickstyle/3d2" qsCatId="3D" csTypeId="urn:microsoft.com/office/officeart/2005/8/colors/accent1_2" csCatId="accent1" phldr="1"/>
      <dgm:spPr/>
    </dgm:pt>
    <dgm:pt modelId="{07C1F7B2-F5DE-4D06-8A05-6535D7BC8B54}">
      <dgm:prSet phldrT="[Texto]"/>
      <dgm:spPr>
        <a:solidFill>
          <a:schemeClr val="accent1">
            <a:lumMod val="50000"/>
          </a:schemeClr>
        </a:solidFill>
      </dgm:spPr>
      <dgm:t>
        <a:bodyPr/>
        <a:lstStyle/>
        <a:p>
          <a:r>
            <a:rPr lang="es-EC" dirty="0" smtClean="0"/>
            <a:t>Los problemas de cobertura y calidad en estos entornos, muchas veces, no se consiguen fortalecer con las celdas externas debido a las interferencias, obstrucciones existentes o tráfico de la misma.</a:t>
          </a:r>
          <a:endParaRPr lang="es-EC" dirty="0"/>
        </a:p>
      </dgm:t>
    </dgm:pt>
    <dgm:pt modelId="{3E907E8F-B958-44A6-B2E1-9B45B46BE77F}" type="parTrans" cxnId="{DFD932A8-AD51-4D8C-ABE7-08207E9525C3}">
      <dgm:prSet/>
      <dgm:spPr/>
      <dgm:t>
        <a:bodyPr/>
        <a:lstStyle/>
        <a:p>
          <a:endParaRPr lang="es-EC"/>
        </a:p>
      </dgm:t>
    </dgm:pt>
    <dgm:pt modelId="{D9C8E1B3-93F7-4D2C-9AE6-DE034D711257}" type="sibTrans" cxnId="{DFD932A8-AD51-4D8C-ABE7-08207E9525C3}">
      <dgm:prSet/>
      <dgm:spPr/>
      <dgm:t>
        <a:bodyPr/>
        <a:lstStyle/>
        <a:p>
          <a:endParaRPr lang="es-EC"/>
        </a:p>
      </dgm:t>
    </dgm:pt>
    <dgm:pt modelId="{843778D0-94E1-4879-AC8F-7AF8422C34F3}">
      <dgm:prSet phldrT="[Texto]"/>
      <dgm:spPr>
        <a:solidFill>
          <a:srgbClr val="00B050"/>
        </a:solidFill>
      </dgm:spPr>
      <dgm:t>
        <a:bodyPr/>
        <a:lstStyle/>
        <a:p>
          <a:r>
            <a:rPr lang="es-EC" dirty="0" smtClean="0"/>
            <a:t>La actual necesidad de buscar una solución para mejorar los niveles de señal de la red UMTS en el interior de este tipo de escenarios, es de suma importancia, puesto que los servicios que se ofertan con la tecnología UMTS y posterior a esta van de la mano con la calidad de señal.</a:t>
          </a:r>
          <a:endParaRPr lang="es-EC" dirty="0"/>
        </a:p>
      </dgm:t>
    </dgm:pt>
    <dgm:pt modelId="{203A0599-6F14-4081-A137-38D3E135335B}" type="parTrans" cxnId="{B31E699C-1210-42A2-8F83-5FC7C68E5565}">
      <dgm:prSet/>
      <dgm:spPr/>
      <dgm:t>
        <a:bodyPr/>
        <a:lstStyle/>
        <a:p>
          <a:endParaRPr lang="es-EC"/>
        </a:p>
      </dgm:t>
    </dgm:pt>
    <dgm:pt modelId="{6916B4E5-BDB0-44D1-8E8F-65A4A1860C43}" type="sibTrans" cxnId="{B31E699C-1210-42A2-8F83-5FC7C68E5565}">
      <dgm:prSet/>
      <dgm:spPr/>
      <dgm:t>
        <a:bodyPr/>
        <a:lstStyle/>
        <a:p>
          <a:endParaRPr lang="es-EC"/>
        </a:p>
      </dgm:t>
    </dgm:pt>
    <dgm:pt modelId="{906F5E70-3ACC-47A5-9765-5424D19AE300}">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EC" sz="1200" dirty="0" smtClean="0"/>
            <a:t>Un espacio cerrado y que a diario recibe una gran cantidad de personas que hacen uso de dichos servicios es el Centro Comercial Iñaquito.</a:t>
          </a:r>
          <a:endParaRPr lang="es-EC" sz="1200" dirty="0"/>
        </a:p>
      </dgm:t>
    </dgm:pt>
    <dgm:pt modelId="{CDD97DBA-A1B0-4A3B-B2AD-E215963756FE}" type="sibTrans" cxnId="{5C486283-71A7-4D1E-8143-A6B8286C1C25}">
      <dgm:prSet/>
      <dgm:spPr/>
      <dgm:t>
        <a:bodyPr/>
        <a:lstStyle/>
        <a:p>
          <a:endParaRPr lang="es-EC"/>
        </a:p>
      </dgm:t>
    </dgm:pt>
    <dgm:pt modelId="{2E482A03-4521-4B63-8F8B-03691D808581}" type="parTrans" cxnId="{5C486283-71A7-4D1E-8143-A6B8286C1C25}">
      <dgm:prSet/>
      <dgm:spPr/>
      <dgm:t>
        <a:bodyPr/>
        <a:lstStyle/>
        <a:p>
          <a:endParaRPr lang="es-EC"/>
        </a:p>
      </dgm:t>
    </dgm:pt>
    <dgm:pt modelId="{D15D1173-4518-4566-A43E-EA9430B19507}" type="pres">
      <dgm:prSet presAssocID="{8EF325DB-5776-4858-873D-5F49FFAF55CD}" presName="Name0" presStyleCnt="0">
        <dgm:presLayoutVars>
          <dgm:dir/>
          <dgm:resizeHandles val="exact"/>
        </dgm:presLayoutVars>
      </dgm:prSet>
      <dgm:spPr/>
    </dgm:pt>
    <dgm:pt modelId="{72FE9B0B-550B-4956-A2CD-70B9A836DE40}" type="pres">
      <dgm:prSet presAssocID="{906F5E70-3ACC-47A5-9765-5424D19AE300}" presName="twoplus" presStyleLbl="node1" presStyleIdx="0" presStyleCnt="3">
        <dgm:presLayoutVars>
          <dgm:bulletEnabled val="1"/>
        </dgm:presLayoutVars>
      </dgm:prSet>
      <dgm:spPr/>
      <dgm:t>
        <a:bodyPr/>
        <a:lstStyle/>
        <a:p>
          <a:endParaRPr lang="es-EC"/>
        </a:p>
      </dgm:t>
    </dgm:pt>
    <dgm:pt modelId="{5A26D148-F814-4F56-83FB-635BAC5B235A}" type="pres">
      <dgm:prSet presAssocID="{07C1F7B2-F5DE-4D06-8A05-6535D7BC8B54}" presName="twoplus" presStyleLbl="node1" presStyleIdx="1" presStyleCnt="3">
        <dgm:presLayoutVars>
          <dgm:bulletEnabled val="1"/>
        </dgm:presLayoutVars>
      </dgm:prSet>
      <dgm:spPr/>
      <dgm:t>
        <a:bodyPr/>
        <a:lstStyle/>
        <a:p>
          <a:endParaRPr lang="es-EC"/>
        </a:p>
      </dgm:t>
    </dgm:pt>
    <dgm:pt modelId="{B3CC3007-B307-4A2A-B38A-D9AD286A3DBB}" type="pres">
      <dgm:prSet presAssocID="{843778D0-94E1-4879-AC8F-7AF8422C34F3}" presName="twoplus" presStyleLbl="node1" presStyleIdx="2" presStyleCnt="3">
        <dgm:presLayoutVars>
          <dgm:bulletEnabled val="1"/>
        </dgm:presLayoutVars>
      </dgm:prSet>
      <dgm:spPr/>
      <dgm:t>
        <a:bodyPr/>
        <a:lstStyle/>
        <a:p>
          <a:endParaRPr lang="es-EC"/>
        </a:p>
      </dgm:t>
    </dgm:pt>
  </dgm:ptLst>
  <dgm:cxnLst>
    <dgm:cxn modelId="{04BC0474-2997-4368-9368-C428790C02A8}" type="presOf" srcId="{07C1F7B2-F5DE-4D06-8A05-6535D7BC8B54}" destId="{5A26D148-F814-4F56-83FB-635BAC5B235A}" srcOrd="0" destOrd="0" presId="urn:diagrams.loki3.com/TabbedArc+Icon"/>
    <dgm:cxn modelId="{5C486283-71A7-4D1E-8143-A6B8286C1C25}" srcId="{8EF325DB-5776-4858-873D-5F49FFAF55CD}" destId="{906F5E70-3ACC-47A5-9765-5424D19AE300}" srcOrd="0" destOrd="0" parTransId="{2E482A03-4521-4B63-8F8B-03691D808581}" sibTransId="{CDD97DBA-A1B0-4A3B-B2AD-E215963756FE}"/>
    <dgm:cxn modelId="{B31E699C-1210-42A2-8F83-5FC7C68E5565}" srcId="{8EF325DB-5776-4858-873D-5F49FFAF55CD}" destId="{843778D0-94E1-4879-AC8F-7AF8422C34F3}" srcOrd="2" destOrd="0" parTransId="{203A0599-6F14-4081-A137-38D3E135335B}" sibTransId="{6916B4E5-BDB0-44D1-8E8F-65A4A1860C43}"/>
    <dgm:cxn modelId="{DFD932A8-AD51-4D8C-ABE7-08207E9525C3}" srcId="{8EF325DB-5776-4858-873D-5F49FFAF55CD}" destId="{07C1F7B2-F5DE-4D06-8A05-6535D7BC8B54}" srcOrd="1" destOrd="0" parTransId="{3E907E8F-B958-44A6-B2E1-9B45B46BE77F}" sibTransId="{D9C8E1B3-93F7-4D2C-9AE6-DE034D711257}"/>
    <dgm:cxn modelId="{D1C738FA-B777-40E7-9247-E877133BF476}" type="presOf" srcId="{8EF325DB-5776-4858-873D-5F49FFAF55CD}" destId="{D15D1173-4518-4566-A43E-EA9430B19507}" srcOrd="0" destOrd="0" presId="urn:diagrams.loki3.com/TabbedArc+Icon"/>
    <dgm:cxn modelId="{111613BE-3D85-4841-90EC-12C42FBA620A}" type="presOf" srcId="{906F5E70-3ACC-47A5-9765-5424D19AE300}" destId="{72FE9B0B-550B-4956-A2CD-70B9A836DE40}" srcOrd="0" destOrd="0" presId="urn:diagrams.loki3.com/TabbedArc+Icon"/>
    <dgm:cxn modelId="{837561D4-0374-40ED-A3B4-AEC8A66465B8}" type="presOf" srcId="{843778D0-94E1-4879-AC8F-7AF8422C34F3}" destId="{B3CC3007-B307-4A2A-B38A-D9AD286A3DBB}" srcOrd="0" destOrd="0" presId="urn:diagrams.loki3.com/TabbedArc+Icon"/>
    <dgm:cxn modelId="{BE48A7AF-D010-4536-933D-7304049AA6C3}" type="presParOf" srcId="{D15D1173-4518-4566-A43E-EA9430B19507}" destId="{72FE9B0B-550B-4956-A2CD-70B9A836DE40}" srcOrd="0" destOrd="0" presId="urn:diagrams.loki3.com/TabbedArc+Icon"/>
    <dgm:cxn modelId="{7E2CE065-9802-49EB-939C-FD5324001191}" type="presParOf" srcId="{D15D1173-4518-4566-A43E-EA9430B19507}" destId="{5A26D148-F814-4F56-83FB-635BAC5B235A}" srcOrd="1" destOrd="0" presId="urn:diagrams.loki3.com/TabbedArc+Icon"/>
    <dgm:cxn modelId="{009F8168-8018-409D-AE31-A4BAE8C31175}" type="presParOf" srcId="{D15D1173-4518-4566-A43E-EA9430B19507}" destId="{B3CC3007-B307-4A2A-B38A-D9AD286A3DBB}" srcOrd="2" destOrd="0" presId="urn:diagrams.loki3.com/TabbedArc+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6C6CB8-22D1-4334-898F-C834807220A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C8E1E58C-ED1B-424C-B62E-498D37116E0C}">
      <dgm:prSet phldrT="[Texto]" custT="1"/>
      <dgm:spPr/>
      <dgm:t>
        <a:bodyPr/>
        <a:lstStyle/>
        <a:p>
          <a:r>
            <a:rPr lang="es-EC" sz="1400" dirty="0" smtClean="0">
              <a:solidFill>
                <a:schemeClr val="bg1"/>
              </a:solidFill>
            </a:rPr>
            <a:t>Investigar y analizar la situación actual de la red 3G (UMTS) de las operadoras móviles del Ecuador.</a:t>
          </a:r>
          <a:endParaRPr lang="es-EC" sz="1400" dirty="0">
            <a:solidFill>
              <a:schemeClr val="bg1"/>
            </a:solidFill>
          </a:endParaRPr>
        </a:p>
      </dgm:t>
    </dgm:pt>
    <dgm:pt modelId="{126A6A1D-ABF7-43F2-8F30-E5EC8FD1B0BB}" type="parTrans" cxnId="{6584F4A8-CAE5-496C-AF51-4A36E2F39402}">
      <dgm:prSet/>
      <dgm:spPr/>
      <dgm:t>
        <a:bodyPr/>
        <a:lstStyle/>
        <a:p>
          <a:endParaRPr lang="es-EC"/>
        </a:p>
      </dgm:t>
    </dgm:pt>
    <dgm:pt modelId="{19FC26CF-5F30-401D-9DCE-45A034E8D5D3}" type="sibTrans" cxnId="{6584F4A8-CAE5-496C-AF51-4A36E2F39402}">
      <dgm:prSet/>
      <dgm:spPr/>
      <dgm:t>
        <a:bodyPr/>
        <a:lstStyle/>
        <a:p>
          <a:endParaRPr lang="es-EC"/>
        </a:p>
      </dgm:t>
    </dgm:pt>
    <dgm:pt modelId="{51FFB5E0-5AC8-4E21-A3F2-67E7AB69F675}">
      <dgm:prSet phldrT="[Texto]" custT="1"/>
      <dgm:spPr/>
      <dgm:t>
        <a:bodyPr/>
        <a:lstStyle/>
        <a:p>
          <a:r>
            <a:rPr lang="es-EC" sz="1400" dirty="0" smtClean="0">
              <a:solidFill>
                <a:schemeClr val="tx1"/>
              </a:solidFill>
            </a:rPr>
            <a:t>Describir las generalidades de las soluciones para cobertura </a:t>
          </a:r>
          <a:r>
            <a:rPr lang="es-EC" sz="1400" i="1" dirty="0" err="1" smtClean="0">
              <a:solidFill>
                <a:schemeClr val="tx1"/>
              </a:solidFill>
            </a:rPr>
            <a:t>indoor</a:t>
          </a:r>
          <a:r>
            <a:rPr lang="es-EC" sz="1400" i="1" dirty="0" smtClean="0">
              <a:solidFill>
                <a:schemeClr val="tx1"/>
              </a:solidFill>
            </a:rPr>
            <a:t> </a:t>
          </a:r>
          <a:r>
            <a:rPr lang="es-EC" sz="1400" dirty="0" smtClean="0">
              <a:solidFill>
                <a:schemeClr val="tx1"/>
              </a:solidFill>
            </a:rPr>
            <a:t> y detallar las particularidades de los equipos a utilizar.</a:t>
          </a:r>
          <a:endParaRPr lang="es-EC" sz="1400" dirty="0">
            <a:solidFill>
              <a:schemeClr val="tx1"/>
            </a:solidFill>
          </a:endParaRPr>
        </a:p>
      </dgm:t>
    </dgm:pt>
    <dgm:pt modelId="{1125DFA3-69B7-43A3-BB26-598A5D54F7A8}" type="parTrans" cxnId="{F0EA940C-51EF-41DB-AEF6-98CFDC43D238}">
      <dgm:prSet/>
      <dgm:spPr/>
      <dgm:t>
        <a:bodyPr/>
        <a:lstStyle/>
        <a:p>
          <a:endParaRPr lang="es-EC"/>
        </a:p>
      </dgm:t>
    </dgm:pt>
    <dgm:pt modelId="{42A613E0-FBA2-4AA6-9AF5-689D1A5CBBE1}" type="sibTrans" cxnId="{F0EA940C-51EF-41DB-AEF6-98CFDC43D238}">
      <dgm:prSet/>
      <dgm:spPr/>
      <dgm:t>
        <a:bodyPr/>
        <a:lstStyle/>
        <a:p>
          <a:endParaRPr lang="es-EC"/>
        </a:p>
      </dgm:t>
    </dgm:pt>
    <dgm:pt modelId="{2277C09A-D966-46E6-9ECB-5026FF58FAB8}">
      <dgm:prSet phldrT="[Texto]" custT="1"/>
      <dgm:spPr/>
      <dgm:t>
        <a:bodyPr/>
        <a:lstStyle/>
        <a:p>
          <a:pPr algn="just"/>
          <a:r>
            <a:rPr lang="es-EC" sz="1100" dirty="0" smtClean="0">
              <a:solidFill>
                <a:schemeClr val="tx1"/>
              </a:solidFill>
            </a:rPr>
            <a:t>Realizar pruebas del sistema móvil UMTS actual a nivel de la interfaz aire en los pasillos del Centro Comercial Iñaquito con la herramienta </a:t>
          </a:r>
          <a:r>
            <a:rPr lang="es-EC" sz="1100" i="1" dirty="0" err="1" smtClean="0">
              <a:solidFill>
                <a:schemeClr val="tx1"/>
              </a:solidFill>
            </a:rPr>
            <a:t>Tems</a:t>
          </a:r>
          <a:r>
            <a:rPr lang="es-EC" sz="1100" i="1" dirty="0" smtClean="0">
              <a:solidFill>
                <a:schemeClr val="tx1"/>
              </a:solidFill>
            </a:rPr>
            <a:t> Pocket </a:t>
          </a:r>
          <a:r>
            <a:rPr lang="es-EC" sz="1100" dirty="0" smtClean="0">
              <a:solidFill>
                <a:schemeClr val="tx1"/>
              </a:solidFill>
            </a:rPr>
            <a:t>del teléfono Nokia C5-00, de la operadora con mayor número de usuarios 3G y analizar los niveles de calidad y cobertura de acuerdo a los estándares que maneja el 3GPP.</a:t>
          </a:r>
          <a:endParaRPr lang="es-EC" sz="1100" dirty="0">
            <a:solidFill>
              <a:schemeClr val="tx1"/>
            </a:solidFill>
          </a:endParaRPr>
        </a:p>
      </dgm:t>
    </dgm:pt>
    <dgm:pt modelId="{F7867225-BFEA-4C4D-9CF4-7CFD88C57C91}" type="parTrans" cxnId="{1AEA543E-89CE-4A7F-BDCE-85AFC9A7BD21}">
      <dgm:prSet/>
      <dgm:spPr/>
      <dgm:t>
        <a:bodyPr/>
        <a:lstStyle/>
        <a:p>
          <a:endParaRPr lang="es-EC"/>
        </a:p>
      </dgm:t>
    </dgm:pt>
    <dgm:pt modelId="{91171BB6-F26B-4735-85F5-00FAB1159791}" type="sibTrans" cxnId="{1AEA543E-89CE-4A7F-BDCE-85AFC9A7BD21}">
      <dgm:prSet/>
      <dgm:spPr/>
      <dgm:t>
        <a:bodyPr/>
        <a:lstStyle/>
        <a:p>
          <a:endParaRPr lang="es-EC"/>
        </a:p>
      </dgm:t>
    </dgm:pt>
    <dgm:pt modelId="{634B1988-EC6D-4F24-9A0F-C5C1A5F228FB}">
      <dgm:prSet phldrT="[Texto]" custT="1"/>
      <dgm:spPr>
        <a:solidFill>
          <a:schemeClr val="accent6">
            <a:lumMod val="20000"/>
            <a:lumOff val="80000"/>
          </a:schemeClr>
        </a:solidFill>
      </dgm:spPr>
      <dgm:t>
        <a:bodyPr/>
        <a:lstStyle/>
        <a:p>
          <a:r>
            <a:rPr lang="es-EC" sz="1400" dirty="0" smtClean="0">
              <a:solidFill>
                <a:schemeClr val="tx1"/>
              </a:solidFill>
            </a:rPr>
            <a:t>Diseñar el sistema de la red móvil celular UMTS de acuerdo a  los resultados de los niveles de calidad y cobertura obtenidos al interior del Centro Comercial Iñaquito</a:t>
          </a:r>
          <a:endParaRPr lang="es-EC" sz="1400" dirty="0">
            <a:solidFill>
              <a:schemeClr val="tx1"/>
            </a:solidFill>
          </a:endParaRPr>
        </a:p>
      </dgm:t>
    </dgm:pt>
    <dgm:pt modelId="{FCDD434F-3AB4-4F66-B2A0-A40975188437}" type="parTrans" cxnId="{4297E3AB-79D2-4D7F-B0FF-D64999EFE25B}">
      <dgm:prSet/>
      <dgm:spPr/>
      <dgm:t>
        <a:bodyPr/>
        <a:lstStyle/>
        <a:p>
          <a:endParaRPr lang="es-EC"/>
        </a:p>
      </dgm:t>
    </dgm:pt>
    <dgm:pt modelId="{4EADCC0E-7821-4DBC-9950-0ECD475C782F}" type="sibTrans" cxnId="{4297E3AB-79D2-4D7F-B0FF-D64999EFE25B}">
      <dgm:prSet/>
      <dgm:spPr/>
      <dgm:t>
        <a:bodyPr/>
        <a:lstStyle/>
        <a:p>
          <a:endParaRPr lang="es-EC"/>
        </a:p>
      </dgm:t>
    </dgm:pt>
    <dgm:pt modelId="{ECAD1E9C-16D7-4FD2-A667-EDE031F69DC3}" type="pres">
      <dgm:prSet presAssocID="{DE6C6CB8-22D1-4334-898F-C834807220AA}" presName="Name0" presStyleCnt="0">
        <dgm:presLayoutVars>
          <dgm:chMax val="7"/>
          <dgm:chPref val="7"/>
          <dgm:dir/>
        </dgm:presLayoutVars>
      </dgm:prSet>
      <dgm:spPr/>
      <dgm:t>
        <a:bodyPr/>
        <a:lstStyle/>
        <a:p>
          <a:endParaRPr lang="es-EC"/>
        </a:p>
      </dgm:t>
    </dgm:pt>
    <dgm:pt modelId="{89A00005-FB37-4229-B75B-77C0FB0903D2}" type="pres">
      <dgm:prSet presAssocID="{DE6C6CB8-22D1-4334-898F-C834807220AA}" presName="Name1" presStyleCnt="0"/>
      <dgm:spPr/>
    </dgm:pt>
    <dgm:pt modelId="{0401E6B9-AED1-44A8-BF8F-FEF6F031CE63}" type="pres">
      <dgm:prSet presAssocID="{DE6C6CB8-22D1-4334-898F-C834807220AA}" presName="cycle" presStyleCnt="0"/>
      <dgm:spPr/>
    </dgm:pt>
    <dgm:pt modelId="{AC0CE51F-7951-4636-8EFD-FE2F4A034BDA}" type="pres">
      <dgm:prSet presAssocID="{DE6C6CB8-22D1-4334-898F-C834807220AA}" presName="srcNode" presStyleLbl="node1" presStyleIdx="0" presStyleCnt="4"/>
      <dgm:spPr/>
    </dgm:pt>
    <dgm:pt modelId="{7FA78C90-74A9-4E7D-9843-B67888E42946}" type="pres">
      <dgm:prSet presAssocID="{DE6C6CB8-22D1-4334-898F-C834807220AA}" presName="conn" presStyleLbl="parChTrans1D2" presStyleIdx="0" presStyleCnt="1"/>
      <dgm:spPr/>
      <dgm:t>
        <a:bodyPr/>
        <a:lstStyle/>
        <a:p>
          <a:endParaRPr lang="es-EC"/>
        </a:p>
      </dgm:t>
    </dgm:pt>
    <dgm:pt modelId="{F4305A55-379A-4A87-8BBF-F0F295517CB8}" type="pres">
      <dgm:prSet presAssocID="{DE6C6CB8-22D1-4334-898F-C834807220AA}" presName="extraNode" presStyleLbl="node1" presStyleIdx="0" presStyleCnt="4"/>
      <dgm:spPr/>
    </dgm:pt>
    <dgm:pt modelId="{BEDE0F7D-9D3F-45A3-93C0-78FFCADAC76A}" type="pres">
      <dgm:prSet presAssocID="{DE6C6CB8-22D1-4334-898F-C834807220AA}" presName="dstNode" presStyleLbl="node1" presStyleIdx="0" presStyleCnt="4"/>
      <dgm:spPr/>
    </dgm:pt>
    <dgm:pt modelId="{629973A1-10EA-4A93-A998-8DE33192FF70}" type="pres">
      <dgm:prSet presAssocID="{C8E1E58C-ED1B-424C-B62E-498D37116E0C}" presName="text_1" presStyleLbl="node1" presStyleIdx="0" presStyleCnt="4">
        <dgm:presLayoutVars>
          <dgm:bulletEnabled val="1"/>
        </dgm:presLayoutVars>
      </dgm:prSet>
      <dgm:spPr/>
      <dgm:t>
        <a:bodyPr/>
        <a:lstStyle/>
        <a:p>
          <a:endParaRPr lang="es-EC"/>
        </a:p>
      </dgm:t>
    </dgm:pt>
    <dgm:pt modelId="{18E496F9-94D1-45D4-BD1B-39FE8F50E7ED}" type="pres">
      <dgm:prSet presAssocID="{C8E1E58C-ED1B-424C-B62E-498D37116E0C}" presName="accent_1" presStyleCnt="0"/>
      <dgm:spPr/>
    </dgm:pt>
    <dgm:pt modelId="{34696B8A-CEE6-49D3-8913-1F147687BB41}" type="pres">
      <dgm:prSet presAssocID="{C8E1E58C-ED1B-424C-B62E-498D37116E0C}" presName="accentRepeatNode" presStyleLbl="solidFgAcc1" presStyleIdx="0" presStyleCnt="4"/>
      <dgm:spPr/>
    </dgm:pt>
    <dgm:pt modelId="{D5EEEEAE-6018-43DF-874E-CE677A545C5F}" type="pres">
      <dgm:prSet presAssocID="{51FFB5E0-5AC8-4E21-A3F2-67E7AB69F675}" presName="text_2" presStyleLbl="node1" presStyleIdx="1" presStyleCnt="4">
        <dgm:presLayoutVars>
          <dgm:bulletEnabled val="1"/>
        </dgm:presLayoutVars>
      </dgm:prSet>
      <dgm:spPr/>
      <dgm:t>
        <a:bodyPr/>
        <a:lstStyle/>
        <a:p>
          <a:endParaRPr lang="es-EC"/>
        </a:p>
      </dgm:t>
    </dgm:pt>
    <dgm:pt modelId="{3FA58449-AD62-4CC0-AEFD-99E02354C14C}" type="pres">
      <dgm:prSet presAssocID="{51FFB5E0-5AC8-4E21-A3F2-67E7AB69F675}" presName="accent_2" presStyleCnt="0"/>
      <dgm:spPr/>
    </dgm:pt>
    <dgm:pt modelId="{04A4A5CF-8BBE-411F-B443-C43423143CD4}" type="pres">
      <dgm:prSet presAssocID="{51FFB5E0-5AC8-4E21-A3F2-67E7AB69F675}" presName="accentRepeatNode" presStyleLbl="solidFgAcc1" presStyleIdx="1" presStyleCnt="4"/>
      <dgm:spPr/>
    </dgm:pt>
    <dgm:pt modelId="{BE5E9BCD-3884-46DB-8674-9754850A4D43}" type="pres">
      <dgm:prSet presAssocID="{2277C09A-D966-46E6-9ECB-5026FF58FAB8}" presName="text_3" presStyleLbl="node1" presStyleIdx="2" presStyleCnt="4">
        <dgm:presLayoutVars>
          <dgm:bulletEnabled val="1"/>
        </dgm:presLayoutVars>
      </dgm:prSet>
      <dgm:spPr/>
      <dgm:t>
        <a:bodyPr/>
        <a:lstStyle/>
        <a:p>
          <a:endParaRPr lang="es-EC"/>
        </a:p>
      </dgm:t>
    </dgm:pt>
    <dgm:pt modelId="{3F115559-0FCD-4B93-AD3C-FF51CF23178F}" type="pres">
      <dgm:prSet presAssocID="{2277C09A-D966-46E6-9ECB-5026FF58FAB8}" presName="accent_3" presStyleCnt="0"/>
      <dgm:spPr/>
    </dgm:pt>
    <dgm:pt modelId="{B2427A31-AAA0-4DFE-9342-9E3F07134F03}" type="pres">
      <dgm:prSet presAssocID="{2277C09A-D966-46E6-9ECB-5026FF58FAB8}" presName="accentRepeatNode" presStyleLbl="solidFgAcc1" presStyleIdx="2" presStyleCnt="4"/>
      <dgm:spPr/>
    </dgm:pt>
    <dgm:pt modelId="{E2B10102-BA27-4D04-8ED7-64513EBD8BF2}" type="pres">
      <dgm:prSet presAssocID="{634B1988-EC6D-4F24-9A0F-C5C1A5F228FB}" presName="text_4" presStyleLbl="node1" presStyleIdx="3" presStyleCnt="4">
        <dgm:presLayoutVars>
          <dgm:bulletEnabled val="1"/>
        </dgm:presLayoutVars>
      </dgm:prSet>
      <dgm:spPr/>
      <dgm:t>
        <a:bodyPr/>
        <a:lstStyle/>
        <a:p>
          <a:endParaRPr lang="es-EC"/>
        </a:p>
      </dgm:t>
    </dgm:pt>
    <dgm:pt modelId="{B540626D-F629-414F-A0B9-A47D4F2F401C}" type="pres">
      <dgm:prSet presAssocID="{634B1988-EC6D-4F24-9A0F-C5C1A5F228FB}" presName="accent_4" presStyleCnt="0"/>
      <dgm:spPr/>
    </dgm:pt>
    <dgm:pt modelId="{41257116-0C61-40B6-BD7D-549214D01459}" type="pres">
      <dgm:prSet presAssocID="{634B1988-EC6D-4F24-9A0F-C5C1A5F228FB}" presName="accentRepeatNode" presStyleLbl="solidFgAcc1" presStyleIdx="3" presStyleCnt="4"/>
      <dgm:spPr>
        <a:ln>
          <a:solidFill>
            <a:schemeClr val="accent6">
              <a:lumMod val="20000"/>
              <a:lumOff val="80000"/>
            </a:schemeClr>
          </a:solidFill>
        </a:ln>
      </dgm:spPr>
    </dgm:pt>
  </dgm:ptLst>
  <dgm:cxnLst>
    <dgm:cxn modelId="{4AFF4663-9D65-4C7C-90FC-8E65080DC27B}" type="presOf" srcId="{2277C09A-D966-46E6-9ECB-5026FF58FAB8}" destId="{BE5E9BCD-3884-46DB-8674-9754850A4D43}" srcOrd="0" destOrd="0" presId="urn:microsoft.com/office/officeart/2008/layout/VerticalCurvedList"/>
    <dgm:cxn modelId="{6584F4A8-CAE5-496C-AF51-4A36E2F39402}" srcId="{DE6C6CB8-22D1-4334-898F-C834807220AA}" destId="{C8E1E58C-ED1B-424C-B62E-498D37116E0C}" srcOrd="0" destOrd="0" parTransId="{126A6A1D-ABF7-43F2-8F30-E5EC8FD1B0BB}" sibTransId="{19FC26CF-5F30-401D-9DCE-45A034E8D5D3}"/>
    <dgm:cxn modelId="{D047295D-DE67-49C3-B3E5-CEA919A0A401}" type="presOf" srcId="{DE6C6CB8-22D1-4334-898F-C834807220AA}" destId="{ECAD1E9C-16D7-4FD2-A667-EDE031F69DC3}" srcOrd="0" destOrd="0" presId="urn:microsoft.com/office/officeart/2008/layout/VerticalCurvedList"/>
    <dgm:cxn modelId="{4297E3AB-79D2-4D7F-B0FF-D64999EFE25B}" srcId="{DE6C6CB8-22D1-4334-898F-C834807220AA}" destId="{634B1988-EC6D-4F24-9A0F-C5C1A5F228FB}" srcOrd="3" destOrd="0" parTransId="{FCDD434F-3AB4-4F66-B2A0-A40975188437}" sibTransId="{4EADCC0E-7821-4DBC-9950-0ECD475C782F}"/>
    <dgm:cxn modelId="{57036D8C-0EA4-423F-BAD2-0F0F4723DACE}" type="presOf" srcId="{C8E1E58C-ED1B-424C-B62E-498D37116E0C}" destId="{629973A1-10EA-4A93-A998-8DE33192FF70}" srcOrd="0" destOrd="0" presId="urn:microsoft.com/office/officeart/2008/layout/VerticalCurvedList"/>
    <dgm:cxn modelId="{C6DD2819-3398-4C41-959A-962AD136D5A3}" type="presOf" srcId="{19FC26CF-5F30-401D-9DCE-45A034E8D5D3}" destId="{7FA78C90-74A9-4E7D-9843-B67888E42946}" srcOrd="0" destOrd="0" presId="urn:microsoft.com/office/officeart/2008/layout/VerticalCurvedList"/>
    <dgm:cxn modelId="{1AEA543E-89CE-4A7F-BDCE-85AFC9A7BD21}" srcId="{DE6C6CB8-22D1-4334-898F-C834807220AA}" destId="{2277C09A-D966-46E6-9ECB-5026FF58FAB8}" srcOrd="2" destOrd="0" parTransId="{F7867225-BFEA-4C4D-9CF4-7CFD88C57C91}" sibTransId="{91171BB6-F26B-4735-85F5-00FAB1159791}"/>
    <dgm:cxn modelId="{F0EA940C-51EF-41DB-AEF6-98CFDC43D238}" srcId="{DE6C6CB8-22D1-4334-898F-C834807220AA}" destId="{51FFB5E0-5AC8-4E21-A3F2-67E7AB69F675}" srcOrd="1" destOrd="0" parTransId="{1125DFA3-69B7-43A3-BB26-598A5D54F7A8}" sibTransId="{42A613E0-FBA2-4AA6-9AF5-689D1A5CBBE1}"/>
    <dgm:cxn modelId="{6C70D668-8A85-4A81-8063-24CB38B25663}" type="presOf" srcId="{51FFB5E0-5AC8-4E21-A3F2-67E7AB69F675}" destId="{D5EEEEAE-6018-43DF-874E-CE677A545C5F}" srcOrd="0" destOrd="0" presId="urn:microsoft.com/office/officeart/2008/layout/VerticalCurvedList"/>
    <dgm:cxn modelId="{E421F4F4-1EB5-47D8-AD16-C33E1CF6A315}" type="presOf" srcId="{634B1988-EC6D-4F24-9A0F-C5C1A5F228FB}" destId="{E2B10102-BA27-4D04-8ED7-64513EBD8BF2}" srcOrd="0" destOrd="0" presId="urn:microsoft.com/office/officeart/2008/layout/VerticalCurvedList"/>
    <dgm:cxn modelId="{2A129CB9-EEFE-4175-A6F1-EED10378ADF9}" type="presParOf" srcId="{ECAD1E9C-16D7-4FD2-A667-EDE031F69DC3}" destId="{89A00005-FB37-4229-B75B-77C0FB0903D2}" srcOrd="0" destOrd="0" presId="urn:microsoft.com/office/officeart/2008/layout/VerticalCurvedList"/>
    <dgm:cxn modelId="{68F7B764-4659-4FA3-8914-ABCC85924D24}" type="presParOf" srcId="{89A00005-FB37-4229-B75B-77C0FB0903D2}" destId="{0401E6B9-AED1-44A8-BF8F-FEF6F031CE63}" srcOrd="0" destOrd="0" presId="urn:microsoft.com/office/officeart/2008/layout/VerticalCurvedList"/>
    <dgm:cxn modelId="{D6A1DCE9-19EE-4A86-82CF-618163613159}" type="presParOf" srcId="{0401E6B9-AED1-44A8-BF8F-FEF6F031CE63}" destId="{AC0CE51F-7951-4636-8EFD-FE2F4A034BDA}" srcOrd="0" destOrd="0" presId="urn:microsoft.com/office/officeart/2008/layout/VerticalCurvedList"/>
    <dgm:cxn modelId="{A494BB08-AB3B-44BD-B2D9-2AD1D78616CD}" type="presParOf" srcId="{0401E6B9-AED1-44A8-BF8F-FEF6F031CE63}" destId="{7FA78C90-74A9-4E7D-9843-B67888E42946}" srcOrd="1" destOrd="0" presId="urn:microsoft.com/office/officeart/2008/layout/VerticalCurvedList"/>
    <dgm:cxn modelId="{43C94DF4-E189-4669-88E5-E004563DD9FC}" type="presParOf" srcId="{0401E6B9-AED1-44A8-BF8F-FEF6F031CE63}" destId="{F4305A55-379A-4A87-8BBF-F0F295517CB8}" srcOrd="2" destOrd="0" presId="urn:microsoft.com/office/officeart/2008/layout/VerticalCurvedList"/>
    <dgm:cxn modelId="{452E148F-2472-4315-AC33-CB778B64A6F9}" type="presParOf" srcId="{0401E6B9-AED1-44A8-BF8F-FEF6F031CE63}" destId="{BEDE0F7D-9D3F-45A3-93C0-78FFCADAC76A}" srcOrd="3" destOrd="0" presId="urn:microsoft.com/office/officeart/2008/layout/VerticalCurvedList"/>
    <dgm:cxn modelId="{D3CF4E16-61E9-4300-9D23-A714062EC3D6}" type="presParOf" srcId="{89A00005-FB37-4229-B75B-77C0FB0903D2}" destId="{629973A1-10EA-4A93-A998-8DE33192FF70}" srcOrd="1" destOrd="0" presId="urn:microsoft.com/office/officeart/2008/layout/VerticalCurvedList"/>
    <dgm:cxn modelId="{4C0A8A16-3D27-40AE-941E-F202448C6754}" type="presParOf" srcId="{89A00005-FB37-4229-B75B-77C0FB0903D2}" destId="{18E496F9-94D1-45D4-BD1B-39FE8F50E7ED}" srcOrd="2" destOrd="0" presId="urn:microsoft.com/office/officeart/2008/layout/VerticalCurvedList"/>
    <dgm:cxn modelId="{125C1A7A-C3E6-450E-908B-01C59A619A07}" type="presParOf" srcId="{18E496F9-94D1-45D4-BD1B-39FE8F50E7ED}" destId="{34696B8A-CEE6-49D3-8913-1F147687BB41}" srcOrd="0" destOrd="0" presId="urn:microsoft.com/office/officeart/2008/layout/VerticalCurvedList"/>
    <dgm:cxn modelId="{B3FA12B6-9C2C-494F-BDCA-1581470C758D}" type="presParOf" srcId="{89A00005-FB37-4229-B75B-77C0FB0903D2}" destId="{D5EEEEAE-6018-43DF-874E-CE677A545C5F}" srcOrd="3" destOrd="0" presId="urn:microsoft.com/office/officeart/2008/layout/VerticalCurvedList"/>
    <dgm:cxn modelId="{0C6150AD-B1DD-4146-B0C2-657E2D985773}" type="presParOf" srcId="{89A00005-FB37-4229-B75B-77C0FB0903D2}" destId="{3FA58449-AD62-4CC0-AEFD-99E02354C14C}" srcOrd="4" destOrd="0" presId="urn:microsoft.com/office/officeart/2008/layout/VerticalCurvedList"/>
    <dgm:cxn modelId="{913C761D-FBA9-4FFD-A77C-823774B1AC93}" type="presParOf" srcId="{3FA58449-AD62-4CC0-AEFD-99E02354C14C}" destId="{04A4A5CF-8BBE-411F-B443-C43423143CD4}" srcOrd="0" destOrd="0" presId="urn:microsoft.com/office/officeart/2008/layout/VerticalCurvedList"/>
    <dgm:cxn modelId="{B10951BB-4F4C-42B5-8009-FFB7628F197B}" type="presParOf" srcId="{89A00005-FB37-4229-B75B-77C0FB0903D2}" destId="{BE5E9BCD-3884-46DB-8674-9754850A4D43}" srcOrd="5" destOrd="0" presId="urn:microsoft.com/office/officeart/2008/layout/VerticalCurvedList"/>
    <dgm:cxn modelId="{9D52751C-8A8B-45DC-912B-990BE6390894}" type="presParOf" srcId="{89A00005-FB37-4229-B75B-77C0FB0903D2}" destId="{3F115559-0FCD-4B93-AD3C-FF51CF23178F}" srcOrd="6" destOrd="0" presId="urn:microsoft.com/office/officeart/2008/layout/VerticalCurvedList"/>
    <dgm:cxn modelId="{4A9B43C1-1774-4BDA-9B60-24A9007144A7}" type="presParOf" srcId="{3F115559-0FCD-4B93-AD3C-FF51CF23178F}" destId="{B2427A31-AAA0-4DFE-9342-9E3F07134F03}" srcOrd="0" destOrd="0" presId="urn:microsoft.com/office/officeart/2008/layout/VerticalCurvedList"/>
    <dgm:cxn modelId="{FCC7F9B2-3C12-4933-A246-E8E8365671E4}" type="presParOf" srcId="{89A00005-FB37-4229-B75B-77C0FB0903D2}" destId="{E2B10102-BA27-4D04-8ED7-64513EBD8BF2}" srcOrd="7" destOrd="0" presId="urn:microsoft.com/office/officeart/2008/layout/VerticalCurvedList"/>
    <dgm:cxn modelId="{D696DFF8-DD94-4607-A0C9-09E32290F2D8}" type="presParOf" srcId="{89A00005-FB37-4229-B75B-77C0FB0903D2}" destId="{B540626D-F629-414F-A0B9-A47D4F2F401C}" srcOrd="8" destOrd="0" presId="urn:microsoft.com/office/officeart/2008/layout/VerticalCurvedList"/>
    <dgm:cxn modelId="{F2EDA7DC-870B-4E85-BD83-C9FCAD919549}" type="presParOf" srcId="{B540626D-F629-414F-A0B9-A47D4F2F401C}" destId="{41257116-0C61-40B6-BD7D-549214D0145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F52D02-858A-4FDB-853F-2800AC94AA26}" type="doc">
      <dgm:prSet loTypeId="urn:microsoft.com/office/officeart/2011/layout/ConvergingText" loCatId="process" qsTypeId="urn:microsoft.com/office/officeart/2005/8/quickstyle/3d2" qsCatId="3D" csTypeId="urn:microsoft.com/office/officeart/2005/8/colors/accent1_2" csCatId="accent1" phldr="1"/>
      <dgm:spPr/>
      <dgm:t>
        <a:bodyPr/>
        <a:lstStyle/>
        <a:p>
          <a:endParaRPr lang="es-EC"/>
        </a:p>
      </dgm:t>
    </dgm:pt>
    <dgm:pt modelId="{C4B88AB5-94FB-4AE9-A327-4B2968E59FA6}">
      <dgm:prSet phldrT="[Texto]" custT="1"/>
      <dgm:spPr>
        <a:solidFill>
          <a:srgbClr val="D3F4BA"/>
        </a:solidFill>
      </dgm:spPr>
      <dgm:t>
        <a:bodyPr/>
        <a:lstStyle/>
        <a:p>
          <a:pPr algn="just"/>
          <a:r>
            <a:rPr lang="es-EC" sz="1200" dirty="0" smtClean="0">
              <a:solidFill>
                <a:schemeClr val="tx1"/>
              </a:solidFill>
            </a:rPr>
            <a:t>Las mediciones de los parámetros de </a:t>
          </a:r>
          <a:r>
            <a:rPr lang="es-EC" sz="1200" dirty="0" err="1" smtClean="0">
              <a:solidFill>
                <a:schemeClr val="tx1"/>
              </a:solidFill>
            </a:rPr>
            <a:t>QoS</a:t>
          </a:r>
          <a:r>
            <a:rPr lang="es-EC" sz="1200" dirty="0" smtClean="0">
              <a:solidFill>
                <a:schemeClr val="tx1"/>
              </a:solidFill>
            </a:rPr>
            <a:t> se realizaron por medio del </a:t>
          </a:r>
          <a:r>
            <a:rPr lang="es-EC" sz="1200" dirty="0" err="1" smtClean="0">
              <a:solidFill>
                <a:schemeClr val="tx1"/>
              </a:solidFill>
            </a:rPr>
            <a:t>walk</a:t>
          </a:r>
          <a:r>
            <a:rPr lang="es-EC" sz="1200" dirty="0" smtClean="0">
              <a:solidFill>
                <a:schemeClr val="tx1"/>
              </a:solidFill>
            </a:rPr>
            <a:t> test en el interior del CCI, para lo cual se utilizó el software TEMS Pocket Profesional 9.1, que es una herramienta para verificación, mantenimiento y resolución de problemas en redes de telefonía móvil celular; este software está implementado en dos teléfonos móviles Nokia C5-00.</a:t>
          </a:r>
          <a:endParaRPr lang="es-EC" sz="1200" dirty="0">
            <a:solidFill>
              <a:schemeClr val="tx1"/>
            </a:solidFill>
          </a:endParaRPr>
        </a:p>
      </dgm:t>
    </dgm:pt>
    <dgm:pt modelId="{8BE8DFBD-B64F-43EC-AB33-236A0259C740}" type="parTrans" cxnId="{39B74B07-4033-44EA-BB50-76F1F1AF6B1A}">
      <dgm:prSet/>
      <dgm:spPr/>
      <dgm:t>
        <a:bodyPr/>
        <a:lstStyle/>
        <a:p>
          <a:endParaRPr lang="es-EC"/>
        </a:p>
      </dgm:t>
    </dgm:pt>
    <dgm:pt modelId="{239F50FA-A08B-40AE-BC64-B0D1EAAFA58D}" type="sibTrans" cxnId="{39B74B07-4033-44EA-BB50-76F1F1AF6B1A}">
      <dgm:prSet/>
      <dgm:spPr/>
      <dgm:t>
        <a:bodyPr/>
        <a:lstStyle/>
        <a:p>
          <a:endParaRPr lang="es-EC"/>
        </a:p>
      </dgm:t>
    </dgm:pt>
    <dgm:pt modelId="{9504F65B-AF6E-42B8-B8A3-7F764625AB4A}">
      <dgm:prSet phldrT="[Texto]" custT="1"/>
      <dgm:spPr/>
      <dgm:t>
        <a:bodyPr/>
        <a:lstStyle/>
        <a:p>
          <a:r>
            <a:rPr lang="en-US" sz="1400" b="1" dirty="0" smtClean="0"/>
            <a:t>UE </a:t>
          </a:r>
          <a:r>
            <a:rPr lang="en-US" sz="1400" b="1" dirty="0" err="1" smtClean="0"/>
            <a:t>Modo</a:t>
          </a:r>
          <a:r>
            <a:rPr lang="en-US" sz="1400" b="1" dirty="0" smtClean="0"/>
            <a:t> Idle</a:t>
          </a:r>
          <a:endParaRPr lang="es-EC" sz="1400" b="1" dirty="0"/>
        </a:p>
      </dgm:t>
    </dgm:pt>
    <dgm:pt modelId="{F025D18F-C1E2-416C-B466-2C623AAD1442}" type="parTrans" cxnId="{1CDC59AA-793B-49A8-8CD2-B8A03B14D666}">
      <dgm:prSet/>
      <dgm:spPr/>
      <dgm:t>
        <a:bodyPr/>
        <a:lstStyle/>
        <a:p>
          <a:endParaRPr lang="es-EC"/>
        </a:p>
      </dgm:t>
    </dgm:pt>
    <dgm:pt modelId="{FAD8D735-EF9B-4FAA-929C-D584C1113C5B}" type="sibTrans" cxnId="{1CDC59AA-793B-49A8-8CD2-B8A03B14D666}">
      <dgm:prSet/>
      <dgm:spPr/>
      <dgm:t>
        <a:bodyPr/>
        <a:lstStyle/>
        <a:p>
          <a:endParaRPr lang="es-EC"/>
        </a:p>
      </dgm:t>
    </dgm:pt>
    <dgm:pt modelId="{346FDF95-7CD8-4558-A373-3F2278E9055E}">
      <dgm:prSet phldrT="[Texto]" custT="1"/>
      <dgm:spPr/>
      <dgm:t>
        <a:bodyPr/>
        <a:lstStyle/>
        <a:p>
          <a:r>
            <a:rPr lang="en-US" sz="1400" b="1" dirty="0" smtClean="0"/>
            <a:t>UE </a:t>
          </a:r>
          <a:r>
            <a:rPr lang="en-US" sz="1400" b="1" dirty="0" err="1" smtClean="0"/>
            <a:t>Modo</a:t>
          </a:r>
          <a:r>
            <a:rPr lang="en-US" sz="1400" b="1" dirty="0" smtClean="0"/>
            <a:t> </a:t>
          </a:r>
          <a:r>
            <a:rPr lang="en-US" sz="1400" b="1" dirty="0" err="1" smtClean="0"/>
            <a:t>Conectado</a:t>
          </a:r>
          <a:endParaRPr lang="es-EC" sz="1200" dirty="0"/>
        </a:p>
      </dgm:t>
    </dgm:pt>
    <dgm:pt modelId="{0D7D425C-3CBA-4E05-B422-63456E50C262}" type="parTrans" cxnId="{B6BB0B4A-9EF0-4B00-A4CE-556C16AE632F}">
      <dgm:prSet/>
      <dgm:spPr/>
      <dgm:t>
        <a:bodyPr/>
        <a:lstStyle/>
        <a:p>
          <a:endParaRPr lang="es-EC"/>
        </a:p>
      </dgm:t>
    </dgm:pt>
    <dgm:pt modelId="{F409263A-6A88-454B-BABA-8FFECD0D379C}" type="sibTrans" cxnId="{B6BB0B4A-9EF0-4B00-A4CE-556C16AE632F}">
      <dgm:prSet/>
      <dgm:spPr/>
      <dgm:t>
        <a:bodyPr/>
        <a:lstStyle/>
        <a:p>
          <a:endParaRPr lang="es-EC"/>
        </a:p>
      </dgm:t>
    </dgm:pt>
    <dgm:pt modelId="{599E4403-8ED3-452D-93DD-E7E85C76A29A}" type="pres">
      <dgm:prSet presAssocID="{BBF52D02-858A-4FDB-853F-2800AC94AA26}" presName="Name0" presStyleCnt="0">
        <dgm:presLayoutVars>
          <dgm:chMax/>
          <dgm:chPref val="1"/>
          <dgm:dir/>
          <dgm:animOne val="branch"/>
          <dgm:animLvl val="lvl"/>
          <dgm:resizeHandles/>
        </dgm:presLayoutVars>
      </dgm:prSet>
      <dgm:spPr/>
      <dgm:t>
        <a:bodyPr/>
        <a:lstStyle/>
        <a:p>
          <a:endParaRPr lang="es-EC"/>
        </a:p>
      </dgm:t>
    </dgm:pt>
    <dgm:pt modelId="{157CC13D-413D-4B9A-8210-295D1AE2F4BE}" type="pres">
      <dgm:prSet presAssocID="{C4B88AB5-94FB-4AE9-A327-4B2968E59FA6}" presName="composite" presStyleCnt="0"/>
      <dgm:spPr/>
    </dgm:pt>
    <dgm:pt modelId="{29BE0F53-CDCC-47D3-8201-7D0FB9B1EA80}" type="pres">
      <dgm:prSet presAssocID="{C4B88AB5-94FB-4AE9-A327-4B2968E59FA6}" presName="ParentAccent1" presStyleLbl="alignNode1" presStyleIdx="0" presStyleCnt="27"/>
      <dgm:spPr/>
    </dgm:pt>
    <dgm:pt modelId="{B36DF47D-9681-4B51-9586-16EC5E05A194}" type="pres">
      <dgm:prSet presAssocID="{C4B88AB5-94FB-4AE9-A327-4B2968E59FA6}" presName="ParentAccent2" presStyleLbl="alignNode1" presStyleIdx="1" presStyleCnt="27"/>
      <dgm:spPr/>
    </dgm:pt>
    <dgm:pt modelId="{A04B975B-C17C-4DDF-BFE3-5E653F8532C8}" type="pres">
      <dgm:prSet presAssocID="{C4B88AB5-94FB-4AE9-A327-4B2968E59FA6}" presName="ParentAccent3" presStyleLbl="alignNode1" presStyleIdx="2" presStyleCnt="27"/>
      <dgm:spPr/>
    </dgm:pt>
    <dgm:pt modelId="{6B412392-21AF-4BF3-AFD4-9C53BED62E3C}" type="pres">
      <dgm:prSet presAssocID="{C4B88AB5-94FB-4AE9-A327-4B2968E59FA6}" presName="ParentAccent4" presStyleLbl="alignNode1" presStyleIdx="3" presStyleCnt="27"/>
      <dgm:spPr/>
    </dgm:pt>
    <dgm:pt modelId="{0778E326-8DDF-4425-9905-248C30A66EDC}" type="pres">
      <dgm:prSet presAssocID="{C4B88AB5-94FB-4AE9-A327-4B2968E59FA6}" presName="ParentAccent5" presStyleLbl="alignNode1" presStyleIdx="4" presStyleCnt="27"/>
      <dgm:spPr/>
    </dgm:pt>
    <dgm:pt modelId="{FBA79428-B187-4762-80E1-52B122366322}" type="pres">
      <dgm:prSet presAssocID="{C4B88AB5-94FB-4AE9-A327-4B2968E59FA6}" presName="ParentAccent6" presStyleLbl="alignNode1" presStyleIdx="5" presStyleCnt="27"/>
      <dgm:spPr/>
    </dgm:pt>
    <dgm:pt modelId="{DBA5E745-0116-4F9B-A99A-92B11C537D22}" type="pres">
      <dgm:prSet presAssocID="{C4B88AB5-94FB-4AE9-A327-4B2968E59FA6}" presName="ParentAccent7" presStyleLbl="alignNode1" presStyleIdx="6" presStyleCnt="27"/>
      <dgm:spPr/>
    </dgm:pt>
    <dgm:pt modelId="{E45EFD05-8FC5-4D6C-9350-6772E2E1A766}" type="pres">
      <dgm:prSet presAssocID="{C4B88AB5-94FB-4AE9-A327-4B2968E59FA6}" presName="ParentAccent8" presStyleLbl="alignNode1" presStyleIdx="7" presStyleCnt="27"/>
      <dgm:spPr/>
    </dgm:pt>
    <dgm:pt modelId="{2E27F748-ABC0-486B-9CC8-39F7DE4327E3}" type="pres">
      <dgm:prSet presAssocID="{C4B88AB5-94FB-4AE9-A327-4B2968E59FA6}" presName="ParentAccent9" presStyleLbl="alignNode1" presStyleIdx="8" presStyleCnt="27"/>
      <dgm:spPr/>
    </dgm:pt>
    <dgm:pt modelId="{B5EEC08E-CFA5-4C5E-81E7-13A7A5017CAC}" type="pres">
      <dgm:prSet presAssocID="{C4B88AB5-94FB-4AE9-A327-4B2968E59FA6}" presName="ParentAccent10" presStyleLbl="alignNode1" presStyleIdx="9" presStyleCnt="27"/>
      <dgm:spPr/>
    </dgm:pt>
    <dgm:pt modelId="{04EDA23B-0EC6-4EC0-9AD2-56436B256928}" type="pres">
      <dgm:prSet presAssocID="{C4B88AB5-94FB-4AE9-A327-4B2968E59FA6}" presName="Parent" presStyleLbl="alignNode1" presStyleIdx="10" presStyleCnt="27" custScaleX="228695" custScaleY="128108" custLinFactNeighborX="56963">
        <dgm:presLayoutVars>
          <dgm:chMax val="5"/>
          <dgm:chPref val="3"/>
          <dgm:bulletEnabled val="1"/>
        </dgm:presLayoutVars>
      </dgm:prSet>
      <dgm:spPr/>
      <dgm:t>
        <a:bodyPr/>
        <a:lstStyle/>
        <a:p>
          <a:endParaRPr lang="es-EC"/>
        </a:p>
      </dgm:t>
    </dgm:pt>
    <dgm:pt modelId="{AD0250BB-3973-4617-8921-EF4656F5A7A6}" type="pres">
      <dgm:prSet presAssocID="{9504F65B-AF6E-42B8-B8A3-7F764625AB4A}" presName="Child1Accent1" presStyleLbl="alignNode1" presStyleIdx="11" presStyleCnt="27"/>
      <dgm:spPr>
        <a:solidFill>
          <a:schemeClr val="accent6">
            <a:lumMod val="20000"/>
            <a:lumOff val="80000"/>
          </a:schemeClr>
        </a:solidFill>
      </dgm:spPr>
    </dgm:pt>
    <dgm:pt modelId="{627C7198-C9A3-4027-BA3A-F4D7A3EADA82}" type="pres">
      <dgm:prSet presAssocID="{9504F65B-AF6E-42B8-B8A3-7F764625AB4A}" presName="Child1Accent2" presStyleLbl="alignNode1" presStyleIdx="12" presStyleCnt="27"/>
      <dgm:spPr>
        <a:solidFill>
          <a:schemeClr val="accent6">
            <a:lumMod val="20000"/>
            <a:lumOff val="80000"/>
          </a:schemeClr>
        </a:solidFill>
      </dgm:spPr>
    </dgm:pt>
    <dgm:pt modelId="{ED630C4E-885D-4189-9DAE-09716C16168E}" type="pres">
      <dgm:prSet presAssocID="{9504F65B-AF6E-42B8-B8A3-7F764625AB4A}" presName="Child1Accent3" presStyleLbl="alignNode1" presStyleIdx="13" presStyleCnt="27"/>
      <dgm:spPr>
        <a:solidFill>
          <a:schemeClr val="accent6">
            <a:lumMod val="20000"/>
            <a:lumOff val="80000"/>
          </a:schemeClr>
        </a:solidFill>
      </dgm:spPr>
    </dgm:pt>
    <dgm:pt modelId="{4C2E1D35-B9E0-486D-9FAA-1D06435096F7}" type="pres">
      <dgm:prSet presAssocID="{9504F65B-AF6E-42B8-B8A3-7F764625AB4A}" presName="Child1Accent4" presStyleLbl="alignNode1" presStyleIdx="14" presStyleCnt="27"/>
      <dgm:spPr>
        <a:solidFill>
          <a:schemeClr val="accent6">
            <a:lumMod val="20000"/>
            <a:lumOff val="80000"/>
          </a:schemeClr>
        </a:solidFill>
      </dgm:spPr>
    </dgm:pt>
    <dgm:pt modelId="{29E1890C-4DB1-4777-B402-4774CCF148B5}" type="pres">
      <dgm:prSet presAssocID="{9504F65B-AF6E-42B8-B8A3-7F764625AB4A}" presName="Child1Accent5" presStyleLbl="alignNode1" presStyleIdx="15" presStyleCnt="27" custLinFactNeighborX="8762" custLinFactNeighborY="2096"/>
      <dgm:spPr>
        <a:solidFill>
          <a:schemeClr val="accent6">
            <a:lumMod val="20000"/>
            <a:lumOff val="80000"/>
          </a:schemeClr>
        </a:solidFill>
      </dgm:spPr>
    </dgm:pt>
    <dgm:pt modelId="{0F9EE159-BE30-44D7-A520-42639C40F4EB}" type="pres">
      <dgm:prSet presAssocID="{9504F65B-AF6E-42B8-B8A3-7F764625AB4A}" presName="Child1Accent6" presStyleLbl="alignNode1" presStyleIdx="16" presStyleCnt="27"/>
      <dgm:spPr>
        <a:solidFill>
          <a:schemeClr val="accent6">
            <a:lumMod val="20000"/>
            <a:lumOff val="80000"/>
          </a:schemeClr>
        </a:solidFill>
      </dgm:spPr>
    </dgm:pt>
    <dgm:pt modelId="{7B694D97-9763-4027-BFB5-5FE11A15FC12}" type="pres">
      <dgm:prSet presAssocID="{9504F65B-AF6E-42B8-B8A3-7F764625AB4A}" presName="Child1Accent7" presStyleLbl="alignNode1" presStyleIdx="17" presStyleCnt="27"/>
      <dgm:spPr>
        <a:solidFill>
          <a:schemeClr val="accent6">
            <a:lumMod val="20000"/>
            <a:lumOff val="80000"/>
          </a:schemeClr>
        </a:solidFill>
      </dgm:spPr>
    </dgm:pt>
    <dgm:pt modelId="{0EBA8047-C1CC-4C75-9867-71FC766D8A2B}" type="pres">
      <dgm:prSet presAssocID="{9504F65B-AF6E-42B8-B8A3-7F764625AB4A}" presName="Child1Accent8" presStyleLbl="alignNode1" presStyleIdx="18" presStyleCnt="27"/>
      <dgm:spPr/>
    </dgm:pt>
    <dgm:pt modelId="{246D94EB-9300-45DB-BC2A-A83648E65664}" type="pres">
      <dgm:prSet presAssocID="{9504F65B-AF6E-42B8-B8A3-7F764625AB4A}" presName="Child1Accent9" presStyleLbl="alignNode1" presStyleIdx="19" presStyleCnt="27"/>
      <dgm:spPr/>
    </dgm:pt>
    <dgm:pt modelId="{40C90D41-E1E3-401A-9561-7AEF01FD35C9}" type="pres">
      <dgm:prSet presAssocID="{9504F65B-AF6E-42B8-B8A3-7F764625AB4A}" presName="Child1" presStyleLbl="revTx" presStyleIdx="0" presStyleCnt="2">
        <dgm:presLayoutVars>
          <dgm:chMax/>
          <dgm:chPref val="0"/>
          <dgm:bulletEnabled val="1"/>
        </dgm:presLayoutVars>
      </dgm:prSet>
      <dgm:spPr/>
      <dgm:t>
        <a:bodyPr/>
        <a:lstStyle/>
        <a:p>
          <a:endParaRPr lang="es-EC"/>
        </a:p>
      </dgm:t>
    </dgm:pt>
    <dgm:pt modelId="{78DA667D-B2FA-4761-8BA0-673A11A7E93D}" type="pres">
      <dgm:prSet presAssocID="{346FDF95-7CD8-4558-A373-3F2278E9055E}" presName="Child2Accent1" presStyleLbl="alignNode1" presStyleIdx="20" presStyleCnt="27"/>
      <dgm:spPr>
        <a:solidFill>
          <a:schemeClr val="accent6">
            <a:lumMod val="20000"/>
            <a:lumOff val="80000"/>
          </a:schemeClr>
        </a:solidFill>
      </dgm:spPr>
    </dgm:pt>
    <dgm:pt modelId="{08BAD85B-E1EC-4110-AB98-D99CDC87324E}" type="pres">
      <dgm:prSet presAssocID="{346FDF95-7CD8-4558-A373-3F2278E9055E}" presName="Child2Accent2" presStyleLbl="alignNode1" presStyleIdx="21" presStyleCnt="27"/>
      <dgm:spPr>
        <a:solidFill>
          <a:schemeClr val="accent6">
            <a:lumMod val="20000"/>
            <a:lumOff val="80000"/>
          </a:schemeClr>
        </a:solidFill>
      </dgm:spPr>
    </dgm:pt>
    <dgm:pt modelId="{BD3EDA67-CE36-4B43-B9CC-64ADDFB9A5D4}" type="pres">
      <dgm:prSet presAssocID="{346FDF95-7CD8-4558-A373-3F2278E9055E}" presName="Child2Accent3" presStyleLbl="alignNode1" presStyleIdx="22" presStyleCnt="27"/>
      <dgm:spPr>
        <a:solidFill>
          <a:schemeClr val="accent6">
            <a:lumMod val="20000"/>
            <a:lumOff val="80000"/>
          </a:schemeClr>
        </a:solidFill>
      </dgm:spPr>
    </dgm:pt>
    <dgm:pt modelId="{F07F17F5-3BEB-4A35-AAFD-3A735C8922CF}" type="pres">
      <dgm:prSet presAssocID="{346FDF95-7CD8-4558-A373-3F2278E9055E}" presName="Child2Accent4" presStyleLbl="alignNode1" presStyleIdx="23" presStyleCnt="27"/>
      <dgm:spPr>
        <a:solidFill>
          <a:schemeClr val="accent6">
            <a:lumMod val="20000"/>
            <a:lumOff val="80000"/>
          </a:schemeClr>
        </a:solidFill>
      </dgm:spPr>
    </dgm:pt>
    <dgm:pt modelId="{E39D6CFE-3225-4012-BFE1-BA602F23A20C}" type="pres">
      <dgm:prSet presAssocID="{346FDF95-7CD8-4558-A373-3F2278E9055E}" presName="Child2Accent5" presStyleLbl="alignNode1" presStyleIdx="24" presStyleCnt="27"/>
      <dgm:spPr>
        <a:solidFill>
          <a:schemeClr val="accent6">
            <a:lumMod val="20000"/>
            <a:lumOff val="80000"/>
          </a:schemeClr>
        </a:solidFill>
      </dgm:spPr>
    </dgm:pt>
    <dgm:pt modelId="{F8CE8633-C160-4303-9D09-99B04CA3211C}" type="pres">
      <dgm:prSet presAssocID="{346FDF95-7CD8-4558-A373-3F2278E9055E}" presName="Child2Accent6" presStyleLbl="alignNode1" presStyleIdx="25" presStyleCnt="27"/>
      <dgm:spPr>
        <a:solidFill>
          <a:schemeClr val="accent6">
            <a:lumMod val="20000"/>
            <a:lumOff val="80000"/>
          </a:schemeClr>
        </a:solidFill>
      </dgm:spPr>
    </dgm:pt>
    <dgm:pt modelId="{68365672-B15F-4F73-9DF8-57B8B24C17D5}" type="pres">
      <dgm:prSet presAssocID="{346FDF95-7CD8-4558-A373-3F2278E9055E}" presName="Child2Accent7" presStyleLbl="alignNode1" presStyleIdx="26" presStyleCnt="27"/>
      <dgm:spPr>
        <a:solidFill>
          <a:schemeClr val="accent6">
            <a:lumMod val="20000"/>
            <a:lumOff val="80000"/>
          </a:schemeClr>
        </a:solidFill>
      </dgm:spPr>
    </dgm:pt>
    <dgm:pt modelId="{BC6095A6-E05A-493D-8F5D-373BA756137A}" type="pres">
      <dgm:prSet presAssocID="{346FDF95-7CD8-4558-A373-3F2278E9055E}" presName="Child2" presStyleLbl="revTx" presStyleIdx="1" presStyleCnt="2">
        <dgm:presLayoutVars>
          <dgm:chMax/>
          <dgm:chPref val="0"/>
          <dgm:bulletEnabled val="1"/>
        </dgm:presLayoutVars>
      </dgm:prSet>
      <dgm:spPr/>
      <dgm:t>
        <a:bodyPr/>
        <a:lstStyle/>
        <a:p>
          <a:endParaRPr lang="es-EC"/>
        </a:p>
      </dgm:t>
    </dgm:pt>
  </dgm:ptLst>
  <dgm:cxnLst>
    <dgm:cxn modelId="{468E16C4-68D9-423E-B39B-693A429003DB}" type="presOf" srcId="{346FDF95-7CD8-4558-A373-3F2278E9055E}" destId="{BC6095A6-E05A-493D-8F5D-373BA756137A}" srcOrd="0" destOrd="0" presId="urn:microsoft.com/office/officeart/2011/layout/ConvergingText"/>
    <dgm:cxn modelId="{39B74B07-4033-44EA-BB50-76F1F1AF6B1A}" srcId="{BBF52D02-858A-4FDB-853F-2800AC94AA26}" destId="{C4B88AB5-94FB-4AE9-A327-4B2968E59FA6}" srcOrd="0" destOrd="0" parTransId="{8BE8DFBD-B64F-43EC-AB33-236A0259C740}" sibTransId="{239F50FA-A08B-40AE-BC64-B0D1EAAFA58D}"/>
    <dgm:cxn modelId="{66AA36EA-2AC7-4D1F-847A-75E2FB3B0E0E}" type="presOf" srcId="{9504F65B-AF6E-42B8-B8A3-7F764625AB4A}" destId="{40C90D41-E1E3-401A-9561-7AEF01FD35C9}" srcOrd="0" destOrd="0" presId="urn:microsoft.com/office/officeart/2011/layout/ConvergingText"/>
    <dgm:cxn modelId="{4BBD7EF1-1B90-46C2-8B9F-7D19271F2C00}" type="presOf" srcId="{BBF52D02-858A-4FDB-853F-2800AC94AA26}" destId="{599E4403-8ED3-452D-93DD-E7E85C76A29A}" srcOrd="0" destOrd="0" presId="urn:microsoft.com/office/officeart/2011/layout/ConvergingText"/>
    <dgm:cxn modelId="{B6BB0B4A-9EF0-4B00-A4CE-556C16AE632F}" srcId="{C4B88AB5-94FB-4AE9-A327-4B2968E59FA6}" destId="{346FDF95-7CD8-4558-A373-3F2278E9055E}" srcOrd="1" destOrd="0" parTransId="{0D7D425C-3CBA-4E05-B422-63456E50C262}" sibTransId="{F409263A-6A88-454B-BABA-8FFECD0D379C}"/>
    <dgm:cxn modelId="{D8F5BB32-3D9D-4530-BF6C-B026586F07DB}" type="presOf" srcId="{C4B88AB5-94FB-4AE9-A327-4B2968E59FA6}" destId="{04EDA23B-0EC6-4EC0-9AD2-56436B256928}" srcOrd="0" destOrd="0" presId="urn:microsoft.com/office/officeart/2011/layout/ConvergingText"/>
    <dgm:cxn modelId="{1CDC59AA-793B-49A8-8CD2-B8A03B14D666}" srcId="{C4B88AB5-94FB-4AE9-A327-4B2968E59FA6}" destId="{9504F65B-AF6E-42B8-B8A3-7F764625AB4A}" srcOrd="0" destOrd="0" parTransId="{F025D18F-C1E2-416C-B466-2C623AAD1442}" sibTransId="{FAD8D735-EF9B-4FAA-929C-D584C1113C5B}"/>
    <dgm:cxn modelId="{40DD9CCF-A8E7-44C6-A643-0F3086929F70}" type="presParOf" srcId="{599E4403-8ED3-452D-93DD-E7E85C76A29A}" destId="{157CC13D-413D-4B9A-8210-295D1AE2F4BE}" srcOrd="0" destOrd="0" presId="urn:microsoft.com/office/officeart/2011/layout/ConvergingText"/>
    <dgm:cxn modelId="{EF65C349-697E-4670-9E3F-68F5F2E8B347}" type="presParOf" srcId="{157CC13D-413D-4B9A-8210-295D1AE2F4BE}" destId="{29BE0F53-CDCC-47D3-8201-7D0FB9B1EA80}" srcOrd="0" destOrd="0" presId="urn:microsoft.com/office/officeart/2011/layout/ConvergingText"/>
    <dgm:cxn modelId="{5FF8C7C0-5791-4708-AFCC-173783D17E1A}" type="presParOf" srcId="{157CC13D-413D-4B9A-8210-295D1AE2F4BE}" destId="{B36DF47D-9681-4B51-9586-16EC5E05A194}" srcOrd="1" destOrd="0" presId="urn:microsoft.com/office/officeart/2011/layout/ConvergingText"/>
    <dgm:cxn modelId="{44F6B7AC-E409-440D-A66B-866501C9BE80}" type="presParOf" srcId="{157CC13D-413D-4B9A-8210-295D1AE2F4BE}" destId="{A04B975B-C17C-4DDF-BFE3-5E653F8532C8}" srcOrd="2" destOrd="0" presId="urn:microsoft.com/office/officeart/2011/layout/ConvergingText"/>
    <dgm:cxn modelId="{0FB544EE-FD7B-4079-8BCD-3ADB877A42FC}" type="presParOf" srcId="{157CC13D-413D-4B9A-8210-295D1AE2F4BE}" destId="{6B412392-21AF-4BF3-AFD4-9C53BED62E3C}" srcOrd="3" destOrd="0" presId="urn:microsoft.com/office/officeart/2011/layout/ConvergingText"/>
    <dgm:cxn modelId="{69DEFB5F-F2F6-4EBA-9197-0573B1EB6C6A}" type="presParOf" srcId="{157CC13D-413D-4B9A-8210-295D1AE2F4BE}" destId="{0778E326-8DDF-4425-9905-248C30A66EDC}" srcOrd="4" destOrd="0" presId="urn:microsoft.com/office/officeart/2011/layout/ConvergingText"/>
    <dgm:cxn modelId="{87C2E6ED-16DD-48BF-A480-B2ED15D16750}" type="presParOf" srcId="{157CC13D-413D-4B9A-8210-295D1AE2F4BE}" destId="{FBA79428-B187-4762-80E1-52B122366322}" srcOrd="5" destOrd="0" presId="urn:microsoft.com/office/officeart/2011/layout/ConvergingText"/>
    <dgm:cxn modelId="{58EA083B-FDB9-4DE4-8B79-1B19FFEA14C4}" type="presParOf" srcId="{157CC13D-413D-4B9A-8210-295D1AE2F4BE}" destId="{DBA5E745-0116-4F9B-A99A-92B11C537D22}" srcOrd="6" destOrd="0" presId="urn:microsoft.com/office/officeart/2011/layout/ConvergingText"/>
    <dgm:cxn modelId="{9D06DBDF-A2A7-4396-8C62-71BD0363D600}" type="presParOf" srcId="{157CC13D-413D-4B9A-8210-295D1AE2F4BE}" destId="{E45EFD05-8FC5-4D6C-9350-6772E2E1A766}" srcOrd="7" destOrd="0" presId="urn:microsoft.com/office/officeart/2011/layout/ConvergingText"/>
    <dgm:cxn modelId="{8BDE85CF-E3D1-4105-99F4-B92AE73D946A}" type="presParOf" srcId="{157CC13D-413D-4B9A-8210-295D1AE2F4BE}" destId="{2E27F748-ABC0-486B-9CC8-39F7DE4327E3}" srcOrd="8" destOrd="0" presId="urn:microsoft.com/office/officeart/2011/layout/ConvergingText"/>
    <dgm:cxn modelId="{2EE1F9F3-31E8-46FF-A299-385D583514C0}" type="presParOf" srcId="{157CC13D-413D-4B9A-8210-295D1AE2F4BE}" destId="{B5EEC08E-CFA5-4C5E-81E7-13A7A5017CAC}" srcOrd="9" destOrd="0" presId="urn:microsoft.com/office/officeart/2011/layout/ConvergingText"/>
    <dgm:cxn modelId="{BB7670F2-C38F-4CA5-8414-C919A6A810DD}" type="presParOf" srcId="{157CC13D-413D-4B9A-8210-295D1AE2F4BE}" destId="{04EDA23B-0EC6-4EC0-9AD2-56436B256928}" srcOrd="10" destOrd="0" presId="urn:microsoft.com/office/officeart/2011/layout/ConvergingText"/>
    <dgm:cxn modelId="{A66F48DB-2B0D-4060-8582-D027141F5D36}" type="presParOf" srcId="{157CC13D-413D-4B9A-8210-295D1AE2F4BE}" destId="{AD0250BB-3973-4617-8921-EF4656F5A7A6}" srcOrd="11" destOrd="0" presId="urn:microsoft.com/office/officeart/2011/layout/ConvergingText"/>
    <dgm:cxn modelId="{78108F31-154C-477A-ACB2-8652414EECEE}" type="presParOf" srcId="{157CC13D-413D-4B9A-8210-295D1AE2F4BE}" destId="{627C7198-C9A3-4027-BA3A-F4D7A3EADA82}" srcOrd="12" destOrd="0" presId="urn:microsoft.com/office/officeart/2011/layout/ConvergingText"/>
    <dgm:cxn modelId="{90DD7652-BC38-4808-A4E2-CA8EE4EE24D4}" type="presParOf" srcId="{157CC13D-413D-4B9A-8210-295D1AE2F4BE}" destId="{ED630C4E-885D-4189-9DAE-09716C16168E}" srcOrd="13" destOrd="0" presId="urn:microsoft.com/office/officeart/2011/layout/ConvergingText"/>
    <dgm:cxn modelId="{71C8B6CB-EC22-45D4-B9D2-72478503078C}" type="presParOf" srcId="{157CC13D-413D-4B9A-8210-295D1AE2F4BE}" destId="{4C2E1D35-B9E0-486D-9FAA-1D06435096F7}" srcOrd="14" destOrd="0" presId="urn:microsoft.com/office/officeart/2011/layout/ConvergingText"/>
    <dgm:cxn modelId="{CE258FAB-4B02-4D46-B323-122A94C2CA56}" type="presParOf" srcId="{157CC13D-413D-4B9A-8210-295D1AE2F4BE}" destId="{29E1890C-4DB1-4777-B402-4774CCF148B5}" srcOrd="15" destOrd="0" presId="urn:microsoft.com/office/officeart/2011/layout/ConvergingText"/>
    <dgm:cxn modelId="{A1D904C0-7498-4297-9577-CEFF44513272}" type="presParOf" srcId="{157CC13D-413D-4B9A-8210-295D1AE2F4BE}" destId="{0F9EE159-BE30-44D7-A520-42639C40F4EB}" srcOrd="16" destOrd="0" presId="urn:microsoft.com/office/officeart/2011/layout/ConvergingText"/>
    <dgm:cxn modelId="{DA49431B-367D-4813-B88D-93BB3CBD7B7C}" type="presParOf" srcId="{157CC13D-413D-4B9A-8210-295D1AE2F4BE}" destId="{7B694D97-9763-4027-BFB5-5FE11A15FC12}" srcOrd="17" destOrd="0" presId="urn:microsoft.com/office/officeart/2011/layout/ConvergingText"/>
    <dgm:cxn modelId="{5350E87E-DC4A-4419-AA37-2B2EB64B01CA}" type="presParOf" srcId="{157CC13D-413D-4B9A-8210-295D1AE2F4BE}" destId="{0EBA8047-C1CC-4C75-9867-71FC766D8A2B}" srcOrd="18" destOrd="0" presId="urn:microsoft.com/office/officeart/2011/layout/ConvergingText"/>
    <dgm:cxn modelId="{870D7C4C-E056-40B6-B981-7A4AA5E21F61}" type="presParOf" srcId="{157CC13D-413D-4B9A-8210-295D1AE2F4BE}" destId="{246D94EB-9300-45DB-BC2A-A83648E65664}" srcOrd="19" destOrd="0" presId="urn:microsoft.com/office/officeart/2011/layout/ConvergingText"/>
    <dgm:cxn modelId="{710FBC7C-20B2-45C8-8632-51F7E33F7A76}" type="presParOf" srcId="{157CC13D-413D-4B9A-8210-295D1AE2F4BE}" destId="{40C90D41-E1E3-401A-9561-7AEF01FD35C9}" srcOrd="20" destOrd="0" presId="urn:microsoft.com/office/officeart/2011/layout/ConvergingText"/>
    <dgm:cxn modelId="{E46BB8E2-9756-4732-9FFD-07D4EA251D2F}" type="presParOf" srcId="{157CC13D-413D-4B9A-8210-295D1AE2F4BE}" destId="{78DA667D-B2FA-4761-8BA0-673A11A7E93D}" srcOrd="21" destOrd="0" presId="urn:microsoft.com/office/officeart/2011/layout/ConvergingText"/>
    <dgm:cxn modelId="{4A212AE3-4BA0-4620-B03A-0EA149E3275E}" type="presParOf" srcId="{157CC13D-413D-4B9A-8210-295D1AE2F4BE}" destId="{08BAD85B-E1EC-4110-AB98-D99CDC87324E}" srcOrd="22" destOrd="0" presId="urn:microsoft.com/office/officeart/2011/layout/ConvergingText"/>
    <dgm:cxn modelId="{BE21CE91-BE26-4922-B461-8590EA1B6248}" type="presParOf" srcId="{157CC13D-413D-4B9A-8210-295D1AE2F4BE}" destId="{BD3EDA67-CE36-4B43-B9CC-64ADDFB9A5D4}" srcOrd="23" destOrd="0" presId="urn:microsoft.com/office/officeart/2011/layout/ConvergingText"/>
    <dgm:cxn modelId="{5A803750-7F0F-41AE-BC68-C56E5D147CB3}" type="presParOf" srcId="{157CC13D-413D-4B9A-8210-295D1AE2F4BE}" destId="{F07F17F5-3BEB-4A35-AAFD-3A735C8922CF}" srcOrd="24" destOrd="0" presId="urn:microsoft.com/office/officeart/2011/layout/ConvergingText"/>
    <dgm:cxn modelId="{965502E0-0834-4C4F-90A9-630CA07FDA08}" type="presParOf" srcId="{157CC13D-413D-4B9A-8210-295D1AE2F4BE}" destId="{E39D6CFE-3225-4012-BFE1-BA602F23A20C}" srcOrd="25" destOrd="0" presId="urn:microsoft.com/office/officeart/2011/layout/ConvergingText"/>
    <dgm:cxn modelId="{B9C23F1E-4D2B-4284-BA1E-DE70A531DA61}" type="presParOf" srcId="{157CC13D-413D-4B9A-8210-295D1AE2F4BE}" destId="{F8CE8633-C160-4303-9D09-99B04CA3211C}" srcOrd="26" destOrd="0" presId="urn:microsoft.com/office/officeart/2011/layout/ConvergingText"/>
    <dgm:cxn modelId="{DDFA623C-72B6-4222-B614-8E06E62294FE}" type="presParOf" srcId="{157CC13D-413D-4B9A-8210-295D1AE2F4BE}" destId="{68365672-B15F-4F73-9DF8-57B8B24C17D5}" srcOrd="27" destOrd="0" presId="urn:microsoft.com/office/officeart/2011/layout/ConvergingText"/>
    <dgm:cxn modelId="{63499C82-9855-4C6F-AE21-EF8BF581D659}" type="presParOf" srcId="{157CC13D-413D-4B9A-8210-295D1AE2F4BE}" destId="{BC6095A6-E05A-493D-8F5D-373BA756137A}" srcOrd="28"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682496-9492-4517-82A3-7772519D6BE5}" type="doc">
      <dgm:prSet loTypeId="urn:microsoft.com/office/officeart/2005/8/layout/list1" loCatId="list" qsTypeId="urn:microsoft.com/office/officeart/2005/8/quickstyle/simple3" qsCatId="simple" csTypeId="urn:microsoft.com/office/officeart/2005/8/colors/colorful1#3" csCatId="colorful" phldr="1"/>
      <dgm:spPr/>
      <dgm:t>
        <a:bodyPr/>
        <a:lstStyle/>
        <a:p>
          <a:endParaRPr lang="es-ES"/>
        </a:p>
      </dgm:t>
    </dgm:pt>
    <dgm:pt modelId="{FAA9E3F0-43C5-4F77-84BA-CEDEDAFE56D7}">
      <dgm:prSet phldrT="[Texto]" custT="1"/>
      <dgm:spPr/>
      <dgm:t>
        <a:bodyPr/>
        <a:lstStyle/>
        <a:p>
          <a:pPr algn="just"/>
          <a:r>
            <a:rPr lang="es-EC" sz="1400" dirty="0" smtClean="0"/>
            <a:t>Con el desarrollo del presente trabajo se ha logrado efectuar un diseño acorde a la infraestructura del lugar, ya que actualmente los niveles de cobertura del sistema UMTS al interior del C.C.I. de la operadora CONECEL se encuentran en su gran mayoría dentro del rango de niveles considerados como bajos, tanto en cobertura como en calidad, teniendo así niveles de cobertura (RSCP) menores a -95dBm y niveles de calidad (</a:t>
          </a:r>
          <a:r>
            <a:rPr lang="es-EC" sz="1400" dirty="0" err="1" smtClean="0"/>
            <a:t>Ec</a:t>
          </a:r>
          <a:r>
            <a:rPr lang="es-EC" sz="1400" dirty="0" smtClean="0"/>
            <a:t>/No) menores a -12dB.</a:t>
          </a:r>
          <a:endParaRPr lang="es-ES" sz="1400" dirty="0"/>
        </a:p>
      </dgm:t>
    </dgm:pt>
    <dgm:pt modelId="{34B27609-4D6F-43DE-9E68-CD1741E6E5B7}" type="parTrans" cxnId="{ADD6B18A-A6A8-4B54-9F55-AED4AA71FF01}">
      <dgm:prSet/>
      <dgm:spPr/>
      <dgm:t>
        <a:bodyPr/>
        <a:lstStyle/>
        <a:p>
          <a:endParaRPr lang="es-ES"/>
        </a:p>
      </dgm:t>
    </dgm:pt>
    <dgm:pt modelId="{C8554AD5-FD95-4BE5-88E0-617F9A442D29}" type="sibTrans" cxnId="{ADD6B18A-A6A8-4B54-9F55-AED4AA71FF01}">
      <dgm:prSet/>
      <dgm:spPr/>
      <dgm:t>
        <a:bodyPr/>
        <a:lstStyle/>
        <a:p>
          <a:endParaRPr lang="es-ES"/>
        </a:p>
      </dgm:t>
    </dgm:pt>
    <dgm:pt modelId="{CBDA06D7-9154-4D75-9BFA-A3510BDBE6CB}">
      <dgm:prSet phldrT="[Texto]" custT="1"/>
      <dgm:spPr>
        <a:solidFill>
          <a:srgbClr val="DEF0C2"/>
        </a:solidFill>
      </dgm:spPr>
      <dgm:t>
        <a:bodyPr/>
        <a:lstStyle/>
        <a:p>
          <a:pPr algn="just"/>
          <a:r>
            <a:rPr lang="es-EC" sz="1400" b="0" dirty="0" smtClean="0"/>
            <a:t>El </a:t>
          </a:r>
          <a:r>
            <a:rPr lang="es-EC" sz="1400" b="0" dirty="0" err="1" smtClean="0"/>
            <a:t>walk</a:t>
          </a:r>
          <a:r>
            <a:rPr lang="es-EC" sz="1400" b="0" dirty="0" smtClean="0"/>
            <a:t> test es una prueba sumamente importante al momento de realizar un diseño al interior de una edificación, ya que se puede identificar de mejor manera las áreas con bajos niveles de cobertura, mediante las mediciones obtenidas, puesto que con dichas pruebas se consiguen ver los niveles de señal, los niveles de interferencia, la calidad de la llamada, como también se pueden visualizar los eventos que ocurren mientras se realiza la llamada como: accesos fallidos, llamadas caídas.</a:t>
          </a:r>
          <a:endParaRPr lang="es-ES" sz="1400" b="0" dirty="0"/>
        </a:p>
      </dgm:t>
    </dgm:pt>
    <dgm:pt modelId="{C9EC0C68-C95A-405C-9E64-DDA64A00E4F4}" type="sibTrans" cxnId="{69B554FF-6DC6-49ED-A5F3-64C170AD6389}">
      <dgm:prSet/>
      <dgm:spPr/>
      <dgm:t>
        <a:bodyPr/>
        <a:lstStyle/>
        <a:p>
          <a:endParaRPr lang="es-ES"/>
        </a:p>
      </dgm:t>
    </dgm:pt>
    <dgm:pt modelId="{B7C3FBCE-18B7-4AB1-8FBF-0402A363B929}" type="parTrans" cxnId="{69B554FF-6DC6-49ED-A5F3-64C170AD6389}">
      <dgm:prSet/>
      <dgm:spPr/>
      <dgm:t>
        <a:bodyPr/>
        <a:lstStyle/>
        <a:p>
          <a:endParaRPr lang="es-ES"/>
        </a:p>
      </dgm:t>
    </dgm:pt>
    <dgm:pt modelId="{1148F336-8B12-43FE-A830-E82E5BD2E0C6}">
      <dgm:prSet custT="1"/>
      <dgm:spPr/>
      <dgm:t>
        <a:bodyPr/>
        <a:lstStyle/>
        <a:p>
          <a:r>
            <a:rPr lang="es-EC" sz="1400" dirty="0" smtClean="0"/>
            <a:t>Las soluciones en ambientes </a:t>
          </a:r>
          <a:r>
            <a:rPr lang="es-EC" sz="1400" dirty="0" err="1" smtClean="0"/>
            <a:t>indoor</a:t>
          </a:r>
          <a:r>
            <a:rPr lang="es-EC" sz="1400" dirty="0" smtClean="0"/>
            <a:t> </a:t>
          </a:r>
          <a:r>
            <a:rPr lang="es-EC" sz="1400" dirty="0" err="1" smtClean="0"/>
            <a:t>amplian</a:t>
          </a:r>
          <a:r>
            <a:rPr lang="es-EC" sz="1400" dirty="0" smtClean="0"/>
            <a:t> el área de cobertura, facilitando la propagación de la señal, por eso es primordial comprender que las estaciones base de sitio </a:t>
          </a:r>
          <a:r>
            <a:rPr lang="es-EC" sz="1400" dirty="0" err="1" smtClean="0"/>
            <a:t>indoor</a:t>
          </a:r>
          <a:r>
            <a:rPr lang="es-EC" sz="1400" dirty="0" smtClean="0"/>
            <a:t> transmiten a una potencia menor que las de sitios </a:t>
          </a:r>
          <a:r>
            <a:rPr lang="es-EC" sz="1400" dirty="0" err="1" smtClean="0"/>
            <a:t>outdoor</a:t>
          </a:r>
          <a:r>
            <a:rPr lang="es-EC" sz="1400" dirty="0" smtClean="0"/>
            <a:t>, ya que ahora para alcanzar los lugares mas inaccesibles es mucho más fácil llegar, debido a que la antena se encuentra prácticamente donde uno lo desea..</a:t>
          </a:r>
          <a:endParaRPr lang="es-ES" sz="1400" dirty="0"/>
        </a:p>
      </dgm:t>
    </dgm:pt>
    <dgm:pt modelId="{AFE78419-8F67-447B-B194-57074C2C1BCE}" type="sibTrans" cxnId="{8BEC458D-EF0A-4E20-95E2-9C997FD2C420}">
      <dgm:prSet/>
      <dgm:spPr/>
      <dgm:t>
        <a:bodyPr/>
        <a:lstStyle/>
        <a:p>
          <a:endParaRPr lang="es-ES"/>
        </a:p>
      </dgm:t>
    </dgm:pt>
    <dgm:pt modelId="{0DD1ECC9-97E9-4888-9E06-00610736C526}" type="parTrans" cxnId="{8BEC458D-EF0A-4E20-95E2-9C997FD2C420}">
      <dgm:prSet/>
      <dgm:spPr/>
      <dgm:t>
        <a:bodyPr/>
        <a:lstStyle/>
        <a:p>
          <a:endParaRPr lang="es-ES"/>
        </a:p>
      </dgm:t>
    </dgm:pt>
    <dgm:pt modelId="{E0614A44-8C30-4B17-8D02-029E6751C6C1}" type="pres">
      <dgm:prSet presAssocID="{80682496-9492-4517-82A3-7772519D6BE5}" presName="linear" presStyleCnt="0">
        <dgm:presLayoutVars>
          <dgm:dir/>
          <dgm:animLvl val="lvl"/>
          <dgm:resizeHandles val="exact"/>
        </dgm:presLayoutVars>
      </dgm:prSet>
      <dgm:spPr/>
      <dgm:t>
        <a:bodyPr/>
        <a:lstStyle/>
        <a:p>
          <a:endParaRPr lang="en-US"/>
        </a:p>
      </dgm:t>
    </dgm:pt>
    <dgm:pt modelId="{AB45AF7D-D9B7-4F9A-B934-EBDF385148FB}" type="pres">
      <dgm:prSet presAssocID="{FAA9E3F0-43C5-4F77-84BA-CEDEDAFE56D7}" presName="parentLin" presStyleCnt="0"/>
      <dgm:spPr/>
    </dgm:pt>
    <dgm:pt modelId="{61A4C1D9-E12B-4A3C-9FF8-2164349BEC85}" type="pres">
      <dgm:prSet presAssocID="{FAA9E3F0-43C5-4F77-84BA-CEDEDAFE56D7}" presName="parentLeftMargin" presStyleLbl="node1" presStyleIdx="0" presStyleCnt="3"/>
      <dgm:spPr/>
      <dgm:t>
        <a:bodyPr/>
        <a:lstStyle/>
        <a:p>
          <a:endParaRPr lang="en-US"/>
        </a:p>
      </dgm:t>
    </dgm:pt>
    <dgm:pt modelId="{07418AA0-454A-4C1D-A6ED-BD2EE212E4D1}" type="pres">
      <dgm:prSet presAssocID="{FAA9E3F0-43C5-4F77-84BA-CEDEDAFE56D7}" presName="parentText" presStyleLbl="node1" presStyleIdx="0" presStyleCnt="3" custScaleX="131589">
        <dgm:presLayoutVars>
          <dgm:chMax val="0"/>
          <dgm:bulletEnabled val="1"/>
        </dgm:presLayoutVars>
      </dgm:prSet>
      <dgm:spPr/>
      <dgm:t>
        <a:bodyPr/>
        <a:lstStyle/>
        <a:p>
          <a:endParaRPr lang="en-US"/>
        </a:p>
      </dgm:t>
    </dgm:pt>
    <dgm:pt modelId="{76D2F302-6567-4ADD-A596-B130C2FF6BC0}" type="pres">
      <dgm:prSet presAssocID="{FAA9E3F0-43C5-4F77-84BA-CEDEDAFE56D7}" presName="negativeSpace" presStyleCnt="0"/>
      <dgm:spPr/>
    </dgm:pt>
    <dgm:pt modelId="{8451E4D0-FEF0-4797-A27F-FE1869202FD8}" type="pres">
      <dgm:prSet presAssocID="{FAA9E3F0-43C5-4F77-84BA-CEDEDAFE56D7}" presName="childText" presStyleLbl="conFgAcc1" presStyleIdx="0" presStyleCnt="3">
        <dgm:presLayoutVars>
          <dgm:bulletEnabled val="1"/>
        </dgm:presLayoutVars>
      </dgm:prSet>
      <dgm:spPr/>
    </dgm:pt>
    <dgm:pt modelId="{BEBE7BBA-0D28-4B14-B17F-3E85D69BBA00}" type="pres">
      <dgm:prSet presAssocID="{C8554AD5-FD95-4BE5-88E0-617F9A442D29}" presName="spaceBetweenRectangles" presStyleCnt="0"/>
      <dgm:spPr/>
    </dgm:pt>
    <dgm:pt modelId="{070BC18C-43A5-4DDC-BC6A-D5FF3FF514C3}" type="pres">
      <dgm:prSet presAssocID="{CBDA06D7-9154-4D75-9BFA-A3510BDBE6CB}" presName="parentLin" presStyleCnt="0"/>
      <dgm:spPr/>
    </dgm:pt>
    <dgm:pt modelId="{09BC6D0C-898C-429C-AF22-893248D68ACD}" type="pres">
      <dgm:prSet presAssocID="{CBDA06D7-9154-4D75-9BFA-A3510BDBE6CB}" presName="parentLeftMargin" presStyleLbl="node1" presStyleIdx="0" presStyleCnt="3"/>
      <dgm:spPr/>
      <dgm:t>
        <a:bodyPr/>
        <a:lstStyle/>
        <a:p>
          <a:endParaRPr lang="en-US"/>
        </a:p>
      </dgm:t>
    </dgm:pt>
    <dgm:pt modelId="{7921D960-79FA-4409-B31E-FBD3FCA12E6F}" type="pres">
      <dgm:prSet presAssocID="{CBDA06D7-9154-4D75-9BFA-A3510BDBE6CB}" presName="parentText" presStyleLbl="node1" presStyleIdx="1" presStyleCnt="3" custScaleX="130428">
        <dgm:presLayoutVars>
          <dgm:chMax val="0"/>
          <dgm:bulletEnabled val="1"/>
        </dgm:presLayoutVars>
      </dgm:prSet>
      <dgm:spPr/>
      <dgm:t>
        <a:bodyPr/>
        <a:lstStyle/>
        <a:p>
          <a:endParaRPr lang="es-ES"/>
        </a:p>
      </dgm:t>
    </dgm:pt>
    <dgm:pt modelId="{CCA15383-BA24-491B-87C0-41E0F40C2776}" type="pres">
      <dgm:prSet presAssocID="{CBDA06D7-9154-4D75-9BFA-A3510BDBE6CB}" presName="negativeSpace" presStyleCnt="0"/>
      <dgm:spPr/>
    </dgm:pt>
    <dgm:pt modelId="{029A76FF-3683-4788-87BB-B6842AA3B271}" type="pres">
      <dgm:prSet presAssocID="{CBDA06D7-9154-4D75-9BFA-A3510BDBE6CB}" presName="childText" presStyleLbl="conFgAcc1" presStyleIdx="1" presStyleCnt="3">
        <dgm:presLayoutVars>
          <dgm:bulletEnabled val="1"/>
        </dgm:presLayoutVars>
      </dgm:prSet>
      <dgm:spPr>
        <a:ln>
          <a:solidFill>
            <a:srgbClr val="7030A0"/>
          </a:solidFill>
        </a:ln>
      </dgm:spPr>
      <dgm:t>
        <a:bodyPr/>
        <a:lstStyle/>
        <a:p>
          <a:endParaRPr lang="es-EC"/>
        </a:p>
      </dgm:t>
    </dgm:pt>
    <dgm:pt modelId="{965EE462-0D86-44D9-9C56-4D99296AD974}" type="pres">
      <dgm:prSet presAssocID="{C9EC0C68-C95A-405C-9E64-DDA64A00E4F4}" presName="spaceBetweenRectangles" presStyleCnt="0"/>
      <dgm:spPr/>
    </dgm:pt>
    <dgm:pt modelId="{F275D018-75A0-4CA2-934C-B70CED991365}" type="pres">
      <dgm:prSet presAssocID="{1148F336-8B12-43FE-A830-E82E5BD2E0C6}" presName="parentLin" presStyleCnt="0"/>
      <dgm:spPr/>
    </dgm:pt>
    <dgm:pt modelId="{EC648EDE-099B-4B3F-9DCD-DE9DA9B6EF4B}" type="pres">
      <dgm:prSet presAssocID="{1148F336-8B12-43FE-A830-E82E5BD2E0C6}" presName="parentLeftMargin" presStyleLbl="node1" presStyleIdx="1" presStyleCnt="3"/>
      <dgm:spPr/>
      <dgm:t>
        <a:bodyPr/>
        <a:lstStyle/>
        <a:p>
          <a:endParaRPr lang="en-US"/>
        </a:p>
      </dgm:t>
    </dgm:pt>
    <dgm:pt modelId="{F7B24EEB-0D7D-47A8-8188-33548C9E941C}" type="pres">
      <dgm:prSet presAssocID="{1148F336-8B12-43FE-A830-E82E5BD2E0C6}" presName="parentText" presStyleLbl="node1" presStyleIdx="2" presStyleCnt="3" custScaleX="130428" custScaleY="115247">
        <dgm:presLayoutVars>
          <dgm:chMax val="0"/>
          <dgm:bulletEnabled val="1"/>
        </dgm:presLayoutVars>
      </dgm:prSet>
      <dgm:spPr/>
      <dgm:t>
        <a:bodyPr/>
        <a:lstStyle/>
        <a:p>
          <a:endParaRPr lang="en-US"/>
        </a:p>
      </dgm:t>
    </dgm:pt>
    <dgm:pt modelId="{37BD5EDF-0E7A-44C1-984B-ABE1A503F0C1}" type="pres">
      <dgm:prSet presAssocID="{1148F336-8B12-43FE-A830-E82E5BD2E0C6}" presName="negativeSpace" presStyleCnt="0"/>
      <dgm:spPr/>
    </dgm:pt>
    <dgm:pt modelId="{E1A7068F-D998-4CA4-ADB1-4B134980F8DA}" type="pres">
      <dgm:prSet presAssocID="{1148F336-8B12-43FE-A830-E82E5BD2E0C6}" presName="childText" presStyleLbl="conFgAcc1" presStyleIdx="2" presStyleCnt="3">
        <dgm:presLayoutVars>
          <dgm:bulletEnabled val="1"/>
        </dgm:presLayoutVars>
      </dgm:prSet>
      <dgm:spPr/>
    </dgm:pt>
  </dgm:ptLst>
  <dgm:cxnLst>
    <dgm:cxn modelId="{8BEC458D-EF0A-4E20-95E2-9C997FD2C420}" srcId="{80682496-9492-4517-82A3-7772519D6BE5}" destId="{1148F336-8B12-43FE-A830-E82E5BD2E0C6}" srcOrd="2" destOrd="0" parTransId="{0DD1ECC9-97E9-4888-9E06-00610736C526}" sibTransId="{AFE78419-8F67-447B-B194-57074C2C1BCE}"/>
    <dgm:cxn modelId="{19CAE54E-3362-4F60-91BC-0FEB9034631E}" type="presOf" srcId="{FAA9E3F0-43C5-4F77-84BA-CEDEDAFE56D7}" destId="{61A4C1D9-E12B-4A3C-9FF8-2164349BEC85}" srcOrd="0" destOrd="0" presId="urn:microsoft.com/office/officeart/2005/8/layout/list1"/>
    <dgm:cxn modelId="{69B554FF-6DC6-49ED-A5F3-64C170AD6389}" srcId="{80682496-9492-4517-82A3-7772519D6BE5}" destId="{CBDA06D7-9154-4D75-9BFA-A3510BDBE6CB}" srcOrd="1" destOrd="0" parTransId="{B7C3FBCE-18B7-4AB1-8FBF-0402A363B929}" sibTransId="{C9EC0C68-C95A-405C-9E64-DDA64A00E4F4}"/>
    <dgm:cxn modelId="{E4AC31B5-AF28-4850-A9B4-59F72B7B3B21}" type="presOf" srcId="{80682496-9492-4517-82A3-7772519D6BE5}" destId="{E0614A44-8C30-4B17-8D02-029E6751C6C1}" srcOrd="0" destOrd="0" presId="urn:microsoft.com/office/officeart/2005/8/layout/list1"/>
    <dgm:cxn modelId="{32D689BA-1C84-4E04-AFF9-DA6CC0C5D01C}" type="presOf" srcId="{CBDA06D7-9154-4D75-9BFA-A3510BDBE6CB}" destId="{09BC6D0C-898C-429C-AF22-893248D68ACD}" srcOrd="0" destOrd="0" presId="urn:microsoft.com/office/officeart/2005/8/layout/list1"/>
    <dgm:cxn modelId="{ADD6B18A-A6A8-4B54-9F55-AED4AA71FF01}" srcId="{80682496-9492-4517-82A3-7772519D6BE5}" destId="{FAA9E3F0-43C5-4F77-84BA-CEDEDAFE56D7}" srcOrd="0" destOrd="0" parTransId="{34B27609-4D6F-43DE-9E68-CD1741E6E5B7}" sibTransId="{C8554AD5-FD95-4BE5-88E0-617F9A442D29}"/>
    <dgm:cxn modelId="{9048BDC5-EA82-4D04-82D3-659B774E49D7}" type="presOf" srcId="{CBDA06D7-9154-4D75-9BFA-A3510BDBE6CB}" destId="{7921D960-79FA-4409-B31E-FBD3FCA12E6F}" srcOrd="1" destOrd="0" presId="urn:microsoft.com/office/officeart/2005/8/layout/list1"/>
    <dgm:cxn modelId="{2A31E3C3-00A6-41AF-8FA3-C1C7532860D2}" type="presOf" srcId="{1148F336-8B12-43FE-A830-E82E5BD2E0C6}" destId="{EC648EDE-099B-4B3F-9DCD-DE9DA9B6EF4B}" srcOrd="0" destOrd="0" presId="urn:microsoft.com/office/officeart/2005/8/layout/list1"/>
    <dgm:cxn modelId="{4B612693-7C84-4B51-A7E9-3BF2B48EC353}" type="presOf" srcId="{1148F336-8B12-43FE-A830-E82E5BD2E0C6}" destId="{F7B24EEB-0D7D-47A8-8188-33548C9E941C}" srcOrd="1" destOrd="0" presId="urn:microsoft.com/office/officeart/2005/8/layout/list1"/>
    <dgm:cxn modelId="{153835DA-7686-46A3-B2AC-A0997877573E}" type="presOf" srcId="{FAA9E3F0-43C5-4F77-84BA-CEDEDAFE56D7}" destId="{07418AA0-454A-4C1D-A6ED-BD2EE212E4D1}" srcOrd="1" destOrd="0" presId="urn:microsoft.com/office/officeart/2005/8/layout/list1"/>
    <dgm:cxn modelId="{E9DC5161-00BF-461F-B63C-0471E58805D7}" type="presParOf" srcId="{E0614A44-8C30-4B17-8D02-029E6751C6C1}" destId="{AB45AF7D-D9B7-4F9A-B934-EBDF385148FB}" srcOrd="0" destOrd="0" presId="urn:microsoft.com/office/officeart/2005/8/layout/list1"/>
    <dgm:cxn modelId="{6AD9EC58-DD1E-4D1D-969C-98F607E5B0AE}" type="presParOf" srcId="{AB45AF7D-D9B7-4F9A-B934-EBDF385148FB}" destId="{61A4C1D9-E12B-4A3C-9FF8-2164349BEC85}" srcOrd="0" destOrd="0" presId="urn:microsoft.com/office/officeart/2005/8/layout/list1"/>
    <dgm:cxn modelId="{18D22685-084A-4D87-9486-0ADB4BBE618F}" type="presParOf" srcId="{AB45AF7D-D9B7-4F9A-B934-EBDF385148FB}" destId="{07418AA0-454A-4C1D-A6ED-BD2EE212E4D1}" srcOrd="1" destOrd="0" presId="urn:microsoft.com/office/officeart/2005/8/layout/list1"/>
    <dgm:cxn modelId="{60D338E6-9FBF-46D3-ACA3-D66EB27F211A}" type="presParOf" srcId="{E0614A44-8C30-4B17-8D02-029E6751C6C1}" destId="{76D2F302-6567-4ADD-A596-B130C2FF6BC0}" srcOrd="1" destOrd="0" presId="urn:microsoft.com/office/officeart/2005/8/layout/list1"/>
    <dgm:cxn modelId="{862B4FB6-DDDD-4B59-85BB-7735FB132656}" type="presParOf" srcId="{E0614A44-8C30-4B17-8D02-029E6751C6C1}" destId="{8451E4D0-FEF0-4797-A27F-FE1869202FD8}" srcOrd="2" destOrd="0" presId="urn:microsoft.com/office/officeart/2005/8/layout/list1"/>
    <dgm:cxn modelId="{8B0A7116-4CE1-43DE-BA43-B0E9458621B3}" type="presParOf" srcId="{E0614A44-8C30-4B17-8D02-029E6751C6C1}" destId="{BEBE7BBA-0D28-4B14-B17F-3E85D69BBA00}" srcOrd="3" destOrd="0" presId="urn:microsoft.com/office/officeart/2005/8/layout/list1"/>
    <dgm:cxn modelId="{4BC12D08-4C0E-4C04-8E50-A91323384C31}" type="presParOf" srcId="{E0614A44-8C30-4B17-8D02-029E6751C6C1}" destId="{070BC18C-43A5-4DDC-BC6A-D5FF3FF514C3}" srcOrd="4" destOrd="0" presId="urn:microsoft.com/office/officeart/2005/8/layout/list1"/>
    <dgm:cxn modelId="{9DCC1A3F-D793-4918-8440-3CCCBE47D354}" type="presParOf" srcId="{070BC18C-43A5-4DDC-BC6A-D5FF3FF514C3}" destId="{09BC6D0C-898C-429C-AF22-893248D68ACD}" srcOrd="0" destOrd="0" presId="urn:microsoft.com/office/officeart/2005/8/layout/list1"/>
    <dgm:cxn modelId="{3CDB8CA0-7016-43AF-9D69-A8C5F4333141}" type="presParOf" srcId="{070BC18C-43A5-4DDC-BC6A-D5FF3FF514C3}" destId="{7921D960-79FA-4409-B31E-FBD3FCA12E6F}" srcOrd="1" destOrd="0" presId="urn:microsoft.com/office/officeart/2005/8/layout/list1"/>
    <dgm:cxn modelId="{7BFF31B9-08B1-448B-9132-27888147EDB7}" type="presParOf" srcId="{E0614A44-8C30-4B17-8D02-029E6751C6C1}" destId="{CCA15383-BA24-491B-87C0-41E0F40C2776}" srcOrd="5" destOrd="0" presId="urn:microsoft.com/office/officeart/2005/8/layout/list1"/>
    <dgm:cxn modelId="{1C7A0259-1F24-4DA6-B258-77A74C2BD316}" type="presParOf" srcId="{E0614A44-8C30-4B17-8D02-029E6751C6C1}" destId="{029A76FF-3683-4788-87BB-B6842AA3B271}" srcOrd="6" destOrd="0" presId="urn:microsoft.com/office/officeart/2005/8/layout/list1"/>
    <dgm:cxn modelId="{CB4B9677-28BE-44FA-B842-F8B7974F8E97}" type="presParOf" srcId="{E0614A44-8C30-4B17-8D02-029E6751C6C1}" destId="{965EE462-0D86-44D9-9C56-4D99296AD974}" srcOrd="7" destOrd="0" presId="urn:microsoft.com/office/officeart/2005/8/layout/list1"/>
    <dgm:cxn modelId="{4E3421D1-536F-48CC-9E7A-A57B534D597E}" type="presParOf" srcId="{E0614A44-8C30-4B17-8D02-029E6751C6C1}" destId="{F275D018-75A0-4CA2-934C-B70CED991365}" srcOrd="8" destOrd="0" presId="urn:microsoft.com/office/officeart/2005/8/layout/list1"/>
    <dgm:cxn modelId="{58425CB8-426E-4488-865A-2C9F468FED0B}" type="presParOf" srcId="{F275D018-75A0-4CA2-934C-B70CED991365}" destId="{EC648EDE-099B-4B3F-9DCD-DE9DA9B6EF4B}" srcOrd="0" destOrd="0" presId="urn:microsoft.com/office/officeart/2005/8/layout/list1"/>
    <dgm:cxn modelId="{1B54D485-D06D-43AA-B3FA-2A7449E6CBE1}" type="presParOf" srcId="{F275D018-75A0-4CA2-934C-B70CED991365}" destId="{F7B24EEB-0D7D-47A8-8188-33548C9E941C}" srcOrd="1" destOrd="0" presId="urn:microsoft.com/office/officeart/2005/8/layout/list1"/>
    <dgm:cxn modelId="{5CA47FA8-3C4D-4220-A915-022AB559366B}" type="presParOf" srcId="{E0614A44-8C30-4B17-8D02-029E6751C6C1}" destId="{37BD5EDF-0E7A-44C1-984B-ABE1A503F0C1}" srcOrd="9" destOrd="0" presId="urn:microsoft.com/office/officeart/2005/8/layout/list1"/>
    <dgm:cxn modelId="{F32AB3CD-2B32-42C7-BED4-D444F7F95BCB}" type="presParOf" srcId="{E0614A44-8C30-4B17-8D02-029E6751C6C1}" destId="{E1A7068F-D998-4CA4-ADB1-4B134980F8D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682496-9492-4517-82A3-7772519D6BE5}" type="doc">
      <dgm:prSet loTypeId="urn:microsoft.com/office/officeart/2005/8/layout/list1" loCatId="list" qsTypeId="urn:microsoft.com/office/officeart/2005/8/quickstyle/simple3" qsCatId="simple" csTypeId="urn:microsoft.com/office/officeart/2005/8/colors/colorful1#3" csCatId="colorful" phldr="1"/>
      <dgm:spPr/>
      <dgm:t>
        <a:bodyPr/>
        <a:lstStyle/>
        <a:p>
          <a:endParaRPr lang="es-ES"/>
        </a:p>
      </dgm:t>
    </dgm:pt>
    <dgm:pt modelId="{FAA9E3F0-43C5-4F77-84BA-CEDEDAFE56D7}">
      <dgm:prSet phldrT="[Texto]" custT="1"/>
      <dgm:spPr/>
      <dgm:t>
        <a:bodyPr/>
        <a:lstStyle/>
        <a:p>
          <a:pPr algn="just"/>
          <a:r>
            <a:rPr lang="es-EC" sz="1400" dirty="0" smtClean="0"/>
            <a:t>El cálculo de potencias permite realizar un equilibrio en las potencias de todas las antenas del sistema, para que la solución sea homogénea en todos zonas deseadas. Además se puede verificar la factibilidad de la futura realización del proyecto, tomando en cuenta que la potencia de la antena debe estar dentro del rango recomendado, es decir, entre 0dBm y 20dBm.</a:t>
          </a:r>
          <a:endParaRPr lang="es-ES" sz="1400" dirty="0"/>
        </a:p>
      </dgm:t>
    </dgm:pt>
    <dgm:pt modelId="{34B27609-4D6F-43DE-9E68-CD1741E6E5B7}" type="parTrans" cxnId="{ADD6B18A-A6A8-4B54-9F55-AED4AA71FF01}">
      <dgm:prSet/>
      <dgm:spPr/>
      <dgm:t>
        <a:bodyPr/>
        <a:lstStyle/>
        <a:p>
          <a:endParaRPr lang="es-ES"/>
        </a:p>
      </dgm:t>
    </dgm:pt>
    <dgm:pt modelId="{C8554AD5-FD95-4BE5-88E0-617F9A442D29}" type="sibTrans" cxnId="{ADD6B18A-A6A8-4B54-9F55-AED4AA71FF01}">
      <dgm:prSet/>
      <dgm:spPr/>
      <dgm:t>
        <a:bodyPr/>
        <a:lstStyle/>
        <a:p>
          <a:endParaRPr lang="es-ES"/>
        </a:p>
      </dgm:t>
    </dgm:pt>
    <dgm:pt modelId="{CBDA06D7-9154-4D75-9BFA-A3510BDBE6CB}">
      <dgm:prSet phldrT="[Texto]" custT="1"/>
      <dgm:spPr>
        <a:solidFill>
          <a:srgbClr val="DEF0C2"/>
        </a:solidFill>
      </dgm:spPr>
      <dgm:t>
        <a:bodyPr/>
        <a:lstStyle/>
        <a:p>
          <a:pPr algn="just"/>
          <a:r>
            <a:rPr lang="es-EC" sz="1400" b="0" dirty="0" smtClean="0"/>
            <a:t>El despliegue de soluciones dedicadas en espacios interiores donde se producen altas densidades de tráfico de servicios móviles ofrece beneficios y oportunidades a los operadores móviles así como a los propietarios o gestores de estos espacios. Para los operadores móviles, estas soluciones permiten incrementar la capacidad de sus redes a la vez que mejoran la calidad de la cobertura interior en aquellos lugares en los que se produce una elevada demanda de servicios. Para los gestores de estos lugares, el despliegue de estas soluciones les ofrece la posibilidad de participar en los mismos con el objetivo de incrementar el número de visitas, además de tener un ingreso económico por la ocupación del dominio físico de su propiedad.</a:t>
          </a:r>
          <a:endParaRPr lang="es-ES" sz="1400" b="0" dirty="0"/>
        </a:p>
      </dgm:t>
    </dgm:pt>
    <dgm:pt modelId="{C9EC0C68-C95A-405C-9E64-DDA64A00E4F4}" type="sibTrans" cxnId="{69B554FF-6DC6-49ED-A5F3-64C170AD6389}">
      <dgm:prSet/>
      <dgm:spPr/>
      <dgm:t>
        <a:bodyPr/>
        <a:lstStyle/>
        <a:p>
          <a:endParaRPr lang="es-ES"/>
        </a:p>
      </dgm:t>
    </dgm:pt>
    <dgm:pt modelId="{B7C3FBCE-18B7-4AB1-8FBF-0402A363B929}" type="parTrans" cxnId="{69B554FF-6DC6-49ED-A5F3-64C170AD6389}">
      <dgm:prSet/>
      <dgm:spPr/>
      <dgm:t>
        <a:bodyPr/>
        <a:lstStyle/>
        <a:p>
          <a:endParaRPr lang="es-ES"/>
        </a:p>
      </dgm:t>
    </dgm:pt>
    <dgm:pt modelId="{E0614A44-8C30-4B17-8D02-029E6751C6C1}" type="pres">
      <dgm:prSet presAssocID="{80682496-9492-4517-82A3-7772519D6BE5}" presName="linear" presStyleCnt="0">
        <dgm:presLayoutVars>
          <dgm:dir/>
          <dgm:animLvl val="lvl"/>
          <dgm:resizeHandles val="exact"/>
        </dgm:presLayoutVars>
      </dgm:prSet>
      <dgm:spPr/>
      <dgm:t>
        <a:bodyPr/>
        <a:lstStyle/>
        <a:p>
          <a:endParaRPr lang="en-US"/>
        </a:p>
      </dgm:t>
    </dgm:pt>
    <dgm:pt modelId="{AB45AF7D-D9B7-4F9A-B934-EBDF385148FB}" type="pres">
      <dgm:prSet presAssocID="{FAA9E3F0-43C5-4F77-84BA-CEDEDAFE56D7}" presName="parentLin" presStyleCnt="0"/>
      <dgm:spPr/>
    </dgm:pt>
    <dgm:pt modelId="{61A4C1D9-E12B-4A3C-9FF8-2164349BEC85}" type="pres">
      <dgm:prSet presAssocID="{FAA9E3F0-43C5-4F77-84BA-CEDEDAFE56D7}" presName="parentLeftMargin" presStyleLbl="node1" presStyleIdx="0" presStyleCnt="2"/>
      <dgm:spPr/>
      <dgm:t>
        <a:bodyPr/>
        <a:lstStyle/>
        <a:p>
          <a:endParaRPr lang="en-US"/>
        </a:p>
      </dgm:t>
    </dgm:pt>
    <dgm:pt modelId="{07418AA0-454A-4C1D-A6ED-BD2EE212E4D1}" type="pres">
      <dgm:prSet presAssocID="{FAA9E3F0-43C5-4F77-84BA-CEDEDAFE56D7}" presName="parentText" presStyleLbl="node1" presStyleIdx="0" presStyleCnt="2" custScaleX="131589">
        <dgm:presLayoutVars>
          <dgm:chMax val="0"/>
          <dgm:bulletEnabled val="1"/>
        </dgm:presLayoutVars>
      </dgm:prSet>
      <dgm:spPr/>
      <dgm:t>
        <a:bodyPr/>
        <a:lstStyle/>
        <a:p>
          <a:endParaRPr lang="en-US"/>
        </a:p>
      </dgm:t>
    </dgm:pt>
    <dgm:pt modelId="{76D2F302-6567-4ADD-A596-B130C2FF6BC0}" type="pres">
      <dgm:prSet presAssocID="{FAA9E3F0-43C5-4F77-84BA-CEDEDAFE56D7}" presName="negativeSpace" presStyleCnt="0"/>
      <dgm:spPr/>
    </dgm:pt>
    <dgm:pt modelId="{8451E4D0-FEF0-4797-A27F-FE1869202FD8}" type="pres">
      <dgm:prSet presAssocID="{FAA9E3F0-43C5-4F77-84BA-CEDEDAFE56D7}" presName="childText" presStyleLbl="conFgAcc1" presStyleIdx="0" presStyleCnt="2">
        <dgm:presLayoutVars>
          <dgm:bulletEnabled val="1"/>
        </dgm:presLayoutVars>
      </dgm:prSet>
      <dgm:spPr/>
    </dgm:pt>
    <dgm:pt modelId="{BEBE7BBA-0D28-4B14-B17F-3E85D69BBA00}" type="pres">
      <dgm:prSet presAssocID="{C8554AD5-FD95-4BE5-88E0-617F9A442D29}" presName="spaceBetweenRectangles" presStyleCnt="0"/>
      <dgm:spPr/>
    </dgm:pt>
    <dgm:pt modelId="{070BC18C-43A5-4DDC-BC6A-D5FF3FF514C3}" type="pres">
      <dgm:prSet presAssocID="{CBDA06D7-9154-4D75-9BFA-A3510BDBE6CB}" presName="parentLin" presStyleCnt="0"/>
      <dgm:spPr/>
    </dgm:pt>
    <dgm:pt modelId="{09BC6D0C-898C-429C-AF22-893248D68ACD}" type="pres">
      <dgm:prSet presAssocID="{CBDA06D7-9154-4D75-9BFA-A3510BDBE6CB}" presName="parentLeftMargin" presStyleLbl="node1" presStyleIdx="0" presStyleCnt="2"/>
      <dgm:spPr/>
      <dgm:t>
        <a:bodyPr/>
        <a:lstStyle/>
        <a:p>
          <a:endParaRPr lang="en-US"/>
        </a:p>
      </dgm:t>
    </dgm:pt>
    <dgm:pt modelId="{7921D960-79FA-4409-B31E-FBD3FCA12E6F}" type="pres">
      <dgm:prSet presAssocID="{CBDA06D7-9154-4D75-9BFA-A3510BDBE6CB}" presName="parentText" presStyleLbl="node1" presStyleIdx="1" presStyleCnt="2" custScaleX="130428" custScaleY="120837">
        <dgm:presLayoutVars>
          <dgm:chMax val="0"/>
          <dgm:bulletEnabled val="1"/>
        </dgm:presLayoutVars>
      </dgm:prSet>
      <dgm:spPr/>
      <dgm:t>
        <a:bodyPr/>
        <a:lstStyle/>
        <a:p>
          <a:endParaRPr lang="es-ES"/>
        </a:p>
      </dgm:t>
    </dgm:pt>
    <dgm:pt modelId="{CCA15383-BA24-491B-87C0-41E0F40C2776}" type="pres">
      <dgm:prSet presAssocID="{CBDA06D7-9154-4D75-9BFA-A3510BDBE6CB}" presName="negativeSpace" presStyleCnt="0"/>
      <dgm:spPr/>
    </dgm:pt>
    <dgm:pt modelId="{029A76FF-3683-4788-87BB-B6842AA3B271}" type="pres">
      <dgm:prSet presAssocID="{CBDA06D7-9154-4D75-9BFA-A3510BDBE6CB}" presName="childText" presStyleLbl="conFgAcc1" presStyleIdx="1" presStyleCnt="2">
        <dgm:presLayoutVars>
          <dgm:bulletEnabled val="1"/>
        </dgm:presLayoutVars>
      </dgm:prSet>
      <dgm:spPr>
        <a:ln>
          <a:solidFill>
            <a:srgbClr val="7030A0"/>
          </a:solidFill>
        </a:ln>
      </dgm:spPr>
      <dgm:t>
        <a:bodyPr/>
        <a:lstStyle/>
        <a:p>
          <a:endParaRPr lang="es-EC"/>
        </a:p>
      </dgm:t>
    </dgm:pt>
  </dgm:ptLst>
  <dgm:cxnLst>
    <dgm:cxn modelId="{4B79C758-A8A1-40ED-BFEF-A86D6E69E498}" type="presOf" srcId="{80682496-9492-4517-82A3-7772519D6BE5}" destId="{E0614A44-8C30-4B17-8D02-029E6751C6C1}" srcOrd="0" destOrd="0" presId="urn:microsoft.com/office/officeart/2005/8/layout/list1"/>
    <dgm:cxn modelId="{0C01E98A-24C8-49F6-BC7E-0A086768403C}" type="presOf" srcId="{FAA9E3F0-43C5-4F77-84BA-CEDEDAFE56D7}" destId="{61A4C1D9-E12B-4A3C-9FF8-2164349BEC85}" srcOrd="0" destOrd="0" presId="urn:microsoft.com/office/officeart/2005/8/layout/list1"/>
    <dgm:cxn modelId="{69B554FF-6DC6-49ED-A5F3-64C170AD6389}" srcId="{80682496-9492-4517-82A3-7772519D6BE5}" destId="{CBDA06D7-9154-4D75-9BFA-A3510BDBE6CB}" srcOrd="1" destOrd="0" parTransId="{B7C3FBCE-18B7-4AB1-8FBF-0402A363B929}" sibTransId="{C9EC0C68-C95A-405C-9E64-DDA64A00E4F4}"/>
    <dgm:cxn modelId="{DCED76D3-A00A-43E1-A8E8-F505F36FFA9F}" type="presOf" srcId="{CBDA06D7-9154-4D75-9BFA-A3510BDBE6CB}" destId="{7921D960-79FA-4409-B31E-FBD3FCA12E6F}" srcOrd="1" destOrd="0" presId="urn:microsoft.com/office/officeart/2005/8/layout/list1"/>
    <dgm:cxn modelId="{ADD6B18A-A6A8-4B54-9F55-AED4AA71FF01}" srcId="{80682496-9492-4517-82A3-7772519D6BE5}" destId="{FAA9E3F0-43C5-4F77-84BA-CEDEDAFE56D7}" srcOrd="0" destOrd="0" parTransId="{34B27609-4D6F-43DE-9E68-CD1741E6E5B7}" sibTransId="{C8554AD5-FD95-4BE5-88E0-617F9A442D29}"/>
    <dgm:cxn modelId="{89515B57-E50E-471D-8E24-01500123B282}" type="presOf" srcId="{CBDA06D7-9154-4D75-9BFA-A3510BDBE6CB}" destId="{09BC6D0C-898C-429C-AF22-893248D68ACD}" srcOrd="0" destOrd="0" presId="urn:microsoft.com/office/officeart/2005/8/layout/list1"/>
    <dgm:cxn modelId="{955B75F2-5162-49A1-992C-6B9178A8DE3B}" type="presOf" srcId="{FAA9E3F0-43C5-4F77-84BA-CEDEDAFE56D7}" destId="{07418AA0-454A-4C1D-A6ED-BD2EE212E4D1}" srcOrd="1" destOrd="0" presId="urn:microsoft.com/office/officeart/2005/8/layout/list1"/>
    <dgm:cxn modelId="{BF09F7E1-2B91-4507-9EDD-D2624E4CD8E3}" type="presParOf" srcId="{E0614A44-8C30-4B17-8D02-029E6751C6C1}" destId="{AB45AF7D-D9B7-4F9A-B934-EBDF385148FB}" srcOrd="0" destOrd="0" presId="urn:microsoft.com/office/officeart/2005/8/layout/list1"/>
    <dgm:cxn modelId="{46F729D2-06E1-4854-A0BB-55D63184B423}" type="presParOf" srcId="{AB45AF7D-D9B7-4F9A-B934-EBDF385148FB}" destId="{61A4C1D9-E12B-4A3C-9FF8-2164349BEC85}" srcOrd="0" destOrd="0" presId="urn:microsoft.com/office/officeart/2005/8/layout/list1"/>
    <dgm:cxn modelId="{2E36C19F-41F1-42BB-B1BC-4123527E4AF9}" type="presParOf" srcId="{AB45AF7D-D9B7-4F9A-B934-EBDF385148FB}" destId="{07418AA0-454A-4C1D-A6ED-BD2EE212E4D1}" srcOrd="1" destOrd="0" presId="urn:microsoft.com/office/officeart/2005/8/layout/list1"/>
    <dgm:cxn modelId="{D347B0E2-7D90-4044-9DCD-DD5E17EAC78B}" type="presParOf" srcId="{E0614A44-8C30-4B17-8D02-029E6751C6C1}" destId="{76D2F302-6567-4ADD-A596-B130C2FF6BC0}" srcOrd="1" destOrd="0" presId="urn:microsoft.com/office/officeart/2005/8/layout/list1"/>
    <dgm:cxn modelId="{2197B574-BBE4-423A-8834-F8BF571ACF24}" type="presParOf" srcId="{E0614A44-8C30-4B17-8D02-029E6751C6C1}" destId="{8451E4D0-FEF0-4797-A27F-FE1869202FD8}" srcOrd="2" destOrd="0" presId="urn:microsoft.com/office/officeart/2005/8/layout/list1"/>
    <dgm:cxn modelId="{6709BCD6-5AA9-4181-BF54-6EB04C8F2623}" type="presParOf" srcId="{E0614A44-8C30-4B17-8D02-029E6751C6C1}" destId="{BEBE7BBA-0D28-4B14-B17F-3E85D69BBA00}" srcOrd="3" destOrd="0" presId="urn:microsoft.com/office/officeart/2005/8/layout/list1"/>
    <dgm:cxn modelId="{E405BFD6-5D13-46BB-A4E8-6451BB6302ED}" type="presParOf" srcId="{E0614A44-8C30-4B17-8D02-029E6751C6C1}" destId="{070BC18C-43A5-4DDC-BC6A-D5FF3FF514C3}" srcOrd="4" destOrd="0" presId="urn:microsoft.com/office/officeart/2005/8/layout/list1"/>
    <dgm:cxn modelId="{6BB4119A-6472-46BB-A1FC-CDEBAFEE71CE}" type="presParOf" srcId="{070BC18C-43A5-4DDC-BC6A-D5FF3FF514C3}" destId="{09BC6D0C-898C-429C-AF22-893248D68ACD}" srcOrd="0" destOrd="0" presId="urn:microsoft.com/office/officeart/2005/8/layout/list1"/>
    <dgm:cxn modelId="{547439E4-5323-404B-9D2A-FDBFAC0D286D}" type="presParOf" srcId="{070BC18C-43A5-4DDC-BC6A-D5FF3FF514C3}" destId="{7921D960-79FA-4409-B31E-FBD3FCA12E6F}" srcOrd="1" destOrd="0" presId="urn:microsoft.com/office/officeart/2005/8/layout/list1"/>
    <dgm:cxn modelId="{C3FCDEFC-D9B8-4AEE-933B-81DFCF1FDC08}" type="presParOf" srcId="{E0614A44-8C30-4B17-8D02-029E6751C6C1}" destId="{CCA15383-BA24-491B-87C0-41E0F40C2776}" srcOrd="5" destOrd="0" presId="urn:microsoft.com/office/officeart/2005/8/layout/list1"/>
    <dgm:cxn modelId="{69C67F9A-5C2C-4136-8D1D-06BB43663812}" type="presParOf" srcId="{E0614A44-8C30-4B17-8D02-029E6751C6C1}" destId="{029A76FF-3683-4788-87BB-B6842AA3B2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682496-9492-4517-82A3-7772519D6BE5}" type="doc">
      <dgm:prSet loTypeId="urn:microsoft.com/office/officeart/2005/8/layout/list1" loCatId="list" qsTypeId="urn:microsoft.com/office/officeart/2005/8/quickstyle/simple3" qsCatId="simple" csTypeId="urn:microsoft.com/office/officeart/2005/8/colors/colorful1#3" csCatId="colorful" phldr="1"/>
      <dgm:spPr/>
      <dgm:t>
        <a:bodyPr/>
        <a:lstStyle/>
        <a:p>
          <a:endParaRPr lang="es-ES"/>
        </a:p>
      </dgm:t>
    </dgm:pt>
    <dgm:pt modelId="{FAA9E3F0-43C5-4F77-84BA-CEDEDAFE56D7}">
      <dgm:prSet phldrT="[Texto]" custT="1"/>
      <dgm:spPr/>
      <dgm:t>
        <a:bodyPr/>
        <a:lstStyle/>
        <a:p>
          <a:pPr algn="just"/>
          <a:r>
            <a:rPr lang="es-EC" sz="1400" dirty="0" smtClean="0"/>
            <a:t>Al momento de diseñar la distribución de las antenas, es muy importante tener en cuenta la idea de cómo se va a propagar la señal en el sitio en donde se desplegará el sistema, con esto se busca brindar buenos niveles de señal en las zonas deseadas.</a:t>
          </a:r>
          <a:endParaRPr lang="es-ES" sz="1400" dirty="0"/>
        </a:p>
      </dgm:t>
    </dgm:pt>
    <dgm:pt modelId="{34B27609-4D6F-43DE-9E68-CD1741E6E5B7}" type="parTrans" cxnId="{ADD6B18A-A6A8-4B54-9F55-AED4AA71FF01}">
      <dgm:prSet/>
      <dgm:spPr/>
      <dgm:t>
        <a:bodyPr/>
        <a:lstStyle/>
        <a:p>
          <a:endParaRPr lang="es-ES"/>
        </a:p>
      </dgm:t>
    </dgm:pt>
    <dgm:pt modelId="{C8554AD5-FD95-4BE5-88E0-617F9A442D29}" type="sibTrans" cxnId="{ADD6B18A-A6A8-4B54-9F55-AED4AA71FF01}">
      <dgm:prSet/>
      <dgm:spPr/>
      <dgm:t>
        <a:bodyPr/>
        <a:lstStyle/>
        <a:p>
          <a:endParaRPr lang="es-ES"/>
        </a:p>
      </dgm:t>
    </dgm:pt>
    <dgm:pt modelId="{CBDA06D7-9154-4D75-9BFA-A3510BDBE6CB}">
      <dgm:prSet phldrT="[Texto]" custT="1"/>
      <dgm:spPr>
        <a:solidFill>
          <a:srgbClr val="DEF0C2"/>
        </a:solidFill>
      </dgm:spPr>
      <dgm:t>
        <a:bodyPr/>
        <a:lstStyle/>
        <a:p>
          <a:pPr algn="just"/>
          <a:r>
            <a:rPr lang="es-EC" sz="1400" b="0" dirty="0" smtClean="0"/>
            <a:t>El uso de una estación base es la forma más sencilla y recomendada para el sistema de antenas distribuidas en ambientes interiores. Sin embargo, en grandes edificios donde el objetivo fundamental es brindar cobertura en extensas áreas y por ende los valores de pérdidas a considerar serán mayores el uso de una BTS no será suficiente, por lo que en muchas ocasiones el uso de más de una BTS será necesario.</a:t>
          </a:r>
          <a:endParaRPr lang="es-ES" sz="1400" b="0" dirty="0"/>
        </a:p>
      </dgm:t>
    </dgm:pt>
    <dgm:pt modelId="{C9EC0C68-C95A-405C-9E64-DDA64A00E4F4}" type="sibTrans" cxnId="{69B554FF-6DC6-49ED-A5F3-64C170AD6389}">
      <dgm:prSet/>
      <dgm:spPr/>
      <dgm:t>
        <a:bodyPr/>
        <a:lstStyle/>
        <a:p>
          <a:endParaRPr lang="es-ES"/>
        </a:p>
      </dgm:t>
    </dgm:pt>
    <dgm:pt modelId="{B7C3FBCE-18B7-4AB1-8FBF-0402A363B929}" type="parTrans" cxnId="{69B554FF-6DC6-49ED-A5F3-64C170AD6389}">
      <dgm:prSet/>
      <dgm:spPr/>
      <dgm:t>
        <a:bodyPr/>
        <a:lstStyle/>
        <a:p>
          <a:endParaRPr lang="es-ES"/>
        </a:p>
      </dgm:t>
    </dgm:pt>
    <dgm:pt modelId="{E0614A44-8C30-4B17-8D02-029E6751C6C1}" type="pres">
      <dgm:prSet presAssocID="{80682496-9492-4517-82A3-7772519D6BE5}" presName="linear" presStyleCnt="0">
        <dgm:presLayoutVars>
          <dgm:dir/>
          <dgm:animLvl val="lvl"/>
          <dgm:resizeHandles val="exact"/>
        </dgm:presLayoutVars>
      </dgm:prSet>
      <dgm:spPr/>
      <dgm:t>
        <a:bodyPr/>
        <a:lstStyle/>
        <a:p>
          <a:endParaRPr lang="en-US"/>
        </a:p>
      </dgm:t>
    </dgm:pt>
    <dgm:pt modelId="{AB45AF7D-D9B7-4F9A-B934-EBDF385148FB}" type="pres">
      <dgm:prSet presAssocID="{FAA9E3F0-43C5-4F77-84BA-CEDEDAFE56D7}" presName="parentLin" presStyleCnt="0"/>
      <dgm:spPr/>
    </dgm:pt>
    <dgm:pt modelId="{61A4C1D9-E12B-4A3C-9FF8-2164349BEC85}" type="pres">
      <dgm:prSet presAssocID="{FAA9E3F0-43C5-4F77-84BA-CEDEDAFE56D7}" presName="parentLeftMargin" presStyleLbl="node1" presStyleIdx="0" presStyleCnt="2"/>
      <dgm:spPr/>
      <dgm:t>
        <a:bodyPr/>
        <a:lstStyle/>
        <a:p>
          <a:endParaRPr lang="en-US"/>
        </a:p>
      </dgm:t>
    </dgm:pt>
    <dgm:pt modelId="{07418AA0-454A-4C1D-A6ED-BD2EE212E4D1}" type="pres">
      <dgm:prSet presAssocID="{FAA9E3F0-43C5-4F77-84BA-CEDEDAFE56D7}" presName="parentText" presStyleLbl="node1" presStyleIdx="0" presStyleCnt="2" custScaleX="131589" custScaleY="69399">
        <dgm:presLayoutVars>
          <dgm:chMax val="0"/>
          <dgm:bulletEnabled val="1"/>
        </dgm:presLayoutVars>
      </dgm:prSet>
      <dgm:spPr/>
      <dgm:t>
        <a:bodyPr/>
        <a:lstStyle/>
        <a:p>
          <a:endParaRPr lang="en-US"/>
        </a:p>
      </dgm:t>
    </dgm:pt>
    <dgm:pt modelId="{76D2F302-6567-4ADD-A596-B130C2FF6BC0}" type="pres">
      <dgm:prSet presAssocID="{FAA9E3F0-43C5-4F77-84BA-CEDEDAFE56D7}" presName="negativeSpace" presStyleCnt="0"/>
      <dgm:spPr/>
    </dgm:pt>
    <dgm:pt modelId="{8451E4D0-FEF0-4797-A27F-FE1869202FD8}" type="pres">
      <dgm:prSet presAssocID="{FAA9E3F0-43C5-4F77-84BA-CEDEDAFE56D7}" presName="childText" presStyleLbl="conFgAcc1" presStyleIdx="0" presStyleCnt="2">
        <dgm:presLayoutVars>
          <dgm:bulletEnabled val="1"/>
        </dgm:presLayoutVars>
      </dgm:prSet>
      <dgm:spPr/>
    </dgm:pt>
    <dgm:pt modelId="{BEBE7BBA-0D28-4B14-B17F-3E85D69BBA00}" type="pres">
      <dgm:prSet presAssocID="{C8554AD5-FD95-4BE5-88E0-617F9A442D29}" presName="spaceBetweenRectangles" presStyleCnt="0"/>
      <dgm:spPr/>
    </dgm:pt>
    <dgm:pt modelId="{070BC18C-43A5-4DDC-BC6A-D5FF3FF514C3}" type="pres">
      <dgm:prSet presAssocID="{CBDA06D7-9154-4D75-9BFA-A3510BDBE6CB}" presName="parentLin" presStyleCnt="0"/>
      <dgm:spPr/>
    </dgm:pt>
    <dgm:pt modelId="{09BC6D0C-898C-429C-AF22-893248D68ACD}" type="pres">
      <dgm:prSet presAssocID="{CBDA06D7-9154-4D75-9BFA-A3510BDBE6CB}" presName="parentLeftMargin" presStyleLbl="node1" presStyleIdx="0" presStyleCnt="2"/>
      <dgm:spPr/>
      <dgm:t>
        <a:bodyPr/>
        <a:lstStyle/>
        <a:p>
          <a:endParaRPr lang="en-US"/>
        </a:p>
      </dgm:t>
    </dgm:pt>
    <dgm:pt modelId="{7921D960-79FA-4409-B31E-FBD3FCA12E6F}" type="pres">
      <dgm:prSet presAssocID="{CBDA06D7-9154-4D75-9BFA-A3510BDBE6CB}" presName="parentText" presStyleLbl="node1" presStyleIdx="1" presStyleCnt="2" custScaleX="130428" custScaleY="60850">
        <dgm:presLayoutVars>
          <dgm:chMax val="0"/>
          <dgm:bulletEnabled val="1"/>
        </dgm:presLayoutVars>
      </dgm:prSet>
      <dgm:spPr/>
      <dgm:t>
        <a:bodyPr/>
        <a:lstStyle/>
        <a:p>
          <a:endParaRPr lang="es-ES"/>
        </a:p>
      </dgm:t>
    </dgm:pt>
    <dgm:pt modelId="{CCA15383-BA24-491B-87C0-41E0F40C2776}" type="pres">
      <dgm:prSet presAssocID="{CBDA06D7-9154-4D75-9BFA-A3510BDBE6CB}" presName="negativeSpace" presStyleCnt="0"/>
      <dgm:spPr/>
    </dgm:pt>
    <dgm:pt modelId="{029A76FF-3683-4788-87BB-B6842AA3B271}" type="pres">
      <dgm:prSet presAssocID="{CBDA06D7-9154-4D75-9BFA-A3510BDBE6CB}" presName="childText" presStyleLbl="conFgAcc1" presStyleIdx="1" presStyleCnt="2">
        <dgm:presLayoutVars>
          <dgm:bulletEnabled val="1"/>
        </dgm:presLayoutVars>
      </dgm:prSet>
      <dgm:spPr>
        <a:ln>
          <a:solidFill>
            <a:srgbClr val="7030A0"/>
          </a:solidFill>
        </a:ln>
      </dgm:spPr>
      <dgm:t>
        <a:bodyPr/>
        <a:lstStyle/>
        <a:p>
          <a:endParaRPr lang="es-EC"/>
        </a:p>
      </dgm:t>
    </dgm:pt>
  </dgm:ptLst>
  <dgm:cxnLst>
    <dgm:cxn modelId="{ADD6B18A-A6A8-4B54-9F55-AED4AA71FF01}" srcId="{80682496-9492-4517-82A3-7772519D6BE5}" destId="{FAA9E3F0-43C5-4F77-84BA-CEDEDAFE56D7}" srcOrd="0" destOrd="0" parTransId="{34B27609-4D6F-43DE-9E68-CD1741E6E5B7}" sibTransId="{C8554AD5-FD95-4BE5-88E0-617F9A442D29}"/>
    <dgm:cxn modelId="{D142E757-8C93-4CA2-8778-C74C006B2817}" type="presOf" srcId="{CBDA06D7-9154-4D75-9BFA-A3510BDBE6CB}" destId="{7921D960-79FA-4409-B31E-FBD3FCA12E6F}" srcOrd="1" destOrd="0" presId="urn:microsoft.com/office/officeart/2005/8/layout/list1"/>
    <dgm:cxn modelId="{D8A340E2-FB2D-4E9D-A542-A54D2C48A242}" type="presOf" srcId="{FAA9E3F0-43C5-4F77-84BA-CEDEDAFE56D7}" destId="{07418AA0-454A-4C1D-A6ED-BD2EE212E4D1}" srcOrd="1" destOrd="0" presId="urn:microsoft.com/office/officeart/2005/8/layout/list1"/>
    <dgm:cxn modelId="{1EDEB902-4756-4E9A-921B-987F1318D62C}" type="presOf" srcId="{FAA9E3F0-43C5-4F77-84BA-CEDEDAFE56D7}" destId="{61A4C1D9-E12B-4A3C-9FF8-2164349BEC85}" srcOrd="0" destOrd="0" presId="urn:microsoft.com/office/officeart/2005/8/layout/list1"/>
    <dgm:cxn modelId="{CD62BD9D-0BD4-41ED-B4A6-173AE1D30B58}" type="presOf" srcId="{80682496-9492-4517-82A3-7772519D6BE5}" destId="{E0614A44-8C30-4B17-8D02-029E6751C6C1}" srcOrd="0" destOrd="0" presId="urn:microsoft.com/office/officeart/2005/8/layout/list1"/>
    <dgm:cxn modelId="{69B554FF-6DC6-49ED-A5F3-64C170AD6389}" srcId="{80682496-9492-4517-82A3-7772519D6BE5}" destId="{CBDA06D7-9154-4D75-9BFA-A3510BDBE6CB}" srcOrd="1" destOrd="0" parTransId="{B7C3FBCE-18B7-4AB1-8FBF-0402A363B929}" sibTransId="{C9EC0C68-C95A-405C-9E64-DDA64A00E4F4}"/>
    <dgm:cxn modelId="{6FB26458-06F3-4597-AC50-51F017D87959}" type="presOf" srcId="{CBDA06D7-9154-4D75-9BFA-A3510BDBE6CB}" destId="{09BC6D0C-898C-429C-AF22-893248D68ACD}" srcOrd="0" destOrd="0" presId="urn:microsoft.com/office/officeart/2005/8/layout/list1"/>
    <dgm:cxn modelId="{EC353378-264E-467F-A0C6-EE01EFFED98F}" type="presParOf" srcId="{E0614A44-8C30-4B17-8D02-029E6751C6C1}" destId="{AB45AF7D-D9B7-4F9A-B934-EBDF385148FB}" srcOrd="0" destOrd="0" presId="urn:microsoft.com/office/officeart/2005/8/layout/list1"/>
    <dgm:cxn modelId="{C252F1AD-5553-4295-A3D2-400503230FBD}" type="presParOf" srcId="{AB45AF7D-D9B7-4F9A-B934-EBDF385148FB}" destId="{61A4C1D9-E12B-4A3C-9FF8-2164349BEC85}" srcOrd="0" destOrd="0" presId="urn:microsoft.com/office/officeart/2005/8/layout/list1"/>
    <dgm:cxn modelId="{3BABD73D-262B-40B2-88BF-5608747150AA}" type="presParOf" srcId="{AB45AF7D-D9B7-4F9A-B934-EBDF385148FB}" destId="{07418AA0-454A-4C1D-A6ED-BD2EE212E4D1}" srcOrd="1" destOrd="0" presId="urn:microsoft.com/office/officeart/2005/8/layout/list1"/>
    <dgm:cxn modelId="{E4E78700-042E-4DE9-9EAC-F0FCEC497A40}" type="presParOf" srcId="{E0614A44-8C30-4B17-8D02-029E6751C6C1}" destId="{76D2F302-6567-4ADD-A596-B130C2FF6BC0}" srcOrd="1" destOrd="0" presId="urn:microsoft.com/office/officeart/2005/8/layout/list1"/>
    <dgm:cxn modelId="{41123DF3-91C6-4A5D-AABE-089BF9975652}" type="presParOf" srcId="{E0614A44-8C30-4B17-8D02-029E6751C6C1}" destId="{8451E4D0-FEF0-4797-A27F-FE1869202FD8}" srcOrd="2" destOrd="0" presId="urn:microsoft.com/office/officeart/2005/8/layout/list1"/>
    <dgm:cxn modelId="{8727A3E6-9954-4E64-8EB6-D8DA947BC5B3}" type="presParOf" srcId="{E0614A44-8C30-4B17-8D02-029E6751C6C1}" destId="{BEBE7BBA-0D28-4B14-B17F-3E85D69BBA00}" srcOrd="3" destOrd="0" presId="urn:microsoft.com/office/officeart/2005/8/layout/list1"/>
    <dgm:cxn modelId="{4003C443-DFF4-4920-BBE3-A61B531BD9A2}" type="presParOf" srcId="{E0614A44-8C30-4B17-8D02-029E6751C6C1}" destId="{070BC18C-43A5-4DDC-BC6A-D5FF3FF514C3}" srcOrd="4" destOrd="0" presId="urn:microsoft.com/office/officeart/2005/8/layout/list1"/>
    <dgm:cxn modelId="{B2B2410E-5E5A-45FB-A3F4-CF1C155212DD}" type="presParOf" srcId="{070BC18C-43A5-4DDC-BC6A-D5FF3FF514C3}" destId="{09BC6D0C-898C-429C-AF22-893248D68ACD}" srcOrd="0" destOrd="0" presId="urn:microsoft.com/office/officeart/2005/8/layout/list1"/>
    <dgm:cxn modelId="{597F62F0-65BF-489D-BDCA-BE81B43E878A}" type="presParOf" srcId="{070BC18C-43A5-4DDC-BC6A-D5FF3FF514C3}" destId="{7921D960-79FA-4409-B31E-FBD3FCA12E6F}" srcOrd="1" destOrd="0" presId="urn:microsoft.com/office/officeart/2005/8/layout/list1"/>
    <dgm:cxn modelId="{A55F6296-7A61-4D25-B71D-7A2B043B637F}" type="presParOf" srcId="{E0614A44-8C30-4B17-8D02-029E6751C6C1}" destId="{CCA15383-BA24-491B-87C0-41E0F40C2776}" srcOrd="5" destOrd="0" presId="urn:microsoft.com/office/officeart/2005/8/layout/list1"/>
    <dgm:cxn modelId="{6F336FE9-9591-4A13-8837-F1B209A722E4}" type="presParOf" srcId="{E0614A44-8C30-4B17-8D02-029E6751C6C1}" destId="{029A76FF-3683-4788-87BB-B6842AA3B2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682496-9492-4517-82A3-7772519D6BE5}" type="doc">
      <dgm:prSet loTypeId="urn:microsoft.com/office/officeart/2005/8/layout/list1" loCatId="list" qsTypeId="urn:microsoft.com/office/officeart/2005/8/quickstyle/simple3" qsCatId="simple" csTypeId="urn:microsoft.com/office/officeart/2005/8/colors/colorful1#3" csCatId="colorful" phldr="1"/>
      <dgm:spPr/>
      <dgm:t>
        <a:bodyPr/>
        <a:lstStyle/>
        <a:p>
          <a:endParaRPr lang="es-ES"/>
        </a:p>
      </dgm:t>
    </dgm:pt>
    <dgm:pt modelId="{FAA9E3F0-43C5-4F77-84BA-CEDEDAFE56D7}">
      <dgm:prSet phldrT="[Texto]" custT="1"/>
      <dgm:spPr/>
      <dgm:t>
        <a:bodyPr/>
        <a:lstStyle/>
        <a:p>
          <a:pPr algn="just"/>
          <a:r>
            <a:rPr lang="es-EC" sz="1400" dirty="0" smtClean="0"/>
            <a:t>Debido a la demanda de los usuarios del servicio móvil avanzado el negocio de la telefonía móvil celular y actualmente de la prestación del SMA en la tecnología UMTS seguirá creciendo, y conforme pasa el tiempo ya no únicamente requeriremos la comunicación a través de la voz, sino también tendremos la imperiosa necesidad de conectarnos al mundo con tasas de velocidad cada vez más altas. Por tal motivo es misión de las operadoras de dicho servicio y a los organismos de regulación y control de las telecomunicaciones el entregar un servicio de calidad, con mejoras para que satisfagan la necesidad de los usuarios.</a:t>
          </a:r>
          <a:endParaRPr lang="es-ES" sz="1400" dirty="0"/>
        </a:p>
      </dgm:t>
    </dgm:pt>
    <dgm:pt modelId="{34B27609-4D6F-43DE-9E68-CD1741E6E5B7}" type="parTrans" cxnId="{ADD6B18A-A6A8-4B54-9F55-AED4AA71FF01}">
      <dgm:prSet/>
      <dgm:spPr/>
      <dgm:t>
        <a:bodyPr/>
        <a:lstStyle/>
        <a:p>
          <a:endParaRPr lang="es-ES"/>
        </a:p>
      </dgm:t>
    </dgm:pt>
    <dgm:pt modelId="{C8554AD5-FD95-4BE5-88E0-617F9A442D29}" type="sibTrans" cxnId="{ADD6B18A-A6A8-4B54-9F55-AED4AA71FF01}">
      <dgm:prSet/>
      <dgm:spPr/>
      <dgm:t>
        <a:bodyPr/>
        <a:lstStyle/>
        <a:p>
          <a:endParaRPr lang="es-ES"/>
        </a:p>
      </dgm:t>
    </dgm:pt>
    <dgm:pt modelId="{CBDA06D7-9154-4D75-9BFA-A3510BDBE6CB}">
      <dgm:prSet phldrT="[Texto]" custT="1"/>
      <dgm:spPr>
        <a:solidFill>
          <a:srgbClr val="DEF0C2"/>
        </a:solidFill>
      </dgm:spPr>
      <dgm:t>
        <a:bodyPr/>
        <a:lstStyle/>
        <a:p>
          <a:pPr algn="just"/>
          <a:r>
            <a:rPr lang="es-EC" sz="1400" b="0" dirty="0" smtClean="0"/>
            <a:t>La migración a 3G y 3.5G conlleva a un mejoramiento en el rendimiento de la red de acceso, sin embargo, esto debe ir de la mano con un mejoramiento en el manejo interno del tráfico, para poder sacar mayor provecho a las características superiores que tiene 3G con respecto a las tecnologías 2G.</a:t>
          </a:r>
          <a:endParaRPr lang="es-ES" sz="1400" b="0" dirty="0"/>
        </a:p>
      </dgm:t>
    </dgm:pt>
    <dgm:pt modelId="{C9EC0C68-C95A-405C-9E64-DDA64A00E4F4}" type="sibTrans" cxnId="{69B554FF-6DC6-49ED-A5F3-64C170AD6389}">
      <dgm:prSet/>
      <dgm:spPr/>
      <dgm:t>
        <a:bodyPr/>
        <a:lstStyle/>
        <a:p>
          <a:endParaRPr lang="es-ES"/>
        </a:p>
      </dgm:t>
    </dgm:pt>
    <dgm:pt modelId="{B7C3FBCE-18B7-4AB1-8FBF-0402A363B929}" type="parTrans" cxnId="{69B554FF-6DC6-49ED-A5F3-64C170AD6389}">
      <dgm:prSet/>
      <dgm:spPr/>
      <dgm:t>
        <a:bodyPr/>
        <a:lstStyle/>
        <a:p>
          <a:endParaRPr lang="es-ES"/>
        </a:p>
      </dgm:t>
    </dgm:pt>
    <dgm:pt modelId="{E0614A44-8C30-4B17-8D02-029E6751C6C1}" type="pres">
      <dgm:prSet presAssocID="{80682496-9492-4517-82A3-7772519D6BE5}" presName="linear" presStyleCnt="0">
        <dgm:presLayoutVars>
          <dgm:dir/>
          <dgm:animLvl val="lvl"/>
          <dgm:resizeHandles val="exact"/>
        </dgm:presLayoutVars>
      </dgm:prSet>
      <dgm:spPr/>
      <dgm:t>
        <a:bodyPr/>
        <a:lstStyle/>
        <a:p>
          <a:endParaRPr lang="en-US"/>
        </a:p>
      </dgm:t>
    </dgm:pt>
    <dgm:pt modelId="{AB45AF7D-D9B7-4F9A-B934-EBDF385148FB}" type="pres">
      <dgm:prSet presAssocID="{FAA9E3F0-43C5-4F77-84BA-CEDEDAFE56D7}" presName="parentLin" presStyleCnt="0"/>
      <dgm:spPr/>
    </dgm:pt>
    <dgm:pt modelId="{61A4C1D9-E12B-4A3C-9FF8-2164349BEC85}" type="pres">
      <dgm:prSet presAssocID="{FAA9E3F0-43C5-4F77-84BA-CEDEDAFE56D7}" presName="parentLeftMargin" presStyleLbl="node1" presStyleIdx="0" presStyleCnt="2"/>
      <dgm:spPr/>
      <dgm:t>
        <a:bodyPr/>
        <a:lstStyle/>
        <a:p>
          <a:endParaRPr lang="en-US"/>
        </a:p>
      </dgm:t>
    </dgm:pt>
    <dgm:pt modelId="{07418AA0-454A-4C1D-A6ED-BD2EE212E4D1}" type="pres">
      <dgm:prSet presAssocID="{FAA9E3F0-43C5-4F77-84BA-CEDEDAFE56D7}" presName="parentText" presStyleLbl="node1" presStyleIdx="0" presStyleCnt="2" custScaleX="131589" custScaleY="135392">
        <dgm:presLayoutVars>
          <dgm:chMax val="0"/>
          <dgm:bulletEnabled val="1"/>
        </dgm:presLayoutVars>
      </dgm:prSet>
      <dgm:spPr/>
      <dgm:t>
        <a:bodyPr/>
        <a:lstStyle/>
        <a:p>
          <a:endParaRPr lang="en-US"/>
        </a:p>
      </dgm:t>
    </dgm:pt>
    <dgm:pt modelId="{76D2F302-6567-4ADD-A596-B130C2FF6BC0}" type="pres">
      <dgm:prSet presAssocID="{FAA9E3F0-43C5-4F77-84BA-CEDEDAFE56D7}" presName="negativeSpace" presStyleCnt="0"/>
      <dgm:spPr/>
    </dgm:pt>
    <dgm:pt modelId="{8451E4D0-FEF0-4797-A27F-FE1869202FD8}" type="pres">
      <dgm:prSet presAssocID="{FAA9E3F0-43C5-4F77-84BA-CEDEDAFE56D7}" presName="childText" presStyleLbl="conFgAcc1" presStyleIdx="0" presStyleCnt="2">
        <dgm:presLayoutVars>
          <dgm:bulletEnabled val="1"/>
        </dgm:presLayoutVars>
      </dgm:prSet>
      <dgm:spPr/>
    </dgm:pt>
    <dgm:pt modelId="{BEBE7BBA-0D28-4B14-B17F-3E85D69BBA00}" type="pres">
      <dgm:prSet presAssocID="{C8554AD5-FD95-4BE5-88E0-617F9A442D29}" presName="spaceBetweenRectangles" presStyleCnt="0"/>
      <dgm:spPr/>
    </dgm:pt>
    <dgm:pt modelId="{070BC18C-43A5-4DDC-BC6A-D5FF3FF514C3}" type="pres">
      <dgm:prSet presAssocID="{CBDA06D7-9154-4D75-9BFA-A3510BDBE6CB}" presName="parentLin" presStyleCnt="0"/>
      <dgm:spPr/>
    </dgm:pt>
    <dgm:pt modelId="{09BC6D0C-898C-429C-AF22-893248D68ACD}" type="pres">
      <dgm:prSet presAssocID="{CBDA06D7-9154-4D75-9BFA-A3510BDBE6CB}" presName="parentLeftMargin" presStyleLbl="node1" presStyleIdx="0" presStyleCnt="2"/>
      <dgm:spPr/>
      <dgm:t>
        <a:bodyPr/>
        <a:lstStyle/>
        <a:p>
          <a:endParaRPr lang="en-US"/>
        </a:p>
      </dgm:t>
    </dgm:pt>
    <dgm:pt modelId="{7921D960-79FA-4409-B31E-FBD3FCA12E6F}" type="pres">
      <dgm:prSet presAssocID="{CBDA06D7-9154-4D75-9BFA-A3510BDBE6CB}" presName="parentText" presStyleLbl="node1" presStyleIdx="1" presStyleCnt="2" custScaleX="130428">
        <dgm:presLayoutVars>
          <dgm:chMax val="0"/>
          <dgm:bulletEnabled val="1"/>
        </dgm:presLayoutVars>
      </dgm:prSet>
      <dgm:spPr/>
      <dgm:t>
        <a:bodyPr/>
        <a:lstStyle/>
        <a:p>
          <a:endParaRPr lang="es-ES"/>
        </a:p>
      </dgm:t>
    </dgm:pt>
    <dgm:pt modelId="{CCA15383-BA24-491B-87C0-41E0F40C2776}" type="pres">
      <dgm:prSet presAssocID="{CBDA06D7-9154-4D75-9BFA-A3510BDBE6CB}" presName="negativeSpace" presStyleCnt="0"/>
      <dgm:spPr/>
    </dgm:pt>
    <dgm:pt modelId="{029A76FF-3683-4788-87BB-B6842AA3B271}" type="pres">
      <dgm:prSet presAssocID="{CBDA06D7-9154-4D75-9BFA-A3510BDBE6CB}" presName="childText" presStyleLbl="conFgAcc1" presStyleIdx="1" presStyleCnt="2">
        <dgm:presLayoutVars>
          <dgm:bulletEnabled val="1"/>
        </dgm:presLayoutVars>
      </dgm:prSet>
      <dgm:spPr>
        <a:ln>
          <a:solidFill>
            <a:srgbClr val="7030A0"/>
          </a:solidFill>
        </a:ln>
      </dgm:spPr>
      <dgm:t>
        <a:bodyPr/>
        <a:lstStyle/>
        <a:p>
          <a:endParaRPr lang="es-EC"/>
        </a:p>
      </dgm:t>
    </dgm:pt>
  </dgm:ptLst>
  <dgm:cxnLst>
    <dgm:cxn modelId="{ADD6B18A-A6A8-4B54-9F55-AED4AA71FF01}" srcId="{80682496-9492-4517-82A3-7772519D6BE5}" destId="{FAA9E3F0-43C5-4F77-84BA-CEDEDAFE56D7}" srcOrd="0" destOrd="0" parTransId="{34B27609-4D6F-43DE-9E68-CD1741E6E5B7}" sibTransId="{C8554AD5-FD95-4BE5-88E0-617F9A442D29}"/>
    <dgm:cxn modelId="{207846FD-5ABE-433F-94B3-231AB8E098FA}" type="presOf" srcId="{FAA9E3F0-43C5-4F77-84BA-CEDEDAFE56D7}" destId="{07418AA0-454A-4C1D-A6ED-BD2EE212E4D1}" srcOrd="1" destOrd="0" presId="urn:microsoft.com/office/officeart/2005/8/layout/list1"/>
    <dgm:cxn modelId="{7B00F26D-F0BE-4921-836C-69951E40EB42}" type="presOf" srcId="{FAA9E3F0-43C5-4F77-84BA-CEDEDAFE56D7}" destId="{61A4C1D9-E12B-4A3C-9FF8-2164349BEC85}" srcOrd="0" destOrd="0" presId="urn:microsoft.com/office/officeart/2005/8/layout/list1"/>
    <dgm:cxn modelId="{39B281E2-6FAC-4165-A0F8-9BBDC5D4C282}" type="presOf" srcId="{CBDA06D7-9154-4D75-9BFA-A3510BDBE6CB}" destId="{09BC6D0C-898C-429C-AF22-893248D68ACD}" srcOrd="0" destOrd="0" presId="urn:microsoft.com/office/officeart/2005/8/layout/list1"/>
    <dgm:cxn modelId="{614EE57E-7CFA-4BD0-BC74-BC55B3E8B4F2}" type="presOf" srcId="{80682496-9492-4517-82A3-7772519D6BE5}" destId="{E0614A44-8C30-4B17-8D02-029E6751C6C1}" srcOrd="0" destOrd="0" presId="urn:microsoft.com/office/officeart/2005/8/layout/list1"/>
    <dgm:cxn modelId="{4D23B84F-32C2-4B1F-A989-32DF5E510454}" type="presOf" srcId="{CBDA06D7-9154-4D75-9BFA-A3510BDBE6CB}" destId="{7921D960-79FA-4409-B31E-FBD3FCA12E6F}" srcOrd="1" destOrd="0" presId="urn:microsoft.com/office/officeart/2005/8/layout/list1"/>
    <dgm:cxn modelId="{69B554FF-6DC6-49ED-A5F3-64C170AD6389}" srcId="{80682496-9492-4517-82A3-7772519D6BE5}" destId="{CBDA06D7-9154-4D75-9BFA-A3510BDBE6CB}" srcOrd="1" destOrd="0" parTransId="{B7C3FBCE-18B7-4AB1-8FBF-0402A363B929}" sibTransId="{C9EC0C68-C95A-405C-9E64-DDA64A00E4F4}"/>
    <dgm:cxn modelId="{8BBABDF8-FE49-4FBF-978B-89FF9AEC15D5}" type="presParOf" srcId="{E0614A44-8C30-4B17-8D02-029E6751C6C1}" destId="{AB45AF7D-D9B7-4F9A-B934-EBDF385148FB}" srcOrd="0" destOrd="0" presId="urn:microsoft.com/office/officeart/2005/8/layout/list1"/>
    <dgm:cxn modelId="{A8C2AAF3-3232-48D2-B6D4-A46B6049A129}" type="presParOf" srcId="{AB45AF7D-D9B7-4F9A-B934-EBDF385148FB}" destId="{61A4C1D9-E12B-4A3C-9FF8-2164349BEC85}" srcOrd="0" destOrd="0" presId="urn:microsoft.com/office/officeart/2005/8/layout/list1"/>
    <dgm:cxn modelId="{6C397D20-DC0F-47D1-9C5D-8E5C91F7913F}" type="presParOf" srcId="{AB45AF7D-D9B7-4F9A-B934-EBDF385148FB}" destId="{07418AA0-454A-4C1D-A6ED-BD2EE212E4D1}" srcOrd="1" destOrd="0" presId="urn:microsoft.com/office/officeart/2005/8/layout/list1"/>
    <dgm:cxn modelId="{E64DBF8D-BBA0-475A-B406-42BACC9CDA3A}" type="presParOf" srcId="{E0614A44-8C30-4B17-8D02-029E6751C6C1}" destId="{76D2F302-6567-4ADD-A596-B130C2FF6BC0}" srcOrd="1" destOrd="0" presId="urn:microsoft.com/office/officeart/2005/8/layout/list1"/>
    <dgm:cxn modelId="{A9D2C1F9-B331-45B9-A946-A9D994DC53EA}" type="presParOf" srcId="{E0614A44-8C30-4B17-8D02-029E6751C6C1}" destId="{8451E4D0-FEF0-4797-A27F-FE1869202FD8}" srcOrd="2" destOrd="0" presId="urn:microsoft.com/office/officeart/2005/8/layout/list1"/>
    <dgm:cxn modelId="{E00BAE95-30B1-4B86-BDFB-FD3282BE7DFD}" type="presParOf" srcId="{E0614A44-8C30-4B17-8D02-029E6751C6C1}" destId="{BEBE7BBA-0D28-4B14-B17F-3E85D69BBA00}" srcOrd="3" destOrd="0" presId="urn:microsoft.com/office/officeart/2005/8/layout/list1"/>
    <dgm:cxn modelId="{BA5E588B-F83E-42B0-A0D0-5A043BD079A6}" type="presParOf" srcId="{E0614A44-8C30-4B17-8D02-029E6751C6C1}" destId="{070BC18C-43A5-4DDC-BC6A-D5FF3FF514C3}" srcOrd="4" destOrd="0" presId="urn:microsoft.com/office/officeart/2005/8/layout/list1"/>
    <dgm:cxn modelId="{4C789FDC-4164-45CC-A4B4-B0DCB1C90FB9}" type="presParOf" srcId="{070BC18C-43A5-4DDC-BC6A-D5FF3FF514C3}" destId="{09BC6D0C-898C-429C-AF22-893248D68ACD}" srcOrd="0" destOrd="0" presId="urn:microsoft.com/office/officeart/2005/8/layout/list1"/>
    <dgm:cxn modelId="{61817CA2-4E21-467D-93E1-413FFAD068D3}" type="presParOf" srcId="{070BC18C-43A5-4DDC-BC6A-D5FF3FF514C3}" destId="{7921D960-79FA-4409-B31E-FBD3FCA12E6F}" srcOrd="1" destOrd="0" presId="urn:microsoft.com/office/officeart/2005/8/layout/list1"/>
    <dgm:cxn modelId="{C7199DA1-F1BC-4371-8C30-75C51FC073E0}" type="presParOf" srcId="{E0614A44-8C30-4B17-8D02-029E6751C6C1}" destId="{CCA15383-BA24-491B-87C0-41E0F40C2776}" srcOrd="5" destOrd="0" presId="urn:microsoft.com/office/officeart/2005/8/layout/list1"/>
    <dgm:cxn modelId="{D464B98B-BA42-4107-BC3E-0C2A3979B0B5}" type="presParOf" srcId="{E0614A44-8C30-4B17-8D02-029E6751C6C1}" destId="{029A76FF-3683-4788-87BB-B6842AA3B2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E9218-2D23-47B0-8F64-C5A3F98FF0F3}">
      <dsp:nvSpPr>
        <dsp:cNvPr id="0" name=""/>
        <dsp:cNvSpPr/>
      </dsp:nvSpPr>
      <dsp:spPr>
        <a:xfrm>
          <a:off x="0" y="0"/>
          <a:ext cx="7128792" cy="2080929"/>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A3EF83A-F2F2-49BA-A039-71120CE23565}">
      <dsp:nvSpPr>
        <dsp:cNvPr id="0" name=""/>
        <dsp:cNvSpPr/>
      </dsp:nvSpPr>
      <dsp:spPr>
        <a:xfrm>
          <a:off x="486398" y="262166"/>
          <a:ext cx="1707379" cy="1556596"/>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5FDA29F-A21E-49AF-9B22-83047D1C56AD}">
      <dsp:nvSpPr>
        <dsp:cNvPr id="0" name=""/>
        <dsp:cNvSpPr/>
      </dsp:nvSpPr>
      <dsp:spPr>
        <a:xfrm rot="10800000">
          <a:off x="215507" y="2080929"/>
          <a:ext cx="2249160" cy="2543358"/>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just" defTabSz="577850">
            <a:lnSpc>
              <a:spcPct val="90000"/>
            </a:lnSpc>
            <a:spcBef>
              <a:spcPct val="0"/>
            </a:spcBef>
            <a:spcAft>
              <a:spcPct val="35000"/>
            </a:spcAft>
          </a:pPr>
          <a:r>
            <a:rPr lang="es-EC" sz="1300" kern="1200" dirty="0" smtClean="0"/>
            <a:t>- Durante la última década, las tecnologías inalámbricas han experimentado una gran aceptación y evolución.</a:t>
          </a:r>
        </a:p>
        <a:p>
          <a:pPr lvl="0" algn="just" defTabSz="577850">
            <a:lnSpc>
              <a:spcPct val="90000"/>
            </a:lnSpc>
            <a:spcBef>
              <a:spcPct val="0"/>
            </a:spcBef>
            <a:spcAft>
              <a:spcPct val="35000"/>
            </a:spcAft>
          </a:pPr>
          <a:r>
            <a:rPr lang="es-EC" sz="1300" kern="1200" dirty="0" smtClean="0"/>
            <a:t>- Evidentemente una de las tecnologías que ha tenido un gran despliegue ha sido la tecnología de telefonía celular, debido al uso masivo de los servicios que estas ofrecen</a:t>
          </a:r>
          <a:r>
            <a:rPr lang="es-EC" sz="1100" kern="1200" dirty="0" smtClean="0"/>
            <a:t>.</a:t>
          </a:r>
          <a:r>
            <a:rPr lang="es-EC" sz="1000" kern="1200" dirty="0" smtClean="0"/>
            <a:t> </a:t>
          </a:r>
          <a:endParaRPr lang="es-EC" sz="1000" kern="1200" dirty="0"/>
        </a:p>
      </dsp:txBody>
      <dsp:txXfrm rot="10800000">
        <a:off x="284676" y="2080929"/>
        <a:ext cx="2110822" cy="2474189"/>
      </dsp:txXfrm>
    </dsp:sp>
    <dsp:sp modelId="{94E7A5E3-46D6-4B42-B863-8D0DB4753C03}">
      <dsp:nvSpPr>
        <dsp:cNvPr id="0" name=""/>
        <dsp:cNvSpPr/>
      </dsp:nvSpPr>
      <dsp:spPr>
        <a:xfrm>
          <a:off x="2666877" y="277457"/>
          <a:ext cx="2022098" cy="1526015"/>
        </a:xfrm>
        <a:prstGeom prst="roundRect">
          <a:avLst>
            <a:gd name="adj" fmla="val 10000"/>
          </a:avLst>
        </a:prstGeom>
        <a:solidFill>
          <a:schemeClr val="accent2">
            <a:tint val="50000"/>
            <a:hueOff val="-7200000"/>
            <a:satOff val="-10157"/>
            <a:lumOff val="1055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3E27A06-8602-46C0-8133-D4C9F091FBA1}">
      <dsp:nvSpPr>
        <dsp:cNvPr id="0" name=""/>
        <dsp:cNvSpPr/>
      </dsp:nvSpPr>
      <dsp:spPr>
        <a:xfrm rot="10800000">
          <a:off x="2666877" y="2080929"/>
          <a:ext cx="2022098" cy="2543358"/>
        </a:xfrm>
        <a:prstGeom prst="round2SameRect">
          <a:avLst>
            <a:gd name="adj1" fmla="val 10500"/>
            <a:gd name="adj2" fmla="val 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C" sz="1200" kern="1200" dirty="0" smtClean="0"/>
            <a:t>Hoy en día el servicio deseado no sólo es el de voz, sino también el de datos, ya que la comunicación multimedia e internet móvil brindado desde un dispositivo inalámbrico es lo que muchos usuarios buscan.</a:t>
          </a:r>
          <a:endParaRPr lang="es-EC" sz="1200" kern="1200" dirty="0"/>
        </a:p>
      </dsp:txBody>
      <dsp:txXfrm rot="10800000">
        <a:off x="2729063" y="2080929"/>
        <a:ext cx="1897726" cy="2481172"/>
      </dsp:txXfrm>
    </dsp:sp>
    <dsp:sp modelId="{D2D494B6-0070-40A3-A771-C30C572CD2F4}">
      <dsp:nvSpPr>
        <dsp:cNvPr id="0" name=""/>
        <dsp:cNvSpPr/>
      </dsp:nvSpPr>
      <dsp:spPr>
        <a:xfrm>
          <a:off x="4891185" y="277457"/>
          <a:ext cx="2022098" cy="1526015"/>
        </a:xfrm>
        <a:prstGeom prst="roundRect">
          <a:avLst>
            <a:gd name="adj" fmla="val 10000"/>
          </a:avLst>
        </a:prstGeom>
        <a:solidFill>
          <a:schemeClr val="accent2">
            <a:tint val="50000"/>
            <a:hueOff val="-14400000"/>
            <a:satOff val="-20314"/>
            <a:lumOff val="21099"/>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47D9720-C0AC-4E91-888F-A01A0B3660E9}">
      <dsp:nvSpPr>
        <dsp:cNvPr id="0" name=""/>
        <dsp:cNvSpPr/>
      </dsp:nvSpPr>
      <dsp:spPr>
        <a:xfrm rot="10800000">
          <a:off x="4891185" y="2080929"/>
          <a:ext cx="2022098" cy="2543358"/>
        </a:xfrm>
        <a:prstGeom prst="round2SameRect">
          <a:avLst>
            <a:gd name="adj1" fmla="val 10500"/>
            <a:gd name="adj2" fmla="val 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C" sz="1200" kern="1200" dirty="0" smtClean="0"/>
            <a:t>El incremento de usuarios en los sistemas de comunicaciones  móviles UMTS o 3G, provoca una baja de calidad del servicio, sumándole a esto la deficiencia del nivel de cobertura que tienen los sistemas digitales celulares al interior de edificaciones, como los Centros Comerciales.</a:t>
          </a:r>
          <a:endParaRPr lang="es-EC" sz="1200" kern="1200" dirty="0"/>
        </a:p>
      </dsp:txBody>
      <dsp:txXfrm rot="10800000">
        <a:off x="4953371" y="2080929"/>
        <a:ext cx="1897726" cy="2481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E9B0B-550B-4956-A2CD-70B9A836DE40}">
      <dsp:nvSpPr>
        <dsp:cNvPr id="0" name=""/>
        <dsp:cNvSpPr/>
      </dsp:nvSpPr>
      <dsp:spPr>
        <a:xfrm rot="19200000">
          <a:off x="308115" y="922856"/>
          <a:ext cx="2235482" cy="1453063"/>
        </a:xfrm>
        <a:prstGeom prst="round2Same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15240" rIns="45720" bIns="15240" numCol="1" spcCol="1270" anchor="ctr" anchorCtr="0">
          <a:noAutofit/>
        </a:bodyPr>
        <a:lstStyle/>
        <a:p>
          <a:pPr lvl="0" algn="ctr" defTabSz="533400">
            <a:lnSpc>
              <a:spcPct val="90000"/>
            </a:lnSpc>
            <a:spcBef>
              <a:spcPct val="0"/>
            </a:spcBef>
            <a:spcAft>
              <a:spcPct val="35000"/>
            </a:spcAft>
          </a:pPr>
          <a:r>
            <a:rPr lang="es-EC" sz="1200" kern="1200" dirty="0" smtClean="0"/>
            <a:t>Un espacio cerrado y que a diario recibe una gran cantidad de personas que hacen uso de dichos servicios es el Centro Comercial Iñaquito.</a:t>
          </a:r>
          <a:endParaRPr lang="es-EC" sz="1200" kern="1200" dirty="0"/>
        </a:p>
      </dsp:txBody>
      <dsp:txXfrm>
        <a:off x="401845" y="985491"/>
        <a:ext cx="2093616" cy="1382130"/>
      </dsp:txXfrm>
    </dsp:sp>
    <dsp:sp modelId="{5A26D148-F814-4F56-83FB-635BAC5B235A}">
      <dsp:nvSpPr>
        <dsp:cNvPr id="0" name=""/>
        <dsp:cNvSpPr/>
      </dsp:nvSpPr>
      <dsp:spPr>
        <a:xfrm>
          <a:off x="2842698" y="343"/>
          <a:ext cx="2235482" cy="1453063"/>
        </a:xfrm>
        <a:prstGeom prst="round2Same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2700" rIns="38100" bIns="12700" numCol="1" spcCol="1270" anchor="ctr" anchorCtr="0">
          <a:noAutofit/>
        </a:bodyPr>
        <a:lstStyle/>
        <a:p>
          <a:pPr lvl="0" algn="ctr" defTabSz="444500">
            <a:lnSpc>
              <a:spcPct val="90000"/>
            </a:lnSpc>
            <a:spcBef>
              <a:spcPct val="0"/>
            </a:spcBef>
            <a:spcAft>
              <a:spcPct val="35000"/>
            </a:spcAft>
          </a:pPr>
          <a:r>
            <a:rPr lang="es-EC" sz="1000" kern="1200" dirty="0" smtClean="0"/>
            <a:t>Los problemas de cobertura y calidad en estos entornos, muchas veces, no se consiguen fortalecer con las celdas externas debido a las interferencias, obstrucciones existentes o tráfico de la misma.</a:t>
          </a:r>
          <a:endParaRPr lang="es-EC" sz="1000" kern="1200" dirty="0"/>
        </a:p>
      </dsp:txBody>
      <dsp:txXfrm>
        <a:off x="2913631" y="71276"/>
        <a:ext cx="2093616" cy="1382130"/>
      </dsp:txXfrm>
    </dsp:sp>
    <dsp:sp modelId="{B3CC3007-B307-4A2A-B38A-D9AD286A3DBB}">
      <dsp:nvSpPr>
        <dsp:cNvPr id="0" name=""/>
        <dsp:cNvSpPr/>
      </dsp:nvSpPr>
      <dsp:spPr>
        <a:xfrm rot="2400000">
          <a:off x="5377281" y="922856"/>
          <a:ext cx="2235482" cy="1453063"/>
        </a:xfrm>
        <a:prstGeom prst="round2Same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2700" rIns="38100" bIns="12700" numCol="1" spcCol="1270" anchor="ctr" anchorCtr="0">
          <a:noAutofit/>
        </a:bodyPr>
        <a:lstStyle/>
        <a:p>
          <a:pPr lvl="0" algn="ctr" defTabSz="444500">
            <a:lnSpc>
              <a:spcPct val="90000"/>
            </a:lnSpc>
            <a:spcBef>
              <a:spcPct val="0"/>
            </a:spcBef>
            <a:spcAft>
              <a:spcPct val="35000"/>
            </a:spcAft>
          </a:pPr>
          <a:r>
            <a:rPr lang="es-EC" sz="1000" kern="1200" dirty="0" smtClean="0"/>
            <a:t>La actual necesidad de buscar una solución para mejorar los niveles de señal de la red UMTS en el interior de este tipo de escenarios, es de suma importancia, puesto que los servicios que se ofertan con la tecnología UMTS y posterior a esta van de la mano con la calidad de señal.</a:t>
          </a:r>
          <a:endParaRPr lang="es-EC" sz="1000" kern="1200" dirty="0"/>
        </a:p>
      </dsp:txBody>
      <dsp:txXfrm>
        <a:off x="5425417" y="985491"/>
        <a:ext cx="2093616" cy="1382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78C90-74A9-4E7D-9843-B67888E42946}">
      <dsp:nvSpPr>
        <dsp:cNvPr id="0" name=""/>
        <dsp:cNvSpPr/>
      </dsp:nvSpPr>
      <dsp:spPr>
        <a:xfrm>
          <a:off x="-5554109" y="-850319"/>
          <a:ext cx="6612958" cy="6612958"/>
        </a:xfrm>
        <a:prstGeom prst="blockArc">
          <a:avLst>
            <a:gd name="adj1" fmla="val 18900000"/>
            <a:gd name="adj2" fmla="val 2700000"/>
            <a:gd name="adj3" fmla="val 327"/>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973A1-10EA-4A93-A998-8DE33192FF70}">
      <dsp:nvSpPr>
        <dsp:cNvPr id="0" name=""/>
        <dsp:cNvSpPr/>
      </dsp:nvSpPr>
      <dsp:spPr>
        <a:xfrm>
          <a:off x="554297" y="377659"/>
          <a:ext cx="7586029" cy="7557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846"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solidFill>
                <a:schemeClr val="bg1"/>
              </a:solidFill>
            </a:rPr>
            <a:t>Investigar y analizar la situación actual de la red 3G (UMTS) de las operadoras móviles del Ecuador.</a:t>
          </a:r>
          <a:endParaRPr lang="es-EC" sz="1400" kern="1200" dirty="0">
            <a:solidFill>
              <a:schemeClr val="bg1"/>
            </a:solidFill>
          </a:endParaRPr>
        </a:p>
      </dsp:txBody>
      <dsp:txXfrm>
        <a:off x="554297" y="377659"/>
        <a:ext cx="7586029" cy="755711"/>
      </dsp:txXfrm>
    </dsp:sp>
    <dsp:sp modelId="{34696B8A-CEE6-49D3-8913-1F147687BB41}">
      <dsp:nvSpPr>
        <dsp:cNvPr id="0" name=""/>
        <dsp:cNvSpPr/>
      </dsp:nvSpPr>
      <dsp:spPr>
        <a:xfrm>
          <a:off x="81977" y="283195"/>
          <a:ext cx="944639" cy="94463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EEEAE-6018-43DF-874E-CE677A545C5F}">
      <dsp:nvSpPr>
        <dsp:cNvPr id="0" name=""/>
        <dsp:cNvSpPr/>
      </dsp:nvSpPr>
      <dsp:spPr>
        <a:xfrm>
          <a:off x="987563" y="1511422"/>
          <a:ext cx="7152763" cy="755711"/>
        </a:xfrm>
        <a:prstGeom prst="rect">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846"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rPr>
            <a:t>Describir las generalidades de las soluciones para cobertura </a:t>
          </a:r>
          <a:r>
            <a:rPr lang="es-EC" sz="1400" i="1" kern="1200" dirty="0" err="1" smtClean="0">
              <a:solidFill>
                <a:schemeClr val="tx1"/>
              </a:solidFill>
            </a:rPr>
            <a:t>indoor</a:t>
          </a:r>
          <a:r>
            <a:rPr lang="es-EC" sz="1400" i="1" kern="1200" dirty="0" smtClean="0">
              <a:solidFill>
                <a:schemeClr val="tx1"/>
              </a:solidFill>
            </a:rPr>
            <a:t> </a:t>
          </a:r>
          <a:r>
            <a:rPr lang="es-EC" sz="1400" kern="1200" dirty="0" smtClean="0">
              <a:solidFill>
                <a:schemeClr val="tx1"/>
              </a:solidFill>
            </a:rPr>
            <a:t> y detallar las particularidades de los equipos a utilizar.</a:t>
          </a:r>
          <a:endParaRPr lang="es-EC" sz="1400" kern="1200" dirty="0">
            <a:solidFill>
              <a:schemeClr val="tx1"/>
            </a:solidFill>
          </a:endParaRPr>
        </a:p>
      </dsp:txBody>
      <dsp:txXfrm>
        <a:off x="987563" y="1511422"/>
        <a:ext cx="7152763" cy="755711"/>
      </dsp:txXfrm>
    </dsp:sp>
    <dsp:sp modelId="{04A4A5CF-8BBE-411F-B443-C43423143CD4}">
      <dsp:nvSpPr>
        <dsp:cNvPr id="0" name=""/>
        <dsp:cNvSpPr/>
      </dsp:nvSpPr>
      <dsp:spPr>
        <a:xfrm>
          <a:off x="515244" y="1416958"/>
          <a:ext cx="944639" cy="944639"/>
        </a:xfrm>
        <a:prstGeom prst="ellipse">
          <a:avLst/>
        </a:prstGeom>
        <a:solidFill>
          <a:schemeClr val="lt1">
            <a:hueOff val="0"/>
            <a:satOff val="0"/>
            <a:lumOff val="0"/>
            <a:alphaOff val="0"/>
          </a:schemeClr>
        </a:solidFill>
        <a:ln w="25400" cap="flat" cmpd="sng" algn="ctr">
          <a:solidFill>
            <a:schemeClr val="accent2">
              <a:hueOff val="-4800000"/>
              <a:satOff val="-16668"/>
              <a:lumOff val="20000"/>
              <a:alphaOff val="0"/>
            </a:schemeClr>
          </a:solidFill>
          <a:prstDash val="solid"/>
        </a:ln>
        <a:effectLst/>
      </dsp:spPr>
      <dsp:style>
        <a:lnRef idx="2">
          <a:scrgbClr r="0" g="0" b="0"/>
        </a:lnRef>
        <a:fillRef idx="1">
          <a:scrgbClr r="0" g="0" b="0"/>
        </a:fillRef>
        <a:effectRef idx="0">
          <a:scrgbClr r="0" g="0" b="0"/>
        </a:effectRef>
        <a:fontRef idx="minor"/>
      </dsp:style>
    </dsp:sp>
    <dsp:sp modelId="{BE5E9BCD-3884-46DB-8674-9754850A4D43}">
      <dsp:nvSpPr>
        <dsp:cNvPr id="0" name=""/>
        <dsp:cNvSpPr/>
      </dsp:nvSpPr>
      <dsp:spPr>
        <a:xfrm>
          <a:off x="987563" y="2645186"/>
          <a:ext cx="7152763" cy="755711"/>
        </a:xfrm>
        <a:prstGeom prst="rect">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846" tIns="27940" rIns="27940" bIns="27940" numCol="1" spcCol="1270" anchor="ctr" anchorCtr="0">
          <a:noAutofit/>
        </a:bodyPr>
        <a:lstStyle/>
        <a:p>
          <a:pPr lvl="0" algn="just" defTabSz="488950">
            <a:lnSpc>
              <a:spcPct val="90000"/>
            </a:lnSpc>
            <a:spcBef>
              <a:spcPct val="0"/>
            </a:spcBef>
            <a:spcAft>
              <a:spcPct val="35000"/>
            </a:spcAft>
          </a:pPr>
          <a:r>
            <a:rPr lang="es-EC" sz="1100" kern="1200" dirty="0" smtClean="0">
              <a:solidFill>
                <a:schemeClr val="tx1"/>
              </a:solidFill>
            </a:rPr>
            <a:t>Realizar pruebas del sistema móvil UMTS actual a nivel de la interfaz aire en los pasillos del Centro Comercial Iñaquito con la herramienta </a:t>
          </a:r>
          <a:r>
            <a:rPr lang="es-EC" sz="1100" i="1" kern="1200" dirty="0" err="1" smtClean="0">
              <a:solidFill>
                <a:schemeClr val="tx1"/>
              </a:solidFill>
            </a:rPr>
            <a:t>Tems</a:t>
          </a:r>
          <a:r>
            <a:rPr lang="es-EC" sz="1100" i="1" kern="1200" dirty="0" smtClean="0">
              <a:solidFill>
                <a:schemeClr val="tx1"/>
              </a:solidFill>
            </a:rPr>
            <a:t> Pocket </a:t>
          </a:r>
          <a:r>
            <a:rPr lang="es-EC" sz="1100" kern="1200" dirty="0" smtClean="0">
              <a:solidFill>
                <a:schemeClr val="tx1"/>
              </a:solidFill>
            </a:rPr>
            <a:t>del teléfono Nokia C5-00, de la operadora con mayor número de usuarios 3G y analizar los niveles de calidad y cobertura de acuerdo a los estándares que maneja el 3GPP.</a:t>
          </a:r>
          <a:endParaRPr lang="es-EC" sz="1100" kern="1200" dirty="0">
            <a:solidFill>
              <a:schemeClr val="tx1"/>
            </a:solidFill>
          </a:endParaRPr>
        </a:p>
      </dsp:txBody>
      <dsp:txXfrm>
        <a:off x="987563" y="2645186"/>
        <a:ext cx="7152763" cy="755711"/>
      </dsp:txXfrm>
    </dsp:sp>
    <dsp:sp modelId="{B2427A31-AAA0-4DFE-9342-9E3F07134F03}">
      <dsp:nvSpPr>
        <dsp:cNvPr id="0" name=""/>
        <dsp:cNvSpPr/>
      </dsp:nvSpPr>
      <dsp:spPr>
        <a:xfrm>
          <a:off x="515244" y="2550722"/>
          <a:ext cx="944639" cy="944639"/>
        </a:xfrm>
        <a:prstGeom prst="ellipse">
          <a:avLst/>
        </a:prstGeom>
        <a:solidFill>
          <a:schemeClr val="lt1">
            <a:hueOff val="0"/>
            <a:satOff val="0"/>
            <a:lumOff val="0"/>
            <a:alphaOff val="0"/>
          </a:schemeClr>
        </a:solidFill>
        <a:ln w="25400" cap="flat" cmpd="sng" algn="ctr">
          <a:solidFill>
            <a:schemeClr val="accent2">
              <a:hueOff val="-9600000"/>
              <a:satOff val="-33335"/>
              <a:lumOff val="40001"/>
              <a:alphaOff val="0"/>
            </a:schemeClr>
          </a:solidFill>
          <a:prstDash val="solid"/>
        </a:ln>
        <a:effectLst/>
      </dsp:spPr>
      <dsp:style>
        <a:lnRef idx="2">
          <a:scrgbClr r="0" g="0" b="0"/>
        </a:lnRef>
        <a:fillRef idx="1">
          <a:scrgbClr r="0" g="0" b="0"/>
        </a:fillRef>
        <a:effectRef idx="0">
          <a:scrgbClr r="0" g="0" b="0"/>
        </a:effectRef>
        <a:fontRef idx="minor"/>
      </dsp:style>
    </dsp:sp>
    <dsp:sp modelId="{E2B10102-BA27-4D04-8ED7-64513EBD8BF2}">
      <dsp:nvSpPr>
        <dsp:cNvPr id="0" name=""/>
        <dsp:cNvSpPr/>
      </dsp:nvSpPr>
      <dsp:spPr>
        <a:xfrm>
          <a:off x="554297" y="3778949"/>
          <a:ext cx="7586029" cy="755711"/>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846"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rPr>
            <a:t>Diseñar el sistema de la red móvil celular UMTS de acuerdo a  los resultados de los niveles de calidad y cobertura obtenidos al interior del Centro Comercial Iñaquito</a:t>
          </a:r>
          <a:endParaRPr lang="es-EC" sz="1400" kern="1200" dirty="0">
            <a:solidFill>
              <a:schemeClr val="tx1"/>
            </a:solidFill>
          </a:endParaRPr>
        </a:p>
      </dsp:txBody>
      <dsp:txXfrm>
        <a:off x="554297" y="3778949"/>
        <a:ext cx="7586029" cy="755711"/>
      </dsp:txXfrm>
    </dsp:sp>
    <dsp:sp modelId="{41257116-0C61-40B6-BD7D-549214D01459}">
      <dsp:nvSpPr>
        <dsp:cNvPr id="0" name=""/>
        <dsp:cNvSpPr/>
      </dsp:nvSpPr>
      <dsp:spPr>
        <a:xfrm>
          <a:off x="81977" y="3684485"/>
          <a:ext cx="944639" cy="944639"/>
        </a:xfrm>
        <a:prstGeom prst="ellipse">
          <a:avLst/>
        </a:prstGeom>
        <a:solidFill>
          <a:schemeClr val="lt1">
            <a:hueOff val="0"/>
            <a:satOff val="0"/>
            <a:lumOff val="0"/>
            <a:alphaOff val="0"/>
          </a:schemeClr>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E0F53-CDCC-47D3-8201-7D0FB9B1EA80}">
      <dsp:nvSpPr>
        <dsp:cNvPr id="0" name=""/>
        <dsp:cNvSpPr/>
      </dsp:nvSpPr>
      <dsp:spPr>
        <a:xfrm>
          <a:off x="5918239" y="2178897"/>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6DF47D-9681-4B51-9586-16EC5E05A194}">
      <dsp:nvSpPr>
        <dsp:cNvPr id="0" name=""/>
        <dsp:cNvSpPr/>
      </dsp:nvSpPr>
      <dsp:spPr>
        <a:xfrm>
          <a:off x="5597902" y="2178897"/>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4B975B-C17C-4DDF-BFE3-5E653F8532C8}">
      <dsp:nvSpPr>
        <dsp:cNvPr id="0" name=""/>
        <dsp:cNvSpPr/>
      </dsp:nvSpPr>
      <dsp:spPr>
        <a:xfrm>
          <a:off x="5277566" y="2178897"/>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412392-21AF-4BF3-AFD4-9C53BED62E3C}">
      <dsp:nvSpPr>
        <dsp:cNvPr id="0" name=""/>
        <dsp:cNvSpPr/>
      </dsp:nvSpPr>
      <dsp:spPr>
        <a:xfrm>
          <a:off x="4957838" y="2178897"/>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78E326-8DDF-4425-9905-248C30A66EDC}">
      <dsp:nvSpPr>
        <dsp:cNvPr id="0" name=""/>
        <dsp:cNvSpPr/>
      </dsp:nvSpPr>
      <dsp:spPr>
        <a:xfrm>
          <a:off x="4637502" y="2178897"/>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A79428-B187-4762-80E1-52B122366322}">
      <dsp:nvSpPr>
        <dsp:cNvPr id="0" name=""/>
        <dsp:cNvSpPr/>
      </dsp:nvSpPr>
      <dsp:spPr>
        <a:xfrm>
          <a:off x="4142381" y="2091506"/>
          <a:ext cx="349568" cy="3498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A5E745-0116-4F9B-A99A-92B11C537D22}">
      <dsp:nvSpPr>
        <dsp:cNvPr id="0" name=""/>
        <dsp:cNvSpPr/>
      </dsp:nvSpPr>
      <dsp:spPr>
        <a:xfrm>
          <a:off x="5633224" y="1817835"/>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5EFD05-8FC5-4D6C-9350-6772E2E1A766}">
      <dsp:nvSpPr>
        <dsp:cNvPr id="0" name=""/>
        <dsp:cNvSpPr/>
      </dsp:nvSpPr>
      <dsp:spPr>
        <a:xfrm>
          <a:off x="5633224" y="2542546"/>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27F748-ABC0-486B-9CC8-39F7DE4327E3}">
      <dsp:nvSpPr>
        <dsp:cNvPr id="0" name=""/>
        <dsp:cNvSpPr/>
      </dsp:nvSpPr>
      <dsp:spPr>
        <a:xfrm>
          <a:off x="5789130" y="1974793"/>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EEC08E-CFA5-4C5E-81E7-13A7A5017CAC}">
      <dsp:nvSpPr>
        <dsp:cNvPr id="0" name=""/>
        <dsp:cNvSpPr/>
      </dsp:nvSpPr>
      <dsp:spPr>
        <a:xfrm>
          <a:off x="5799483" y="2386450"/>
          <a:ext cx="174784" cy="174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EDA23B-0EC6-4EC0-9AD2-56436B256928}">
      <dsp:nvSpPr>
        <dsp:cNvPr id="0" name=""/>
        <dsp:cNvSpPr/>
      </dsp:nvSpPr>
      <dsp:spPr>
        <a:xfrm>
          <a:off x="2048629" y="1132706"/>
          <a:ext cx="4047370" cy="2267449"/>
        </a:xfrm>
        <a:prstGeom prst="ellipse">
          <a:avLst/>
        </a:prstGeom>
        <a:solidFill>
          <a:srgbClr val="D3F4B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rPr>
            <a:t>Las mediciones de los parámetros de </a:t>
          </a:r>
          <a:r>
            <a:rPr lang="es-EC" sz="1200" kern="1200" dirty="0" err="1" smtClean="0">
              <a:solidFill>
                <a:schemeClr val="tx1"/>
              </a:solidFill>
            </a:rPr>
            <a:t>QoS</a:t>
          </a:r>
          <a:r>
            <a:rPr lang="es-EC" sz="1200" kern="1200" dirty="0" smtClean="0">
              <a:solidFill>
                <a:schemeClr val="tx1"/>
              </a:solidFill>
            </a:rPr>
            <a:t> se realizaron por medio del </a:t>
          </a:r>
          <a:r>
            <a:rPr lang="es-EC" sz="1200" kern="1200" dirty="0" err="1" smtClean="0">
              <a:solidFill>
                <a:schemeClr val="tx1"/>
              </a:solidFill>
            </a:rPr>
            <a:t>walk</a:t>
          </a:r>
          <a:r>
            <a:rPr lang="es-EC" sz="1200" kern="1200" dirty="0" smtClean="0">
              <a:solidFill>
                <a:schemeClr val="tx1"/>
              </a:solidFill>
            </a:rPr>
            <a:t> test en el interior del CCI, para lo cual se utilizó el software TEMS Pocket Profesional 9.1, que es una herramienta para verificación, mantenimiento y resolución de problemas en redes de telefonía móvil celular; este software está implementado en dos teléfonos móviles Nokia C5-00.</a:t>
          </a:r>
          <a:endParaRPr lang="es-EC" sz="1200" kern="1200" dirty="0">
            <a:solidFill>
              <a:schemeClr val="tx1"/>
            </a:solidFill>
          </a:endParaRPr>
        </a:p>
      </dsp:txBody>
      <dsp:txXfrm>
        <a:off x="2641353" y="1464766"/>
        <a:ext cx="2861922" cy="1603329"/>
      </dsp:txXfrm>
    </dsp:sp>
    <dsp:sp modelId="{AD0250BB-3973-4617-8921-EF4656F5A7A6}">
      <dsp:nvSpPr>
        <dsp:cNvPr id="0" name=""/>
        <dsp:cNvSpPr/>
      </dsp:nvSpPr>
      <dsp:spPr>
        <a:xfrm>
          <a:off x="2095516" y="1230246"/>
          <a:ext cx="349568" cy="349850"/>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7C7198-C9A3-4027-BA3A-F4D7A3EADA82}">
      <dsp:nvSpPr>
        <dsp:cNvPr id="0" name=""/>
        <dsp:cNvSpPr/>
      </dsp:nvSpPr>
      <dsp:spPr>
        <a:xfrm>
          <a:off x="1871402" y="1045691"/>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D630C4E-885D-4189-9DAE-09716C16168E}">
      <dsp:nvSpPr>
        <dsp:cNvPr id="0" name=""/>
        <dsp:cNvSpPr/>
      </dsp:nvSpPr>
      <dsp:spPr>
        <a:xfrm>
          <a:off x="1498083" y="1045691"/>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2E1D35-B9E0-486D-9FAA-1D06435096F7}">
      <dsp:nvSpPr>
        <dsp:cNvPr id="0" name=""/>
        <dsp:cNvSpPr/>
      </dsp:nvSpPr>
      <dsp:spPr>
        <a:xfrm>
          <a:off x="1124763" y="1045691"/>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9E1890C-4DB1-4777-B402-4774CCF148B5}">
      <dsp:nvSpPr>
        <dsp:cNvPr id="0" name=""/>
        <dsp:cNvSpPr/>
      </dsp:nvSpPr>
      <dsp:spPr>
        <a:xfrm>
          <a:off x="766757" y="1049354"/>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9EE159-BE30-44D7-A520-42639C40F4EB}">
      <dsp:nvSpPr>
        <dsp:cNvPr id="0" name=""/>
        <dsp:cNvSpPr/>
      </dsp:nvSpPr>
      <dsp:spPr>
        <a:xfrm>
          <a:off x="377514" y="1045691"/>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694D97-9763-4027-BFB5-5FE11A15FC12}">
      <dsp:nvSpPr>
        <dsp:cNvPr id="0" name=""/>
        <dsp:cNvSpPr/>
      </dsp:nvSpPr>
      <dsp:spPr>
        <a:xfrm>
          <a:off x="4194" y="1045691"/>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C90D41-E1E3-401A-9561-7AEF01FD35C9}">
      <dsp:nvSpPr>
        <dsp:cNvPr id="0" name=""/>
        <dsp:cNvSpPr/>
      </dsp:nvSpPr>
      <dsp:spPr>
        <a:xfrm>
          <a:off x="2976" y="594651"/>
          <a:ext cx="2048691" cy="44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22300">
            <a:lnSpc>
              <a:spcPct val="90000"/>
            </a:lnSpc>
            <a:spcBef>
              <a:spcPct val="0"/>
            </a:spcBef>
            <a:spcAft>
              <a:spcPct val="35000"/>
            </a:spcAft>
          </a:pPr>
          <a:r>
            <a:rPr lang="en-US" sz="1400" b="1" kern="1200" dirty="0" smtClean="0"/>
            <a:t>UE </a:t>
          </a:r>
          <a:r>
            <a:rPr lang="en-US" sz="1400" b="1" kern="1200" dirty="0" err="1" smtClean="0"/>
            <a:t>Modo</a:t>
          </a:r>
          <a:r>
            <a:rPr lang="en-US" sz="1400" b="1" kern="1200" dirty="0" smtClean="0"/>
            <a:t> Idle</a:t>
          </a:r>
          <a:endParaRPr lang="es-EC" sz="1400" b="1" kern="1200" dirty="0"/>
        </a:p>
      </dsp:txBody>
      <dsp:txXfrm>
        <a:off x="2976" y="594651"/>
        <a:ext cx="2048691" cy="449602"/>
      </dsp:txXfrm>
    </dsp:sp>
    <dsp:sp modelId="{78DA667D-B2FA-4761-8BA0-673A11A7E93D}">
      <dsp:nvSpPr>
        <dsp:cNvPr id="0" name=""/>
        <dsp:cNvSpPr/>
      </dsp:nvSpPr>
      <dsp:spPr>
        <a:xfrm>
          <a:off x="2095516" y="2938392"/>
          <a:ext cx="349568" cy="349850"/>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BAD85B-E1EC-4110-AB98-D99CDC87324E}">
      <dsp:nvSpPr>
        <dsp:cNvPr id="0" name=""/>
        <dsp:cNvSpPr/>
      </dsp:nvSpPr>
      <dsp:spPr>
        <a:xfrm>
          <a:off x="1871402" y="3294567"/>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3EDA67-CE36-4B43-B9CC-64ADDFB9A5D4}">
      <dsp:nvSpPr>
        <dsp:cNvPr id="0" name=""/>
        <dsp:cNvSpPr/>
      </dsp:nvSpPr>
      <dsp:spPr>
        <a:xfrm>
          <a:off x="1498083" y="3294567"/>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7F17F5-3BEB-4A35-AAFD-3A735C8922CF}">
      <dsp:nvSpPr>
        <dsp:cNvPr id="0" name=""/>
        <dsp:cNvSpPr/>
      </dsp:nvSpPr>
      <dsp:spPr>
        <a:xfrm>
          <a:off x="1124763" y="3294567"/>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9D6CFE-3225-4012-BFE1-BA602F23A20C}">
      <dsp:nvSpPr>
        <dsp:cNvPr id="0" name=""/>
        <dsp:cNvSpPr/>
      </dsp:nvSpPr>
      <dsp:spPr>
        <a:xfrm>
          <a:off x="751443" y="3294567"/>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CE8633-C160-4303-9D09-99B04CA3211C}">
      <dsp:nvSpPr>
        <dsp:cNvPr id="0" name=""/>
        <dsp:cNvSpPr/>
      </dsp:nvSpPr>
      <dsp:spPr>
        <a:xfrm>
          <a:off x="377514" y="3294567"/>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365672-B15F-4F73-9DF8-57B8B24C17D5}">
      <dsp:nvSpPr>
        <dsp:cNvPr id="0" name=""/>
        <dsp:cNvSpPr/>
      </dsp:nvSpPr>
      <dsp:spPr>
        <a:xfrm>
          <a:off x="4194" y="3294567"/>
          <a:ext cx="174784" cy="174781"/>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6095A6-E05A-493D-8F5D-373BA756137A}">
      <dsp:nvSpPr>
        <dsp:cNvPr id="0" name=""/>
        <dsp:cNvSpPr/>
      </dsp:nvSpPr>
      <dsp:spPr>
        <a:xfrm>
          <a:off x="2976" y="2843239"/>
          <a:ext cx="2048691" cy="44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22300">
            <a:lnSpc>
              <a:spcPct val="90000"/>
            </a:lnSpc>
            <a:spcBef>
              <a:spcPct val="0"/>
            </a:spcBef>
            <a:spcAft>
              <a:spcPct val="35000"/>
            </a:spcAft>
          </a:pPr>
          <a:r>
            <a:rPr lang="en-US" sz="1400" b="1" kern="1200" dirty="0" smtClean="0"/>
            <a:t>UE </a:t>
          </a:r>
          <a:r>
            <a:rPr lang="en-US" sz="1400" b="1" kern="1200" dirty="0" err="1" smtClean="0"/>
            <a:t>Modo</a:t>
          </a:r>
          <a:r>
            <a:rPr lang="en-US" sz="1400" b="1" kern="1200" dirty="0" smtClean="0"/>
            <a:t> </a:t>
          </a:r>
          <a:r>
            <a:rPr lang="en-US" sz="1400" b="1" kern="1200" dirty="0" err="1" smtClean="0"/>
            <a:t>Conectado</a:t>
          </a:r>
          <a:endParaRPr lang="es-EC" sz="1200" kern="1200" dirty="0"/>
        </a:p>
      </dsp:txBody>
      <dsp:txXfrm>
        <a:off x="2976" y="2843239"/>
        <a:ext cx="2048691" cy="449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diagrams.loki3.com/TabbedArc+Icon">
  <dgm:title val="Arco de fichas"/>
  <dgm:desc val="Se usa para mostrar un conjunto de elementos relacionados dispuestos en arco sobre un área común. Mejor con pequeñas c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8E55B-2EF1-481D-ADD3-E9AE4A0CEE83}" type="datetimeFigureOut">
              <a:rPr lang="es-EC" smtClean="0"/>
              <a:t>02/12/2012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8F5D5-2953-4130-9D6A-9B6797084176}" type="slidenum">
              <a:rPr lang="es-EC" smtClean="0"/>
              <a:t>‹Nº›</a:t>
            </a:fld>
            <a:endParaRPr lang="es-EC"/>
          </a:p>
        </p:txBody>
      </p:sp>
    </p:spTree>
    <p:extLst>
      <p:ext uri="{BB962C8B-B14F-4D97-AF65-F5344CB8AC3E}">
        <p14:creationId xmlns:p14="http://schemas.microsoft.com/office/powerpoint/2010/main" val="187046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ranslate.googleusercontent.com/translate_c?depth=1&amp;ei=26mpUNaZJJSs8QS5g4Ao&amp;hl=es&amp;prev=/search?q=CPICH+Common+pilot+channel&amp;hl=es&amp;biw=1241&amp;bih=606&amp;prmd=imvns&amp;rurl=translate.google.com.ec&amp;sl=en&amp;u=http://en.wikipedia.org/wiki/Downlink&amp;usg=ALkJrhj0aQPXHFOoK7ohoI62Lp5f13rZfQ"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translate.googleusercontent.com/translate_c?depth=1&amp;ei=26mpUNaZJJSs8QS5g4Ao&amp;hl=es&amp;prev=/search?q=CPICH+Common+pilot+channel&amp;hl=es&amp;biw=1241&amp;bih=606&amp;prmd=imvns&amp;rurl=translate.google.com.ec&amp;sl=en&amp;u=http://en.wikipedia.org/wiki/Node_B&amp;usg=ALkJrhikVcdV2SzR3g9t2X8giGZccN767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a:p>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2</a:t>
            </a:fld>
            <a:endParaRPr lang="es-EC"/>
          </a:p>
        </p:txBody>
      </p:sp>
    </p:spTree>
    <p:extLst>
      <p:ext uri="{BB962C8B-B14F-4D97-AF65-F5344CB8AC3E}">
        <p14:creationId xmlns:p14="http://schemas.microsoft.com/office/powerpoint/2010/main" val="210067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a:p>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19</a:t>
            </a:fld>
            <a:endParaRPr lang="es-EC"/>
          </a:p>
        </p:txBody>
      </p:sp>
    </p:spTree>
    <p:extLst>
      <p:ext uri="{BB962C8B-B14F-4D97-AF65-F5344CB8AC3E}">
        <p14:creationId xmlns:p14="http://schemas.microsoft.com/office/powerpoint/2010/main" val="2100679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a:p>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29</a:t>
            </a:fld>
            <a:endParaRPr lang="es-EC"/>
          </a:p>
        </p:txBody>
      </p:sp>
    </p:spTree>
    <p:extLst>
      <p:ext uri="{BB962C8B-B14F-4D97-AF65-F5344CB8AC3E}">
        <p14:creationId xmlns:p14="http://schemas.microsoft.com/office/powerpoint/2010/main" val="210067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a:p>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42</a:t>
            </a:fld>
            <a:endParaRPr lang="es-EC"/>
          </a:p>
        </p:txBody>
      </p:sp>
    </p:spTree>
    <p:extLst>
      <p:ext uri="{BB962C8B-B14F-4D97-AF65-F5344CB8AC3E}">
        <p14:creationId xmlns:p14="http://schemas.microsoft.com/office/powerpoint/2010/main" val="210067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Punto</a:t>
            </a:r>
            <a:r>
              <a:rPr lang="en-US" dirty="0" smtClean="0"/>
              <a:t>: </a:t>
            </a:r>
            <a:r>
              <a:rPr lang="es-EC" dirty="0" smtClean="0"/>
              <a:t>Durante la última década, las tecnologías inalámbricas han experimentado una gran aceptación y evolución por la popularidad de los dispositivos de comunicación móvil y los avances tecnológicos. Evidentemente una de las tecnologías que ha tenido un gran despliegue ha sido la tecnología de telefonía celular, debido al uso masivo de los servicios que estas ofrecen.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Punto</a:t>
            </a:r>
            <a:r>
              <a:rPr lang="en-US" dirty="0" smtClean="0"/>
              <a:t>:</a:t>
            </a:r>
            <a:r>
              <a:rPr lang="es-EC" dirty="0" smtClean="0"/>
              <a:t>Por tal motivo el servicio deseado no sólo es el de voz, sino también el de datos ya que actualmente la comunicación multimedia e internet móvil brindado desde un teléfono celular es lo que muchos empresarios y personas en general buscan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3</a:t>
            </a:fld>
            <a:endParaRPr lang="es-EC"/>
          </a:p>
        </p:txBody>
      </p:sp>
    </p:spTree>
    <p:extLst>
      <p:ext uri="{BB962C8B-B14F-4D97-AF65-F5344CB8AC3E}">
        <p14:creationId xmlns:p14="http://schemas.microsoft.com/office/powerpoint/2010/main" val="197704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4</a:t>
            </a:fld>
            <a:endParaRPr lang="es-EC"/>
          </a:p>
        </p:txBody>
      </p:sp>
    </p:spTree>
    <p:extLst>
      <p:ext uri="{BB962C8B-B14F-4D97-AF65-F5344CB8AC3E}">
        <p14:creationId xmlns:p14="http://schemas.microsoft.com/office/powerpoint/2010/main" val="197704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5</a:t>
            </a:fld>
            <a:endParaRPr lang="es-EC"/>
          </a:p>
        </p:txBody>
      </p:sp>
    </p:spTree>
    <p:extLst>
      <p:ext uri="{BB962C8B-B14F-4D97-AF65-F5344CB8AC3E}">
        <p14:creationId xmlns:p14="http://schemas.microsoft.com/office/powerpoint/2010/main" val="197704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6</a:t>
            </a:fld>
            <a:endParaRPr lang="es-EC"/>
          </a:p>
        </p:txBody>
      </p:sp>
    </p:spTree>
    <p:extLst>
      <p:ext uri="{BB962C8B-B14F-4D97-AF65-F5344CB8AC3E}">
        <p14:creationId xmlns:p14="http://schemas.microsoft.com/office/powerpoint/2010/main" val="197704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a:p>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7</a:t>
            </a:fld>
            <a:endParaRPr lang="es-EC"/>
          </a:p>
        </p:txBody>
      </p:sp>
    </p:spTree>
    <p:extLst>
      <p:ext uri="{BB962C8B-B14F-4D97-AF65-F5344CB8AC3E}">
        <p14:creationId xmlns:p14="http://schemas.microsoft.com/office/powerpoint/2010/main" val="210067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Cable coaxial: mayor </a:t>
            </a:r>
            <a:r>
              <a:rPr lang="en-US" dirty="0" err="1" smtClean="0"/>
              <a:t>freq</a:t>
            </a:r>
            <a:r>
              <a:rPr lang="en-US" dirty="0" smtClean="0"/>
              <a:t> = mayor </a:t>
            </a:r>
            <a:r>
              <a:rPr lang="en-US" dirty="0" err="1" smtClean="0"/>
              <a:t>perdida</a:t>
            </a:r>
            <a:r>
              <a:rPr lang="en-US" baseline="0" dirty="0" smtClean="0"/>
              <a:t> ; mayor </a:t>
            </a:r>
            <a:r>
              <a:rPr lang="en-US" baseline="0" dirty="0" err="1" smtClean="0"/>
              <a:t>pulgada</a:t>
            </a:r>
            <a:r>
              <a:rPr lang="en-US" baseline="0" dirty="0" smtClean="0"/>
              <a:t> del cable = </a:t>
            </a:r>
            <a:r>
              <a:rPr lang="en-US" baseline="0" dirty="0" err="1" smtClean="0"/>
              <a:t>menor</a:t>
            </a:r>
            <a:r>
              <a:rPr lang="en-US" baseline="0" dirty="0" smtClean="0"/>
              <a:t> </a:t>
            </a:r>
            <a:r>
              <a:rPr lang="en-US" baseline="0" dirty="0" err="1" smtClean="0"/>
              <a:t>perdida</a:t>
            </a:r>
            <a:r>
              <a:rPr lang="en-US" baseline="0" dirty="0" smtClean="0"/>
              <a:t>.</a:t>
            </a:r>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15</a:t>
            </a:fld>
            <a:endParaRPr lang="es-EC"/>
          </a:p>
        </p:txBody>
      </p:sp>
    </p:spTree>
    <p:extLst>
      <p:ext uri="{BB962C8B-B14F-4D97-AF65-F5344CB8AC3E}">
        <p14:creationId xmlns:p14="http://schemas.microsoft.com/office/powerpoint/2010/main" val="189918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a:p>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16</a:t>
            </a:fld>
            <a:endParaRPr lang="es-EC"/>
          </a:p>
        </p:txBody>
      </p:sp>
    </p:spTree>
    <p:extLst>
      <p:ext uri="{BB962C8B-B14F-4D97-AF65-F5344CB8AC3E}">
        <p14:creationId xmlns:p14="http://schemas.microsoft.com/office/powerpoint/2010/main" val="210067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kern="1200" dirty="0" smtClean="0">
                <a:solidFill>
                  <a:schemeClr val="tx1"/>
                </a:solidFill>
                <a:effectLst/>
                <a:latin typeface="+mn-lt"/>
                <a:ea typeface="+mn-ea"/>
                <a:cs typeface="+mn-cs"/>
              </a:rPr>
              <a:t>CPICH es un </a:t>
            </a:r>
            <a:r>
              <a:rPr lang="es-EC" sz="1200" b="0" i="0" kern="1200" dirty="0" smtClean="0">
                <a:solidFill>
                  <a:schemeClr val="tx1"/>
                </a:solidFill>
                <a:effectLst/>
                <a:latin typeface="+mn-lt"/>
                <a:ea typeface="+mn-ea"/>
                <a:cs typeface="+mn-cs"/>
                <a:hlinkClick r:id="rId3" tooltip="Enlace Descendente"/>
              </a:rPr>
              <a:t>enlace descendente de</a:t>
            </a:r>
            <a:r>
              <a:rPr lang="es-EC" sz="1200" b="0" i="0" kern="1200" dirty="0" smtClean="0">
                <a:solidFill>
                  <a:schemeClr val="tx1"/>
                </a:solidFill>
                <a:effectLst/>
                <a:latin typeface="+mn-lt"/>
                <a:ea typeface="+mn-ea"/>
                <a:cs typeface="+mn-cs"/>
              </a:rPr>
              <a:t> canal de </a:t>
            </a:r>
            <a:r>
              <a:rPr lang="es-EC" sz="1200" b="0" i="0" kern="1200" dirty="0" err="1" smtClean="0">
                <a:solidFill>
                  <a:schemeClr val="tx1"/>
                </a:solidFill>
                <a:effectLst/>
                <a:latin typeface="+mn-lt"/>
                <a:ea typeface="+mn-ea"/>
                <a:cs typeface="+mn-cs"/>
              </a:rPr>
              <a:t>broadcast</a:t>
            </a:r>
            <a:r>
              <a:rPr lang="es-EC" sz="1200" b="0" i="0" kern="1200" dirty="0" smtClean="0">
                <a:solidFill>
                  <a:schemeClr val="tx1"/>
                </a:solidFill>
                <a:effectLst/>
                <a:latin typeface="+mn-lt"/>
                <a:ea typeface="+mn-ea"/>
                <a:cs typeface="+mn-cs"/>
              </a:rPr>
              <a:t> por </a:t>
            </a:r>
            <a:r>
              <a:rPr lang="es-EC" sz="1200" b="0" i="0" kern="1200" dirty="0" smtClean="0">
                <a:solidFill>
                  <a:schemeClr val="tx1"/>
                </a:solidFill>
                <a:effectLst/>
                <a:latin typeface="+mn-lt"/>
                <a:ea typeface="+mn-ea"/>
                <a:cs typeface="+mn-cs"/>
                <a:hlinkClick r:id="rId4" tooltip="Nodo B"/>
              </a:rPr>
              <a:t>Nodos B</a:t>
            </a:r>
            <a:r>
              <a:rPr lang="es-EC" sz="1200" b="0" i="0" kern="1200" dirty="0" smtClean="0">
                <a:solidFill>
                  <a:schemeClr val="tx1"/>
                </a:solidFill>
                <a:effectLst/>
                <a:latin typeface="+mn-lt"/>
                <a:ea typeface="+mn-ea"/>
                <a:cs typeface="+mn-cs"/>
              </a:rPr>
              <a:t> </a:t>
            </a:r>
            <a:endParaRPr lang="en-US" dirty="0" smtClean="0"/>
          </a:p>
          <a:p>
            <a:r>
              <a:rPr lang="en-US" dirty="0" smtClean="0"/>
              <a:t>DISPONIBILIDAD</a:t>
            </a:r>
            <a:r>
              <a:rPr lang="en-US" baseline="0" dirty="0" smtClean="0"/>
              <a:t> DE LA RED : </a:t>
            </a:r>
            <a:r>
              <a:rPr lang="es-EC" sz="1200" dirty="0" smtClean="0">
                <a:solidFill>
                  <a:schemeClr val="tx1"/>
                </a:solidFill>
              </a:rPr>
              <a:t>Probabilidad de que los servicios móviles se ofrecen a un usuario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ACCCESIBILIDAD DE LA RED: </a:t>
            </a:r>
            <a:r>
              <a:rPr lang="es-EC" sz="1200" dirty="0" smtClean="0"/>
              <a:t>Probabilidad de que el usuario realiza un registro de éxito </a:t>
            </a:r>
          </a:p>
          <a:p>
            <a:r>
              <a:rPr lang="en-US" dirty="0" smtClean="0"/>
              <a:t>ACCESIBILIDAD</a:t>
            </a:r>
            <a:r>
              <a:rPr lang="en-US" baseline="0" dirty="0" smtClean="0"/>
              <a:t> DEL SERVICIO: </a:t>
            </a:r>
            <a:r>
              <a:rPr lang="es-EC" sz="1200" dirty="0" smtClean="0"/>
              <a:t>Si el cliente desea usar un servicio, el operador de red debe proporcionar el acceso más rápido. </a:t>
            </a:r>
          </a:p>
          <a:p>
            <a:r>
              <a:rPr lang="en-US" sz="1200" dirty="0" smtClean="0"/>
              <a:t>INTEGRIDAD DEL SERVICIO: </a:t>
            </a:r>
            <a:r>
              <a:rPr lang="es-EC" sz="1200" dirty="0" smtClean="0"/>
              <a:t>Es la medida que un servicio una vez obtenido, se preste sin degradaciones excesivas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RETENCIÓN DEL SERVICIO: </a:t>
            </a:r>
            <a:r>
              <a:rPr lang="es-EC" sz="1200" dirty="0" smtClean="0"/>
              <a:t>Describe la terminación de los servicios (de acuerdo con o en contra de la voluntad del usuario).</a:t>
            </a:r>
          </a:p>
          <a:p>
            <a:endParaRPr lang="es-EC" dirty="0"/>
          </a:p>
        </p:txBody>
      </p:sp>
      <p:sp>
        <p:nvSpPr>
          <p:cNvPr id="4" name="3 Marcador de número de diapositiva"/>
          <p:cNvSpPr>
            <a:spLocks noGrp="1"/>
          </p:cNvSpPr>
          <p:nvPr>
            <p:ph type="sldNum" sz="quarter" idx="10"/>
          </p:nvPr>
        </p:nvSpPr>
        <p:spPr/>
        <p:txBody>
          <a:bodyPr/>
          <a:lstStyle/>
          <a:p>
            <a:fld id="{65C8F5D5-2953-4130-9D6A-9B6797084176}" type="slidenum">
              <a:rPr lang="es-EC" smtClean="0"/>
              <a:t>18</a:t>
            </a:fld>
            <a:endParaRPr lang="es-EC"/>
          </a:p>
        </p:txBody>
      </p:sp>
    </p:spTree>
    <p:extLst>
      <p:ext uri="{BB962C8B-B14F-4D97-AF65-F5344CB8AC3E}">
        <p14:creationId xmlns:p14="http://schemas.microsoft.com/office/powerpoint/2010/main" val="196886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331492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109762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305387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56367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183420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7992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341875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38165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191803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281845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572BCE49-6F6E-4FDC-B128-43D6F453E73E}" type="datetimeFigureOut">
              <a:rPr lang="es-EC" smtClean="0"/>
              <a:t>02/12/2012</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D264846F-1B9E-454D-B267-313D97AD1EE4}" type="slidenum">
              <a:rPr lang="es-EC" smtClean="0"/>
              <a:t>‹Nº›</a:t>
            </a:fld>
            <a:endParaRPr lang="es-EC"/>
          </a:p>
        </p:txBody>
      </p:sp>
    </p:spTree>
    <p:extLst>
      <p:ext uri="{BB962C8B-B14F-4D97-AF65-F5344CB8AC3E}">
        <p14:creationId xmlns:p14="http://schemas.microsoft.com/office/powerpoint/2010/main" val="88275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72BCE49-6F6E-4FDC-B128-43D6F453E73E}" type="datetimeFigureOut">
              <a:rPr lang="es-EC" smtClean="0"/>
              <a:t>02/12/2012</a:t>
            </a:fld>
            <a:endParaRPr lang="es-EC"/>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C"/>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264846F-1B9E-454D-B267-313D97AD1EE4}"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4.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4.xml"/><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4.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gif"/><Relationship Id="rId4" Type="http://schemas.openxmlformats.org/officeDocument/2006/relationships/diagramLayout" Target="../diagrams/layout1.xm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4.xml"/><Relationship Id="rId4" Type="http://schemas.openxmlformats.org/officeDocument/2006/relationships/slide" Target="slide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4.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18815"/>
            <a:ext cx="7772400" cy="1470025"/>
          </a:xfrm>
        </p:spPr>
        <p:txBody>
          <a:bodyPr/>
          <a:lstStyle/>
          <a:p>
            <a:r>
              <a:rPr lang="en-US" dirty="0" smtClean="0"/>
              <a:t>ESCUELA POLITÉCNICA DEL EJÉRCITO</a:t>
            </a:r>
            <a:endParaRPr lang="es-EC" dirty="0"/>
          </a:p>
        </p:txBody>
      </p:sp>
      <p:sp>
        <p:nvSpPr>
          <p:cNvPr id="3" name="2 Subtítulo"/>
          <p:cNvSpPr>
            <a:spLocks noGrp="1"/>
          </p:cNvSpPr>
          <p:nvPr>
            <p:ph type="subTitle" idx="1"/>
          </p:nvPr>
        </p:nvSpPr>
        <p:spPr>
          <a:xfrm>
            <a:off x="1403648" y="3645024"/>
            <a:ext cx="6400800" cy="1752600"/>
          </a:xfrm>
        </p:spPr>
        <p:txBody>
          <a:bodyPr/>
          <a:lstStyle/>
          <a:p>
            <a:r>
              <a:rPr lang="en-US" sz="2800" dirty="0" smtClean="0"/>
              <a:t>ANÁLISIS Y DISE</a:t>
            </a:r>
            <a:r>
              <a:rPr lang="es-EC" sz="2800" dirty="0" smtClean="0"/>
              <a:t>ÑO DEL SISTEMA DE COMUNICACIÓN MÓVIL UMTS EN EL INTERIOR DEL CENTRO COMERCIAL IÑAQUITO</a:t>
            </a:r>
            <a:endParaRPr lang="es-EC" sz="2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066925"/>
            <a:ext cx="1371600" cy="1362075"/>
          </a:xfrm>
          <a:prstGeom prst="rect">
            <a:avLst/>
          </a:prstGeom>
        </p:spPr>
      </p:pic>
      <p:sp>
        <p:nvSpPr>
          <p:cNvPr id="6" name="2 Subtítulo"/>
          <p:cNvSpPr txBox="1">
            <a:spLocks/>
          </p:cNvSpPr>
          <p:nvPr/>
        </p:nvSpPr>
        <p:spPr bwMode="auto">
          <a:xfrm>
            <a:off x="1556048" y="5949280"/>
            <a:ext cx="64008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cs typeface="+mn-cs"/>
              </a:defRPr>
            </a:lvl2pPr>
            <a:lvl3pPr marL="914400" indent="0" algn="ctr" rtl="0" eaLnBrk="1" fontAlgn="base" hangingPunct="1">
              <a:spcBef>
                <a:spcPct val="20000"/>
              </a:spcBef>
              <a:spcAft>
                <a:spcPct val="0"/>
              </a:spcAft>
              <a:buNone/>
              <a:defRPr sz="2400">
                <a:solidFill>
                  <a:schemeClr val="tx1"/>
                </a:solidFill>
                <a:latin typeface="+mn-lt"/>
                <a:cs typeface="+mn-cs"/>
              </a:defRPr>
            </a:lvl3pPr>
            <a:lvl4pPr marL="1371600" indent="0" algn="ctr" rtl="0" eaLnBrk="1" fontAlgn="base" hangingPunct="1">
              <a:spcBef>
                <a:spcPct val="20000"/>
              </a:spcBef>
              <a:spcAft>
                <a:spcPct val="0"/>
              </a:spcAft>
              <a:buNone/>
              <a:defRPr sz="2000">
                <a:solidFill>
                  <a:schemeClr val="tx1"/>
                </a:solidFill>
                <a:latin typeface="+mn-lt"/>
                <a:cs typeface="+mn-cs"/>
              </a:defRPr>
            </a:lvl4pPr>
            <a:lvl5pPr marL="1828800" indent="0" algn="ctr" rtl="0" eaLnBrk="1" fontAlgn="base" hangingPunct="1">
              <a:spcBef>
                <a:spcPct val="20000"/>
              </a:spcBef>
              <a:spcAft>
                <a:spcPct val="0"/>
              </a:spcAft>
              <a:buNone/>
              <a:defRPr sz="2000">
                <a:solidFill>
                  <a:schemeClr val="tx1"/>
                </a:solidFill>
                <a:latin typeface="+mn-lt"/>
                <a:cs typeface="+mn-cs"/>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r>
              <a:rPr lang="es-EC" sz="2000" dirty="0" smtClean="0">
                <a:solidFill>
                  <a:schemeClr val="bg1">
                    <a:lumMod val="50000"/>
                  </a:schemeClr>
                </a:solidFill>
              </a:rPr>
              <a:t>Mónica Patricia Taipe Ortiz</a:t>
            </a:r>
          </a:p>
          <a:p>
            <a:r>
              <a:rPr lang="es-EC" sz="2000" dirty="0" smtClean="0">
                <a:solidFill>
                  <a:schemeClr val="bg1">
                    <a:lumMod val="50000"/>
                  </a:schemeClr>
                </a:solidFill>
              </a:rPr>
              <a:t>2012</a:t>
            </a:r>
            <a:endParaRPr lang="es-EC" sz="2000" dirty="0">
              <a:solidFill>
                <a:schemeClr val="bg1">
                  <a:lumMod val="50000"/>
                </a:schemeClr>
              </a:solidFill>
            </a:endParaRPr>
          </a:p>
        </p:txBody>
      </p:sp>
    </p:spTree>
    <p:extLst>
      <p:ext uri="{BB962C8B-B14F-4D97-AF65-F5344CB8AC3E}">
        <p14:creationId xmlns:p14="http://schemas.microsoft.com/office/powerpoint/2010/main" val="1539797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rot="16200000">
            <a:off x="-2579105" y="3406688"/>
            <a:ext cx="6048672"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SITUACIÓN ACTUAL DE LAS OPERADORAS DEL SMA EN ECUADOR</a:t>
            </a:r>
            <a:endParaRPr lang="es-EC" sz="2400" dirty="0">
              <a:solidFill>
                <a:schemeClr val="tx1"/>
              </a:solidFill>
            </a:endParaRPr>
          </a:p>
        </p:txBody>
      </p:sp>
      <p:cxnSp>
        <p:nvCxnSpPr>
          <p:cNvPr id="17" name="16 Conector recto"/>
          <p:cNvCxnSpPr/>
          <p:nvPr/>
        </p:nvCxnSpPr>
        <p:spPr>
          <a:xfrm>
            <a:off x="899592" y="836712"/>
            <a:ext cx="0" cy="60212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6" name="1 Gráfico"/>
          <p:cNvGraphicFramePr>
            <a:graphicFrameLocks noGrp="1"/>
          </p:cNvGraphicFramePr>
          <p:nvPr>
            <p:extLst>
              <p:ext uri="{D42A27DB-BD31-4B8C-83A1-F6EECF244321}">
                <p14:modId xmlns:p14="http://schemas.microsoft.com/office/powerpoint/2010/main" val="2672987228"/>
              </p:ext>
            </p:extLst>
          </p:nvPr>
        </p:nvGraphicFramePr>
        <p:xfrm>
          <a:off x="910637" y="878601"/>
          <a:ext cx="8233363" cy="6048672"/>
        </p:xfrm>
        <a:graphic>
          <a:graphicData uri="http://schemas.openxmlformats.org/drawingml/2006/chart">
            <c:chart xmlns:c="http://schemas.openxmlformats.org/drawingml/2006/chart" xmlns:r="http://schemas.openxmlformats.org/officeDocument/2006/relationships" r:id="rId2"/>
          </a:graphicData>
        </a:graphic>
      </p:graphicFrame>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241" y="1801170"/>
            <a:ext cx="882397" cy="862961"/>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658" y="3717032"/>
            <a:ext cx="1071562" cy="1066800"/>
          </a:xfrm>
          <a:prstGeom prst="rect">
            <a:avLst/>
          </a:prstGeom>
        </p:spPr>
      </p:pic>
      <p:sp>
        <p:nvSpPr>
          <p:cNvPr id="9" name="8 Rectángulo"/>
          <p:cNvSpPr/>
          <p:nvPr/>
        </p:nvSpPr>
        <p:spPr>
          <a:xfrm>
            <a:off x="2542487" y="332656"/>
            <a:ext cx="5400600"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DISTRIBUCIÓN DEL MERCADO EN ABONADOS UMTS</a:t>
            </a:r>
            <a:endParaRPr lang="es-EC" dirty="0">
              <a:solidFill>
                <a:schemeClr val="tx1"/>
              </a:solidFill>
            </a:endParaRPr>
          </a:p>
        </p:txBody>
      </p:sp>
    </p:spTree>
    <p:extLst>
      <p:ext uri="{BB962C8B-B14F-4D97-AF65-F5344CB8AC3E}">
        <p14:creationId xmlns:p14="http://schemas.microsoft.com/office/powerpoint/2010/main" val="167157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rot="16200000">
            <a:off x="-2579105" y="3406688"/>
            <a:ext cx="6048672"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SITUACIÓN ACTUAL DE LAS OPERADORAS DEL SMA EN ECUADOR</a:t>
            </a:r>
            <a:endParaRPr lang="es-EC" sz="2400" dirty="0">
              <a:solidFill>
                <a:schemeClr val="tx1"/>
              </a:solidFill>
            </a:endParaRPr>
          </a:p>
        </p:txBody>
      </p:sp>
      <p:cxnSp>
        <p:nvCxnSpPr>
          <p:cNvPr id="17" name="16 Conector recto"/>
          <p:cNvCxnSpPr/>
          <p:nvPr/>
        </p:nvCxnSpPr>
        <p:spPr>
          <a:xfrm>
            <a:off x="899592" y="836712"/>
            <a:ext cx="0" cy="60212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6" name="1 Gráfico"/>
          <p:cNvGraphicFramePr>
            <a:graphicFrameLocks noGrp="1"/>
          </p:cNvGraphicFramePr>
          <p:nvPr>
            <p:extLst>
              <p:ext uri="{D42A27DB-BD31-4B8C-83A1-F6EECF244321}">
                <p14:modId xmlns:p14="http://schemas.microsoft.com/office/powerpoint/2010/main" val="2466081020"/>
              </p:ext>
            </p:extLst>
          </p:nvPr>
        </p:nvGraphicFramePr>
        <p:xfrm>
          <a:off x="827584" y="620688"/>
          <a:ext cx="8231225" cy="5924389"/>
        </p:xfrm>
        <a:graphic>
          <a:graphicData uri="http://schemas.openxmlformats.org/drawingml/2006/chart">
            <c:chart xmlns:c="http://schemas.openxmlformats.org/drawingml/2006/chart" xmlns:r="http://schemas.openxmlformats.org/officeDocument/2006/relationships" r:id="rId2"/>
          </a:graphicData>
        </a:graphic>
      </p:graphicFrame>
      <p:sp>
        <p:nvSpPr>
          <p:cNvPr id="2" name="1 Elipse"/>
          <p:cNvSpPr/>
          <p:nvPr/>
        </p:nvSpPr>
        <p:spPr>
          <a:xfrm>
            <a:off x="6804248" y="2014736"/>
            <a:ext cx="720080" cy="3286472"/>
          </a:xfrm>
          <a:prstGeom prst="ellipse">
            <a:avLst/>
          </a:prstGeom>
          <a:solidFill>
            <a:schemeClr val="accent1">
              <a:alpha val="2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71576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FUNDAMENTOS TEÓRICOS</a:t>
            </a:r>
            <a:endParaRPr lang="es-EC" sz="44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3540759" y="2969809"/>
            <a:ext cx="1944216" cy="936104"/>
          </a:xfrm>
          <a:prstGeom prst="rect">
            <a:avLst/>
          </a:prstGeom>
          <a:solidFill>
            <a:srgbClr val="A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 organizó en </a:t>
            </a:r>
            <a:r>
              <a:rPr lang="en-US" dirty="0" err="1" smtClean="0">
                <a:solidFill>
                  <a:schemeClr val="tx1"/>
                </a:solidFill>
              </a:rPr>
              <a:t>tres</a:t>
            </a:r>
            <a:r>
              <a:rPr lang="en-US" dirty="0" smtClean="0">
                <a:solidFill>
                  <a:schemeClr val="tx1"/>
                </a:solidFill>
              </a:rPr>
              <a:t> grupos</a:t>
            </a:r>
            <a:endParaRPr lang="es-EC" dirty="0">
              <a:solidFill>
                <a:schemeClr val="tx1"/>
              </a:solidFill>
            </a:endParaRPr>
          </a:p>
        </p:txBody>
      </p:sp>
      <p:sp>
        <p:nvSpPr>
          <p:cNvPr id="20" name="19 Elipse"/>
          <p:cNvSpPr/>
          <p:nvPr/>
        </p:nvSpPr>
        <p:spPr>
          <a:xfrm>
            <a:off x="2892687" y="1700808"/>
            <a:ext cx="3240360" cy="936104"/>
          </a:xfrm>
          <a:prstGeom prst="ellipse">
            <a:avLst/>
          </a:prstGeom>
          <a:solidFill>
            <a:srgbClr val="B8DAF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SITUACIÓN ACTUAL DE LAS OPERADORAS DEL SMA EN ECUADOR</a:t>
            </a:r>
          </a:p>
          <a:p>
            <a:pPr algn="ctr"/>
            <a:endParaRPr lang="es-EC" dirty="0"/>
          </a:p>
        </p:txBody>
      </p:sp>
      <p:sp>
        <p:nvSpPr>
          <p:cNvPr id="23" name="22 Elipse"/>
          <p:cNvSpPr/>
          <p:nvPr/>
        </p:nvSpPr>
        <p:spPr>
          <a:xfrm>
            <a:off x="5724128" y="2852936"/>
            <a:ext cx="3240360" cy="936104"/>
          </a:xfrm>
          <a:prstGeom prst="ellipse">
            <a:avLst/>
          </a:prstGeom>
          <a:solidFill>
            <a:srgbClr val="EAF9B5">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GENERALIDADES DE LAS SOLUCIONES PARA COBERTURA INDOOR</a:t>
            </a:r>
          </a:p>
          <a:p>
            <a:pPr algn="ctr"/>
            <a:endParaRPr lang="es-EC" dirty="0"/>
          </a:p>
        </p:txBody>
      </p:sp>
      <p:sp>
        <p:nvSpPr>
          <p:cNvPr id="25" name="24 Elipse"/>
          <p:cNvSpPr/>
          <p:nvPr/>
        </p:nvSpPr>
        <p:spPr>
          <a:xfrm>
            <a:off x="611560" y="2852936"/>
            <a:ext cx="2304256" cy="1179271"/>
          </a:xfrm>
          <a:prstGeom prst="ellipse">
            <a:avLst/>
          </a:prstGeom>
          <a:solidFill>
            <a:srgbClr val="D3F4BA">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DESCRIPCIÓN DE EQUIPOS</a:t>
            </a:r>
          </a:p>
          <a:p>
            <a:pPr algn="ctr"/>
            <a:endParaRPr lang="es-EC" dirty="0"/>
          </a:p>
        </p:txBody>
      </p:sp>
    </p:spTree>
    <p:extLst>
      <p:ext uri="{BB962C8B-B14F-4D97-AF65-F5344CB8AC3E}">
        <p14:creationId xmlns:p14="http://schemas.microsoft.com/office/powerpoint/2010/main" val="102312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3"/>
                                        </p:tgtEl>
                                        <p:attrNameLst>
                                          <p:attrName>style.textDecorationUnderline</p:attrName>
                                        </p:attrNameLst>
                                      </p:cBhvr>
                                      <p:to>
                                        <p:strVal val="true"/>
                                      </p:to>
                                    </p:set>
                                  </p:childTnLst>
                                </p:cTn>
                              </p:par>
                              <p:par>
                                <p:cTn id="7" presetID="9" presetClass="emph" presetSubtype="0" grpId="0" nodeType="withEffect">
                                  <p:stCondLst>
                                    <p:cond delay="0"/>
                                  </p:stCondLst>
                                  <p:childTnLst>
                                    <p:set>
                                      <p:cBhvr rctx="PPT">
                                        <p:cTn id="8" dur="indefinite"/>
                                        <p:tgtEl>
                                          <p:spTgt spid="25"/>
                                        </p:tgtEl>
                                        <p:attrNameLst>
                                          <p:attrName>style.opacity</p:attrName>
                                        </p:attrNameLst>
                                      </p:cBhvr>
                                      <p:to>
                                        <p:strVal val="0.5"/>
                                      </p:to>
                                    </p:set>
                                    <p:animEffect filter="image" prLst="opacity: 0.5">
                                      <p:cBhvr rctx="IE">
                                        <p:cTn id="9" dur="indefinite"/>
                                        <p:tgtEl>
                                          <p:spTgt spid="25"/>
                                        </p:tgtEl>
                                      </p:cBhvr>
                                    </p:animEffect>
                                  </p:childTnLst>
                                </p:cTn>
                              </p:par>
                              <p:par>
                                <p:cTn id="10" presetID="9" presetClass="emph" presetSubtype="0" grpId="0" nodeType="withEffect">
                                  <p:stCondLst>
                                    <p:cond delay="0"/>
                                  </p:stCondLst>
                                  <p:childTnLst>
                                    <p:set>
                                      <p:cBhvr rctx="PPT">
                                        <p:cTn id="11" dur="indefinite"/>
                                        <p:tgtEl>
                                          <p:spTgt spid="20"/>
                                        </p:tgtEl>
                                        <p:attrNameLst>
                                          <p:attrName>style.opacity</p:attrName>
                                        </p:attrNameLst>
                                      </p:cBhvr>
                                      <p:to>
                                        <p:strVal val="0.5"/>
                                      </p:to>
                                    </p:set>
                                    <p:animEffect filter="image" prLst="opacity: 0.5">
                                      <p:cBhvr rctx="IE">
                                        <p:cTn id="12" dur="indefinite"/>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rot="16200000">
            <a:off x="-2579105" y="3406688"/>
            <a:ext cx="6048672"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GENERALIDADES DE LAS SOLUCIONES DE COBERTURA </a:t>
            </a:r>
            <a:r>
              <a:rPr lang="en-US" sz="2400" dirty="0">
                <a:solidFill>
                  <a:schemeClr val="tx1"/>
                </a:solidFill>
              </a:rPr>
              <a:t> </a:t>
            </a:r>
            <a:r>
              <a:rPr lang="en-US" sz="2400" dirty="0" smtClean="0">
                <a:solidFill>
                  <a:schemeClr val="tx1"/>
                </a:solidFill>
              </a:rPr>
              <a:t>EN INTERIORES</a:t>
            </a:r>
            <a:endParaRPr lang="es-EC" sz="2400" dirty="0">
              <a:solidFill>
                <a:schemeClr val="tx1"/>
              </a:solidFill>
            </a:endParaRPr>
          </a:p>
        </p:txBody>
      </p:sp>
      <p:cxnSp>
        <p:nvCxnSpPr>
          <p:cNvPr id="17" name="16 Conector recto"/>
          <p:cNvCxnSpPr/>
          <p:nvPr/>
        </p:nvCxnSpPr>
        <p:spPr>
          <a:xfrm>
            <a:off x="899592" y="836712"/>
            <a:ext cx="0" cy="60212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542487" y="332656"/>
            <a:ext cx="5400600" cy="792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TÉCNICAS DE COBERTURA PARA INTERIORES</a:t>
            </a:r>
            <a:endParaRPr lang="es-EC"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24880"/>
            <a:ext cx="61055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Proceso"/>
          <p:cNvSpPr/>
          <p:nvPr/>
        </p:nvSpPr>
        <p:spPr>
          <a:xfrm>
            <a:off x="5436096" y="1224880"/>
            <a:ext cx="1368152" cy="4724400"/>
          </a:xfrm>
          <a:prstGeom prst="flowChartProcess">
            <a:avLst/>
          </a:prstGeom>
          <a:solidFill>
            <a:srgbClr val="D3F4BA">
              <a:alpha val="5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Llamada de flecha hacia arriba"/>
          <p:cNvSpPr/>
          <p:nvPr/>
        </p:nvSpPr>
        <p:spPr>
          <a:xfrm>
            <a:off x="2568949" y="5736288"/>
            <a:ext cx="3083171" cy="1121712"/>
          </a:xfrm>
          <a:prstGeom prst="upArrowCallout">
            <a:avLst>
              <a:gd name="adj1" fmla="val 10782"/>
              <a:gd name="adj2" fmla="val 20261"/>
              <a:gd name="adj3" fmla="val 17891"/>
              <a:gd name="adj4" fmla="val 756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dirty="0" smtClean="0">
              <a:solidFill>
                <a:schemeClr val="tx1"/>
              </a:solidFill>
            </a:endParaRPr>
          </a:p>
          <a:p>
            <a:pPr algn="ctr"/>
            <a:r>
              <a:rPr lang="es-EC" sz="1100" dirty="0" smtClean="0">
                <a:solidFill>
                  <a:schemeClr val="tx1"/>
                </a:solidFill>
              </a:rPr>
              <a:t>Un </a:t>
            </a:r>
            <a:r>
              <a:rPr lang="es-EC" sz="1100" dirty="0">
                <a:solidFill>
                  <a:schemeClr val="tx1"/>
                </a:solidFill>
              </a:rPr>
              <a:t>inconveniente con repetidoras es la limitada capacidad de tráfico, ya que no pueden generar nuevo tráfico todo lo contrario, sólo se cargan más los sitios desde el cual se conecta la antena donante.</a:t>
            </a:r>
          </a:p>
          <a:p>
            <a:pPr algn="ctr"/>
            <a:endParaRPr lang="es-EC" sz="1400" dirty="0">
              <a:solidFill>
                <a:schemeClr val="tx1"/>
              </a:solidFill>
            </a:endParaRPr>
          </a:p>
        </p:txBody>
      </p:sp>
      <p:sp>
        <p:nvSpPr>
          <p:cNvPr id="11" name="10 Llamada de flecha hacia arriba"/>
          <p:cNvSpPr/>
          <p:nvPr/>
        </p:nvSpPr>
        <p:spPr>
          <a:xfrm>
            <a:off x="6060829" y="5764589"/>
            <a:ext cx="3083171" cy="1121712"/>
          </a:xfrm>
          <a:prstGeom prst="upArrowCallout">
            <a:avLst>
              <a:gd name="adj1" fmla="val 10782"/>
              <a:gd name="adj2" fmla="val 20261"/>
              <a:gd name="adj3" fmla="val 17891"/>
              <a:gd name="adj4" fmla="val 7564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dirty="0" smtClean="0">
              <a:solidFill>
                <a:schemeClr val="tx1"/>
              </a:solidFill>
            </a:endParaRPr>
          </a:p>
          <a:p>
            <a:pPr algn="ctr"/>
            <a:r>
              <a:rPr lang="es-EC" sz="1100" dirty="0">
                <a:solidFill>
                  <a:schemeClr val="tx1"/>
                </a:solidFill>
              </a:rPr>
              <a:t>En cambio las </a:t>
            </a:r>
            <a:r>
              <a:rPr lang="es-EC" sz="1100" dirty="0" err="1">
                <a:solidFill>
                  <a:schemeClr val="tx1"/>
                </a:solidFill>
              </a:rPr>
              <a:t>picoceldas</a:t>
            </a:r>
            <a:r>
              <a:rPr lang="es-EC" sz="1100" dirty="0">
                <a:solidFill>
                  <a:schemeClr val="tx1"/>
                </a:solidFill>
              </a:rPr>
              <a:t> o </a:t>
            </a:r>
            <a:r>
              <a:rPr lang="es-EC" sz="1100" dirty="0" err="1">
                <a:solidFill>
                  <a:schemeClr val="tx1"/>
                </a:solidFill>
              </a:rPr>
              <a:t>femtoceldas</a:t>
            </a:r>
            <a:r>
              <a:rPr lang="es-EC" sz="1100" dirty="0">
                <a:solidFill>
                  <a:schemeClr val="tx1"/>
                </a:solidFill>
              </a:rPr>
              <a:t> a pesar de ser más económicas soportan un menor número de usuarios, por lo que este tipo de técnicas son ideales para espacios pequeños como casas u oficinas.</a:t>
            </a:r>
          </a:p>
          <a:p>
            <a:pPr algn="ctr"/>
            <a:endParaRPr lang="es-EC" sz="1400" dirty="0">
              <a:solidFill>
                <a:schemeClr val="tx1"/>
              </a:solidFill>
            </a:endParaRPr>
          </a:p>
        </p:txBody>
      </p:sp>
    </p:spTree>
    <p:extLst>
      <p:ext uri="{BB962C8B-B14F-4D97-AF65-F5344CB8AC3E}">
        <p14:creationId xmlns:p14="http://schemas.microsoft.com/office/powerpoint/2010/main" val="359286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FUNDAMENTOS TEÓRICOS</a:t>
            </a:r>
            <a:endParaRPr lang="es-EC" sz="44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3540759" y="2969809"/>
            <a:ext cx="1944216" cy="936104"/>
          </a:xfrm>
          <a:prstGeom prst="rect">
            <a:avLst/>
          </a:prstGeom>
          <a:solidFill>
            <a:srgbClr val="A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 organizó en </a:t>
            </a:r>
            <a:r>
              <a:rPr lang="en-US" dirty="0" err="1" smtClean="0">
                <a:solidFill>
                  <a:schemeClr val="tx1"/>
                </a:solidFill>
              </a:rPr>
              <a:t>tres</a:t>
            </a:r>
            <a:r>
              <a:rPr lang="en-US" dirty="0" smtClean="0">
                <a:solidFill>
                  <a:schemeClr val="tx1"/>
                </a:solidFill>
              </a:rPr>
              <a:t> grupos</a:t>
            </a:r>
            <a:endParaRPr lang="es-EC" dirty="0">
              <a:solidFill>
                <a:schemeClr val="tx1"/>
              </a:solidFill>
            </a:endParaRPr>
          </a:p>
        </p:txBody>
      </p:sp>
      <p:sp>
        <p:nvSpPr>
          <p:cNvPr id="20" name="19 Elipse"/>
          <p:cNvSpPr/>
          <p:nvPr/>
        </p:nvSpPr>
        <p:spPr>
          <a:xfrm>
            <a:off x="2892687" y="1700808"/>
            <a:ext cx="3240360" cy="936104"/>
          </a:xfrm>
          <a:prstGeom prst="ellipse">
            <a:avLst/>
          </a:prstGeom>
          <a:solidFill>
            <a:srgbClr val="B8DAF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SITUACIÓN ACTUAL DE LAS OPERADORAS DEL SMA EN ECUADOR</a:t>
            </a:r>
          </a:p>
          <a:p>
            <a:pPr algn="ctr"/>
            <a:endParaRPr lang="es-EC" dirty="0"/>
          </a:p>
        </p:txBody>
      </p:sp>
      <p:sp>
        <p:nvSpPr>
          <p:cNvPr id="23" name="22 Elipse"/>
          <p:cNvSpPr/>
          <p:nvPr/>
        </p:nvSpPr>
        <p:spPr>
          <a:xfrm>
            <a:off x="5580112" y="2966113"/>
            <a:ext cx="3240360" cy="936104"/>
          </a:xfrm>
          <a:prstGeom prst="ellipse">
            <a:avLst/>
          </a:prstGeom>
          <a:solidFill>
            <a:srgbClr val="EAF9B5">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GENERALIDADES DE LAS SOLUCIONES PARA COBERTURA INDOOR</a:t>
            </a:r>
          </a:p>
          <a:p>
            <a:pPr algn="ctr"/>
            <a:endParaRPr lang="es-EC" dirty="0"/>
          </a:p>
        </p:txBody>
      </p:sp>
      <p:sp>
        <p:nvSpPr>
          <p:cNvPr id="25" name="24 Elipse"/>
          <p:cNvSpPr/>
          <p:nvPr/>
        </p:nvSpPr>
        <p:spPr>
          <a:xfrm>
            <a:off x="611560" y="2852936"/>
            <a:ext cx="2304256" cy="1179271"/>
          </a:xfrm>
          <a:prstGeom prst="ellipse">
            <a:avLst/>
          </a:prstGeom>
          <a:solidFill>
            <a:srgbClr val="D3F4BA">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DESCRIPCIÓN DE EQUIPOS</a:t>
            </a:r>
          </a:p>
          <a:p>
            <a:pPr algn="ctr"/>
            <a:endParaRPr lang="es-EC" dirty="0"/>
          </a:p>
        </p:txBody>
      </p:sp>
    </p:spTree>
    <p:extLst>
      <p:ext uri="{BB962C8B-B14F-4D97-AF65-F5344CB8AC3E}">
        <p14:creationId xmlns:p14="http://schemas.microsoft.com/office/powerpoint/2010/main" val="28583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5"/>
                                        </p:tgtEl>
                                        <p:attrNameLst>
                                          <p:attrName>style.textDecorationUnderline</p:attrName>
                                        </p:attrNameLst>
                                      </p:cBhvr>
                                      <p:to>
                                        <p:strVal val="true"/>
                                      </p:to>
                                    </p:set>
                                  </p:childTnLst>
                                </p:cTn>
                              </p:par>
                              <p:par>
                                <p:cTn id="7" presetID="9" presetClass="emph" presetSubtype="0" grpId="0" nodeType="withEffect">
                                  <p:stCondLst>
                                    <p:cond delay="0"/>
                                  </p:stCondLst>
                                  <p:childTnLst>
                                    <p:set>
                                      <p:cBhvr rctx="PPT">
                                        <p:cTn id="8" dur="indefinite"/>
                                        <p:tgtEl>
                                          <p:spTgt spid="20"/>
                                        </p:tgtEl>
                                        <p:attrNameLst>
                                          <p:attrName>style.opacity</p:attrName>
                                        </p:attrNameLst>
                                      </p:cBhvr>
                                      <p:to>
                                        <p:strVal val="0.5"/>
                                      </p:to>
                                    </p:set>
                                    <p:animEffect filter="image" prLst="opacity: 0.5">
                                      <p:cBhvr rctx="IE">
                                        <p:cTn id="9" dur="indefinite"/>
                                        <p:tgtEl>
                                          <p:spTgt spid="20"/>
                                        </p:tgtEl>
                                      </p:cBhvr>
                                    </p:animEffect>
                                  </p:childTnLst>
                                </p:cTn>
                              </p:par>
                              <p:par>
                                <p:cTn id="10" presetID="9" presetClass="emph" presetSubtype="0" grpId="0" nodeType="withEffect">
                                  <p:stCondLst>
                                    <p:cond delay="0"/>
                                  </p:stCondLst>
                                  <p:childTnLst>
                                    <p:set>
                                      <p:cBhvr rctx="PPT">
                                        <p:cTn id="11" dur="indefinite"/>
                                        <p:tgtEl>
                                          <p:spTgt spid="23"/>
                                        </p:tgtEl>
                                        <p:attrNameLst>
                                          <p:attrName>style.opacity</p:attrName>
                                        </p:attrNameLst>
                                      </p:cBhvr>
                                      <p:to>
                                        <p:strVal val="0.5"/>
                                      </p:to>
                                    </p:set>
                                    <p:animEffect filter="image" prLst="opacity: 0.5">
                                      <p:cBhvr rctx="IE">
                                        <p:cTn id="12"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rot="16200000">
            <a:off x="-2579105" y="3406688"/>
            <a:ext cx="6048672"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DESCRIPCIÓN DE EQUIPOS</a:t>
            </a:r>
            <a:endParaRPr lang="es-EC" sz="2400" dirty="0">
              <a:solidFill>
                <a:schemeClr val="tx1"/>
              </a:solidFill>
            </a:endParaRPr>
          </a:p>
        </p:txBody>
      </p:sp>
      <p:cxnSp>
        <p:nvCxnSpPr>
          <p:cNvPr id="17" name="16 Conector recto"/>
          <p:cNvCxnSpPr/>
          <p:nvPr/>
        </p:nvCxnSpPr>
        <p:spPr>
          <a:xfrm>
            <a:off x="899592" y="836712"/>
            <a:ext cx="0" cy="60212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542487" y="332656"/>
            <a:ext cx="5400600" cy="792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ELEMENTOS DEL SISTEMA DISTRIBUIDO DE ANTENAS (DAS)</a:t>
            </a:r>
            <a:endParaRPr lang="es-EC" dirty="0">
              <a:solidFill>
                <a:schemeClr val="tx1"/>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12776"/>
            <a:ext cx="4320480" cy="446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con línea 1"/>
          <p:cNvSpPr/>
          <p:nvPr/>
        </p:nvSpPr>
        <p:spPr>
          <a:xfrm>
            <a:off x="1115616" y="2060848"/>
            <a:ext cx="1367051" cy="648072"/>
          </a:xfrm>
          <a:prstGeom prst="borderCallout1">
            <a:avLst>
              <a:gd name="adj1" fmla="val 31577"/>
              <a:gd name="adj2" fmla="val 114324"/>
              <a:gd name="adj3" fmla="val -22182"/>
              <a:gd name="adj4" fmla="val 143247"/>
            </a:avLst>
          </a:prstGeom>
          <a:solidFill>
            <a:srgbClr val="DEF0C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Nodo</a:t>
            </a:r>
            <a:r>
              <a:rPr lang="en-US" sz="1400" dirty="0" smtClean="0">
                <a:solidFill>
                  <a:schemeClr val="tx1"/>
                </a:solidFill>
              </a:rPr>
              <a:t> B o </a:t>
            </a:r>
            <a:r>
              <a:rPr lang="en-US" sz="1400" dirty="0" err="1" smtClean="0">
                <a:solidFill>
                  <a:schemeClr val="tx1"/>
                </a:solidFill>
              </a:rPr>
              <a:t>Estación</a:t>
            </a:r>
            <a:r>
              <a:rPr lang="en-US" sz="1400" dirty="0" smtClean="0">
                <a:solidFill>
                  <a:schemeClr val="tx1"/>
                </a:solidFill>
              </a:rPr>
              <a:t> Base</a:t>
            </a:r>
            <a:endParaRPr lang="es-EC" sz="1400" dirty="0">
              <a:solidFill>
                <a:schemeClr val="tx1"/>
              </a:solidFill>
            </a:endParaRPr>
          </a:p>
        </p:txBody>
      </p:sp>
      <p:sp>
        <p:nvSpPr>
          <p:cNvPr id="9" name="8 Llamada con línea 1"/>
          <p:cNvSpPr/>
          <p:nvPr/>
        </p:nvSpPr>
        <p:spPr>
          <a:xfrm>
            <a:off x="5941253" y="1705624"/>
            <a:ext cx="1367051" cy="648072"/>
          </a:xfrm>
          <a:prstGeom prst="borderCallout1">
            <a:avLst>
              <a:gd name="adj1" fmla="val 42266"/>
              <a:gd name="adj2" fmla="val -4251"/>
              <a:gd name="adj3" fmla="val 99673"/>
              <a:gd name="adj4" fmla="val -29041"/>
            </a:avLst>
          </a:prstGeom>
          <a:solidFill>
            <a:srgbClr val="DEF0C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Cable Coaxial</a:t>
            </a:r>
            <a:endParaRPr lang="es-EC" sz="1400" dirty="0">
              <a:solidFill>
                <a:schemeClr val="tx1"/>
              </a:solidFill>
            </a:endParaRPr>
          </a:p>
        </p:txBody>
      </p:sp>
      <p:sp>
        <p:nvSpPr>
          <p:cNvPr id="10" name="9 Llamada con línea 1"/>
          <p:cNvSpPr/>
          <p:nvPr/>
        </p:nvSpPr>
        <p:spPr>
          <a:xfrm>
            <a:off x="6444208" y="3486053"/>
            <a:ext cx="1367051" cy="648072"/>
          </a:xfrm>
          <a:prstGeom prst="borderCallout1">
            <a:avLst>
              <a:gd name="adj1" fmla="val 42266"/>
              <a:gd name="adj2" fmla="val -4251"/>
              <a:gd name="adj3" fmla="val 12023"/>
              <a:gd name="adj4" fmla="val -45256"/>
            </a:avLst>
          </a:prstGeom>
          <a:solidFill>
            <a:srgbClr val="DEF0C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Tappers (</a:t>
            </a:r>
            <a:r>
              <a:rPr lang="en-US" sz="1400" dirty="0" err="1" smtClean="0">
                <a:solidFill>
                  <a:schemeClr val="tx1"/>
                </a:solidFill>
              </a:rPr>
              <a:t>Acopladores</a:t>
            </a:r>
            <a:r>
              <a:rPr lang="en-US" sz="1400" dirty="0" smtClean="0">
                <a:solidFill>
                  <a:schemeClr val="tx1"/>
                </a:solidFill>
              </a:rPr>
              <a:t>)</a:t>
            </a:r>
            <a:endParaRPr lang="es-EC" sz="1400" dirty="0">
              <a:solidFill>
                <a:schemeClr val="tx1"/>
              </a:solidFill>
            </a:endParaRPr>
          </a:p>
        </p:txBody>
      </p:sp>
      <p:sp>
        <p:nvSpPr>
          <p:cNvPr id="11" name="10 Llamada con línea 1"/>
          <p:cNvSpPr/>
          <p:nvPr/>
        </p:nvSpPr>
        <p:spPr>
          <a:xfrm>
            <a:off x="2482667" y="3375407"/>
            <a:ext cx="1367051" cy="648072"/>
          </a:xfrm>
          <a:prstGeom prst="borderCallout1">
            <a:avLst>
              <a:gd name="adj1" fmla="val 74333"/>
              <a:gd name="adj2" fmla="val 107230"/>
              <a:gd name="adj3" fmla="val 283524"/>
              <a:gd name="adj4" fmla="val 204055"/>
            </a:avLst>
          </a:prstGeom>
          <a:solidFill>
            <a:srgbClr val="DEF0C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Splitters</a:t>
            </a:r>
            <a:endParaRPr lang="es-EC" sz="1400" dirty="0">
              <a:solidFill>
                <a:schemeClr val="tx1"/>
              </a:solidFill>
            </a:endParaRP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2156" y="1178686"/>
            <a:ext cx="1077755" cy="176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087" y="2197478"/>
            <a:ext cx="888118" cy="300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189" y="3356992"/>
            <a:ext cx="1205903" cy="323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Llamada con línea 1"/>
          <p:cNvSpPr/>
          <p:nvPr/>
        </p:nvSpPr>
        <p:spPr>
          <a:xfrm>
            <a:off x="2283485" y="4553336"/>
            <a:ext cx="1367051" cy="648072"/>
          </a:xfrm>
          <a:prstGeom prst="borderCallout1">
            <a:avLst>
              <a:gd name="adj1" fmla="val 42266"/>
              <a:gd name="adj2" fmla="val 102163"/>
              <a:gd name="adj3" fmla="val 80432"/>
              <a:gd name="adj4" fmla="val 129059"/>
            </a:avLst>
          </a:prstGeom>
          <a:solidFill>
            <a:srgbClr val="DEF0C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Antena</a:t>
            </a:r>
            <a:endParaRPr lang="es-EC" sz="1400" dirty="0">
              <a:solidFill>
                <a:schemeClr val="tx1"/>
              </a:solidFill>
            </a:endParaRPr>
          </a:p>
        </p:txBody>
      </p:sp>
      <p:pic>
        <p:nvPicPr>
          <p:cNvPr id="10248"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b="15940"/>
          <a:stretch/>
        </p:blipFill>
        <p:spPr bwMode="auto">
          <a:xfrm>
            <a:off x="1115616" y="5517232"/>
            <a:ext cx="2924538" cy="121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Llamada con línea 1"/>
          <p:cNvSpPr/>
          <p:nvPr/>
        </p:nvSpPr>
        <p:spPr>
          <a:xfrm>
            <a:off x="4636411" y="6083271"/>
            <a:ext cx="1367051" cy="648072"/>
          </a:xfrm>
          <a:prstGeom prst="borderCallout1">
            <a:avLst>
              <a:gd name="adj1" fmla="val -17593"/>
              <a:gd name="adj2" fmla="val 79867"/>
              <a:gd name="adj3" fmla="val -56388"/>
              <a:gd name="adj4" fmla="val 76359"/>
            </a:avLst>
          </a:prstGeom>
          <a:solidFill>
            <a:srgbClr val="DEF0C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Conectores</a:t>
            </a:r>
            <a:endParaRPr lang="es-EC" sz="1400" dirty="0">
              <a:solidFill>
                <a:schemeClr val="tx1"/>
              </a:solidFill>
            </a:endParaRPr>
          </a:p>
        </p:txBody>
      </p:sp>
      <p:pic>
        <p:nvPicPr>
          <p:cNvPr id="1025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2379" y="5517231"/>
            <a:ext cx="1463947" cy="121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5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3"/>
                                        </p:tgtEl>
                                        <p:attrNameLst>
                                          <p:attrName>style.opacity</p:attrName>
                                        </p:attrNameLst>
                                      </p:cBhvr>
                                      <p:to>
                                        <p:strVal val="0.5"/>
                                      </p:to>
                                    </p:set>
                                    <p:animEffect filter="image" prLst="opacity: 0.5">
                                      <p:cBhvr rctx="IE">
                                        <p:cTn id="14" dur="indefinite"/>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9"/>
                                        </p:tgtEl>
                                        <p:attrNameLst>
                                          <p:attrName>style.opacity</p:attrName>
                                        </p:attrNameLst>
                                      </p:cBhvr>
                                      <p:to>
                                        <p:strVal val="0.5"/>
                                      </p:to>
                                    </p:set>
                                    <p:animEffect filter="image" prLst="opacity: 0.5">
                                      <p:cBhvr rctx="IE">
                                        <p:cTn id="27" dur="indefinite"/>
                                        <p:tgtEl>
                                          <p:spTgt spid="9"/>
                                        </p:tgtEl>
                                      </p:cBhvr>
                                    </p:animEffect>
                                  </p:childTnLst>
                                </p:cTn>
                              </p:par>
                              <p:par>
                                <p:cTn id="28" presetID="10" presetClass="exit" presetSubtype="0" fill="hold" nodeType="withEffect">
                                  <p:stCondLst>
                                    <p:cond delay="0"/>
                                  </p:stCondLst>
                                  <p:childTnLst>
                                    <p:animEffect transition="out" filter="fade">
                                      <p:cBhvr>
                                        <p:cTn id="29" dur="250"/>
                                        <p:tgtEl>
                                          <p:spTgt spid="12"/>
                                        </p:tgtEl>
                                      </p:cBhvr>
                                    </p:animEffect>
                                    <p:set>
                                      <p:cBhvr>
                                        <p:cTn id="30" dur="1" fill="hold">
                                          <p:stCondLst>
                                            <p:cond delay="249"/>
                                          </p:stCondLst>
                                        </p:cTn>
                                        <p:tgtEl>
                                          <p:spTgt spid="12"/>
                                        </p:tgtEl>
                                        <p:attrNameLst>
                                          <p:attrName>style.visibility</p:attrName>
                                        </p:attrNameLst>
                                      </p:cBhvr>
                                      <p:to>
                                        <p:strVal val="hidden"/>
                                      </p:to>
                                    </p:set>
                                  </p:childTnLst>
                                </p:cTn>
                              </p:par>
                              <p:par>
                                <p:cTn id="31" presetID="22" presetClass="entr" presetSubtype="4" fill="hold" grpId="1"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10245"/>
                                        </p:tgtEl>
                                        <p:attrNameLst>
                                          <p:attrName>style.visibility</p:attrName>
                                        </p:attrNameLst>
                                      </p:cBhvr>
                                      <p:to>
                                        <p:strVal val="visible"/>
                                      </p:to>
                                    </p:set>
                                    <p:animEffect transition="in" filter="wipe(down)">
                                      <p:cBhvr>
                                        <p:cTn id="36" dur="500"/>
                                        <p:tgtEl>
                                          <p:spTgt spid="1024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grpId="2" nodeType="clickEffect">
                                  <p:stCondLst>
                                    <p:cond delay="0"/>
                                  </p:stCondLst>
                                  <p:childTnLst>
                                    <p:set>
                                      <p:cBhvr rctx="PPT">
                                        <p:cTn id="40" dur="indefinite"/>
                                        <p:tgtEl>
                                          <p:spTgt spid="10"/>
                                        </p:tgtEl>
                                        <p:attrNameLst>
                                          <p:attrName>style.opacity</p:attrName>
                                        </p:attrNameLst>
                                      </p:cBhvr>
                                      <p:to>
                                        <p:strVal val="0.5"/>
                                      </p:to>
                                    </p:set>
                                    <p:animEffect filter="image" prLst="opacity: 0.5">
                                      <p:cBhvr rctx="IE">
                                        <p:cTn id="41" dur="indefinite"/>
                                        <p:tgtEl>
                                          <p:spTgt spid="10"/>
                                        </p:tgtEl>
                                      </p:cBhvr>
                                    </p:animEffect>
                                  </p:childTnLst>
                                </p:cTn>
                              </p:par>
                              <p:par>
                                <p:cTn id="42" presetID="42" presetClass="exit" presetSubtype="0" fill="hold" nodeType="withEffect">
                                  <p:stCondLst>
                                    <p:cond delay="0"/>
                                  </p:stCondLst>
                                  <p:childTnLst>
                                    <p:animEffect transition="out" filter="fade">
                                      <p:cBhvr>
                                        <p:cTn id="43" dur="750"/>
                                        <p:tgtEl>
                                          <p:spTgt spid="10245"/>
                                        </p:tgtEl>
                                      </p:cBhvr>
                                    </p:animEffect>
                                    <p:anim calcmode="lin" valueType="num">
                                      <p:cBhvr>
                                        <p:cTn id="44" dur="750"/>
                                        <p:tgtEl>
                                          <p:spTgt spid="10245"/>
                                        </p:tgtEl>
                                        <p:attrNameLst>
                                          <p:attrName>ppt_x</p:attrName>
                                        </p:attrNameLst>
                                      </p:cBhvr>
                                      <p:tavLst>
                                        <p:tav tm="0">
                                          <p:val>
                                            <p:strVal val="ppt_x"/>
                                          </p:val>
                                        </p:tav>
                                        <p:tav tm="100000">
                                          <p:val>
                                            <p:strVal val="ppt_x"/>
                                          </p:val>
                                        </p:tav>
                                      </p:tavLst>
                                    </p:anim>
                                    <p:anim calcmode="lin" valueType="num">
                                      <p:cBhvr>
                                        <p:cTn id="45" dur="750"/>
                                        <p:tgtEl>
                                          <p:spTgt spid="10245"/>
                                        </p:tgtEl>
                                        <p:attrNameLst>
                                          <p:attrName>ppt_y</p:attrName>
                                        </p:attrNameLst>
                                      </p:cBhvr>
                                      <p:tavLst>
                                        <p:tav tm="0">
                                          <p:val>
                                            <p:strVal val="ppt_y"/>
                                          </p:val>
                                        </p:tav>
                                        <p:tav tm="100000">
                                          <p:val>
                                            <p:strVal val="ppt_y+.1"/>
                                          </p:val>
                                        </p:tav>
                                      </p:tavLst>
                                    </p:anim>
                                    <p:set>
                                      <p:cBhvr>
                                        <p:cTn id="46" dur="1" fill="hold">
                                          <p:stCondLst>
                                            <p:cond delay="749"/>
                                          </p:stCondLst>
                                        </p:cTn>
                                        <p:tgtEl>
                                          <p:spTgt spid="10245"/>
                                        </p:tgtEl>
                                        <p:attrNameLst>
                                          <p:attrName>style.visibility</p:attrName>
                                        </p:attrNameLst>
                                      </p:cBhvr>
                                      <p:to>
                                        <p:strVal val="hidden"/>
                                      </p:to>
                                    </p:set>
                                  </p:childTnLst>
                                </p:cTn>
                              </p:par>
                              <p:par>
                                <p:cTn id="47" presetID="21" presetClass="entr" presetSubtype="1"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1)">
                                      <p:cBhvr>
                                        <p:cTn id="49" dur="750"/>
                                        <p:tgtEl>
                                          <p:spTgt spid="11"/>
                                        </p:tgtEl>
                                      </p:cBhvr>
                                    </p:animEffect>
                                  </p:childTnLst>
                                </p:cTn>
                              </p:par>
                              <p:par>
                                <p:cTn id="50" presetID="53" presetClass="entr" presetSubtype="16" fill="hold" nodeType="withEffect">
                                  <p:stCondLst>
                                    <p:cond delay="0"/>
                                  </p:stCondLst>
                                  <p:childTnLst>
                                    <p:set>
                                      <p:cBhvr>
                                        <p:cTn id="51" dur="1" fill="hold">
                                          <p:stCondLst>
                                            <p:cond delay="0"/>
                                          </p:stCondLst>
                                        </p:cTn>
                                        <p:tgtEl>
                                          <p:spTgt spid="10246"/>
                                        </p:tgtEl>
                                        <p:attrNameLst>
                                          <p:attrName>style.visibility</p:attrName>
                                        </p:attrNameLst>
                                      </p:cBhvr>
                                      <p:to>
                                        <p:strVal val="visible"/>
                                      </p:to>
                                    </p:set>
                                    <p:anim calcmode="lin" valueType="num">
                                      <p:cBhvr>
                                        <p:cTn id="52" dur="500" fill="hold"/>
                                        <p:tgtEl>
                                          <p:spTgt spid="10246"/>
                                        </p:tgtEl>
                                        <p:attrNameLst>
                                          <p:attrName>ppt_w</p:attrName>
                                        </p:attrNameLst>
                                      </p:cBhvr>
                                      <p:tavLst>
                                        <p:tav tm="0">
                                          <p:val>
                                            <p:fltVal val="0"/>
                                          </p:val>
                                        </p:tav>
                                        <p:tav tm="100000">
                                          <p:val>
                                            <p:strVal val="#ppt_w"/>
                                          </p:val>
                                        </p:tav>
                                      </p:tavLst>
                                    </p:anim>
                                    <p:anim calcmode="lin" valueType="num">
                                      <p:cBhvr>
                                        <p:cTn id="53" dur="500" fill="hold"/>
                                        <p:tgtEl>
                                          <p:spTgt spid="10246"/>
                                        </p:tgtEl>
                                        <p:attrNameLst>
                                          <p:attrName>ppt_h</p:attrName>
                                        </p:attrNameLst>
                                      </p:cBhvr>
                                      <p:tavLst>
                                        <p:tav tm="0">
                                          <p:val>
                                            <p:fltVal val="0"/>
                                          </p:val>
                                        </p:tav>
                                        <p:tav tm="100000">
                                          <p:val>
                                            <p:strVal val="#ppt_h"/>
                                          </p:val>
                                        </p:tav>
                                      </p:tavLst>
                                    </p:anim>
                                    <p:animEffect transition="in" filter="fade">
                                      <p:cBhvr>
                                        <p:cTn id="54" dur="500"/>
                                        <p:tgtEl>
                                          <p:spTgt spid="1024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1" nodeType="clickEffect">
                                  <p:stCondLst>
                                    <p:cond delay="0"/>
                                  </p:stCondLst>
                                  <p:childTnLst>
                                    <p:set>
                                      <p:cBhvr rctx="PPT">
                                        <p:cTn id="58" dur="indefinite"/>
                                        <p:tgtEl>
                                          <p:spTgt spid="11"/>
                                        </p:tgtEl>
                                        <p:attrNameLst>
                                          <p:attrName>style.opacity</p:attrName>
                                        </p:attrNameLst>
                                      </p:cBhvr>
                                      <p:to>
                                        <p:strVal val="0.5"/>
                                      </p:to>
                                    </p:set>
                                    <p:animEffect filter="image" prLst="opacity: 0.5">
                                      <p:cBhvr rctx="IE">
                                        <p:cTn id="59" dur="indefinite"/>
                                        <p:tgtEl>
                                          <p:spTgt spid="11"/>
                                        </p:tgtEl>
                                      </p:cBhvr>
                                    </p:animEffect>
                                  </p:childTnLst>
                                </p:cTn>
                              </p:par>
                              <p:par>
                                <p:cTn id="60" presetID="16" presetClass="exit" presetSubtype="21" fill="hold" nodeType="withEffect">
                                  <p:stCondLst>
                                    <p:cond delay="0"/>
                                  </p:stCondLst>
                                  <p:childTnLst>
                                    <p:animEffect transition="out" filter="barn(inVertical)">
                                      <p:cBhvr>
                                        <p:cTn id="61" dur="500"/>
                                        <p:tgtEl>
                                          <p:spTgt spid="10246"/>
                                        </p:tgtEl>
                                      </p:cBhvr>
                                    </p:animEffect>
                                    <p:set>
                                      <p:cBhvr>
                                        <p:cTn id="62" dur="1" fill="hold">
                                          <p:stCondLst>
                                            <p:cond delay="499"/>
                                          </p:stCondLst>
                                        </p:cTn>
                                        <p:tgtEl>
                                          <p:spTgt spid="10246"/>
                                        </p:tgtEl>
                                        <p:attrNameLst>
                                          <p:attrName>style.visibility</p:attrName>
                                        </p:attrNameLst>
                                      </p:cBhvr>
                                      <p:to>
                                        <p:strVal val="hidden"/>
                                      </p:to>
                                    </p:set>
                                  </p:childTnLst>
                                </p:cTn>
                              </p:par>
                              <p:par>
                                <p:cTn id="63" presetID="21" presetClass="entr" presetSubtype="1"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heel(1)">
                                      <p:cBhvr>
                                        <p:cTn id="65" dur="750"/>
                                        <p:tgtEl>
                                          <p:spTgt spid="18"/>
                                        </p:tgtEl>
                                      </p:cBhvr>
                                    </p:animEffect>
                                  </p:childTnLst>
                                </p:cTn>
                              </p:par>
                              <p:par>
                                <p:cTn id="66" presetID="16" presetClass="entr" presetSubtype="21" fill="hold" nodeType="withEffect">
                                  <p:stCondLst>
                                    <p:cond delay="0"/>
                                  </p:stCondLst>
                                  <p:childTnLst>
                                    <p:set>
                                      <p:cBhvr>
                                        <p:cTn id="67" dur="1" fill="hold">
                                          <p:stCondLst>
                                            <p:cond delay="0"/>
                                          </p:stCondLst>
                                        </p:cTn>
                                        <p:tgtEl>
                                          <p:spTgt spid="10248"/>
                                        </p:tgtEl>
                                        <p:attrNameLst>
                                          <p:attrName>style.visibility</p:attrName>
                                        </p:attrNameLst>
                                      </p:cBhvr>
                                      <p:to>
                                        <p:strVal val="visible"/>
                                      </p:to>
                                    </p:set>
                                    <p:animEffect transition="in" filter="barn(inVertical)">
                                      <p:cBhvr>
                                        <p:cTn id="68" dur="500"/>
                                        <p:tgtEl>
                                          <p:spTgt spid="1024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mph" presetSubtype="0" grpId="1" nodeType="clickEffect">
                                  <p:stCondLst>
                                    <p:cond delay="0"/>
                                  </p:stCondLst>
                                  <p:childTnLst>
                                    <p:set>
                                      <p:cBhvr rctx="PPT">
                                        <p:cTn id="72" dur="indefinite"/>
                                        <p:tgtEl>
                                          <p:spTgt spid="18"/>
                                        </p:tgtEl>
                                        <p:attrNameLst>
                                          <p:attrName>style.opacity</p:attrName>
                                        </p:attrNameLst>
                                      </p:cBhvr>
                                      <p:to>
                                        <p:strVal val="0.5"/>
                                      </p:to>
                                    </p:set>
                                    <p:animEffect filter="image" prLst="opacity: 0.5">
                                      <p:cBhvr rctx="IE">
                                        <p:cTn id="73" dur="indefinite"/>
                                        <p:tgtEl>
                                          <p:spTgt spid="18"/>
                                        </p:tgtEl>
                                      </p:cBhvr>
                                    </p:animEffect>
                                  </p:childTnLst>
                                </p:cTn>
                              </p:par>
                              <p:par>
                                <p:cTn id="74" presetID="16" presetClass="exit" presetSubtype="21" fill="hold" nodeType="withEffect">
                                  <p:stCondLst>
                                    <p:cond delay="0"/>
                                  </p:stCondLst>
                                  <p:childTnLst>
                                    <p:animEffect transition="out" filter="barn(inVertical)">
                                      <p:cBhvr>
                                        <p:cTn id="75" dur="500"/>
                                        <p:tgtEl>
                                          <p:spTgt spid="10248"/>
                                        </p:tgtEl>
                                      </p:cBhvr>
                                    </p:animEffect>
                                    <p:set>
                                      <p:cBhvr>
                                        <p:cTn id="76" dur="1" fill="hold">
                                          <p:stCondLst>
                                            <p:cond delay="499"/>
                                          </p:stCondLst>
                                        </p:cTn>
                                        <p:tgtEl>
                                          <p:spTgt spid="10248"/>
                                        </p:tgtEl>
                                        <p:attrNameLst>
                                          <p:attrName>style.visibility</p:attrName>
                                        </p:attrNameLst>
                                      </p:cBhvr>
                                      <p:to>
                                        <p:strVal val="hidden"/>
                                      </p:to>
                                    </p:set>
                                  </p:childTnLst>
                                </p:cTn>
                              </p:par>
                              <p:par>
                                <p:cTn id="77" presetID="21" presetClass="entr" presetSubtype="1"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heel(1)">
                                      <p:cBhvr>
                                        <p:cTn id="79" dur="750"/>
                                        <p:tgtEl>
                                          <p:spTgt spid="19"/>
                                        </p:tgtEl>
                                      </p:cBhvr>
                                    </p:animEffect>
                                  </p:childTnLst>
                                </p:cTn>
                              </p:par>
                              <p:par>
                                <p:cTn id="80" presetID="42" presetClass="entr" presetSubtype="0" fill="hold" nodeType="withEffect">
                                  <p:stCondLst>
                                    <p:cond delay="0"/>
                                  </p:stCondLst>
                                  <p:childTnLst>
                                    <p:set>
                                      <p:cBhvr>
                                        <p:cTn id="81" dur="1" fill="hold">
                                          <p:stCondLst>
                                            <p:cond delay="0"/>
                                          </p:stCondLst>
                                        </p:cTn>
                                        <p:tgtEl>
                                          <p:spTgt spid="10250"/>
                                        </p:tgtEl>
                                        <p:attrNameLst>
                                          <p:attrName>style.visibility</p:attrName>
                                        </p:attrNameLst>
                                      </p:cBhvr>
                                      <p:to>
                                        <p:strVal val="visible"/>
                                      </p:to>
                                    </p:set>
                                    <p:animEffect transition="in" filter="fade">
                                      <p:cBhvr>
                                        <p:cTn id="82" dur="1000"/>
                                        <p:tgtEl>
                                          <p:spTgt spid="10250"/>
                                        </p:tgtEl>
                                      </p:cBhvr>
                                    </p:animEffect>
                                    <p:anim calcmode="lin" valueType="num">
                                      <p:cBhvr>
                                        <p:cTn id="83" dur="1000" fill="hold"/>
                                        <p:tgtEl>
                                          <p:spTgt spid="10250"/>
                                        </p:tgtEl>
                                        <p:attrNameLst>
                                          <p:attrName>ppt_x</p:attrName>
                                        </p:attrNameLst>
                                      </p:cBhvr>
                                      <p:tavLst>
                                        <p:tav tm="0">
                                          <p:val>
                                            <p:strVal val="#ppt_x"/>
                                          </p:val>
                                        </p:tav>
                                        <p:tav tm="100000">
                                          <p:val>
                                            <p:strVal val="#ppt_x"/>
                                          </p:val>
                                        </p:tav>
                                      </p:tavLst>
                                    </p:anim>
                                    <p:anim calcmode="lin" valueType="num">
                                      <p:cBhvr>
                                        <p:cTn id="84"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1" animBg="1"/>
      <p:bldP spid="10" grpId="2" animBg="1"/>
      <p:bldP spid="11" grpId="0" animBg="1"/>
      <p:bldP spid="11"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pic>
        <p:nvPicPr>
          <p:cNvPr id="20" name="19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8912" y="2129631"/>
            <a:ext cx="2095129" cy="2304000"/>
          </a:xfrm>
        </p:spPr>
      </p:pic>
      <p:sp>
        <p:nvSpPr>
          <p:cNvPr id="13" name="12 Rectángulo redondeado">
            <a:hlinkClick r:id="rId4" action="ppaction://hlinksldjump"/>
          </p:cNvPr>
          <p:cNvSpPr/>
          <p:nvPr/>
        </p:nvSpPr>
        <p:spPr>
          <a:xfrm>
            <a:off x="1835695" y="4153640"/>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ANÁLISIS Y RESULTADOS </a:t>
            </a:r>
            <a:endParaRPr lang="es-ES" sz="1400" b="1" dirty="0">
              <a:solidFill>
                <a:schemeClr val="bg1"/>
              </a:solidFill>
              <a:latin typeface="Lucida Bright" pitchFamily="18" charset="0"/>
            </a:endParaRPr>
          </a:p>
        </p:txBody>
      </p:sp>
      <p:sp>
        <p:nvSpPr>
          <p:cNvPr id="14" name="13 Rectángulo redondeado">
            <a:hlinkClick r:id="rId5" action="ppaction://hlinksldjump"/>
          </p:cNvPr>
          <p:cNvSpPr/>
          <p:nvPr/>
        </p:nvSpPr>
        <p:spPr>
          <a:xfrm>
            <a:off x="1835696" y="3289544"/>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METODOLOGÍA</a:t>
            </a:r>
            <a:endParaRPr lang="es-ES" sz="1400" b="1" dirty="0">
              <a:solidFill>
                <a:schemeClr val="bg1"/>
              </a:solidFill>
              <a:latin typeface="Lucida Bright" pitchFamily="18" charset="0"/>
            </a:endParaRPr>
          </a:p>
        </p:txBody>
      </p:sp>
      <p:sp>
        <p:nvSpPr>
          <p:cNvPr id="15" name="14 Rectángulo redondeado">
            <a:hlinkClick r:id="rId6" action="ppaction://hlinksldjump"/>
          </p:cNvPr>
          <p:cNvSpPr/>
          <p:nvPr/>
        </p:nvSpPr>
        <p:spPr>
          <a:xfrm>
            <a:off x="1835695" y="2420888"/>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FUNDAMENTOS TEÓRICOS</a:t>
            </a:r>
            <a:endParaRPr lang="es-ES" sz="1400" b="1" dirty="0">
              <a:solidFill>
                <a:schemeClr val="bg1"/>
              </a:solidFill>
              <a:latin typeface="Lucida Bright" pitchFamily="18" charset="0"/>
            </a:endParaRPr>
          </a:p>
        </p:txBody>
      </p:sp>
      <p:sp>
        <p:nvSpPr>
          <p:cNvPr id="16" name="15 Rectángulo redondeado">
            <a:hlinkClick r:id="rId4" action="ppaction://hlinksldjump"/>
          </p:cNvPr>
          <p:cNvSpPr/>
          <p:nvPr/>
        </p:nvSpPr>
        <p:spPr>
          <a:xfrm>
            <a:off x="1835695" y="5017736"/>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DISE</a:t>
            </a:r>
            <a:r>
              <a:rPr lang="es-EC" sz="1400" b="1" dirty="0" smtClean="0">
                <a:solidFill>
                  <a:schemeClr val="bg1"/>
                </a:solidFill>
                <a:latin typeface="Lucida Bright" pitchFamily="18" charset="0"/>
              </a:rPr>
              <a:t>ÑO DEL SISTEMA UMTS EN INTERIORES</a:t>
            </a:r>
            <a:endParaRPr lang="es-ES" sz="1400" b="1" dirty="0">
              <a:solidFill>
                <a:schemeClr val="bg1"/>
              </a:solidFill>
              <a:latin typeface="Lucida Bright" pitchFamily="18" charset="0"/>
            </a:endParaRPr>
          </a:p>
        </p:txBody>
      </p:sp>
      <p:sp>
        <p:nvSpPr>
          <p:cNvPr id="21" name="20 Rectángulo redondeado">
            <a:hlinkClick r:id="rId4" action="ppaction://hlinksldjump"/>
          </p:cNvPr>
          <p:cNvSpPr/>
          <p:nvPr/>
        </p:nvSpPr>
        <p:spPr>
          <a:xfrm>
            <a:off x="1835695" y="588183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b="1" dirty="0" smtClean="0">
                <a:solidFill>
                  <a:schemeClr val="bg1"/>
                </a:solidFill>
                <a:latin typeface="Lucida Bright" pitchFamily="18" charset="0"/>
              </a:rPr>
              <a:t>CONCLUSIONES Y RECOMENDACIONES</a:t>
            </a:r>
            <a:endParaRPr lang="es-ES" sz="1400" b="1" dirty="0">
              <a:solidFill>
                <a:schemeClr val="bg1"/>
              </a:solidFill>
              <a:latin typeface="Lucida Bright" pitchFamily="18" charset="0"/>
            </a:endParaRPr>
          </a:p>
        </p:txBody>
      </p:sp>
      <p:sp>
        <p:nvSpPr>
          <p:cNvPr id="10" name="9 Rectángulo redondeado">
            <a:hlinkClick r:id="rId7" action="ppaction://hlinksldjump"/>
          </p:cNvPr>
          <p:cNvSpPr/>
          <p:nvPr/>
        </p:nvSpPr>
        <p:spPr>
          <a:xfrm>
            <a:off x="1835696" y="155679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schemeClr val="bg1"/>
                </a:solidFill>
                <a:latin typeface="Lucida Bright" pitchFamily="18" charset="0"/>
              </a:rPr>
              <a:t>INTRODUCCIÓN</a:t>
            </a:r>
            <a:endParaRPr lang="es-ES" sz="1400" b="1" dirty="0">
              <a:solidFill>
                <a:schemeClr val="bg1"/>
              </a:solidFill>
              <a:latin typeface="Lucida Bright" pitchFamily="18" charset="0"/>
            </a:endParaRPr>
          </a:p>
        </p:txBody>
      </p:sp>
    </p:spTree>
    <p:extLst>
      <p:ext uri="{BB962C8B-B14F-4D97-AF65-F5344CB8AC3E}">
        <p14:creationId xmlns:p14="http://schemas.microsoft.com/office/powerpoint/2010/main" val="216273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METODOLOGÍA</a:t>
            </a:r>
            <a:endParaRPr lang="es-EC" sz="44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graphicFrame>
        <p:nvGraphicFramePr>
          <p:cNvPr id="6" name="5 Diagrama"/>
          <p:cNvGraphicFramePr/>
          <p:nvPr>
            <p:extLst>
              <p:ext uri="{D42A27DB-BD31-4B8C-83A1-F6EECF244321}">
                <p14:modId xmlns:p14="http://schemas.microsoft.com/office/powerpoint/2010/main" val="4283737450"/>
              </p:ext>
            </p:extLst>
          </p:nvPr>
        </p:nvGraphicFramePr>
        <p:xfrm>
          <a:off x="3013154"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Llamada de flecha a la derecha"/>
          <p:cNvSpPr/>
          <p:nvPr/>
        </p:nvSpPr>
        <p:spPr>
          <a:xfrm>
            <a:off x="107504" y="1412776"/>
            <a:ext cx="2880320" cy="1512168"/>
          </a:xfrm>
          <a:prstGeom prst="rightArrowCallou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El objetivo de utilizar un teléfono en modo inactivo es para obtener los niveles de cobertura y calidad. Además de verificar si el UE queda por fuera de servicio en algún instante.</a:t>
            </a:r>
            <a:endParaRPr lang="es-EC" sz="1200" dirty="0">
              <a:solidFill>
                <a:schemeClr val="tx1"/>
              </a:solidFill>
            </a:endParaRPr>
          </a:p>
        </p:txBody>
      </p:sp>
      <p:sp>
        <p:nvSpPr>
          <p:cNvPr id="8" name="7 Llamada de flecha a la derecha"/>
          <p:cNvSpPr/>
          <p:nvPr/>
        </p:nvSpPr>
        <p:spPr>
          <a:xfrm>
            <a:off x="107504" y="3645024"/>
            <a:ext cx="2880320" cy="1656184"/>
          </a:xfrm>
          <a:prstGeom prst="rightArrowCallout">
            <a:avLst/>
          </a:prstGeom>
          <a:solidFill>
            <a:srgbClr val="A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El objetivo de utilizar un teléfono en modo activo (llamadas cortas) es validar que se cursen correctamente las llamadas y que no existan problemas que incidan en el servicio celular.</a:t>
            </a:r>
            <a:endParaRPr lang="es-EC" sz="1200" dirty="0">
              <a:solidFill>
                <a:schemeClr val="tx1"/>
              </a:solidFill>
            </a:endParaRPr>
          </a:p>
        </p:txBody>
      </p:sp>
      <p:sp>
        <p:nvSpPr>
          <p:cNvPr id="9" name="8 Llamada rectangular"/>
          <p:cNvSpPr/>
          <p:nvPr/>
        </p:nvSpPr>
        <p:spPr>
          <a:xfrm>
            <a:off x="5148064" y="1285140"/>
            <a:ext cx="2664296" cy="883720"/>
          </a:xfrm>
          <a:prstGeom prst="wedgeRectCallou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Las pruebas se efectuaron en </a:t>
            </a:r>
            <a:r>
              <a:rPr lang="es-EC" sz="1400" dirty="0">
                <a:solidFill>
                  <a:schemeClr val="tx1"/>
                </a:solidFill>
              </a:rPr>
              <a:t>un día atípico </a:t>
            </a:r>
            <a:r>
              <a:rPr lang="es-EC" sz="1400" dirty="0" smtClean="0">
                <a:solidFill>
                  <a:schemeClr val="tx1"/>
                </a:solidFill>
              </a:rPr>
              <a:t>(Sábado) y </a:t>
            </a:r>
            <a:r>
              <a:rPr lang="es-EC" sz="1400" dirty="0">
                <a:solidFill>
                  <a:schemeClr val="tx1"/>
                </a:solidFill>
              </a:rPr>
              <a:t>en un día </a:t>
            </a:r>
            <a:r>
              <a:rPr lang="es-EC" sz="1400" dirty="0" smtClean="0">
                <a:solidFill>
                  <a:schemeClr val="tx1"/>
                </a:solidFill>
              </a:rPr>
              <a:t>normal (Martes) entre las 11am y 2pm.</a:t>
            </a:r>
            <a:endParaRPr lang="es-EC" sz="1400" dirty="0">
              <a:solidFill>
                <a:schemeClr val="tx1"/>
              </a:solidFill>
            </a:endParaRPr>
          </a:p>
        </p:txBody>
      </p:sp>
    </p:spTree>
    <p:extLst>
      <p:ext uri="{BB962C8B-B14F-4D97-AF65-F5344CB8AC3E}">
        <p14:creationId xmlns:p14="http://schemas.microsoft.com/office/powerpoint/2010/main" val="37231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PARÁMETROS DE MEDICIÓN</a:t>
            </a:r>
            <a:endParaRPr lang="es-EC" sz="44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1" y="1340768"/>
            <a:ext cx="6846905" cy="421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770181" y="1124744"/>
            <a:ext cx="3312368" cy="2664296"/>
          </a:xfrm>
          <a:prstGeom prst="ellipse">
            <a:avLst/>
          </a:prstGeom>
          <a:solidFill>
            <a:srgbClr val="EBC3C3">
              <a:alpha val="30000"/>
            </a:srgbClr>
          </a:solidFill>
          <a:ln>
            <a:solidFill>
              <a:srgbClr val="EBC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0" y="3501008"/>
            <a:ext cx="6876256" cy="1209575"/>
          </a:xfrm>
          <a:prstGeom prst="ellipse">
            <a:avLst/>
          </a:prstGeom>
          <a:solidFill>
            <a:srgbClr val="EBC3C3">
              <a:alpha val="30000"/>
            </a:srgbClr>
          </a:solidFill>
          <a:ln>
            <a:solidFill>
              <a:srgbClr val="EBC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9 Grupo"/>
          <p:cNvGrpSpPr/>
          <p:nvPr/>
        </p:nvGrpSpPr>
        <p:grpSpPr>
          <a:xfrm>
            <a:off x="5148064" y="2285256"/>
            <a:ext cx="3888432" cy="1215752"/>
            <a:chOff x="5148064" y="2285256"/>
            <a:chExt cx="3888432" cy="1215752"/>
          </a:xfrm>
        </p:grpSpPr>
        <p:sp>
          <p:nvSpPr>
            <p:cNvPr id="16" name="15 Proceso"/>
            <p:cNvSpPr/>
            <p:nvPr/>
          </p:nvSpPr>
          <p:spPr>
            <a:xfrm>
              <a:off x="5148064" y="2285256"/>
              <a:ext cx="1584176" cy="1165187"/>
            </a:xfrm>
            <a:prstGeom prst="flowChartProcess">
              <a:avLst/>
            </a:prstGeom>
            <a:solidFill>
              <a:srgbClr val="EBC3C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RSCP: </a:t>
              </a:r>
              <a:r>
                <a:rPr lang="en-US" sz="1400" dirty="0" err="1" smtClean="0">
                  <a:solidFill>
                    <a:schemeClr val="tx1"/>
                  </a:solidFill>
                </a:rPr>
                <a:t>Cobertura</a:t>
              </a:r>
              <a:r>
                <a:rPr lang="en-US" sz="1400" b="1" dirty="0" smtClean="0">
                  <a:solidFill>
                    <a:schemeClr val="tx1"/>
                  </a:solidFill>
                </a:rPr>
                <a:t> </a:t>
              </a:r>
              <a:endParaRPr lang="es-EC" sz="1400" b="1" dirty="0"/>
            </a:p>
            <a:p>
              <a:pPr algn="ctr"/>
              <a:r>
                <a:rPr lang="en-US" sz="1200" dirty="0" err="1" smtClean="0">
                  <a:solidFill>
                    <a:schemeClr val="tx1"/>
                  </a:solidFill>
                </a:rPr>
                <a:t>Es</a:t>
              </a:r>
              <a:r>
                <a:rPr lang="en-US" sz="1200" dirty="0" smtClean="0">
                  <a:solidFill>
                    <a:schemeClr val="tx1"/>
                  </a:solidFill>
                </a:rPr>
                <a:t> el </a:t>
              </a:r>
              <a:r>
                <a:rPr lang="en-US" sz="1200" dirty="0" err="1" smtClean="0">
                  <a:solidFill>
                    <a:schemeClr val="tx1"/>
                  </a:solidFill>
                </a:rPr>
                <a:t>nivel</a:t>
              </a:r>
              <a:r>
                <a:rPr lang="en-US" sz="1200" dirty="0" smtClean="0">
                  <a:solidFill>
                    <a:schemeClr val="tx1"/>
                  </a:solidFill>
                </a:rPr>
                <a:t> de </a:t>
              </a:r>
              <a:r>
                <a:rPr lang="en-US" sz="1200" dirty="0" err="1" smtClean="0">
                  <a:solidFill>
                    <a:schemeClr val="tx1"/>
                  </a:solidFill>
                </a:rPr>
                <a:t>potencia</a:t>
              </a:r>
              <a:r>
                <a:rPr lang="en-US" sz="1200" dirty="0" smtClean="0">
                  <a:solidFill>
                    <a:schemeClr val="tx1"/>
                  </a:solidFill>
                </a:rPr>
                <a:t> </a:t>
              </a:r>
              <a:r>
                <a:rPr lang="en-US" sz="1200" dirty="0" err="1" smtClean="0">
                  <a:solidFill>
                    <a:schemeClr val="tx1"/>
                  </a:solidFill>
                </a:rPr>
                <a:t>recibida</a:t>
              </a:r>
              <a:r>
                <a:rPr lang="en-US" sz="1200" dirty="0" smtClean="0">
                  <a:solidFill>
                    <a:schemeClr val="tx1"/>
                  </a:solidFill>
                </a:rPr>
                <a:t> del CPICH </a:t>
              </a:r>
              <a:r>
                <a:rPr lang="en-US" sz="1200" dirty="0" err="1" smtClean="0">
                  <a:solidFill>
                    <a:schemeClr val="tx1"/>
                  </a:solidFill>
                </a:rPr>
                <a:t>por</a:t>
              </a:r>
              <a:r>
                <a:rPr lang="en-US" sz="1200" dirty="0" smtClean="0">
                  <a:solidFill>
                    <a:schemeClr val="tx1"/>
                  </a:solidFill>
                </a:rPr>
                <a:t> el UE.</a:t>
              </a:r>
              <a:endParaRPr lang="es-EC" sz="1200" dirty="0">
                <a:solidFill>
                  <a:schemeClr val="tx1"/>
                </a:solidFill>
              </a:endParaRPr>
            </a:p>
            <a:p>
              <a:pPr algn="ctr"/>
              <a:endParaRPr lang="es-EC" dirty="0">
                <a:solidFill>
                  <a:schemeClr val="tx1"/>
                </a:solidFill>
              </a:endParaRPr>
            </a:p>
          </p:txBody>
        </p:sp>
        <p:sp>
          <p:nvSpPr>
            <p:cNvPr id="17" name="16 Proceso"/>
            <p:cNvSpPr/>
            <p:nvPr/>
          </p:nvSpPr>
          <p:spPr>
            <a:xfrm>
              <a:off x="6876256" y="2285256"/>
              <a:ext cx="2160240" cy="1215752"/>
            </a:xfrm>
            <a:prstGeom prst="flowChartProcess">
              <a:avLst/>
            </a:prstGeom>
            <a:solidFill>
              <a:srgbClr val="EBC3C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chemeClr val="tx1"/>
                  </a:solidFill>
                </a:rPr>
                <a:t>Ec</a:t>
              </a:r>
              <a:r>
                <a:rPr lang="en-US" sz="1400" b="1" dirty="0" smtClean="0">
                  <a:solidFill>
                    <a:schemeClr val="tx1"/>
                  </a:solidFill>
                </a:rPr>
                <a:t>/No: </a:t>
              </a:r>
              <a:r>
                <a:rPr lang="en-US" sz="1400" dirty="0" err="1" smtClean="0">
                  <a:solidFill>
                    <a:schemeClr val="tx1"/>
                  </a:solidFill>
                </a:rPr>
                <a:t>Calidad</a:t>
              </a:r>
              <a:endParaRPr lang="en-US" sz="1400" dirty="0" smtClean="0">
                <a:solidFill>
                  <a:schemeClr val="tx1"/>
                </a:solidFill>
              </a:endParaRPr>
            </a:p>
            <a:p>
              <a:pPr algn="ctr"/>
              <a:r>
                <a:rPr lang="en-US" sz="1100" dirty="0" smtClean="0">
                  <a:solidFill>
                    <a:schemeClr val="tx1"/>
                  </a:solidFill>
                </a:rPr>
                <a:t>L</a:t>
              </a:r>
              <a:r>
                <a:rPr lang="es-EC" sz="1100" dirty="0" smtClean="0">
                  <a:solidFill>
                    <a:schemeClr val="tx1"/>
                  </a:solidFill>
                </a:rPr>
                <a:t>a relación de la energía por chip recibida del CPICH divida para la densidad de potencia total en la banda de frecuencia, que incluye la señal e interferencia.</a:t>
              </a:r>
              <a:endParaRPr lang="es-EC" sz="1100" dirty="0">
                <a:solidFill>
                  <a:schemeClr val="tx1"/>
                </a:solidFill>
              </a:endParaRPr>
            </a:p>
          </p:txBody>
        </p:sp>
      </p:grpSp>
      <p:grpSp>
        <p:nvGrpSpPr>
          <p:cNvPr id="8" name="7 Grupo"/>
          <p:cNvGrpSpPr/>
          <p:nvPr/>
        </p:nvGrpSpPr>
        <p:grpSpPr>
          <a:xfrm>
            <a:off x="4913784" y="1052736"/>
            <a:ext cx="3867263" cy="1160512"/>
            <a:chOff x="4913784" y="1052736"/>
            <a:chExt cx="3867263" cy="1160512"/>
          </a:xfrm>
        </p:grpSpPr>
        <p:sp>
          <p:nvSpPr>
            <p:cNvPr id="6" name="5 Proceso"/>
            <p:cNvSpPr/>
            <p:nvPr/>
          </p:nvSpPr>
          <p:spPr>
            <a:xfrm>
              <a:off x="5724128" y="1052736"/>
              <a:ext cx="3056919" cy="1160512"/>
            </a:xfrm>
            <a:prstGeom prst="flowChartProcess">
              <a:avLst/>
            </a:prstGeom>
            <a:solidFill>
              <a:srgbClr val="B8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E</a:t>
              </a:r>
              <a:r>
                <a:rPr lang="es-EC" sz="1200" dirty="0" smtClean="0">
                  <a:solidFill>
                    <a:schemeClr val="tx1"/>
                  </a:solidFill>
                </a:rPr>
                <a:t>l parámetro de </a:t>
              </a:r>
              <a:r>
                <a:rPr lang="es-EC" sz="1200" dirty="0" err="1" smtClean="0">
                  <a:solidFill>
                    <a:schemeClr val="tx1"/>
                  </a:solidFill>
                </a:rPr>
                <a:t>QoS</a:t>
              </a:r>
              <a:r>
                <a:rPr lang="es-EC" sz="1200" dirty="0" smtClean="0">
                  <a:solidFill>
                    <a:schemeClr val="tx1"/>
                  </a:solidFill>
                </a:rPr>
                <a:t> relacionado con la disponibilidad y accesibilidad a la red que es de gran utilidad para el desarrollo adecuado del diseño y además es de mayor interés desde el punto de vista del usuario es el área de cobertura.</a:t>
              </a:r>
              <a:endParaRPr lang="es-EC" sz="1200" dirty="0">
                <a:solidFill>
                  <a:schemeClr val="tx1"/>
                </a:solidFill>
              </a:endParaRPr>
            </a:p>
          </p:txBody>
        </p:sp>
        <p:sp>
          <p:nvSpPr>
            <p:cNvPr id="7" name="6 Flecha derecha"/>
            <p:cNvSpPr/>
            <p:nvPr/>
          </p:nvSpPr>
          <p:spPr>
            <a:xfrm>
              <a:off x="4913784" y="1340768"/>
              <a:ext cx="666328" cy="2922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1" name="10 Grupo"/>
          <p:cNvGrpSpPr/>
          <p:nvPr/>
        </p:nvGrpSpPr>
        <p:grpSpPr>
          <a:xfrm>
            <a:off x="6516216" y="3941152"/>
            <a:ext cx="2555776" cy="1525042"/>
            <a:chOff x="6516216" y="3941152"/>
            <a:chExt cx="2555776" cy="1525042"/>
          </a:xfrm>
        </p:grpSpPr>
        <p:sp>
          <p:nvSpPr>
            <p:cNvPr id="22" name="21 Proceso"/>
            <p:cNvSpPr/>
            <p:nvPr/>
          </p:nvSpPr>
          <p:spPr>
            <a:xfrm>
              <a:off x="6516216" y="4616658"/>
              <a:ext cx="2555776" cy="849536"/>
            </a:xfrm>
            <a:prstGeom prst="flowChartProcess">
              <a:avLst/>
            </a:prstGeom>
            <a:solidFill>
              <a:srgbClr val="B8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tx1"/>
                  </a:solidFill>
                </a:rPr>
                <a:t>Porcentaje</a:t>
              </a:r>
              <a:r>
                <a:rPr lang="en-US" sz="1100" dirty="0" smtClean="0">
                  <a:solidFill>
                    <a:schemeClr val="tx1"/>
                  </a:solidFill>
                </a:rPr>
                <a:t> de </a:t>
              </a:r>
              <a:r>
                <a:rPr lang="en-US" sz="1100" dirty="0" err="1" smtClean="0">
                  <a:solidFill>
                    <a:schemeClr val="tx1"/>
                  </a:solidFill>
                </a:rPr>
                <a:t>llamadas</a:t>
              </a:r>
              <a:r>
                <a:rPr lang="en-US" sz="1100" dirty="0" smtClean="0">
                  <a:solidFill>
                    <a:schemeClr val="tx1"/>
                  </a:solidFill>
                </a:rPr>
                <a:t> </a:t>
              </a:r>
              <a:r>
                <a:rPr lang="en-US" sz="1100" dirty="0" err="1" smtClean="0">
                  <a:solidFill>
                    <a:schemeClr val="tx1"/>
                  </a:solidFill>
                </a:rPr>
                <a:t>caídas</a:t>
              </a:r>
              <a:r>
                <a:rPr lang="en-US" sz="1100" dirty="0" smtClean="0">
                  <a:solidFill>
                    <a:schemeClr val="tx1"/>
                  </a:solidFill>
                </a:rPr>
                <a:t>: </a:t>
              </a:r>
            </a:p>
            <a:p>
              <a:pPr algn="ctr"/>
              <a:r>
                <a:rPr lang="en-US" sz="1100" dirty="0" smtClean="0">
                  <a:solidFill>
                    <a:schemeClr val="tx1"/>
                  </a:solidFill>
                </a:rPr>
                <a:t>&lt; 2%</a:t>
              </a:r>
            </a:p>
            <a:p>
              <a:pPr algn="ctr"/>
              <a:r>
                <a:rPr lang="en-US" sz="1100" dirty="0" err="1" smtClean="0">
                  <a:solidFill>
                    <a:schemeClr val="tx1"/>
                  </a:solidFill>
                </a:rPr>
                <a:t>Porcentaje</a:t>
              </a:r>
              <a:r>
                <a:rPr lang="en-US" sz="1100" dirty="0" smtClean="0">
                  <a:solidFill>
                    <a:schemeClr val="tx1"/>
                  </a:solidFill>
                </a:rPr>
                <a:t> de </a:t>
              </a:r>
              <a:r>
                <a:rPr lang="en-US" sz="1100" dirty="0" err="1" smtClean="0">
                  <a:solidFill>
                    <a:schemeClr val="tx1"/>
                  </a:solidFill>
                </a:rPr>
                <a:t>llamadas</a:t>
              </a:r>
              <a:r>
                <a:rPr lang="en-US" sz="1100" dirty="0" smtClean="0">
                  <a:solidFill>
                    <a:schemeClr val="tx1"/>
                  </a:solidFill>
                </a:rPr>
                <a:t> </a:t>
              </a:r>
              <a:r>
                <a:rPr lang="en-US" sz="1100" dirty="0" err="1" smtClean="0">
                  <a:solidFill>
                    <a:schemeClr val="tx1"/>
                  </a:solidFill>
                </a:rPr>
                <a:t>establecidas</a:t>
              </a:r>
              <a:r>
                <a:rPr lang="en-US" sz="1100" dirty="0" smtClean="0">
                  <a:solidFill>
                    <a:schemeClr val="tx1"/>
                  </a:solidFill>
                </a:rPr>
                <a:t>: </a:t>
              </a:r>
            </a:p>
            <a:p>
              <a:pPr algn="ctr"/>
              <a:r>
                <a:rPr lang="en-US" sz="1100" dirty="0" smtClean="0">
                  <a:solidFill>
                    <a:schemeClr val="tx1"/>
                  </a:solidFill>
                </a:rPr>
                <a:t>&gt; 95%</a:t>
              </a:r>
              <a:endParaRPr lang="es-EC" sz="1100" dirty="0" smtClean="0">
                <a:solidFill>
                  <a:schemeClr val="tx1"/>
                </a:solidFill>
              </a:endParaRPr>
            </a:p>
          </p:txBody>
        </p:sp>
        <p:sp>
          <p:nvSpPr>
            <p:cNvPr id="23" name="22 Flecha derecha"/>
            <p:cNvSpPr/>
            <p:nvPr/>
          </p:nvSpPr>
          <p:spPr>
            <a:xfrm rot="2792687">
              <a:off x="6878302" y="4128204"/>
              <a:ext cx="666328" cy="2922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5512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750"/>
                                        <p:tgtEl>
                                          <p:spTgt spid="9"/>
                                        </p:tgtEl>
                                      </p:cBhvr>
                                    </p:animEffect>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pic>
        <p:nvPicPr>
          <p:cNvPr id="20" name="19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8912" y="2129631"/>
            <a:ext cx="2095129" cy="2304000"/>
          </a:xfrm>
        </p:spPr>
      </p:pic>
      <p:sp>
        <p:nvSpPr>
          <p:cNvPr id="13" name="12 Rectángulo redondeado">
            <a:hlinkClick r:id="rId4" action="ppaction://hlinksldjump"/>
          </p:cNvPr>
          <p:cNvSpPr/>
          <p:nvPr/>
        </p:nvSpPr>
        <p:spPr>
          <a:xfrm>
            <a:off x="1835695" y="4153640"/>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ANÁLISIS Y RESULTADOS </a:t>
            </a:r>
            <a:endParaRPr lang="es-ES" sz="1400" b="1" dirty="0">
              <a:solidFill>
                <a:schemeClr val="bg1"/>
              </a:solidFill>
              <a:latin typeface="Lucida Bright" pitchFamily="18" charset="0"/>
            </a:endParaRPr>
          </a:p>
        </p:txBody>
      </p:sp>
      <p:sp>
        <p:nvSpPr>
          <p:cNvPr id="14" name="13 Rectángulo redondeado">
            <a:hlinkClick r:id="rId5" action="ppaction://hlinksldjump"/>
          </p:cNvPr>
          <p:cNvSpPr/>
          <p:nvPr/>
        </p:nvSpPr>
        <p:spPr>
          <a:xfrm>
            <a:off x="1835696" y="3289544"/>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METODOLOGÍA</a:t>
            </a:r>
            <a:endParaRPr lang="es-ES" sz="1400" b="1" dirty="0">
              <a:solidFill>
                <a:schemeClr val="bg1"/>
              </a:solidFill>
              <a:latin typeface="Lucida Bright" pitchFamily="18" charset="0"/>
            </a:endParaRPr>
          </a:p>
        </p:txBody>
      </p:sp>
      <p:sp>
        <p:nvSpPr>
          <p:cNvPr id="15" name="14 Rectángulo redondeado">
            <a:hlinkClick r:id="rId6" action="ppaction://hlinksldjump"/>
          </p:cNvPr>
          <p:cNvSpPr/>
          <p:nvPr/>
        </p:nvSpPr>
        <p:spPr>
          <a:xfrm>
            <a:off x="1835695" y="2420888"/>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FUNDAMENTOS TEÓRICOS</a:t>
            </a:r>
            <a:endParaRPr lang="es-ES" sz="1400" b="1" dirty="0">
              <a:solidFill>
                <a:schemeClr val="bg1"/>
              </a:solidFill>
              <a:latin typeface="Lucida Bright" pitchFamily="18" charset="0"/>
            </a:endParaRPr>
          </a:p>
        </p:txBody>
      </p:sp>
      <p:sp>
        <p:nvSpPr>
          <p:cNvPr id="16" name="15 Rectángulo redondeado">
            <a:hlinkClick r:id="rId4" action="ppaction://hlinksldjump"/>
          </p:cNvPr>
          <p:cNvSpPr/>
          <p:nvPr/>
        </p:nvSpPr>
        <p:spPr>
          <a:xfrm>
            <a:off x="1835695" y="5017736"/>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DISE</a:t>
            </a:r>
            <a:r>
              <a:rPr lang="es-EC" sz="1400" b="1" dirty="0" smtClean="0">
                <a:solidFill>
                  <a:schemeClr val="bg1"/>
                </a:solidFill>
                <a:latin typeface="Lucida Bright" pitchFamily="18" charset="0"/>
              </a:rPr>
              <a:t>ÑO DEL SISTEMA UMTS EN INTERIORES</a:t>
            </a:r>
            <a:endParaRPr lang="es-ES" sz="1400" b="1" dirty="0">
              <a:solidFill>
                <a:schemeClr val="bg1"/>
              </a:solidFill>
              <a:latin typeface="Lucida Bright" pitchFamily="18" charset="0"/>
            </a:endParaRPr>
          </a:p>
        </p:txBody>
      </p:sp>
      <p:sp>
        <p:nvSpPr>
          <p:cNvPr id="21" name="20 Rectángulo redondeado">
            <a:hlinkClick r:id="rId4" action="ppaction://hlinksldjump"/>
          </p:cNvPr>
          <p:cNvSpPr/>
          <p:nvPr/>
        </p:nvSpPr>
        <p:spPr>
          <a:xfrm>
            <a:off x="1835695" y="588183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b="1" dirty="0" smtClean="0">
                <a:solidFill>
                  <a:schemeClr val="bg1"/>
                </a:solidFill>
                <a:latin typeface="Lucida Bright" pitchFamily="18" charset="0"/>
              </a:rPr>
              <a:t>CONCLUSIONES Y RECOMENDACIONES</a:t>
            </a:r>
            <a:endParaRPr lang="es-ES" sz="1400" b="1" dirty="0">
              <a:solidFill>
                <a:schemeClr val="bg1"/>
              </a:solidFill>
              <a:latin typeface="Lucida Bright" pitchFamily="18" charset="0"/>
            </a:endParaRPr>
          </a:p>
        </p:txBody>
      </p:sp>
      <p:sp>
        <p:nvSpPr>
          <p:cNvPr id="10" name="9 Rectángulo redondeado">
            <a:hlinkClick r:id="rId7" action="ppaction://hlinksldjump"/>
          </p:cNvPr>
          <p:cNvSpPr/>
          <p:nvPr/>
        </p:nvSpPr>
        <p:spPr>
          <a:xfrm>
            <a:off x="1835696" y="155679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schemeClr val="bg1"/>
                </a:solidFill>
                <a:latin typeface="Lucida Bright" pitchFamily="18" charset="0"/>
              </a:rPr>
              <a:t>INTRODUCCIÓN</a:t>
            </a:r>
            <a:endParaRPr lang="es-ES" sz="1400" b="1" dirty="0">
              <a:solidFill>
                <a:schemeClr val="bg1"/>
              </a:solidFill>
              <a:latin typeface="Lucida Bright" pitchFamily="18" charset="0"/>
            </a:endParaRPr>
          </a:p>
        </p:txBody>
      </p:sp>
    </p:spTree>
    <p:extLst>
      <p:ext uri="{BB962C8B-B14F-4D97-AF65-F5344CB8AC3E}">
        <p14:creationId xmlns:p14="http://schemas.microsoft.com/office/powerpoint/2010/main" val="238940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pic>
        <p:nvPicPr>
          <p:cNvPr id="20" name="19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8912" y="2129631"/>
            <a:ext cx="2095129" cy="2304000"/>
          </a:xfrm>
        </p:spPr>
      </p:pic>
      <p:sp>
        <p:nvSpPr>
          <p:cNvPr id="12" name="11 Rectángulo redondeado">
            <a:hlinkClick r:id="rId4" action="ppaction://hlinksldjump"/>
          </p:cNvPr>
          <p:cNvSpPr/>
          <p:nvPr/>
        </p:nvSpPr>
        <p:spPr>
          <a:xfrm>
            <a:off x="1835696" y="155679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schemeClr val="bg1"/>
                </a:solidFill>
                <a:latin typeface="Lucida Bright" pitchFamily="18" charset="0"/>
              </a:rPr>
              <a:t>INTRODUCCIÓN</a:t>
            </a:r>
            <a:endParaRPr lang="es-ES" sz="1400" b="1" dirty="0">
              <a:solidFill>
                <a:schemeClr val="bg1"/>
              </a:solidFill>
              <a:latin typeface="Lucida Bright" pitchFamily="18" charset="0"/>
            </a:endParaRPr>
          </a:p>
        </p:txBody>
      </p:sp>
      <p:sp>
        <p:nvSpPr>
          <p:cNvPr id="13" name="12 Rectángulo redondeado">
            <a:hlinkClick r:id="rId5" action="ppaction://hlinksldjump"/>
          </p:cNvPr>
          <p:cNvSpPr/>
          <p:nvPr/>
        </p:nvSpPr>
        <p:spPr>
          <a:xfrm>
            <a:off x="1835695" y="4153640"/>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ANÁLISIS Y RESULTADOS </a:t>
            </a:r>
            <a:endParaRPr lang="es-ES" sz="1400" b="1" dirty="0">
              <a:solidFill>
                <a:schemeClr val="bg1"/>
              </a:solidFill>
              <a:latin typeface="Lucida Bright" pitchFamily="18" charset="0"/>
            </a:endParaRPr>
          </a:p>
        </p:txBody>
      </p:sp>
      <p:sp>
        <p:nvSpPr>
          <p:cNvPr id="14" name="13 Rectángulo redondeado">
            <a:hlinkClick r:id="rId6" action="ppaction://hlinksldjump"/>
          </p:cNvPr>
          <p:cNvSpPr/>
          <p:nvPr/>
        </p:nvSpPr>
        <p:spPr>
          <a:xfrm>
            <a:off x="1835696" y="3289544"/>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METODOLOGÍA</a:t>
            </a:r>
            <a:endParaRPr lang="es-ES" sz="1400" b="1" dirty="0">
              <a:solidFill>
                <a:schemeClr val="bg1"/>
              </a:solidFill>
              <a:latin typeface="Lucida Bright" pitchFamily="18" charset="0"/>
            </a:endParaRPr>
          </a:p>
        </p:txBody>
      </p:sp>
      <p:sp>
        <p:nvSpPr>
          <p:cNvPr id="15" name="14 Rectángulo redondeado">
            <a:hlinkClick r:id="rId7" action="ppaction://hlinksldjump"/>
          </p:cNvPr>
          <p:cNvSpPr/>
          <p:nvPr/>
        </p:nvSpPr>
        <p:spPr>
          <a:xfrm>
            <a:off x="1835695" y="2420888"/>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FUNDAMENTOS TEÓRICOS</a:t>
            </a:r>
            <a:endParaRPr lang="es-ES" sz="1400" b="1" dirty="0">
              <a:solidFill>
                <a:schemeClr val="bg1"/>
              </a:solidFill>
              <a:latin typeface="Lucida Bright" pitchFamily="18" charset="0"/>
            </a:endParaRPr>
          </a:p>
        </p:txBody>
      </p:sp>
      <p:sp>
        <p:nvSpPr>
          <p:cNvPr id="16" name="15 Rectángulo redondeado">
            <a:hlinkClick r:id="rId5" action="ppaction://hlinksldjump"/>
          </p:cNvPr>
          <p:cNvSpPr/>
          <p:nvPr/>
        </p:nvSpPr>
        <p:spPr>
          <a:xfrm>
            <a:off x="1835695" y="5017736"/>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DISE</a:t>
            </a:r>
            <a:r>
              <a:rPr lang="es-EC" sz="1400" b="1" dirty="0" smtClean="0">
                <a:solidFill>
                  <a:schemeClr val="bg1"/>
                </a:solidFill>
                <a:latin typeface="Lucida Bright" pitchFamily="18" charset="0"/>
              </a:rPr>
              <a:t>ÑO DEL SISTEMA UMTS EN INTERIORES</a:t>
            </a:r>
            <a:endParaRPr lang="es-ES" sz="1400" b="1" dirty="0">
              <a:solidFill>
                <a:schemeClr val="bg1"/>
              </a:solidFill>
              <a:latin typeface="Lucida Bright" pitchFamily="18" charset="0"/>
            </a:endParaRPr>
          </a:p>
        </p:txBody>
      </p:sp>
      <p:sp>
        <p:nvSpPr>
          <p:cNvPr id="21" name="20 Rectángulo redondeado">
            <a:hlinkClick r:id="rId5" action="ppaction://hlinksldjump"/>
          </p:cNvPr>
          <p:cNvSpPr/>
          <p:nvPr/>
        </p:nvSpPr>
        <p:spPr>
          <a:xfrm>
            <a:off x="1835695" y="588183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b="1" dirty="0" smtClean="0">
                <a:solidFill>
                  <a:schemeClr val="bg1"/>
                </a:solidFill>
                <a:latin typeface="Lucida Bright" pitchFamily="18" charset="0"/>
              </a:rPr>
              <a:t>CONCLUSIONES Y RECOMENDACIONES</a:t>
            </a:r>
            <a:endParaRPr lang="es-ES" sz="1400" b="1" dirty="0">
              <a:solidFill>
                <a:schemeClr val="bg1"/>
              </a:solidFill>
              <a:latin typeface="Lucida Bright" pitchFamily="18" charset="0"/>
            </a:endParaRPr>
          </a:p>
        </p:txBody>
      </p:sp>
    </p:spTree>
    <p:extLst>
      <p:ext uri="{BB962C8B-B14F-4D97-AF65-F5344CB8AC3E}">
        <p14:creationId xmlns:p14="http://schemas.microsoft.com/office/powerpoint/2010/main" val="162875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2852936"/>
            <a:ext cx="7011702" cy="270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de flecha hacia abajo"/>
          <p:cNvSpPr/>
          <p:nvPr/>
        </p:nvSpPr>
        <p:spPr>
          <a:xfrm>
            <a:off x="1547664" y="1340768"/>
            <a:ext cx="6408712" cy="1512168"/>
          </a:xfrm>
          <a:prstGeom prst="downArrowCallou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En la </a:t>
            </a:r>
            <a:r>
              <a:rPr lang="es-EC" sz="1600" dirty="0" smtClean="0">
                <a:solidFill>
                  <a:schemeClr val="tx1"/>
                </a:solidFill>
              </a:rPr>
              <a:t>tabla Siguiente se </a:t>
            </a:r>
            <a:r>
              <a:rPr lang="es-EC" sz="1600" dirty="0">
                <a:solidFill>
                  <a:schemeClr val="tx1"/>
                </a:solidFill>
              </a:rPr>
              <a:t>indica la cantidad de llamadas de prueba realizadas en los tres pisos, así como la información de los eventos asociados a dichas llamadas. </a:t>
            </a:r>
          </a:p>
        </p:txBody>
      </p:sp>
      <p:sp>
        <p:nvSpPr>
          <p:cNvPr id="12" name="11 Elipse"/>
          <p:cNvSpPr/>
          <p:nvPr/>
        </p:nvSpPr>
        <p:spPr>
          <a:xfrm>
            <a:off x="2267744" y="4365104"/>
            <a:ext cx="6192688" cy="360040"/>
          </a:xfrm>
          <a:prstGeom prst="ellipse">
            <a:avLst/>
          </a:prstGeom>
          <a:solidFill>
            <a:srgbClr val="FF0000">
              <a:alpha val="13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4945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grpSp>
        <p:nvGrpSpPr>
          <p:cNvPr id="7" name="6 Grupo"/>
          <p:cNvGrpSpPr/>
          <p:nvPr/>
        </p:nvGrpSpPr>
        <p:grpSpPr>
          <a:xfrm>
            <a:off x="1547812" y="5157192"/>
            <a:ext cx="2958730" cy="1649536"/>
            <a:chOff x="1547812" y="5157192"/>
            <a:chExt cx="2958730" cy="1649536"/>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30" r="42663"/>
            <a:stretch/>
          </p:blipFill>
          <p:spPr bwMode="auto">
            <a:xfrm>
              <a:off x="1547812" y="5157192"/>
              <a:ext cx="2062163"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88" r="7816"/>
            <a:stretch/>
          </p:blipFill>
          <p:spPr bwMode="auto">
            <a:xfrm>
              <a:off x="3563888" y="5157192"/>
              <a:ext cx="942654"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7 Grupo"/>
          <p:cNvGrpSpPr/>
          <p:nvPr/>
        </p:nvGrpSpPr>
        <p:grpSpPr>
          <a:xfrm>
            <a:off x="475680" y="1412566"/>
            <a:ext cx="8416800" cy="3672617"/>
            <a:chOff x="475680" y="1412566"/>
            <a:chExt cx="8416800" cy="3672617"/>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307" b="33402"/>
            <a:stretch/>
          </p:blipFill>
          <p:spPr bwMode="auto">
            <a:xfrm>
              <a:off x="475680" y="1412566"/>
              <a:ext cx="8416800" cy="36726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Elipse"/>
            <p:cNvSpPr/>
            <p:nvPr/>
          </p:nvSpPr>
          <p:spPr>
            <a:xfrm>
              <a:off x="6804248" y="3803661"/>
              <a:ext cx="288032" cy="259107"/>
            </a:xfrm>
            <a:prstGeom prst="ellipse">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7" name="26 Grupo"/>
          <p:cNvGrpSpPr/>
          <p:nvPr/>
        </p:nvGrpSpPr>
        <p:grpSpPr>
          <a:xfrm>
            <a:off x="4035215" y="593744"/>
            <a:ext cx="4857265" cy="2459266"/>
            <a:chOff x="4035215" y="593744"/>
            <a:chExt cx="4857265" cy="2459266"/>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93744"/>
              <a:ext cx="2664296" cy="197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23 Grupo"/>
            <p:cNvGrpSpPr/>
            <p:nvPr/>
          </p:nvGrpSpPr>
          <p:grpSpPr>
            <a:xfrm>
              <a:off x="4035215" y="1432936"/>
              <a:ext cx="2192969" cy="1620074"/>
              <a:chOff x="4035215" y="1432936"/>
              <a:chExt cx="2192969" cy="1620074"/>
            </a:xfrm>
          </p:grpSpPr>
          <p:sp>
            <p:nvSpPr>
              <p:cNvPr id="10" name="9 Elipse"/>
              <p:cNvSpPr/>
              <p:nvPr/>
            </p:nvSpPr>
            <p:spPr>
              <a:xfrm>
                <a:off x="4035215" y="1432936"/>
                <a:ext cx="878569" cy="1620074"/>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 name="11 Conector recto"/>
              <p:cNvCxnSpPr>
                <a:endCxn id="5123" idx="1"/>
              </p:cNvCxnSpPr>
              <p:nvPr/>
            </p:nvCxnSpPr>
            <p:spPr>
              <a:xfrm flipV="1">
                <a:off x="4913784" y="1579700"/>
                <a:ext cx="1314400" cy="3482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6" name="45 Rectángulo"/>
          <p:cNvSpPr/>
          <p:nvPr/>
        </p:nvSpPr>
        <p:spPr>
          <a:xfrm>
            <a:off x="769279" y="1052527"/>
            <a:ext cx="35155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PB: NIVELES DE RSCP</a:t>
            </a:r>
            <a:endParaRPr lang="es-EC" dirty="0">
              <a:solidFill>
                <a:schemeClr val="tx1"/>
              </a:solidFill>
            </a:endParaRPr>
          </a:p>
        </p:txBody>
      </p:sp>
      <p:grpSp>
        <p:nvGrpSpPr>
          <p:cNvPr id="2059" name="2058 Grupo"/>
          <p:cNvGrpSpPr/>
          <p:nvPr/>
        </p:nvGrpSpPr>
        <p:grpSpPr>
          <a:xfrm>
            <a:off x="2391377" y="2564904"/>
            <a:ext cx="4600386" cy="2432716"/>
            <a:chOff x="2391377" y="2564904"/>
            <a:chExt cx="4600386" cy="2432716"/>
          </a:xfrm>
        </p:grpSpPr>
        <p:sp>
          <p:nvSpPr>
            <p:cNvPr id="35" name="34 Elipse"/>
            <p:cNvSpPr/>
            <p:nvPr/>
          </p:nvSpPr>
          <p:spPr>
            <a:xfrm>
              <a:off x="3059832" y="2564904"/>
              <a:ext cx="375031" cy="26006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36 Elipse"/>
            <p:cNvSpPr/>
            <p:nvPr/>
          </p:nvSpPr>
          <p:spPr>
            <a:xfrm>
              <a:off x="5508104" y="2565655"/>
              <a:ext cx="375031" cy="26006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Elipse"/>
            <p:cNvSpPr/>
            <p:nvPr/>
          </p:nvSpPr>
          <p:spPr>
            <a:xfrm>
              <a:off x="2391377" y="4365104"/>
              <a:ext cx="375031" cy="332076"/>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Elipse"/>
            <p:cNvSpPr/>
            <p:nvPr/>
          </p:nvSpPr>
          <p:spPr>
            <a:xfrm>
              <a:off x="6616732" y="4665544"/>
              <a:ext cx="375031" cy="332076"/>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9" name="28 Conector recto"/>
            <p:cNvCxnSpPr>
              <a:stCxn id="35" idx="4"/>
            </p:cNvCxnSpPr>
            <p:nvPr/>
          </p:nvCxnSpPr>
          <p:spPr>
            <a:xfrm>
              <a:off x="3247348" y="2824972"/>
              <a:ext cx="676580" cy="748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flipV="1">
              <a:off x="2766408" y="3933214"/>
              <a:ext cx="1157520" cy="597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a:stCxn id="37" idx="4"/>
            </p:cNvCxnSpPr>
            <p:nvPr/>
          </p:nvCxnSpPr>
          <p:spPr>
            <a:xfrm flipH="1">
              <a:off x="5148064" y="2825723"/>
              <a:ext cx="547556" cy="747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a:stCxn id="40" idx="2"/>
            </p:cNvCxnSpPr>
            <p:nvPr/>
          </p:nvCxnSpPr>
          <p:spPr>
            <a:xfrm flipH="1" flipV="1">
              <a:off x="5148064" y="3933214"/>
              <a:ext cx="1468668" cy="8983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54" name="2053 Rectángulo"/>
            <p:cNvSpPr/>
            <p:nvPr/>
          </p:nvSpPr>
          <p:spPr>
            <a:xfrm>
              <a:off x="3923928" y="3573016"/>
              <a:ext cx="1224136" cy="360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Accesos</a:t>
              </a:r>
              <a:r>
                <a:rPr lang="en-US" sz="1200" dirty="0" smtClean="0">
                  <a:solidFill>
                    <a:schemeClr val="tx1"/>
                  </a:solidFill>
                </a:rPr>
                <a:t> </a:t>
              </a:r>
              <a:r>
                <a:rPr lang="en-US" sz="1200" dirty="0" err="1" smtClean="0">
                  <a:solidFill>
                    <a:schemeClr val="tx1"/>
                  </a:solidFill>
                </a:rPr>
                <a:t>Principales</a:t>
              </a:r>
              <a:endParaRPr lang="es-EC" sz="1200" dirty="0">
                <a:solidFill>
                  <a:schemeClr val="tx1"/>
                </a:solidFill>
              </a:endParaRPr>
            </a:p>
          </p:txBody>
        </p:sp>
      </p:grpSp>
    </p:spTree>
    <p:extLst>
      <p:ext uri="{BB962C8B-B14F-4D97-AF65-F5344CB8AC3E}">
        <p14:creationId xmlns:p14="http://schemas.microsoft.com/office/powerpoint/2010/main" val="190169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grpSp>
        <p:nvGrpSpPr>
          <p:cNvPr id="6" name="5 Grupo"/>
          <p:cNvGrpSpPr/>
          <p:nvPr/>
        </p:nvGrpSpPr>
        <p:grpSpPr>
          <a:xfrm>
            <a:off x="510368" y="1268760"/>
            <a:ext cx="8454120" cy="3742186"/>
            <a:chOff x="510368" y="1232547"/>
            <a:chExt cx="7878056" cy="3742186"/>
          </a:xfrm>
        </p:grpSpPr>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469" b="34802"/>
            <a:stretch/>
          </p:blipFill>
          <p:spPr bwMode="auto">
            <a:xfrm>
              <a:off x="510368" y="1232547"/>
              <a:ext cx="7878056" cy="37421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Elipse"/>
            <p:cNvSpPr/>
            <p:nvPr/>
          </p:nvSpPr>
          <p:spPr>
            <a:xfrm>
              <a:off x="6372200" y="3803661"/>
              <a:ext cx="288032" cy="259107"/>
            </a:xfrm>
            <a:prstGeom prst="ellipse">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 name="2 Grupo"/>
          <p:cNvGrpSpPr/>
          <p:nvPr/>
        </p:nvGrpSpPr>
        <p:grpSpPr>
          <a:xfrm>
            <a:off x="1859280" y="5044472"/>
            <a:ext cx="2856736" cy="1778444"/>
            <a:chOff x="1859280" y="5044472"/>
            <a:chExt cx="2856736" cy="1778444"/>
          </a:xfrm>
        </p:grpSpPr>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42" r="41612"/>
            <a:stretch/>
          </p:blipFill>
          <p:spPr bwMode="auto">
            <a:xfrm>
              <a:off x="1859280" y="5044472"/>
              <a:ext cx="1950720" cy="177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643" r="5820"/>
            <a:stretch/>
          </p:blipFill>
          <p:spPr bwMode="auto">
            <a:xfrm>
              <a:off x="3804035" y="5044472"/>
              <a:ext cx="911981" cy="177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24 Rectángulo"/>
          <p:cNvSpPr/>
          <p:nvPr/>
        </p:nvSpPr>
        <p:spPr>
          <a:xfrm>
            <a:off x="769279" y="1052527"/>
            <a:ext cx="35155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PB: NIVELES DE </a:t>
            </a:r>
            <a:r>
              <a:rPr lang="en-US" dirty="0" err="1" smtClean="0">
                <a:solidFill>
                  <a:schemeClr val="tx1"/>
                </a:solidFill>
              </a:rPr>
              <a:t>Ec</a:t>
            </a:r>
            <a:r>
              <a:rPr lang="en-US" dirty="0" smtClean="0">
                <a:solidFill>
                  <a:schemeClr val="tx1"/>
                </a:solidFill>
              </a:rPr>
              <a:t>/No</a:t>
            </a:r>
            <a:endParaRPr lang="es-EC" dirty="0">
              <a:solidFill>
                <a:schemeClr val="tx1"/>
              </a:solidFill>
            </a:endParaRPr>
          </a:p>
        </p:txBody>
      </p:sp>
      <p:sp>
        <p:nvSpPr>
          <p:cNvPr id="37" name="36 Elipse"/>
          <p:cNvSpPr/>
          <p:nvPr/>
        </p:nvSpPr>
        <p:spPr>
          <a:xfrm>
            <a:off x="3059832" y="2564904"/>
            <a:ext cx="375031" cy="26006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Elipse"/>
          <p:cNvSpPr/>
          <p:nvPr/>
        </p:nvSpPr>
        <p:spPr>
          <a:xfrm>
            <a:off x="5508104" y="2565655"/>
            <a:ext cx="375031" cy="26006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Elipse"/>
          <p:cNvSpPr/>
          <p:nvPr/>
        </p:nvSpPr>
        <p:spPr>
          <a:xfrm>
            <a:off x="2391377" y="4365104"/>
            <a:ext cx="375031" cy="332076"/>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Elipse"/>
          <p:cNvSpPr/>
          <p:nvPr/>
        </p:nvSpPr>
        <p:spPr>
          <a:xfrm>
            <a:off x="6616732" y="4665544"/>
            <a:ext cx="375031" cy="332076"/>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1" name="40 Conector recto"/>
          <p:cNvCxnSpPr>
            <a:stCxn id="37" idx="4"/>
          </p:cNvCxnSpPr>
          <p:nvPr/>
        </p:nvCxnSpPr>
        <p:spPr>
          <a:xfrm>
            <a:off x="3247348" y="2824972"/>
            <a:ext cx="676580" cy="748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flipV="1">
            <a:off x="2766408" y="3933214"/>
            <a:ext cx="1157520" cy="597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a:stCxn id="38" idx="4"/>
          </p:cNvCxnSpPr>
          <p:nvPr/>
        </p:nvCxnSpPr>
        <p:spPr>
          <a:xfrm flipH="1">
            <a:off x="5148064" y="2825723"/>
            <a:ext cx="547556" cy="747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a:stCxn id="40" idx="2"/>
          </p:cNvCxnSpPr>
          <p:nvPr/>
        </p:nvCxnSpPr>
        <p:spPr>
          <a:xfrm flipH="1" flipV="1">
            <a:off x="5148064" y="3933214"/>
            <a:ext cx="1468668" cy="8983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44 Rectángulo"/>
          <p:cNvSpPr/>
          <p:nvPr/>
        </p:nvSpPr>
        <p:spPr>
          <a:xfrm>
            <a:off x="3923928" y="3573016"/>
            <a:ext cx="1224136" cy="360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Accesos</a:t>
            </a:r>
            <a:r>
              <a:rPr lang="en-US" sz="1200" dirty="0" smtClean="0">
                <a:solidFill>
                  <a:schemeClr val="tx1"/>
                </a:solidFill>
              </a:rPr>
              <a:t> </a:t>
            </a:r>
            <a:r>
              <a:rPr lang="en-US" sz="1200" dirty="0" err="1" smtClean="0">
                <a:solidFill>
                  <a:schemeClr val="tx1"/>
                </a:solidFill>
              </a:rPr>
              <a:t>Directos</a:t>
            </a:r>
            <a:endParaRPr lang="es-EC" sz="1200" dirty="0">
              <a:solidFill>
                <a:schemeClr val="tx1"/>
              </a:solidFill>
            </a:endParaRPr>
          </a:p>
        </p:txBody>
      </p:sp>
      <p:grpSp>
        <p:nvGrpSpPr>
          <p:cNvPr id="46" name="45 Grupo"/>
          <p:cNvGrpSpPr/>
          <p:nvPr/>
        </p:nvGrpSpPr>
        <p:grpSpPr>
          <a:xfrm>
            <a:off x="4035215" y="593744"/>
            <a:ext cx="4857265" cy="2459266"/>
            <a:chOff x="4035215" y="593744"/>
            <a:chExt cx="4857265" cy="2459266"/>
          </a:xfrm>
        </p:grpSpPr>
        <p:pic>
          <p:nvPicPr>
            <p:cNvPr id="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93744"/>
              <a:ext cx="2664296" cy="197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47 Grupo"/>
            <p:cNvGrpSpPr/>
            <p:nvPr/>
          </p:nvGrpSpPr>
          <p:grpSpPr>
            <a:xfrm>
              <a:off x="4035215" y="1432936"/>
              <a:ext cx="2192969" cy="1620074"/>
              <a:chOff x="4035215" y="1432936"/>
              <a:chExt cx="2192969" cy="1620074"/>
            </a:xfrm>
          </p:grpSpPr>
          <p:sp>
            <p:nvSpPr>
              <p:cNvPr id="49" name="48 Elipse"/>
              <p:cNvSpPr/>
              <p:nvPr/>
            </p:nvSpPr>
            <p:spPr>
              <a:xfrm>
                <a:off x="4035215" y="1432936"/>
                <a:ext cx="878569" cy="1620074"/>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0" name="49 Conector recto"/>
              <p:cNvCxnSpPr>
                <a:endCxn id="47" idx="1"/>
              </p:cNvCxnSpPr>
              <p:nvPr/>
            </p:nvCxnSpPr>
            <p:spPr>
              <a:xfrm flipV="1">
                <a:off x="4913784" y="1579700"/>
                <a:ext cx="1314400" cy="3482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72994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grpSp>
        <p:nvGrpSpPr>
          <p:cNvPr id="7" name="6 Grupo"/>
          <p:cNvGrpSpPr/>
          <p:nvPr/>
        </p:nvGrpSpPr>
        <p:grpSpPr>
          <a:xfrm>
            <a:off x="1547812" y="5157192"/>
            <a:ext cx="2958730" cy="1649536"/>
            <a:chOff x="1547812" y="5157192"/>
            <a:chExt cx="2958730" cy="1649536"/>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30" r="42663"/>
            <a:stretch/>
          </p:blipFill>
          <p:spPr bwMode="auto">
            <a:xfrm>
              <a:off x="1547812" y="5157192"/>
              <a:ext cx="2062163"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88" r="7816"/>
            <a:stretch/>
          </p:blipFill>
          <p:spPr bwMode="auto">
            <a:xfrm>
              <a:off x="3563888" y="5157192"/>
              <a:ext cx="942654"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358" r="5932" b="28077"/>
          <a:stretch/>
        </p:blipFill>
        <p:spPr bwMode="auto">
          <a:xfrm>
            <a:off x="391749" y="1232547"/>
            <a:ext cx="8284707" cy="39246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69" name="7168 Grupo"/>
          <p:cNvGrpSpPr/>
          <p:nvPr/>
        </p:nvGrpSpPr>
        <p:grpSpPr>
          <a:xfrm>
            <a:off x="6146737" y="908721"/>
            <a:ext cx="2754548" cy="2592288"/>
            <a:chOff x="6146737" y="908721"/>
            <a:chExt cx="2754548" cy="2592288"/>
          </a:xfrm>
        </p:grpSpPr>
        <p:pic>
          <p:nvPicPr>
            <p:cNvPr id="7170" name="Picture 2" descr="C:\Users\vaio\Documents\MONICA\TESIS\TESIS CAPITULOS\CAPITULO V\FOTOS CCI\P1\Foto01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54" t="67898" r="21726"/>
            <a:stretch/>
          </p:blipFill>
          <p:spPr bwMode="auto">
            <a:xfrm>
              <a:off x="6146737" y="908721"/>
              <a:ext cx="2754548" cy="151004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6660232" y="2418763"/>
              <a:ext cx="863779" cy="1082246"/>
              <a:chOff x="6660232" y="2562778"/>
              <a:chExt cx="863779" cy="1082246"/>
            </a:xfrm>
          </p:grpSpPr>
          <p:sp>
            <p:nvSpPr>
              <p:cNvPr id="2" name="1 Elipse"/>
              <p:cNvSpPr/>
              <p:nvPr/>
            </p:nvSpPr>
            <p:spPr>
              <a:xfrm>
                <a:off x="6660232" y="3068960"/>
                <a:ext cx="432048" cy="576064"/>
              </a:xfrm>
              <a:prstGeom prst="ellipse">
                <a:avLst/>
              </a:prstGeom>
              <a:solidFill>
                <a:schemeClr val="accent1">
                  <a:alpha val="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 name="5 Conector recto"/>
              <p:cNvCxnSpPr>
                <a:endCxn id="7170" idx="2"/>
              </p:cNvCxnSpPr>
              <p:nvPr/>
            </p:nvCxnSpPr>
            <p:spPr>
              <a:xfrm flipV="1">
                <a:off x="6876256" y="2562778"/>
                <a:ext cx="647755" cy="5061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0" name="29 Grupo"/>
          <p:cNvGrpSpPr/>
          <p:nvPr/>
        </p:nvGrpSpPr>
        <p:grpSpPr>
          <a:xfrm>
            <a:off x="0" y="1414595"/>
            <a:ext cx="4860032" cy="1942397"/>
            <a:chOff x="0" y="1414595"/>
            <a:chExt cx="4860032" cy="1942397"/>
          </a:xfrm>
        </p:grpSpPr>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4595"/>
              <a:ext cx="2123728" cy="157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27 Grupo"/>
            <p:cNvGrpSpPr/>
            <p:nvPr/>
          </p:nvGrpSpPr>
          <p:grpSpPr>
            <a:xfrm>
              <a:off x="2051720" y="1917044"/>
              <a:ext cx="2808312" cy="1439948"/>
              <a:chOff x="2051720" y="1917044"/>
              <a:chExt cx="2808312" cy="1439948"/>
            </a:xfrm>
          </p:grpSpPr>
          <p:sp>
            <p:nvSpPr>
              <p:cNvPr id="24" name="23 Elipse"/>
              <p:cNvSpPr/>
              <p:nvPr/>
            </p:nvSpPr>
            <p:spPr>
              <a:xfrm>
                <a:off x="4452790" y="1917044"/>
                <a:ext cx="407242" cy="143994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24 Conector recto"/>
              <p:cNvCxnSpPr>
                <a:endCxn id="24" idx="2"/>
              </p:cNvCxnSpPr>
              <p:nvPr/>
            </p:nvCxnSpPr>
            <p:spPr>
              <a:xfrm>
                <a:off x="2051720" y="2200506"/>
                <a:ext cx="2401070" cy="4365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9" name="28 Rectángulo"/>
          <p:cNvSpPr/>
          <p:nvPr/>
        </p:nvSpPr>
        <p:spPr>
          <a:xfrm>
            <a:off x="769279" y="1052527"/>
            <a:ext cx="35155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P1: NIVELES DE RSCP</a:t>
            </a:r>
            <a:endParaRPr lang="es-EC" dirty="0">
              <a:solidFill>
                <a:schemeClr val="tx1"/>
              </a:solidFill>
            </a:endParaRPr>
          </a:p>
        </p:txBody>
      </p:sp>
      <p:grpSp>
        <p:nvGrpSpPr>
          <p:cNvPr id="7182" name="7181 Grupo"/>
          <p:cNvGrpSpPr/>
          <p:nvPr/>
        </p:nvGrpSpPr>
        <p:grpSpPr>
          <a:xfrm>
            <a:off x="2891613" y="3501009"/>
            <a:ext cx="4035799" cy="2376263"/>
            <a:chOff x="2891613" y="3501009"/>
            <a:chExt cx="4035799" cy="2376263"/>
          </a:xfrm>
        </p:grpSpPr>
        <p:sp>
          <p:nvSpPr>
            <p:cNvPr id="7171" name="7170 Elipse"/>
            <p:cNvSpPr/>
            <p:nvPr/>
          </p:nvSpPr>
          <p:spPr>
            <a:xfrm>
              <a:off x="2891613" y="3501009"/>
              <a:ext cx="240227" cy="720079"/>
            </a:xfrm>
            <a:prstGeom prst="ellipse">
              <a:avLst/>
            </a:prstGeom>
            <a:solidFill>
              <a:schemeClr val="accent1">
                <a:alpha val="4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Elipse"/>
            <p:cNvSpPr/>
            <p:nvPr/>
          </p:nvSpPr>
          <p:spPr>
            <a:xfrm rot="19155578">
              <a:off x="6399153" y="4365104"/>
              <a:ext cx="528259" cy="720080"/>
            </a:xfrm>
            <a:prstGeom prst="ellipse">
              <a:avLst/>
            </a:prstGeom>
            <a:solidFill>
              <a:schemeClr val="accent1">
                <a:alpha val="4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173" name="7172 Conector recto"/>
            <p:cNvCxnSpPr>
              <a:stCxn id="7171" idx="6"/>
            </p:cNvCxnSpPr>
            <p:nvPr/>
          </p:nvCxnSpPr>
          <p:spPr>
            <a:xfrm>
              <a:off x="3131840" y="3861049"/>
              <a:ext cx="2016224" cy="16561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38" idx="3"/>
            </p:cNvCxnSpPr>
            <p:nvPr/>
          </p:nvCxnSpPr>
          <p:spPr>
            <a:xfrm flipH="1">
              <a:off x="6663283" y="5039929"/>
              <a:ext cx="24642" cy="4773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76" name="7175 Rectángulo"/>
            <p:cNvSpPr/>
            <p:nvPr/>
          </p:nvSpPr>
          <p:spPr>
            <a:xfrm>
              <a:off x="5148064" y="5517232"/>
              <a:ext cx="15152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Acceso</a:t>
              </a:r>
              <a:r>
                <a:rPr lang="en-US" sz="1200" dirty="0" smtClean="0">
                  <a:solidFill>
                    <a:schemeClr val="tx1"/>
                  </a:solidFill>
                </a:rPr>
                <a:t> Principal</a:t>
              </a:r>
              <a:endParaRPr lang="es-EC" sz="2000" dirty="0">
                <a:solidFill>
                  <a:schemeClr val="tx1"/>
                </a:solidFill>
              </a:endParaRPr>
            </a:p>
          </p:txBody>
        </p:sp>
      </p:grpSp>
    </p:spTree>
    <p:extLst>
      <p:ext uri="{BB962C8B-B14F-4D97-AF65-F5344CB8AC3E}">
        <p14:creationId xmlns:p14="http://schemas.microsoft.com/office/powerpoint/2010/main" val="23755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ircle(in)">
                                      <p:cBhvr>
                                        <p:cTn id="7" dur="750"/>
                                        <p:tgtEl>
                                          <p:spTgt spid="7169"/>
                                        </p:tgtEl>
                                      </p:cBhvr>
                                    </p:animEffect>
                                  </p:childTnLst>
                                </p:cTn>
                              </p:par>
                              <p:par>
                                <p:cTn id="8" presetID="6"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75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182"/>
                                        </p:tgtEl>
                                        <p:attrNameLst>
                                          <p:attrName>style.visibility</p:attrName>
                                        </p:attrNameLst>
                                      </p:cBhvr>
                                      <p:to>
                                        <p:strVal val="visible"/>
                                      </p:to>
                                    </p:set>
                                    <p:animEffect transition="in" filter="wipe(down)">
                                      <p:cBhvr>
                                        <p:cTn id="15" dur="75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1859280" y="5044472"/>
            <a:ext cx="2856736" cy="1778444"/>
            <a:chOff x="1859280" y="5044472"/>
            <a:chExt cx="2856736" cy="1778444"/>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42" r="41612"/>
            <a:stretch/>
          </p:blipFill>
          <p:spPr bwMode="auto">
            <a:xfrm>
              <a:off x="1859280" y="5044472"/>
              <a:ext cx="1950720" cy="177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643" r="5820"/>
            <a:stretch/>
          </p:blipFill>
          <p:spPr bwMode="auto">
            <a:xfrm>
              <a:off x="3804035" y="5044472"/>
              <a:ext cx="911981" cy="177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8046" b="30879"/>
          <a:stretch/>
        </p:blipFill>
        <p:spPr bwMode="auto">
          <a:xfrm>
            <a:off x="420785" y="1232547"/>
            <a:ext cx="8615711" cy="3811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769279" y="1052527"/>
            <a:ext cx="35155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P1: NIVELES DE </a:t>
            </a:r>
            <a:r>
              <a:rPr lang="en-US" dirty="0" err="1" smtClean="0">
                <a:solidFill>
                  <a:schemeClr val="tx1"/>
                </a:solidFill>
              </a:rPr>
              <a:t>Ec</a:t>
            </a:r>
            <a:r>
              <a:rPr lang="en-US" dirty="0" smtClean="0">
                <a:solidFill>
                  <a:schemeClr val="tx1"/>
                </a:solidFill>
              </a:rPr>
              <a:t>/No</a:t>
            </a:r>
            <a:endParaRPr lang="es-EC" dirty="0">
              <a:solidFill>
                <a:schemeClr val="tx1"/>
              </a:solidFill>
            </a:endParaRPr>
          </a:p>
        </p:txBody>
      </p:sp>
      <p:grpSp>
        <p:nvGrpSpPr>
          <p:cNvPr id="17" name="16 Grupo"/>
          <p:cNvGrpSpPr/>
          <p:nvPr/>
        </p:nvGrpSpPr>
        <p:grpSpPr>
          <a:xfrm>
            <a:off x="6146737" y="908721"/>
            <a:ext cx="2754548" cy="2592288"/>
            <a:chOff x="6146737" y="908721"/>
            <a:chExt cx="2754548" cy="2592288"/>
          </a:xfrm>
        </p:grpSpPr>
        <p:pic>
          <p:nvPicPr>
            <p:cNvPr id="18" name="Picture 2" descr="C:\Users\vaio\Documents\MONICA\TESIS\TESIS CAPITULOS\CAPITULO V\FOTOS CCI\P1\Foto01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54" t="67898" r="21726"/>
            <a:stretch/>
          </p:blipFill>
          <p:spPr bwMode="auto">
            <a:xfrm>
              <a:off x="6146737" y="908721"/>
              <a:ext cx="2754548" cy="151004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18 Grupo"/>
            <p:cNvGrpSpPr/>
            <p:nvPr/>
          </p:nvGrpSpPr>
          <p:grpSpPr>
            <a:xfrm>
              <a:off x="6660232" y="2418763"/>
              <a:ext cx="863779" cy="1082246"/>
              <a:chOff x="6660232" y="2562778"/>
              <a:chExt cx="863779" cy="1082246"/>
            </a:xfrm>
          </p:grpSpPr>
          <p:sp>
            <p:nvSpPr>
              <p:cNvPr id="20" name="19 Elipse"/>
              <p:cNvSpPr/>
              <p:nvPr/>
            </p:nvSpPr>
            <p:spPr>
              <a:xfrm>
                <a:off x="6660232" y="3068960"/>
                <a:ext cx="432048" cy="576064"/>
              </a:xfrm>
              <a:prstGeom prst="ellipse">
                <a:avLst/>
              </a:prstGeom>
              <a:solidFill>
                <a:schemeClr val="accent1">
                  <a:alpha val="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1" name="20 Conector recto"/>
              <p:cNvCxnSpPr>
                <a:endCxn id="18" idx="2"/>
              </p:cNvCxnSpPr>
              <p:nvPr/>
            </p:nvCxnSpPr>
            <p:spPr>
              <a:xfrm flipV="1">
                <a:off x="6876256" y="2562778"/>
                <a:ext cx="647755" cy="5061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2" name="21 Grupo"/>
          <p:cNvGrpSpPr/>
          <p:nvPr/>
        </p:nvGrpSpPr>
        <p:grpSpPr>
          <a:xfrm>
            <a:off x="0" y="1414595"/>
            <a:ext cx="4860032" cy="1942397"/>
            <a:chOff x="0" y="1414595"/>
            <a:chExt cx="4860032" cy="1942397"/>
          </a:xfrm>
        </p:grpSpPr>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4595"/>
              <a:ext cx="2123728" cy="157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23 Grupo"/>
            <p:cNvGrpSpPr/>
            <p:nvPr/>
          </p:nvGrpSpPr>
          <p:grpSpPr>
            <a:xfrm>
              <a:off x="2051720" y="1917044"/>
              <a:ext cx="2808312" cy="1439948"/>
              <a:chOff x="2051720" y="1917044"/>
              <a:chExt cx="2808312" cy="1439948"/>
            </a:xfrm>
          </p:grpSpPr>
          <p:sp>
            <p:nvSpPr>
              <p:cNvPr id="25" name="24 Elipse"/>
              <p:cNvSpPr/>
              <p:nvPr/>
            </p:nvSpPr>
            <p:spPr>
              <a:xfrm>
                <a:off x="4452790" y="1917044"/>
                <a:ext cx="407242" cy="143994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6" name="25 Conector recto"/>
              <p:cNvCxnSpPr>
                <a:endCxn id="25" idx="2"/>
              </p:cNvCxnSpPr>
              <p:nvPr/>
            </p:nvCxnSpPr>
            <p:spPr>
              <a:xfrm>
                <a:off x="2051720" y="2200506"/>
                <a:ext cx="2401070" cy="4365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7" name="26 Grupo"/>
          <p:cNvGrpSpPr/>
          <p:nvPr/>
        </p:nvGrpSpPr>
        <p:grpSpPr>
          <a:xfrm>
            <a:off x="2891613" y="3573017"/>
            <a:ext cx="4035799" cy="2376263"/>
            <a:chOff x="2891613" y="3501009"/>
            <a:chExt cx="4035799" cy="2376263"/>
          </a:xfrm>
        </p:grpSpPr>
        <p:sp>
          <p:nvSpPr>
            <p:cNvPr id="28" name="27 Elipse"/>
            <p:cNvSpPr/>
            <p:nvPr/>
          </p:nvSpPr>
          <p:spPr>
            <a:xfrm>
              <a:off x="2891613" y="3501009"/>
              <a:ext cx="240227" cy="720079"/>
            </a:xfrm>
            <a:prstGeom prst="ellipse">
              <a:avLst/>
            </a:prstGeom>
            <a:solidFill>
              <a:schemeClr val="accent1">
                <a:alpha val="4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Elipse"/>
            <p:cNvSpPr/>
            <p:nvPr/>
          </p:nvSpPr>
          <p:spPr>
            <a:xfrm rot="19155578">
              <a:off x="6399153" y="4365104"/>
              <a:ext cx="528259" cy="720080"/>
            </a:xfrm>
            <a:prstGeom prst="ellipse">
              <a:avLst/>
            </a:prstGeom>
            <a:solidFill>
              <a:schemeClr val="accent1">
                <a:alpha val="4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0" name="29 Conector recto"/>
            <p:cNvCxnSpPr>
              <a:stCxn id="28" idx="6"/>
            </p:cNvCxnSpPr>
            <p:nvPr/>
          </p:nvCxnSpPr>
          <p:spPr>
            <a:xfrm>
              <a:off x="3131840" y="3861049"/>
              <a:ext cx="2016224" cy="16561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29" idx="3"/>
            </p:cNvCxnSpPr>
            <p:nvPr/>
          </p:nvCxnSpPr>
          <p:spPr>
            <a:xfrm flipH="1">
              <a:off x="6663283" y="5039929"/>
              <a:ext cx="24642" cy="4773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5148064" y="5517232"/>
              <a:ext cx="15152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Acceso</a:t>
              </a:r>
              <a:r>
                <a:rPr lang="en-US" sz="1200" dirty="0" smtClean="0">
                  <a:solidFill>
                    <a:schemeClr val="tx1"/>
                  </a:solidFill>
                </a:rPr>
                <a:t> Principal</a:t>
              </a:r>
              <a:endParaRPr lang="es-EC" sz="2000" dirty="0">
                <a:solidFill>
                  <a:schemeClr val="tx1"/>
                </a:solidFill>
              </a:endParaRPr>
            </a:p>
          </p:txBody>
        </p:sp>
      </p:grpSp>
    </p:spTree>
    <p:extLst>
      <p:ext uri="{BB962C8B-B14F-4D97-AF65-F5344CB8AC3E}">
        <p14:creationId xmlns:p14="http://schemas.microsoft.com/office/powerpoint/2010/main" val="4174483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grpSp>
        <p:nvGrpSpPr>
          <p:cNvPr id="7" name="6 Grupo"/>
          <p:cNvGrpSpPr/>
          <p:nvPr/>
        </p:nvGrpSpPr>
        <p:grpSpPr>
          <a:xfrm>
            <a:off x="1547812" y="5157192"/>
            <a:ext cx="2958730" cy="1649536"/>
            <a:chOff x="1547812" y="5157192"/>
            <a:chExt cx="2958730" cy="1649536"/>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30" r="42663"/>
            <a:stretch/>
          </p:blipFill>
          <p:spPr bwMode="auto">
            <a:xfrm>
              <a:off x="1547812" y="5157192"/>
              <a:ext cx="2062163"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88" r="7816"/>
            <a:stretch/>
          </p:blipFill>
          <p:spPr bwMode="auto">
            <a:xfrm>
              <a:off x="3563888" y="5157192"/>
              <a:ext cx="942654"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358" r="5932" b="28077"/>
          <a:stretch/>
        </p:blipFill>
        <p:spPr bwMode="auto">
          <a:xfrm>
            <a:off x="391749" y="1232547"/>
            <a:ext cx="8284707" cy="39246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p:cNvSpPr/>
          <p:nvPr/>
        </p:nvSpPr>
        <p:spPr>
          <a:xfrm>
            <a:off x="769279" y="1052527"/>
            <a:ext cx="35155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P1: NIVELES DE RSCP</a:t>
            </a:r>
            <a:endParaRPr lang="es-EC" dirty="0">
              <a:solidFill>
                <a:schemeClr val="tx1"/>
              </a:solidFill>
            </a:endParaRPr>
          </a:p>
        </p:txBody>
      </p:sp>
      <p:grpSp>
        <p:nvGrpSpPr>
          <p:cNvPr id="7188" name="7187 Grupo"/>
          <p:cNvGrpSpPr/>
          <p:nvPr/>
        </p:nvGrpSpPr>
        <p:grpSpPr>
          <a:xfrm>
            <a:off x="3779912" y="2924945"/>
            <a:ext cx="3608827" cy="3475720"/>
            <a:chOff x="3779912" y="2924945"/>
            <a:chExt cx="3608827" cy="3475720"/>
          </a:xfrm>
        </p:grpSpPr>
        <p:pic>
          <p:nvPicPr>
            <p:cNvPr id="71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214" y="4352790"/>
              <a:ext cx="26765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87" name="7186 Grupo"/>
            <p:cNvGrpSpPr/>
            <p:nvPr/>
          </p:nvGrpSpPr>
          <p:grpSpPr>
            <a:xfrm>
              <a:off x="3779912" y="2924945"/>
              <a:ext cx="932302" cy="2451783"/>
              <a:chOff x="3779912" y="2924945"/>
              <a:chExt cx="932302" cy="2451783"/>
            </a:xfrm>
          </p:grpSpPr>
          <p:sp>
            <p:nvSpPr>
              <p:cNvPr id="7184" name="7183 Elipse"/>
              <p:cNvSpPr/>
              <p:nvPr/>
            </p:nvSpPr>
            <p:spPr>
              <a:xfrm>
                <a:off x="3779912" y="2924945"/>
                <a:ext cx="432939" cy="1584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186" name="7185 Conector recto"/>
              <p:cNvCxnSpPr>
                <a:stCxn id="7184" idx="5"/>
                <a:endCxn id="7183" idx="1"/>
              </p:cNvCxnSpPr>
              <p:nvPr/>
            </p:nvCxnSpPr>
            <p:spPr>
              <a:xfrm>
                <a:off x="4149449" y="4277123"/>
                <a:ext cx="562765" cy="10996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5099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wipe(down)">
                                      <p:cBhvr>
                                        <p:cTn id="7" dur="5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grpSp>
        <p:nvGrpSpPr>
          <p:cNvPr id="7" name="6 Grupo"/>
          <p:cNvGrpSpPr/>
          <p:nvPr/>
        </p:nvGrpSpPr>
        <p:grpSpPr>
          <a:xfrm>
            <a:off x="1547812" y="5157192"/>
            <a:ext cx="2958730" cy="1649536"/>
            <a:chOff x="1547812" y="5157192"/>
            <a:chExt cx="2958730" cy="1649536"/>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30" r="42663"/>
            <a:stretch/>
          </p:blipFill>
          <p:spPr bwMode="auto">
            <a:xfrm>
              <a:off x="1547812" y="5157192"/>
              <a:ext cx="2062163"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88" r="7816"/>
            <a:stretch/>
          </p:blipFill>
          <p:spPr bwMode="auto">
            <a:xfrm>
              <a:off x="3563888" y="5157192"/>
              <a:ext cx="942654"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3090" b="7366"/>
          <a:stretch/>
        </p:blipFill>
        <p:spPr bwMode="auto">
          <a:xfrm>
            <a:off x="322032" y="1232547"/>
            <a:ext cx="8349534" cy="37086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769279" y="1052527"/>
            <a:ext cx="35155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P2: NIVELES DE RSCP</a:t>
            </a:r>
            <a:endParaRPr lang="es-EC" dirty="0">
              <a:solidFill>
                <a:schemeClr val="tx1"/>
              </a:solidFill>
            </a:endParaRPr>
          </a:p>
        </p:txBody>
      </p:sp>
      <p:grpSp>
        <p:nvGrpSpPr>
          <p:cNvPr id="13" name="12 Grupo"/>
          <p:cNvGrpSpPr/>
          <p:nvPr/>
        </p:nvGrpSpPr>
        <p:grpSpPr>
          <a:xfrm>
            <a:off x="6156176" y="3068960"/>
            <a:ext cx="2906521" cy="3751538"/>
            <a:chOff x="6156176" y="3068960"/>
            <a:chExt cx="2906521" cy="3751538"/>
          </a:xfrm>
        </p:grpSpPr>
        <p:pic>
          <p:nvPicPr>
            <p:cNvPr id="8194" name="Picture 2" descr="C:\Users\vaio\Documents\MONICA\TESIS\TESIS CAPITULOS\CAPITULO V\FOTOS CCI\P2\Foto01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640607"/>
              <a:ext cx="2906521" cy="21798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6444208" y="3068960"/>
              <a:ext cx="2618489" cy="1571647"/>
              <a:chOff x="6444208" y="3068960"/>
              <a:chExt cx="2618489" cy="1571647"/>
            </a:xfrm>
          </p:grpSpPr>
          <p:sp>
            <p:nvSpPr>
              <p:cNvPr id="2" name="1 Elipse"/>
              <p:cNvSpPr/>
              <p:nvPr/>
            </p:nvSpPr>
            <p:spPr>
              <a:xfrm>
                <a:off x="6444208" y="3068960"/>
                <a:ext cx="1800200" cy="1422263"/>
              </a:xfrm>
              <a:prstGeom prst="ellipse">
                <a:avLst/>
              </a:prstGeom>
              <a:solidFill>
                <a:schemeClr val="accent1">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 name="5 Conector recto"/>
              <p:cNvCxnSpPr>
                <a:stCxn id="2" idx="6"/>
              </p:cNvCxnSpPr>
              <p:nvPr/>
            </p:nvCxnSpPr>
            <p:spPr>
              <a:xfrm>
                <a:off x="8244408" y="3780092"/>
                <a:ext cx="818289" cy="8605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8" name="27 Grupo"/>
          <p:cNvGrpSpPr/>
          <p:nvPr/>
        </p:nvGrpSpPr>
        <p:grpSpPr>
          <a:xfrm>
            <a:off x="2059586" y="2407356"/>
            <a:ext cx="4816670" cy="1732775"/>
            <a:chOff x="2059586" y="2407356"/>
            <a:chExt cx="4816670" cy="1732775"/>
          </a:xfrm>
        </p:grpSpPr>
        <p:sp>
          <p:nvSpPr>
            <p:cNvPr id="15" name="14 Elipse"/>
            <p:cNvSpPr/>
            <p:nvPr/>
          </p:nvSpPr>
          <p:spPr>
            <a:xfrm>
              <a:off x="6228184" y="2407356"/>
              <a:ext cx="648072" cy="589596"/>
            </a:xfrm>
            <a:prstGeom prst="ellipse">
              <a:avLst/>
            </a:prstGeom>
            <a:solidFill>
              <a:schemeClr val="accent1">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Elipse"/>
            <p:cNvSpPr/>
            <p:nvPr/>
          </p:nvSpPr>
          <p:spPr>
            <a:xfrm>
              <a:off x="2059586" y="2479364"/>
              <a:ext cx="467484" cy="517588"/>
            </a:xfrm>
            <a:prstGeom prst="ellipse">
              <a:avLst/>
            </a:prstGeom>
            <a:solidFill>
              <a:schemeClr val="accent1">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4" name="23 Conector recto"/>
            <p:cNvCxnSpPr>
              <a:stCxn id="15" idx="3"/>
            </p:cNvCxnSpPr>
            <p:nvPr/>
          </p:nvCxnSpPr>
          <p:spPr>
            <a:xfrm flipH="1">
              <a:off x="4913784" y="2910608"/>
              <a:ext cx="1409308" cy="8694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3407944" y="3780091"/>
              <a:ext cx="15152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Acceso</a:t>
              </a:r>
              <a:r>
                <a:rPr lang="en-US" sz="1200" dirty="0" smtClean="0">
                  <a:solidFill>
                    <a:schemeClr val="tx1"/>
                  </a:solidFill>
                </a:rPr>
                <a:t> Principal</a:t>
              </a:r>
              <a:endParaRPr lang="es-EC" sz="2000" dirty="0">
                <a:solidFill>
                  <a:schemeClr val="tx1"/>
                </a:solidFill>
              </a:endParaRPr>
            </a:p>
          </p:txBody>
        </p:sp>
        <p:cxnSp>
          <p:nvCxnSpPr>
            <p:cNvPr id="27" name="26 Conector recto"/>
            <p:cNvCxnSpPr>
              <a:stCxn id="18" idx="5"/>
            </p:cNvCxnSpPr>
            <p:nvPr/>
          </p:nvCxnSpPr>
          <p:spPr>
            <a:xfrm>
              <a:off x="2458609" y="2921153"/>
              <a:ext cx="949335" cy="8589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017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090" b="7366"/>
          <a:stretch/>
        </p:blipFill>
        <p:spPr bwMode="auto">
          <a:xfrm>
            <a:off x="322032" y="1232547"/>
            <a:ext cx="8349534" cy="37086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769279" y="1052527"/>
            <a:ext cx="35155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P2: NIVELES DE RSCP</a:t>
            </a:r>
            <a:endParaRPr lang="es-EC" dirty="0">
              <a:solidFill>
                <a:schemeClr val="tx1"/>
              </a:solidFill>
            </a:endParaRPr>
          </a:p>
        </p:txBody>
      </p:sp>
      <p:grpSp>
        <p:nvGrpSpPr>
          <p:cNvPr id="26" name="25 Grupo"/>
          <p:cNvGrpSpPr/>
          <p:nvPr/>
        </p:nvGrpSpPr>
        <p:grpSpPr>
          <a:xfrm>
            <a:off x="1547812" y="5157192"/>
            <a:ext cx="2958730" cy="1649536"/>
            <a:chOff x="1547812" y="5157192"/>
            <a:chExt cx="2958730" cy="1649536"/>
          </a:xfrm>
        </p:grpSpPr>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30" r="42663"/>
            <a:stretch/>
          </p:blipFill>
          <p:spPr bwMode="auto">
            <a:xfrm>
              <a:off x="1547812" y="5157192"/>
              <a:ext cx="2062163"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188" r="7816"/>
            <a:stretch/>
          </p:blipFill>
          <p:spPr bwMode="auto">
            <a:xfrm>
              <a:off x="3563888" y="5157192"/>
              <a:ext cx="942654" cy="1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19 Grupo"/>
          <p:cNvGrpSpPr/>
          <p:nvPr/>
        </p:nvGrpSpPr>
        <p:grpSpPr>
          <a:xfrm>
            <a:off x="3707904" y="692696"/>
            <a:ext cx="5243916" cy="4574622"/>
            <a:chOff x="3707904" y="692696"/>
            <a:chExt cx="5243916" cy="4574622"/>
          </a:xfrm>
        </p:grpSpPr>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717032"/>
              <a:ext cx="2079122" cy="155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92696"/>
              <a:ext cx="207556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18 Grupo"/>
            <p:cNvGrpSpPr/>
            <p:nvPr/>
          </p:nvGrpSpPr>
          <p:grpSpPr>
            <a:xfrm>
              <a:off x="4584251" y="2456892"/>
              <a:ext cx="387071" cy="1260140"/>
              <a:chOff x="4584251" y="2456892"/>
              <a:chExt cx="387071" cy="1260140"/>
            </a:xfrm>
          </p:grpSpPr>
          <p:sp>
            <p:nvSpPr>
              <p:cNvPr id="31" name="30 Elipse"/>
              <p:cNvSpPr/>
              <p:nvPr/>
            </p:nvSpPr>
            <p:spPr>
              <a:xfrm>
                <a:off x="4584251" y="2456892"/>
                <a:ext cx="387071" cy="6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10 Conector recto"/>
              <p:cNvCxnSpPr>
                <a:endCxn id="8196" idx="0"/>
              </p:cNvCxnSpPr>
              <p:nvPr/>
            </p:nvCxnSpPr>
            <p:spPr>
              <a:xfrm>
                <a:off x="4747465" y="3086857"/>
                <a:ext cx="0" cy="630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16 Grupo"/>
            <p:cNvGrpSpPr/>
            <p:nvPr/>
          </p:nvGrpSpPr>
          <p:grpSpPr>
            <a:xfrm>
              <a:off x="5580112" y="1484784"/>
              <a:ext cx="1296144" cy="1224136"/>
              <a:chOff x="5580112" y="1484784"/>
              <a:chExt cx="1296144" cy="1224136"/>
            </a:xfrm>
          </p:grpSpPr>
          <p:sp>
            <p:nvSpPr>
              <p:cNvPr id="3" name="2 Elipse"/>
              <p:cNvSpPr/>
              <p:nvPr/>
            </p:nvSpPr>
            <p:spPr>
              <a:xfrm>
                <a:off x="5580112" y="2204864"/>
                <a:ext cx="9361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15 Conector recto"/>
              <p:cNvCxnSpPr>
                <a:stCxn id="3" idx="7"/>
                <a:endCxn id="9218" idx="1"/>
              </p:cNvCxnSpPr>
              <p:nvPr/>
            </p:nvCxnSpPr>
            <p:spPr>
              <a:xfrm flipV="1">
                <a:off x="6379127" y="1484784"/>
                <a:ext cx="497129" cy="7938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7988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0"/>
            <a:ext cx="8460432" cy="908720"/>
          </a:xfrm>
          <a:prstGeom prst="rect">
            <a:avLst/>
          </a:prstGeom>
          <a:solidFill>
            <a:srgbClr val="B8DAF6">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ANÁLISIS Y PRESENTACIÓN DE RESULTADOS</a:t>
            </a:r>
            <a:endParaRPr lang="es-EC" sz="2800" dirty="0">
              <a:solidFill>
                <a:schemeClr val="tx1"/>
              </a:solidFill>
            </a:endParaRPr>
          </a:p>
        </p:txBody>
      </p:sp>
      <p:cxnSp>
        <p:nvCxnSpPr>
          <p:cNvPr id="5" name="4 Conector recto"/>
          <p:cNvCxnSpPr/>
          <p:nvPr/>
        </p:nvCxnSpPr>
        <p:spPr>
          <a:xfrm>
            <a:off x="683568" y="908720"/>
            <a:ext cx="8460432" cy="0"/>
          </a:xfrm>
          <a:prstGeom prst="line">
            <a:avLst/>
          </a:prstGeom>
          <a:ln w="28575">
            <a:solidFill>
              <a:srgbClr val="B8DAF6"/>
            </a:solidFill>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1859280" y="5044472"/>
            <a:ext cx="2856736" cy="1778444"/>
            <a:chOff x="1859280" y="5044472"/>
            <a:chExt cx="2856736" cy="1778444"/>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42" r="41612"/>
            <a:stretch/>
          </p:blipFill>
          <p:spPr bwMode="auto">
            <a:xfrm>
              <a:off x="1859280" y="5044472"/>
              <a:ext cx="1950720" cy="177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643" r="5820"/>
            <a:stretch/>
          </p:blipFill>
          <p:spPr bwMode="auto">
            <a:xfrm>
              <a:off x="3804035" y="5044472"/>
              <a:ext cx="911981" cy="177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3126" b="7489"/>
          <a:stretch/>
        </p:blipFill>
        <p:spPr bwMode="auto">
          <a:xfrm>
            <a:off x="251520" y="1232547"/>
            <a:ext cx="8402032" cy="3811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769279" y="1052527"/>
            <a:ext cx="35155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P2: NIVELES DE </a:t>
            </a:r>
            <a:r>
              <a:rPr lang="en-US" dirty="0" err="1" smtClean="0">
                <a:solidFill>
                  <a:schemeClr val="tx1"/>
                </a:solidFill>
              </a:rPr>
              <a:t>Ec</a:t>
            </a:r>
            <a:r>
              <a:rPr lang="en-US" dirty="0" smtClean="0">
                <a:solidFill>
                  <a:schemeClr val="tx1"/>
                </a:solidFill>
              </a:rPr>
              <a:t>/No</a:t>
            </a:r>
            <a:endParaRPr lang="es-EC" dirty="0">
              <a:solidFill>
                <a:schemeClr val="tx1"/>
              </a:solidFill>
            </a:endParaRPr>
          </a:p>
        </p:txBody>
      </p:sp>
      <p:grpSp>
        <p:nvGrpSpPr>
          <p:cNvPr id="12" name="11 Grupo"/>
          <p:cNvGrpSpPr/>
          <p:nvPr/>
        </p:nvGrpSpPr>
        <p:grpSpPr>
          <a:xfrm>
            <a:off x="6156176" y="3068960"/>
            <a:ext cx="2906521" cy="3751538"/>
            <a:chOff x="6156176" y="3068960"/>
            <a:chExt cx="2906521" cy="3751538"/>
          </a:xfrm>
        </p:grpSpPr>
        <p:pic>
          <p:nvPicPr>
            <p:cNvPr id="13" name="Picture 2" descr="C:\Users\vaio\Documents\MONICA\TESIS\TESIS CAPITULOS\CAPITULO V\FOTOS CCI\P2\Foto01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640607"/>
              <a:ext cx="2906521" cy="217989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16 Grupo"/>
            <p:cNvGrpSpPr/>
            <p:nvPr/>
          </p:nvGrpSpPr>
          <p:grpSpPr>
            <a:xfrm>
              <a:off x="6444208" y="3068960"/>
              <a:ext cx="2618489" cy="1571647"/>
              <a:chOff x="6444208" y="3068960"/>
              <a:chExt cx="2618489" cy="1571647"/>
            </a:xfrm>
          </p:grpSpPr>
          <p:sp>
            <p:nvSpPr>
              <p:cNvPr id="18" name="17 Elipse"/>
              <p:cNvSpPr/>
              <p:nvPr/>
            </p:nvSpPr>
            <p:spPr>
              <a:xfrm>
                <a:off x="6444208" y="3068960"/>
                <a:ext cx="1800200" cy="1422263"/>
              </a:xfrm>
              <a:prstGeom prst="ellipse">
                <a:avLst/>
              </a:prstGeom>
              <a:solidFill>
                <a:schemeClr val="accent1">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9" name="18 Conector recto"/>
              <p:cNvCxnSpPr>
                <a:stCxn id="18" idx="6"/>
              </p:cNvCxnSpPr>
              <p:nvPr/>
            </p:nvCxnSpPr>
            <p:spPr>
              <a:xfrm>
                <a:off x="8244408" y="3780092"/>
                <a:ext cx="818289" cy="8605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0" name="19 Grupo"/>
          <p:cNvGrpSpPr/>
          <p:nvPr/>
        </p:nvGrpSpPr>
        <p:grpSpPr>
          <a:xfrm>
            <a:off x="2059586" y="2407356"/>
            <a:ext cx="4816670" cy="1732775"/>
            <a:chOff x="2059586" y="2407356"/>
            <a:chExt cx="4816670" cy="1732775"/>
          </a:xfrm>
        </p:grpSpPr>
        <p:sp>
          <p:nvSpPr>
            <p:cNvPr id="21" name="20 Elipse"/>
            <p:cNvSpPr/>
            <p:nvPr/>
          </p:nvSpPr>
          <p:spPr>
            <a:xfrm>
              <a:off x="6228184" y="2407356"/>
              <a:ext cx="648072" cy="589596"/>
            </a:xfrm>
            <a:prstGeom prst="ellipse">
              <a:avLst/>
            </a:prstGeom>
            <a:solidFill>
              <a:schemeClr val="accent1">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Elipse"/>
            <p:cNvSpPr/>
            <p:nvPr/>
          </p:nvSpPr>
          <p:spPr>
            <a:xfrm>
              <a:off x="2059586" y="2479364"/>
              <a:ext cx="467484" cy="517588"/>
            </a:xfrm>
            <a:prstGeom prst="ellipse">
              <a:avLst/>
            </a:prstGeom>
            <a:solidFill>
              <a:schemeClr val="accent1">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3" name="22 Conector recto"/>
            <p:cNvCxnSpPr>
              <a:stCxn id="21" idx="3"/>
            </p:cNvCxnSpPr>
            <p:nvPr/>
          </p:nvCxnSpPr>
          <p:spPr>
            <a:xfrm flipH="1">
              <a:off x="4913784" y="2910608"/>
              <a:ext cx="1409308" cy="8694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3407944" y="3780091"/>
              <a:ext cx="15152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Acceso</a:t>
              </a:r>
              <a:r>
                <a:rPr lang="en-US" sz="1200" dirty="0" smtClean="0">
                  <a:solidFill>
                    <a:schemeClr val="tx1"/>
                  </a:solidFill>
                </a:rPr>
                <a:t> Principal</a:t>
              </a:r>
              <a:endParaRPr lang="es-EC" sz="2000" dirty="0">
                <a:solidFill>
                  <a:schemeClr val="tx1"/>
                </a:solidFill>
              </a:endParaRPr>
            </a:p>
          </p:txBody>
        </p:sp>
        <p:cxnSp>
          <p:nvCxnSpPr>
            <p:cNvPr id="25" name="24 Conector recto"/>
            <p:cNvCxnSpPr>
              <a:stCxn id="22" idx="5"/>
            </p:cNvCxnSpPr>
            <p:nvPr/>
          </p:nvCxnSpPr>
          <p:spPr>
            <a:xfrm>
              <a:off x="2458609" y="2921153"/>
              <a:ext cx="949335" cy="8589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25 Grupo"/>
          <p:cNvGrpSpPr/>
          <p:nvPr/>
        </p:nvGrpSpPr>
        <p:grpSpPr>
          <a:xfrm>
            <a:off x="3629347" y="654279"/>
            <a:ext cx="5038704" cy="2092629"/>
            <a:chOff x="3629347" y="654279"/>
            <a:chExt cx="5038704" cy="2092629"/>
          </a:xfrm>
        </p:grpSpPr>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078" y="654279"/>
              <a:ext cx="2165973" cy="162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Elipse"/>
            <p:cNvSpPr/>
            <p:nvPr/>
          </p:nvSpPr>
          <p:spPr>
            <a:xfrm>
              <a:off x="3629347" y="1483603"/>
              <a:ext cx="942653" cy="1263305"/>
            </a:xfrm>
            <a:prstGeom prst="ellipse">
              <a:avLst/>
            </a:prstGeom>
            <a:solidFill>
              <a:schemeClr val="accent1">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9" name="28 Conector recto"/>
            <p:cNvCxnSpPr>
              <a:stCxn id="28" idx="6"/>
              <a:endCxn id="27" idx="1"/>
            </p:cNvCxnSpPr>
            <p:nvPr/>
          </p:nvCxnSpPr>
          <p:spPr>
            <a:xfrm flipV="1">
              <a:off x="4572000" y="1465576"/>
              <a:ext cx="1930078" cy="6496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083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10" presetClass="exit" presetSubtype="0" fill="hold"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pic>
        <p:nvPicPr>
          <p:cNvPr id="20" name="19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8912" y="2129631"/>
            <a:ext cx="2095129" cy="2304000"/>
          </a:xfrm>
        </p:spPr>
      </p:pic>
      <p:sp>
        <p:nvSpPr>
          <p:cNvPr id="13" name="12 Rectángulo redondeado">
            <a:hlinkClick r:id="rId4" action="ppaction://hlinksldjump"/>
          </p:cNvPr>
          <p:cNvSpPr/>
          <p:nvPr/>
        </p:nvSpPr>
        <p:spPr>
          <a:xfrm>
            <a:off x="1835695" y="4153640"/>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ANÁLISIS Y RESULTADOS </a:t>
            </a:r>
            <a:endParaRPr lang="es-ES" sz="1400" b="1" dirty="0">
              <a:solidFill>
                <a:schemeClr val="bg1"/>
              </a:solidFill>
              <a:latin typeface="Lucida Bright" pitchFamily="18" charset="0"/>
            </a:endParaRPr>
          </a:p>
        </p:txBody>
      </p:sp>
      <p:sp>
        <p:nvSpPr>
          <p:cNvPr id="14" name="13 Rectángulo redondeado">
            <a:hlinkClick r:id="rId5" action="ppaction://hlinksldjump"/>
          </p:cNvPr>
          <p:cNvSpPr/>
          <p:nvPr/>
        </p:nvSpPr>
        <p:spPr>
          <a:xfrm>
            <a:off x="1835696" y="3289544"/>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METODOLOGÍA</a:t>
            </a:r>
            <a:endParaRPr lang="es-ES" sz="1400" b="1" dirty="0">
              <a:solidFill>
                <a:schemeClr val="bg1"/>
              </a:solidFill>
              <a:latin typeface="Lucida Bright" pitchFamily="18" charset="0"/>
            </a:endParaRPr>
          </a:p>
        </p:txBody>
      </p:sp>
      <p:sp>
        <p:nvSpPr>
          <p:cNvPr id="15" name="14 Rectángulo redondeado">
            <a:hlinkClick r:id="rId6" action="ppaction://hlinksldjump"/>
          </p:cNvPr>
          <p:cNvSpPr/>
          <p:nvPr/>
        </p:nvSpPr>
        <p:spPr>
          <a:xfrm>
            <a:off x="1835695" y="2420888"/>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FUNDAMENTOS TEÓRICOS</a:t>
            </a:r>
            <a:endParaRPr lang="es-ES" sz="1400" b="1" dirty="0">
              <a:solidFill>
                <a:schemeClr val="bg1"/>
              </a:solidFill>
              <a:latin typeface="Lucida Bright" pitchFamily="18" charset="0"/>
            </a:endParaRPr>
          </a:p>
        </p:txBody>
      </p:sp>
      <p:sp>
        <p:nvSpPr>
          <p:cNvPr id="16" name="15 Rectángulo redondeado">
            <a:hlinkClick r:id="rId4" action="ppaction://hlinksldjump"/>
          </p:cNvPr>
          <p:cNvSpPr/>
          <p:nvPr/>
        </p:nvSpPr>
        <p:spPr>
          <a:xfrm>
            <a:off x="1835695" y="5017736"/>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DISE</a:t>
            </a:r>
            <a:r>
              <a:rPr lang="es-EC" sz="1400" b="1" dirty="0" smtClean="0">
                <a:solidFill>
                  <a:schemeClr val="bg1"/>
                </a:solidFill>
                <a:latin typeface="Lucida Bright" pitchFamily="18" charset="0"/>
              </a:rPr>
              <a:t>ÑO DEL SISTEMA UMTS EN INTERIORES</a:t>
            </a:r>
            <a:endParaRPr lang="es-ES" sz="1400" b="1" dirty="0">
              <a:solidFill>
                <a:schemeClr val="bg1"/>
              </a:solidFill>
              <a:latin typeface="Lucida Bright" pitchFamily="18" charset="0"/>
            </a:endParaRPr>
          </a:p>
        </p:txBody>
      </p:sp>
      <p:sp>
        <p:nvSpPr>
          <p:cNvPr id="21" name="20 Rectángulo redondeado">
            <a:hlinkClick r:id="rId4" action="ppaction://hlinksldjump"/>
          </p:cNvPr>
          <p:cNvSpPr/>
          <p:nvPr/>
        </p:nvSpPr>
        <p:spPr>
          <a:xfrm>
            <a:off x="1835695" y="588183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b="1" dirty="0" smtClean="0">
                <a:solidFill>
                  <a:schemeClr val="bg1"/>
                </a:solidFill>
                <a:latin typeface="Lucida Bright" pitchFamily="18" charset="0"/>
              </a:rPr>
              <a:t>CONCLUSIONES Y RECOMENDACIONES</a:t>
            </a:r>
            <a:endParaRPr lang="es-ES" sz="1400" b="1" dirty="0">
              <a:solidFill>
                <a:schemeClr val="bg1"/>
              </a:solidFill>
              <a:latin typeface="Lucida Bright" pitchFamily="18" charset="0"/>
            </a:endParaRPr>
          </a:p>
        </p:txBody>
      </p:sp>
      <p:sp>
        <p:nvSpPr>
          <p:cNvPr id="10" name="9 Rectángulo redondeado">
            <a:hlinkClick r:id="rId7" action="ppaction://hlinksldjump"/>
          </p:cNvPr>
          <p:cNvSpPr/>
          <p:nvPr/>
        </p:nvSpPr>
        <p:spPr>
          <a:xfrm>
            <a:off x="1835696" y="155679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schemeClr val="bg1"/>
                </a:solidFill>
                <a:latin typeface="Lucida Bright" pitchFamily="18" charset="0"/>
              </a:rPr>
              <a:t>INTRODUCCIÓN</a:t>
            </a:r>
            <a:endParaRPr lang="es-ES" sz="1400" b="1" dirty="0">
              <a:solidFill>
                <a:schemeClr val="bg1"/>
              </a:solidFill>
              <a:latin typeface="Lucida Bright" pitchFamily="18" charset="0"/>
            </a:endParaRPr>
          </a:p>
        </p:txBody>
      </p:sp>
    </p:spTree>
    <p:extLst>
      <p:ext uri="{BB962C8B-B14F-4D97-AF65-F5344CB8AC3E}">
        <p14:creationId xmlns:p14="http://schemas.microsoft.com/office/powerpoint/2010/main" val="384990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34 Diagrama"/>
          <p:cNvGraphicFramePr/>
          <p:nvPr>
            <p:extLst>
              <p:ext uri="{D42A27DB-BD31-4B8C-83A1-F6EECF244321}">
                <p14:modId xmlns:p14="http://schemas.microsoft.com/office/powerpoint/2010/main" val="2776398834"/>
              </p:ext>
            </p:extLst>
          </p:nvPr>
        </p:nvGraphicFramePr>
        <p:xfrm>
          <a:off x="1043608" y="1397000"/>
          <a:ext cx="712879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3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1640" y="1628800"/>
            <a:ext cx="2160240" cy="1728192"/>
          </a:xfrm>
          <a:prstGeom prst="rect">
            <a:avLst/>
          </a:prstGeom>
        </p:spPr>
      </p:pic>
      <p:pic>
        <p:nvPicPr>
          <p:cNvPr id="38" name="3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3535" y="1628800"/>
            <a:ext cx="2234609" cy="1728192"/>
          </a:xfrm>
          <a:prstGeom prst="rect">
            <a:avLst/>
          </a:prstGeom>
        </p:spPr>
      </p:pic>
      <p:pic>
        <p:nvPicPr>
          <p:cNvPr id="40" name="39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0152" y="1628800"/>
            <a:ext cx="2088232" cy="1728192"/>
          </a:xfrm>
          <a:prstGeom prst="rect">
            <a:avLst/>
          </a:prstGeom>
        </p:spPr>
      </p:pic>
      <p:sp>
        <p:nvSpPr>
          <p:cNvPr id="42" name="41 Rectángulo"/>
          <p:cNvSpPr/>
          <p:nvPr/>
        </p:nvSpPr>
        <p:spPr>
          <a:xfrm>
            <a:off x="0" y="0"/>
            <a:ext cx="9144000" cy="908720"/>
          </a:xfrm>
          <a:prstGeom prst="rect">
            <a:avLst/>
          </a:prstGeom>
          <a:solidFill>
            <a:schemeClr val="accent6">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INTRODUCCIÓN</a:t>
            </a:r>
            <a:endParaRPr lang="es-EC" sz="4400" dirty="0">
              <a:solidFill>
                <a:schemeClr val="tx1"/>
              </a:solidFill>
            </a:endParaRPr>
          </a:p>
        </p:txBody>
      </p:sp>
      <p:cxnSp>
        <p:nvCxnSpPr>
          <p:cNvPr id="43" name="42 Conector recto"/>
          <p:cNvCxnSpPr/>
          <p:nvPr/>
        </p:nvCxnSpPr>
        <p:spPr>
          <a:xfrm>
            <a:off x="683568" y="908720"/>
            <a:ext cx="84604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570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DISE</a:t>
            </a:r>
            <a:r>
              <a:rPr lang="es-EC" sz="4400" dirty="0" smtClean="0">
                <a:solidFill>
                  <a:schemeClr val="tx1"/>
                </a:solidFill>
              </a:rPr>
              <a:t>ÑO DEL DAS</a:t>
            </a:r>
            <a:endParaRPr lang="es-EC" sz="44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014820"/>
            <a:ext cx="6200775" cy="1685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Llamada de flecha hacia abajo"/>
          <p:cNvSpPr/>
          <p:nvPr/>
        </p:nvSpPr>
        <p:spPr>
          <a:xfrm>
            <a:off x="1915791" y="1340768"/>
            <a:ext cx="4968552" cy="1512168"/>
          </a:xfrm>
          <a:prstGeom prst="downArrow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Esquema General del Sistema</a:t>
            </a:r>
          </a:p>
          <a:p>
            <a:pPr algn="ctr"/>
            <a:r>
              <a:rPr lang="es-EC" sz="1400" dirty="0">
                <a:solidFill>
                  <a:schemeClr val="tx1"/>
                </a:solidFill>
              </a:rPr>
              <a:t>Todo sistema distribuido de antenas celulares se compone de tres elementos básicos que son: la fuente de RF, el sistema de distribución y las antenas de cobertura. </a:t>
            </a:r>
          </a:p>
        </p:txBody>
      </p:sp>
    </p:spTree>
    <p:extLst>
      <p:ext uri="{BB962C8B-B14F-4D97-AF65-F5344CB8AC3E}">
        <p14:creationId xmlns:p14="http://schemas.microsoft.com/office/powerpoint/2010/main" val="1364490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dirty="0" smtClean="0">
                <a:solidFill>
                  <a:schemeClr val="tx1"/>
                </a:solidFill>
              </a:rPr>
              <a:t>UBICACI</a:t>
            </a:r>
            <a:r>
              <a:rPr lang="en-US" sz="4400" dirty="0" smtClean="0">
                <a:solidFill>
                  <a:schemeClr val="tx1"/>
                </a:solidFill>
              </a:rPr>
              <a:t>ÓN DEL NODO B</a:t>
            </a:r>
            <a:endParaRPr lang="es-EC" sz="44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340768"/>
            <a:ext cx="4310923" cy="422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Llamada con línea 3"/>
          <p:cNvSpPr/>
          <p:nvPr/>
        </p:nvSpPr>
        <p:spPr>
          <a:xfrm>
            <a:off x="971600" y="1196752"/>
            <a:ext cx="2376264" cy="1728192"/>
          </a:xfrm>
          <a:prstGeom prst="borderCallout3">
            <a:avLst>
              <a:gd name="adj1" fmla="val 27569"/>
              <a:gd name="adj2" fmla="val 106525"/>
              <a:gd name="adj3" fmla="val 46007"/>
              <a:gd name="adj4" fmla="val 137838"/>
              <a:gd name="adj5" fmla="val 63924"/>
              <a:gd name="adj6" fmla="val 154746"/>
              <a:gd name="adj7" fmla="val 77689"/>
              <a:gd name="adj8" fmla="val 214388"/>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El espacio considerado para la ubicación de los equipos de la estación base está en la parte superior del local Mundo </a:t>
            </a:r>
            <a:r>
              <a:rPr lang="es-EC" sz="1600" i="1" dirty="0">
                <a:solidFill>
                  <a:schemeClr val="tx1"/>
                </a:solidFill>
              </a:rPr>
              <a:t>Light </a:t>
            </a:r>
            <a:r>
              <a:rPr lang="es-EC" sz="1600" dirty="0">
                <a:solidFill>
                  <a:schemeClr val="tx1"/>
                </a:solidFill>
              </a:rPr>
              <a:t>(patio de comidas) </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19" y="3717032"/>
            <a:ext cx="2790825"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Llamada con línea 1"/>
          <p:cNvSpPr/>
          <p:nvPr/>
        </p:nvSpPr>
        <p:spPr>
          <a:xfrm>
            <a:off x="215516" y="3069457"/>
            <a:ext cx="936104" cy="767754"/>
          </a:xfrm>
          <a:prstGeom prst="borderCallout1">
            <a:avLst>
              <a:gd name="adj1" fmla="val 54841"/>
              <a:gd name="adj2" fmla="val 98229"/>
              <a:gd name="adj3" fmla="val 117914"/>
              <a:gd name="adj4" fmla="val 140750"/>
            </a:avLst>
          </a:prstGeom>
          <a:solidFill>
            <a:srgbClr val="DEF0C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a:t>
            </a:r>
            <a:r>
              <a:rPr lang="en-US" dirty="0" err="1" smtClean="0">
                <a:solidFill>
                  <a:schemeClr val="tx1"/>
                </a:solidFill>
              </a:rPr>
              <a:t>ucto</a:t>
            </a:r>
            <a:endParaRPr lang="es-EC" dirty="0">
              <a:solidFill>
                <a:schemeClr val="tx1"/>
              </a:solidFill>
            </a:endParaRPr>
          </a:p>
        </p:txBody>
      </p:sp>
      <p:sp>
        <p:nvSpPr>
          <p:cNvPr id="11" name="10 Llamada con línea 1"/>
          <p:cNvSpPr/>
          <p:nvPr/>
        </p:nvSpPr>
        <p:spPr>
          <a:xfrm>
            <a:off x="3347864" y="5877272"/>
            <a:ext cx="1224136" cy="767754"/>
          </a:xfrm>
          <a:prstGeom prst="borderCallout1">
            <a:avLst>
              <a:gd name="adj1" fmla="val -69673"/>
              <a:gd name="adj2" fmla="val -2412"/>
              <a:gd name="adj3" fmla="val -6600"/>
              <a:gd name="adj4" fmla="val 46029"/>
            </a:avLst>
          </a:prstGeom>
          <a:solidFill>
            <a:srgbClr val="DEF0C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Columna</a:t>
            </a:r>
            <a:endParaRPr lang="es-EC" dirty="0">
              <a:solidFill>
                <a:schemeClr val="tx1"/>
              </a:solidFill>
            </a:endParaRPr>
          </a:p>
        </p:txBody>
      </p:sp>
    </p:spTree>
    <p:extLst>
      <p:ext uri="{BB962C8B-B14F-4D97-AF65-F5344CB8AC3E}">
        <p14:creationId xmlns:p14="http://schemas.microsoft.com/office/powerpoint/2010/main" val="1818168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ESQUEMA PRINCIPAL</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3645024"/>
            <a:ext cx="5448300" cy="160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4716016" y="1565176"/>
            <a:ext cx="42484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dirty="0" smtClean="0">
              <a:solidFill>
                <a:schemeClr val="tx1"/>
              </a:solidFill>
            </a:endParaRPr>
          </a:p>
          <a:p>
            <a:pPr algn="ctr"/>
            <a:r>
              <a:rPr lang="es-EC" sz="1200" dirty="0" smtClean="0">
                <a:solidFill>
                  <a:schemeClr val="tx1"/>
                </a:solidFill>
              </a:rPr>
              <a:t>El área objetivo consta de tres pisos, por lo que lo primero que se debe conseguir es dividir la potencia por plantas, de manera que en el piso 1 y PB haya más potencia para repartir que en la P2, ya que la RBS se encuentra en el piso superior, por lo cual existirá menos pérdidas hacia las antenas. </a:t>
            </a:r>
          </a:p>
          <a:p>
            <a:pPr algn="ctr"/>
            <a:endParaRPr lang="es-EC" sz="1400" dirty="0">
              <a:solidFill>
                <a:schemeClr val="tx1"/>
              </a:solidFill>
            </a:endParaRPr>
          </a:p>
        </p:txBody>
      </p:sp>
      <p:sp>
        <p:nvSpPr>
          <p:cNvPr id="13" name="12 Elipse"/>
          <p:cNvSpPr/>
          <p:nvPr/>
        </p:nvSpPr>
        <p:spPr>
          <a:xfrm>
            <a:off x="323528" y="1565176"/>
            <a:ext cx="424847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La BTS considerada es la RBS 3308 de Ericsson y de acuerdo a las </a:t>
            </a:r>
            <a:r>
              <a:rPr lang="es-EC" sz="1400" dirty="0">
                <a:solidFill>
                  <a:schemeClr val="tx1"/>
                </a:solidFill>
              </a:rPr>
              <a:t>especificaciones técnicas </a:t>
            </a:r>
            <a:r>
              <a:rPr lang="es-EC" sz="1400" dirty="0" smtClean="0">
                <a:solidFill>
                  <a:schemeClr val="tx1"/>
                </a:solidFill>
              </a:rPr>
              <a:t>la </a:t>
            </a:r>
            <a:r>
              <a:rPr lang="es-EC" sz="1400" dirty="0">
                <a:solidFill>
                  <a:schemeClr val="tx1"/>
                </a:solidFill>
              </a:rPr>
              <a:t>potencia de salida es de 43dBm (20W), de la cual el 10% es asignado para el </a:t>
            </a:r>
            <a:r>
              <a:rPr lang="es-EC" sz="1400" dirty="0" smtClean="0">
                <a:solidFill>
                  <a:schemeClr val="tx1"/>
                </a:solidFill>
              </a:rPr>
              <a:t>CPICH. </a:t>
            </a:r>
            <a:endParaRPr lang="es-EC" sz="1400" dirty="0">
              <a:solidFill>
                <a:schemeClr val="tx1"/>
              </a:solidFill>
            </a:endParaRPr>
          </a:p>
        </p:txBody>
      </p:sp>
    </p:spTree>
    <p:extLst>
      <p:ext uri="{BB962C8B-B14F-4D97-AF65-F5344CB8AC3E}">
        <p14:creationId xmlns:p14="http://schemas.microsoft.com/office/powerpoint/2010/main" val="148551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POSICIONAMIENTO DE LOS ELEMENTOS PASIVOS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642"/>
          <a:stretch/>
        </p:blipFill>
        <p:spPr bwMode="auto">
          <a:xfrm>
            <a:off x="107504" y="982572"/>
            <a:ext cx="8928992" cy="50387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C:\Users\vaio\Documents\MONICA\TESIS\TESIS CAPITULOS\CAPITULO V\FOTOS CCI\P2\Foto01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193704"/>
            <a:ext cx="3552395" cy="2664296"/>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2136540" y="1052736"/>
            <a:ext cx="135534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PISO 2</a:t>
            </a:r>
            <a:endParaRPr lang="es-EC" dirty="0">
              <a:solidFill>
                <a:schemeClr val="tx1"/>
              </a:solidFill>
            </a:endParaRPr>
          </a:p>
        </p:txBody>
      </p:sp>
      <p:grpSp>
        <p:nvGrpSpPr>
          <p:cNvPr id="22" name="21 Grupo"/>
          <p:cNvGrpSpPr/>
          <p:nvPr/>
        </p:nvGrpSpPr>
        <p:grpSpPr>
          <a:xfrm>
            <a:off x="3544690" y="1144746"/>
            <a:ext cx="5387069" cy="3048958"/>
            <a:chOff x="3544690" y="1144746"/>
            <a:chExt cx="5387069" cy="3048958"/>
          </a:xfrm>
        </p:grpSpPr>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690" y="1144746"/>
              <a:ext cx="2079122" cy="155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6195" y="1232756"/>
              <a:ext cx="207556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Elipse"/>
            <p:cNvSpPr/>
            <p:nvPr/>
          </p:nvSpPr>
          <p:spPr>
            <a:xfrm>
              <a:off x="4390715" y="3861048"/>
              <a:ext cx="387071" cy="332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9" name="18 Conector recto"/>
            <p:cNvCxnSpPr>
              <a:stCxn id="8" idx="2"/>
              <a:endCxn id="15" idx="0"/>
            </p:cNvCxnSpPr>
            <p:nvPr/>
          </p:nvCxnSpPr>
          <p:spPr>
            <a:xfrm>
              <a:off x="4584251" y="2695032"/>
              <a:ext cx="0" cy="1166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5508104" y="3501008"/>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4" name="13 Conector recto"/>
            <p:cNvCxnSpPr>
              <a:stCxn id="13" idx="0"/>
              <a:endCxn id="9" idx="1"/>
            </p:cNvCxnSpPr>
            <p:nvPr/>
          </p:nvCxnSpPr>
          <p:spPr>
            <a:xfrm flipV="1">
              <a:off x="5976156" y="2024844"/>
              <a:ext cx="880039" cy="14761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112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POSICIONAMIENTO DE LOS ELEMENTOS PASIVOS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8928992" cy="52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C:\Users\vaio\Documents\MONICA\TESIS\TESIS CAPITULOS\CAPITULO V\FOTOS CCI\P2\Foto01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001" y="1027038"/>
            <a:ext cx="4148797" cy="3111598"/>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2136540" y="1052736"/>
            <a:ext cx="135534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PISO 2</a:t>
            </a:r>
            <a:endParaRPr lang="es-EC" dirty="0">
              <a:solidFill>
                <a:schemeClr val="tx1"/>
              </a:solidFill>
            </a:endParaRPr>
          </a:p>
        </p:txBody>
      </p:sp>
      <p:grpSp>
        <p:nvGrpSpPr>
          <p:cNvPr id="11" name="10 Grupo"/>
          <p:cNvGrpSpPr/>
          <p:nvPr/>
        </p:nvGrpSpPr>
        <p:grpSpPr>
          <a:xfrm>
            <a:off x="2155235" y="1735135"/>
            <a:ext cx="2165973" cy="2916179"/>
            <a:chOff x="2155235" y="1735135"/>
            <a:chExt cx="2165973" cy="2916179"/>
          </a:xfrm>
        </p:grpSpPr>
        <p:grpSp>
          <p:nvGrpSpPr>
            <p:cNvPr id="6" name="5 Grupo"/>
            <p:cNvGrpSpPr/>
            <p:nvPr/>
          </p:nvGrpSpPr>
          <p:grpSpPr>
            <a:xfrm>
              <a:off x="2155235" y="1735135"/>
              <a:ext cx="2165973" cy="2916179"/>
              <a:chOff x="2155235" y="1735135"/>
              <a:chExt cx="2165973" cy="2916179"/>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235" y="1735135"/>
                <a:ext cx="2165973" cy="162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3341315" y="3573016"/>
                <a:ext cx="942653" cy="1078298"/>
              </a:xfrm>
              <a:prstGeom prst="ellipse">
                <a:avLst/>
              </a:prstGeom>
              <a:solidFill>
                <a:schemeClr val="accent1">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cxnSp>
          <p:nvCxnSpPr>
            <p:cNvPr id="10" name="9 Conector recto"/>
            <p:cNvCxnSpPr>
              <a:stCxn id="9" idx="1"/>
              <a:endCxn id="8" idx="2"/>
            </p:cNvCxnSpPr>
            <p:nvPr/>
          </p:nvCxnSpPr>
          <p:spPr>
            <a:xfrm flipH="1" flipV="1">
              <a:off x="3238222" y="3357728"/>
              <a:ext cx="241141" cy="3732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737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6" presetClass="exit" presetSubtype="21" fill="hold" nodeType="withEffect">
                                  <p:stCondLst>
                                    <p:cond delay="0"/>
                                  </p:stCondLst>
                                  <p:childTnLst>
                                    <p:animEffect transition="out" filter="barn(inVertic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POSICIONAMIENTO DE LOS ELEMENTOS PASIVOS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59" y="2780928"/>
            <a:ext cx="8724081" cy="3200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768388" y="1052736"/>
            <a:ext cx="135534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PISO 2</a:t>
            </a:r>
            <a:endParaRPr lang="es-EC" dirty="0">
              <a:solidFill>
                <a:schemeClr val="tx1"/>
              </a:solidFill>
            </a:endParaRPr>
          </a:p>
        </p:txBody>
      </p:sp>
      <p:sp>
        <p:nvSpPr>
          <p:cNvPr id="4" name="3 Llamada de flecha a la derecha"/>
          <p:cNvSpPr/>
          <p:nvPr/>
        </p:nvSpPr>
        <p:spPr>
          <a:xfrm>
            <a:off x="815137" y="1556792"/>
            <a:ext cx="3024336" cy="1008112"/>
          </a:xfrm>
          <a:prstGeom prst="rightArrowCallout">
            <a:avLst>
              <a:gd name="adj1" fmla="val 22595"/>
              <a:gd name="adj2" fmla="val 31013"/>
              <a:gd name="adj3" fmla="val 27405"/>
              <a:gd name="adj4" fmla="val 85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smtClean="0">
              <a:solidFill>
                <a:schemeClr val="tx1"/>
              </a:solidFill>
            </a:endParaRPr>
          </a:p>
          <a:p>
            <a:pPr algn="ctr"/>
            <a:r>
              <a:rPr lang="es-EC" sz="1400" dirty="0" smtClean="0">
                <a:solidFill>
                  <a:schemeClr val="tx1"/>
                </a:solidFill>
              </a:rPr>
              <a:t>Debido a que el lugar de ubicación de la RBS3308 está sobre este piso se comenzará el diseño en el mismo </a:t>
            </a:r>
          </a:p>
          <a:p>
            <a:pPr algn="ctr"/>
            <a:endParaRPr lang="es-EC" dirty="0"/>
          </a:p>
        </p:txBody>
      </p:sp>
      <p:sp>
        <p:nvSpPr>
          <p:cNvPr id="11" name="10 Llamada de flecha a la derecha"/>
          <p:cNvSpPr/>
          <p:nvPr/>
        </p:nvSpPr>
        <p:spPr>
          <a:xfrm>
            <a:off x="4211960" y="1556792"/>
            <a:ext cx="3816424" cy="1008112"/>
          </a:xfrm>
          <a:prstGeom prst="rightArrowCallout">
            <a:avLst>
              <a:gd name="adj1" fmla="val 22595"/>
              <a:gd name="adj2" fmla="val 31013"/>
              <a:gd name="adj3" fmla="val 27405"/>
              <a:gd name="adj4" fmla="val 85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En </a:t>
            </a:r>
            <a:r>
              <a:rPr lang="es-EC" sz="1400" dirty="0">
                <a:solidFill>
                  <a:schemeClr val="tx1"/>
                </a:solidFill>
              </a:rPr>
              <a:t>el plano del Piso 2 se plantea la ubicación de 8 antenas direccionales, logrando con esto un esquema como el que se muestra en la </a:t>
            </a:r>
            <a:r>
              <a:rPr lang="es-EC" sz="1400" dirty="0" smtClean="0">
                <a:solidFill>
                  <a:schemeClr val="tx1"/>
                </a:solidFill>
              </a:rPr>
              <a:t>Figura.</a:t>
            </a:r>
            <a:endParaRPr lang="es-EC" sz="1400" dirty="0">
              <a:solidFill>
                <a:schemeClr val="tx1"/>
              </a:solidFill>
            </a:endParaRPr>
          </a:p>
        </p:txBody>
      </p:sp>
    </p:spTree>
    <p:extLst>
      <p:ext uri="{BB962C8B-B14F-4D97-AF65-F5344CB8AC3E}">
        <p14:creationId xmlns:p14="http://schemas.microsoft.com/office/powerpoint/2010/main" val="2759684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POSICIONAMIENTO DE LOS ELEMENTOS PASIVOS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8" t="2469" r="6160" b="3332"/>
          <a:stretch/>
        </p:blipFill>
        <p:spPr bwMode="auto">
          <a:xfrm>
            <a:off x="279691" y="1584477"/>
            <a:ext cx="8856984" cy="5273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vaio\Documents\MONICA\TESIS\TESIS CAPITULOS\CAPITULO V\FOTOS CCI\P1\Foto01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565" y="908720"/>
            <a:ext cx="4067944" cy="2690918"/>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768388" y="1052736"/>
            <a:ext cx="135534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PISO 1</a:t>
            </a:r>
            <a:endParaRPr lang="es-EC" dirty="0">
              <a:solidFill>
                <a:schemeClr val="tx1"/>
              </a:solidFill>
            </a:endParaRPr>
          </a:p>
        </p:txBody>
      </p:sp>
      <p:grpSp>
        <p:nvGrpSpPr>
          <p:cNvPr id="7" name="6 Grupo"/>
          <p:cNvGrpSpPr/>
          <p:nvPr/>
        </p:nvGrpSpPr>
        <p:grpSpPr>
          <a:xfrm>
            <a:off x="6201961" y="1844824"/>
            <a:ext cx="2754548" cy="2592288"/>
            <a:chOff x="6146737" y="908721"/>
            <a:chExt cx="2754548" cy="2592288"/>
          </a:xfrm>
        </p:grpSpPr>
        <p:pic>
          <p:nvPicPr>
            <p:cNvPr id="8" name="Picture 2" descr="C:\Users\vaio\Documents\MONICA\TESIS\TESIS CAPITULOS\CAPITULO V\FOTOS CCI\P1\Foto01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54" t="67898" r="21726"/>
            <a:stretch/>
          </p:blipFill>
          <p:spPr bwMode="auto">
            <a:xfrm>
              <a:off x="6146737" y="908721"/>
              <a:ext cx="2754548" cy="151004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6660232" y="2418763"/>
              <a:ext cx="863779" cy="1082246"/>
              <a:chOff x="6660232" y="2562778"/>
              <a:chExt cx="863779" cy="1082246"/>
            </a:xfrm>
          </p:grpSpPr>
          <p:sp>
            <p:nvSpPr>
              <p:cNvPr id="10" name="9 Elipse"/>
              <p:cNvSpPr/>
              <p:nvPr/>
            </p:nvSpPr>
            <p:spPr>
              <a:xfrm>
                <a:off x="6660232" y="3068960"/>
                <a:ext cx="432048" cy="576064"/>
              </a:xfrm>
              <a:prstGeom prst="ellipse">
                <a:avLst/>
              </a:prstGeom>
              <a:solidFill>
                <a:schemeClr val="accent1">
                  <a:alpha val="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10 Conector recto"/>
              <p:cNvCxnSpPr>
                <a:endCxn id="8" idx="2"/>
              </p:cNvCxnSpPr>
              <p:nvPr/>
            </p:nvCxnSpPr>
            <p:spPr>
              <a:xfrm flipV="1">
                <a:off x="6876256" y="2562778"/>
                <a:ext cx="647755" cy="5061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 name="2 Grupo"/>
          <p:cNvGrpSpPr/>
          <p:nvPr/>
        </p:nvGrpSpPr>
        <p:grpSpPr>
          <a:xfrm>
            <a:off x="279691" y="1483795"/>
            <a:ext cx="4111781" cy="2694930"/>
            <a:chOff x="279691" y="1483795"/>
            <a:chExt cx="4111781" cy="2694930"/>
          </a:xfrm>
        </p:grpSpPr>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91" y="1483795"/>
              <a:ext cx="2123728" cy="157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14 Grupo"/>
            <p:cNvGrpSpPr/>
            <p:nvPr/>
          </p:nvGrpSpPr>
          <p:grpSpPr>
            <a:xfrm>
              <a:off x="2403419" y="2269707"/>
              <a:ext cx="1988053" cy="1909018"/>
              <a:chOff x="2871979" y="1447974"/>
              <a:chExt cx="1988053" cy="1909018"/>
            </a:xfrm>
          </p:grpSpPr>
          <p:sp>
            <p:nvSpPr>
              <p:cNvPr id="18" name="17 Elipse"/>
              <p:cNvSpPr/>
              <p:nvPr/>
            </p:nvSpPr>
            <p:spPr>
              <a:xfrm>
                <a:off x="4452790" y="1917044"/>
                <a:ext cx="407242" cy="143994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9" name="18 Conector recto"/>
              <p:cNvCxnSpPr>
                <a:stCxn id="14" idx="3"/>
                <a:endCxn id="18" idx="2"/>
              </p:cNvCxnSpPr>
              <p:nvPr/>
            </p:nvCxnSpPr>
            <p:spPr>
              <a:xfrm>
                <a:off x="2871979" y="1447974"/>
                <a:ext cx="1580811" cy="1189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13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7171"/>
                                        </p:tgtEl>
                                      </p:cBhvr>
                                    </p:animEffect>
                                    <p:set>
                                      <p:cBhvr>
                                        <p:cTn id="12" dur="1" fill="hold">
                                          <p:stCondLst>
                                            <p:cond delay="499"/>
                                          </p:stCondLst>
                                        </p:cTn>
                                        <p:tgtEl>
                                          <p:spTgt spid="7171"/>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POSICIONAMIENTO DE LOS ELEMENTOS PASIVOS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8" t="2469" r="6160" b="3332"/>
          <a:stretch/>
        </p:blipFill>
        <p:spPr bwMode="auto">
          <a:xfrm>
            <a:off x="287016" y="908720"/>
            <a:ext cx="8856984" cy="5273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C:\Users\vaio\Documents\MONICA\TESIS\TESIS CAPITULOS\CAPITULO V\FOTOS CCI\P1\Foto01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020"/>
          <a:stretch/>
        </p:blipFill>
        <p:spPr bwMode="auto">
          <a:xfrm>
            <a:off x="3358543" y="4760912"/>
            <a:ext cx="3110475" cy="2052464"/>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768388" y="1052736"/>
            <a:ext cx="135534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PISO 1</a:t>
            </a:r>
            <a:endParaRPr lang="es-EC" dirty="0">
              <a:solidFill>
                <a:schemeClr val="tx1"/>
              </a:solidFill>
            </a:endParaRPr>
          </a:p>
        </p:txBody>
      </p:sp>
      <p:grpSp>
        <p:nvGrpSpPr>
          <p:cNvPr id="5" name="4 Grupo"/>
          <p:cNvGrpSpPr/>
          <p:nvPr/>
        </p:nvGrpSpPr>
        <p:grpSpPr>
          <a:xfrm>
            <a:off x="3203848" y="908720"/>
            <a:ext cx="4183815" cy="4033029"/>
            <a:chOff x="3203848" y="908720"/>
            <a:chExt cx="4183815" cy="4033029"/>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138" y="908720"/>
              <a:ext cx="26765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8 Grupo"/>
            <p:cNvGrpSpPr/>
            <p:nvPr/>
          </p:nvGrpSpPr>
          <p:grpSpPr>
            <a:xfrm>
              <a:off x="3203848" y="1932658"/>
              <a:ext cx="1507290" cy="3009091"/>
              <a:chOff x="3779912" y="1500029"/>
              <a:chExt cx="1507290" cy="3009091"/>
            </a:xfrm>
          </p:grpSpPr>
          <p:sp>
            <p:nvSpPr>
              <p:cNvPr id="10" name="9 Elipse"/>
              <p:cNvSpPr/>
              <p:nvPr/>
            </p:nvSpPr>
            <p:spPr>
              <a:xfrm>
                <a:off x="3779912" y="2924945"/>
                <a:ext cx="432939" cy="1584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10 Conector recto"/>
              <p:cNvCxnSpPr>
                <a:stCxn id="10" idx="0"/>
                <a:endCxn id="8" idx="1"/>
              </p:cNvCxnSpPr>
              <p:nvPr/>
            </p:nvCxnSpPr>
            <p:spPr>
              <a:xfrm flipV="1">
                <a:off x="3996382" y="1500029"/>
                <a:ext cx="1290820" cy="14249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12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500"/>
                                        <p:tgtEl>
                                          <p:spTgt spid="7172"/>
                                        </p:tgtEl>
                                      </p:cBhvr>
                                    </p:animEffect>
                                  </p:childTnLst>
                                </p:cTn>
                              </p:par>
                              <p:par>
                                <p:cTn id="8" presetID="16" presetClass="exit" presetSubtype="21" fill="hold"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POSICIONAMIENTO DE LOS ELEMENTOS PASIVOS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768388" y="1052736"/>
            <a:ext cx="135534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PISO 1</a:t>
            </a:r>
            <a:endParaRPr lang="es-EC" dirty="0">
              <a:solidFill>
                <a:schemeClr val="tx1"/>
              </a:solidFill>
            </a:endParaRPr>
          </a:p>
        </p:txBody>
      </p:sp>
      <p:sp>
        <p:nvSpPr>
          <p:cNvPr id="4" name="3 Llamada de flecha a la derecha"/>
          <p:cNvSpPr/>
          <p:nvPr/>
        </p:nvSpPr>
        <p:spPr>
          <a:xfrm>
            <a:off x="815137" y="1556792"/>
            <a:ext cx="3024336" cy="1008112"/>
          </a:xfrm>
          <a:prstGeom prst="rightArrowCallout">
            <a:avLst>
              <a:gd name="adj1" fmla="val 22595"/>
              <a:gd name="adj2" fmla="val 31013"/>
              <a:gd name="adj3" fmla="val 27405"/>
              <a:gd name="adj4" fmla="val 85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A </a:t>
            </a:r>
            <a:r>
              <a:rPr lang="es-EC" sz="1200" dirty="0">
                <a:solidFill>
                  <a:schemeClr val="tx1"/>
                </a:solidFill>
              </a:rPr>
              <a:t>diferencia del Piso 2, el Piso 1 tiene una infraestructura que permite colocar antenas omnidireccionales, debido que el techo no tiene ventanales </a:t>
            </a:r>
          </a:p>
        </p:txBody>
      </p:sp>
      <p:sp>
        <p:nvSpPr>
          <p:cNvPr id="11" name="10 Llamada de flecha a la derecha"/>
          <p:cNvSpPr/>
          <p:nvPr/>
        </p:nvSpPr>
        <p:spPr>
          <a:xfrm>
            <a:off x="4211960" y="1556792"/>
            <a:ext cx="3816424" cy="1008112"/>
          </a:xfrm>
          <a:prstGeom prst="rightArrowCallout">
            <a:avLst>
              <a:gd name="adj1" fmla="val 22595"/>
              <a:gd name="adj2" fmla="val 31013"/>
              <a:gd name="adj3" fmla="val 27405"/>
              <a:gd name="adj4" fmla="val 85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En la </a:t>
            </a:r>
            <a:r>
              <a:rPr lang="es-EC" sz="1400" dirty="0" smtClean="0">
                <a:solidFill>
                  <a:schemeClr val="tx1"/>
                </a:solidFill>
              </a:rPr>
              <a:t>siguiente figura se </a:t>
            </a:r>
            <a:r>
              <a:rPr lang="es-EC" sz="1400" dirty="0">
                <a:solidFill>
                  <a:schemeClr val="tx1"/>
                </a:solidFill>
              </a:rPr>
              <a:t>indica el resultado de potencias que tiene cada antena sin la atenuación del cable.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12976"/>
            <a:ext cx="8712968" cy="1971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060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POSICIONAMIENTO DE LOS ELEMENTOS PASIVOS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79" y="1129046"/>
            <a:ext cx="8940213" cy="5612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Users\vaio\Documents\MONICA\TESIS\TESIS CAPITULOS\CAPITULO V\FOTOS CCI\PB\Foto02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5" y="954278"/>
            <a:ext cx="3683671" cy="276275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3 Grupo"/>
          <p:cNvGrpSpPr/>
          <p:nvPr/>
        </p:nvGrpSpPr>
        <p:grpSpPr>
          <a:xfrm>
            <a:off x="2236629" y="954278"/>
            <a:ext cx="2664296" cy="3084686"/>
            <a:chOff x="2236629" y="954278"/>
            <a:chExt cx="2664296" cy="3084686"/>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29" y="954278"/>
              <a:ext cx="2664296" cy="197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Elipse"/>
            <p:cNvSpPr/>
            <p:nvPr/>
          </p:nvSpPr>
          <p:spPr>
            <a:xfrm>
              <a:off x="3419872" y="2996951"/>
              <a:ext cx="878569" cy="1042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 name="11 Conector recto"/>
            <p:cNvCxnSpPr>
              <a:stCxn id="11" idx="2"/>
            </p:cNvCxnSpPr>
            <p:nvPr/>
          </p:nvCxnSpPr>
          <p:spPr>
            <a:xfrm flipH="1" flipV="1">
              <a:off x="3203848" y="2926189"/>
              <a:ext cx="216024" cy="5917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12 Rectángulo"/>
          <p:cNvSpPr/>
          <p:nvPr/>
        </p:nvSpPr>
        <p:spPr>
          <a:xfrm>
            <a:off x="768388" y="1052736"/>
            <a:ext cx="17153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PLANTA BAJA</a:t>
            </a:r>
            <a:endParaRPr lang="es-EC" dirty="0">
              <a:solidFill>
                <a:schemeClr val="tx1"/>
              </a:solidFill>
            </a:endParaRPr>
          </a:p>
        </p:txBody>
      </p:sp>
      <p:grpSp>
        <p:nvGrpSpPr>
          <p:cNvPr id="18" name="17 Grupo"/>
          <p:cNvGrpSpPr/>
          <p:nvPr/>
        </p:nvGrpSpPr>
        <p:grpSpPr>
          <a:xfrm>
            <a:off x="1259632" y="4164636"/>
            <a:ext cx="5328592" cy="1966238"/>
            <a:chOff x="2391377" y="2564904"/>
            <a:chExt cx="4600386" cy="2432716"/>
          </a:xfrm>
        </p:grpSpPr>
        <p:sp>
          <p:nvSpPr>
            <p:cNvPr id="19" name="18 Elipse"/>
            <p:cNvSpPr/>
            <p:nvPr/>
          </p:nvSpPr>
          <p:spPr>
            <a:xfrm>
              <a:off x="3059832" y="2564904"/>
              <a:ext cx="375031" cy="26006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Elipse"/>
            <p:cNvSpPr/>
            <p:nvPr/>
          </p:nvSpPr>
          <p:spPr>
            <a:xfrm>
              <a:off x="5508104" y="2565655"/>
              <a:ext cx="375031" cy="260068"/>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Elipse"/>
            <p:cNvSpPr/>
            <p:nvPr/>
          </p:nvSpPr>
          <p:spPr>
            <a:xfrm>
              <a:off x="2391377" y="4365104"/>
              <a:ext cx="375031" cy="332076"/>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Elipse"/>
            <p:cNvSpPr/>
            <p:nvPr/>
          </p:nvSpPr>
          <p:spPr>
            <a:xfrm>
              <a:off x="6616732" y="4665544"/>
              <a:ext cx="375031" cy="332076"/>
            </a:xfrm>
            <a:prstGeom prst="ellipse">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3" name="22 Conector recto"/>
            <p:cNvCxnSpPr>
              <a:stCxn id="19" idx="4"/>
            </p:cNvCxnSpPr>
            <p:nvPr/>
          </p:nvCxnSpPr>
          <p:spPr>
            <a:xfrm>
              <a:off x="3247348" y="2824972"/>
              <a:ext cx="676580" cy="748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2766408" y="3933214"/>
              <a:ext cx="1157520" cy="597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20" idx="4"/>
            </p:cNvCxnSpPr>
            <p:nvPr/>
          </p:nvCxnSpPr>
          <p:spPr>
            <a:xfrm flipH="1">
              <a:off x="5148064" y="2825723"/>
              <a:ext cx="547556" cy="747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22" idx="2"/>
            </p:cNvCxnSpPr>
            <p:nvPr/>
          </p:nvCxnSpPr>
          <p:spPr>
            <a:xfrm flipH="1" flipV="1">
              <a:off x="5148064" y="3933214"/>
              <a:ext cx="1468668" cy="8983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3923928" y="3573016"/>
              <a:ext cx="1224136" cy="360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Accesos</a:t>
              </a:r>
              <a:r>
                <a:rPr lang="en-US" sz="1200" dirty="0" smtClean="0">
                  <a:solidFill>
                    <a:schemeClr val="tx1"/>
                  </a:solidFill>
                </a:rPr>
                <a:t> </a:t>
              </a:r>
              <a:r>
                <a:rPr lang="en-US" sz="1200" dirty="0" err="1" smtClean="0">
                  <a:solidFill>
                    <a:schemeClr val="tx1"/>
                  </a:solidFill>
                </a:rPr>
                <a:t>Directos</a:t>
              </a:r>
              <a:endParaRPr lang="es-EC" sz="1200" dirty="0">
                <a:solidFill>
                  <a:schemeClr val="tx1"/>
                </a:solidFill>
              </a:endParaRPr>
            </a:p>
          </p:txBody>
        </p:sp>
      </p:grpSp>
    </p:spTree>
    <p:extLst>
      <p:ext uri="{BB962C8B-B14F-4D97-AF65-F5344CB8AC3E}">
        <p14:creationId xmlns:p14="http://schemas.microsoft.com/office/powerpoint/2010/main" val="10875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par>
                                <p:cTn id="13" presetID="16" presetClass="exit" presetSubtype="21" fill="hold" nodeType="withEffect">
                                  <p:stCondLst>
                                    <p:cond delay="0"/>
                                  </p:stCondLst>
                                  <p:childTnLst>
                                    <p:animEffect transition="out" filter="barn(inVertical)">
                                      <p:cBhvr>
                                        <p:cTn id="14" dur="500"/>
                                        <p:tgtEl>
                                          <p:spTgt spid="9218"/>
                                        </p:tgtEl>
                                      </p:cBhvr>
                                    </p:animEffect>
                                    <p:set>
                                      <p:cBhvr>
                                        <p:cTn id="15" dur="1" fill="hold">
                                          <p:stCondLst>
                                            <p:cond delay="499"/>
                                          </p:stCondLst>
                                        </p:cTn>
                                        <p:tgtEl>
                                          <p:spTgt spid="92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411" y="3356992"/>
            <a:ext cx="537761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10 Diagrama"/>
          <p:cNvGraphicFramePr/>
          <p:nvPr>
            <p:extLst>
              <p:ext uri="{D42A27DB-BD31-4B8C-83A1-F6EECF244321}">
                <p14:modId xmlns:p14="http://schemas.microsoft.com/office/powerpoint/2010/main" val="3517454427"/>
              </p:ext>
            </p:extLst>
          </p:nvPr>
        </p:nvGraphicFramePr>
        <p:xfrm>
          <a:off x="467544" y="1268760"/>
          <a:ext cx="7920879"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 Rectángulo"/>
          <p:cNvSpPr/>
          <p:nvPr/>
        </p:nvSpPr>
        <p:spPr>
          <a:xfrm>
            <a:off x="0" y="0"/>
            <a:ext cx="9144000" cy="908720"/>
          </a:xfrm>
          <a:prstGeom prst="rect">
            <a:avLst/>
          </a:prstGeom>
          <a:solidFill>
            <a:schemeClr val="accent6">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INTRODUCCIÓN</a:t>
            </a:r>
            <a:endParaRPr lang="es-EC" sz="4400" dirty="0">
              <a:solidFill>
                <a:schemeClr val="tx1"/>
              </a:solidFill>
            </a:endParaRPr>
          </a:p>
        </p:txBody>
      </p:sp>
      <p:cxnSp>
        <p:nvCxnSpPr>
          <p:cNvPr id="14" name="13 Conector recto"/>
          <p:cNvCxnSpPr/>
          <p:nvPr/>
        </p:nvCxnSpPr>
        <p:spPr>
          <a:xfrm>
            <a:off x="683568" y="908720"/>
            <a:ext cx="84604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210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POSICIONAMIENTO DE LOS ELEMENTOS PASIVOS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768388" y="1052736"/>
            <a:ext cx="1715380" cy="360040"/>
          </a:xfrm>
          <a:prstGeom prst="rect">
            <a:avLst/>
          </a:prstGeom>
          <a:solidFill>
            <a:srgbClr val="CAE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PLANTA BAJA</a:t>
            </a:r>
            <a:endParaRPr lang="es-EC" dirty="0">
              <a:solidFill>
                <a:schemeClr val="tx1"/>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2" y="3140968"/>
            <a:ext cx="8676456" cy="1933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Llamada de flecha a la derecha"/>
          <p:cNvSpPr/>
          <p:nvPr/>
        </p:nvSpPr>
        <p:spPr>
          <a:xfrm>
            <a:off x="798476" y="1772816"/>
            <a:ext cx="3816424" cy="1008112"/>
          </a:xfrm>
          <a:prstGeom prst="rightArrowCallout">
            <a:avLst>
              <a:gd name="adj1" fmla="val 22595"/>
              <a:gd name="adj2" fmla="val 31013"/>
              <a:gd name="adj3" fmla="val 27405"/>
              <a:gd name="adj4" fmla="val 85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En la </a:t>
            </a:r>
            <a:r>
              <a:rPr lang="es-EC" sz="1400" dirty="0" smtClean="0">
                <a:solidFill>
                  <a:schemeClr val="tx1"/>
                </a:solidFill>
              </a:rPr>
              <a:t>siguiente figura se </a:t>
            </a:r>
            <a:r>
              <a:rPr lang="es-EC" sz="1400" dirty="0">
                <a:solidFill>
                  <a:schemeClr val="tx1"/>
                </a:solidFill>
              </a:rPr>
              <a:t>indica el resultado de potencias que tiene cada antena sin la atenuación del cable. </a:t>
            </a:r>
          </a:p>
        </p:txBody>
      </p:sp>
    </p:spTree>
    <p:extLst>
      <p:ext uri="{BB962C8B-B14F-4D97-AF65-F5344CB8AC3E}">
        <p14:creationId xmlns:p14="http://schemas.microsoft.com/office/powerpoint/2010/main" val="1796060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ESQUEMA UNIFILAR</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41793"/>
            <a:ext cx="8819281" cy="568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7740352" y="3068960"/>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310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pic>
        <p:nvPicPr>
          <p:cNvPr id="20" name="19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8912" y="2129631"/>
            <a:ext cx="2095129" cy="2304000"/>
          </a:xfrm>
        </p:spPr>
      </p:pic>
      <p:sp>
        <p:nvSpPr>
          <p:cNvPr id="13" name="12 Rectángulo redondeado">
            <a:hlinkClick r:id="rId4" action="ppaction://hlinksldjump"/>
          </p:cNvPr>
          <p:cNvSpPr/>
          <p:nvPr/>
        </p:nvSpPr>
        <p:spPr>
          <a:xfrm>
            <a:off x="1835695" y="4153640"/>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ANÁLISIS Y RESULTADOS </a:t>
            </a:r>
            <a:endParaRPr lang="es-ES" sz="1400" b="1" dirty="0">
              <a:solidFill>
                <a:schemeClr val="bg1"/>
              </a:solidFill>
              <a:latin typeface="Lucida Bright" pitchFamily="18" charset="0"/>
            </a:endParaRPr>
          </a:p>
        </p:txBody>
      </p:sp>
      <p:sp>
        <p:nvSpPr>
          <p:cNvPr id="14" name="13 Rectángulo redondeado">
            <a:hlinkClick r:id="rId5" action="ppaction://hlinksldjump"/>
          </p:cNvPr>
          <p:cNvSpPr/>
          <p:nvPr/>
        </p:nvSpPr>
        <p:spPr>
          <a:xfrm>
            <a:off x="1835696" y="3289544"/>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METODOLOGÍA</a:t>
            </a:r>
            <a:endParaRPr lang="es-ES" sz="1400" b="1" dirty="0">
              <a:solidFill>
                <a:schemeClr val="bg1"/>
              </a:solidFill>
              <a:latin typeface="Lucida Bright" pitchFamily="18" charset="0"/>
            </a:endParaRPr>
          </a:p>
        </p:txBody>
      </p:sp>
      <p:sp>
        <p:nvSpPr>
          <p:cNvPr id="15" name="14 Rectángulo redondeado">
            <a:hlinkClick r:id="rId6" action="ppaction://hlinksldjump"/>
          </p:cNvPr>
          <p:cNvSpPr/>
          <p:nvPr/>
        </p:nvSpPr>
        <p:spPr>
          <a:xfrm>
            <a:off x="1835695" y="2420888"/>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FUNDAMENTOS TEÓRICOS</a:t>
            </a:r>
            <a:endParaRPr lang="es-ES" sz="1400" b="1" dirty="0">
              <a:solidFill>
                <a:schemeClr val="bg1"/>
              </a:solidFill>
              <a:latin typeface="Lucida Bright" pitchFamily="18" charset="0"/>
            </a:endParaRPr>
          </a:p>
        </p:txBody>
      </p:sp>
      <p:sp>
        <p:nvSpPr>
          <p:cNvPr id="16" name="15 Rectángulo redondeado">
            <a:hlinkClick r:id="rId4" action="ppaction://hlinksldjump"/>
          </p:cNvPr>
          <p:cNvSpPr/>
          <p:nvPr/>
        </p:nvSpPr>
        <p:spPr>
          <a:xfrm>
            <a:off x="1835695" y="5017736"/>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DISE</a:t>
            </a:r>
            <a:r>
              <a:rPr lang="es-EC" sz="1400" b="1" dirty="0" smtClean="0">
                <a:solidFill>
                  <a:schemeClr val="bg1"/>
                </a:solidFill>
                <a:latin typeface="Lucida Bright" pitchFamily="18" charset="0"/>
              </a:rPr>
              <a:t>ÑO DEL SISTEMA UMTS EN INTERIORES</a:t>
            </a:r>
            <a:endParaRPr lang="es-ES" sz="1400" b="1" dirty="0">
              <a:solidFill>
                <a:schemeClr val="bg1"/>
              </a:solidFill>
              <a:latin typeface="Lucida Bright" pitchFamily="18" charset="0"/>
            </a:endParaRPr>
          </a:p>
        </p:txBody>
      </p:sp>
      <p:sp>
        <p:nvSpPr>
          <p:cNvPr id="21" name="20 Rectángulo redondeado">
            <a:hlinkClick r:id="rId4" action="ppaction://hlinksldjump"/>
          </p:cNvPr>
          <p:cNvSpPr/>
          <p:nvPr/>
        </p:nvSpPr>
        <p:spPr>
          <a:xfrm>
            <a:off x="1835695" y="588183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b="1" dirty="0" smtClean="0">
                <a:solidFill>
                  <a:schemeClr val="bg1"/>
                </a:solidFill>
                <a:latin typeface="Lucida Bright" pitchFamily="18" charset="0"/>
              </a:rPr>
              <a:t>CONCLUSIONES Y RECOMENDACIONES</a:t>
            </a:r>
            <a:endParaRPr lang="es-ES" sz="1400" b="1" dirty="0">
              <a:solidFill>
                <a:schemeClr val="bg1"/>
              </a:solidFill>
              <a:latin typeface="Lucida Bright" pitchFamily="18" charset="0"/>
            </a:endParaRPr>
          </a:p>
        </p:txBody>
      </p:sp>
      <p:sp>
        <p:nvSpPr>
          <p:cNvPr id="10" name="9 Rectángulo redondeado">
            <a:hlinkClick r:id="rId7" action="ppaction://hlinksldjump"/>
          </p:cNvPr>
          <p:cNvSpPr/>
          <p:nvPr/>
        </p:nvSpPr>
        <p:spPr>
          <a:xfrm>
            <a:off x="1835696" y="155679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schemeClr val="bg1"/>
                </a:solidFill>
                <a:latin typeface="Lucida Bright" pitchFamily="18" charset="0"/>
              </a:rPr>
              <a:t>INTRODUCCIÓN</a:t>
            </a:r>
            <a:endParaRPr lang="es-ES" sz="1400" b="1" dirty="0">
              <a:solidFill>
                <a:schemeClr val="bg1"/>
              </a:solidFill>
              <a:latin typeface="Lucida Bright" pitchFamily="18" charset="0"/>
            </a:endParaRPr>
          </a:p>
        </p:txBody>
      </p:sp>
    </p:spTree>
    <p:extLst>
      <p:ext uri="{BB962C8B-B14F-4D97-AF65-F5344CB8AC3E}">
        <p14:creationId xmlns:p14="http://schemas.microsoft.com/office/powerpoint/2010/main" val="18911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CONCLUSIONES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4 Diagrama"/>
          <p:cNvGraphicFramePr/>
          <p:nvPr>
            <p:extLst>
              <p:ext uri="{D42A27DB-BD31-4B8C-83A1-F6EECF244321}">
                <p14:modId xmlns:p14="http://schemas.microsoft.com/office/powerpoint/2010/main" val="804674762"/>
              </p:ext>
            </p:extLst>
          </p:nvPr>
        </p:nvGraphicFramePr>
        <p:xfrm>
          <a:off x="251520" y="908720"/>
          <a:ext cx="8640959" cy="552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8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7418AA0-454A-4C1D-A6ED-BD2EE212E4D1}"/>
                                            </p:graphicEl>
                                          </p:spTgt>
                                        </p:tgtEl>
                                        <p:attrNameLst>
                                          <p:attrName>style.visibility</p:attrName>
                                        </p:attrNameLst>
                                      </p:cBhvr>
                                      <p:to>
                                        <p:strVal val="visible"/>
                                      </p:to>
                                    </p:set>
                                    <p:animEffect transition="in" filter="fade">
                                      <p:cBhvr>
                                        <p:cTn id="7" dur="250"/>
                                        <p:tgtEl>
                                          <p:spTgt spid="5">
                                            <p:graphicEl>
                                              <a:dgm id="{07418AA0-454A-4C1D-A6ED-BD2EE212E4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451E4D0-FEF0-4797-A27F-FE1869202FD8}"/>
                                            </p:graphicEl>
                                          </p:spTgt>
                                        </p:tgtEl>
                                        <p:attrNameLst>
                                          <p:attrName>style.visibility</p:attrName>
                                        </p:attrNameLst>
                                      </p:cBhvr>
                                      <p:to>
                                        <p:strVal val="visible"/>
                                      </p:to>
                                    </p:set>
                                    <p:animEffect transition="in" filter="fade">
                                      <p:cBhvr>
                                        <p:cTn id="12" dur="250"/>
                                        <p:tgtEl>
                                          <p:spTgt spid="5">
                                            <p:graphicEl>
                                              <a:dgm id="{8451E4D0-FEF0-4797-A27F-FE1869202F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921D960-79FA-4409-B31E-FBD3FCA12E6F}"/>
                                            </p:graphicEl>
                                          </p:spTgt>
                                        </p:tgtEl>
                                        <p:attrNameLst>
                                          <p:attrName>style.visibility</p:attrName>
                                        </p:attrNameLst>
                                      </p:cBhvr>
                                      <p:to>
                                        <p:strVal val="visible"/>
                                      </p:to>
                                    </p:set>
                                    <p:animEffect transition="in" filter="fade">
                                      <p:cBhvr>
                                        <p:cTn id="17" dur="250"/>
                                        <p:tgtEl>
                                          <p:spTgt spid="5">
                                            <p:graphicEl>
                                              <a:dgm id="{7921D960-79FA-4409-B31E-FBD3FCA12E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029A76FF-3683-4788-87BB-B6842AA3B271}"/>
                                            </p:graphicEl>
                                          </p:spTgt>
                                        </p:tgtEl>
                                        <p:attrNameLst>
                                          <p:attrName>style.visibility</p:attrName>
                                        </p:attrNameLst>
                                      </p:cBhvr>
                                      <p:to>
                                        <p:strVal val="visible"/>
                                      </p:to>
                                    </p:set>
                                    <p:animEffect transition="in" filter="fade">
                                      <p:cBhvr>
                                        <p:cTn id="22" dur="250"/>
                                        <p:tgtEl>
                                          <p:spTgt spid="5">
                                            <p:graphicEl>
                                              <a:dgm id="{029A76FF-3683-4788-87BB-B6842AA3B27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F7B24EEB-0D7D-47A8-8188-33548C9E941C}"/>
                                            </p:graphicEl>
                                          </p:spTgt>
                                        </p:tgtEl>
                                        <p:attrNameLst>
                                          <p:attrName>style.visibility</p:attrName>
                                        </p:attrNameLst>
                                      </p:cBhvr>
                                      <p:to>
                                        <p:strVal val="visible"/>
                                      </p:to>
                                    </p:set>
                                    <p:animEffect transition="in" filter="fade">
                                      <p:cBhvr>
                                        <p:cTn id="27" dur="250"/>
                                        <p:tgtEl>
                                          <p:spTgt spid="5">
                                            <p:graphicEl>
                                              <a:dgm id="{F7B24EEB-0D7D-47A8-8188-33548C9E941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E1A7068F-D998-4CA4-ADB1-4B134980F8DA}"/>
                                            </p:graphicEl>
                                          </p:spTgt>
                                        </p:tgtEl>
                                        <p:attrNameLst>
                                          <p:attrName>style.visibility</p:attrName>
                                        </p:attrNameLst>
                                      </p:cBhvr>
                                      <p:to>
                                        <p:strVal val="visible"/>
                                      </p:to>
                                    </p:set>
                                    <p:animEffect transition="in" filter="fade">
                                      <p:cBhvr>
                                        <p:cTn id="32" dur="250"/>
                                        <p:tgtEl>
                                          <p:spTgt spid="5">
                                            <p:graphicEl>
                                              <a:dgm id="{E1A7068F-D998-4CA4-ADB1-4B134980F8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CONCLUSIONES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4 Diagrama"/>
          <p:cNvGraphicFramePr/>
          <p:nvPr>
            <p:extLst>
              <p:ext uri="{D42A27DB-BD31-4B8C-83A1-F6EECF244321}">
                <p14:modId xmlns:p14="http://schemas.microsoft.com/office/powerpoint/2010/main" val="2855961427"/>
              </p:ext>
            </p:extLst>
          </p:nvPr>
        </p:nvGraphicFramePr>
        <p:xfrm>
          <a:off x="251520" y="908720"/>
          <a:ext cx="8640959" cy="552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59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7418AA0-454A-4C1D-A6ED-BD2EE212E4D1}"/>
                                            </p:graphicEl>
                                          </p:spTgt>
                                        </p:tgtEl>
                                        <p:attrNameLst>
                                          <p:attrName>style.visibility</p:attrName>
                                        </p:attrNameLst>
                                      </p:cBhvr>
                                      <p:to>
                                        <p:strVal val="visible"/>
                                      </p:to>
                                    </p:set>
                                    <p:animEffect transition="in" filter="fade">
                                      <p:cBhvr>
                                        <p:cTn id="7" dur="2000"/>
                                        <p:tgtEl>
                                          <p:spTgt spid="5">
                                            <p:graphicEl>
                                              <a:dgm id="{07418AA0-454A-4C1D-A6ED-BD2EE212E4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451E4D0-FEF0-4797-A27F-FE1869202FD8}"/>
                                            </p:graphicEl>
                                          </p:spTgt>
                                        </p:tgtEl>
                                        <p:attrNameLst>
                                          <p:attrName>style.visibility</p:attrName>
                                        </p:attrNameLst>
                                      </p:cBhvr>
                                      <p:to>
                                        <p:strVal val="visible"/>
                                      </p:to>
                                    </p:set>
                                    <p:animEffect transition="in" filter="fade">
                                      <p:cBhvr>
                                        <p:cTn id="12" dur="2000"/>
                                        <p:tgtEl>
                                          <p:spTgt spid="5">
                                            <p:graphicEl>
                                              <a:dgm id="{8451E4D0-FEF0-4797-A27F-FE1869202F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921D960-79FA-4409-B31E-FBD3FCA12E6F}"/>
                                            </p:graphicEl>
                                          </p:spTgt>
                                        </p:tgtEl>
                                        <p:attrNameLst>
                                          <p:attrName>style.visibility</p:attrName>
                                        </p:attrNameLst>
                                      </p:cBhvr>
                                      <p:to>
                                        <p:strVal val="visible"/>
                                      </p:to>
                                    </p:set>
                                    <p:animEffect transition="in" filter="fade">
                                      <p:cBhvr>
                                        <p:cTn id="17" dur="2000"/>
                                        <p:tgtEl>
                                          <p:spTgt spid="5">
                                            <p:graphicEl>
                                              <a:dgm id="{7921D960-79FA-4409-B31E-FBD3FCA12E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029A76FF-3683-4788-87BB-B6842AA3B271}"/>
                                            </p:graphicEl>
                                          </p:spTgt>
                                        </p:tgtEl>
                                        <p:attrNameLst>
                                          <p:attrName>style.visibility</p:attrName>
                                        </p:attrNameLst>
                                      </p:cBhvr>
                                      <p:to>
                                        <p:strVal val="visible"/>
                                      </p:to>
                                    </p:set>
                                    <p:animEffect transition="in" filter="fade">
                                      <p:cBhvr>
                                        <p:cTn id="22" dur="2000"/>
                                        <p:tgtEl>
                                          <p:spTgt spid="5">
                                            <p:graphicEl>
                                              <a:dgm id="{029A76FF-3683-4788-87BB-B6842AA3B2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RECOMENDACIONES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 name="3 Diagrama"/>
          <p:cNvGraphicFramePr/>
          <p:nvPr>
            <p:extLst>
              <p:ext uri="{D42A27DB-BD31-4B8C-83A1-F6EECF244321}">
                <p14:modId xmlns:p14="http://schemas.microsoft.com/office/powerpoint/2010/main" val="887242150"/>
              </p:ext>
            </p:extLst>
          </p:nvPr>
        </p:nvGraphicFramePr>
        <p:xfrm>
          <a:off x="251520" y="908720"/>
          <a:ext cx="8640959" cy="552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63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7418AA0-454A-4C1D-A6ED-BD2EE212E4D1}"/>
                                            </p:graphicEl>
                                          </p:spTgt>
                                        </p:tgtEl>
                                        <p:attrNameLst>
                                          <p:attrName>style.visibility</p:attrName>
                                        </p:attrNameLst>
                                      </p:cBhvr>
                                      <p:to>
                                        <p:strVal val="visible"/>
                                      </p:to>
                                    </p:set>
                                    <p:animEffect transition="in" filter="fade">
                                      <p:cBhvr>
                                        <p:cTn id="7" dur="500"/>
                                        <p:tgtEl>
                                          <p:spTgt spid="4">
                                            <p:graphicEl>
                                              <a:dgm id="{07418AA0-454A-4C1D-A6ED-BD2EE212E4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451E4D0-FEF0-4797-A27F-FE1869202FD8}"/>
                                            </p:graphicEl>
                                          </p:spTgt>
                                        </p:tgtEl>
                                        <p:attrNameLst>
                                          <p:attrName>style.visibility</p:attrName>
                                        </p:attrNameLst>
                                      </p:cBhvr>
                                      <p:to>
                                        <p:strVal val="visible"/>
                                      </p:to>
                                    </p:set>
                                    <p:animEffect transition="in" filter="fade">
                                      <p:cBhvr>
                                        <p:cTn id="12" dur="500"/>
                                        <p:tgtEl>
                                          <p:spTgt spid="4">
                                            <p:graphicEl>
                                              <a:dgm id="{8451E4D0-FEF0-4797-A27F-FE1869202F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921D960-79FA-4409-B31E-FBD3FCA12E6F}"/>
                                            </p:graphicEl>
                                          </p:spTgt>
                                        </p:tgtEl>
                                        <p:attrNameLst>
                                          <p:attrName>style.visibility</p:attrName>
                                        </p:attrNameLst>
                                      </p:cBhvr>
                                      <p:to>
                                        <p:strVal val="visible"/>
                                      </p:to>
                                    </p:set>
                                    <p:animEffect transition="in" filter="fade">
                                      <p:cBhvr>
                                        <p:cTn id="17" dur="500"/>
                                        <p:tgtEl>
                                          <p:spTgt spid="4">
                                            <p:graphicEl>
                                              <a:dgm id="{7921D960-79FA-4409-B31E-FBD3FCA12E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29A76FF-3683-4788-87BB-B6842AA3B271}"/>
                                            </p:graphicEl>
                                          </p:spTgt>
                                        </p:tgtEl>
                                        <p:attrNameLst>
                                          <p:attrName>style.visibility</p:attrName>
                                        </p:attrNameLst>
                                      </p:cBhvr>
                                      <p:to>
                                        <p:strVal val="visible"/>
                                      </p:to>
                                    </p:set>
                                    <p:animEffect transition="in" filter="fade">
                                      <p:cBhvr>
                                        <p:cTn id="22" dur="500"/>
                                        <p:tgtEl>
                                          <p:spTgt spid="4">
                                            <p:graphicEl>
                                              <a:dgm id="{029A76FF-3683-4788-87BB-B6842AA3B2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RECOMENDACIONES</a:t>
            </a:r>
            <a:endParaRPr lang="es-EC" sz="32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4 Diagrama"/>
          <p:cNvGraphicFramePr/>
          <p:nvPr>
            <p:extLst>
              <p:ext uri="{D42A27DB-BD31-4B8C-83A1-F6EECF244321}">
                <p14:modId xmlns:p14="http://schemas.microsoft.com/office/powerpoint/2010/main" val="4033978809"/>
              </p:ext>
            </p:extLst>
          </p:nvPr>
        </p:nvGraphicFramePr>
        <p:xfrm>
          <a:off x="251520" y="1124744"/>
          <a:ext cx="8640959" cy="552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5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7418AA0-454A-4C1D-A6ED-BD2EE212E4D1}"/>
                                            </p:graphicEl>
                                          </p:spTgt>
                                        </p:tgtEl>
                                        <p:attrNameLst>
                                          <p:attrName>style.visibility</p:attrName>
                                        </p:attrNameLst>
                                      </p:cBhvr>
                                      <p:to>
                                        <p:strVal val="visible"/>
                                      </p:to>
                                    </p:set>
                                    <p:animEffect transition="in" filter="fade">
                                      <p:cBhvr>
                                        <p:cTn id="7" dur="500"/>
                                        <p:tgtEl>
                                          <p:spTgt spid="5">
                                            <p:graphicEl>
                                              <a:dgm id="{07418AA0-454A-4C1D-A6ED-BD2EE212E4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451E4D0-FEF0-4797-A27F-FE1869202FD8}"/>
                                            </p:graphicEl>
                                          </p:spTgt>
                                        </p:tgtEl>
                                        <p:attrNameLst>
                                          <p:attrName>style.visibility</p:attrName>
                                        </p:attrNameLst>
                                      </p:cBhvr>
                                      <p:to>
                                        <p:strVal val="visible"/>
                                      </p:to>
                                    </p:set>
                                    <p:animEffect transition="in" filter="fade">
                                      <p:cBhvr>
                                        <p:cTn id="12" dur="500"/>
                                        <p:tgtEl>
                                          <p:spTgt spid="5">
                                            <p:graphicEl>
                                              <a:dgm id="{8451E4D0-FEF0-4797-A27F-FE1869202F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921D960-79FA-4409-B31E-FBD3FCA12E6F}"/>
                                            </p:graphicEl>
                                          </p:spTgt>
                                        </p:tgtEl>
                                        <p:attrNameLst>
                                          <p:attrName>style.visibility</p:attrName>
                                        </p:attrNameLst>
                                      </p:cBhvr>
                                      <p:to>
                                        <p:strVal val="visible"/>
                                      </p:to>
                                    </p:set>
                                    <p:animEffect transition="in" filter="fade">
                                      <p:cBhvr>
                                        <p:cTn id="17" dur="500"/>
                                        <p:tgtEl>
                                          <p:spTgt spid="5">
                                            <p:graphicEl>
                                              <a:dgm id="{7921D960-79FA-4409-B31E-FBD3FCA12E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029A76FF-3683-4788-87BB-B6842AA3B271}"/>
                                            </p:graphicEl>
                                          </p:spTgt>
                                        </p:tgtEl>
                                        <p:attrNameLst>
                                          <p:attrName>style.visibility</p:attrName>
                                        </p:attrNameLst>
                                      </p:cBhvr>
                                      <p:to>
                                        <p:strVal val="visible"/>
                                      </p:to>
                                    </p:set>
                                    <p:animEffect transition="in" filter="fade">
                                      <p:cBhvr>
                                        <p:cTn id="22" dur="500"/>
                                        <p:tgtEl>
                                          <p:spTgt spid="5">
                                            <p:graphicEl>
                                              <a:dgm id="{029A76FF-3683-4788-87BB-B6842AA3B2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75489"/>
            <a:ext cx="5726410" cy="3817607"/>
          </a:xfrm>
          <a:prstGeom prst="rect">
            <a:avLst/>
          </a:prstGeom>
        </p:spPr>
      </p:pic>
    </p:spTree>
    <p:extLst>
      <p:ext uri="{BB962C8B-B14F-4D97-AF65-F5344CB8AC3E}">
        <p14:creationId xmlns:p14="http://schemas.microsoft.com/office/powerpoint/2010/main" val="1701792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horizontal"/>
          <p:cNvSpPr/>
          <p:nvPr/>
        </p:nvSpPr>
        <p:spPr>
          <a:xfrm>
            <a:off x="1115616" y="1844824"/>
            <a:ext cx="6984776" cy="3384376"/>
          </a:xfrm>
          <a:prstGeom prst="horizontalScroll">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Diseñar una </a:t>
            </a:r>
            <a:r>
              <a:rPr lang="es-EC" dirty="0" smtClean="0">
                <a:solidFill>
                  <a:schemeClr val="tx1"/>
                </a:solidFill>
              </a:rPr>
              <a:t>red móvil celular </a:t>
            </a:r>
            <a:r>
              <a:rPr lang="es-EC" dirty="0">
                <a:solidFill>
                  <a:schemeClr val="tx1"/>
                </a:solidFill>
              </a:rPr>
              <a:t>UMTS en el interior del Centro Comercial Iñaquito </a:t>
            </a:r>
            <a:r>
              <a:rPr lang="es-EC" dirty="0" smtClean="0">
                <a:solidFill>
                  <a:schemeClr val="tx1"/>
                </a:solidFill>
              </a:rPr>
              <a:t>en base a los niveles de cobertura actuales, obtenidos en </a:t>
            </a:r>
            <a:r>
              <a:rPr lang="es-EC" dirty="0">
                <a:solidFill>
                  <a:schemeClr val="tx1"/>
                </a:solidFill>
              </a:rPr>
              <a:t>las pruebas de </a:t>
            </a:r>
            <a:r>
              <a:rPr lang="es-EC" dirty="0" smtClean="0">
                <a:solidFill>
                  <a:schemeClr val="tx1"/>
                </a:solidFill>
              </a:rPr>
              <a:t>campo </a:t>
            </a:r>
            <a:r>
              <a:rPr lang="es-EC" dirty="0">
                <a:solidFill>
                  <a:schemeClr val="tx1"/>
                </a:solidFill>
              </a:rPr>
              <a:t>con la herramienta </a:t>
            </a:r>
            <a:r>
              <a:rPr lang="es-EC" dirty="0" err="1" smtClean="0">
                <a:solidFill>
                  <a:schemeClr val="tx1"/>
                </a:solidFill>
              </a:rPr>
              <a:t>Tems</a:t>
            </a:r>
            <a:r>
              <a:rPr lang="es-EC" dirty="0" smtClean="0">
                <a:solidFill>
                  <a:schemeClr val="tx1"/>
                </a:solidFill>
              </a:rPr>
              <a:t> Pocket implementada </a:t>
            </a:r>
            <a:r>
              <a:rPr lang="es-EC" dirty="0">
                <a:solidFill>
                  <a:schemeClr val="tx1"/>
                </a:solidFill>
              </a:rPr>
              <a:t>en </a:t>
            </a:r>
            <a:r>
              <a:rPr lang="es-EC" dirty="0" smtClean="0">
                <a:solidFill>
                  <a:schemeClr val="tx1"/>
                </a:solidFill>
              </a:rPr>
              <a:t>el teléfono Nokia C5-00, </a:t>
            </a:r>
            <a:r>
              <a:rPr lang="es-EC" dirty="0">
                <a:solidFill>
                  <a:schemeClr val="tx1"/>
                </a:solidFill>
              </a:rPr>
              <a:t>considerando los principales bloques funcionales como lo son los elementos relacionados con la accesibilidad de red e integridad del servicio.</a:t>
            </a:r>
          </a:p>
          <a:p>
            <a:pPr algn="ctr"/>
            <a:endParaRPr lang="es-EC" dirty="0"/>
          </a:p>
        </p:txBody>
      </p:sp>
      <p:sp>
        <p:nvSpPr>
          <p:cNvPr id="8" name="7 Rectángulo"/>
          <p:cNvSpPr/>
          <p:nvPr/>
        </p:nvSpPr>
        <p:spPr>
          <a:xfrm>
            <a:off x="0" y="0"/>
            <a:ext cx="9144000" cy="908720"/>
          </a:xfrm>
          <a:prstGeom prst="rect">
            <a:avLst/>
          </a:prstGeom>
          <a:solidFill>
            <a:schemeClr val="accent6">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OBJETIVO GENERAL</a:t>
            </a:r>
            <a:endParaRPr lang="es-EC" sz="4400" dirty="0">
              <a:solidFill>
                <a:schemeClr val="tx1"/>
              </a:solidFill>
            </a:endParaRPr>
          </a:p>
        </p:txBody>
      </p:sp>
      <p:cxnSp>
        <p:nvCxnSpPr>
          <p:cNvPr id="9" name="8 Conector recto"/>
          <p:cNvCxnSpPr/>
          <p:nvPr/>
        </p:nvCxnSpPr>
        <p:spPr>
          <a:xfrm>
            <a:off x="683568" y="908720"/>
            <a:ext cx="84604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92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37903823"/>
              </p:ext>
            </p:extLst>
          </p:nvPr>
        </p:nvGraphicFramePr>
        <p:xfrm>
          <a:off x="179512" y="1324992"/>
          <a:ext cx="8208912"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0" y="0"/>
            <a:ext cx="9144000" cy="908720"/>
          </a:xfrm>
          <a:prstGeom prst="rect">
            <a:avLst/>
          </a:prstGeom>
          <a:solidFill>
            <a:schemeClr val="accent6">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OBJETIVOS ESPECÍFICOS</a:t>
            </a:r>
            <a:endParaRPr lang="es-EC" sz="4400" dirty="0">
              <a:solidFill>
                <a:schemeClr val="tx1"/>
              </a:solidFill>
            </a:endParaRPr>
          </a:p>
        </p:txBody>
      </p:sp>
      <p:cxnSp>
        <p:nvCxnSpPr>
          <p:cNvPr id="7" name="6 Conector recto"/>
          <p:cNvCxnSpPr/>
          <p:nvPr/>
        </p:nvCxnSpPr>
        <p:spPr>
          <a:xfrm>
            <a:off x="683568" y="908720"/>
            <a:ext cx="84604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099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pic>
        <p:nvPicPr>
          <p:cNvPr id="20" name="19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8912" y="2129631"/>
            <a:ext cx="2095129" cy="2304000"/>
          </a:xfrm>
        </p:spPr>
      </p:pic>
      <p:sp>
        <p:nvSpPr>
          <p:cNvPr id="13" name="12 Rectángulo redondeado">
            <a:hlinkClick r:id="rId4" action="ppaction://hlinksldjump"/>
          </p:cNvPr>
          <p:cNvSpPr/>
          <p:nvPr/>
        </p:nvSpPr>
        <p:spPr>
          <a:xfrm>
            <a:off x="1835695" y="4153640"/>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ANÁLISIS Y RESULTADOS </a:t>
            </a:r>
            <a:endParaRPr lang="es-ES" sz="1400" b="1" dirty="0">
              <a:solidFill>
                <a:schemeClr val="bg1"/>
              </a:solidFill>
              <a:latin typeface="Lucida Bright" pitchFamily="18" charset="0"/>
            </a:endParaRPr>
          </a:p>
        </p:txBody>
      </p:sp>
      <p:sp>
        <p:nvSpPr>
          <p:cNvPr id="14" name="13 Rectángulo redondeado">
            <a:hlinkClick r:id="rId5" action="ppaction://hlinksldjump"/>
          </p:cNvPr>
          <p:cNvSpPr/>
          <p:nvPr/>
        </p:nvSpPr>
        <p:spPr>
          <a:xfrm>
            <a:off x="1835696" y="3289544"/>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METODOLOGÍA</a:t>
            </a:r>
            <a:endParaRPr lang="es-ES" sz="1400" b="1" dirty="0">
              <a:solidFill>
                <a:schemeClr val="bg1"/>
              </a:solidFill>
              <a:latin typeface="Lucida Bright" pitchFamily="18" charset="0"/>
            </a:endParaRPr>
          </a:p>
        </p:txBody>
      </p:sp>
      <p:sp>
        <p:nvSpPr>
          <p:cNvPr id="15" name="14 Rectángulo redondeado">
            <a:hlinkClick r:id="rId6" action="ppaction://hlinksldjump"/>
          </p:cNvPr>
          <p:cNvSpPr/>
          <p:nvPr/>
        </p:nvSpPr>
        <p:spPr>
          <a:xfrm>
            <a:off x="1835695" y="2420888"/>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FUNDAMENTOS TEÓRICOS</a:t>
            </a:r>
            <a:endParaRPr lang="es-ES" sz="1400" b="1" dirty="0">
              <a:solidFill>
                <a:schemeClr val="bg1"/>
              </a:solidFill>
              <a:latin typeface="Lucida Bright" pitchFamily="18" charset="0"/>
            </a:endParaRPr>
          </a:p>
        </p:txBody>
      </p:sp>
      <p:sp>
        <p:nvSpPr>
          <p:cNvPr id="16" name="15 Rectángulo redondeado">
            <a:hlinkClick r:id="rId4" action="ppaction://hlinksldjump"/>
          </p:cNvPr>
          <p:cNvSpPr/>
          <p:nvPr/>
        </p:nvSpPr>
        <p:spPr>
          <a:xfrm>
            <a:off x="1835695" y="5017736"/>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b="1" dirty="0" smtClean="0">
                <a:solidFill>
                  <a:schemeClr val="bg1"/>
                </a:solidFill>
                <a:latin typeface="Lucida Bright" pitchFamily="18" charset="0"/>
              </a:rPr>
              <a:t>DISE</a:t>
            </a:r>
            <a:r>
              <a:rPr lang="es-EC" sz="1400" b="1" dirty="0" smtClean="0">
                <a:solidFill>
                  <a:schemeClr val="bg1"/>
                </a:solidFill>
                <a:latin typeface="Lucida Bright" pitchFamily="18" charset="0"/>
              </a:rPr>
              <a:t>ÑO DEL SISTEMA UMTS EN INTERIORES</a:t>
            </a:r>
            <a:endParaRPr lang="es-ES" sz="1400" b="1" dirty="0">
              <a:solidFill>
                <a:schemeClr val="bg1"/>
              </a:solidFill>
              <a:latin typeface="Lucida Bright" pitchFamily="18" charset="0"/>
            </a:endParaRPr>
          </a:p>
        </p:txBody>
      </p:sp>
      <p:sp>
        <p:nvSpPr>
          <p:cNvPr id="21" name="20 Rectángulo redondeado">
            <a:hlinkClick r:id="rId4" action="ppaction://hlinksldjump"/>
          </p:cNvPr>
          <p:cNvSpPr/>
          <p:nvPr/>
        </p:nvSpPr>
        <p:spPr>
          <a:xfrm>
            <a:off x="1835695" y="588183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b="1" dirty="0" smtClean="0">
                <a:solidFill>
                  <a:schemeClr val="bg1"/>
                </a:solidFill>
                <a:latin typeface="Lucida Bright" pitchFamily="18" charset="0"/>
              </a:rPr>
              <a:t>CONCLUSIONES Y RECOMENDACIONES</a:t>
            </a:r>
            <a:endParaRPr lang="es-ES" sz="1400" b="1" dirty="0">
              <a:solidFill>
                <a:schemeClr val="bg1"/>
              </a:solidFill>
              <a:latin typeface="Lucida Bright" pitchFamily="18" charset="0"/>
            </a:endParaRPr>
          </a:p>
        </p:txBody>
      </p:sp>
      <p:sp>
        <p:nvSpPr>
          <p:cNvPr id="10" name="9 Rectángulo redondeado">
            <a:hlinkClick r:id="rId7" action="ppaction://hlinksldjump"/>
          </p:cNvPr>
          <p:cNvSpPr/>
          <p:nvPr/>
        </p:nvSpPr>
        <p:spPr>
          <a:xfrm>
            <a:off x="1835696" y="1556792"/>
            <a:ext cx="2304256" cy="57150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schemeClr val="bg1"/>
                </a:solidFill>
                <a:latin typeface="Lucida Bright" pitchFamily="18" charset="0"/>
              </a:rPr>
              <a:t>INTRODUCCIÓN</a:t>
            </a:r>
            <a:endParaRPr lang="es-ES" sz="1400" b="1" dirty="0">
              <a:solidFill>
                <a:schemeClr val="bg1"/>
              </a:solidFill>
              <a:latin typeface="Lucida Bright" pitchFamily="18" charset="0"/>
            </a:endParaRPr>
          </a:p>
        </p:txBody>
      </p:sp>
    </p:spTree>
    <p:extLst>
      <p:ext uri="{BB962C8B-B14F-4D97-AF65-F5344CB8AC3E}">
        <p14:creationId xmlns:p14="http://schemas.microsoft.com/office/powerpoint/2010/main" val="34847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FUNDAMENTOS TEÓRICOS</a:t>
            </a:r>
            <a:endParaRPr lang="es-EC" sz="4400" dirty="0">
              <a:solidFill>
                <a:schemeClr val="tx1"/>
              </a:solidFill>
            </a:endParaRPr>
          </a:p>
        </p:txBody>
      </p:sp>
      <p:cxnSp>
        <p:nvCxnSpPr>
          <p:cNvPr id="17" name="16 Conector recto"/>
          <p:cNvCxnSpPr/>
          <p:nvPr/>
        </p:nvCxnSpPr>
        <p:spPr>
          <a:xfrm>
            <a:off x="683568" y="908720"/>
            <a:ext cx="8460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3540759" y="2969809"/>
            <a:ext cx="1944216" cy="936104"/>
          </a:xfrm>
          <a:prstGeom prst="rect">
            <a:avLst/>
          </a:prstGeom>
          <a:solidFill>
            <a:srgbClr val="A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 organizó en </a:t>
            </a:r>
            <a:r>
              <a:rPr lang="en-US" dirty="0" err="1" smtClean="0">
                <a:solidFill>
                  <a:schemeClr val="tx1"/>
                </a:solidFill>
              </a:rPr>
              <a:t>tres</a:t>
            </a:r>
            <a:r>
              <a:rPr lang="en-US" dirty="0" smtClean="0">
                <a:solidFill>
                  <a:schemeClr val="tx1"/>
                </a:solidFill>
              </a:rPr>
              <a:t> grupos</a:t>
            </a:r>
            <a:endParaRPr lang="es-EC" dirty="0">
              <a:solidFill>
                <a:schemeClr val="tx1"/>
              </a:solidFill>
            </a:endParaRPr>
          </a:p>
        </p:txBody>
      </p:sp>
      <p:sp>
        <p:nvSpPr>
          <p:cNvPr id="20" name="19 Elipse"/>
          <p:cNvSpPr/>
          <p:nvPr/>
        </p:nvSpPr>
        <p:spPr>
          <a:xfrm>
            <a:off x="2892687" y="1700808"/>
            <a:ext cx="3240360" cy="936104"/>
          </a:xfrm>
          <a:prstGeom prst="ellipse">
            <a:avLst/>
          </a:prstGeom>
          <a:solidFill>
            <a:srgbClr val="B8DAF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SITUACIÓN ACTUAL DE LAS OPERADORAS DEL SMA EN ECUADOR</a:t>
            </a:r>
          </a:p>
          <a:p>
            <a:pPr algn="ctr"/>
            <a:endParaRPr lang="es-EC" dirty="0"/>
          </a:p>
        </p:txBody>
      </p:sp>
      <p:sp>
        <p:nvSpPr>
          <p:cNvPr id="23" name="22 Elipse"/>
          <p:cNvSpPr/>
          <p:nvPr/>
        </p:nvSpPr>
        <p:spPr>
          <a:xfrm>
            <a:off x="5652120" y="2969809"/>
            <a:ext cx="3240360" cy="936104"/>
          </a:xfrm>
          <a:prstGeom prst="ellipse">
            <a:avLst/>
          </a:prstGeom>
          <a:solidFill>
            <a:srgbClr val="EAF9B5">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GENERALIDADES DE LAS SOLUCIONES PARA COBERTURA INDOOR</a:t>
            </a:r>
          </a:p>
          <a:p>
            <a:pPr algn="ctr"/>
            <a:endParaRPr lang="es-EC" dirty="0"/>
          </a:p>
        </p:txBody>
      </p:sp>
      <p:sp>
        <p:nvSpPr>
          <p:cNvPr id="25" name="24 Elipse"/>
          <p:cNvSpPr/>
          <p:nvPr/>
        </p:nvSpPr>
        <p:spPr>
          <a:xfrm>
            <a:off x="611560" y="2852936"/>
            <a:ext cx="2304256" cy="1179271"/>
          </a:xfrm>
          <a:prstGeom prst="ellipse">
            <a:avLst/>
          </a:prstGeom>
          <a:solidFill>
            <a:srgbClr val="D3F4BA">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600" u="none" dirty="0" smtClean="0">
              <a:solidFill>
                <a:schemeClr val="tx2"/>
              </a:solidFill>
              <a:latin typeface="Cambria" pitchFamily="18" charset="0"/>
            </a:endParaRPr>
          </a:p>
          <a:p>
            <a:pPr lvl="0" algn="ctr"/>
            <a:r>
              <a:rPr lang="es-ES" sz="1600" u="none" dirty="0" smtClean="0">
                <a:solidFill>
                  <a:schemeClr val="tx2"/>
                </a:solidFill>
                <a:latin typeface="Cambria" pitchFamily="18" charset="0"/>
              </a:rPr>
              <a:t>DESCRIPCIÓN DE EQUIPOS</a:t>
            </a:r>
          </a:p>
          <a:p>
            <a:pPr algn="ctr"/>
            <a:endParaRPr lang="es-EC" dirty="0"/>
          </a:p>
        </p:txBody>
      </p:sp>
    </p:spTree>
    <p:extLst>
      <p:ext uri="{BB962C8B-B14F-4D97-AF65-F5344CB8AC3E}">
        <p14:creationId xmlns:p14="http://schemas.microsoft.com/office/powerpoint/2010/main" val="385456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1" nodeType="clickEffect">
                                  <p:stCondLst>
                                    <p:cond delay="0"/>
                                  </p:stCondLst>
                                  <p:iterate type="lt">
                                    <p:tmPct val="4000"/>
                                  </p:iterate>
                                  <p:childTnLst>
                                    <p:set>
                                      <p:cBhvr override="childStyle">
                                        <p:cTn id="6" dur="500" fill="hold"/>
                                        <p:tgtEl>
                                          <p:spTgt spid="20"/>
                                        </p:tgtEl>
                                        <p:attrNameLst>
                                          <p:attrName>style.textDecorationUnderline</p:attrName>
                                        </p:attrNameLst>
                                      </p:cBhvr>
                                      <p:to>
                                        <p:strVal val="true"/>
                                      </p:to>
                                    </p:set>
                                  </p:childTnLst>
                                </p:cTn>
                              </p:par>
                              <p:par>
                                <p:cTn id="7" presetID="9" presetClass="emph" presetSubtype="0" grpId="0" nodeType="withEffect">
                                  <p:stCondLst>
                                    <p:cond delay="0"/>
                                  </p:stCondLst>
                                  <p:childTnLst>
                                    <p:set>
                                      <p:cBhvr rctx="PPT">
                                        <p:cTn id="8" dur="indefinite"/>
                                        <p:tgtEl>
                                          <p:spTgt spid="25"/>
                                        </p:tgtEl>
                                        <p:attrNameLst>
                                          <p:attrName>style.opacity</p:attrName>
                                        </p:attrNameLst>
                                      </p:cBhvr>
                                      <p:to>
                                        <p:strVal val="0.5"/>
                                      </p:to>
                                    </p:set>
                                    <p:animEffect filter="image" prLst="opacity: 0.5">
                                      <p:cBhvr rctx="IE">
                                        <p:cTn id="9" dur="indefinite"/>
                                        <p:tgtEl>
                                          <p:spTgt spid="25"/>
                                        </p:tgtEl>
                                      </p:cBhvr>
                                    </p:animEffect>
                                  </p:childTnLst>
                                </p:cTn>
                              </p:par>
                              <p:par>
                                <p:cTn id="10" presetID="9" presetClass="emph" presetSubtype="0" grpId="0" nodeType="withEffect">
                                  <p:stCondLst>
                                    <p:cond delay="0"/>
                                  </p:stCondLst>
                                  <p:childTnLst>
                                    <p:set>
                                      <p:cBhvr rctx="PPT">
                                        <p:cTn id="11" dur="indefinite"/>
                                        <p:tgtEl>
                                          <p:spTgt spid="23"/>
                                        </p:tgtEl>
                                        <p:attrNameLst>
                                          <p:attrName>style.opacity</p:attrName>
                                        </p:attrNameLst>
                                      </p:cBhvr>
                                      <p:to>
                                        <p:strVal val="0.5"/>
                                      </p:to>
                                    </p:set>
                                    <p:animEffect filter="image" prLst="opacity: 0.5">
                                      <p:cBhvr rctx="IE">
                                        <p:cTn id="12"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rot="16200000">
            <a:off x="-2579105" y="3406688"/>
            <a:ext cx="6048672" cy="908720"/>
          </a:xfrm>
          <a:prstGeom prst="rect">
            <a:avLst/>
          </a:prstGeom>
          <a:solidFill>
            <a:srgbClr val="92EE7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SITUACIÓN ACTUAL DE LAS OPERADORAS DEL SMA EN ECUADOR</a:t>
            </a:r>
            <a:endParaRPr lang="es-EC" sz="2400" dirty="0">
              <a:solidFill>
                <a:schemeClr val="tx1"/>
              </a:solidFill>
            </a:endParaRPr>
          </a:p>
        </p:txBody>
      </p:sp>
      <p:cxnSp>
        <p:nvCxnSpPr>
          <p:cNvPr id="17" name="16 Conector recto"/>
          <p:cNvCxnSpPr/>
          <p:nvPr/>
        </p:nvCxnSpPr>
        <p:spPr>
          <a:xfrm>
            <a:off x="899592" y="836712"/>
            <a:ext cx="0" cy="60212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 name="1 Gráfico"/>
          <p:cNvGraphicFramePr>
            <a:graphicFrameLocks noGrp="1"/>
          </p:cNvGraphicFramePr>
          <p:nvPr>
            <p:extLst>
              <p:ext uri="{D42A27DB-BD31-4B8C-83A1-F6EECF244321}">
                <p14:modId xmlns:p14="http://schemas.microsoft.com/office/powerpoint/2010/main" val="1486142941"/>
              </p:ext>
            </p:extLst>
          </p:nvPr>
        </p:nvGraphicFramePr>
        <p:xfrm>
          <a:off x="2002427" y="1280319"/>
          <a:ext cx="6480719" cy="516145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542487" y="332656"/>
            <a:ext cx="5400600" cy="792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OPERADORAS DEL SMA</a:t>
            </a:r>
            <a:endParaRPr lang="es-EC" dirty="0">
              <a:solidFill>
                <a:schemeClr val="tx1"/>
              </a:solidFill>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090" y="5418111"/>
            <a:ext cx="882397" cy="862961"/>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743" y="2930415"/>
            <a:ext cx="1071562" cy="1066800"/>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1926158"/>
            <a:ext cx="2471012" cy="869430"/>
          </a:xfrm>
          <a:prstGeom prst="rect">
            <a:avLst/>
          </a:prstGeom>
        </p:spPr>
      </p:pic>
    </p:spTree>
    <p:extLst>
      <p:ext uri="{BB962C8B-B14F-4D97-AF65-F5344CB8AC3E}">
        <p14:creationId xmlns:p14="http://schemas.microsoft.com/office/powerpoint/2010/main" val="33003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237">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1237</Template>
  <TotalTime>2004</TotalTime>
  <Words>2469</Words>
  <Application>Microsoft Office PowerPoint</Application>
  <PresentationFormat>Presentación en pantalla (4:3)</PresentationFormat>
  <Paragraphs>251</Paragraphs>
  <Slides>47</Slides>
  <Notes>12</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1237</vt:lpstr>
      <vt:lpstr>ESCUELA POLITÉCNICA DEL EJÉRCITO</vt:lpstr>
      <vt:lpstr>AGENDA</vt:lpstr>
      <vt:lpstr>Presentación de PowerPoint</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AGENDA</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vaio</dc:creator>
  <cp:lastModifiedBy>vaio</cp:lastModifiedBy>
  <cp:revision>331</cp:revision>
  <dcterms:created xsi:type="dcterms:W3CDTF">2012-11-08T16:39:08Z</dcterms:created>
  <dcterms:modified xsi:type="dcterms:W3CDTF">2012-12-02T21:48:58Z</dcterms:modified>
</cp:coreProperties>
</file>