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59"/>
  </p:notesMasterIdLst>
  <p:sldIdLst>
    <p:sldId id="257" r:id="rId2"/>
    <p:sldId id="258" r:id="rId3"/>
    <p:sldId id="259" r:id="rId4"/>
    <p:sldId id="338" r:id="rId5"/>
    <p:sldId id="342" r:id="rId6"/>
    <p:sldId id="262" r:id="rId7"/>
    <p:sldId id="264" r:id="rId8"/>
    <p:sldId id="337" r:id="rId9"/>
    <p:sldId id="340" r:id="rId10"/>
    <p:sldId id="267" r:id="rId11"/>
    <p:sldId id="271" r:id="rId12"/>
    <p:sldId id="272" r:id="rId13"/>
    <p:sldId id="275" r:id="rId14"/>
    <p:sldId id="276" r:id="rId15"/>
    <p:sldId id="341" r:id="rId16"/>
    <p:sldId id="278" r:id="rId17"/>
    <p:sldId id="320" r:id="rId18"/>
    <p:sldId id="312" r:id="rId19"/>
    <p:sldId id="321" r:id="rId20"/>
    <p:sldId id="280" r:id="rId21"/>
    <p:sldId id="322" r:id="rId22"/>
    <p:sldId id="281" r:id="rId23"/>
    <p:sldId id="323" r:id="rId24"/>
    <p:sldId id="282" r:id="rId25"/>
    <p:sldId id="324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293" r:id="rId43"/>
    <p:sldId id="359" r:id="rId44"/>
    <p:sldId id="297" r:id="rId45"/>
    <p:sldId id="331" r:id="rId46"/>
    <p:sldId id="300" r:id="rId47"/>
    <p:sldId id="303" r:id="rId48"/>
    <p:sldId id="319" r:id="rId49"/>
    <p:sldId id="305" r:id="rId50"/>
    <p:sldId id="306" r:id="rId51"/>
    <p:sldId id="307" r:id="rId52"/>
    <p:sldId id="308" r:id="rId53"/>
    <p:sldId id="309" r:id="rId54"/>
    <p:sldId id="310" r:id="rId55"/>
    <p:sldId id="318" r:id="rId56"/>
    <p:sldId id="334" r:id="rId57"/>
    <p:sldId id="317" r:id="rId5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8FC6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6963" autoAdjust="0"/>
  </p:normalViewPr>
  <p:slideViewPr>
    <p:cSldViewPr>
      <p:cViewPr>
        <p:scale>
          <a:sx n="55" d="100"/>
          <a:sy n="55" d="100"/>
        </p:scale>
        <p:origin x="-93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BDAF8-D4AB-4E9C-B337-F82FD3258AA0}" type="datetimeFigureOut">
              <a:rPr lang="es-ES" smtClean="0"/>
              <a:pPr/>
              <a:t>15/12/2012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A9CD9-26E4-46F8-9242-309FA2BBE5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25739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34</a:t>
            </a:fld>
            <a:endParaRPr lang="es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35</a:t>
            </a:fld>
            <a:endParaRPr lang="es-E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36</a:t>
            </a:fld>
            <a:endParaRPr lang="es-E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37</a:t>
            </a:fld>
            <a:endParaRPr lang="es-E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38</a:t>
            </a:fld>
            <a:endParaRPr lang="es-E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39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40</a:t>
            </a:fld>
            <a:endParaRPr lang="es-E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41</a:t>
            </a:fld>
            <a:endParaRPr lang="es-E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42</a:t>
            </a:fld>
            <a:endParaRPr lang="es-E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43</a:t>
            </a:fld>
            <a:endParaRPr lang="es-E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44</a:t>
            </a:fld>
            <a:endParaRPr lang="es-E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45</a:t>
            </a:fld>
            <a:endParaRPr lang="es-E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46</a:t>
            </a:fld>
            <a:endParaRPr lang="es-E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47</a:t>
            </a:fld>
            <a:endParaRPr lang="es-E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48</a:t>
            </a:fld>
            <a:endParaRPr lang="es-E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49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50</a:t>
            </a:fld>
            <a:endParaRPr lang="es-E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51</a:t>
            </a:fld>
            <a:endParaRPr lang="es-E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52</a:t>
            </a:fld>
            <a:endParaRPr lang="es-E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53</a:t>
            </a:fld>
            <a:endParaRPr lang="es-E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54</a:t>
            </a:fld>
            <a:endParaRPr lang="es-E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55</a:t>
            </a:fld>
            <a:endParaRPr lang="es-E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56</a:t>
            </a:fld>
            <a:endParaRPr lang="es-E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57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9CD9-26E4-46F8-9242-309FA2BBE579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1BDB-215B-47D2-B6DA-0F551A6FB33C}" type="datetimeFigureOut">
              <a:rPr lang="es-ES" smtClean="0"/>
              <a:pPr/>
              <a:t>15/12/2012</a:t>
            </a:fld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55B055-AD56-42C3-B855-36B303C4DA4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1BDB-215B-47D2-B6DA-0F551A6FB33C}" type="datetimeFigureOut">
              <a:rPr lang="es-ES" smtClean="0"/>
              <a:pPr/>
              <a:t>15/12/2012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B055-AD56-42C3-B855-36B303C4DA4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1BDB-215B-47D2-B6DA-0F551A6FB33C}" type="datetimeFigureOut">
              <a:rPr lang="es-ES" smtClean="0"/>
              <a:pPr/>
              <a:t>15/12/2012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B055-AD56-42C3-B855-36B303C4DA4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621BDB-215B-47D2-B6DA-0F551A6FB33C}" type="datetimeFigureOut">
              <a:rPr lang="es-ES" smtClean="0"/>
              <a:pPr/>
              <a:t>15/12/2012</a:t>
            </a:fld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555B055-AD56-42C3-B855-36B303C4DA4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1BDB-215B-47D2-B6DA-0F551A6FB33C}" type="datetimeFigureOut">
              <a:rPr lang="es-ES" smtClean="0"/>
              <a:pPr/>
              <a:t>15/12/2012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B055-AD56-42C3-B855-36B303C4DA4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1BDB-215B-47D2-B6DA-0F551A6FB33C}" type="datetimeFigureOut">
              <a:rPr lang="es-ES" smtClean="0"/>
              <a:pPr/>
              <a:t>15/12/2012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B055-AD56-42C3-B855-36B303C4DA4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B055-AD56-42C3-B855-36B303C4DA4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1BDB-215B-47D2-B6DA-0F551A6FB33C}" type="datetimeFigureOut">
              <a:rPr lang="es-ES" smtClean="0"/>
              <a:pPr/>
              <a:t>15/12/2012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1BDB-215B-47D2-B6DA-0F551A6FB33C}" type="datetimeFigureOut">
              <a:rPr lang="es-ES" smtClean="0"/>
              <a:pPr/>
              <a:t>15/12/2012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B055-AD56-42C3-B855-36B303C4DA4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1BDB-215B-47D2-B6DA-0F551A6FB33C}" type="datetimeFigureOut">
              <a:rPr lang="es-ES" smtClean="0"/>
              <a:pPr/>
              <a:t>15/12/2012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B055-AD56-42C3-B855-36B303C4DA4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621BDB-215B-47D2-B6DA-0F551A6FB33C}" type="datetimeFigureOut">
              <a:rPr lang="es-ES" smtClean="0"/>
              <a:pPr/>
              <a:t>15/12/2012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55B055-AD56-42C3-B855-36B303C4DA4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1BDB-215B-47D2-B6DA-0F551A6FB33C}" type="datetimeFigureOut">
              <a:rPr lang="es-ES" smtClean="0"/>
              <a:pPr/>
              <a:t>15/12/2012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55B055-AD56-42C3-B855-36B303C4DA4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F621BDB-215B-47D2-B6DA-0F551A6FB33C}" type="datetimeFigureOut">
              <a:rPr lang="es-ES" smtClean="0"/>
              <a:pPr/>
              <a:t>15/12/2012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555B055-AD56-42C3-B855-36B303C4DA4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hyperlink" Target="http://dormitorios.org.es/la-importancia-del-dormitorio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upload.wikimedia.org/wikipedia/commons/5/52/Pichincha.png" TargetMode="External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hyperlink" Target="http://www.panoramio.com/photo/1359247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-100027"/>
            <a:ext cx="9144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b="1" dirty="0">
              <a:solidFill>
                <a:schemeClr val="bg2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REPÚBLICA DEL ECUADOR</a:t>
            </a:r>
            <a:endParaRPr kumimoji="0" lang="es-ES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ESCUELA POLITÉCNICA DEL EJÉRCITO</a:t>
            </a:r>
            <a:endParaRPr kumimoji="0" lang="es-ES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DEPARTAMENTO DE CIENCIAS ECONÓMICAS, ADMINISTRATIVAS Y DEL COMERCIO UNIDAD  DE EDUCACIÓN A DISTANCIA</a:t>
            </a:r>
            <a:endParaRPr kumimoji="0" lang="es-ES" sz="12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Imagen 2" descr="Descripción: SELL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412776"/>
            <a:ext cx="2160240" cy="1962876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67544" y="3076169"/>
            <a:ext cx="844853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s-E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MONOGRAFÍA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TEMA:</a:t>
            </a:r>
            <a:endParaRPr kumimoji="0" lang="es-ES" sz="12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“PROPUESTA  PARA LA CREACIÓN DE UN MOTEL EN LA CIUDAD DE SANGOLQUÍ, PROVINCIA DE PICHINCHA”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PREVIO A LA OBTENCIÓN DEL TÍTULO DE: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ECNÓLOGO EN ADMINISTRACIÓN TURÍSTICA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POR:</a:t>
            </a:r>
            <a:endParaRPr kumimoji="0" lang="es-ES" sz="12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VERÓNICA ISABEL ORTIZ ZAPATA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2012</a:t>
            </a:r>
            <a:endParaRPr kumimoji="0" lang="es-MX" sz="12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0" name="Picture 8" descr="http://ts3.mm.bing.net/th?id=I.5053334745645246&amp;pid=15.1&amp;W=160&amp;H=1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32656"/>
            <a:ext cx="7272808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20072" y="2024608"/>
            <a:ext cx="3960440" cy="90033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+mn-lt"/>
              </a:rPr>
              <a:t>Objetivos del Estudio del Mercado</a:t>
            </a:r>
            <a:r>
              <a:rPr lang="es-ES" sz="2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s-ES" sz="2400" dirty="0" smtClean="0">
                <a:solidFill>
                  <a:schemeClr val="bg1"/>
                </a:solidFill>
                <a:latin typeface="+mn-lt"/>
              </a:rPr>
            </a:br>
            <a:endParaRPr lang="es-ES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9398" name="Picture 6" descr="http://ts3.mm.bing.net/th?id=H.4601100501058838&amp;pid=15.1&amp;H=160&amp;W=1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068960"/>
            <a:ext cx="208823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404" name="Picture 12" descr="http://ts1.mm.bing.net/th?id=H.4819181765788648&amp;pid=15.1&amp;H=160&amp;W=1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531" y="332656"/>
            <a:ext cx="2352261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10 Rectángulo"/>
          <p:cNvSpPr/>
          <p:nvPr/>
        </p:nvSpPr>
        <p:spPr>
          <a:xfrm>
            <a:off x="2843808" y="476672"/>
            <a:ext cx="57997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ESTUDIO DE </a:t>
            </a:r>
            <a:r>
              <a:rPr lang="es-ES" sz="40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MERCADO</a:t>
            </a:r>
            <a:endParaRPr lang="es-ES" sz="40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75856" y="2708920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92D050"/>
              </a:buClr>
              <a:buSzPct val="108000"/>
              <a:buFont typeface="Wingdings" pitchFamily="2" charset="2"/>
              <a:buChar char="§"/>
            </a:pP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Demanda</a:t>
            </a:r>
          </a:p>
          <a:p>
            <a:pPr>
              <a:lnSpc>
                <a:spcPct val="150000"/>
              </a:lnSpc>
              <a:buClr>
                <a:srgbClr val="92D050"/>
              </a:buClr>
              <a:buSzPct val="108000"/>
              <a:buFont typeface="Wingdings" pitchFamily="2" charset="2"/>
              <a:buChar char="§"/>
            </a:pP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Oferta </a:t>
            </a:r>
          </a:p>
          <a:p>
            <a:pPr>
              <a:lnSpc>
                <a:spcPct val="150000"/>
              </a:lnSpc>
              <a:buClr>
                <a:srgbClr val="71EC34"/>
              </a:buClr>
              <a:buSzPct val="108000"/>
              <a:buFont typeface="Wingdings" pitchFamily="2" charset="2"/>
              <a:buChar char="§"/>
            </a:pP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Marketing Mix</a:t>
            </a:r>
            <a:endParaRPr lang="es-E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35128145"/>
              </p:ext>
            </p:extLst>
          </p:nvPr>
        </p:nvGraphicFramePr>
        <p:xfrm>
          <a:off x="611560" y="1268760"/>
          <a:ext cx="7992888" cy="483556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800200"/>
                <a:gridCol w="6192688"/>
              </a:tblGrid>
              <a:tr h="95909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/>
                        <a:t>Geográficas</a:t>
                      </a:r>
                      <a:endParaRPr lang="es-ES" sz="20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En el ciudad de Sangolquí en el cantón Rumiñahui</a:t>
                      </a:r>
                      <a:endParaRPr lang="es-ES" sz="20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95909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/>
                        <a:t>Demográficas</a:t>
                      </a:r>
                      <a:endParaRPr lang="es-ES" sz="20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Mujeres y hombres entre 20- 54 años de edad </a:t>
                      </a:r>
                      <a:endParaRPr lang="es-ES" sz="20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145868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/>
                        <a:t>Psicográficas</a:t>
                      </a:r>
                      <a:endParaRPr lang="es-ES" sz="20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/>
                        <a:t>Personas  que les gusta salir de la rutina, probar algo novedoso y excitante.</a:t>
                      </a:r>
                      <a:endParaRPr lang="es-ES" sz="20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145868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/>
                        <a:t>Conductuales</a:t>
                      </a:r>
                      <a:endParaRPr lang="es-ES" sz="20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/>
                        <a:t>Personas que les prefieren un servicio de calidad a precios accesibles</a:t>
                      </a:r>
                      <a:r>
                        <a:rPr lang="es-ES" sz="2000" dirty="0"/>
                        <a:t>.</a:t>
                      </a:r>
                      <a:r>
                        <a:rPr lang="es-ES" sz="2000" u="sng" dirty="0"/>
                        <a:t> </a:t>
                      </a:r>
                      <a:endParaRPr lang="es-ES" sz="20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</a:tr>
            </a:tbl>
          </a:graphicData>
        </a:graphic>
      </p:graphicFrame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827584" y="404664"/>
            <a:ext cx="78790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Segmentación del Mercado a investigar</a:t>
            </a:r>
            <a:endParaRPr kumimoji="0" lang="es-E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27584" y="6165304"/>
            <a:ext cx="360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Elaborado por: Verónica Ortiz Zapata</a:t>
            </a:r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66936" y="188640"/>
            <a:ext cx="6717432" cy="720080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TAMAÑO DEL UNIVERSO</a:t>
            </a:r>
            <a:endParaRPr lang="es-ES" sz="40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4059278"/>
              </p:ext>
            </p:extLst>
          </p:nvPr>
        </p:nvGraphicFramePr>
        <p:xfrm>
          <a:off x="467545" y="908717"/>
          <a:ext cx="4248472" cy="280831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416157"/>
                <a:gridCol w="1045884"/>
                <a:gridCol w="737426"/>
                <a:gridCol w="119892"/>
                <a:gridCol w="883697"/>
                <a:gridCol w="45416"/>
              </a:tblGrid>
              <a:tr h="23400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/>
                        <a:t>SANGOLQUI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400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/>
                        <a:t>Grupos de edades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/>
                        <a:t>Urbana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/>
                        <a:t>Rural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/>
                        <a:t>Total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4001"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u="none" strike="noStrike"/>
                        <a:t>De 20 a 24 años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/>
                        <a:t>7.063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/>
                        <a:t>524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/>
                        <a:t>7.587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4001"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u="none" strike="noStrike" dirty="0"/>
                        <a:t>De 25 a 29 años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/>
                        <a:t>6.556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/>
                        <a:t>533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/>
                        <a:t>7.089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4001"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u="none" strike="noStrike"/>
                        <a:t>De 30 a 34 años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/>
                        <a:t>6.008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/>
                        <a:t>502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/>
                        <a:t>6.510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4001"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u="none" strike="noStrike"/>
                        <a:t>De 35 a 39 años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/>
                        <a:t>5.277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/>
                        <a:t>455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/>
                        <a:t>5.732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4001"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u="none" strike="noStrike"/>
                        <a:t>De 40 a 44 años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/>
                        <a:t>4.852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/>
                        <a:t>366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/>
                        <a:t>5.218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4001"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u="none" strike="noStrike"/>
                        <a:t>De 45 a 49 años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/>
                        <a:t>4.617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/>
                        <a:t>336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/>
                        <a:t>4.953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1221"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u="none" strike="noStrike"/>
                        <a:t>De 50 a 54 años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/>
                        <a:t>3.904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/>
                        <a:t>260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/>
                        <a:t>4.164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122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/>
                        <a:t>Total grupos de edades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/>
                        <a:t>41.253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96932">
                <a:tc gridSpan="6"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/>
                        <a:t>Instituto Nacional de </a:t>
                      </a:r>
                      <a:r>
                        <a:rPr lang="es-ES" sz="1000" u="none" strike="noStrike" dirty="0" smtClean="0"/>
                        <a:t>Estadísticas </a:t>
                      </a:r>
                      <a:r>
                        <a:rPr lang="es-ES" sz="1000" u="none" strike="noStrike" dirty="0"/>
                        <a:t>y </a:t>
                      </a:r>
                      <a:r>
                        <a:rPr lang="es-ES" sz="1000" u="none" strike="noStrike" dirty="0" smtClean="0"/>
                        <a:t>Censos </a:t>
                      </a:r>
                      <a:r>
                        <a:rPr lang="es-ES" sz="1000" u="none" strike="noStrike" dirty="0"/>
                        <a:t>(INEC) Ecuador 2010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693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/>
                        <a:t>Elaborado por: Verónica Ortiz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ES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211960" y="3789040"/>
          <a:ext cx="4464496" cy="266429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928848"/>
                <a:gridCol w="597118"/>
                <a:gridCol w="795940"/>
                <a:gridCol w="378928"/>
                <a:gridCol w="763662"/>
              </a:tblGrid>
              <a:tr h="20746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/>
                        <a:t>CONOCOTO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113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/>
                        <a:t>Grupos de edades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/>
                        <a:t>Rural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/>
                        <a:t>Total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7465"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u="none" strike="noStrike"/>
                        <a:t>De 20 a 24 años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/>
                        <a:t>7.286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/>
                        <a:t>7.286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7465"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u="none" strike="noStrike"/>
                        <a:t>De 25 a 29 años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/>
                        <a:t>7.119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/>
                        <a:t>7.119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7465"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u="none" strike="noStrike"/>
                        <a:t>De 30 a 34 años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/>
                        <a:t>6.295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/>
                        <a:t>6.295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7465"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u="none" strike="noStrike"/>
                        <a:t>De 35 a 39 años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/>
                        <a:t>5.807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/>
                        <a:t>5.807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7465"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u="none" strike="noStrike"/>
                        <a:t>De 40 a 44 años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/>
                        <a:t>5.535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/>
                        <a:t>5.535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7465"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u="none" strike="noStrike"/>
                        <a:t>De 45 a 49 años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/>
                        <a:t>5.354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/>
                        <a:t>5.354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7465"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u="none" strike="noStrike"/>
                        <a:t>De 50 a 54 años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/>
                        <a:t>4.264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/>
                        <a:t>4.264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530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/>
                        <a:t>TOTAL GRUPOS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/>
                        <a:t>41.660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261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/>
                        <a:t>Instituto Nacional de </a:t>
                      </a:r>
                      <a:r>
                        <a:rPr lang="es-ES" sz="1000" b="1" u="none" strike="noStrike" dirty="0" smtClean="0"/>
                        <a:t>Estadísticas </a:t>
                      </a:r>
                      <a:r>
                        <a:rPr lang="es-ES" sz="1000" b="1" u="none" strike="noStrike" dirty="0"/>
                        <a:t>y </a:t>
                      </a:r>
                      <a:r>
                        <a:rPr lang="es-ES" sz="1000" b="1" u="none" strike="noStrike" dirty="0" smtClean="0"/>
                        <a:t>Censos </a:t>
                      </a:r>
                      <a:r>
                        <a:rPr lang="es-ES" sz="1000" b="1" u="none" strike="noStrike" dirty="0"/>
                        <a:t>(INEC) Ecuador 2010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55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000" b="1" u="none" strike="noStrike"/>
                        <a:t>Elaborado por: Verónica Ortiz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ES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58963198"/>
              </p:ext>
            </p:extLst>
          </p:nvPr>
        </p:nvGraphicFramePr>
        <p:xfrm>
          <a:off x="5148064" y="1916832"/>
          <a:ext cx="3600399" cy="57606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998675"/>
                <a:gridCol w="866163"/>
                <a:gridCol w="882325"/>
                <a:gridCol w="853236"/>
              </a:tblGrid>
              <a:tr h="33382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/>
                        <a:t> 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/>
                        <a:t>URBANO</a:t>
                      </a:r>
                      <a:endParaRPr lang="es-ES" sz="1200" b="0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/>
                        <a:t>RURAL</a:t>
                      </a:r>
                      <a:endParaRPr lang="es-ES" sz="1200" b="0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/>
                        <a:t>Total</a:t>
                      </a:r>
                      <a:endParaRPr lang="es-ES" sz="1200" b="1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4223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/>
                        <a:t>SANGOLQUI</a:t>
                      </a:r>
                      <a:endParaRPr lang="es-ES" sz="1200" b="1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/>
                        <a:t>75.080</a:t>
                      </a:r>
                      <a:endParaRPr lang="es-ES" sz="1200" b="1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/>
                        <a:t>6.060</a:t>
                      </a:r>
                      <a:endParaRPr lang="es-ES" sz="1200" b="1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/>
                        <a:t>81.140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683567" y="4581128"/>
          <a:ext cx="3312369" cy="576064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192916"/>
                <a:gridCol w="1192916"/>
                <a:gridCol w="926537"/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chemeClr val="bg1"/>
                          </a:solidFill>
                        </a:rPr>
                        <a:t> </a:t>
                      </a:r>
                      <a:endParaRPr lang="es-ES" sz="1200" b="0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solidFill>
                            <a:schemeClr val="bg1"/>
                          </a:solidFill>
                        </a:rPr>
                        <a:t>RURAL</a:t>
                      </a:r>
                      <a:endParaRPr lang="es-ES" sz="1200" b="0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s-ES" sz="1200" b="1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solidFill>
                            <a:schemeClr val="bg1"/>
                          </a:solidFill>
                        </a:rPr>
                        <a:t>CONOCOTO</a:t>
                      </a:r>
                      <a:endParaRPr lang="es-ES" sz="1200" b="1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solidFill>
                            <a:schemeClr val="bg1"/>
                          </a:solidFill>
                        </a:rPr>
                        <a:t>82.072</a:t>
                      </a:r>
                      <a:endParaRPr lang="es-ES" sz="1200" b="1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</a:rPr>
                        <a:t>82.072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893961"/>
          </a:xfrm>
        </p:spPr>
        <p:txBody>
          <a:bodyPr/>
          <a:lstStyle/>
          <a:p>
            <a:r>
              <a:rPr lang="es-E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TAMAÑO DE LA MUESTRA</a:t>
            </a:r>
            <a:endParaRPr lang="es-E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611560" y="3549426"/>
            <a:ext cx="338437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Fórmula de la muestra: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467544" y="4149080"/>
          <a:ext cx="4104456" cy="978451"/>
        </p:xfrm>
        <a:graphic>
          <a:graphicData uri="http://schemas.openxmlformats.org/presentationml/2006/ole">
            <p:oleObj spid="_x0000_s47118" name="Ecuación" r:id="rId4" imgW="1548728" imgH="482391" progId="Equation.3">
              <p:embed/>
            </p:oleObj>
          </a:graphicData>
        </a:graphic>
      </p:graphicFrame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450280" y="5301208"/>
          <a:ext cx="4913808" cy="926719"/>
        </p:xfrm>
        <a:graphic>
          <a:graphicData uri="http://schemas.openxmlformats.org/presentationml/2006/ole">
            <p:oleObj spid="_x0000_s47119" name="Ecuación" r:id="rId5" imgW="2654300" imgH="482600" progId="Equation.3">
              <p:embed/>
            </p:oleObj>
          </a:graphicData>
        </a:graphic>
      </p:graphicFrame>
      <p:sp>
        <p:nvSpPr>
          <p:cNvPr id="8" name="7 Rectángulo"/>
          <p:cNvSpPr/>
          <p:nvPr/>
        </p:nvSpPr>
        <p:spPr>
          <a:xfrm>
            <a:off x="5652120" y="5445224"/>
            <a:ext cx="2160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n= 138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79442619"/>
              </p:ext>
            </p:extLst>
          </p:nvPr>
        </p:nvGraphicFramePr>
        <p:xfrm>
          <a:off x="1691680" y="1340768"/>
          <a:ext cx="6336704" cy="180707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972373"/>
                <a:gridCol w="4300250"/>
                <a:gridCol w="64081"/>
              </a:tblGrid>
              <a:tr h="30484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solidFill>
                            <a:schemeClr val="bg1"/>
                          </a:solidFill>
                        </a:rPr>
                        <a:t>Total grupos de edades</a:t>
                      </a:r>
                      <a:endParaRPr lang="es-ES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903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 smtClean="0">
                          <a:solidFill>
                            <a:schemeClr val="bg1"/>
                          </a:solidFill>
                        </a:rPr>
                        <a:t>Sangolquí</a:t>
                      </a:r>
                      <a:endParaRPr lang="es-ES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solidFill>
                            <a:schemeClr val="bg1"/>
                          </a:solidFill>
                        </a:rPr>
                        <a:t>41.253</a:t>
                      </a:r>
                      <a:endParaRPr lang="es-ES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093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solidFill>
                            <a:schemeClr val="bg1"/>
                          </a:solidFill>
                        </a:rPr>
                        <a:t>Conocoto</a:t>
                      </a:r>
                      <a:endParaRPr lang="es-ES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solidFill>
                            <a:schemeClr val="bg1"/>
                          </a:solidFill>
                        </a:rPr>
                        <a:t>41.660</a:t>
                      </a:r>
                      <a:endParaRPr lang="es-ES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3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s-ES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solidFill>
                            <a:schemeClr val="bg1"/>
                          </a:solidFill>
                        </a:rPr>
                        <a:t>82.913</a:t>
                      </a:r>
                      <a:endParaRPr lang="es-ES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3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solidFill>
                            <a:schemeClr val="bg1"/>
                          </a:solidFill>
                        </a:rPr>
                        <a:t>Instituto Nacional de Estadistica </a:t>
                      </a:r>
                      <a:r>
                        <a:rPr lang="es-ES" sz="1600" u="none" strike="noStrike" dirty="0" smtClean="0">
                          <a:solidFill>
                            <a:schemeClr val="bg1"/>
                          </a:solidFill>
                        </a:rPr>
                        <a:t>s y Censos </a:t>
                      </a:r>
                      <a:r>
                        <a:rPr lang="es-ES" sz="1600" u="none" strike="noStrike" dirty="0">
                          <a:solidFill>
                            <a:schemeClr val="bg1"/>
                          </a:solidFill>
                        </a:rPr>
                        <a:t>(INEC) Ecuador 2010</a:t>
                      </a:r>
                      <a:endParaRPr lang="es-ES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903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solidFill>
                            <a:schemeClr val="bg1"/>
                          </a:solidFill>
                        </a:rPr>
                        <a:t>Elaborado por: Verónica Ortiz</a:t>
                      </a:r>
                      <a:endParaRPr lang="es-ES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1988840"/>
            <a:ext cx="5536704" cy="504056"/>
          </a:xfrm>
        </p:spPr>
        <p:txBody>
          <a:bodyPr/>
          <a:lstStyle/>
          <a:p>
            <a:r>
              <a:rPr lang="es-ES" b="1" dirty="0">
                <a:solidFill>
                  <a:schemeClr val="accent4">
                    <a:lumMod val="50000"/>
                  </a:schemeClr>
                </a:solidFill>
              </a:rPr>
              <a:t>Formula: f= 138 /82.913= 0,0017</a:t>
            </a: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accent4">
                    <a:lumMod val="50000"/>
                  </a:schemeClr>
                </a:solidFill>
              </a:rPr>
              <a:t>ALEATORIO ESTRATIFICADO PROPORCIONAL</a:t>
            </a:r>
            <a:endParaRPr lang="es-E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187624" y="2492896"/>
          <a:ext cx="6912768" cy="273630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143494"/>
                <a:gridCol w="1456906"/>
                <a:gridCol w="177508"/>
                <a:gridCol w="1607620"/>
                <a:gridCol w="1527240"/>
              </a:tblGrid>
              <a:tr h="47489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Ciudad</a:t>
                      </a:r>
                      <a:endParaRPr lang="es-ES" sz="18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Población </a:t>
                      </a:r>
                      <a:endParaRPr lang="es-ES" sz="18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Fracción</a:t>
                      </a:r>
                      <a:endParaRPr lang="es-ES" sz="18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Muestra</a:t>
                      </a:r>
                      <a:endParaRPr lang="es-ES" sz="18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228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Sangolquí</a:t>
                      </a:r>
                      <a:endParaRPr lang="es-ES" sz="18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41.253</a:t>
                      </a:r>
                      <a:endParaRPr lang="es-ES" sz="18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0,0017</a:t>
                      </a:r>
                      <a:endParaRPr lang="es-ES" sz="18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69</a:t>
                      </a:r>
                      <a:endParaRPr lang="es-ES" sz="18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228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Conocoto</a:t>
                      </a:r>
                      <a:endParaRPr lang="es-ES" sz="18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41.660</a:t>
                      </a:r>
                      <a:endParaRPr lang="es-ES" sz="18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0,0017</a:t>
                      </a:r>
                      <a:endParaRPr lang="es-ES" sz="18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69</a:t>
                      </a:r>
                      <a:endParaRPr lang="es-ES" sz="18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228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Total</a:t>
                      </a:r>
                      <a:endParaRPr lang="es-ES" sz="18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82.913</a:t>
                      </a:r>
                      <a:endParaRPr lang="es-ES" sz="18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es-ES" sz="18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138</a:t>
                      </a:r>
                      <a:endParaRPr lang="es-ES" sz="18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2282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Instituto Nacional de </a:t>
                      </a:r>
                      <a:r>
                        <a:rPr lang="es-ES" sz="18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Estadísticas </a:t>
                      </a:r>
                      <a:r>
                        <a:rPr lang="es-ES" sz="18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y </a:t>
                      </a:r>
                      <a:r>
                        <a:rPr lang="es-ES" sz="18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Censos </a:t>
                      </a:r>
                      <a:r>
                        <a:rPr lang="es-ES" sz="18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(INEC) Ecuador 2010</a:t>
                      </a:r>
                      <a:endParaRPr lang="es-ES" sz="18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5228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18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Elaborado por: Verónica Ortiz</a:t>
                      </a:r>
                      <a:endParaRPr lang="es-ES" sz="18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2123728" y="95573"/>
            <a:ext cx="4608512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9113" algn="l"/>
              </a:tabLst>
            </a:pPr>
            <a:r>
              <a:rPr kumimoji="0" lang="es-MX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ESCUELA POLITÉCNICA DEL EJÉRCITO</a:t>
            </a: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9113" algn="l"/>
              </a:tabLst>
            </a:pPr>
            <a:r>
              <a:rPr kumimoji="0" lang="es-MX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UNIDAD DE EDUCACIÓN A DISTANCIA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9113" algn="l"/>
              </a:tabLst>
            </a:pPr>
            <a:r>
              <a:rPr kumimoji="0" lang="es-MX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DEPARTAMENTO DE CIENCIAS ECONÓMICAS, ADMINISTRATIVAS Y DEL COMERCIO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9113" algn="l"/>
              </a:tabLst>
            </a:pP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9113" algn="l"/>
              </a:tabLst>
            </a:pP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ENCUESTA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9113" algn="l"/>
              </a:tabLst>
            </a:pP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9113" algn="l"/>
              </a:tabLst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¿Ha visitado un Motel?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9113" algn="l"/>
              </a:tabLst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SI_______        NO_____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9113" algn="l"/>
              </a:tabLst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¿En su vida intima le gusta tener experiencias nuevas?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9113" algn="l"/>
              </a:tabLst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SI_______        NO_____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9113" algn="l"/>
              </a:tabLst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¿Qué buscaría usted en un motel?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9113" algn="l"/>
              </a:tabLst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Elegancia_______ Comodidad______  Precios Accesibles______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9113" algn="l"/>
              </a:tabLst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¿Cuánto estaría dispuesto a pagar por un servicio de calidad?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9113" algn="l"/>
              </a:tabLst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15_______  20________ 25_______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9113" algn="l"/>
              </a:tabLst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¿Le gustaría entrar en un motel que tenga ambientes diferentes?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9113" algn="l"/>
              </a:tabLst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SI_______        NO_____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9113" algn="l"/>
              </a:tabLst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¿Le gustaría una decoración original para ocasiones especiales?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9113" algn="l"/>
              </a:tabLst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SI_______        NO_____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9113" algn="l"/>
              </a:tabLst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¿Le gustaría tener el servicio de Room service para su habitación?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9113" algn="l"/>
              </a:tabLst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SI_______        NO_____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9113" algn="l"/>
              </a:tabLst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¿Qué servicio de estos le llama más la atención o le gustaría utilizar?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9113" algn="l"/>
              </a:tabLst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Jacuzzi_______  pista de baile_______  silla erótica________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9113" algn="l"/>
              </a:tabLst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¿Con que frecuencia utilizaría las instalaciones?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9113" algn="l"/>
              </a:tabLst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Una vez por semana___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9113" algn="l"/>
              </a:tabLst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Una vez por cada quince días____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9113" algn="l"/>
              </a:tabLst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Una vez al mes_______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9113" algn="l"/>
              </a:tabLst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¿En qué horario desearía ir?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9113" algn="l"/>
              </a:tabLst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mediodía_______   tarde _______   noche__________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9113" algn="l"/>
              </a:tabLst>
            </a:pP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9113" algn="l"/>
              </a:tabLst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Gracias por su tiempo.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 descr="Descripción: SELLO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332656"/>
            <a:ext cx="1103307" cy="1019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49288" y="188640"/>
            <a:ext cx="2890664" cy="490066"/>
          </a:xfrm>
        </p:spPr>
        <p:txBody>
          <a:bodyPr>
            <a:normAutofit fontScale="90000"/>
          </a:bodyPr>
          <a:lstStyle/>
          <a:p>
            <a:r>
              <a:rPr lang="es-ES" sz="3200" dirty="0" smtClean="0">
                <a:solidFill>
                  <a:schemeClr val="bg1"/>
                </a:solidFill>
              </a:rPr>
              <a:t>RESULTADOS:</a:t>
            </a:r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0338"/>
            <a:ext cx="8208912" cy="554898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620688"/>
            <a:ext cx="8064897" cy="56886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23091"/>
            <a:ext cx="7920880" cy="588622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7911009" cy="59220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3" cstate="print"/>
          <a:srcRect l="23671" t="38879" r="29483" b="22676"/>
          <a:stretch>
            <a:fillRect/>
          </a:stretch>
        </p:blipFill>
        <p:spPr bwMode="auto">
          <a:xfrm>
            <a:off x="1691680" y="2132856"/>
            <a:ext cx="6408712" cy="3960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MX" sz="3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PARA LA CREACIÓN DE UN </a:t>
            </a:r>
            <a:r>
              <a:rPr lang="es-MX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MOTEL  EN </a:t>
            </a:r>
            <a:r>
              <a:rPr lang="es-MX" sz="3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CIUDAD DE </a:t>
            </a:r>
            <a:r>
              <a:rPr lang="es-MX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SANGOLQUÍ  </a:t>
            </a:r>
            <a:r>
              <a:rPr lang="es-MX" sz="3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PROVINCIA DE PICHINCHA</a:t>
            </a:r>
            <a:endParaRPr lang="es-ES" sz="32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33891"/>
            <a:ext cx="8136904" cy="59474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005" y="476672"/>
            <a:ext cx="8252452" cy="59046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332656"/>
            <a:ext cx="8064896" cy="604867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7992888" cy="609329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Picture 1"/>
          <p:cNvPicPr>
            <a:picLocks noChangeAspect="1" noChangeArrowheads="1"/>
          </p:cNvPicPr>
          <p:nvPr/>
        </p:nvPicPr>
        <p:blipFill>
          <a:blip r:embed="rId3" cstate="print"/>
          <a:srcRect r="7217"/>
          <a:stretch>
            <a:fillRect/>
          </a:stretch>
        </p:blipFill>
        <p:spPr bwMode="auto">
          <a:xfrm>
            <a:off x="395536" y="410807"/>
            <a:ext cx="8267299" cy="604252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8233271" cy="59046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http://www.guiasenior.com/contenidos/images/EPM.jpg"/>
          <p:cNvPicPr>
            <a:picLocks noChangeAspect="1" noChangeArrowheads="1"/>
          </p:cNvPicPr>
          <p:nvPr/>
        </p:nvPicPr>
        <p:blipFill>
          <a:blip r:embed="rId3" cstate="print"/>
          <a:srcRect l="1739" t="2353" r="4348" b="9411"/>
          <a:stretch>
            <a:fillRect/>
          </a:stretch>
        </p:blipFill>
        <p:spPr bwMode="auto">
          <a:xfrm>
            <a:off x="539552" y="476672"/>
            <a:ext cx="8136904" cy="5751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3501008"/>
            <a:ext cx="6321896" cy="1507232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ANÁLISIS DE LA DEMANDA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50534" name="Picture 6" descr="http://3.bp.blogspot.com/_qsfJdtKEGeU/ShY2eNwu_KI/AAAAAAAAAEA/wwOtgvY_qD0/s400/logo+Municipio+retoque+colibr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57749"/>
            <a:ext cx="3810000" cy="2000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411760" y="764704"/>
            <a:ext cx="4040188" cy="639762"/>
          </a:xfrm>
        </p:spPr>
        <p:txBody>
          <a:bodyPr/>
          <a:lstStyle/>
          <a:p>
            <a:pPr algn="ctr"/>
            <a:r>
              <a:rPr lang="es-ES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Cabañas El Amanecer</a:t>
            </a:r>
            <a:endParaRPr lang="es-ES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6 Marcador de contenido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22660" t="37538" r="28799" b="17231"/>
          <a:stretch>
            <a:fillRect/>
          </a:stretch>
        </p:blipFill>
        <p:spPr bwMode="auto">
          <a:xfrm>
            <a:off x="539552" y="1340768"/>
            <a:ext cx="799288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170384"/>
            <a:ext cx="6120680" cy="73833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ANÁLISIS DE LA OFERTA</a:t>
            </a:r>
            <a:endParaRPr lang="es-E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395535" y="5229200"/>
          <a:ext cx="8280920" cy="144016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656184"/>
                <a:gridCol w="5071716"/>
                <a:gridCol w="1553020"/>
              </a:tblGrid>
              <a:tr h="41310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2000" u="none" strike="noStrike" dirty="0"/>
                        <a:t>Cabañas El Amanecer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/>
                        <a:t>Habitaciones sencillas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/>
                        <a:t>$ 12 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7005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/>
                        <a:t>Habitaciones con Yacuzzi, cabina de hidromasaje y vapor, Turco, Barra Pool Dance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/>
                        <a:t>$15 - $20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2653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/>
                        <a:t>Suite con Piscina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/>
                        <a:t>$ 30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Marcador de texto"/>
          <p:cNvSpPr txBox="1">
            <a:spLocks/>
          </p:cNvSpPr>
          <p:nvPr/>
        </p:nvSpPr>
        <p:spPr>
          <a:xfrm>
            <a:off x="2555776" y="188640"/>
            <a:ext cx="4041775" cy="639762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es-ES" sz="28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Cabañas Los Sauces</a:t>
            </a:r>
            <a:endParaRPr kumimoji="0" lang="es-ES" sz="28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7 Marcador de contenido"/>
          <p:cNvPicPr>
            <a:picLocks/>
          </p:cNvPicPr>
          <p:nvPr/>
        </p:nvPicPr>
        <p:blipFill>
          <a:blip r:embed="rId3" cstate="print"/>
          <a:srcRect l="23048" t="33231" r="21136" b="12308"/>
          <a:stretch>
            <a:fillRect/>
          </a:stretch>
        </p:blipFill>
        <p:spPr bwMode="auto">
          <a:xfrm>
            <a:off x="899592" y="692696"/>
            <a:ext cx="735414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971600" y="4941168"/>
          <a:ext cx="7272808" cy="14401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353080"/>
                <a:gridCol w="4878958"/>
                <a:gridCol w="1040770"/>
              </a:tblGrid>
              <a:tr h="703796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/>
                        <a:t>Cabañas Los Sauces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/>
                        <a:t>Suite con (Sauna, Turco, hidromasaje, pista de baile, silla </a:t>
                      </a:r>
                      <a:r>
                        <a:rPr lang="es-ES" sz="1800" u="none" strike="noStrike" dirty="0" smtClean="0"/>
                        <a:t>erótica)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/>
                        <a:t>$ 25 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994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/>
                        <a:t>Persona adicional en Suites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/>
                        <a:t>$ 12 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5642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 smtClean="0"/>
                        <a:t>Habitación </a:t>
                      </a:r>
                      <a:r>
                        <a:rPr lang="es-ES" sz="1800" u="none" strike="noStrike" dirty="0"/>
                        <a:t>Matrimonial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/>
                        <a:t>$ 12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6552728" cy="792088"/>
          </a:xfrm>
        </p:spPr>
        <p:txBody>
          <a:bodyPr>
            <a:noAutofit/>
          </a:bodyPr>
          <a:lstStyle/>
          <a:p>
            <a:r>
              <a:rPr lang="es-ES" sz="4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PRODUCTO:</a:t>
            </a:r>
            <a:endParaRPr lang="es-ES" sz="4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2641" name="Picture 1"/>
          <p:cNvPicPr>
            <a:picLocks noChangeAspect="1" noChangeArrowheads="1"/>
          </p:cNvPicPr>
          <p:nvPr/>
        </p:nvPicPr>
        <p:blipFill>
          <a:blip r:embed="rId3" cstate="print"/>
          <a:srcRect l="6050" t="4082" r="3309" b="10204"/>
          <a:stretch>
            <a:fillRect/>
          </a:stretch>
        </p:blipFill>
        <p:spPr bwMode="auto">
          <a:xfrm>
            <a:off x="179512" y="1484784"/>
            <a:ext cx="853244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>
          <a:xfrm>
            <a:off x="1835696" y="836712"/>
            <a:ext cx="52012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GRIEGO    Y    ÁRABE</a:t>
            </a:r>
            <a:endParaRPr lang="es-E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TURISMO Y ESTABLECIMIENTOS HOTELEROS </a:t>
            </a:r>
            <a:endParaRPr lang="es-E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9394" name="Picture 2" descr="http://viajeyturismo.com/TURISM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0496" y="1844824"/>
            <a:ext cx="4267968" cy="4701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398" name="Picture 6" descr="http://2.bp.blogspot.com/-L3NNCcSSUGs/T96WQaVXsjI/AAAAAAAACDU/mElI_dTDp5g/s1600/ecuador-lugares-turistic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72816"/>
            <a:ext cx="3960440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46451" y="0"/>
            <a:ext cx="7576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MARROQUÍ   Y   SELVA</a:t>
            </a:r>
            <a:endParaRPr lang="es-E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il_fi" descr="http://www.decoralia.es/wp-content/uploads/decoracion-estilo-marroqu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4608512" cy="57606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mainImage" descr="http://dormitorios.org.es/files/2011/04/dormitorio-selva.jpg">
            <a:hlinkClick r:id="rId4" tgtFrame="_blank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836712"/>
            <a:ext cx="4392488" cy="57606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388938" y="2686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388938" y="493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8" name="Picture 4" descr="http://2.fimagenes.com/i/4/5/69/am_62511_2753778_48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4392488" cy="55446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0470" name="Picture 6" descr="http://2.fimagenes.com/i/2/7/fc/am_616_4362773_2498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241" y="908720"/>
            <a:ext cx="4306231" cy="55446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4 Rectángulo"/>
          <p:cNvSpPr/>
          <p:nvPr/>
        </p:nvSpPr>
        <p:spPr>
          <a:xfrm>
            <a:off x="1115616" y="57398"/>
            <a:ext cx="7393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INDÚ    Y    AFRICANO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http://3.bp.blogspot.com/-NreJvD-YF2U/TpBvUbl-pvI/AAAAAAAA7vc/nFN07eUfMmU/s1600/tatami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4536504" cy="540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2518" name="Picture 6" descr="http://uniquebedroom.com/wp-content/uploads/2011/02/Egypt-Style-Bedroom-Ideas-1.jpg"/>
          <p:cNvPicPr>
            <a:picLocks noChangeAspect="1" noChangeArrowheads="1"/>
          </p:cNvPicPr>
          <p:nvPr/>
        </p:nvPicPr>
        <p:blipFill>
          <a:blip r:embed="rId4" cstate="print"/>
          <a:srcRect t="8108"/>
          <a:stretch>
            <a:fillRect/>
          </a:stretch>
        </p:blipFill>
        <p:spPr bwMode="auto">
          <a:xfrm>
            <a:off x="4790306" y="1124744"/>
            <a:ext cx="4102174" cy="540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4 Rectángulo"/>
          <p:cNvSpPr/>
          <p:nvPr/>
        </p:nvSpPr>
        <p:spPr>
          <a:xfrm>
            <a:off x="611560" y="332656"/>
            <a:ext cx="7707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JAPONÉS    Y   EGIPCIO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0555" y="0"/>
            <a:ext cx="8833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FRANCÉS    Y   MEXICANO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8786" name="Picture 2" descr="http://www.visitacasas.com/images/habfra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4248472" cy="57092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8788" name="Picture 4" descr="http://www.guiamuebles.com/site/product/c0/b9/54529/19419/dormitorio-mexicano-3_0_prs4.jpg"/>
          <p:cNvPicPr>
            <a:picLocks noChangeAspect="1" noChangeArrowheads="1"/>
          </p:cNvPicPr>
          <p:nvPr/>
        </p:nvPicPr>
        <p:blipFill>
          <a:blip r:embed="rId4" cstate="print"/>
          <a:srcRect l="6016" r="5752" b="-569"/>
          <a:stretch>
            <a:fillRect/>
          </a:stretch>
        </p:blipFill>
        <p:spPr bwMode="auto">
          <a:xfrm>
            <a:off x="4788024" y="836711"/>
            <a:ext cx="4032448" cy="57606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67131" y="116632"/>
            <a:ext cx="8476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OCASIONES ESPECIALES</a:t>
            </a:r>
            <a:endParaRPr lang="es-E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6738" name="Picture 2" descr="http://www.i-decoracion.com/Uploads/i-decoracion.com/Imagenes/decora-habitacion-noche-san-valent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4387988" cy="54726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6740" name="Picture 4" descr="http://www.i-decoracion.com/Uploads/i-decoracion.com/ImagenesGrandes/consejos-decoracion-habitacion-noche-san-valent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9" y="1052736"/>
            <a:ext cx="4320479" cy="54726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AutoShape 2" descr="data:image/jpeg;base64,/9j/4AAQSkZJRgABAQAAAQABAAD/2wCEAAkGBhISEBQUEhQVFBQWFRAUFRQQFBQUFRgWFhQVFBQQFxUXHCYeFxkjGRQVHy8gIycpLCwsFR4xNTAqNSYrLCkBCQoKDgwOFA8PFikdHBwpKSkpKSwpKiwpKTApKSktKSkpKSksLCkpKSkpKSksKSkpKSkpKSkpKTUpKSkpKSkpKf/AABEIAMIBBAMBIgACEQEDEQH/xAAcAAABBQEBAQAAAAAAAAAAAAAAAQIDBAUGBwj/xABNEAABAwEEBgUHCAcGBQUAAAABAAIDEQQSITEFE0FRYZEGInGBoQcUMkJSscEVI2JyktHS8ENTgqKy4fFEVGNzk6MkZIOzwhclMzQ1/8QAGgEBAQEBAQEBAAAAAAAAAAAAAAECAwQFBv/EACgRAQACAQMEAgIBBQAAAAAAAAABEQIDEiEEEzFBUaEUYbEFMlJxkf/aAAwDAQACEQMRAD8Av+UnyjWZ9lfZ7K8TPl6rnNrcayoLheIxcaUwXkQB/JTL+fafeU5r1kONUVKCUhciwRz00vQSmlAhesmb0j2rTJWbP6RRDWqVqiCkarI7zyMyU0zZuImH+05fTa+V/JdbBFpWzvOTdacP8p+C+m4dLRuijkvANkugdp9Wo3EEdykSLqFQtcxlsr3RE1fE4xkYGpaSwjw5p2hbdrrNDL7ccbj2loqOdVoXUKtDay58gpRrLgDjtcRVwHAVaO2qfarSI2Oe7BrGucTwaCT7kEyFU0TM98Ebn+k5rXEbrwvXe6oCtNdXJAqFQt+kjHLAwAHWvc3HYGxueSPsgd6nhtge4huIbgXDK9Whb2qWINJ210bobuT5mxu+qWvNeYCvqjpOxGQxY0uTMkPY0Ow8U3QOkBNA2QGoLpQOxsjm18FL5GgsHp2+mjLYf+Xm/hK04NItdJLGM4rl87KvbeDa7w2hP1guK8qPSMMs0sAILZrFapARvYY6Gu4hzlZkh81uco3FPcVG4pAaSppMA36rTzxUBVm1No6m5rB+6EkQ1QUEJFQLU6LaeNjtkNpAvat4Jbvaahze8ErLSFB9QWLyp6LkYHedMZX1ZbzXjgRT3IXy/wDnBIpQ1Wilabz7yntcor4qctvvS3xvCgmvpC5RazsRfQPvJtUgd2JpcEGiyzxmKd7i4Obc1QaBdJL8WuxwF2uW1Ys81CeqzZmBVbF75qWhwN0gEYkXt+zNYNqHW7ggf5z9Fn2VM+1gsDAxjaOLiQOsSQBS97NNm9U04KyN/odaLlticMxrT/tPXo9i6R67QEsQfSSK12doNSCGSyhzTXcavC8v6NPpaovrEc2uHxUui9Mvijka3J/m7zvrC5zmU/aPguWUc2r6A8nPSWeRkMMzeqG2mISE1Jks8jRdw2XHgdsZW3bekNmsUVJHBjWvmaBWnoAyEfvDmuR6HSnRcLWWrCN0kM2teKEG0WZziK7xLG5nG+N64vyuab1trAjdeifDDPHQYVkZRxG3FrG4cFbmMf2j0Doj03idYXvncSb1oneRU3Q+0lkDBxc7AD6KodOulE0kT7lGwuklsIofTeXi9MCPVDQGjiXFeWaMtkgsUrY20YJoXzvJwIoWQQjaTec91Po12La0tp1zpbHUARauy2q6KYyNhbG/nqad5O1YymYiVewdNuljLFZXNjc3XARsaw1r1hmKZdXEHgtXo7peO0QAwULGtjAIrdvFgcW444VFV4ppDSnn+kJbRdvQsEcpZIcPQZHHCaZ9cnuaVr6K6QzWHRADTdMjmz2d1cxrA2eA/Sa4B1NrXHcVd/N+hv8AT/pdqbRYpWkER/OubU/pHCJ3b1by6Po5pNzYYqkdaOe1SCmN17y5mO81JrtovBek2n3Wm0yyOF2+7qsrUNpQ3fj3rq+i/SR1okbBUtdckYCXChbHY3Q2eGvGWRzsdpCzGU3Y9M6ZdMI7OyENcKztmLSDjTUPMbuwuLQqvkw0nH5hBDerI2J73djZnMd41XkmlNJOebO6Shuw6NZRxxF1j2uw3Va6vEBankg0u1s0jXvABjaGhxoCHTdY13Nbfd3LO6Z1L9Hp7Jpd8TWmEOEb7VrADtcSGh57bvuXiXTLT3nJLwA0N0faYw1pqGgWq4zHiy4V2PlH6RCSyWe1xOugPeW+3q5L8bJRtxEbvtNXkznXYbQw3SWQSNvsNQ4OtMNCDtFBgt3eSxDmHFMcnkJhC7wyYVatZ67uBpyACrtGI7R706V1XE8SkhEVSVSEqhSUlUIQCE2qVBYOZ7/eUVTXHE9p95QFkOBS1TAUtUEgKWqYClqg1Bix5+gfgQsW1593xW1BQsds+bdzDa08Fi2nMKiJSNUakaqNHQLqWqE/4jPE0+KfopvzsYpX5yLPbRww9yg0S6loiO6SP+IJ9mtFyYGl67JW6K43XejhjsWJhX0V5aJXDRbqNa4OdGHVzb1gWyN7HAA/WXzw+0Od6RPotbia0a0Ua3syX0Z07Mdo0JLK2oHmr3Na/quALWm6QcQ4XRyXzUZRQUJqBjXtOA4UokwjtOhGjBpDSMUD20hkMkj424NAihMbDhma7d5O9Ymlo3wTvieaugc+CvBhcMNwNSacV6L5A9Hh1rtMpIOrijiZ2PcS5w+wOa4bykh7NLWwPABMznimRa4AscP2ad9U2xMChYbW9gcGH0w1l3YT6riN4ccF7b5UdEti0HE0ADUOsoFBtIuP53jVeLdFbC6e2wRBwbemi67heDaOBrd25DBfQflVsN/REwLjVmrkFBUvc146tBvqclmMeJHzbNMa47wf3aVXb+TPR5lZpF4r1LFIARXB7nB7SKbRqq9y4qXR8pdVsUhGNOo4cdq9q8jHm9msMhtEjI5JpXXmSkNcGNFxoIO/rHvTZcUPGbXbnOJFS6gFCccNnvPNRwXw9ojred822la1f1bvfep3q7pDQUrZ5QyNzmB8rWubQgtDzccN4IyV/of0bfJboRM51mjDtY6V1G3bovUa44B5oADsz2KRiO26f6EpYjIMrKbFZ2EZOZEHRzSU3a55H7C8zif/AMPaeLIQOwzA/wDivX/K/bIjY4Y7I5sgxicyB14iMBr2E0rgHMHNePRwvFmtF5jgSbOAC1wwD3k+5XasMcqNyeSmOXSEOhHWHaEOS2f0h3/wlNSQFNS1SKgSVQUiAQhCCUnE9p95RVI7M9p95QFKC1RVISkvJQkqiqjvJbyDasFkfMLjKE6uR2Jp1Y2Oe7vo0rFn2LY0DpbUStcQSLkzaDMl8ckY8XBZN3AJAibGU4NTgVrMsHzd04ONHPN2paM2Rjccbx7QFYiZFfRVje6VhaBg9hzAycCumHQC3Pe5zGNxLiDrA3AkkY03FYUWiccJHDsaR8Vq2fQs5ytMg/af+Jb7WSbnTO6GaQdoxll1Tb7LVJNe1zR1Hx3S2u+8sgeSHSR/RMP/AFmfcox0ftWy1y/bk/EnDQNr/vc325PxKduVuHT+T7oBpKxaQinkhaY2CQOAmYT1mFtQN9aLDtHkf0s973alnWc9wAnjoLziboByGOxVfkS2f3yf7cn4kvyRbB/bLR9uX8SduS1mPyNaZb6EQacaFloY0454grs+mXQ3Stos2jo7PFdks0V2QiZjRfusAoa9YdU571wnyZbf77aPty/jSOsFtH9utP25fxp25Lb1usb45XMlbdeKX2g1AcQC5oIwIBJSMjVCO2ODWh16Rwa0Oe4kucR6xJx/opG6Qd7HiusYY/LNtNkIUrbOFms0jJ7A7z/NWI7fJ7A5lNmPyXK6LKNyo6ehLbNKWDrXSG7MThVW47Y/2BzKpdImvms7oxWMksN4EnI5YAZqThHqVt5VJERgQoiF1g6LPbG8ucHNNBecCCx3qPNT6BPVPbXYuYmiLXEOBBBIIOw7QuNUpsGZ+q73U+KaSnNwrxBHuTCpIQoQkJVCISFFUCoSVQgkIxPafeU7BTvZHU+lzG8qO6zceYUDT3JcEpa3j4IuN4+CgRkd40AqTuRaYg00rjt3Dgp7HaRHfoCSW0aTsNcTyVUsvFUbPRVtbTATQtD8a47akeKpaRiuyPH0ne8rf6NCzMaHyu6wcQ1oa51KAG9hnXHkq2ndVNKwQxlh65e92AIqDeLdgaA496VYp6DsBkeCG1xowHJz86n6LR1j3Dat+KyXKit4kmrjt2krV0VogQQNfQh8raRtObYjjeP0nnrHuUElkxxBX2ei6XdzLz6mdcQo6kqWJzhtVhtkTzY6UrVfWnpcYjw8++TorUQrkdpVZtiwzBrsCmhsBrQkU4Ly5aGEeW4zyXG2kJwnFVLHolhyNBQbieSZJorE0eBTLPx3Ll2dNvdkfHaWjPwS2i0sLTQHEEY0VWWw0pR1TjUfcpWxh1A3YMaVPcuWfTYSRnLLLKbVLCyporkthcTQDngpobK1gFfSOBrVT8bD4a3yqAAbOalbPTYVedA2v8kjWNbQbsf5p+Lh8G+Vbz8DYpjaA4EZHcdvYUySFpq6mOdNhVItIyNR+c1Z6HGfCd2YdDJYw6ENoDgRQ5EHAtPAryfpBZKkuAIewlsgPpUBo1x4jBpPYV6NYrUWHOo2jNZvTLQ+VqiFdkrdhBFA88Di09q8Gt006f8Ap2xzjJ5bRR1W5HYoGTjXV1Lw666p6p2XqYm6cDTYQUaYsFnAJicwEeq198O4V2ryVTbDJTSUFIgEIQgEIQgsOOJ7/eUIdme0+8pKqUFQhASgBSNwSBFVBoWN9KdtV1vRnQomlc+QfNso+XDPbHZx2kVPALmNDWVz3C6KuLg1jfaecu4Z8l3rp9QxsEeN03pHg+nJ6x7MKDgBvXfRjn9s5JbW2SVz5ajMdUZ0xAAHBNZYAalzsdoIFVPFbw7CRgafbaKOzrXiiVxqfnQc8CzHhWq/RdN1MaeO3a8mppzPiVKWJodRhvbRmPBK2IupTPDBpr78lPq3ULr+H0GmvYhpJ9GRww/SYA9hGXevTl1O7xDOyj4tHvJOG0YXQK1ww2KwzRMh2Bo3k/1VQXqgF/2DePcrDA+t1pdma3gBzdVebLOZWIhcboWTZIzurzpRN+TIwetKTTMBoHdWtQpWMe0AuunL1wcc6UCgmMdSXteCcgDVvNcbzlviFgNs7Rka76k451xw8FGLXEDVpI8cd4pgmPewULKAjEHE9/BLFJU16hdUYuaLx44jFc9uS3BstvjLaZnHE5+Cf5mZGggH9rAeONVfhmJNKt4hrbp7zsUGkHBpBDzjnXKvapE5RPC1amdHPaAS5vMqq9xrQ4fHirsgju4vJPA096piPHqup9Yfcu2OeTnOMGOrWg8c+SR1luEF4w20KuMeQMSCTuKVlnDsXHuBXT8jKPRsiUMRjOR5A7VtWGIPjLHCoIIPEHMLJs1io7OjduOJ4UAxV19o3bMqGnJeTXy38OuEbXCdKujurc5mwmrHbj6ruw5H+S4KVpBIIoQSCNxGxe06VYbQy5dq/Et3nCpYe0jDivL9OWOo1gBBGDwc8MAe0ZHuXyM4m+fLvDEqmFKClXNTUVTxC7MBJqHbkEaE/Uu3JUFm1xlrzXeSOypSvsjwKkUHaFt6W0Q6RwLKZEGpptNFHaNGvdQPcMKYNBpzOayMG+pG4Ka1QtY6gNSMzx3KGqoVa2j3WZwa10Li6hvPEpA4upsCx6qzZrYWDANOIJrXGnq55VViIvkdpoyWOzvvNjfUMutLng3Qc3NwzI28UHSEdSTfqSScGlW26Xsr4477mB+rYXBuABIqWgcMlQtEUJ9F7T3rWOrlhN4ykxEpmaZjAzf9n+aT5WiObnfZP3rOksw2OB71AYOxemOu1o8fw5zpYy22aXiGT3DP1D8FPHp2AUN51eLXHljguaMaKcFZ/qGt+v8Ah2sXYt6VwX7xLyaU9DxpWneiTpfCTX5w/stHxXIVTg5c56zVn39NdvF07ul0WQbJ+53LWikcWi80Nrsc4F3A4ZhcDHbQ2aEEVq9hP2hvXdyzXzU17qL06HV+Z1MmMtO/7YSnCtABwbjwOCsWSz0Ic6hI9Uj+IhQWeRrTUNdXff8AhRTl4PtfaH3LvPW6U+/piNLJJa7fidmKjbbRsHPFRzRNdmHVw2g4DZkmugYDhUd4Wo6vQrz9E4ZnyuBGI/OZVdwb6uBUzg36XMKu+6N/MJ+Zo/5fSdvL4QSyur7qe9SsmdvGG804c1VtFsAqaHmAqkvSy5lHX9unjTiV0jrtD5+me1m0/OXAnCtM8VPDagc8CuPm6b0w1DafXP3Ks7p7/gD/AFD9y6fldLMefqU2akPQrIaSsOQr/RYPTrQmqfr2j5uQ0kAGAedvYVhM8pdB/wDXH+ofwq1N5WA+IxyWUOaRQ1l2bMLq+b1GellzhL0YRlHlwukbJceaeicW9m7uVVaulNKxyijYrgoKC/eo6mLhhkdyyl4cq9OkJIZaHgrlVnqezy7D3LCrKEt0oUHWGQGtAe/tVLSAc2J5bmBhv2D4rR1NOZTmxrI4El4zB7wUmsd+Qu/0za4BE2G6691ZHPoMyCLgBPojBc6+MbDzAW7GDrDuRrT+QtoRdiXVdiWMh1scdg5JvnB/NVs6rsRquxLGL5y7jzKXzp288ytkRfVS6n6qWMUWt/tHmUvnj/aPMrZ1P1Uang1LGN54/eeZSG1u3nmVt6ng1Go4NSxjwW0tcHChIIONTkugb5QJh6kf733qAQcGpdR9FqnAtN8os36uP97704eUmb9XH+996qagey3kjUD2W+CcC4PKTN+rj5uR/wCpE36qPm5U/Nx7LfBJ5uPZb4JwLh8o0v6qPm5RHp/Kf0bOZVfzcey3wTPN2+y3wTgSydNJD+jZzKpTdIHO9UDsJVgQM9lvgl1LPZb4JwMx1srsC0NDaHM7ZXXXdQMukA3SS6jml1KZY9ylFnaSBdbiQNm00Xc6YEVnjijhBADGhwJwvesQOJWZyqFh5fbYbkjmZ3SRjgoV2um4WOuOLG3iKHDE7id+5Rjo2AAZBGwnG67F3eBktRlcEw40puC7R3R5vq6t3dT3hVZNFhucYHcKc1bRy1ELpxY2ew3wUkej4zUFgxwwpzSxz8MpI30wSLSdEGkigwJGA3YJEodWW4nvQApzGK80tANiwMDTbml4IcD1QDiKggkEELN1o3hV9LxUnkH03HnQ/FVKK0NMSjeEutbvHNZgQVRp61u8c0a1u8c1mFIg1da3eOaNc3eOaykKUNXXN3jml1zd45rJKlZkEoaWtbvHNKJW7xzWehKGhrm7xzS65u8c1nJUoaOvbvHNGub7Q5rOJSKjS1zfaHNMdaG7xzCz6qNxUoXX2kbxzVGa0OBzVzQFnY+0sa8VBvYHKtDSqn6S6NEchAFBgRTLdRUVtHWSWZ1A66KFxJFcBSuHetOLo8516kwAaMS9hz2NAGNVl6J0wYnV4Fu+rTsKvxdIsSD6Lt2zisZRl6aivZkGjZRKyjr4vx1u50vDYV0vSGX52hwocQVgt0nGMbw+KbaLfrDeBvHM18MypUz59L44b2jITJPepVsILt/WLSGfen2fR+vLyXkPbm3h7XNUOjmm9S6UyYB+rAxByvVNN2K05nsLw9puk4hwOHZ2HcqixZrK1npDEbcjyVp9jaf5fcVLZ3CVuIo4Z04bRwUbwW4Hw3bikDHtuim5tw/O1ZjmFhF7DHPYuhlmAwzHFULXGxwLSKg5j41VHKSSGp4knxQp5dHlhpSu40zG9C3aU6xwFe8ooE0196A3OpNFzRyXSFn/ABDuIYfCh9yy12FpsrHnrNB2AnOioy6Cj2BbHOoqteTRACru0agzyUoKuGwqM2VBWQrBs6aYEEClYcEupTmxYIEqkqU/Vo1aBtUlU8xpNWgbeSFyfq0hiQRkqNz1MWKN0SCzoG1XLVE45X2g13HD4rrunVk9F2AzFVxlkkEc0bzk17Sa7qr0rpNq3QNa/G8PDfwOSSPLtSVYc8EMBYBdBBLTQuxJBPHYrsmgjU3XAjjmoDop2/wKWKpywwP5xSxOIrXuorA0W7eEvyU7eEuBXdMePMK3o3TMsWFLzdxI+KZ8ku3jkj5KdvCcFuqs3TVmFWkZVNMQNpW5FpGOZvUeHAmlciDT0SNi83dox3BTaLtUkL9t11A6nDJ3aFKV11qJaaHPL+arGUngrUkusja/MgkO+BVKYUIWVSByExCDSrjz96htc3qjvTpJboJ40HaqBetMlJTSUhemOcqgcAo3RhOLkhciIHRqIwqwiiCoYVG6BXSEwtS2lF0Cl83VhrMRzUhYliiYUmpV0sTbqCnqUapWyxJcQUzGjVK2WJLiJarqVG6FXria5iKzLVAuqZa3zWOF1Cbgcx7qYAtNBU9lFg2huC3OimkbtkmZta+vc4Ae8KCmJSk1qe+QHFMvBZWwJOCUP4I1gRrAgXWcEa3gk1gQZRvRCGbgq00+8KwZQq00rVYGl0atd7WRndUdqsWnILF0PPSbDcPArdtTaV581JWEbXYIUTH4JEVYtM1TwFf6quXLrOlvk+msTNaHCWKtC5rSC0k4Xm7jvXJc+S2xIqgFJ+cikJ/NCiFSVRf/ADQpKn8hAqCm47jyQRwPJAiQhFeCQntUWDom4qSiSNuCfRFMLUy6paFNLDuQR0RdTy1JdQR3EUUpakohSO6muapCE1wQUrWx1OqKrOjtzmXgML1Lw7MltObgVFPZA7Md9FRkefOSG2uVt2izx5Jp0aePJOBV89dvR547erXycePJHyefyEFXzt28pvnJ3lW/MUosXagpG0HeU0yq95okNlQR6HcTOym/woarsbSMO74rn9A2cCcHcHfcugYx0r7jAXOcQ1rRmScAOazksKNUq9FsvkXlLAZLQxjjm1rC8DherikSh2XlN/8AyLZ/kn+Jq+WzM7eeZQhaQCZ288ygzO3nmUIQIyZ288yna93tHmUIWpC+cP8AadzKUWh3tO5lCFkL5y/2ncylFod7TuZQhAmsO880t87zzQhA3WHeeaW+d5QhAt87zzRfO8pUIEvneUXzvKEIHF53pLx3oQgLxTw470IQJeKWqRCBapwKEIBqUBCEDaoQhBf0D/8AMfqn4Lu/J2P/AHKz/Xf/ANt6ELMrD3dCELSv/9k="/>
          <p:cNvSpPr>
            <a:spLocks noChangeAspect="1" noChangeArrowheads="1"/>
          </p:cNvSpPr>
          <p:nvPr/>
        </p:nvSpPr>
        <p:spPr bwMode="auto">
          <a:xfrm>
            <a:off x="0" y="-884238"/>
            <a:ext cx="247650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4692" name="AutoShape 4" descr="data:image/jpeg;base64,/9j/4AAQSkZJRgABAQAAAQABAAD/2wCEAAkGBhISEBQUEhQVFBQWFRAUFRQQFBQUFRgWFhQVFBQQFxUXHCYeFxkjGRQVHy8gIycpLCwsFR4xNTAqNSYrLCkBCQoKDgwOFA8PFikdHBwpKSkpKSwpKiwpKTApKSktKSkpKSksLCkpKSkpKSksKSkpKSkpKSkpKTUpKSkpKSkpKf/AABEIAMIBBAMBIgACEQEDEQH/xAAcAAABBQEBAQAAAAAAAAAAAAAAAQIDBAUGBwj/xABNEAABAwEEBgUHCAcGBQUAAAABAAIDEQQSITEFE0FRYZEGInGBoQcUMkJSscEVI2JyktHS8ENTgqKy4fFEVGNzk6MkZIOzwhclMzQ1/8QAGgEBAQEBAQEBAAAAAAAAAAAAAAECAwQFBv/EACgRAQACAQMEAgIBBQAAAAAAAAABEQIDEiEEEzFBUaEUYbEFMlJxkf/aAAwDAQACEQMRAD8Av+UnyjWZ9lfZ7K8TPl6rnNrcayoLheIxcaUwXkQB/JTL+fafeU5r1kONUVKCUhciwRz00vQSmlAhesmb0j2rTJWbP6RRDWqVqiCkarI7zyMyU0zZuImH+05fTa+V/JdbBFpWzvOTdacP8p+C+m4dLRuijkvANkugdp9Wo3EEdykSLqFQtcxlsr3RE1fE4xkYGpaSwjw5p2hbdrrNDL7ccbj2loqOdVoXUKtDay58gpRrLgDjtcRVwHAVaO2qfarSI2Oe7BrGucTwaCT7kEyFU0TM98Ebn+k5rXEbrwvXe6oCtNdXJAqFQt+kjHLAwAHWvc3HYGxueSPsgd6nhtge4huIbgXDK9Whb2qWINJ210bobuT5mxu+qWvNeYCvqjpOxGQxY0uTMkPY0Ow8U3QOkBNA2QGoLpQOxsjm18FL5GgsHp2+mjLYf+Xm/hK04NItdJLGM4rl87KvbeDa7w2hP1guK8qPSMMs0sAILZrFapARvYY6Gu4hzlZkh81uco3FPcVG4pAaSppMA36rTzxUBVm1No6m5rB+6EkQ1QUEJFQLU6LaeNjtkNpAvat4Jbvaahze8ErLSFB9QWLyp6LkYHedMZX1ZbzXjgRT3IXy/wDnBIpQ1Wilabz7yntcor4qctvvS3xvCgmvpC5RazsRfQPvJtUgd2JpcEGiyzxmKd7i4Obc1QaBdJL8WuxwF2uW1Ys81CeqzZmBVbF75qWhwN0gEYkXt+zNYNqHW7ggf5z9Fn2VM+1gsDAxjaOLiQOsSQBS97NNm9U04KyN/odaLlticMxrT/tPXo9i6R67QEsQfSSK12doNSCGSyhzTXcavC8v6NPpaovrEc2uHxUui9Mvijka3J/m7zvrC5zmU/aPguWUc2r6A8nPSWeRkMMzeqG2mISE1Jks8jRdw2XHgdsZW3bekNmsUVJHBjWvmaBWnoAyEfvDmuR6HSnRcLWWrCN0kM2teKEG0WZziK7xLG5nG+N64vyuab1trAjdeifDDPHQYVkZRxG3FrG4cFbmMf2j0Doj03idYXvncSb1oneRU3Q+0lkDBxc7AD6KodOulE0kT7lGwuklsIofTeXi9MCPVDQGjiXFeWaMtkgsUrY20YJoXzvJwIoWQQjaTec91Po12La0tp1zpbHUARauy2q6KYyNhbG/nqad5O1YymYiVewdNuljLFZXNjc3XARsaw1r1hmKZdXEHgtXo7peO0QAwULGtjAIrdvFgcW444VFV4ppDSnn+kJbRdvQsEcpZIcPQZHHCaZ9cnuaVr6K6QzWHRADTdMjmz2d1cxrA2eA/Sa4B1NrXHcVd/N+hv8AT/pdqbRYpWkER/OubU/pHCJ3b1by6Po5pNzYYqkdaOe1SCmN17y5mO81JrtovBek2n3Wm0yyOF2+7qsrUNpQ3fj3rq+i/SR1okbBUtdckYCXChbHY3Q2eGvGWRzsdpCzGU3Y9M6ZdMI7OyENcKztmLSDjTUPMbuwuLQqvkw0nH5hBDerI2J73djZnMd41XkmlNJOebO6Shuw6NZRxxF1j2uw3Va6vEBankg0u1s0jXvABjaGhxoCHTdY13Nbfd3LO6Z1L9Hp7Jpd8TWmEOEb7VrADtcSGh57bvuXiXTLT3nJLwA0N0faYw1pqGgWq4zHiy4V2PlH6RCSyWe1xOugPeW+3q5L8bJRtxEbvtNXkznXYbQw3SWQSNvsNQ4OtMNCDtFBgt3eSxDmHFMcnkJhC7wyYVatZ67uBpyACrtGI7R706V1XE8SkhEVSVSEqhSUlUIQCE2qVBYOZ7/eUVTXHE9p95QFkOBS1TAUtUEgKWqYClqg1Bix5+gfgQsW1593xW1BQsds+bdzDa08Fi2nMKiJSNUakaqNHQLqWqE/4jPE0+KfopvzsYpX5yLPbRww9yg0S6loiO6SP+IJ9mtFyYGl67JW6K43XejhjsWJhX0V5aJXDRbqNa4OdGHVzb1gWyN7HAA/WXzw+0Od6RPotbia0a0Ua3syX0Z07Mdo0JLK2oHmr3Na/quALWm6QcQ4XRyXzUZRQUJqBjXtOA4UokwjtOhGjBpDSMUD20hkMkj424NAihMbDhma7d5O9Ymlo3wTvieaugc+CvBhcMNwNSacV6L5A9Hh1rtMpIOrijiZ2PcS5w+wOa4bykh7NLWwPABMznimRa4AscP2ad9U2xMChYbW9gcGH0w1l3YT6riN4ccF7b5UdEti0HE0ADUOsoFBtIuP53jVeLdFbC6e2wRBwbemi67heDaOBrd25DBfQflVsN/REwLjVmrkFBUvc146tBvqclmMeJHzbNMa47wf3aVXb+TPR5lZpF4r1LFIARXB7nB7SKbRqq9y4qXR8pdVsUhGNOo4cdq9q8jHm9msMhtEjI5JpXXmSkNcGNFxoIO/rHvTZcUPGbXbnOJFS6gFCccNnvPNRwXw9ojred822la1f1bvfep3q7pDQUrZ5QyNzmB8rWubQgtDzccN4IyV/of0bfJboRM51mjDtY6V1G3bovUa44B5oADsz2KRiO26f6EpYjIMrKbFZ2EZOZEHRzSU3a55H7C8zif/AMPaeLIQOwzA/wDivX/K/bIjY4Y7I5sgxicyB14iMBr2E0rgHMHNePRwvFmtF5jgSbOAC1wwD3k+5XasMcqNyeSmOXSEOhHWHaEOS2f0h3/wlNSQFNS1SKgSVQUiAQhCCUnE9p95RVI7M9p95QFKC1RVISkvJQkqiqjvJbyDasFkfMLjKE6uR2Jp1Y2Oe7vo0rFn2LY0DpbUStcQSLkzaDMl8ckY8XBZN3AJAibGU4NTgVrMsHzd04ONHPN2paM2Rjccbx7QFYiZFfRVje6VhaBg9hzAycCumHQC3Pe5zGNxLiDrA3AkkY03FYUWiccJHDsaR8Vq2fQs5ytMg/af+Jb7WSbnTO6GaQdoxll1Tb7LVJNe1zR1Hx3S2u+8sgeSHSR/RMP/AFmfcox0ftWy1y/bk/EnDQNr/vc325PxKduVuHT+T7oBpKxaQinkhaY2CQOAmYT1mFtQN9aLDtHkf0s973alnWc9wAnjoLziboByGOxVfkS2f3yf7cn4kvyRbB/bLR9uX8SduS1mPyNaZb6EQacaFloY0454grs+mXQ3Stos2jo7PFdks0V2QiZjRfusAoa9YdU571wnyZbf77aPty/jSOsFtH9utP25fxp25Lb1usb45XMlbdeKX2g1AcQC5oIwIBJSMjVCO2ODWh16Rwa0Oe4kucR6xJx/opG6Qd7HiusYY/LNtNkIUrbOFms0jJ7A7z/NWI7fJ7A5lNmPyXK6LKNyo6ehLbNKWDrXSG7MThVW47Y/2BzKpdImvms7oxWMksN4EnI5YAZqThHqVt5VJERgQoiF1g6LPbG8ucHNNBecCCx3qPNT6BPVPbXYuYmiLXEOBBBIIOw7QuNUpsGZ+q73U+KaSnNwrxBHuTCpIQoQkJVCISFFUCoSVQgkIxPafeU7BTvZHU+lzG8qO6zceYUDT3JcEpa3j4IuN4+CgRkd40AqTuRaYg00rjt3Dgp7HaRHfoCSW0aTsNcTyVUsvFUbPRVtbTATQtD8a47akeKpaRiuyPH0ne8rf6NCzMaHyu6wcQ1oa51KAG9hnXHkq2ndVNKwQxlh65e92AIqDeLdgaA496VYp6DsBkeCG1xowHJz86n6LR1j3Dat+KyXKit4kmrjt2krV0VogQQNfQh8raRtObYjjeP0nnrHuUElkxxBX2ei6XdzLz6mdcQo6kqWJzhtVhtkTzY6UrVfWnpcYjw8++TorUQrkdpVZtiwzBrsCmhsBrQkU4Ly5aGEeW4zyXG2kJwnFVLHolhyNBQbieSZJorE0eBTLPx3Ll2dNvdkfHaWjPwS2i0sLTQHEEY0VWWw0pR1TjUfcpWxh1A3YMaVPcuWfTYSRnLLLKbVLCyporkthcTQDngpobK1gFfSOBrVT8bD4a3yqAAbOalbPTYVedA2v8kjWNbQbsf5p+Lh8G+Vbz8DYpjaA4EZHcdvYUySFpq6mOdNhVItIyNR+c1Z6HGfCd2YdDJYw6ENoDgRQ5EHAtPAryfpBZKkuAIewlsgPpUBo1x4jBpPYV6NYrUWHOo2jNZvTLQ+VqiFdkrdhBFA88Di09q8Gt006f8Ap2xzjJ5bRR1W5HYoGTjXV1Lw666p6p2XqYm6cDTYQUaYsFnAJicwEeq198O4V2ryVTbDJTSUFIgEIQgEIQgsOOJ7/eUIdme0+8pKqUFQhASgBSNwSBFVBoWN9KdtV1vRnQomlc+QfNso+XDPbHZx2kVPALmNDWVz3C6KuLg1jfaecu4Z8l3rp9QxsEeN03pHg+nJ6x7MKDgBvXfRjn9s5JbW2SVz5ajMdUZ0xAAHBNZYAalzsdoIFVPFbw7CRgafbaKOzrXiiVxqfnQc8CzHhWq/RdN1MaeO3a8mppzPiVKWJodRhvbRmPBK2IupTPDBpr78lPq3ULr+H0GmvYhpJ9GRww/SYA9hGXevTl1O7xDOyj4tHvJOG0YXQK1ww2KwzRMh2Bo3k/1VQXqgF/2DePcrDA+t1pdma3gBzdVebLOZWIhcboWTZIzurzpRN+TIwetKTTMBoHdWtQpWMe0AuunL1wcc6UCgmMdSXteCcgDVvNcbzlviFgNs7Rka76k451xw8FGLXEDVpI8cd4pgmPewULKAjEHE9/BLFJU16hdUYuaLx44jFc9uS3BstvjLaZnHE5+Cf5mZGggH9rAeONVfhmJNKt4hrbp7zsUGkHBpBDzjnXKvapE5RPC1amdHPaAS5vMqq9xrQ4fHirsgju4vJPA096piPHqup9Yfcu2OeTnOMGOrWg8c+SR1luEF4w20KuMeQMSCTuKVlnDsXHuBXT8jKPRsiUMRjOR5A7VtWGIPjLHCoIIPEHMLJs1io7OjduOJ4UAxV19o3bMqGnJeTXy38OuEbXCdKujurc5mwmrHbj6ruw5H+S4KVpBIIoQSCNxGxe06VYbQy5dq/Et3nCpYe0jDivL9OWOo1gBBGDwc8MAe0ZHuXyM4m+fLvDEqmFKClXNTUVTxC7MBJqHbkEaE/Uu3JUFm1xlrzXeSOypSvsjwKkUHaFt6W0Q6RwLKZEGpptNFHaNGvdQPcMKYNBpzOayMG+pG4Ka1QtY6gNSMzx3KGqoVa2j3WZwa10Li6hvPEpA4upsCx6qzZrYWDANOIJrXGnq55VViIvkdpoyWOzvvNjfUMutLng3Qc3NwzI28UHSEdSTfqSScGlW26Xsr4477mB+rYXBuABIqWgcMlQtEUJ9F7T3rWOrlhN4ykxEpmaZjAzf9n+aT5WiObnfZP3rOksw2OB71AYOxemOu1o8fw5zpYy22aXiGT3DP1D8FPHp2AUN51eLXHljguaMaKcFZ/qGt+v8Ah2sXYt6VwX7xLyaU9DxpWneiTpfCTX5w/stHxXIVTg5c56zVn39NdvF07ul0WQbJ+53LWikcWi80Nrsc4F3A4ZhcDHbQ2aEEVq9hP2hvXdyzXzU17qL06HV+Z1MmMtO/7YSnCtABwbjwOCsWSz0Ic6hI9Uj+IhQWeRrTUNdXff8AhRTl4PtfaH3LvPW6U+/piNLJJa7fidmKjbbRsHPFRzRNdmHVw2g4DZkmugYDhUd4Wo6vQrz9E4ZnyuBGI/OZVdwb6uBUzg36XMKu+6N/MJ+Zo/5fSdvL4QSyur7qe9SsmdvGG804c1VtFsAqaHmAqkvSy5lHX9unjTiV0jrtD5+me1m0/OXAnCtM8VPDagc8CuPm6b0w1DafXP3Ks7p7/gD/AFD9y6fldLMefqU2akPQrIaSsOQr/RYPTrQmqfr2j5uQ0kAGAedvYVhM8pdB/wDXH+ofwq1N5WA+IxyWUOaRQ1l2bMLq+b1GellzhL0YRlHlwukbJceaeicW9m7uVVaulNKxyijYrgoKC/eo6mLhhkdyyl4cq9OkJIZaHgrlVnqezy7D3LCrKEt0oUHWGQGtAe/tVLSAc2J5bmBhv2D4rR1NOZTmxrI4El4zB7wUmsd+Qu/0za4BE2G6691ZHPoMyCLgBPojBc6+MbDzAW7GDrDuRrT+QtoRdiXVdiWMh1scdg5JvnB/NVs6rsRquxLGL5y7jzKXzp288ytkRfVS6n6qWMUWt/tHmUvnj/aPMrZ1P1Uang1LGN54/eeZSG1u3nmVt6ng1Go4NSxjwW0tcHChIIONTkugb5QJh6kf733qAQcGpdR9FqnAtN8os36uP97704eUmb9XH+996qagey3kjUD2W+CcC4PKTN+rj5uR/wCpE36qPm5U/Nx7LfBJ5uPZb4JwLh8o0v6qPm5RHp/Kf0bOZVfzcey3wTPN2+y3wTgSydNJD+jZzKpTdIHO9UDsJVgQM9lvgl1LPZb4JwMx1srsC0NDaHM7ZXXXdQMukA3SS6jml1KZY9ylFnaSBdbiQNm00Xc6YEVnjijhBADGhwJwvesQOJWZyqFh5fbYbkjmZ3SRjgoV2um4WOuOLG3iKHDE7id+5Rjo2AAZBGwnG67F3eBktRlcEw40puC7R3R5vq6t3dT3hVZNFhucYHcKc1bRy1ELpxY2ew3wUkej4zUFgxwwpzSxz8MpI30wSLSdEGkigwJGA3YJEodWW4nvQApzGK80tANiwMDTbml4IcD1QDiKggkEELN1o3hV9LxUnkH03HnQ/FVKK0NMSjeEutbvHNZgQVRp61u8c0a1u8c1mFIg1da3eOaNc3eOaykKUNXXN3jml1zd45rJKlZkEoaWtbvHNKJW7xzWehKGhrm7xzS65u8c1nJUoaOvbvHNGub7Q5rOJSKjS1zfaHNMdaG7xzCz6qNxUoXX2kbxzVGa0OBzVzQFnY+0sa8VBvYHKtDSqn6S6NEchAFBgRTLdRUVtHWSWZ1A66KFxJFcBSuHetOLo8516kwAaMS9hz2NAGNVl6J0wYnV4Fu+rTsKvxdIsSD6Lt2zisZRl6aivZkGjZRKyjr4vx1u50vDYV0vSGX52hwocQVgt0nGMbw+KbaLfrDeBvHM18MypUz59L44b2jITJPepVsILt/WLSGfen2fR+vLyXkPbm3h7XNUOjmm9S6UyYB+rAxByvVNN2K05nsLw9puk4hwOHZ2HcqixZrK1npDEbcjyVp9jaf5fcVLZ3CVuIo4Z04bRwUbwW4Hw3bikDHtuim5tw/O1ZjmFhF7DHPYuhlmAwzHFULXGxwLSKg5j41VHKSSGp4knxQp5dHlhpSu40zG9C3aU6xwFe8ooE0196A3OpNFzRyXSFn/ABDuIYfCh9yy12FpsrHnrNB2AnOioy6Cj2BbHOoqteTRACru0agzyUoKuGwqM2VBWQrBs6aYEEClYcEupTmxYIEqkqU/Vo1aBtUlU8xpNWgbeSFyfq0hiQRkqNz1MWKN0SCzoG1XLVE45X2g13HD4rrunVk9F2AzFVxlkkEc0bzk17Sa7qr0rpNq3QNa/G8PDfwOSSPLtSVYc8EMBYBdBBLTQuxJBPHYrsmgjU3XAjjmoDop2/wKWKpywwP5xSxOIrXuorA0W7eEvyU7eEuBXdMePMK3o3TMsWFLzdxI+KZ8ku3jkj5KdvCcFuqs3TVmFWkZVNMQNpW5FpGOZvUeHAmlciDT0SNi83dox3BTaLtUkL9t11A6nDJ3aFKV11qJaaHPL+arGUngrUkusja/MgkO+BVKYUIWVSByExCDSrjz96htc3qjvTpJboJ40HaqBetMlJTSUhemOcqgcAo3RhOLkhciIHRqIwqwiiCoYVG6BXSEwtS2lF0Cl83VhrMRzUhYliiYUmpV0sTbqCnqUapWyxJcQUzGjVK2WJLiJarqVG6FXria5iKzLVAuqZa3zWOF1Cbgcx7qYAtNBU9lFg2huC3OimkbtkmZta+vc4Ae8KCmJSk1qe+QHFMvBZWwJOCUP4I1gRrAgXWcEa3gk1gQZRvRCGbgq00+8KwZQq00rVYGl0atd7WRndUdqsWnILF0PPSbDcPArdtTaV581JWEbXYIUTH4JEVYtM1TwFf6quXLrOlvk+msTNaHCWKtC5rSC0k4Xm7jvXJc+S2xIqgFJ+cikJ/NCiFSVRf/ADQpKn8hAqCm47jyQRwPJAiQhFeCQntUWDom4qSiSNuCfRFMLUy6paFNLDuQR0RdTy1JdQR3EUUpakohSO6muapCE1wQUrWx1OqKrOjtzmXgML1Lw7MltObgVFPZA7Md9FRkefOSG2uVt2izx5Jp0aePJOBV89dvR547erXycePJHyefyEFXzt28pvnJ3lW/MUosXagpG0HeU0yq95okNlQR6HcTOym/woarsbSMO74rn9A2cCcHcHfcugYx0r7jAXOcQ1rRmScAOazksKNUq9FsvkXlLAZLQxjjm1rC8DherikSh2XlN/8AyLZ/kn+Jq+WzM7eeZQhaQCZ288ygzO3nmUIQIyZ288yna93tHmUIWpC+cP8AadzKUWh3tO5lCFkL5y/2ncylFod7TuZQhAmsO880t87zzQhA3WHeeaW+d5QhAt87zzRfO8pUIEvneUXzvKEIHF53pLx3oQgLxTw470IQJeKWqRCBapwKEIBqUBCEDaoQhBf0D/8AMfqn4Lu/J2P/AHKz/Xf/ANt6ELMrD3dCELSv/9k="/>
          <p:cNvSpPr>
            <a:spLocks noChangeAspect="1" noChangeArrowheads="1"/>
          </p:cNvSpPr>
          <p:nvPr/>
        </p:nvSpPr>
        <p:spPr bwMode="auto">
          <a:xfrm>
            <a:off x="0" y="-884238"/>
            <a:ext cx="247650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4694" name="Picture 6" descr="http://ciudadesviajes.es/wp-content/uploads/2012/01/jacuzzi-bathtub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4392488" cy="54319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4696" name="Picture 8" descr="http://disenodebanos.com/wp-content/uploads/2012/08/Ba%C3%B1o-con-Jacuzz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052736"/>
            <a:ext cx="4104456" cy="54726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7 Rectángulo"/>
          <p:cNvSpPr/>
          <p:nvPr/>
        </p:nvSpPr>
        <p:spPr>
          <a:xfrm>
            <a:off x="2984598" y="129406"/>
            <a:ext cx="29555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JACUZZI</a:t>
            </a:r>
            <a:endParaRPr lang="es-E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 l="16667" t="17676" r="667" b="11601"/>
          <a:stretch>
            <a:fillRect/>
          </a:stretch>
        </p:blipFill>
        <p:spPr bwMode="auto">
          <a:xfrm>
            <a:off x="395536" y="1484784"/>
            <a:ext cx="8398193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395536" y="620688"/>
            <a:ext cx="83840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SILLA ERÓTICA  Y  COLUMBIO</a:t>
            </a:r>
            <a:endParaRPr lang="es-E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8208912" cy="480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395536" y="548680"/>
            <a:ext cx="8210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CATALOGO DE SEX -  SHOP</a:t>
            </a:r>
            <a:endParaRPr lang="es-ES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23728" y="129406"/>
            <a:ext cx="4883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ROM SERVICE</a:t>
            </a:r>
            <a:endParaRPr lang="es-E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2" name="4 Grupo"/>
          <p:cNvGrpSpPr/>
          <p:nvPr/>
        </p:nvGrpSpPr>
        <p:grpSpPr>
          <a:xfrm>
            <a:off x="323528" y="980728"/>
            <a:ext cx="8496944" cy="5544616"/>
            <a:chOff x="899592" y="476672"/>
            <a:chExt cx="7927801" cy="5890294"/>
          </a:xfrm>
        </p:grpSpPr>
        <p:pic>
          <p:nvPicPr>
            <p:cNvPr id="6" name="Picture 2" descr="C:\Users\Construcciones\Desktop\saduch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3140968"/>
              <a:ext cx="4693566" cy="313260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C:\Users\Construcciones\Desktop\amburges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76672"/>
              <a:ext cx="4727438" cy="28613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Construcciones\Desktop\Fotografía-Carta-Restaurante-Tendido-1-025p-477x32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476672"/>
              <a:ext cx="3823345" cy="28613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C:\Users\Construcciones\Desktop\cena_romantica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2300" y="3338016"/>
              <a:ext cx="4543425" cy="30289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627784" y="764704"/>
            <a:ext cx="2592288" cy="648071"/>
          </a:xfrm>
        </p:spPr>
        <p:txBody>
          <a:bodyPr>
            <a:normAutofit fontScale="90000"/>
          </a:bodyPr>
          <a:lstStyle/>
          <a:p>
            <a:r>
              <a:rPr lang="es-ES" sz="4000" b="1" dirty="0" smtClean="0"/>
              <a:t>PRECIO :</a:t>
            </a:r>
            <a:endParaRPr lang="es-ES" sz="4000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043608" y="2420888"/>
          <a:ext cx="7128791" cy="300861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652593"/>
                <a:gridCol w="1450954"/>
                <a:gridCol w="1598957"/>
                <a:gridCol w="1426287"/>
              </a:tblGrid>
              <a:tr h="504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/>
                        <a:t>Servicio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/>
                        <a:t>  Precio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/>
                        <a:t>Ganancia (30%)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/>
                        <a:t>Precio Venta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4009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/>
                        <a:t>Con silla erótica                                                                   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/>
                        <a:t>$ 11,54 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/>
                        <a:t>$ 3,46 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/>
                        <a:t>$ 15 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953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/>
                        <a:t>Con pista de baile                                                                     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/>
                        <a:t>$ 15,39 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/>
                        <a:t>$ 4,61 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/>
                        <a:t>$ 20 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7906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/>
                        <a:t>Con Jacuzzi y pista de baile                                                                     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/>
                        <a:t>$ 19,23 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/>
                        <a:t>$ 5,77 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/>
                        <a:t>$ 25 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790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/>
                        <a:t>Lujo (combinación de todo)                                                            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/>
                        <a:t>$ 21,23 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/>
                        <a:t>$ 8,77 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/>
                        <a:t>$ 30 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2123728" y="1844824"/>
            <a:ext cx="44644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Precios que establece la propuesta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71600" y="5445224"/>
            <a:ext cx="3600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Elaborado por: Verónica Ortiz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us.123rf.com/400wm/400/400/Oleg_Ivanov/Oleg_Ivanov1202/Oleg_Ivanov120200029/12412210-tipico-motel-americano-de-bajo-costo-con-el-aparcamiento-y-cuartos-separados-rodada-en-las-catarat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32656"/>
            <a:ext cx="3024335" cy="1944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0900" name="Picture 4" descr="http://4.bp.blogspot.com/-iPrSVYmI2fs/Tu57Wu_myPI/AAAAAAAAAUY/JJ_2ct4npIs/s1600/hotel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3642" y="4509120"/>
            <a:ext cx="3054509" cy="1944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3490" name="Picture 2" descr="http://media-cdn.tripadvisor.com/media/photo-s/01/c5/4c/21/eingang-hosteria-sommergart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5" y="2420888"/>
            <a:ext cx="2880320" cy="1944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539552" y="385673"/>
          <a:ext cx="4104456" cy="6067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</a:tblGrid>
              <a:tr h="504574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CLASIFICACIÓN DE</a:t>
                      </a:r>
                      <a:r>
                        <a:rPr lang="es-ES" sz="1400" baseline="0" dirty="0" smtClean="0"/>
                        <a:t> ESTABLECIMIENTOS DE ALOJAMIENTO</a:t>
                      </a:r>
                      <a:endParaRPr lang="es-ES" sz="1400" dirty="0"/>
                    </a:p>
                  </a:txBody>
                  <a:tcPr/>
                </a:tc>
              </a:tr>
              <a:tr h="296808">
                <a:tc>
                  <a:txBody>
                    <a:bodyPr/>
                    <a:lstStyle/>
                    <a:p>
                      <a:pPr algn="just"/>
                      <a:r>
                        <a:rPr lang="es-ES" sz="1400" b="1" dirty="0" smtClean="0"/>
                        <a:t>HOTELES</a:t>
                      </a:r>
                      <a:endParaRPr lang="es-ES" sz="1400" b="1" dirty="0"/>
                    </a:p>
                  </a:txBody>
                  <a:tcPr/>
                </a:tc>
              </a:tr>
              <a:tr h="296808"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 smtClean="0"/>
                        <a:t>Hotel</a:t>
                      </a:r>
                      <a:endParaRPr lang="es-ES" sz="1400" dirty="0"/>
                    </a:p>
                  </a:txBody>
                  <a:tcPr/>
                </a:tc>
              </a:tr>
              <a:tr h="333656"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 smtClean="0"/>
                        <a:t>Hotel Residencia</a:t>
                      </a:r>
                      <a:endParaRPr lang="es-ES" sz="1400" dirty="0"/>
                    </a:p>
                  </a:txBody>
                  <a:tcPr/>
                </a:tc>
              </a:tr>
              <a:tr h="296808"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 smtClean="0"/>
                        <a:t>Hotel Apartamento</a:t>
                      </a:r>
                      <a:r>
                        <a:rPr lang="es-ES" sz="1400" baseline="0" dirty="0" smtClean="0"/>
                        <a:t> </a:t>
                      </a:r>
                      <a:endParaRPr lang="es-ES" sz="1400" dirty="0"/>
                    </a:p>
                  </a:txBody>
                  <a:tcPr/>
                </a:tc>
              </a:tr>
              <a:tr h="296808">
                <a:tc>
                  <a:txBody>
                    <a:bodyPr/>
                    <a:lstStyle/>
                    <a:p>
                      <a:pPr algn="just"/>
                      <a:r>
                        <a:rPr lang="es-ES" sz="1400" b="1" dirty="0" smtClean="0"/>
                        <a:t>HOSTALES Y PENSIONES</a:t>
                      </a:r>
                      <a:endParaRPr lang="es-ES" sz="1400" b="1" dirty="0"/>
                    </a:p>
                  </a:txBody>
                  <a:tcPr/>
                </a:tc>
              </a:tr>
              <a:tr h="296808"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 smtClean="0"/>
                        <a:t>Hostales </a:t>
                      </a:r>
                      <a:endParaRPr lang="es-ES" sz="1400" dirty="0"/>
                    </a:p>
                  </a:txBody>
                  <a:tcPr/>
                </a:tc>
              </a:tr>
              <a:tr h="324917"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 smtClean="0"/>
                        <a:t>Hostales Residencia</a:t>
                      </a:r>
                      <a:endParaRPr lang="es-ES" sz="1400" dirty="0"/>
                    </a:p>
                  </a:txBody>
                  <a:tcPr/>
                </a:tc>
              </a:tr>
              <a:tr h="296914"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 smtClean="0"/>
                        <a:t>Pensiones</a:t>
                      </a:r>
                      <a:endParaRPr lang="es-ES" sz="1400" dirty="0"/>
                    </a:p>
                  </a:txBody>
                  <a:tcPr/>
                </a:tc>
              </a:tr>
              <a:tr h="504574">
                <a:tc>
                  <a:txBody>
                    <a:bodyPr/>
                    <a:lstStyle/>
                    <a:p>
                      <a:pPr algn="just"/>
                      <a:r>
                        <a:rPr lang="es-ES" sz="1400" b="1" dirty="0" smtClean="0"/>
                        <a:t>HOSTERÍAS,</a:t>
                      </a:r>
                      <a:r>
                        <a:rPr lang="es-ES" sz="1400" b="1" baseline="0" dirty="0" smtClean="0"/>
                        <a:t> MOTELES, REFUGIOS Y CABAÑAS</a:t>
                      </a:r>
                      <a:endParaRPr lang="es-ES" sz="1400" b="1" dirty="0"/>
                    </a:p>
                  </a:txBody>
                  <a:tcPr/>
                </a:tc>
              </a:tr>
              <a:tr h="309785"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 smtClean="0"/>
                        <a:t>Hosterías</a:t>
                      </a:r>
                      <a:endParaRPr lang="es-ES" sz="1400" dirty="0"/>
                    </a:p>
                  </a:txBody>
                  <a:tcPr/>
                </a:tc>
              </a:tr>
              <a:tr h="324917"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 smtClean="0"/>
                        <a:t>Moteles</a:t>
                      </a:r>
                      <a:endParaRPr lang="es-ES" sz="1400" dirty="0"/>
                    </a:p>
                  </a:txBody>
                  <a:tcPr/>
                </a:tc>
              </a:tr>
              <a:tr h="324917"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 smtClean="0"/>
                        <a:t>Refugios</a:t>
                      </a:r>
                      <a:endParaRPr lang="es-ES" sz="1400" dirty="0"/>
                    </a:p>
                  </a:txBody>
                  <a:tcPr/>
                </a:tc>
              </a:tr>
              <a:tr h="296808"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 smtClean="0"/>
                        <a:t>Cabañas</a:t>
                      </a:r>
                      <a:endParaRPr lang="es-ES" sz="1400" dirty="0"/>
                    </a:p>
                  </a:txBody>
                  <a:tcPr/>
                </a:tc>
              </a:tr>
              <a:tr h="296808">
                <a:tc>
                  <a:txBody>
                    <a:bodyPr/>
                    <a:lstStyle/>
                    <a:p>
                      <a:pPr algn="just"/>
                      <a:r>
                        <a:rPr lang="es-ES" sz="1400" b="1" dirty="0" smtClean="0"/>
                        <a:t>ALOJAMIENTOS</a:t>
                      </a:r>
                      <a:r>
                        <a:rPr lang="es-ES" sz="1400" b="1" baseline="0" dirty="0" smtClean="0"/>
                        <a:t>  EXTRAHOTELEROS</a:t>
                      </a:r>
                      <a:endParaRPr lang="es-ES" sz="1400" b="1" dirty="0"/>
                    </a:p>
                  </a:txBody>
                  <a:tcPr/>
                </a:tc>
              </a:tr>
              <a:tr h="324917"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 smtClean="0"/>
                        <a:t>Complejos vacacionales</a:t>
                      </a:r>
                      <a:endParaRPr lang="es-ES" sz="1400" dirty="0"/>
                    </a:p>
                  </a:txBody>
                  <a:tcPr/>
                </a:tc>
              </a:tr>
              <a:tr h="324917"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 smtClean="0"/>
                        <a:t>Campamentos</a:t>
                      </a:r>
                      <a:endParaRPr lang="es-ES" sz="1400" dirty="0"/>
                    </a:p>
                  </a:txBody>
                  <a:tcPr/>
                </a:tc>
              </a:tr>
              <a:tr h="324917"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 smtClean="0"/>
                        <a:t>Apartamentos</a:t>
                      </a:r>
                      <a:endParaRPr lang="es-E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0"/>
            <a:ext cx="7772400" cy="1470025"/>
          </a:xfrm>
        </p:spPr>
        <p:txBody>
          <a:bodyPr>
            <a:normAutofit/>
          </a:bodyPr>
          <a:lstStyle/>
          <a:p>
            <a:r>
              <a:rPr lang="es-ES" sz="4000" b="1" dirty="0" smtClean="0"/>
              <a:t>PLAZA:</a:t>
            </a:r>
            <a:endParaRPr lang="es-ES" sz="4000" b="1" dirty="0"/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1403648" y="1628800"/>
            <a:ext cx="64300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Ventajas y Desventajas de los competidores de la ciudad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971600" y="1988840"/>
          <a:ext cx="7200800" cy="345638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21208"/>
                <a:gridCol w="2079960"/>
                <a:gridCol w="2799632"/>
              </a:tblGrid>
              <a:tr h="3142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COMPETIDORES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VENTAJAS 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DESVENTAJAS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256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u="sng" dirty="0"/>
                        <a:t>Cabañas El Amanecer:</a:t>
                      </a:r>
                      <a:r>
                        <a:rPr lang="es-ES" sz="1600" dirty="0"/>
                        <a:t> Av. Los Shirys, km 2 </a:t>
                      </a:r>
                      <a:r>
                        <a:rPr lang="es-ES" sz="1600" baseline="30000" dirty="0"/>
                        <a:t>1/2</a:t>
                      </a:r>
                      <a:r>
                        <a:rPr lang="es-ES" sz="1600" dirty="0"/>
                        <a:t>via Amaguaña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* Barra de pool</a:t>
                      </a:r>
                      <a:br>
                        <a:rPr lang="es-ES" sz="1600" dirty="0"/>
                      </a:br>
                      <a:r>
                        <a:rPr lang="es-ES" sz="1600" dirty="0"/>
                        <a:t>* Suite con piscina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* Cuenta con habitaciones tradicionales</a:t>
                      </a:r>
                      <a:br>
                        <a:rPr lang="es-ES" sz="1600"/>
                      </a:br>
                      <a:r>
                        <a:rPr lang="es-ES" sz="1600"/>
                        <a:t>* No cuenta con servicio de Sex-shop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85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u="sng" dirty="0"/>
                        <a:t>Cabañas Los Sauces</a:t>
                      </a:r>
                      <a:r>
                        <a:rPr lang="es-ES" sz="1600" dirty="0"/>
                        <a:t>: Av. Gral. Rumiñahui e Inés Gangotena, vía a Inchalillo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* Puede entrar una personal adicional a la habitación 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* Su tiempo máximo de ocupación es de 4 horas</a:t>
                      </a:r>
                      <a:br>
                        <a:rPr lang="es-ES" sz="1600" dirty="0"/>
                      </a:br>
                      <a:r>
                        <a:rPr lang="es-ES" sz="1600" dirty="0"/>
                        <a:t>* Cuenta con habitaciones tradicionales</a:t>
                      </a:r>
                      <a:br>
                        <a:rPr lang="es-ES" sz="1600" dirty="0"/>
                      </a:br>
                      <a:r>
                        <a:rPr lang="es-ES" sz="1600" dirty="0"/>
                        <a:t>* No cuenta con servicio de Sex-shop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971600" y="544522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Fuente: www.motelesvipecuador.com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Elaborado por: Verónica Ortiz Zapata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5776" y="260648"/>
            <a:ext cx="3816424" cy="936104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/>
              <a:t>PROMOCIÓN: </a:t>
            </a:r>
            <a:endParaRPr lang="es-ES" sz="4000" b="1" dirty="0"/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755576" y="1916832"/>
            <a:ext cx="7704856" cy="4248472"/>
          </a:xfrm>
          <a:prstGeom prst="rect">
            <a:avLst/>
          </a:prstGeom>
          <a:solidFill>
            <a:srgbClr val="8064A2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107763" dir="13500000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9873" name="Imagen 18"/>
          <p:cNvPicPr>
            <a:picLocks noChangeAspect="1" noChangeArrowheads="1"/>
          </p:cNvPicPr>
          <p:nvPr/>
        </p:nvPicPr>
        <p:blipFill>
          <a:blip r:embed="rId3" cstate="print"/>
          <a:srcRect l="23070" t="38155" r="28282" b="21471"/>
          <a:stretch>
            <a:fillRect/>
          </a:stretch>
        </p:blipFill>
        <p:spPr bwMode="auto">
          <a:xfrm>
            <a:off x="827584" y="1988840"/>
            <a:ext cx="7560840" cy="4032448"/>
          </a:xfrm>
          <a:prstGeom prst="rect">
            <a:avLst/>
          </a:prstGeom>
          <a:noFill/>
        </p:spPr>
      </p:pic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1979712" y="1412776"/>
            <a:ext cx="51480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Publicidad en Vallas de la propuesta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-252536" y="40466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139952" y="5765194"/>
            <a:ext cx="432048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Lo mejor en imaginación y placer</a:t>
            </a:r>
            <a:endParaRPr lang="es-ES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Subtítulo"/>
          <p:cNvSpPr>
            <a:spLocks noGrp="1"/>
          </p:cNvSpPr>
          <p:nvPr>
            <p:ph type="subTitle" idx="4294967295"/>
          </p:nvPr>
        </p:nvSpPr>
        <p:spPr>
          <a:xfrm>
            <a:off x="3275856" y="2420962"/>
            <a:ext cx="4175125" cy="381635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s-ES" sz="2000" b="1" dirty="0" smtClean="0"/>
              <a:t>TAMAÑO</a:t>
            </a:r>
          </a:p>
          <a:p>
            <a:pPr algn="l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s-ES" sz="2000" b="1" dirty="0" smtClean="0"/>
              <a:t>LOCALIZACIÓN</a:t>
            </a:r>
          </a:p>
          <a:p>
            <a:pPr algn="l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s-ES" sz="2000" b="1" dirty="0" smtClean="0"/>
              <a:t>DISEÑO DE PLANTA</a:t>
            </a:r>
          </a:p>
          <a:p>
            <a:pPr algn="l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s-ES" sz="2000" b="1" dirty="0" smtClean="0"/>
              <a:t>MARCO LEGAL</a:t>
            </a:r>
          </a:p>
          <a:p>
            <a:pPr algn="l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s-ES" sz="2000" b="1" dirty="0" smtClean="0"/>
              <a:t>INVERSIONES</a:t>
            </a:r>
            <a:endParaRPr lang="es-ES" sz="1400" b="1" dirty="0" smtClean="0"/>
          </a:p>
          <a:p>
            <a:pPr algn="l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Ø"/>
            </a:pPr>
            <a:endParaRPr lang="es-ES" sz="2000" b="1" dirty="0"/>
          </a:p>
        </p:txBody>
      </p:sp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1115268" y="620688"/>
            <a:ext cx="7561188" cy="647700"/>
          </a:xfrm>
        </p:spPr>
        <p:txBody>
          <a:bodyPr>
            <a:noAutofit/>
          </a:bodyPr>
          <a:lstStyle/>
          <a:p>
            <a:r>
              <a:rPr lang="es-ES" sz="3200" b="1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ESTUDIO TÉCNICO – FINANCIERO</a:t>
            </a:r>
            <a:endParaRPr lang="es-ES" sz="3200" b="1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402" name="Picture 2" descr="http://3.bp.blogspot.com/_AHvfVrlr4GA/S_vZpX0AWmI/AAAAAAAAAAk/O2KCMS4ukeM/s1600/PROYECTO+DE+INVERSION+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21088"/>
            <a:ext cx="2225076" cy="2023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04" name="Picture 4" descr="http://t2.gstatic.com/images?q=tbn:ANd9GcR1NblyYqBOxdWNQ9kBk-KY7MANLtKxrCaBsvE35ncswBy8C0b51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770428"/>
            <a:ext cx="1800200" cy="1874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0" name="Picture 4" descr="http://www.secretosparacontar.org/Portals/0/img_lectores/img_universo/paralelos-meridian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097" y="1227559"/>
            <a:ext cx="3152775" cy="3857625"/>
          </a:xfrm>
          <a:prstGeom prst="rect">
            <a:avLst/>
          </a:prstGeom>
          <a:noFill/>
        </p:spPr>
      </p:pic>
      <p:sp>
        <p:nvSpPr>
          <p:cNvPr id="2" name="2 Subtítulo"/>
          <p:cNvSpPr txBox="1">
            <a:spLocks/>
          </p:cNvSpPr>
          <p:nvPr/>
        </p:nvSpPr>
        <p:spPr>
          <a:xfrm>
            <a:off x="2843808" y="1268760"/>
            <a:ext cx="5472608" cy="47525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MACROLOCALIZACIÓN:</a:t>
            </a:r>
          </a:p>
          <a:p>
            <a:pPr marL="1005840" marR="0" lvl="2" indent="-228600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50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Factor Zona</a:t>
            </a:r>
          </a:p>
          <a:p>
            <a:pPr marL="1005840" marR="0" lvl="2" indent="-228600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50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Factor Vial</a:t>
            </a:r>
          </a:p>
          <a:p>
            <a:pPr marL="1005840" marR="0" lvl="2" indent="-228600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50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Factor Flujo de Transporte</a:t>
            </a:r>
          </a:p>
          <a:p>
            <a:pPr marL="1005840" marR="0" lvl="2" indent="-228600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50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Factor Ubicación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MICROLOCALIZACIÓN: </a:t>
            </a:r>
          </a:p>
          <a:p>
            <a:pPr marL="1005840" marR="0" lvl="2" indent="-228600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50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Sitio A:  San Vicente</a:t>
            </a:r>
          </a:p>
          <a:p>
            <a:pPr marL="1005840" marR="0" lvl="2" indent="-228600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50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Sitio B:  El Cortijo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Ø"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843808" y="332656"/>
            <a:ext cx="3285708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FFC000"/>
              </a:buClr>
            </a:pPr>
            <a:r>
              <a:rPr lang="es-ES" sz="3200" b="1" dirty="0" smtClean="0">
                <a:solidFill>
                  <a:srgbClr val="FFC000"/>
                </a:solidFill>
              </a:rPr>
              <a:t>LOCALIZACIÓN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435280" cy="936104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>
                <a:solidFill>
                  <a:schemeClr val="bg2">
                    <a:lumMod val="50000"/>
                  </a:schemeClr>
                </a:solidFill>
              </a:rPr>
              <a:t>MÉTODO DE CALIFICACIÓN POR PUNTOS: </a:t>
            </a:r>
            <a:r>
              <a:rPr lang="es-ES" sz="36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s-ES" sz="3600" b="1" dirty="0">
                <a:solidFill>
                  <a:schemeClr val="accent5">
                    <a:lumMod val="50000"/>
                  </a:schemeClr>
                </a:solidFill>
              </a:rPr>
            </a:br>
            <a:endParaRPr lang="es-E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467544" y="5373216"/>
            <a:ext cx="28083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17650" algn="l"/>
              </a:tabLst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Elaborado por: Verónica Ortiz 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Zapata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39552" y="1844822"/>
          <a:ext cx="8208913" cy="3357966"/>
        </p:xfrm>
        <a:graphic>
          <a:graphicData uri="http://schemas.openxmlformats.org/drawingml/2006/table">
            <a:tbl>
              <a:tblPr/>
              <a:tblGrid>
                <a:gridCol w="2042962"/>
                <a:gridCol w="909366"/>
                <a:gridCol w="1224136"/>
                <a:gridCol w="1440160"/>
                <a:gridCol w="1373104"/>
                <a:gridCol w="1219185"/>
              </a:tblGrid>
              <a:tr h="97008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FACTOR  RELEVANTE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PESO ASIGNADO 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CALIFICACIÓN SITIO A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CALIFICACIÓN PONDERADA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CALIFICACIÓN SITIO B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CALIFICACIÓN PONDERADA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8192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Vias de comunicación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0,15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1,35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1,35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66836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Gran afluencia de tráfico local y provincial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0,35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2,80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2,8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653085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Cercanía a la ciudad y a locales de diversión nocturna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0,30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2,70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2,1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0687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Servicio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básicos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0,20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1,20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01017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Totales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1,00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8,05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6,25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3" cstate="print"/>
          <a:srcRect l="24868" t="12048" b="3313"/>
          <a:stretch>
            <a:fillRect/>
          </a:stretch>
        </p:blipFill>
        <p:spPr bwMode="auto">
          <a:xfrm>
            <a:off x="467544" y="1188980"/>
            <a:ext cx="8280920" cy="51923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2 Rectángulo"/>
          <p:cNvSpPr/>
          <p:nvPr/>
        </p:nvSpPr>
        <p:spPr>
          <a:xfrm>
            <a:off x="827584" y="188640"/>
            <a:ext cx="7717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SITIO  A: SAN VICENTE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8982005"/>
              </p:ext>
            </p:extLst>
          </p:nvPr>
        </p:nvGraphicFramePr>
        <p:xfrm>
          <a:off x="539552" y="836712"/>
          <a:ext cx="8064897" cy="527707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088232"/>
                <a:gridCol w="1008112"/>
                <a:gridCol w="1872208"/>
                <a:gridCol w="1008112"/>
                <a:gridCol w="1144813"/>
                <a:gridCol w="943420"/>
              </a:tblGrid>
              <a:tr h="858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RUBRO</a:t>
                      </a:r>
                      <a:endParaRPr lang="es-E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UNIDAD DE MEDIDA</a:t>
                      </a:r>
                      <a:endParaRPr lang="es-ES"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CARACTERÍSTICAS</a:t>
                      </a:r>
                      <a:endParaRPr lang="es-E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ÁREA</a:t>
                      </a:r>
                      <a:endParaRPr lang="es-ES"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PRECIO UNITARIO </a:t>
                      </a:r>
                      <a:endParaRPr lang="es-E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TOTAL</a:t>
                      </a:r>
                      <a:endParaRPr lang="es-ES"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66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Limpieza y desbroce</a:t>
                      </a:r>
                      <a:endParaRPr lang="es-E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m2</a:t>
                      </a:r>
                      <a:endParaRPr lang="es-E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maquinaria pesada</a:t>
                      </a:r>
                      <a:endParaRPr lang="es-ES"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/>
                        <a:t>2500</a:t>
                      </a:r>
                      <a:endParaRPr lang="es-E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0,98</a:t>
                      </a:r>
                      <a:endParaRPr lang="es-E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2450,00</a:t>
                      </a:r>
                      <a:endParaRPr lang="es-ES"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23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Movimiento de tierras</a:t>
                      </a:r>
                      <a:endParaRPr lang="es-ES"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m3</a:t>
                      </a:r>
                      <a:endParaRPr lang="es-E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maquinaria pesada</a:t>
                      </a:r>
                      <a:endParaRPr lang="es-E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/>
                        <a:t>750</a:t>
                      </a:r>
                      <a:endParaRPr lang="es-E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2,66</a:t>
                      </a:r>
                      <a:endParaRPr lang="es-ES"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1995,00</a:t>
                      </a:r>
                      <a:endParaRPr lang="es-ES"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23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Replanteo y nivelación</a:t>
                      </a:r>
                      <a:endParaRPr lang="es-ES"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m2</a:t>
                      </a:r>
                      <a:endParaRPr lang="es-E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con estación total</a:t>
                      </a:r>
                      <a:endParaRPr lang="es-E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/>
                        <a:t>1284</a:t>
                      </a:r>
                      <a:endParaRPr lang="es-E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0,99</a:t>
                      </a:r>
                      <a:endParaRPr lang="es-ES"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1271,16</a:t>
                      </a:r>
                      <a:endParaRPr lang="es-ES"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23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Cerramiento H=2m</a:t>
                      </a:r>
                      <a:endParaRPr lang="es-ES"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ml</a:t>
                      </a:r>
                      <a:endParaRPr lang="es-ES"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Hormigón y bloque</a:t>
                      </a:r>
                      <a:endParaRPr lang="es-E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/>
                        <a:t>203.20</a:t>
                      </a:r>
                      <a:endParaRPr lang="es-E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91,16</a:t>
                      </a:r>
                      <a:endParaRPr lang="es-ES"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18523,71</a:t>
                      </a:r>
                      <a:endParaRPr lang="es-ES"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08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Vías de acceso</a:t>
                      </a:r>
                      <a:endParaRPr lang="es-ES"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/>
                        <a:t>m2</a:t>
                      </a:r>
                      <a:endParaRPr lang="es-E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Adoquín</a:t>
                      </a:r>
                      <a:endParaRPr lang="es-ES"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/>
                        <a:t>800</a:t>
                      </a:r>
                      <a:endParaRPr lang="es-E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13,59</a:t>
                      </a:r>
                      <a:endParaRPr lang="es-E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10872,00</a:t>
                      </a:r>
                      <a:endParaRPr lang="es-ES"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566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Garita de entrada</a:t>
                      </a:r>
                      <a:endParaRPr lang="es-ES"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m2</a:t>
                      </a:r>
                      <a:endParaRPr lang="es-ES"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construcción tradicional</a:t>
                      </a:r>
                      <a:endParaRPr lang="es-E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/>
                        <a:t>4</a:t>
                      </a:r>
                      <a:endParaRPr lang="es-E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250,00</a:t>
                      </a:r>
                      <a:endParaRPr lang="es-E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1000,00</a:t>
                      </a:r>
                      <a:endParaRPr lang="es-ES"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566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Oficinas (administración)</a:t>
                      </a:r>
                      <a:endParaRPr lang="es-E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m2</a:t>
                      </a:r>
                      <a:endParaRPr lang="es-ES"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construcción tradicional</a:t>
                      </a:r>
                      <a:endParaRPr lang="es-ES"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/>
                        <a:t>20</a:t>
                      </a:r>
                      <a:endParaRPr lang="es-E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300,00</a:t>
                      </a:r>
                      <a:endParaRPr lang="es-E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6000,00</a:t>
                      </a:r>
                      <a:endParaRPr lang="es-E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566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Área de maquinas </a:t>
                      </a:r>
                      <a:endParaRPr lang="es-ES"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m2</a:t>
                      </a:r>
                      <a:endParaRPr lang="es-ES"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construcción tradicional</a:t>
                      </a:r>
                      <a:endParaRPr lang="es-ES"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/>
                        <a:t>30</a:t>
                      </a:r>
                      <a:endParaRPr lang="es-E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250,00</a:t>
                      </a:r>
                      <a:endParaRPr lang="es-E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7500,00</a:t>
                      </a:r>
                      <a:endParaRPr lang="es-E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566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Bodega</a:t>
                      </a:r>
                      <a:endParaRPr lang="es-ES"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m2</a:t>
                      </a:r>
                      <a:endParaRPr lang="es-ES"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construcción tradicional</a:t>
                      </a:r>
                      <a:endParaRPr lang="es-ES"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/>
                        <a:t>30</a:t>
                      </a:r>
                      <a:endParaRPr lang="es-E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250,00</a:t>
                      </a:r>
                      <a:endParaRPr lang="es-ES"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7500,00</a:t>
                      </a:r>
                      <a:endParaRPr lang="es-E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08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TOTAL</a:t>
                      </a:r>
                      <a:endParaRPr lang="es-E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 </a:t>
                      </a:r>
                      <a:endParaRPr lang="es-ES"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 </a:t>
                      </a:r>
                      <a:endParaRPr lang="es-ES"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 </a:t>
                      </a:r>
                      <a:endParaRPr lang="es-ES"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 </a:t>
                      </a:r>
                      <a:endParaRPr lang="es-ES"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337111,87</a:t>
                      </a:r>
                      <a:endParaRPr lang="es-E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2123728" y="332656"/>
            <a:ext cx="612068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2225" algn="l"/>
              </a:tabLst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Matriz de Diseño de Planta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2225" algn="l"/>
              </a:tabLs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2225" algn="l"/>
              </a:tabLst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67544" y="6165304"/>
            <a:ext cx="26549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Elaborado por: Verónica Ortiz Zapata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5776" y="432048"/>
            <a:ext cx="4464496" cy="332656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DE PLANTA</a:t>
            </a:r>
            <a:endParaRPr lang="es-ES" sz="36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46" t="31053" r="37797" b="22010"/>
          <a:stretch/>
        </p:blipFill>
        <p:spPr bwMode="auto">
          <a:xfrm>
            <a:off x="683568" y="764704"/>
            <a:ext cx="8101408" cy="56886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136" t="20444" r="20422" b="18962"/>
          <a:stretch/>
        </p:blipFill>
        <p:spPr bwMode="auto">
          <a:xfrm>
            <a:off x="467544" y="504056"/>
            <a:ext cx="8136904" cy="5805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1124744"/>
            <a:ext cx="6696744" cy="424847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endParaRPr lang="es-ES" sz="2000" b="1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just">
              <a:lnSpc>
                <a:spcPct val="170000"/>
              </a:lnSpc>
            </a:pPr>
            <a:endParaRPr lang="es-ES" sz="2000" b="1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just">
              <a:lnSpc>
                <a:spcPct val="170000"/>
              </a:lnSpc>
            </a:pPr>
            <a:r>
              <a:rPr lang="es-E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El </a:t>
            </a:r>
            <a:r>
              <a:rPr lang="es-ES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Motel brindará un servicio de alojamiento temporal con habitaciones temáticas y solicitudes especiales, con categoría de primera,  para que el cliente disfrute de su tiempo con su pareja en total tranquilidad y discreción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699792" y="1556792"/>
            <a:ext cx="4320480" cy="677937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ES" b="1" dirty="0" smtClean="0">
                <a:ln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MISIÓN</a:t>
            </a:r>
            <a:endParaRPr lang="es-ES" b="1" dirty="0">
              <a:ln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3" cstate="print"/>
          <a:srcRect l="24841" t="37107" r="36918" b="5795"/>
          <a:stretch>
            <a:fillRect/>
          </a:stretch>
        </p:blipFill>
        <p:spPr bwMode="auto">
          <a:xfrm>
            <a:off x="467544" y="1124744"/>
            <a:ext cx="5616624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 GENERALES  Y  TURÍSTICAS DE LA CIUDAD DE  SANGOLQUI</a:t>
            </a:r>
            <a:endParaRPr lang="es-E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259632" y="5229200"/>
          <a:ext cx="7560840" cy="1224136"/>
        </p:xfrm>
        <a:graphic>
          <a:graphicData uri="http://schemas.openxmlformats.org/drawingml/2006/table">
            <a:tbl>
              <a:tblPr/>
              <a:tblGrid>
                <a:gridCol w="2274895"/>
                <a:gridCol w="1646968"/>
                <a:gridCol w="1670543"/>
                <a:gridCol w="1791629"/>
                <a:gridCol w="176805"/>
              </a:tblGrid>
              <a:tr h="595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URBANA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RURAL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SANGOLQUI</a:t>
                      </a:r>
                      <a:endParaRPr lang="es-ES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75.080</a:t>
                      </a:r>
                      <a:endParaRPr lang="es-ES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6.060</a:t>
                      </a:r>
                      <a:endParaRPr lang="es-ES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81.140</a:t>
                      </a:r>
                      <a:endParaRPr lang="es-ES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705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Fuente: Instituto Nacional de </a:t>
                      </a:r>
                      <a:r>
                        <a:rPr lang="es-ES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Estadísticas </a:t>
                      </a:r>
                      <a:r>
                        <a:rPr lang="es-ES" sz="16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y </a:t>
                      </a:r>
                      <a:r>
                        <a:rPr lang="es-ES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Censos </a:t>
                      </a:r>
                      <a:r>
                        <a:rPr lang="es-ES" sz="16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(INEC) Ecuador 2010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283968" y="4901679"/>
            <a:ext cx="435597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0950" algn="l"/>
              </a:tabLst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Población Urbana y Rural de Sangolquí</a:t>
            </a:r>
            <a:endParaRPr kumimoji="0" lang="es-ES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0950" algn="l"/>
              </a:tabLst>
            </a:pP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7" name="Picture 4" descr="http://trotamundo.letmego.com/files/2011/09/Simon-Fraser-Univers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918509"/>
            <a:ext cx="1728192" cy="2158563"/>
          </a:xfrm>
          <a:prstGeom prst="rect">
            <a:avLst/>
          </a:prstGeom>
          <a:noFill/>
        </p:spPr>
      </p:pic>
      <p:pic>
        <p:nvPicPr>
          <p:cNvPr id="8" name="7 Imagen" descr="File:Pichincha.pn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196752"/>
            <a:ext cx="8280920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484784"/>
            <a:ext cx="7488832" cy="44644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s-ES" sz="2000" b="1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El motel a corto plazo se convertirá en el líder del mercado, ya que brindará un servicio diferenciado de calidad con la mayor categoría, elegancia, comodidad,  y buenos precios;  donde cada pareja  puedan satisfacer sus gustos y preferencias, consolidándose  como el mejor motel de Sangolquí adoptando la calidad como un compromiso con el cliente marcando una diferencia en el servicio. </a:t>
            </a:r>
          </a:p>
          <a:p>
            <a:endParaRPr lang="es-ES" sz="1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1680" y="620688"/>
            <a:ext cx="5904656" cy="749945"/>
          </a:xfrm>
        </p:spPr>
        <p:txBody>
          <a:bodyPr/>
          <a:lstStyle/>
          <a:p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VISIÓN</a:t>
            </a:r>
            <a:endParaRPr lang="es-E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5776" y="-99392"/>
            <a:ext cx="4104456" cy="1052736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schemeClr val="accent4">
                    <a:lumMod val="50000"/>
                  </a:schemeClr>
                </a:solidFill>
              </a:rPr>
              <a:t>MARCO LEGAL</a:t>
            </a:r>
            <a:endParaRPr lang="es-E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2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7920880" cy="52565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43808" y="216024"/>
            <a:ext cx="324036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INVERSIONES: </a:t>
            </a:r>
            <a:endParaRPr lang="es-ES" sz="36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827584" y="546703"/>
            <a:ext cx="734481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Descripción de las inversiones Fijas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44104277"/>
              </p:ext>
            </p:extLst>
          </p:nvPr>
        </p:nvGraphicFramePr>
        <p:xfrm>
          <a:off x="683568" y="980728"/>
          <a:ext cx="7776862" cy="5937711"/>
        </p:xfrm>
        <a:graphic>
          <a:graphicData uri="http://schemas.openxmlformats.org/drawingml/2006/table">
            <a:tbl>
              <a:tblPr/>
              <a:tblGrid>
                <a:gridCol w="3163666"/>
                <a:gridCol w="1062281"/>
                <a:gridCol w="1618528"/>
                <a:gridCol w="1932387"/>
              </a:tblGrid>
              <a:tr h="237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Descripción 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Cantidad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P.Unit.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Precio Total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294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Compra del terreno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$ 150.000,00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$ 150.000,00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Infraestructura Edifico 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$ 33.711,19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$ 337.111,87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66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Total  Edificio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$ 487.111,87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237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Central Telefónica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$ 300,00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$ 300,00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Computadora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$ 600,00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$ 1.200,00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Sistema intercomunicación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$ 400,00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$ 400,00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Impresora- Copiadora 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$ 200,00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$ 200,00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66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Total de Equipo de Oficina 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$ 2.100,00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237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Televisiones LED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$ 700,00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$ 7.000,00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Teléfonos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$ 25,00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$ 250,00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Colchones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$ 250,00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$ 2.500,00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Mini Bar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$ 310,00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$ 3.100,00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Silla Eróticas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$ 275,00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$ 1.650,00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Mini componente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$ 80,00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$ 800,00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Juegos de Sabanas y Toallas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30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$ 50,00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$ 1.500,00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66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Total de Muebles y Enseres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$ 16.800,00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237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Lavadora Industrial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$ 1.800,00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$ 1.800,00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Secadora Industrial 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$ 2.150,00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$ 2.150,00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Cocina Industrial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$ 850,00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$ 850,00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Refrigeradora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$ 1.800,00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$ 1.800,00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66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Total de Maquinaria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$ 6.600,00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23766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TOTAL DE INVERSIONES FIJAS 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$ 512.611,87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23766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Elaborado por : Verónica Ortiz Zapata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 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6544" marR="3654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611560" y="1268761"/>
          <a:ext cx="7992888" cy="4392486"/>
        </p:xfrm>
        <a:graphic>
          <a:graphicData uri="http://schemas.openxmlformats.org/drawingml/2006/table">
            <a:tbl>
              <a:tblPr/>
              <a:tblGrid>
                <a:gridCol w="2846326"/>
                <a:gridCol w="1400493"/>
                <a:gridCol w="1791423"/>
                <a:gridCol w="1954646"/>
              </a:tblGrid>
              <a:tr h="357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Descripción </a:t>
                      </a:r>
                      <a:endParaRPr lang="es-ES" sz="18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Cantidad</a:t>
                      </a:r>
                      <a:endParaRPr lang="es-ES" sz="180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P.Unit.</a:t>
                      </a:r>
                      <a:endParaRPr lang="es-ES" sz="180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Precio Total</a:t>
                      </a:r>
                      <a:endParaRPr lang="es-ES" sz="180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375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Estudios de suelos</a:t>
                      </a:r>
                      <a:endParaRPr lang="es-ES" sz="18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</a:t>
                      </a:r>
                      <a:endParaRPr lang="es-ES" sz="180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$ 1.200,00</a:t>
                      </a:r>
                      <a:endParaRPr lang="es-ES" sz="180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$ 1.200,00</a:t>
                      </a:r>
                      <a:endParaRPr lang="es-ES" sz="180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6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Permisos de Construcción</a:t>
                      </a:r>
                      <a:endParaRPr lang="es-ES" sz="18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</a:t>
                      </a:r>
                      <a:endParaRPr lang="es-ES" sz="180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$ 850,00</a:t>
                      </a:r>
                      <a:endParaRPr lang="es-ES" sz="18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$ 850,00</a:t>
                      </a:r>
                      <a:endParaRPr lang="es-ES" sz="180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6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Legalización de Escrituras</a:t>
                      </a:r>
                      <a:endParaRPr lang="es-ES" sz="18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</a:t>
                      </a:r>
                      <a:endParaRPr lang="es-ES" sz="180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$ 3.000,00</a:t>
                      </a:r>
                      <a:endParaRPr lang="es-ES" sz="180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$ 3.000,00</a:t>
                      </a:r>
                      <a:endParaRPr lang="es-ES" sz="180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6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Gastos de Constitución de la Empresa </a:t>
                      </a:r>
                      <a:endParaRPr lang="es-ES" sz="18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</a:t>
                      </a:r>
                      <a:endParaRPr lang="es-ES" sz="18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$ 750,00</a:t>
                      </a:r>
                      <a:endParaRPr lang="es-ES" sz="180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$ 750,00</a:t>
                      </a:r>
                      <a:endParaRPr lang="es-ES" sz="18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6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Patentes, Premisos y Licencias</a:t>
                      </a:r>
                      <a:endParaRPr lang="es-ES" sz="180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</a:t>
                      </a:r>
                      <a:endParaRPr lang="es-ES" sz="18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$ 1.800,00</a:t>
                      </a:r>
                      <a:endParaRPr lang="es-ES" sz="18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$ 1.800,00</a:t>
                      </a:r>
                      <a:endParaRPr lang="es-ES" sz="18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710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TOTAL DE INVERSIONES DIFERIDAS</a:t>
                      </a:r>
                      <a:endParaRPr lang="es-ES" sz="180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$ 7.600,00</a:t>
                      </a:r>
                      <a:endParaRPr lang="es-ES" sz="18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357109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Elaborado por : Verónica Ortiz Zapata</a:t>
                      </a:r>
                      <a:endParaRPr lang="es-ES" sz="18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683568" y="425570"/>
            <a:ext cx="76328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Descripción de Inversiones Diferidas</a:t>
            </a: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827584" y="980728"/>
          <a:ext cx="7632847" cy="5319040"/>
        </p:xfrm>
        <a:graphic>
          <a:graphicData uri="http://schemas.openxmlformats.org/drawingml/2006/table">
            <a:tbl>
              <a:tblPr/>
              <a:tblGrid>
                <a:gridCol w="2245065"/>
                <a:gridCol w="1864498"/>
                <a:gridCol w="1171623"/>
                <a:gridCol w="1277284"/>
                <a:gridCol w="1074377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Capital de trabajo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# DE TRABAJADORES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Cantidad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 (Mes )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Valor Unitario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806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Total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5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Recepcionistas 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2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$ 300,00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$ 1.200,00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4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Camareras  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2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$ 300,00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$ 1.200,00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5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Guardia de Seguridad 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2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$ 350,00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$ 1.400,00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9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Gerente - Administrador 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1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$ 450,00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$ 900,00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5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Contador externo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1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$ 400,00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$ 800,00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9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Servicios Básicos (Global)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 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$ 350,00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$ 700,00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5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Insumos de Limpieza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 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$ 50,00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$ 100,00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9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Gastos generales de oficina 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 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$ 50,00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$ 100,00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5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Gastos de Publicidad 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 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79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$ 100,00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$ 200,00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5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Gastos de Promoción 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 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79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$ 100,00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$ 200,00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5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Imprevistos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 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$ 250,00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$ 500,00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749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TOTAL CAPITAL DE TRABAJO 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</a:rPr>
                        <a:t>$ 7.300,00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7495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Elaborado por : Verónica Ortiz Zapata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827584" y="260648"/>
            <a:ext cx="748883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9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Descripción de Capital de Trabajo</a:t>
            </a:r>
            <a:endParaRPr kumimoji="0" lang="es-ES" sz="32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marR="0" lvl="0" indent="279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4" name="Picture 4" descr="http://t0.gstatic.com/images?q=tbn:ANd9GcTDJWZpQo_Q09ESPc7ohNfHmII4jJUyEmI7wW0cIujXtVAsNHF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7761270" cy="5813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764704"/>
            <a:ext cx="5688632" cy="3312368"/>
          </a:xfrm>
        </p:spPr>
        <p:txBody>
          <a:bodyPr>
            <a:normAutofit fontScale="90000"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es-ES" sz="4400" b="1" dirty="0" smtClean="0">
                <a:solidFill>
                  <a:schemeClr val="bg1"/>
                </a:solidFill>
                <a:latin typeface="Algerian" pitchFamily="82" charset="0"/>
              </a:rPr>
              <a:t/>
            </a:r>
            <a:br>
              <a:rPr lang="es-ES" sz="4400" b="1" dirty="0" smtClean="0">
                <a:solidFill>
                  <a:schemeClr val="bg1"/>
                </a:solidFill>
                <a:latin typeface="Algerian" pitchFamily="82" charset="0"/>
              </a:rPr>
            </a:br>
            <a:r>
              <a:rPr lang="es-ES" sz="4400" b="1" dirty="0" smtClean="0">
                <a:solidFill>
                  <a:schemeClr val="bg1"/>
                </a:solidFill>
                <a:latin typeface="Algerian" pitchFamily="82" charset="0"/>
              </a:rPr>
              <a:t>CONCLUSIONES </a:t>
            </a:r>
            <a:br>
              <a:rPr lang="es-ES" sz="4400" b="1" dirty="0" smtClean="0">
                <a:solidFill>
                  <a:schemeClr val="bg1"/>
                </a:solidFill>
                <a:latin typeface="Algerian" pitchFamily="82" charset="0"/>
              </a:rPr>
            </a:br>
            <a:r>
              <a:rPr lang="es-ES" sz="4400" b="1" dirty="0" smtClean="0">
                <a:solidFill>
                  <a:schemeClr val="bg1"/>
                </a:solidFill>
                <a:latin typeface="Algerian" pitchFamily="82" charset="0"/>
              </a:rPr>
              <a:t/>
            </a:r>
            <a:br>
              <a:rPr lang="es-ES" sz="4400" b="1" dirty="0" smtClean="0">
                <a:solidFill>
                  <a:schemeClr val="bg1"/>
                </a:solidFill>
                <a:latin typeface="Algerian" pitchFamily="82" charset="0"/>
              </a:rPr>
            </a:br>
            <a:r>
              <a:rPr lang="es-ES" sz="4400" b="1" dirty="0" smtClean="0">
                <a:solidFill>
                  <a:schemeClr val="bg1"/>
                </a:solidFill>
                <a:latin typeface="Algerian" pitchFamily="82" charset="0"/>
              </a:rPr>
              <a:t>Y</a:t>
            </a:r>
            <a:r>
              <a:rPr lang="es-ES" sz="4400" b="1" dirty="0" smtClean="0">
                <a:solidFill>
                  <a:schemeClr val="accent4">
                    <a:lumMod val="50000"/>
                  </a:schemeClr>
                </a:solidFill>
                <a:latin typeface="Algerian" pitchFamily="82" charset="0"/>
              </a:rPr>
              <a:t/>
            </a:r>
            <a:br>
              <a:rPr lang="es-ES" sz="4400" b="1" dirty="0" smtClean="0">
                <a:solidFill>
                  <a:schemeClr val="accent4">
                    <a:lumMod val="50000"/>
                  </a:schemeClr>
                </a:solidFill>
                <a:latin typeface="Algerian" pitchFamily="82" charset="0"/>
              </a:rPr>
            </a:br>
            <a:r>
              <a:rPr lang="es-ES" sz="4400" b="1" dirty="0" smtClean="0">
                <a:solidFill>
                  <a:schemeClr val="accent4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es-ES" sz="4400" b="1" dirty="0" smtClean="0">
                <a:solidFill>
                  <a:schemeClr val="bg1"/>
                </a:solidFill>
                <a:latin typeface="Algerian" pitchFamily="82" charset="0"/>
              </a:rPr>
              <a:t>RECOMENDACIONES</a:t>
            </a:r>
            <a:endParaRPr lang="es-ES" sz="4400" b="1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texto"/>
          <p:cNvSpPr txBox="1">
            <a:spLocks/>
          </p:cNvSpPr>
          <p:nvPr/>
        </p:nvSpPr>
        <p:spPr>
          <a:xfrm>
            <a:off x="1259632" y="476672"/>
            <a:ext cx="5904656" cy="639762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400" u="sng" dirty="0" smtClean="0">
                <a:solidFill>
                  <a:srgbClr val="F8F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r>
              <a:rPr lang="es-ES" sz="3600" u="sng" dirty="0" smtClean="0">
                <a:solidFill>
                  <a:srgbClr val="F8F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sz="3600" u="sng" dirty="0">
              <a:solidFill>
                <a:srgbClr val="F8FC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3 Marcador de contenido"/>
          <p:cNvSpPr txBox="1">
            <a:spLocks/>
          </p:cNvSpPr>
          <p:nvPr/>
        </p:nvSpPr>
        <p:spPr>
          <a:xfrm>
            <a:off x="539552" y="1196752"/>
            <a:ext cx="8208912" cy="54006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s-ES" sz="2000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</a:rPr>
              <a:t>Servicio de primera categoría con ambientes diferentes.</a:t>
            </a: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v"/>
            </a:pPr>
            <a:endParaRPr lang="es-ES" sz="2000" b="1" dirty="0" smtClean="0">
              <a:solidFill>
                <a:schemeClr val="bg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s-ES" sz="2000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</a:rPr>
              <a:t>Según el municipio del cantón Rumiñahui, existen dos  únicos moteles registrados </a:t>
            </a: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v"/>
            </a:pPr>
            <a:endParaRPr lang="es-ES" sz="2000" b="1" dirty="0" smtClean="0">
              <a:solidFill>
                <a:schemeClr val="bg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s-ES" sz="2000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</a:rPr>
              <a:t>Decoraciones originales para días especiales 89,5 % , jacuzzi con un 61,6 % de preferencia, silla erótica con un 24,6 % de gusto, pista de baile con un 13,8 % de gusto.</a:t>
            </a: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v"/>
            </a:pPr>
            <a:endParaRPr lang="es-ES" sz="2000" b="1" dirty="0" smtClean="0">
              <a:solidFill>
                <a:schemeClr val="bg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s-ES" sz="2000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</a:rPr>
              <a:t>Una vez realizado en el estudio Técnico se determina que la mejor ubicación para este tipo de establecimiento.</a:t>
            </a:r>
          </a:p>
          <a:p>
            <a:pPr algn="just">
              <a:buClr>
                <a:srgbClr val="FFFF00"/>
              </a:buClr>
            </a:pPr>
            <a:endParaRPr lang="es-ES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815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Marcador de texto"/>
          <p:cNvSpPr txBox="1">
            <a:spLocks/>
          </p:cNvSpPr>
          <p:nvPr/>
        </p:nvSpPr>
        <p:spPr>
          <a:xfrm>
            <a:off x="1259632" y="404664"/>
            <a:ext cx="6552728" cy="639762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RECOMENDACIONES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1196752"/>
            <a:ext cx="8064896" cy="431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es-ES" sz="2000" b="1" dirty="0" smtClean="0">
                <a:solidFill>
                  <a:schemeClr val="bg2">
                    <a:lumMod val="50000"/>
                  </a:schemeClr>
                </a:solidFill>
                <a:ea typeface="Times New Roman"/>
              </a:rPr>
              <a:t>  Decoraciones temáticas.</a:t>
            </a:r>
          </a:p>
          <a:p>
            <a:pPr marL="342900" lvl="0" indent="-342900" algn="just">
              <a:lnSpc>
                <a:spcPct val="20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es-ES" sz="2000" b="1" dirty="0" smtClean="0">
                <a:solidFill>
                  <a:schemeClr val="bg2">
                    <a:lumMod val="50000"/>
                  </a:schemeClr>
                </a:solidFill>
                <a:ea typeface="Times New Roman"/>
              </a:rPr>
              <a:t> Normas técnicas para primera categoría</a:t>
            </a:r>
          </a:p>
          <a:p>
            <a:pPr marL="342900" lvl="0" indent="-342900" algn="just">
              <a:lnSpc>
                <a:spcPct val="20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es-ES" sz="2000" b="1" dirty="0" smtClean="0">
                <a:solidFill>
                  <a:schemeClr val="bg2">
                    <a:lumMod val="50000"/>
                  </a:schemeClr>
                </a:solidFill>
                <a:ea typeface="Times New Roman"/>
              </a:rPr>
              <a:t> Servicios en estos números de habitaciones: 4 habitaciones con jacuzzi, dos habitaciones con pista, dos con silla erótica y dos habitaciones que proporcione el paquete completo del servicio.</a:t>
            </a:r>
          </a:p>
          <a:p>
            <a:pPr marL="342900" lvl="0" indent="-342900" algn="just">
              <a:lnSpc>
                <a:spcPct val="20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es-ES" sz="2000" b="1" dirty="0" smtClean="0">
                <a:solidFill>
                  <a:schemeClr val="bg2">
                    <a:lumMod val="50000"/>
                  </a:schemeClr>
                </a:solidFill>
                <a:ea typeface="Times New Roman"/>
              </a:rPr>
              <a:t> El barrio San Vicente a 15 minutos del centro de la ciudad.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3" cstate="print"/>
          <a:srcRect l="24841" t="37107" r="36918" b="5795"/>
          <a:stretch>
            <a:fillRect/>
          </a:stretch>
        </p:blipFill>
        <p:spPr bwMode="auto">
          <a:xfrm>
            <a:off x="467544" y="1124744"/>
            <a:ext cx="5616624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 GENERALES </a:t>
            </a:r>
            <a:r>
              <a:rPr lang="es-E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 TURÍSTICAS </a:t>
            </a:r>
            <a:r>
              <a:rPr lang="es-E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CIUDAD DE  </a:t>
            </a:r>
            <a:r>
              <a:rPr lang="es-E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SANGOLQUI</a:t>
            </a:r>
            <a:endParaRPr lang="es-E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259632" y="5229200"/>
          <a:ext cx="7560840" cy="1224136"/>
        </p:xfrm>
        <a:graphic>
          <a:graphicData uri="http://schemas.openxmlformats.org/drawingml/2006/table">
            <a:tbl>
              <a:tblPr/>
              <a:tblGrid>
                <a:gridCol w="2274895"/>
                <a:gridCol w="1646968"/>
                <a:gridCol w="1670543"/>
                <a:gridCol w="1791629"/>
                <a:gridCol w="176805"/>
              </a:tblGrid>
              <a:tr h="595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URBANA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RURAL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SANGOLQUI</a:t>
                      </a:r>
                      <a:endParaRPr lang="es-ES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75.080</a:t>
                      </a:r>
                      <a:endParaRPr lang="es-ES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6.060</a:t>
                      </a:r>
                      <a:endParaRPr lang="es-ES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81.140</a:t>
                      </a:r>
                      <a:endParaRPr lang="es-ES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705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Fuente: Instituto Nacional de </a:t>
                      </a:r>
                      <a:r>
                        <a:rPr lang="es-ES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Estadísticas </a:t>
                      </a:r>
                      <a:r>
                        <a:rPr lang="es-ES" sz="16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y </a:t>
                      </a:r>
                      <a:r>
                        <a:rPr lang="es-ES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Censos </a:t>
                      </a:r>
                      <a:r>
                        <a:rPr lang="es-ES" sz="16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(INEC) Ecuador 2010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95936" y="4901679"/>
            <a:ext cx="464400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0950" algn="l"/>
              </a:tabLst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Población Urbana y Rural </a:t>
            </a:r>
            <a:r>
              <a:rPr lang="es-ES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s-ES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de Sangolquí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0950" algn="l"/>
              </a:tabLst>
            </a:pP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7" name="Picture 4" descr="http://trotamundo.letmego.com/files/2011/09/Simon-Fraser-Univers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918509"/>
            <a:ext cx="1728192" cy="2158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destinoecuador.ec/fotos/colibr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59832" cy="27089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l_fi" descr="http://upload.wikimedia.org/wikipedia/commons/thumb/b/bc/Iglesia_sangolqui_02.jpg/300px-Iglesia_sangolqui_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975126"/>
            <a:ext cx="3456384" cy="2750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l_fi" descr="http://1.bp.blogspot.com/-QGzIoJVgy74/TtvTwtSjnvI/AAAAAAAAAEA/ly9z_vg-zUE/s1600/Dibujo2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221088"/>
            <a:ext cx="2809642" cy="238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il_fi" descr="http://www.codeso.com/Fotos_Ecuador/Sangolqui-Ecuador-24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1" y="3789040"/>
            <a:ext cx="2736305" cy="29636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mainImage" descr="http://mw2.google.com/mw-panoramio/photos/medium/13592476.jpg">
            <a:hlinkClick r:id="rId7" tgtFrame="_blank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260648"/>
            <a:ext cx="3203848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6 Rectángulo"/>
          <p:cNvSpPr/>
          <p:nvPr/>
        </p:nvSpPr>
        <p:spPr>
          <a:xfrm>
            <a:off x="3419872" y="620688"/>
            <a:ext cx="2555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TURISMO</a:t>
            </a:r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072771" y="5025370"/>
            <a:ext cx="32994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SANGOLQUI</a:t>
            </a:r>
            <a:endParaRPr lang="es-E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http://i.hoy.ec/wp-content/uploads/2009/05/casc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04664"/>
            <a:ext cx="4490370" cy="3149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854" name="Picture 6" descr="http://www.ruminahui.gob.ec/imagenes/tur_imr_cas_rum_bo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4664"/>
            <a:ext cx="3744416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858" name="Picture 10" descr="http://old.ecuador.travel/en/images/stories/noticias/Hornado-habas-cocinadas-y-llapingach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645024"/>
            <a:ext cx="446449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Rectángulo"/>
          <p:cNvSpPr/>
          <p:nvPr/>
        </p:nvSpPr>
        <p:spPr>
          <a:xfrm>
            <a:off x="3563888" y="404664"/>
            <a:ext cx="1016675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</a:t>
            </a:r>
          </a:p>
          <a:p>
            <a:pPr algn="ctr"/>
            <a:r>
              <a:rPr lang="es-E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</a:t>
            </a:r>
          </a:p>
          <a:p>
            <a:pPr algn="ctr"/>
            <a:r>
              <a:rPr lang="es-E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</a:p>
          <a:p>
            <a:pPr algn="ctr"/>
            <a:r>
              <a:rPr lang="es-E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</a:t>
            </a:r>
          </a:p>
          <a:p>
            <a:pPr algn="ctr"/>
            <a:r>
              <a:rPr lang="es-E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</a:t>
            </a:r>
          </a:p>
          <a:p>
            <a:pPr algn="ctr"/>
            <a:r>
              <a:rPr lang="es-E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</a:t>
            </a:r>
          </a:p>
          <a:p>
            <a:pPr algn="ctr"/>
            <a:r>
              <a:rPr lang="es-E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</a:p>
          <a:p>
            <a:pPr algn="ctr"/>
            <a:r>
              <a:rPr lang="es-E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</a:p>
          <a:p>
            <a:pPr algn="ctr"/>
            <a:r>
              <a:rPr lang="es-E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</a:t>
            </a:r>
          </a:p>
          <a:p>
            <a:pPr algn="ctr"/>
            <a:r>
              <a:rPr lang="es-E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6" name="Picture 8" descr="http://1.bp.blogspot.com/_IBLsHuh8Vk8/TAWLjTkE4uI/AAAAAAAAAUk/nfIIvovQPSI/s1600/investigacion.jpg"/>
          <p:cNvPicPr>
            <a:picLocks noChangeAspect="1" noChangeArrowheads="1"/>
          </p:cNvPicPr>
          <p:nvPr/>
        </p:nvPicPr>
        <p:blipFill>
          <a:blip r:embed="rId3" cstate="print">
            <a:lum bright="69000" contrast="-10000"/>
          </a:blip>
          <a:srcRect/>
          <a:stretch>
            <a:fillRect/>
          </a:stretch>
        </p:blipFill>
        <p:spPr bwMode="auto">
          <a:xfrm>
            <a:off x="379305" y="188640"/>
            <a:ext cx="8441167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11560" y="1340768"/>
            <a:ext cx="7488832" cy="44644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ES" b="1" dirty="0" smtClean="0">
                <a:solidFill>
                  <a:srgbClr val="7030A0"/>
                </a:solidFill>
              </a:rPr>
              <a:t>Identificación y Planteamiento del Problema</a:t>
            </a:r>
          </a:p>
          <a:p>
            <a:pPr>
              <a:buNone/>
            </a:pPr>
            <a:endParaRPr lang="es-ES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s-ES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s-ES" b="1" dirty="0" smtClean="0">
                <a:solidFill>
                  <a:srgbClr val="7030A0"/>
                </a:solidFill>
              </a:rPr>
              <a:t>Delimitación de la </a:t>
            </a:r>
            <a:r>
              <a:rPr lang="es-ES" b="1" dirty="0" smtClean="0">
                <a:solidFill>
                  <a:srgbClr val="7030A0"/>
                </a:solidFill>
              </a:rPr>
              <a:t>Investigación</a:t>
            </a:r>
            <a:endParaRPr lang="es-ES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s-ES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s-ES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s-ES" b="1" dirty="0" smtClean="0">
                <a:solidFill>
                  <a:srgbClr val="7030A0"/>
                </a:solidFill>
              </a:rPr>
              <a:t>Objetivo de la Investigación </a:t>
            </a:r>
          </a:p>
          <a:p>
            <a:pPr>
              <a:buFont typeface="Wingdings" pitchFamily="2" charset="2"/>
              <a:buChar char="Ø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endParaRPr lang="es-ES" dirty="0"/>
          </a:p>
        </p:txBody>
      </p:sp>
      <p:pic>
        <p:nvPicPr>
          <p:cNvPr id="53254" name="Picture 6" descr="http://andreagirl2000.files.wordpress.com/2011/12/mko.jpg?w=300&amp;h=300"/>
          <p:cNvPicPr>
            <a:picLocks noChangeAspect="1" noChangeArrowheads="1"/>
          </p:cNvPicPr>
          <p:nvPr/>
        </p:nvPicPr>
        <p:blipFill>
          <a:blip r:embed="rId4" cstate="print"/>
          <a:srcRect l="12600" t="2520" r="21881" b="4241"/>
          <a:stretch>
            <a:fillRect/>
          </a:stretch>
        </p:blipFill>
        <p:spPr bwMode="auto">
          <a:xfrm>
            <a:off x="7956376" y="476672"/>
            <a:ext cx="860204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2208</TotalTime>
  <Words>1667</Words>
  <Application>Microsoft Office PowerPoint</Application>
  <PresentationFormat>Presentación en pantalla (4:3)</PresentationFormat>
  <Paragraphs>697</Paragraphs>
  <Slides>57</Slides>
  <Notes>57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59" baseType="lpstr">
      <vt:lpstr>Papel</vt:lpstr>
      <vt:lpstr>Ecuación</vt:lpstr>
      <vt:lpstr>Diapositiva 1</vt:lpstr>
      <vt:lpstr>PROPUESTA PARA LA CREACIÓN DE UN MOTEL  EN LA CIUDAD DE SANGOLQUÍ  PROVINCIA DE PICHINCHA</vt:lpstr>
      <vt:lpstr>TURISMO Y ESTABLECIMIENTOS HOTELEROS </vt:lpstr>
      <vt:lpstr>Diapositiva 4</vt:lpstr>
      <vt:lpstr>CARACTERÍSTICAS GENERALES  Y  TURÍSTICAS DE LA CIUDAD DE  SANGOLQUI</vt:lpstr>
      <vt:lpstr>CARACTERÍSTICAS GENERALES  Y  TURÍSTICAS DE LA CIUDAD DE  SANGOLQUI</vt:lpstr>
      <vt:lpstr>Diapositiva 7</vt:lpstr>
      <vt:lpstr>Diapositiva 8</vt:lpstr>
      <vt:lpstr>Diapositiva 9</vt:lpstr>
      <vt:lpstr>Objetivos del Estudio del Mercado </vt:lpstr>
      <vt:lpstr>Diapositiva 11</vt:lpstr>
      <vt:lpstr>TAMAÑO DEL UNIVERSO</vt:lpstr>
      <vt:lpstr>TAMAÑO DE LA MUESTRA</vt:lpstr>
      <vt:lpstr>ALEATORIO ESTRATIFICADO PROPORCIONAL</vt:lpstr>
      <vt:lpstr>Diapositiva 15</vt:lpstr>
      <vt:lpstr>RESULTADOS: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ANÁLISIS DE LA DEMANDA </vt:lpstr>
      <vt:lpstr>ANÁLISIS DE LA OFERTA</vt:lpstr>
      <vt:lpstr>Diapositiva 28</vt:lpstr>
      <vt:lpstr>PRODUCTO: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PRECIO :</vt:lpstr>
      <vt:lpstr>PLAZA:</vt:lpstr>
      <vt:lpstr>PROMOCIÓN: </vt:lpstr>
      <vt:lpstr>ESTUDIO TÉCNICO – FINANCIERO</vt:lpstr>
      <vt:lpstr>Diapositiva 43</vt:lpstr>
      <vt:lpstr>MÉTODO DE CALIFICACIÓN POR PUNTOS:  </vt:lpstr>
      <vt:lpstr>Diapositiva 45</vt:lpstr>
      <vt:lpstr>Diapositiva 46</vt:lpstr>
      <vt:lpstr>DISEÑO DE PLANTA</vt:lpstr>
      <vt:lpstr>Diapositiva 48</vt:lpstr>
      <vt:lpstr>MISIÓN</vt:lpstr>
      <vt:lpstr>VISIÓN</vt:lpstr>
      <vt:lpstr>MARCO LEGAL</vt:lpstr>
      <vt:lpstr>INVERSIONES: </vt:lpstr>
      <vt:lpstr>Diapositiva 53</vt:lpstr>
      <vt:lpstr>Diapositiva 54</vt:lpstr>
      <vt:lpstr> CONCLUSIONES   Y  RECOMENDACIONES</vt:lpstr>
      <vt:lpstr>Diapositiva 56</vt:lpstr>
      <vt:lpstr>Diapositiva 57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Valued Acer Customer</dc:creator>
  <cp:lastModifiedBy>Valued Acer Customer</cp:lastModifiedBy>
  <cp:revision>190</cp:revision>
  <dcterms:created xsi:type="dcterms:W3CDTF">2012-12-03T15:26:09Z</dcterms:created>
  <dcterms:modified xsi:type="dcterms:W3CDTF">2012-12-15T23:58:24Z</dcterms:modified>
</cp:coreProperties>
</file>