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95" r:id="rId2"/>
    <p:sldId id="257" r:id="rId3"/>
    <p:sldId id="293" r:id="rId4"/>
    <p:sldId id="259" r:id="rId5"/>
    <p:sldId id="260" r:id="rId6"/>
    <p:sldId id="261" r:id="rId7"/>
    <p:sldId id="262" r:id="rId8"/>
    <p:sldId id="263" r:id="rId9"/>
    <p:sldId id="297" r:id="rId10"/>
    <p:sldId id="298" r:id="rId11"/>
    <p:sldId id="306" r:id="rId12"/>
    <p:sldId id="264" r:id="rId13"/>
    <p:sldId id="266" r:id="rId14"/>
    <p:sldId id="267" r:id="rId15"/>
    <p:sldId id="268" r:id="rId16"/>
    <p:sldId id="269" r:id="rId17"/>
    <p:sldId id="270" r:id="rId18"/>
    <p:sldId id="271" r:id="rId19"/>
    <p:sldId id="272" r:id="rId20"/>
    <p:sldId id="273" r:id="rId21"/>
    <p:sldId id="296" r:id="rId22"/>
    <p:sldId id="274" r:id="rId23"/>
    <p:sldId id="275" r:id="rId24"/>
    <p:sldId id="276" r:id="rId25"/>
    <p:sldId id="301" r:id="rId26"/>
    <p:sldId id="304" r:id="rId27"/>
    <p:sldId id="277" r:id="rId28"/>
    <p:sldId id="278" r:id="rId29"/>
    <p:sldId id="279" r:id="rId30"/>
    <p:sldId id="280" r:id="rId31"/>
    <p:sldId id="281" r:id="rId32"/>
    <p:sldId id="282" r:id="rId33"/>
    <p:sldId id="283" r:id="rId34"/>
    <p:sldId id="284" r:id="rId35"/>
    <p:sldId id="286" r:id="rId36"/>
    <p:sldId id="288" r:id="rId37"/>
    <p:sldId id="303" r:id="rId3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75" d="100"/>
          <a:sy n="75" d="100"/>
        </p:scale>
        <p:origin x="-1218" y="-90"/>
      </p:cViewPr>
      <p:guideLst>
        <p:guide orient="horz" pos="2160"/>
        <p:guide pos="2880"/>
      </p:guideLst>
    </p:cSldViewPr>
  </p:slideViewPr>
  <p:outlineViewPr>
    <p:cViewPr>
      <p:scale>
        <a:sx n="33" d="100"/>
        <a:sy n="33" d="100"/>
      </p:scale>
      <p:origin x="0" y="213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image" Target="../media/image57.jpeg"/></Relationships>
</file>

<file path=ppt/diagrams/_rels/data3.xml.rels><?xml version="1.0" encoding="UTF-8" standalone="yes"?>
<Relationships xmlns="http://schemas.openxmlformats.org/package/2006/relationships"><Relationship Id="rId1" Type="http://schemas.openxmlformats.org/officeDocument/2006/relationships/image" Target="../media/image57.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57.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57.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30EFF9-3A1B-46FC-BC9F-152A6BF7018F}" type="doc">
      <dgm:prSet loTypeId="urn:microsoft.com/office/officeart/2005/8/layout/list1" loCatId="list" qsTypeId="urn:microsoft.com/office/officeart/2005/8/quickstyle/simple1" qsCatId="simple" csTypeId="urn:microsoft.com/office/officeart/2005/8/colors/colorful1#1" csCatId="colorful" phldr="1"/>
      <dgm:spPr/>
      <dgm:t>
        <a:bodyPr/>
        <a:lstStyle/>
        <a:p>
          <a:endParaRPr lang="es-ES"/>
        </a:p>
      </dgm:t>
    </dgm:pt>
    <dgm:pt modelId="{E4E2C990-CF48-4C8C-9D52-BD7A24F9A54C}">
      <dgm:prSet phldrT="[Texto]" custT="1"/>
      <dgm:spPr/>
      <dgm:t>
        <a:bodyPr/>
        <a:lstStyle/>
        <a:p>
          <a:r>
            <a:rPr lang="es-ES" sz="1800" b="1" dirty="0" smtClean="0">
              <a:solidFill>
                <a:schemeClr val="tx1"/>
              </a:solidFill>
              <a:latin typeface="Times New Roman" pitchFamily="18" charset="0"/>
              <a:cs typeface="Times New Roman" pitchFamily="18" charset="0"/>
            </a:rPr>
            <a:t>OPERATIVO:</a:t>
          </a:r>
        </a:p>
        <a:p>
          <a:r>
            <a:rPr lang="es-ES" sz="1800" b="0" dirty="0" smtClean="0">
              <a:latin typeface="Times New Roman" pitchFamily="18" charset="0"/>
              <a:cs typeface="Times New Roman" pitchFamily="18" charset="0"/>
            </a:rPr>
            <a:t>Garantizar el optimo funcionamiento del sistema y sus funciones</a:t>
          </a:r>
          <a:endParaRPr lang="es-ES" sz="1800" b="0" dirty="0">
            <a:latin typeface="Times New Roman" pitchFamily="18" charset="0"/>
            <a:cs typeface="Times New Roman" pitchFamily="18" charset="0"/>
          </a:endParaRPr>
        </a:p>
      </dgm:t>
    </dgm:pt>
    <dgm:pt modelId="{A5CDB7C5-4DD4-4692-9155-6DD167B081DF}" type="parTrans" cxnId="{3FC194FA-13C8-4A8A-9285-07C0B51418EF}">
      <dgm:prSet/>
      <dgm:spPr/>
      <dgm:t>
        <a:bodyPr/>
        <a:lstStyle/>
        <a:p>
          <a:endParaRPr lang="es-ES">
            <a:latin typeface="Times New Roman" pitchFamily="18" charset="0"/>
            <a:cs typeface="Times New Roman" pitchFamily="18" charset="0"/>
          </a:endParaRPr>
        </a:p>
      </dgm:t>
    </dgm:pt>
    <dgm:pt modelId="{191ACCFE-8C45-4A83-ABAF-955451CD9AB3}" type="sibTrans" cxnId="{3FC194FA-13C8-4A8A-9285-07C0B51418EF}">
      <dgm:prSet/>
      <dgm:spPr/>
      <dgm:t>
        <a:bodyPr/>
        <a:lstStyle/>
        <a:p>
          <a:endParaRPr lang="es-ES">
            <a:latin typeface="Times New Roman" pitchFamily="18" charset="0"/>
            <a:cs typeface="Times New Roman" pitchFamily="18" charset="0"/>
          </a:endParaRPr>
        </a:p>
      </dgm:t>
    </dgm:pt>
    <dgm:pt modelId="{5689728D-1726-4A63-99F1-1DA9DDC1C60E}">
      <dgm:prSet phldrT="[Texto]" custT="1"/>
      <dgm:spPr/>
      <dgm:t>
        <a:bodyPr/>
        <a:lstStyle/>
        <a:p>
          <a:r>
            <a:rPr lang="es-ES" sz="1800" b="1" dirty="0" smtClean="0">
              <a:solidFill>
                <a:schemeClr val="tx1"/>
              </a:solidFill>
              <a:latin typeface="Times New Roman" pitchFamily="18" charset="0"/>
              <a:cs typeface="Times New Roman" pitchFamily="18" charset="0"/>
            </a:rPr>
            <a:t>PERIÓDICO:</a:t>
          </a:r>
        </a:p>
        <a:p>
          <a:r>
            <a:rPr lang="es-ES" sz="1800" b="0" dirty="0" smtClean="0">
              <a:solidFill>
                <a:schemeClr val="bg1"/>
              </a:solidFill>
              <a:latin typeface="Times New Roman" pitchFamily="18" charset="0"/>
              <a:cs typeface="Times New Roman" pitchFamily="18" charset="0"/>
            </a:rPr>
            <a:t>Con el correr del tiempo, usuarios del sistema estarán mas familiarizados</a:t>
          </a:r>
          <a:endParaRPr lang="es-ES" sz="1800" b="0" dirty="0">
            <a:solidFill>
              <a:schemeClr val="bg1"/>
            </a:solidFill>
            <a:latin typeface="Times New Roman" pitchFamily="18" charset="0"/>
            <a:cs typeface="Times New Roman" pitchFamily="18" charset="0"/>
          </a:endParaRPr>
        </a:p>
      </dgm:t>
    </dgm:pt>
    <dgm:pt modelId="{FB4ABABA-2BF5-4306-AEED-CA7F43B55B4C}" type="parTrans" cxnId="{D8578155-BCB7-4BEE-9CBE-1A64EA1DB0BD}">
      <dgm:prSet/>
      <dgm:spPr/>
      <dgm:t>
        <a:bodyPr/>
        <a:lstStyle/>
        <a:p>
          <a:endParaRPr lang="es-ES">
            <a:latin typeface="Times New Roman" pitchFamily="18" charset="0"/>
            <a:cs typeface="Times New Roman" pitchFamily="18" charset="0"/>
          </a:endParaRPr>
        </a:p>
      </dgm:t>
    </dgm:pt>
    <dgm:pt modelId="{CD18E84D-52CA-4CA9-9589-0664F396545F}" type="sibTrans" cxnId="{D8578155-BCB7-4BEE-9CBE-1A64EA1DB0BD}">
      <dgm:prSet/>
      <dgm:spPr/>
      <dgm:t>
        <a:bodyPr/>
        <a:lstStyle/>
        <a:p>
          <a:endParaRPr lang="es-ES">
            <a:latin typeface="Times New Roman" pitchFamily="18" charset="0"/>
            <a:cs typeface="Times New Roman" pitchFamily="18" charset="0"/>
          </a:endParaRPr>
        </a:p>
      </dgm:t>
    </dgm:pt>
    <dgm:pt modelId="{E2F82C6B-0311-435E-998F-059765D03651}">
      <dgm:prSet phldrT="[Texto]" custT="1"/>
      <dgm:spPr/>
      <dgm:t>
        <a:bodyPr/>
        <a:lstStyle/>
        <a:p>
          <a:r>
            <a:rPr lang="es-ES" sz="1800" b="1" dirty="0" smtClean="0">
              <a:solidFill>
                <a:schemeClr val="tx1"/>
              </a:solidFill>
              <a:latin typeface="Times New Roman" pitchFamily="18" charset="0"/>
              <a:cs typeface="Times New Roman" pitchFamily="18" charset="0"/>
            </a:rPr>
            <a:t>SEGURIDAD:</a:t>
          </a:r>
        </a:p>
        <a:p>
          <a:r>
            <a:rPr lang="es-ES" sz="1800" b="0" dirty="0" smtClean="0">
              <a:latin typeface="Times New Roman" pitchFamily="18" charset="0"/>
              <a:cs typeface="Times New Roman" pitchFamily="18" charset="0"/>
            </a:rPr>
            <a:t>Este punto es muy importante ya que estará designado el personal por la gerencia</a:t>
          </a:r>
          <a:endParaRPr lang="es-ES" sz="1800" b="0" dirty="0">
            <a:latin typeface="Times New Roman" pitchFamily="18" charset="0"/>
            <a:cs typeface="Times New Roman" pitchFamily="18" charset="0"/>
          </a:endParaRPr>
        </a:p>
      </dgm:t>
    </dgm:pt>
    <dgm:pt modelId="{2EE335F3-C469-408F-950E-FCCA1A56F792}" type="parTrans" cxnId="{DF01F7DE-7CFF-4D6F-A2AE-F83477F837B7}">
      <dgm:prSet/>
      <dgm:spPr/>
      <dgm:t>
        <a:bodyPr/>
        <a:lstStyle/>
        <a:p>
          <a:endParaRPr lang="es-ES">
            <a:latin typeface="Times New Roman" pitchFamily="18" charset="0"/>
            <a:cs typeface="Times New Roman" pitchFamily="18" charset="0"/>
          </a:endParaRPr>
        </a:p>
      </dgm:t>
    </dgm:pt>
    <dgm:pt modelId="{4FF5337C-C21E-4057-9788-AF3A57F6CBA9}" type="sibTrans" cxnId="{DF01F7DE-7CFF-4D6F-A2AE-F83477F837B7}">
      <dgm:prSet/>
      <dgm:spPr/>
      <dgm:t>
        <a:bodyPr/>
        <a:lstStyle/>
        <a:p>
          <a:endParaRPr lang="es-ES">
            <a:latin typeface="Times New Roman" pitchFamily="18" charset="0"/>
            <a:cs typeface="Times New Roman" pitchFamily="18" charset="0"/>
          </a:endParaRPr>
        </a:p>
      </dgm:t>
    </dgm:pt>
    <dgm:pt modelId="{3FBBC65E-A04A-4783-84ED-B0D171257323}" type="pres">
      <dgm:prSet presAssocID="{D530EFF9-3A1B-46FC-BC9F-152A6BF7018F}" presName="linear" presStyleCnt="0">
        <dgm:presLayoutVars>
          <dgm:dir/>
          <dgm:animLvl val="lvl"/>
          <dgm:resizeHandles val="exact"/>
        </dgm:presLayoutVars>
      </dgm:prSet>
      <dgm:spPr/>
      <dgm:t>
        <a:bodyPr/>
        <a:lstStyle/>
        <a:p>
          <a:endParaRPr lang="es-ES"/>
        </a:p>
      </dgm:t>
    </dgm:pt>
    <dgm:pt modelId="{70CFBB42-25B6-4513-B393-3AAE79B8E380}" type="pres">
      <dgm:prSet presAssocID="{E4E2C990-CF48-4C8C-9D52-BD7A24F9A54C}" presName="parentLin" presStyleCnt="0"/>
      <dgm:spPr/>
    </dgm:pt>
    <dgm:pt modelId="{563ECA15-6FFE-4947-9186-741E3BA5AD2F}" type="pres">
      <dgm:prSet presAssocID="{E4E2C990-CF48-4C8C-9D52-BD7A24F9A54C}" presName="parentLeftMargin" presStyleLbl="node1" presStyleIdx="0" presStyleCnt="3"/>
      <dgm:spPr/>
      <dgm:t>
        <a:bodyPr/>
        <a:lstStyle/>
        <a:p>
          <a:endParaRPr lang="es-ES"/>
        </a:p>
      </dgm:t>
    </dgm:pt>
    <dgm:pt modelId="{393CC449-BF68-4971-90DA-EB3646A5903E}" type="pres">
      <dgm:prSet presAssocID="{E4E2C990-CF48-4C8C-9D52-BD7A24F9A54C}" presName="parentText" presStyleLbl="node1" presStyleIdx="0" presStyleCnt="3">
        <dgm:presLayoutVars>
          <dgm:chMax val="0"/>
          <dgm:bulletEnabled val="1"/>
        </dgm:presLayoutVars>
      </dgm:prSet>
      <dgm:spPr/>
      <dgm:t>
        <a:bodyPr/>
        <a:lstStyle/>
        <a:p>
          <a:endParaRPr lang="es-ES"/>
        </a:p>
      </dgm:t>
    </dgm:pt>
    <dgm:pt modelId="{1138ED3E-8A8D-4B6C-B775-D60E23FD9619}" type="pres">
      <dgm:prSet presAssocID="{E4E2C990-CF48-4C8C-9D52-BD7A24F9A54C}" presName="negativeSpace" presStyleCnt="0"/>
      <dgm:spPr/>
    </dgm:pt>
    <dgm:pt modelId="{DBA1F2C4-DEE9-4FAA-A05F-345485F34321}" type="pres">
      <dgm:prSet presAssocID="{E4E2C990-CF48-4C8C-9D52-BD7A24F9A54C}" presName="childText" presStyleLbl="conFgAcc1" presStyleIdx="0" presStyleCnt="3">
        <dgm:presLayoutVars>
          <dgm:bulletEnabled val="1"/>
        </dgm:presLayoutVars>
      </dgm:prSet>
      <dgm:spPr/>
    </dgm:pt>
    <dgm:pt modelId="{BEF5B4EB-60BB-4F99-82F1-604D0B51F959}" type="pres">
      <dgm:prSet presAssocID="{191ACCFE-8C45-4A83-ABAF-955451CD9AB3}" presName="spaceBetweenRectangles" presStyleCnt="0"/>
      <dgm:spPr/>
    </dgm:pt>
    <dgm:pt modelId="{EFCF4F0B-E03C-4C5B-847A-88B6CA762130}" type="pres">
      <dgm:prSet presAssocID="{5689728D-1726-4A63-99F1-1DA9DDC1C60E}" presName="parentLin" presStyleCnt="0"/>
      <dgm:spPr/>
    </dgm:pt>
    <dgm:pt modelId="{32F7144C-593B-4DE2-8454-17B1C8A7569C}" type="pres">
      <dgm:prSet presAssocID="{5689728D-1726-4A63-99F1-1DA9DDC1C60E}" presName="parentLeftMargin" presStyleLbl="node1" presStyleIdx="0" presStyleCnt="3"/>
      <dgm:spPr/>
      <dgm:t>
        <a:bodyPr/>
        <a:lstStyle/>
        <a:p>
          <a:endParaRPr lang="es-ES"/>
        </a:p>
      </dgm:t>
    </dgm:pt>
    <dgm:pt modelId="{EF871C65-7542-41FE-907C-52ED7E780576}" type="pres">
      <dgm:prSet presAssocID="{5689728D-1726-4A63-99F1-1DA9DDC1C60E}" presName="parentText" presStyleLbl="node1" presStyleIdx="1" presStyleCnt="3">
        <dgm:presLayoutVars>
          <dgm:chMax val="0"/>
          <dgm:bulletEnabled val="1"/>
        </dgm:presLayoutVars>
      </dgm:prSet>
      <dgm:spPr/>
      <dgm:t>
        <a:bodyPr/>
        <a:lstStyle/>
        <a:p>
          <a:endParaRPr lang="es-ES"/>
        </a:p>
      </dgm:t>
    </dgm:pt>
    <dgm:pt modelId="{9502177A-CB55-434B-8456-481EDC9DBF8C}" type="pres">
      <dgm:prSet presAssocID="{5689728D-1726-4A63-99F1-1DA9DDC1C60E}" presName="negativeSpace" presStyleCnt="0"/>
      <dgm:spPr/>
    </dgm:pt>
    <dgm:pt modelId="{CD53EDAB-C7C0-4FA5-AF14-E3EFA0533773}" type="pres">
      <dgm:prSet presAssocID="{5689728D-1726-4A63-99F1-1DA9DDC1C60E}" presName="childText" presStyleLbl="conFgAcc1" presStyleIdx="1" presStyleCnt="3">
        <dgm:presLayoutVars>
          <dgm:bulletEnabled val="1"/>
        </dgm:presLayoutVars>
      </dgm:prSet>
      <dgm:spPr/>
    </dgm:pt>
    <dgm:pt modelId="{D6F1113B-DE51-451F-97CB-44DA006774BF}" type="pres">
      <dgm:prSet presAssocID="{CD18E84D-52CA-4CA9-9589-0664F396545F}" presName="spaceBetweenRectangles" presStyleCnt="0"/>
      <dgm:spPr/>
    </dgm:pt>
    <dgm:pt modelId="{79B9F001-AB9D-4DC7-A5B5-BC1B9E8A3C06}" type="pres">
      <dgm:prSet presAssocID="{E2F82C6B-0311-435E-998F-059765D03651}" presName="parentLin" presStyleCnt="0"/>
      <dgm:spPr/>
    </dgm:pt>
    <dgm:pt modelId="{483BA851-0B0F-46D1-BB3A-CB97FC4E4E64}" type="pres">
      <dgm:prSet presAssocID="{E2F82C6B-0311-435E-998F-059765D03651}" presName="parentLeftMargin" presStyleLbl="node1" presStyleIdx="1" presStyleCnt="3"/>
      <dgm:spPr/>
      <dgm:t>
        <a:bodyPr/>
        <a:lstStyle/>
        <a:p>
          <a:endParaRPr lang="es-ES"/>
        </a:p>
      </dgm:t>
    </dgm:pt>
    <dgm:pt modelId="{8301E2A3-7F79-418A-A24A-9E18B2C43443}" type="pres">
      <dgm:prSet presAssocID="{E2F82C6B-0311-435E-998F-059765D03651}" presName="parentText" presStyleLbl="node1" presStyleIdx="2" presStyleCnt="3">
        <dgm:presLayoutVars>
          <dgm:chMax val="0"/>
          <dgm:bulletEnabled val="1"/>
        </dgm:presLayoutVars>
      </dgm:prSet>
      <dgm:spPr/>
      <dgm:t>
        <a:bodyPr/>
        <a:lstStyle/>
        <a:p>
          <a:endParaRPr lang="es-ES"/>
        </a:p>
      </dgm:t>
    </dgm:pt>
    <dgm:pt modelId="{AE3718F3-A473-45D3-854A-A085D61298A3}" type="pres">
      <dgm:prSet presAssocID="{E2F82C6B-0311-435E-998F-059765D03651}" presName="negativeSpace" presStyleCnt="0"/>
      <dgm:spPr/>
    </dgm:pt>
    <dgm:pt modelId="{25B493EB-D034-4EF7-AB32-57A90C150A1B}" type="pres">
      <dgm:prSet presAssocID="{E2F82C6B-0311-435E-998F-059765D03651}" presName="childText" presStyleLbl="conFgAcc1" presStyleIdx="2" presStyleCnt="3">
        <dgm:presLayoutVars>
          <dgm:bulletEnabled val="1"/>
        </dgm:presLayoutVars>
      </dgm:prSet>
      <dgm:spPr/>
    </dgm:pt>
  </dgm:ptLst>
  <dgm:cxnLst>
    <dgm:cxn modelId="{069071DB-B9BE-4067-B518-DF3E7ECC47CF}" type="presOf" srcId="{5689728D-1726-4A63-99F1-1DA9DDC1C60E}" destId="{EF871C65-7542-41FE-907C-52ED7E780576}" srcOrd="1" destOrd="0" presId="urn:microsoft.com/office/officeart/2005/8/layout/list1"/>
    <dgm:cxn modelId="{EB0BFA3F-1858-472F-8A90-76879C1D9CB1}" type="presOf" srcId="{D530EFF9-3A1B-46FC-BC9F-152A6BF7018F}" destId="{3FBBC65E-A04A-4783-84ED-B0D171257323}" srcOrd="0" destOrd="0" presId="urn:microsoft.com/office/officeart/2005/8/layout/list1"/>
    <dgm:cxn modelId="{3FC194FA-13C8-4A8A-9285-07C0B51418EF}" srcId="{D530EFF9-3A1B-46FC-BC9F-152A6BF7018F}" destId="{E4E2C990-CF48-4C8C-9D52-BD7A24F9A54C}" srcOrd="0" destOrd="0" parTransId="{A5CDB7C5-4DD4-4692-9155-6DD167B081DF}" sibTransId="{191ACCFE-8C45-4A83-ABAF-955451CD9AB3}"/>
    <dgm:cxn modelId="{A43E30B3-4564-406F-8309-7680EADF7E7A}" type="presOf" srcId="{E2F82C6B-0311-435E-998F-059765D03651}" destId="{483BA851-0B0F-46D1-BB3A-CB97FC4E4E64}" srcOrd="0" destOrd="0" presId="urn:microsoft.com/office/officeart/2005/8/layout/list1"/>
    <dgm:cxn modelId="{E7D9BEA5-DECB-464A-9114-3FA3840BCD48}" type="presOf" srcId="{5689728D-1726-4A63-99F1-1DA9DDC1C60E}" destId="{32F7144C-593B-4DE2-8454-17B1C8A7569C}" srcOrd="0" destOrd="0" presId="urn:microsoft.com/office/officeart/2005/8/layout/list1"/>
    <dgm:cxn modelId="{DF01F7DE-7CFF-4D6F-A2AE-F83477F837B7}" srcId="{D530EFF9-3A1B-46FC-BC9F-152A6BF7018F}" destId="{E2F82C6B-0311-435E-998F-059765D03651}" srcOrd="2" destOrd="0" parTransId="{2EE335F3-C469-408F-950E-FCCA1A56F792}" sibTransId="{4FF5337C-C21E-4057-9788-AF3A57F6CBA9}"/>
    <dgm:cxn modelId="{F72F4C1A-53EC-49AB-937A-B6A6A07F381A}" type="presOf" srcId="{E4E2C990-CF48-4C8C-9D52-BD7A24F9A54C}" destId="{393CC449-BF68-4971-90DA-EB3646A5903E}" srcOrd="1" destOrd="0" presId="urn:microsoft.com/office/officeart/2005/8/layout/list1"/>
    <dgm:cxn modelId="{B8140D97-6276-426A-B619-816EB4BAAB96}" type="presOf" srcId="{E2F82C6B-0311-435E-998F-059765D03651}" destId="{8301E2A3-7F79-418A-A24A-9E18B2C43443}" srcOrd="1" destOrd="0" presId="urn:microsoft.com/office/officeart/2005/8/layout/list1"/>
    <dgm:cxn modelId="{E85EF9CA-53B1-4370-8D4E-100035E5827E}" type="presOf" srcId="{E4E2C990-CF48-4C8C-9D52-BD7A24F9A54C}" destId="{563ECA15-6FFE-4947-9186-741E3BA5AD2F}" srcOrd="0" destOrd="0" presId="urn:microsoft.com/office/officeart/2005/8/layout/list1"/>
    <dgm:cxn modelId="{D8578155-BCB7-4BEE-9CBE-1A64EA1DB0BD}" srcId="{D530EFF9-3A1B-46FC-BC9F-152A6BF7018F}" destId="{5689728D-1726-4A63-99F1-1DA9DDC1C60E}" srcOrd="1" destOrd="0" parTransId="{FB4ABABA-2BF5-4306-AEED-CA7F43B55B4C}" sibTransId="{CD18E84D-52CA-4CA9-9589-0664F396545F}"/>
    <dgm:cxn modelId="{EE8AC6B3-C684-44AA-86C8-53D473ADA073}" type="presParOf" srcId="{3FBBC65E-A04A-4783-84ED-B0D171257323}" destId="{70CFBB42-25B6-4513-B393-3AAE79B8E380}" srcOrd="0" destOrd="0" presId="urn:microsoft.com/office/officeart/2005/8/layout/list1"/>
    <dgm:cxn modelId="{A99F3170-EB31-421C-AAAE-584753C73C60}" type="presParOf" srcId="{70CFBB42-25B6-4513-B393-3AAE79B8E380}" destId="{563ECA15-6FFE-4947-9186-741E3BA5AD2F}" srcOrd="0" destOrd="0" presId="urn:microsoft.com/office/officeart/2005/8/layout/list1"/>
    <dgm:cxn modelId="{5DE43F69-98DA-42BB-9625-9B6A85B751D7}" type="presParOf" srcId="{70CFBB42-25B6-4513-B393-3AAE79B8E380}" destId="{393CC449-BF68-4971-90DA-EB3646A5903E}" srcOrd="1" destOrd="0" presId="urn:microsoft.com/office/officeart/2005/8/layout/list1"/>
    <dgm:cxn modelId="{2FBEB81C-2AB5-472F-B3E7-D362533063FF}" type="presParOf" srcId="{3FBBC65E-A04A-4783-84ED-B0D171257323}" destId="{1138ED3E-8A8D-4B6C-B775-D60E23FD9619}" srcOrd="1" destOrd="0" presId="urn:microsoft.com/office/officeart/2005/8/layout/list1"/>
    <dgm:cxn modelId="{20ED3CE5-AE4D-45EF-BC0B-E79F3E47CE85}" type="presParOf" srcId="{3FBBC65E-A04A-4783-84ED-B0D171257323}" destId="{DBA1F2C4-DEE9-4FAA-A05F-345485F34321}" srcOrd="2" destOrd="0" presId="urn:microsoft.com/office/officeart/2005/8/layout/list1"/>
    <dgm:cxn modelId="{CB6CB656-97DA-4272-BF31-226AFB569217}" type="presParOf" srcId="{3FBBC65E-A04A-4783-84ED-B0D171257323}" destId="{BEF5B4EB-60BB-4F99-82F1-604D0B51F959}" srcOrd="3" destOrd="0" presId="urn:microsoft.com/office/officeart/2005/8/layout/list1"/>
    <dgm:cxn modelId="{567DC323-7291-46DD-A892-FA314973891A}" type="presParOf" srcId="{3FBBC65E-A04A-4783-84ED-B0D171257323}" destId="{EFCF4F0B-E03C-4C5B-847A-88B6CA762130}" srcOrd="4" destOrd="0" presId="urn:microsoft.com/office/officeart/2005/8/layout/list1"/>
    <dgm:cxn modelId="{A47DA3E1-69F2-4ED8-9A31-0919DB2A9B4C}" type="presParOf" srcId="{EFCF4F0B-E03C-4C5B-847A-88B6CA762130}" destId="{32F7144C-593B-4DE2-8454-17B1C8A7569C}" srcOrd="0" destOrd="0" presId="urn:microsoft.com/office/officeart/2005/8/layout/list1"/>
    <dgm:cxn modelId="{9282911B-DDE6-48AE-B117-045ED496FAE0}" type="presParOf" srcId="{EFCF4F0B-E03C-4C5B-847A-88B6CA762130}" destId="{EF871C65-7542-41FE-907C-52ED7E780576}" srcOrd="1" destOrd="0" presId="urn:microsoft.com/office/officeart/2005/8/layout/list1"/>
    <dgm:cxn modelId="{726382BD-DD85-4636-AEB2-FDBB874C6AF6}" type="presParOf" srcId="{3FBBC65E-A04A-4783-84ED-B0D171257323}" destId="{9502177A-CB55-434B-8456-481EDC9DBF8C}" srcOrd="5" destOrd="0" presId="urn:microsoft.com/office/officeart/2005/8/layout/list1"/>
    <dgm:cxn modelId="{08524B10-9A24-45F0-8E9A-ADB75AD97780}" type="presParOf" srcId="{3FBBC65E-A04A-4783-84ED-B0D171257323}" destId="{CD53EDAB-C7C0-4FA5-AF14-E3EFA0533773}" srcOrd="6" destOrd="0" presId="urn:microsoft.com/office/officeart/2005/8/layout/list1"/>
    <dgm:cxn modelId="{A1F7ADBA-0B7B-4122-A711-B6714474CA41}" type="presParOf" srcId="{3FBBC65E-A04A-4783-84ED-B0D171257323}" destId="{D6F1113B-DE51-451F-97CB-44DA006774BF}" srcOrd="7" destOrd="0" presId="urn:microsoft.com/office/officeart/2005/8/layout/list1"/>
    <dgm:cxn modelId="{E313163F-178D-4896-A4D2-9A58F75E3059}" type="presParOf" srcId="{3FBBC65E-A04A-4783-84ED-B0D171257323}" destId="{79B9F001-AB9D-4DC7-A5B5-BC1B9E8A3C06}" srcOrd="8" destOrd="0" presId="urn:microsoft.com/office/officeart/2005/8/layout/list1"/>
    <dgm:cxn modelId="{15510B59-5A4A-4029-8F6F-C430EA3C9D49}" type="presParOf" srcId="{79B9F001-AB9D-4DC7-A5B5-BC1B9E8A3C06}" destId="{483BA851-0B0F-46D1-BB3A-CB97FC4E4E64}" srcOrd="0" destOrd="0" presId="urn:microsoft.com/office/officeart/2005/8/layout/list1"/>
    <dgm:cxn modelId="{7A08F9EA-4032-4D04-9326-88C18364CD61}" type="presParOf" srcId="{79B9F001-AB9D-4DC7-A5B5-BC1B9E8A3C06}" destId="{8301E2A3-7F79-418A-A24A-9E18B2C43443}" srcOrd="1" destOrd="0" presId="urn:microsoft.com/office/officeart/2005/8/layout/list1"/>
    <dgm:cxn modelId="{754D7C4D-92E9-4DB0-822B-A646F496C2D8}" type="presParOf" srcId="{3FBBC65E-A04A-4783-84ED-B0D171257323}" destId="{AE3718F3-A473-45D3-854A-A085D61298A3}" srcOrd="9" destOrd="0" presId="urn:microsoft.com/office/officeart/2005/8/layout/list1"/>
    <dgm:cxn modelId="{500F649A-1FB6-4998-9D4D-20D454DD5BE6}" type="presParOf" srcId="{3FBBC65E-A04A-4783-84ED-B0D171257323}" destId="{25B493EB-D034-4EF7-AB32-57A90C150A1B}"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B4D92D-17B9-40A7-BBA9-8E536EFD773C}" type="doc">
      <dgm:prSet loTypeId="urn:microsoft.com/office/officeart/2005/8/layout/hList2#1" loCatId="list" qsTypeId="urn:microsoft.com/office/officeart/2005/8/quickstyle/simple5" qsCatId="simple" csTypeId="urn:microsoft.com/office/officeart/2005/8/colors/colorful4" csCatId="colorful" phldr="1"/>
      <dgm:spPr/>
      <dgm:t>
        <a:bodyPr/>
        <a:lstStyle/>
        <a:p>
          <a:endParaRPr lang="es-ES"/>
        </a:p>
      </dgm:t>
    </dgm:pt>
    <dgm:pt modelId="{54FDD400-1FAA-4855-9D4C-850C3A51B497}">
      <dgm:prSet phldrT="[Texto]" phldr="1" custT="1"/>
      <dgm:spPr/>
      <dgm:t>
        <a:bodyPr/>
        <a:lstStyle/>
        <a:p>
          <a:endParaRPr lang="es-ES" sz="1800">
            <a:latin typeface="Times New Roman" pitchFamily="18" charset="0"/>
            <a:cs typeface="Times New Roman" pitchFamily="18" charset="0"/>
          </a:endParaRPr>
        </a:p>
      </dgm:t>
    </dgm:pt>
    <dgm:pt modelId="{71DE9701-4C86-43EA-BE2D-AB34BA6D0A6C}" type="parTrans" cxnId="{77CE05D2-DC38-46DE-A79F-AB36D380B617}">
      <dgm:prSet/>
      <dgm:spPr/>
      <dgm:t>
        <a:bodyPr/>
        <a:lstStyle/>
        <a:p>
          <a:endParaRPr lang="es-ES" sz="1800">
            <a:latin typeface="Times New Roman" pitchFamily="18" charset="0"/>
            <a:cs typeface="Times New Roman" pitchFamily="18" charset="0"/>
          </a:endParaRPr>
        </a:p>
      </dgm:t>
    </dgm:pt>
    <dgm:pt modelId="{97761E1B-7CE8-458C-AE19-4C8A909387FE}" type="sibTrans" cxnId="{77CE05D2-DC38-46DE-A79F-AB36D380B617}">
      <dgm:prSet/>
      <dgm:spPr/>
      <dgm:t>
        <a:bodyPr/>
        <a:lstStyle/>
        <a:p>
          <a:endParaRPr lang="es-ES" sz="1800">
            <a:latin typeface="Times New Roman" pitchFamily="18" charset="0"/>
            <a:cs typeface="Times New Roman" pitchFamily="18" charset="0"/>
          </a:endParaRPr>
        </a:p>
      </dgm:t>
    </dgm:pt>
    <dgm:pt modelId="{627F813B-75FD-4A73-B2EC-301F7CADC005}">
      <dgm:prSet phldrT="[Texto]" custT="1"/>
      <dgm:spPr/>
      <dgm:t>
        <a:bodyPr/>
        <a:lstStyle/>
        <a:p>
          <a:pPr algn="ctr"/>
          <a:r>
            <a:rPr lang="es-EC" sz="1400" dirty="0" smtClean="0"/>
            <a:t>La inexistencia de una Planificación </a:t>
          </a:r>
          <a:r>
            <a:rPr lang="es-EC" sz="1400" dirty="0" smtClean="0">
              <a:latin typeface="Times New Roman" pitchFamily="18" charset="0"/>
              <a:cs typeface="Times New Roman" pitchFamily="18" charset="0"/>
            </a:rPr>
            <a:t>Estratégica</a:t>
          </a:r>
          <a:r>
            <a:rPr lang="es-EC" sz="1400" dirty="0" smtClean="0"/>
            <a:t> no le permite a COMBINED Intermediario de Reaseguros S.A., alcanzar un desarrollo de direccionamiento estratégico acorde con las necesidades del entorno</a:t>
          </a:r>
          <a:endParaRPr lang="es-ES" sz="2000" dirty="0">
            <a:latin typeface="Times New Roman" pitchFamily="18" charset="0"/>
            <a:cs typeface="Times New Roman" pitchFamily="18" charset="0"/>
          </a:endParaRPr>
        </a:p>
      </dgm:t>
    </dgm:pt>
    <dgm:pt modelId="{2B9A2EE6-93BA-40CC-BB70-16C7C69F40AB}" type="parTrans" cxnId="{8B1FDEF7-A455-4AA3-A6C7-774B54E77C1C}">
      <dgm:prSet/>
      <dgm:spPr/>
      <dgm:t>
        <a:bodyPr/>
        <a:lstStyle/>
        <a:p>
          <a:endParaRPr lang="es-ES" sz="1800">
            <a:latin typeface="Times New Roman" pitchFamily="18" charset="0"/>
            <a:cs typeface="Times New Roman" pitchFamily="18" charset="0"/>
          </a:endParaRPr>
        </a:p>
      </dgm:t>
    </dgm:pt>
    <dgm:pt modelId="{63294CF7-979F-4753-8E85-4517AFB2D48A}" type="sibTrans" cxnId="{8B1FDEF7-A455-4AA3-A6C7-774B54E77C1C}">
      <dgm:prSet/>
      <dgm:spPr/>
      <dgm:t>
        <a:bodyPr/>
        <a:lstStyle/>
        <a:p>
          <a:endParaRPr lang="es-ES" sz="1800">
            <a:latin typeface="Times New Roman" pitchFamily="18" charset="0"/>
            <a:cs typeface="Times New Roman" pitchFamily="18" charset="0"/>
          </a:endParaRPr>
        </a:p>
      </dgm:t>
    </dgm:pt>
    <dgm:pt modelId="{A34A091C-2980-4DCF-949E-46E90CE039DE}">
      <dgm:prSet phldrT="[Texto]" custT="1"/>
      <dgm:spPr/>
      <dgm:t>
        <a:bodyPr/>
        <a:lstStyle/>
        <a:p>
          <a:pPr algn="ctr"/>
          <a:r>
            <a:rPr lang="es-EC" sz="1400" dirty="0" smtClean="0">
              <a:latin typeface="Times New Roman" pitchFamily="18" charset="0"/>
              <a:cs typeface="Times New Roman" pitchFamily="18" charset="0"/>
            </a:rPr>
            <a:t>Es muy importante la participación del personal de la empresa durante el análisis de los procesos que se van a automatizar, ya que ellos puedan aportar con opiniones importantes. </a:t>
          </a:r>
          <a:endParaRPr lang="es-ES" sz="1400" dirty="0">
            <a:latin typeface="Times New Roman" pitchFamily="18" charset="0"/>
            <a:cs typeface="Times New Roman" pitchFamily="18" charset="0"/>
          </a:endParaRPr>
        </a:p>
      </dgm:t>
    </dgm:pt>
    <dgm:pt modelId="{F1761748-1196-466A-869E-E528DCA86BA8}" type="parTrans" cxnId="{F9D8C98D-A62C-4F61-B9C0-DC83730426ED}">
      <dgm:prSet/>
      <dgm:spPr/>
      <dgm:t>
        <a:bodyPr/>
        <a:lstStyle/>
        <a:p>
          <a:endParaRPr lang="es-ES" sz="1800">
            <a:latin typeface="Times New Roman" pitchFamily="18" charset="0"/>
            <a:cs typeface="Times New Roman" pitchFamily="18" charset="0"/>
          </a:endParaRPr>
        </a:p>
      </dgm:t>
    </dgm:pt>
    <dgm:pt modelId="{2BBE4D54-844C-4EA1-A5A5-727D7C2401CF}" type="sibTrans" cxnId="{F9D8C98D-A62C-4F61-B9C0-DC83730426ED}">
      <dgm:prSet/>
      <dgm:spPr/>
      <dgm:t>
        <a:bodyPr/>
        <a:lstStyle/>
        <a:p>
          <a:endParaRPr lang="es-ES" sz="1800">
            <a:latin typeface="Times New Roman" pitchFamily="18" charset="0"/>
            <a:cs typeface="Times New Roman" pitchFamily="18" charset="0"/>
          </a:endParaRPr>
        </a:p>
      </dgm:t>
    </dgm:pt>
    <dgm:pt modelId="{E6B43432-70D0-411A-90CB-8B9F055CBE95}">
      <dgm:prSet phldrT="[Texto]" phldr="1" custT="1"/>
      <dgm:spPr/>
      <dgm:t>
        <a:bodyPr/>
        <a:lstStyle/>
        <a:p>
          <a:endParaRPr lang="es-ES" sz="1800">
            <a:latin typeface="Times New Roman" pitchFamily="18" charset="0"/>
            <a:cs typeface="Times New Roman" pitchFamily="18" charset="0"/>
          </a:endParaRPr>
        </a:p>
      </dgm:t>
    </dgm:pt>
    <dgm:pt modelId="{30D5C28A-8575-4801-B067-B4B002F943EB}" type="parTrans" cxnId="{454DF04A-FD7E-49DA-9213-1384DAC95F89}">
      <dgm:prSet/>
      <dgm:spPr/>
      <dgm:t>
        <a:bodyPr/>
        <a:lstStyle/>
        <a:p>
          <a:endParaRPr lang="es-ES" sz="1800">
            <a:latin typeface="Times New Roman" pitchFamily="18" charset="0"/>
            <a:cs typeface="Times New Roman" pitchFamily="18" charset="0"/>
          </a:endParaRPr>
        </a:p>
      </dgm:t>
    </dgm:pt>
    <dgm:pt modelId="{EDA634FA-EBA3-4479-AD5E-930A19937C15}" type="sibTrans" cxnId="{454DF04A-FD7E-49DA-9213-1384DAC95F89}">
      <dgm:prSet/>
      <dgm:spPr/>
      <dgm:t>
        <a:bodyPr/>
        <a:lstStyle/>
        <a:p>
          <a:endParaRPr lang="es-ES" sz="1800">
            <a:latin typeface="Times New Roman" pitchFamily="18" charset="0"/>
            <a:cs typeface="Times New Roman" pitchFamily="18" charset="0"/>
          </a:endParaRPr>
        </a:p>
      </dgm:t>
    </dgm:pt>
    <dgm:pt modelId="{BC05EF4D-C96B-4B7F-8EE0-C447E5F692B6}">
      <dgm:prSet phldrT="[Texto]" custT="1"/>
      <dgm:spPr/>
      <dgm:t>
        <a:bodyPr/>
        <a:lstStyle/>
        <a:p>
          <a:pPr algn="ctr"/>
          <a:r>
            <a:rPr lang="es-EC" sz="1400" dirty="0" smtClean="0">
              <a:latin typeface="Times New Roman" pitchFamily="18" charset="0"/>
              <a:cs typeface="Times New Roman" pitchFamily="18" charset="0"/>
            </a:rPr>
            <a:t>Antes de implementar Customer Relationship Management hay que tener en cuenta que: CRM no es un software, no es una automatización de ventas, no es iniciativa de un departamento;  sino es una política empresarial</a:t>
          </a:r>
          <a:endParaRPr lang="es-ES" sz="1800" dirty="0">
            <a:latin typeface="Times New Roman" pitchFamily="18" charset="0"/>
            <a:cs typeface="Times New Roman" pitchFamily="18" charset="0"/>
          </a:endParaRPr>
        </a:p>
      </dgm:t>
    </dgm:pt>
    <dgm:pt modelId="{87F0C6D1-7E88-450E-B2EC-B89DE46E6951}" type="parTrans" cxnId="{F1D35E8D-81EF-4C55-AEC7-9AC388F8F433}">
      <dgm:prSet/>
      <dgm:spPr/>
      <dgm:t>
        <a:bodyPr/>
        <a:lstStyle/>
        <a:p>
          <a:endParaRPr lang="es-ES" sz="1800">
            <a:latin typeface="Times New Roman" pitchFamily="18" charset="0"/>
            <a:cs typeface="Times New Roman" pitchFamily="18" charset="0"/>
          </a:endParaRPr>
        </a:p>
      </dgm:t>
    </dgm:pt>
    <dgm:pt modelId="{02D86FC3-E40F-4372-938E-FB0F12ED6714}" type="sibTrans" cxnId="{F1D35E8D-81EF-4C55-AEC7-9AC388F8F433}">
      <dgm:prSet/>
      <dgm:spPr/>
      <dgm:t>
        <a:bodyPr/>
        <a:lstStyle/>
        <a:p>
          <a:endParaRPr lang="es-ES" sz="1800">
            <a:latin typeface="Times New Roman" pitchFamily="18" charset="0"/>
            <a:cs typeface="Times New Roman" pitchFamily="18" charset="0"/>
          </a:endParaRPr>
        </a:p>
      </dgm:t>
    </dgm:pt>
    <dgm:pt modelId="{F30D96DB-5C40-47E1-A85F-3D5F0326939B}">
      <dgm:prSet phldrT="[Texto]" phldr="1" custT="1"/>
      <dgm:spPr/>
      <dgm:t>
        <a:bodyPr/>
        <a:lstStyle/>
        <a:p>
          <a:endParaRPr lang="es-ES" sz="1800" dirty="0">
            <a:latin typeface="Times New Roman" pitchFamily="18" charset="0"/>
            <a:cs typeface="Times New Roman" pitchFamily="18" charset="0"/>
          </a:endParaRPr>
        </a:p>
      </dgm:t>
    </dgm:pt>
    <dgm:pt modelId="{F91F3201-9882-44F4-B1DB-D48E1DA6E180}" type="sibTrans" cxnId="{C7AE3C26-3A64-4AB2-B0A0-9B9DF8595057}">
      <dgm:prSet/>
      <dgm:spPr/>
      <dgm:t>
        <a:bodyPr/>
        <a:lstStyle/>
        <a:p>
          <a:endParaRPr lang="es-ES" sz="1800">
            <a:latin typeface="Times New Roman" pitchFamily="18" charset="0"/>
            <a:cs typeface="Times New Roman" pitchFamily="18" charset="0"/>
          </a:endParaRPr>
        </a:p>
      </dgm:t>
    </dgm:pt>
    <dgm:pt modelId="{44D9017C-FAA6-48BC-BE1E-92C68DCAA75E}" type="parTrans" cxnId="{C7AE3C26-3A64-4AB2-B0A0-9B9DF8595057}">
      <dgm:prSet/>
      <dgm:spPr/>
      <dgm:t>
        <a:bodyPr/>
        <a:lstStyle/>
        <a:p>
          <a:endParaRPr lang="es-ES" sz="1800">
            <a:latin typeface="Times New Roman" pitchFamily="18" charset="0"/>
            <a:cs typeface="Times New Roman" pitchFamily="18" charset="0"/>
          </a:endParaRPr>
        </a:p>
      </dgm:t>
    </dgm:pt>
    <dgm:pt modelId="{2139A5CA-37A9-4FC9-A579-60B4C9150388}" type="pres">
      <dgm:prSet presAssocID="{D1B4D92D-17B9-40A7-BBA9-8E536EFD773C}" presName="linearFlow" presStyleCnt="0">
        <dgm:presLayoutVars>
          <dgm:dir/>
          <dgm:animLvl val="lvl"/>
          <dgm:resizeHandles/>
        </dgm:presLayoutVars>
      </dgm:prSet>
      <dgm:spPr/>
      <dgm:t>
        <a:bodyPr/>
        <a:lstStyle/>
        <a:p>
          <a:endParaRPr lang="es-ES"/>
        </a:p>
      </dgm:t>
    </dgm:pt>
    <dgm:pt modelId="{B73C19DE-F709-4165-B437-FD402A2C87EE}" type="pres">
      <dgm:prSet presAssocID="{54FDD400-1FAA-4855-9D4C-850C3A51B497}" presName="compositeNode" presStyleCnt="0">
        <dgm:presLayoutVars>
          <dgm:bulletEnabled val="1"/>
        </dgm:presLayoutVars>
      </dgm:prSet>
      <dgm:spPr/>
    </dgm:pt>
    <dgm:pt modelId="{26E70C59-22D8-4A95-BA97-17EF1516D1A9}" type="pres">
      <dgm:prSet presAssocID="{54FDD400-1FAA-4855-9D4C-850C3A51B497}" presName="image" presStyleLbl="fgImgPlace1" presStyleIdx="0" presStyleCnt="3"/>
      <dgm:spPr>
        <a:blipFill rotWithShape="0">
          <a:blip xmlns:r="http://schemas.openxmlformats.org/officeDocument/2006/relationships" r:embed="rId1"/>
          <a:stretch>
            <a:fillRect/>
          </a:stretch>
        </a:blipFill>
      </dgm:spPr>
    </dgm:pt>
    <dgm:pt modelId="{5B451BCE-979C-4ACE-95C3-91923458C92D}" type="pres">
      <dgm:prSet presAssocID="{54FDD400-1FAA-4855-9D4C-850C3A51B497}" presName="childNode" presStyleLbl="node1" presStyleIdx="0" presStyleCnt="3">
        <dgm:presLayoutVars>
          <dgm:bulletEnabled val="1"/>
        </dgm:presLayoutVars>
      </dgm:prSet>
      <dgm:spPr/>
      <dgm:t>
        <a:bodyPr/>
        <a:lstStyle/>
        <a:p>
          <a:endParaRPr lang="es-ES"/>
        </a:p>
      </dgm:t>
    </dgm:pt>
    <dgm:pt modelId="{BD30C0E3-7358-4778-A16C-143E4AB881D7}" type="pres">
      <dgm:prSet presAssocID="{54FDD400-1FAA-4855-9D4C-850C3A51B497}" presName="parentNode" presStyleLbl="revTx" presStyleIdx="0" presStyleCnt="3">
        <dgm:presLayoutVars>
          <dgm:chMax val="0"/>
          <dgm:bulletEnabled val="1"/>
        </dgm:presLayoutVars>
      </dgm:prSet>
      <dgm:spPr/>
      <dgm:t>
        <a:bodyPr/>
        <a:lstStyle/>
        <a:p>
          <a:endParaRPr lang="es-ES"/>
        </a:p>
      </dgm:t>
    </dgm:pt>
    <dgm:pt modelId="{9D194C32-37E4-439D-9EDD-6B7DDE4799A4}" type="pres">
      <dgm:prSet presAssocID="{97761E1B-7CE8-458C-AE19-4C8A909387FE}" presName="sibTrans" presStyleCnt="0"/>
      <dgm:spPr/>
    </dgm:pt>
    <dgm:pt modelId="{E234DBE6-BAC9-456E-B57A-4E1C572964E4}" type="pres">
      <dgm:prSet presAssocID="{F30D96DB-5C40-47E1-A85F-3D5F0326939B}" presName="compositeNode" presStyleCnt="0">
        <dgm:presLayoutVars>
          <dgm:bulletEnabled val="1"/>
        </dgm:presLayoutVars>
      </dgm:prSet>
      <dgm:spPr/>
    </dgm:pt>
    <dgm:pt modelId="{E7416DF6-5769-488F-AD84-136AE21AE40D}" type="pres">
      <dgm:prSet presAssocID="{F30D96DB-5C40-47E1-A85F-3D5F0326939B}" presName="image" presStyleLbl="fgImgPlace1" presStyleIdx="1" presStyleCnt="3"/>
      <dgm:spPr>
        <a:blipFill rotWithShape="0">
          <a:blip xmlns:r="http://schemas.openxmlformats.org/officeDocument/2006/relationships" r:embed="rId1"/>
          <a:stretch>
            <a:fillRect/>
          </a:stretch>
        </a:blipFill>
      </dgm:spPr>
    </dgm:pt>
    <dgm:pt modelId="{390920E9-972A-4034-BE4D-37529A1ACCCF}" type="pres">
      <dgm:prSet presAssocID="{F30D96DB-5C40-47E1-A85F-3D5F0326939B}" presName="childNode" presStyleLbl="node1" presStyleIdx="1" presStyleCnt="3">
        <dgm:presLayoutVars>
          <dgm:bulletEnabled val="1"/>
        </dgm:presLayoutVars>
      </dgm:prSet>
      <dgm:spPr/>
      <dgm:t>
        <a:bodyPr/>
        <a:lstStyle/>
        <a:p>
          <a:endParaRPr lang="es-ES"/>
        </a:p>
      </dgm:t>
    </dgm:pt>
    <dgm:pt modelId="{A5F73C35-555F-46B7-B73E-198648EC4CAF}" type="pres">
      <dgm:prSet presAssocID="{F30D96DB-5C40-47E1-A85F-3D5F0326939B}" presName="parentNode" presStyleLbl="revTx" presStyleIdx="1" presStyleCnt="3">
        <dgm:presLayoutVars>
          <dgm:chMax val="0"/>
          <dgm:bulletEnabled val="1"/>
        </dgm:presLayoutVars>
      </dgm:prSet>
      <dgm:spPr/>
      <dgm:t>
        <a:bodyPr/>
        <a:lstStyle/>
        <a:p>
          <a:endParaRPr lang="es-ES"/>
        </a:p>
      </dgm:t>
    </dgm:pt>
    <dgm:pt modelId="{4B9C490F-6978-4B65-9E74-A6A5DE8F396B}" type="pres">
      <dgm:prSet presAssocID="{F91F3201-9882-44F4-B1DB-D48E1DA6E180}" presName="sibTrans" presStyleCnt="0"/>
      <dgm:spPr/>
    </dgm:pt>
    <dgm:pt modelId="{1D09F85E-F61C-4182-A0A8-FB4B16CFF297}" type="pres">
      <dgm:prSet presAssocID="{E6B43432-70D0-411A-90CB-8B9F055CBE95}" presName="compositeNode" presStyleCnt="0">
        <dgm:presLayoutVars>
          <dgm:bulletEnabled val="1"/>
        </dgm:presLayoutVars>
      </dgm:prSet>
      <dgm:spPr/>
    </dgm:pt>
    <dgm:pt modelId="{83F030C6-C55C-4AAF-B969-5948097EAD38}" type="pres">
      <dgm:prSet presAssocID="{E6B43432-70D0-411A-90CB-8B9F055CBE95}" presName="image" presStyleLbl="fgImgPlace1" presStyleIdx="2" presStyleCnt="3"/>
      <dgm:spPr>
        <a:blipFill rotWithShape="0">
          <a:blip xmlns:r="http://schemas.openxmlformats.org/officeDocument/2006/relationships" r:embed="rId1"/>
          <a:stretch>
            <a:fillRect/>
          </a:stretch>
        </a:blipFill>
      </dgm:spPr>
    </dgm:pt>
    <dgm:pt modelId="{B54E9F42-9E9C-4127-AA84-832C287BB5B4}" type="pres">
      <dgm:prSet presAssocID="{E6B43432-70D0-411A-90CB-8B9F055CBE95}" presName="childNode" presStyleLbl="node1" presStyleIdx="2" presStyleCnt="3">
        <dgm:presLayoutVars>
          <dgm:bulletEnabled val="1"/>
        </dgm:presLayoutVars>
      </dgm:prSet>
      <dgm:spPr/>
      <dgm:t>
        <a:bodyPr/>
        <a:lstStyle/>
        <a:p>
          <a:endParaRPr lang="es-ES"/>
        </a:p>
      </dgm:t>
    </dgm:pt>
    <dgm:pt modelId="{08E90B3C-C997-43EE-A954-42F679D4138A}" type="pres">
      <dgm:prSet presAssocID="{E6B43432-70D0-411A-90CB-8B9F055CBE95}" presName="parentNode" presStyleLbl="revTx" presStyleIdx="2" presStyleCnt="3">
        <dgm:presLayoutVars>
          <dgm:chMax val="0"/>
          <dgm:bulletEnabled val="1"/>
        </dgm:presLayoutVars>
      </dgm:prSet>
      <dgm:spPr/>
      <dgm:t>
        <a:bodyPr/>
        <a:lstStyle/>
        <a:p>
          <a:endParaRPr lang="es-ES"/>
        </a:p>
      </dgm:t>
    </dgm:pt>
  </dgm:ptLst>
  <dgm:cxnLst>
    <dgm:cxn modelId="{2C958CFF-BB62-4F4E-AC8D-E3FD38DE4167}" type="presOf" srcId="{D1B4D92D-17B9-40A7-BBA9-8E536EFD773C}" destId="{2139A5CA-37A9-4FC9-A579-60B4C9150388}" srcOrd="0" destOrd="0" presId="urn:microsoft.com/office/officeart/2005/8/layout/hList2#1"/>
    <dgm:cxn modelId="{C7AE3C26-3A64-4AB2-B0A0-9B9DF8595057}" srcId="{D1B4D92D-17B9-40A7-BBA9-8E536EFD773C}" destId="{F30D96DB-5C40-47E1-A85F-3D5F0326939B}" srcOrd="1" destOrd="0" parTransId="{44D9017C-FAA6-48BC-BE1E-92C68DCAA75E}" sibTransId="{F91F3201-9882-44F4-B1DB-D48E1DA6E180}"/>
    <dgm:cxn modelId="{1D1BEA06-8C67-4CDA-9AD1-0D1FE2BE2CAB}" type="presOf" srcId="{E6B43432-70D0-411A-90CB-8B9F055CBE95}" destId="{08E90B3C-C997-43EE-A954-42F679D4138A}" srcOrd="0" destOrd="0" presId="urn:microsoft.com/office/officeart/2005/8/layout/hList2#1"/>
    <dgm:cxn modelId="{64681E74-DDA8-4342-8581-6067EF259445}" type="presOf" srcId="{54FDD400-1FAA-4855-9D4C-850C3A51B497}" destId="{BD30C0E3-7358-4778-A16C-143E4AB881D7}" srcOrd="0" destOrd="0" presId="urn:microsoft.com/office/officeart/2005/8/layout/hList2#1"/>
    <dgm:cxn modelId="{1BB9DAE5-82BE-413D-AECC-E0E216F66BAF}" type="presOf" srcId="{BC05EF4D-C96B-4B7F-8EE0-C447E5F692B6}" destId="{B54E9F42-9E9C-4127-AA84-832C287BB5B4}" srcOrd="0" destOrd="0" presId="urn:microsoft.com/office/officeart/2005/8/layout/hList2#1"/>
    <dgm:cxn modelId="{2C120C40-2506-4397-AA35-7F0040479BBB}" type="presOf" srcId="{A34A091C-2980-4DCF-949E-46E90CE039DE}" destId="{390920E9-972A-4034-BE4D-37529A1ACCCF}" srcOrd="0" destOrd="0" presId="urn:microsoft.com/office/officeart/2005/8/layout/hList2#1"/>
    <dgm:cxn modelId="{8B1FDEF7-A455-4AA3-A6C7-774B54E77C1C}" srcId="{54FDD400-1FAA-4855-9D4C-850C3A51B497}" destId="{627F813B-75FD-4A73-B2EC-301F7CADC005}" srcOrd="0" destOrd="0" parTransId="{2B9A2EE6-93BA-40CC-BB70-16C7C69F40AB}" sibTransId="{63294CF7-979F-4753-8E85-4517AFB2D48A}"/>
    <dgm:cxn modelId="{77CE05D2-DC38-46DE-A79F-AB36D380B617}" srcId="{D1B4D92D-17B9-40A7-BBA9-8E536EFD773C}" destId="{54FDD400-1FAA-4855-9D4C-850C3A51B497}" srcOrd="0" destOrd="0" parTransId="{71DE9701-4C86-43EA-BE2D-AB34BA6D0A6C}" sibTransId="{97761E1B-7CE8-458C-AE19-4C8A909387FE}"/>
    <dgm:cxn modelId="{F9D8C98D-A62C-4F61-B9C0-DC83730426ED}" srcId="{F30D96DB-5C40-47E1-A85F-3D5F0326939B}" destId="{A34A091C-2980-4DCF-949E-46E90CE039DE}" srcOrd="0" destOrd="0" parTransId="{F1761748-1196-466A-869E-E528DCA86BA8}" sibTransId="{2BBE4D54-844C-4EA1-A5A5-727D7C2401CF}"/>
    <dgm:cxn modelId="{F1D35E8D-81EF-4C55-AEC7-9AC388F8F433}" srcId="{E6B43432-70D0-411A-90CB-8B9F055CBE95}" destId="{BC05EF4D-C96B-4B7F-8EE0-C447E5F692B6}" srcOrd="0" destOrd="0" parTransId="{87F0C6D1-7E88-450E-B2EC-B89DE46E6951}" sibTransId="{02D86FC3-E40F-4372-938E-FB0F12ED6714}"/>
    <dgm:cxn modelId="{71ECAB79-398B-47C2-9BBB-E5AC8998543F}" type="presOf" srcId="{F30D96DB-5C40-47E1-A85F-3D5F0326939B}" destId="{A5F73C35-555F-46B7-B73E-198648EC4CAF}" srcOrd="0" destOrd="0" presId="urn:microsoft.com/office/officeart/2005/8/layout/hList2#1"/>
    <dgm:cxn modelId="{DE3540DD-E595-4AA7-BB94-E86BC009E90C}" type="presOf" srcId="{627F813B-75FD-4A73-B2EC-301F7CADC005}" destId="{5B451BCE-979C-4ACE-95C3-91923458C92D}" srcOrd="0" destOrd="0" presId="urn:microsoft.com/office/officeart/2005/8/layout/hList2#1"/>
    <dgm:cxn modelId="{454DF04A-FD7E-49DA-9213-1384DAC95F89}" srcId="{D1B4D92D-17B9-40A7-BBA9-8E536EFD773C}" destId="{E6B43432-70D0-411A-90CB-8B9F055CBE95}" srcOrd="2" destOrd="0" parTransId="{30D5C28A-8575-4801-B067-B4B002F943EB}" sibTransId="{EDA634FA-EBA3-4479-AD5E-930A19937C15}"/>
    <dgm:cxn modelId="{2A59DD9C-AB55-4F77-8A96-5CAEFF358A97}" type="presParOf" srcId="{2139A5CA-37A9-4FC9-A579-60B4C9150388}" destId="{B73C19DE-F709-4165-B437-FD402A2C87EE}" srcOrd="0" destOrd="0" presId="urn:microsoft.com/office/officeart/2005/8/layout/hList2#1"/>
    <dgm:cxn modelId="{90C74284-208D-4FD4-9EE2-A7F801662AD7}" type="presParOf" srcId="{B73C19DE-F709-4165-B437-FD402A2C87EE}" destId="{26E70C59-22D8-4A95-BA97-17EF1516D1A9}" srcOrd="0" destOrd="0" presId="urn:microsoft.com/office/officeart/2005/8/layout/hList2#1"/>
    <dgm:cxn modelId="{59BD3549-C9AF-4D10-973E-1F1D75BF9A9D}" type="presParOf" srcId="{B73C19DE-F709-4165-B437-FD402A2C87EE}" destId="{5B451BCE-979C-4ACE-95C3-91923458C92D}" srcOrd="1" destOrd="0" presId="urn:microsoft.com/office/officeart/2005/8/layout/hList2#1"/>
    <dgm:cxn modelId="{091383B9-6714-4A40-B30C-52CDAB346E43}" type="presParOf" srcId="{B73C19DE-F709-4165-B437-FD402A2C87EE}" destId="{BD30C0E3-7358-4778-A16C-143E4AB881D7}" srcOrd="2" destOrd="0" presId="urn:microsoft.com/office/officeart/2005/8/layout/hList2#1"/>
    <dgm:cxn modelId="{FB121EA2-B958-4079-A5F7-CE4D695F86EE}" type="presParOf" srcId="{2139A5CA-37A9-4FC9-A579-60B4C9150388}" destId="{9D194C32-37E4-439D-9EDD-6B7DDE4799A4}" srcOrd="1" destOrd="0" presId="urn:microsoft.com/office/officeart/2005/8/layout/hList2#1"/>
    <dgm:cxn modelId="{F118AF58-65E8-4E01-B2BC-66C87B20C2E3}" type="presParOf" srcId="{2139A5CA-37A9-4FC9-A579-60B4C9150388}" destId="{E234DBE6-BAC9-456E-B57A-4E1C572964E4}" srcOrd="2" destOrd="0" presId="urn:microsoft.com/office/officeart/2005/8/layout/hList2#1"/>
    <dgm:cxn modelId="{6FEEF584-F09D-40C8-92AC-79B603E4597C}" type="presParOf" srcId="{E234DBE6-BAC9-456E-B57A-4E1C572964E4}" destId="{E7416DF6-5769-488F-AD84-136AE21AE40D}" srcOrd="0" destOrd="0" presId="urn:microsoft.com/office/officeart/2005/8/layout/hList2#1"/>
    <dgm:cxn modelId="{7E4394F9-30B5-4B08-AD21-E0D1F93315B0}" type="presParOf" srcId="{E234DBE6-BAC9-456E-B57A-4E1C572964E4}" destId="{390920E9-972A-4034-BE4D-37529A1ACCCF}" srcOrd="1" destOrd="0" presId="urn:microsoft.com/office/officeart/2005/8/layout/hList2#1"/>
    <dgm:cxn modelId="{3DAEB828-EE2F-42C6-87A7-8468799C771C}" type="presParOf" srcId="{E234DBE6-BAC9-456E-B57A-4E1C572964E4}" destId="{A5F73C35-555F-46B7-B73E-198648EC4CAF}" srcOrd="2" destOrd="0" presId="urn:microsoft.com/office/officeart/2005/8/layout/hList2#1"/>
    <dgm:cxn modelId="{AC045B34-DA04-485C-9D76-B21429147786}" type="presParOf" srcId="{2139A5CA-37A9-4FC9-A579-60B4C9150388}" destId="{4B9C490F-6978-4B65-9E74-A6A5DE8F396B}" srcOrd="3" destOrd="0" presId="urn:microsoft.com/office/officeart/2005/8/layout/hList2#1"/>
    <dgm:cxn modelId="{BED0067C-3B81-48BB-91FD-7BF5245A9862}" type="presParOf" srcId="{2139A5CA-37A9-4FC9-A579-60B4C9150388}" destId="{1D09F85E-F61C-4182-A0A8-FB4B16CFF297}" srcOrd="4" destOrd="0" presId="urn:microsoft.com/office/officeart/2005/8/layout/hList2#1"/>
    <dgm:cxn modelId="{7BFCDB96-F35A-45DF-B5BE-4788E9081A00}" type="presParOf" srcId="{1D09F85E-F61C-4182-A0A8-FB4B16CFF297}" destId="{83F030C6-C55C-4AAF-B969-5948097EAD38}" srcOrd="0" destOrd="0" presId="urn:microsoft.com/office/officeart/2005/8/layout/hList2#1"/>
    <dgm:cxn modelId="{D4A65B45-B39A-4F13-83C0-0EE9F57AA0FB}" type="presParOf" srcId="{1D09F85E-F61C-4182-A0A8-FB4B16CFF297}" destId="{B54E9F42-9E9C-4127-AA84-832C287BB5B4}" srcOrd="1" destOrd="0" presId="urn:microsoft.com/office/officeart/2005/8/layout/hList2#1"/>
    <dgm:cxn modelId="{2984F323-D3D0-4FFC-9124-C9CFC17C89A6}" type="presParOf" srcId="{1D09F85E-F61C-4182-A0A8-FB4B16CFF297}" destId="{08E90B3C-C997-43EE-A954-42F679D4138A}" srcOrd="2" destOrd="0" presId="urn:microsoft.com/office/officeart/2005/8/layout/hList2#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B4D92D-17B9-40A7-BBA9-8E536EFD773C}" type="doc">
      <dgm:prSet loTypeId="urn:microsoft.com/office/officeart/2005/8/layout/hList2#2" loCatId="list" qsTypeId="urn:microsoft.com/office/officeart/2005/8/quickstyle/simple5" qsCatId="simple" csTypeId="urn:microsoft.com/office/officeart/2005/8/colors/colorful4" csCatId="colorful" phldr="1"/>
      <dgm:spPr/>
      <dgm:t>
        <a:bodyPr/>
        <a:lstStyle/>
        <a:p>
          <a:endParaRPr lang="es-ES"/>
        </a:p>
      </dgm:t>
    </dgm:pt>
    <dgm:pt modelId="{54FDD400-1FAA-4855-9D4C-850C3A51B497}">
      <dgm:prSet phldrT="[Texto]" phldr="1" custT="1"/>
      <dgm:spPr/>
      <dgm:t>
        <a:bodyPr/>
        <a:lstStyle/>
        <a:p>
          <a:endParaRPr lang="es-ES" sz="1800" dirty="0">
            <a:latin typeface="Times New Roman" pitchFamily="18" charset="0"/>
            <a:cs typeface="Times New Roman" pitchFamily="18" charset="0"/>
          </a:endParaRPr>
        </a:p>
      </dgm:t>
    </dgm:pt>
    <dgm:pt modelId="{71DE9701-4C86-43EA-BE2D-AB34BA6D0A6C}" type="parTrans" cxnId="{77CE05D2-DC38-46DE-A79F-AB36D380B617}">
      <dgm:prSet/>
      <dgm:spPr/>
      <dgm:t>
        <a:bodyPr/>
        <a:lstStyle/>
        <a:p>
          <a:endParaRPr lang="es-ES" sz="1800">
            <a:latin typeface="Times New Roman" pitchFamily="18" charset="0"/>
            <a:cs typeface="Times New Roman" pitchFamily="18" charset="0"/>
          </a:endParaRPr>
        </a:p>
      </dgm:t>
    </dgm:pt>
    <dgm:pt modelId="{97761E1B-7CE8-458C-AE19-4C8A909387FE}" type="sibTrans" cxnId="{77CE05D2-DC38-46DE-A79F-AB36D380B617}">
      <dgm:prSet/>
      <dgm:spPr/>
      <dgm:t>
        <a:bodyPr/>
        <a:lstStyle/>
        <a:p>
          <a:endParaRPr lang="es-ES" sz="1800">
            <a:latin typeface="Times New Roman" pitchFamily="18" charset="0"/>
            <a:cs typeface="Times New Roman" pitchFamily="18" charset="0"/>
          </a:endParaRPr>
        </a:p>
      </dgm:t>
    </dgm:pt>
    <dgm:pt modelId="{627F813B-75FD-4A73-B2EC-301F7CADC005}">
      <dgm:prSet phldrT="[Texto]" custT="1"/>
      <dgm:spPr/>
      <dgm:t>
        <a:bodyPr/>
        <a:lstStyle/>
        <a:p>
          <a:pPr algn="ctr"/>
          <a:r>
            <a:rPr lang="es-EC" sz="1400" dirty="0" smtClean="0"/>
            <a:t>Para implementar un CRM no solo se debe de entender claramente todo lo que esto conlleva, como es la infraestructura, proceso de desarrollo, etc., sino tener bien claro el objetivo por el cual se va a llevar </a:t>
          </a:r>
          <a:endParaRPr lang="es-ES" sz="1400" dirty="0" smtClean="0"/>
        </a:p>
      </dgm:t>
    </dgm:pt>
    <dgm:pt modelId="{2B9A2EE6-93BA-40CC-BB70-16C7C69F40AB}" type="parTrans" cxnId="{8B1FDEF7-A455-4AA3-A6C7-774B54E77C1C}">
      <dgm:prSet/>
      <dgm:spPr/>
      <dgm:t>
        <a:bodyPr/>
        <a:lstStyle/>
        <a:p>
          <a:endParaRPr lang="es-ES" sz="1800">
            <a:latin typeface="Times New Roman" pitchFamily="18" charset="0"/>
            <a:cs typeface="Times New Roman" pitchFamily="18" charset="0"/>
          </a:endParaRPr>
        </a:p>
      </dgm:t>
    </dgm:pt>
    <dgm:pt modelId="{63294CF7-979F-4753-8E85-4517AFB2D48A}" type="sibTrans" cxnId="{8B1FDEF7-A455-4AA3-A6C7-774B54E77C1C}">
      <dgm:prSet/>
      <dgm:spPr/>
      <dgm:t>
        <a:bodyPr/>
        <a:lstStyle/>
        <a:p>
          <a:endParaRPr lang="es-ES" sz="1800">
            <a:latin typeface="Times New Roman" pitchFamily="18" charset="0"/>
            <a:cs typeface="Times New Roman" pitchFamily="18" charset="0"/>
          </a:endParaRPr>
        </a:p>
      </dgm:t>
    </dgm:pt>
    <dgm:pt modelId="{A34A091C-2980-4DCF-949E-46E90CE039DE}">
      <dgm:prSet phldrT="[Texto]" custT="1"/>
      <dgm:spPr/>
      <dgm:t>
        <a:bodyPr/>
        <a:lstStyle/>
        <a:p>
          <a:pPr algn="ctr"/>
          <a:r>
            <a:rPr lang="es-EC" sz="1400" dirty="0" smtClean="0">
              <a:latin typeface="Times New Roman" pitchFamily="18" charset="0"/>
              <a:cs typeface="Times New Roman" pitchFamily="18" charset="0"/>
            </a:rPr>
            <a:t>Es indispensable que la empresa cuente con una infraestructura suficiente y necesaria para implementar esta estrategia. Además el personal con el que cuenta la empresa no debe tener miedo al cambio y ser capaces de enfrentar nuevos retos. </a:t>
          </a:r>
          <a:endParaRPr lang="es-ES" sz="1400" dirty="0" smtClean="0">
            <a:latin typeface="Times New Roman" pitchFamily="18" charset="0"/>
            <a:cs typeface="Times New Roman" pitchFamily="18" charset="0"/>
          </a:endParaRPr>
        </a:p>
      </dgm:t>
    </dgm:pt>
    <dgm:pt modelId="{F1761748-1196-466A-869E-E528DCA86BA8}" type="parTrans" cxnId="{F9D8C98D-A62C-4F61-B9C0-DC83730426ED}">
      <dgm:prSet/>
      <dgm:spPr/>
      <dgm:t>
        <a:bodyPr/>
        <a:lstStyle/>
        <a:p>
          <a:endParaRPr lang="es-ES" sz="1800">
            <a:latin typeface="Times New Roman" pitchFamily="18" charset="0"/>
            <a:cs typeface="Times New Roman" pitchFamily="18" charset="0"/>
          </a:endParaRPr>
        </a:p>
      </dgm:t>
    </dgm:pt>
    <dgm:pt modelId="{2BBE4D54-844C-4EA1-A5A5-727D7C2401CF}" type="sibTrans" cxnId="{F9D8C98D-A62C-4F61-B9C0-DC83730426ED}">
      <dgm:prSet/>
      <dgm:spPr/>
      <dgm:t>
        <a:bodyPr/>
        <a:lstStyle/>
        <a:p>
          <a:endParaRPr lang="es-ES" sz="1800">
            <a:latin typeface="Times New Roman" pitchFamily="18" charset="0"/>
            <a:cs typeface="Times New Roman" pitchFamily="18" charset="0"/>
          </a:endParaRPr>
        </a:p>
      </dgm:t>
    </dgm:pt>
    <dgm:pt modelId="{E6B43432-70D0-411A-90CB-8B9F055CBE95}">
      <dgm:prSet phldrT="[Texto]" phldr="1" custT="1"/>
      <dgm:spPr/>
      <dgm:t>
        <a:bodyPr/>
        <a:lstStyle/>
        <a:p>
          <a:endParaRPr lang="es-ES" sz="1800" dirty="0">
            <a:latin typeface="Times New Roman" pitchFamily="18" charset="0"/>
            <a:cs typeface="Times New Roman" pitchFamily="18" charset="0"/>
          </a:endParaRPr>
        </a:p>
      </dgm:t>
    </dgm:pt>
    <dgm:pt modelId="{30D5C28A-8575-4801-B067-B4B002F943EB}" type="parTrans" cxnId="{454DF04A-FD7E-49DA-9213-1384DAC95F89}">
      <dgm:prSet/>
      <dgm:spPr/>
      <dgm:t>
        <a:bodyPr/>
        <a:lstStyle/>
        <a:p>
          <a:endParaRPr lang="es-ES" sz="1800">
            <a:latin typeface="Times New Roman" pitchFamily="18" charset="0"/>
            <a:cs typeface="Times New Roman" pitchFamily="18" charset="0"/>
          </a:endParaRPr>
        </a:p>
      </dgm:t>
    </dgm:pt>
    <dgm:pt modelId="{EDA634FA-EBA3-4479-AD5E-930A19937C15}" type="sibTrans" cxnId="{454DF04A-FD7E-49DA-9213-1384DAC95F89}">
      <dgm:prSet/>
      <dgm:spPr/>
      <dgm:t>
        <a:bodyPr/>
        <a:lstStyle/>
        <a:p>
          <a:endParaRPr lang="es-ES" sz="1800">
            <a:latin typeface="Times New Roman" pitchFamily="18" charset="0"/>
            <a:cs typeface="Times New Roman" pitchFamily="18" charset="0"/>
          </a:endParaRPr>
        </a:p>
      </dgm:t>
    </dgm:pt>
    <dgm:pt modelId="{BC05EF4D-C96B-4B7F-8EE0-C447E5F692B6}">
      <dgm:prSet phldrT="[Texto]" custT="1"/>
      <dgm:spPr/>
      <dgm:t>
        <a:bodyPr/>
        <a:lstStyle/>
        <a:p>
          <a:pPr algn="ctr"/>
          <a:r>
            <a:rPr lang="es-EC" sz="1400" dirty="0" smtClean="0">
              <a:latin typeface="Times New Roman" pitchFamily="18" charset="0"/>
              <a:cs typeface="Times New Roman" pitchFamily="18" charset="0"/>
            </a:rPr>
            <a:t>Es necesario promover la importancia del CRM y resaltar el hecho de que  es necesario esquematizar un proceso organizacional integral y no limitarse solamente a la adquisición o desarrollo de herramientas informáticas.</a:t>
          </a:r>
          <a:endParaRPr lang="es-ES" sz="1400" dirty="0" smtClean="0">
            <a:latin typeface="Times New Roman" pitchFamily="18" charset="0"/>
            <a:cs typeface="Times New Roman" pitchFamily="18" charset="0"/>
          </a:endParaRPr>
        </a:p>
      </dgm:t>
    </dgm:pt>
    <dgm:pt modelId="{87F0C6D1-7E88-450E-B2EC-B89DE46E6951}" type="parTrans" cxnId="{F1D35E8D-81EF-4C55-AEC7-9AC388F8F433}">
      <dgm:prSet/>
      <dgm:spPr/>
      <dgm:t>
        <a:bodyPr/>
        <a:lstStyle/>
        <a:p>
          <a:endParaRPr lang="es-ES" sz="1800">
            <a:latin typeface="Times New Roman" pitchFamily="18" charset="0"/>
            <a:cs typeface="Times New Roman" pitchFamily="18" charset="0"/>
          </a:endParaRPr>
        </a:p>
      </dgm:t>
    </dgm:pt>
    <dgm:pt modelId="{02D86FC3-E40F-4372-938E-FB0F12ED6714}" type="sibTrans" cxnId="{F1D35E8D-81EF-4C55-AEC7-9AC388F8F433}">
      <dgm:prSet/>
      <dgm:spPr/>
      <dgm:t>
        <a:bodyPr/>
        <a:lstStyle/>
        <a:p>
          <a:endParaRPr lang="es-ES" sz="1800">
            <a:latin typeface="Times New Roman" pitchFamily="18" charset="0"/>
            <a:cs typeface="Times New Roman" pitchFamily="18" charset="0"/>
          </a:endParaRPr>
        </a:p>
      </dgm:t>
    </dgm:pt>
    <dgm:pt modelId="{F30D96DB-5C40-47E1-A85F-3D5F0326939B}">
      <dgm:prSet phldrT="[Texto]" phldr="1" custT="1"/>
      <dgm:spPr/>
      <dgm:t>
        <a:bodyPr/>
        <a:lstStyle/>
        <a:p>
          <a:endParaRPr lang="es-ES" sz="1800" dirty="0">
            <a:latin typeface="Times New Roman" pitchFamily="18" charset="0"/>
            <a:cs typeface="Times New Roman" pitchFamily="18" charset="0"/>
          </a:endParaRPr>
        </a:p>
      </dgm:t>
    </dgm:pt>
    <dgm:pt modelId="{F91F3201-9882-44F4-B1DB-D48E1DA6E180}" type="sibTrans" cxnId="{C7AE3C26-3A64-4AB2-B0A0-9B9DF8595057}">
      <dgm:prSet/>
      <dgm:spPr/>
      <dgm:t>
        <a:bodyPr/>
        <a:lstStyle/>
        <a:p>
          <a:endParaRPr lang="es-ES" sz="1800">
            <a:latin typeface="Times New Roman" pitchFamily="18" charset="0"/>
            <a:cs typeface="Times New Roman" pitchFamily="18" charset="0"/>
          </a:endParaRPr>
        </a:p>
      </dgm:t>
    </dgm:pt>
    <dgm:pt modelId="{44D9017C-FAA6-48BC-BE1E-92C68DCAA75E}" type="parTrans" cxnId="{C7AE3C26-3A64-4AB2-B0A0-9B9DF8595057}">
      <dgm:prSet/>
      <dgm:spPr/>
      <dgm:t>
        <a:bodyPr/>
        <a:lstStyle/>
        <a:p>
          <a:endParaRPr lang="es-ES" sz="1800">
            <a:latin typeface="Times New Roman" pitchFamily="18" charset="0"/>
            <a:cs typeface="Times New Roman" pitchFamily="18" charset="0"/>
          </a:endParaRPr>
        </a:p>
      </dgm:t>
    </dgm:pt>
    <dgm:pt modelId="{2139A5CA-37A9-4FC9-A579-60B4C9150388}" type="pres">
      <dgm:prSet presAssocID="{D1B4D92D-17B9-40A7-BBA9-8E536EFD773C}" presName="linearFlow" presStyleCnt="0">
        <dgm:presLayoutVars>
          <dgm:dir/>
          <dgm:animLvl val="lvl"/>
          <dgm:resizeHandles/>
        </dgm:presLayoutVars>
      </dgm:prSet>
      <dgm:spPr/>
      <dgm:t>
        <a:bodyPr/>
        <a:lstStyle/>
        <a:p>
          <a:endParaRPr lang="es-ES"/>
        </a:p>
      </dgm:t>
    </dgm:pt>
    <dgm:pt modelId="{B73C19DE-F709-4165-B437-FD402A2C87EE}" type="pres">
      <dgm:prSet presAssocID="{54FDD400-1FAA-4855-9D4C-850C3A51B497}" presName="compositeNode" presStyleCnt="0">
        <dgm:presLayoutVars>
          <dgm:bulletEnabled val="1"/>
        </dgm:presLayoutVars>
      </dgm:prSet>
      <dgm:spPr/>
    </dgm:pt>
    <dgm:pt modelId="{26E70C59-22D8-4A95-BA97-17EF1516D1A9}" type="pres">
      <dgm:prSet presAssocID="{54FDD400-1FAA-4855-9D4C-850C3A51B497}" presName="image" presStyleLbl="fgImgPlace1" presStyleIdx="0" presStyleCnt="3"/>
      <dgm:spPr>
        <a:blipFill rotWithShape="0">
          <a:blip xmlns:r="http://schemas.openxmlformats.org/officeDocument/2006/relationships" r:embed="rId1"/>
          <a:stretch>
            <a:fillRect/>
          </a:stretch>
        </a:blipFill>
      </dgm:spPr>
    </dgm:pt>
    <dgm:pt modelId="{5B451BCE-979C-4ACE-95C3-91923458C92D}" type="pres">
      <dgm:prSet presAssocID="{54FDD400-1FAA-4855-9D4C-850C3A51B497}" presName="childNode" presStyleLbl="node1" presStyleIdx="0" presStyleCnt="3">
        <dgm:presLayoutVars>
          <dgm:bulletEnabled val="1"/>
        </dgm:presLayoutVars>
      </dgm:prSet>
      <dgm:spPr/>
      <dgm:t>
        <a:bodyPr/>
        <a:lstStyle/>
        <a:p>
          <a:endParaRPr lang="es-ES"/>
        </a:p>
      </dgm:t>
    </dgm:pt>
    <dgm:pt modelId="{BD30C0E3-7358-4778-A16C-143E4AB881D7}" type="pres">
      <dgm:prSet presAssocID="{54FDD400-1FAA-4855-9D4C-850C3A51B497}" presName="parentNode" presStyleLbl="revTx" presStyleIdx="0" presStyleCnt="3">
        <dgm:presLayoutVars>
          <dgm:chMax val="0"/>
          <dgm:bulletEnabled val="1"/>
        </dgm:presLayoutVars>
      </dgm:prSet>
      <dgm:spPr/>
      <dgm:t>
        <a:bodyPr/>
        <a:lstStyle/>
        <a:p>
          <a:endParaRPr lang="es-ES"/>
        </a:p>
      </dgm:t>
    </dgm:pt>
    <dgm:pt modelId="{9D194C32-37E4-439D-9EDD-6B7DDE4799A4}" type="pres">
      <dgm:prSet presAssocID="{97761E1B-7CE8-458C-AE19-4C8A909387FE}" presName="sibTrans" presStyleCnt="0"/>
      <dgm:spPr/>
    </dgm:pt>
    <dgm:pt modelId="{E234DBE6-BAC9-456E-B57A-4E1C572964E4}" type="pres">
      <dgm:prSet presAssocID="{F30D96DB-5C40-47E1-A85F-3D5F0326939B}" presName="compositeNode" presStyleCnt="0">
        <dgm:presLayoutVars>
          <dgm:bulletEnabled val="1"/>
        </dgm:presLayoutVars>
      </dgm:prSet>
      <dgm:spPr/>
    </dgm:pt>
    <dgm:pt modelId="{E7416DF6-5769-488F-AD84-136AE21AE40D}" type="pres">
      <dgm:prSet presAssocID="{F30D96DB-5C40-47E1-A85F-3D5F0326939B}" presName="image" presStyleLbl="fgImgPlace1" presStyleIdx="1" presStyleCnt="3"/>
      <dgm:spPr>
        <a:blipFill rotWithShape="0">
          <a:blip xmlns:r="http://schemas.openxmlformats.org/officeDocument/2006/relationships" r:embed="rId1"/>
          <a:stretch>
            <a:fillRect/>
          </a:stretch>
        </a:blipFill>
      </dgm:spPr>
    </dgm:pt>
    <dgm:pt modelId="{390920E9-972A-4034-BE4D-37529A1ACCCF}" type="pres">
      <dgm:prSet presAssocID="{F30D96DB-5C40-47E1-A85F-3D5F0326939B}" presName="childNode" presStyleLbl="node1" presStyleIdx="1" presStyleCnt="3">
        <dgm:presLayoutVars>
          <dgm:bulletEnabled val="1"/>
        </dgm:presLayoutVars>
      </dgm:prSet>
      <dgm:spPr/>
      <dgm:t>
        <a:bodyPr/>
        <a:lstStyle/>
        <a:p>
          <a:endParaRPr lang="es-ES"/>
        </a:p>
      </dgm:t>
    </dgm:pt>
    <dgm:pt modelId="{A5F73C35-555F-46B7-B73E-198648EC4CAF}" type="pres">
      <dgm:prSet presAssocID="{F30D96DB-5C40-47E1-A85F-3D5F0326939B}" presName="parentNode" presStyleLbl="revTx" presStyleIdx="1" presStyleCnt="3">
        <dgm:presLayoutVars>
          <dgm:chMax val="0"/>
          <dgm:bulletEnabled val="1"/>
        </dgm:presLayoutVars>
      </dgm:prSet>
      <dgm:spPr/>
      <dgm:t>
        <a:bodyPr/>
        <a:lstStyle/>
        <a:p>
          <a:endParaRPr lang="es-ES"/>
        </a:p>
      </dgm:t>
    </dgm:pt>
    <dgm:pt modelId="{4B9C490F-6978-4B65-9E74-A6A5DE8F396B}" type="pres">
      <dgm:prSet presAssocID="{F91F3201-9882-44F4-B1DB-D48E1DA6E180}" presName="sibTrans" presStyleCnt="0"/>
      <dgm:spPr/>
    </dgm:pt>
    <dgm:pt modelId="{1D09F85E-F61C-4182-A0A8-FB4B16CFF297}" type="pres">
      <dgm:prSet presAssocID="{E6B43432-70D0-411A-90CB-8B9F055CBE95}" presName="compositeNode" presStyleCnt="0">
        <dgm:presLayoutVars>
          <dgm:bulletEnabled val="1"/>
        </dgm:presLayoutVars>
      </dgm:prSet>
      <dgm:spPr/>
    </dgm:pt>
    <dgm:pt modelId="{83F030C6-C55C-4AAF-B969-5948097EAD38}" type="pres">
      <dgm:prSet presAssocID="{E6B43432-70D0-411A-90CB-8B9F055CBE95}" presName="image" presStyleLbl="fgImgPlace1" presStyleIdx="2" presStyleCnt="3"/>
      <dgm:spPr>
        <a:blipFill rotWithShape="0">
          <a:blip xmlns:r="http://schemas.openxmlformats.org/officeDocument/2006/relationships" r:embed="rId1"/>
          <a:stretch>
            <a:fillRect/>
          </a:stretch>
        </a:blipFill>
      </dgm:spPr>
    </dgm:pt>
    <dgm:pt modelId="{B54E9F42-9E9C-4127-AA84-832C287BB5B4}" type="pres">
      <dgm:prSet presAssocID="{E6B43432-70D0-411A-90CB-8B9F055CBE95}" presName="childNode" presStyleLbl="node1" presStyleIdx="2" presStyleCnt="3">
        <dgm:presLayoutVars>
          <dgm:bulletEnabled val="1"/>
        </dgm:presLayoutVars>
      </dgm:prSet>
      <dgm:spPr/>
      <dgm:t>
        <a:bodyPr/>
        <a:lstStyle/>
        <a:p>
          <a:endParaRPr lang="es-ES"/>
        </a:p>
      </dgm:t>
    </dgm:pt>
    <dgm:pt modelId="{08E90B3C-C997-43EE-A954-42F679D4138A}" type="pres">
      <dgm:prSet presAssocID="{E6B43432-70D0-411A-90CB-8B9F055CBE95}" presName="parentNode" presStyleLbl="revTx" presStyleIdx="2" presStyleCnt="3">
        <dgm:presLayoutVars>
          <dgm:chMax val="0"/>
          <dgm:bulletEnabled val="1"/>
        </dgm:presLayoutVars>
      </dgm:prSet>
      <dgm:spPr/>
      <dgm:t>
        <a:bodyPr/>
        <a:lstStyle/>
        <a:p>
          <a:endParaRPr lang="es-ES"/>
        </a:p>
      </dgm:t>
    </dgm:pt>
  </dgm:ptLst>
  <dgm:cxnLst>
    <dgm:cxn modelId="{77CE05D2-DC38-46DE-A79F-AB36D380B617}" srcId="{D1B4D92D-17B9-40A7-BBA9-8E536EFD773C}" destId="{54FDD400-1FAA-4855-9D4C-850C3A51B497}" srcOrd="0" destOrd="0" parTransId="{71DE9701-4C86-43EA-BE2D-AB34BA6D0A6C}" sibTransId="{97761E1B-7CE8-458C-AE19-4C8A909387FE}"/>
    <dgm:cxn modelId="{EB9A31B7-AC27-41D7-AB22-B1A7962ACE1F}" type="presOf" srcId="{BC05EF4D-C96B-4B7F-8EE0-C447E5F692B6}" destId="{B54E9F42-9E9C-4127-AA84-832C287BB5B4}" srcOrd="0" destOrd="0" presId="urn:microsoft.com/office/officeart/2005/8/layout/hList2#2"/>
    <dgm:cxn modelId="{454DF04A-FD7E-49DA-9213-1384DAC95F89}" srcId="{D1B4D92D-17B9-40A7-BBA9-8E536EFD773C}" destId="{E6B43432-70D0-411A-90CB-8B9F055CBE95}" srcOrd="2" destOrd="0" parTransId="{30D5C28A-8575-4801-B067-B4B002F943EB}" sibTransId="{EDA634FA-EBA3-4479-AD5E-930A19937C15}"/>
    <dgm:cxn modelId="{C7AE3C26-3A64-4AB2-B0A0-9B9DF8595057}" srcId="{D1B4D92D-17B9-40A7-BBA9-8E536EFD773C}" destId="{F30D96DB-5C40-47E1-A85F-3D5F0326939B}" srcOrd="1" destOrd="0" parTransId="{44D9017C-FAA6-48BC-BE1E-92C68DCAA75E}" sibTransId="{F91F3201-9882-44F4-B1DB-D48E1DA6E180}"/>
    <dgm:cxn modelId="{F1D35E8D-81EF-4C55-AEC7-9AC388F8F433}" srcId="{E6B43432-70D0-411A-90CB-8B9F055CBE95}" destId="{BC05EF4D-C96B-4B7F-8EE0-C447E5F692B6}" srcOrd="0" destOrd="0" parTransId="{87F0C6D1-7E88-450E-B2EC-B89DE46E6951}" sibTransId="{02D86FC3-E40F-4372-938E-FB0F12ED6714}"/>
    <dgm:cxn modelId="{8B1FDEF7-A455-4AA3-A6C7-774B54E77C1C}" srcId="{54FDD400-1FAA-4855-9D4C-850C3A51B497}" destId="{627F813B-75FD-4A73-B2EC-301F7CADC005}" srcOrd="0" destOrd="0" parTransId="{2B9A2EE6-93BA-40CC-BB70-16C7C69F40AB}" sibTransId="{63294CF7-979F-4753-8E85-4517AFB2D48A}"/>
    <dgm:cxn modelId="{7D17FB47-8D4C-4EE4-A192-14D245A2AD20}" type="presOf" srcId="{54FDD400-1FAA-4855-9D4C-850C3A51B497}" destId="{BD30C0E3-7358-4778-A16C-143E4AB881D7}" srcOrd="0" destOrd="0" presId="urn:microsoft.com/office/officeart/2005/8/layout/hList2#2"/>
    <dgm:cxn modelId="{B21693E0-CE6B-408E-B761-764AE62933FE}" type="presOf" srcId="{E6B43432-70D0-411A-90CB-8B9F055CBE95}" destId="{08E90B3C-C997-43EE-A954-42F679D4138A}" srcOrd="0" destOrd="0" presId="urn:microsoft.com/office/officeart/2005/8/layout/hList2#2"/>
    <dgm:cxn modelId="{8B41D792-FEED-4C27-A866-C5D2B28912D2}" type="presOf" srcId="{A34A091C-2980-4DCF-949E-46E90CE039DE}" destId="{390920E9-972A-4034-BE4D-37529A1ACCCF}" srcOrd="0" destOrd="0" presId="urn:microsoft.com/office/officeart/2005/8/layout/hList2#2"/>
    <dgm:cxn modelId="{F9D8C98D-A62C-4F61-B9C0-DC83730426ED}" srcId="{F30D96DB-5C40-47E1-A85F-3D5F0326939B}" destId="{A34A091C-2980-4DCF-949E-46E90CE039DE}" srcOrd="0" destOrd="0" parTransId="{F1761748-1196-466A-869E-E528DCA86BA8}" sibTransId="{2BBE4D54-844C-4EA1-A5A5-727D7C2401CF}"/>
    <dgm:cxn modelId="{1A16FC1F-95E8-40D4-B987-C0E50549F17E}" type="presOf" srcId="{627F813B-75FD-4A73-B2EC-301F7CADC005}" destId="{5B451BCE-979C-4ACE-95C3-91923458C92D}" srcOrd="0" destOrd="0" presId="urn:microsoft.com/office/officeart/2005/8/layout/hList2#2"/>
    <dgm:cxn modelId="{39EF793B-7343-4CD6-924A-8C1A776EF2DF}" type="presOf" srcId="{F30D96DB-5C40-47E1-A85F-3D5F0326939B}" destId="{A5F73C35-555F-46B7-B73E-198648EC4CAF}" srcOrd="0" destOrd="0" presId="urn:microsoft.com/office/officeart/2005/8/layout/hList2#2"/>
    <dgm:cxn modelId="{ACD9E1E4-569B-4D0B-AC77-3ADF48D1AD25}" type="presOf" srcId="{D1B4D92D-17B9-40A7-BBA9-8E536EFD773C}" destId="{2139A5CA-37A9-4FC9-A579-60B4C9150388}" srcOrd="0" destOrd="0" presId="urn:microsoft.com/office/officeart/2005/8/layout/hList2#2"/>
    <dgm:cxn modelId="{2BDEAC97-5176-484F-9DF3-901D7CF35000}" type="presParOf" srcId="{2139A5CA-37A9-4FC9-A579-60B4C9150388}" destId="{B73C19DE-F709-4165-B437-FD402A2C87EE}" srcOrd="0" destOrd="0" presId="urn:microsoft.com/office/officeart/2005/8/layout/hList2#2"/>
    <dgm:cxn modelId="{ADD9B000-4395-45D3-B149-718E221B9F01}" type="presParOf" srcId="{B73C19DE-F709-4165-B437-FD402A2C87EE}" destId="{26E70C59-22D8-4A95-BA97-17EF1516D1A9}" srcOrd="0" destOrd="0" presId="urn:microsoft.com/office/officeart/2005/8/layout/hList2#2"/>
    <dgm:cxn modelId="{C470E24A-3F6F-4C04-803C-2F84EEBC6A3A}" type="presParOf" srcId="{B73C19DE-F709-4165-B437-FD402A2C87EE}" destId="{5B451BCE-979C-4ACE-95C3-91923458C92D}" srcOrd="1" destOrd="0" presId="urn:microsoft.com/office/officeart/2005/8/layout/hList2#2"/>
    <dgm:cxn modelId="{439A9ADC-B7C1-4B25-AA7D-7CF60486EE7B}" type="presParOf" srcId="{B73C19DE-F709-4165-B437-FD402A2C87EE}" destId="{BD30C0E3-7358-4778-A16C-143E4AB881D7}" srcOrd="2" destOrd="0" presId="urn:microsoft.com/office/officeart/2005/8/layout/hList2#2"/>
    <dgm:cxn modelId="{077A27B6-0D87-4B51-9FF6-96E46DACF1F0}" type="presParOf" srcId="{2139A5CA-37A9-4FC9-A579-60B4C9150388}" destId="{9D194C32-37E4-439D-9EDD-6B7DDE4799A4}" srcOrd="1" destOrd="0" presId="urn:microsoft.com/office/officeart/2005/8/layout/hList2#2"/>
    <dgm:cxn modelId="{2C91E854-3F61-43E6-998A-4AA3BAF20203}" type="presParOf" srcId="{2139A5CA-37A9-4FC9-A579-60B4C9150388}" destId="{E234DBE6-BAC9-456E-B57A-4E1C572964E4}" srcOrd="2" destOrd="0" presId="urn:microsoft.com/office/officeart/2005/8/layout/hList2#2"/>
    <dgm:cxn modelId="{0246CDB1-149B-48F5-9D93-EDE69DCADE7B}" type="presParOf" srcId="{E234DBE6-BAC9-456E-B57A-4E1C572964E4}" destId="{E7416DF6-5769-488F-AD84-136AE21AE40D}" srcOrd="0" destOrd="0" presId="urn:microsoft.com/office/officeart/2005/8/layout/hList2#2"/>
    <dgm:cxn modelId="{1AFA035B-EB3F-42ED-AE4A-B3034D3C68A9}" type="presParOf" srcId="{E234DBE6-BAC9-456E-B57A-4E1C572964E4}" destId="{390920E9-972A-4034-BE4D-37529A1ACCCF}" srcOrd="1" destOrd="0" presId="urn:microsoft.com/office/officeart/2005/8/layout/hList2#2"/>
    <dgm:cxn modelId="{26EC38A0-FDA6-49EB-87DA-53D62F7BA4E5}" type="presParOf" srcId="{E234DBE6-BAC9-456E-B57A-4E1C572964E4}" destId="{A5F73C35-555F-46B7-B73E-198648EC4CAF}" srcOrd="2" destOrd="0" presId="urn:microsoft.com/office/officeart/2005/8/layout/hList2#2"/>
    <dgm:cxn modelId="{AB14287E-55B0-40F8-AEE3-BD6355A1BE44}" type="presParOf" srcId="{2139A5CA-37A9-4FC9-A579-60B4C9150388}" destId="{4B9C490F-6978-4B65-9E74-A6A5DE8F396B}" srcOrd="3" destOrd="0" presId="urn:microsoft.com/office/officeart/2005/8/layout/hList2#2"/>
    <dgm:cxn modelId="{3608B846-EB54-49F8-A75C-9D5F6180311C}" type="presParOf" srcId="{2139A5CA-37A9-4FC9-A579-60B4C9150388}" destId="{1D09F85E-F61C-4182-A0A8-FB4B16CFF297}" srcOrd="4" destOrd="0" presId="urn:microsoft.com/office/officeart/2005/8/layout/hList2#2"/>
    <dgm:cxn modelId="{F7F43A7B-1753-45D5-8224-20A3269EAF57}" type="presParOf" srcId="{1D09F85E-F61C-4182-A0A8-FB4B16CFF297}" destId="{83F030C6-C55C-4AAF-B969-5948097EAD38}" srcOrd="0" destOrd="0" presId="urn:microsoft.com/office/officeart/2005/8/layout/hList2#2"/>
    <dgm:cxn modelId="{615336DB-AA6C-4001-95E3-24D5D2A3CE0A}" type="presParOf" srcId="{1D09F85E-F61C-4182-A0A8-FB4B16CFF297}" destId="{B54E9F42-9E9C-4127-AA84-832C287BB5B4}" srcOrd="1" destOrd="0" presId="urn:microsoft.com/office/officeart/2005/8/layout/hList2#2"/>
    <dgm:cxn modelId="{EDC8C05C-04AF-4019-811A-AC2FF4AEDE9E}" type="presParOf" srcId="{1D09F85E-F61C-4182-A0A8-FB4B16CFF297}" destId="{08E90B3C-C997-43EE-A954-42F679D4138A}" srcOrd="2" destOrd="0" presId="urn:microsoft.com/office/officeart/2005/8/layout/hList2#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1F2C4-DEE9-4FAA-A05F-345485F34321}">
      <dsp:nvSpPr>
        <dsp:cNvPr id="0" name=""/>
        <dsp:cNvSpPr/>
      </dsp:nvSpPr>
      <dsp:spPr>
        <a:xfrm>
          <a:off x="0" y="541843"/>
          <a:ext cx="7296472" cy="882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3CC449-BF68-4971-90DA-EB3646A5903E}">
      <dsp:nvSpPr>
        <dsp:cNvPr id="0" name=""/>
        <dsp:cNvSpPr/>
      </dsp:nvSpPr>
      <dsp:spPr>
        <a:xfrm>
          <a:off x="364823" y="25243"/>
          <a:ext cx="5107530" cy="1033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052" tIns="0" rIns="193052" bIns="0" numCol="1" spcCol="1270" anchor="ctr" anchorCtr="0">
          <a:noAutofit/>
        </a:bodyPr>
        <a:lstStyle/>
        <a:p>
          <a:pPr lvl="0" algn="l" defTabSz="800100">
            <a:lnSpc>
              <a:spcPct val="90000"/>
            </a:lnSpc>
            <a:spcBef>
              <a:spcPct val="0"/>
            </a:spcBef>
            <a:spcAft>
              <a:spcPct val="35000"/>
            </a:spcAft>
          </a:pPr>
          <a:r>
            <a:rPr lang="es-ES" sz="1800" b="1" kern="1200" dirty="0" smtClean="0">
              <a:solidFill>
                <a:schemeClr val="tx1"/>
              </a:solidFill>
              <a:latin typeface="Times New Roman" pitchFamily="18" charset="0"/>
              <a:cs typeface="Times New Roman" pitchFamily="18" charset="0"/>
            </a:rPr>
            <a:t>OPERATIVO:</a:t>
          </a:r>
        </a:p>
        <a:p>
          <a:pPr lvl="0" algn="l" defTabSz="800100">
            <a:lnSpc>
              <a:spcPct val="90000"/>
            </a:lnSpc>
            <a:spcBef>
              <a:spcPct val="0"/>
            </a:spcBef>
            <a:spcAft>
              <a:spcPct val="35000"/>
            </a:spcAft>
          </a:pPr>
          <a:r>
            <a:rPr lang="es-ES" sz="1800" b="0" kern="1200" dirty="0" smtClean="0">
              <a:latin typeface="Times New Roman" pitchFamily="18" charset="0"/>
              <a:cs typeface="Times New Roman" pitchFamily="18" charset="0"/>
            </a:rPr>
            <a:t>Garantizar el optimo funcionamiento del sistema y sus funciones</a:t>
          </a:r>
          <a:endParaRPr lang="es-ES" sz="1800" b="0" kern="1200" dirty="0">
            <a:latin typeface="Times New Roman" pitchFamily="18" charset="0"/>
            <a:cs typeface="Times New Roman" pitchFamily="18" charset="0"/>
          </a:endParaRPr>
        </a:p>
      </dsp:txBody>
      <dsp:txXfrm>
        <a:off x="415260" y="75680"/>
        <a:ext cx="5006656" cy="932326"/>
      </dsp:txXfrm>
    </dsp:sp>
    <dsp:sp modelId="{CD53EDAB-C7C0-4FA5-AF14-E3EFA0533773}">
      <dsp:nvSpPr>
        <dsp:cNvPr id="0" name=""/>
        <dsp:cNvSpPr/>
      </dsp:nvSpPr>
      <dsp:spPr>
        <a:xfrm>
          <a:off x="0" y="2129444"/>
          <a:ext cx="7296472" cy="882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871C65-7542-41FE-907C-52ED7E780576}">
      <dsp:nvSpPr>
        <dsp:cNvPr id="0" name=""/>
        <dsp:cNvSpPr/>
      </dsp:nvSpPr>
      <dsp:spPr>
        <a:xfrm>
          <a:off x="364823" y="1612844"/>
          <a:ext cx="5107530" cy="10332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052" tIns="0" rIns="193052" bIns="0" numCol="1" spcCol="1270" anchor="ctr" anchorCtr="0">
          <a:noAutofit/>
        </a:bodyPr>
        <a:lstStyle/>
        <a:p>
          <a:pPr lvl="0" algn="l" defTabSz="800100">
            <a:lnSpc>
              <a:spcPct val="90000"/>
            </a:lnSpc>
            <a:spcBef>
              <a:spcPct val="0"/>
            </a:spcBef>
            <a:spcAft>
              <a:spcPct val="35000"/>
            </a:spcAft>
          </a:pPr>
          <a:r>
            <a:rPr lang="es-ES" sz="1800" b="1" kern="1200" dirty="0" smtClean="0">
              <a:solidFill>
                <a:schemeClr val="tx1"/>
              </a:solidFill>
              <a:latin typeface="Times New Roman" pitchFamily="18" charset="0"/>
              <a:cs typeface="Times New Roman" pitchFamily="18" charset="0"/>
            </a:rPr>
            <a:t>PERIÓDICO:</a:t>
          </a:r>
        </a:p>
        <a:p>
          <a:pPr lvl="0" algn="l" defTabSz="800100">
            <a:lnSpc>
              <a:spcPct val="90000"/>
            </a:lnSpc>
            <a:spcBef>
              <a:spcPct val="0"/>
            </a:spcBef>
            <a:spcAft>
              <a:spcPct val="35000"/>
            </a:spcAft>
          </a:pPr>
          <a:r>
            <a:rPr lang="es-ES" sz="1800" b="0" kern="1200" dirty="0" smtClean="0">
              <a:solidFill>
                <a:schemeClr val="bg1"/>
              </a:solidFill>
              <a:latin typeface="Times New Roman" pitchFamily="18" charset="0"/>
              <a:cs typeface="Times New Roman" pitchFamily="18" charset="0"/>
            </a:rPr>
            <a:t>Con el correr del tiempo, usuarios del sistema estarán mas familiarizados</a:t>
          </a:r>
          <a:endParaRPr lang="es-ES" sz="1800" b="0" kern="1200" dirty="0">
            <a:solidFill>
              <a:schemeClr val="bg1"/>
            </a:solidFill>
            <a:latin typeface="Times New Roman" pitchFamily="18" charset="0"/>
            <a:cs typeface="Times New Roman" pitchFamily="18" charset="0"/>
          </a:endParaRPr>
        </a:p>
      </dsp:txBody>
      <dsp:txXfrm>
        <a:off x="415260" y="1663281"/>
        <a:ext cx="5006656" cy="932326"/>
      </dsp:txXfrm>
    </dsp:sp>
    <dsp:sp modelId="{25B493EB-D034-4EF7-AB32-57A90C150A1B}">
      <dsp:nvSpPr>
        <dsp:cNvPr id="0" name=""/>
        <dsp:cNvSpPr/>
      </dsp:nvSpPr>
      <dsp:spPr>
        <a:xfrm>
          <a:off x="0" y="3717044"/>
          <a:ext cx="7296472" cy="882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01E2A3-7F79-418A-A24A-9E18B2C43443}">
      <dsp:nvSpPr>
        <dsp:cNvPr id="0" name=""/>
        <dsp:cNvSpPr/>
      </dsp:nvSpPr>
      <dsp:spPr>
        <a:xfrm>
          <a:off x="364823" y="3200444"/>
          <a:ext cx="5107530" cy="10332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052" tIns="0" rIns="193052" bIns="0" numCol="1" spcCol="1270" anchor="ctr" anchorCtr="0">
          <a:noAutofit/>
        </a:bodyPr>
        <a:lstStyle/>
        <a:p>
          <a:pPr lvl="0" algn="l" defTabSz="800100">
            <a:lnSpc>
              <a:spcPct val="90000"/>
            </a:lnSpc>
            <a:spcBef>
              <a:spcPct val="0"/>
            </a:spcBef>
            <a:spcAft>
              <a:spcPct val="35000"/>
            </a:spcAft>
          </a:pPr>
          <a:r>
            <a:rPr lang="es-ES" sz="1800" b="1" kern="1200" dirty="0" smtClean="0">
              <a:solidFill>
                <a:schemeClr val="tx1"/>
              </a:solidFill>
              <a:latin typeface="Times New Roman" pitchFamily="18" charset="0"/>
              <a:cs typeface="Times New Roman" pitchFamily="18" charset="0"/>
            </a:rPr>
            <a:t>SEGURIDAD:</a:t>
          </a:r>
        </a:p>
        <a:p>
          <a:pPr lvl="0" algn="l" defTabSz="800100">
            <a:lnSpc>
              <a:spcPct val="90000"/>
            </a:lnSpc>
            <a:spcBef>
              <a:spcPct val="0"/>
            </a:spcBef>
            <a:spcAft>
              <a:spcPct val="35000"/>
            </a:spcAft>
          </a:pPr>
          <a:r>
            <a:rPr lang="es-ES" sz="1800" b="0" kern="1200" dirty="0" smtClean="0">
              <a:latin typeface="Times New Roman" pitchFamily="18" charset="0"/>
              <a:cs typeface="Times New Roman" pitchFamily="18" charset="0"/>
            </a:rPr>
            <a:t>Este punto es muy importante ya que estará designado el personal por la gerencia</a:t>
          </a:r>
          <a:endParaRPr lang="es-ES" sz="1800" b="0" kern="1200" dirty="0">
            <a:latin typeface="Times New Roman" pitchFamily="18" charset="0"/>
            <a:cs typeface="Times New Roman" pitchFamily="18" charset="0"/>
          </a:endParaRPr>
        </a:p>
      </dsp:txBody>
      <dsp:txXfrm>
        <a:off x="415260" y="3250881"/>
        <a:ext cx="5006656" cy="9323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0C0E3-7358-4778-A16C-143E4AB881D7}">
      <dsp:nvSpPr>
        <dsp:cNvPr id="0" name=""/>
        <dsp:cNvSpPr/>
      </dsp:nvSpPr>
      <dsp:spPr>
        <a:xfrm rot="16200000">
          <a:off x="-1539702" y="2327113"/>
          <a:ext cx="3538473" cy="367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4451" bIns="0" numCol="1" spcCol="1270" anchor="t" anchorCtr="0">
          <a:noAutofit/>
        </a:bodyPr>
        <a:lstStyle/>
        <a:p>
          <a:pPr lvl="0" algn="r" defTabSz="800100">
            <a:lnSpc>
              <a:spcPct val="90000"/>
            </a:lnSpc>
            <a:spcBef>
              <a:spcPct val="0"/>
            </a:spcBef>
            <a:spcAft>
              <a:spcPct val="35000"/>
            </a:spcAft>
          </a:pPr>
          <a:endParaRPr lang="es-ES" sz="1800" kern="1200">
            <a:latin typeface="Times New Roman" pitchFamily="18" charset="0"/>
            <a:cs typeface="Times New Roman" pitchFamily="18" charset="0"/>
          </a:endParaRPr>
        </a:p>
      </dsp:txBody>
      <dsp:txXfrm>
        <a:off x="-1539702" y="2327113"/>
        <a:ext cx="3538473" cy="367882"/>
      </dsp:txXfrm>
    </dsp:sp>
    <dsp:sp modelId="{5B451BCE-979C-4ACE-95C3-91923458C92D}">
      <dsp:nvSpPr>
        <dsp:cNvPr id="0" name=""/>
        <dsp:cNvSpPr/>
      </dsp:nvSpPr>
      <dsp:spPr>
        <a:xfrm>
          <a:off x="413474" y="741817"/>
          <a:ext cx="1832442" cy="353847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324451" rIns="99568" bIns="99568" numCol="1" spcCol="1270" anchor="t" anchorCtr="0">
          <a:noAutofit/>
        </a:bodyPr>
        <a:lstStyle/>
        <a:p>
          <a:pPr marL="114300" lvl="1" indent="-114300" algn="ctr" defTabSz="622300">
            <a:lnSpc>
              <a:spcPct val="90000"/>
            </a:lnSpc>
            <a:spcBef>
              <a:spcPct val="0"/>
            </a:spcBef>
            <a:spcAft>
              <a:spcPct val="15000"/>
            </a:spcAft>
            <a:buChar char="••"/>
          </a:pPr>
          <a:r>
            <a:rPr lang="es-EC" sz="1400" kern="1200" dirty="0" smtClean="0"/>
            <a:t>La inexistencia de una Planificación </a:t>
          </a:r>
          <a:r>
            <a:rPr lang="es-EC" sz="1400" kern="1200" dirty="0" smtClean="0">
              <a:latin typeface="Times New Roman" pitchFamily="18" charset="0"/>
              <a:cs typeface="Times New Roman" pitchFamily="18" charset="0"/>
            </a:rPr>
            <a:t>Estratégica</a:t>
          </a:r>
          <a:r>
            <a:rPr lang="es-EC" sz="1400" kern="1200" dirty="0" smtClean="0"/>
            <a:t> no le permite a COMBINED Intermediario de Reaseguros S.A., alcanzar un desarrollo de direccionamiento estratégico acorde con las necesidades del entorno</a:t>
          </a:r>
          <a:endParaRPr lang="es-ES" sz="2000" kern="1200" dirty="0">
            <a:latin typeface="Times New Roman" pitchFamily="18" charset="0"/>
            <a:cs typeface="Times New Roman" pitchFamily="18" charset="0"/>
          </a:endParaRPr>
        </a:p>
      </dsp:txBody>
      <dsp:txXfrm>
        <a:off x="413474" y="741817"/>
        <a:ext cx="1832442" cy="3538473"/>
      </dsp:txXfrm>
    </dsp:sp>
    <dsp:sp modelId="{26E70C59-22D8-4A95-BA97-17EF1516D1A9}">
      <dsp:nvSpPr>
        <dsp:cNvPr id="0" name=""/>
        <dsp:cNvSpPr/>
      </dsp:nvSpPr>
      <dsp:spPr>
        <a:xfrm>
          <a:off x="45592" y="256213"/>
          <a:ext cx="735764" cy="735764"/>
        </a:xfrm>
        <a:prstGeom prst="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A5F73C35-555F-46B7-B73E-198648EC4CAF}">
      <dsp:nvSpPr>
        <dsp:cNvPr id="0" name=""/>
        <dsp:cNvSpPr/>
      </dsp:nvSpPr>
      <dsp:spPr>
        <a:xfrm rot="16200000">
          <a:off x="1130966" y="2327113"/>
          <a:ext cx="3538473" cy="367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4451" bIns="0" numCol="1" spcCol="1270" anchor="t" anchorCtr="0">
          <a:noAutofit/>
        </a:bodyPr>
        <a:lstStyle/>
        <a:p>
          <a:pPr lvl="0" algn="r" defTabSz="800100">
            <a:lnSpc>
              <a:spcPct val="90000"/>
            </a:lnSpc>
            <a:spcBef>
              <a:spcPct val="0"/>
            </a:spcBef>
            <a:spcAft>
              <a:spcPct val="35000"/>
            </a:spcAft>
          </a:pPr>
          <a:endParaRPr lang="es-ES" sz="1800" kern="1200" dirty="0">
            <a:latin typeface="Times New Roman" pitchFamily="18" charset="0"/>
            <a:cs typeface="Times New Roman" pitchFamily="18" charset="0"/>
          </a:endParaRPr>
        </a:p>
      </dsp:txBody>
      <dsp:txXfrm>
        <a:off x="1130966" y="2327113"/>
        <a:ext cx="3538473" cy="367882"/>
      </dsp:txXfrm>
    </dsp:sp>
    <dsp:sp modelId="{390920E9-972A-4034-BE4D-37529A1ACCCF}">
      <dsp:nvSpPr>
        <dsp:cNvPr id="0" name=""/>
        <dsp:cNvSpPr/>
      </dsp:nvSpPr>
      <dsp:spPr>
        <a:xfrm>
          <a:off x="3084143" y="741817"/>
          <a:ext cx="1832442" cy="3538473"/>
        </a:xfrm>
        <a:prstGeom prst="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324451" rIns="99568" bIns="99568" numCol="1" spcCol="1270" anchor="t" anchorCtr="0">
          <a:noAutofit/>
        </a:bodyPr>
        <a:lstStyle/>
        <a:p>
          <a:pPr marL="114300" lvl="1" indent="-114300" algn="ctr" defTabSz="622300">
            <a:lnSpc>
              <a:spcPct val="90000"/>
            </a:lnSpc>
            <a:spcBef>
              <a:spcPct val="0"/>
            </a:spcBef>
            <a:spcAft>
              <a:spcPct val="15000"/>
            </a:spcAft>
            <a:buChar char="••"/>
          </a:pPr>
          <a:r>
            <a:rPr lang="es-EC" sz="1400" kern="1200" dirty="0" smtClean="0">
              <a:latin typeface="Times New Roman" pitchFamily="18" charset="0"/>
              <a:cs typeface="Times New Roman" pitchFamily="18" charset="0"/>
            </a:rPr>
            <a:t>Es muy importante la participación del personal de la empresa durante el análisis de los procesos que se van a automatizar, ya que ellos puedan aportar con opiniones importantes. </a:t>
          </a:r>
          <a:endParaRPr lang="es-ES" sz="1400" kern="1200" dirty="0">
            <a:latin typeface="Times New Roman" pitchFamily="18" charset="0"/>
            <a:cs typeface="Times New Roman" pitchFamily="18" charset="0"/>
          </a:endParaRPr>
        </a:p>
      </dsp:txBody>
      <dsp:txXfrm>
        <a:off x="3084143" y="741817"/>
        <a:ext cx="1832442" cy="3538473"/>
      </dsp:txXfrm>
    </dsp:sp>
    <dsp:sp modelId="{E7416DF6-5769-488F-AD84-136AE21AE40D}">
      <dsp:nvSpPr>
        <dsp:cNvPr id="0" name=""/>
        <dsp:cNvSpPr/>
      </dsp:nvSpPr>
      <dsp:spPr>
        <a:xfrm>
          <a:off x="2716261" y="256213"/>
          <a:ext cx="735764" cy="735764"/>
        </a:xfrm>
        <a:prstGeom prst="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08E90B3C-C997-43EE-A954-42F679D4138A}">
      <dsp:nvSpPr>
        <dsp:cNvPr id="0" name=""/>
        <dsp:cNvSpPr/>
      </dsp:nvSpPr>
      <dsp:spPr>
        <a:xfrm rot="16200000">
          <a:off x="3801635" y="2327113"/>
          <a:ext cx="3538473" cy="367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4451" bIns="0" numCol="1" spcCol="1270" anchor="t" anchorCtr="0">
          <a:noAutofit/>
        </a:bodyPr>
        <a:lstStyle/>
        <a:p>
          <a:pPr lvl="0" algn="r" defTabSz="800100">
            <a:lnSpc>
              <a:spcPct val="90000"/>
            </a:lnSpc>
            <a:spcBef>
              <a:spcPct val="0"/>
            </a:spcBef>
            <a:spcAft>
              <a:spcPct val="35000"/>
            </a:spcAft>
          </a:pPr>
          <a:endParaRPr lang="es-ES" sz="1800" kern="1200">
            <a:latin typeface="Times New Roman" pitchFamily="18" charset="0"/>
            <a:cs typeface="Times New Roman" pitchFamily="18" charset="0"/>
          </a:endParaRPr>
        </a:p>
      </dsp:txBody>
      <dsp:txXfrm>
        <a:off x="3801635" y="2327113"/>
        <a:ext cx="3538473" cy="367882"/>
      </dsp:txXfrm>
    </dsp:sp>
    <dsp:sp modelId="{B54E9F42-9E9C-4127-AA84-832C287BB5B4}">
      <dsp:nvSpPr>
        <dsp:cNvPr id="0" name=""/>
        <dsp:cNvSpPr/>
      </dsp:nvSpPr>
      <dsp:spPr>
        <a:xfrm>
          <a:off x="5754812" y="741817"/>
          <a:ext cx="1832442" cy="3538473"/>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324451" rIns="99568" bIns="99568" numCol="1" spcCol="1270" anchor="t" anchorCtr="0">
          <a:noAutofit/>
        </a:bodyPr>
        <a:lstStyle/>
        <a:p>
          <a:pPr marL="114300" lvl="1" indent="-114300" algn="ctr" defTabSz="622300">
            <a:lnSpc>
              <a:spcPct val="90000"/>
            </a:lnSpc>
            <a:spcBef>
              <a:spcPct val="0"/>
            </a:spcBef>
            <a:spcAft>
              <a:spcPct val="15000"/>
            </a:spcAft>
            <a:buChar char="••"/>
          </a:pPr>
          <a:r>
            <a:rPr lang="es-EC" sz="1400" kern="1200" dirty="0" smtClean="0">
              <a:latin typeface="Times New Roman" pitchFamily="18" charset="0"/>
              <a:cs typeface="Times New Roman" pitchFamily="18" charset="0"/>
            </a:rPr>
            <a:t>Antes de implementar Customer Relationship Management hay que tener en cuenta que: CRM no es un software, no es una automatización de ventas, no es iniciativa de un departamento;  sino es una política empresarial</a:t>
          </a:r>
          <a:endParaRPr lang="es-ES" sz="1800" kern="1200" dirty="0">
            <a:latin typeface="Times New Roman" pitchFamily="18" charset="0"/>
            <a:cs typeface="Times New Roman" pitchFamily="18" charset="0"/>
          </a:endParaRPr>
        </a:p>
      </dsp:txBody>
      <dsp:txXfrm>
        <a:off x="5754812" y="741817"/>
        <a:ext cx="1832442" cy="3538473"/>
      </dsp:txXfrm>
    </dsp:sp>
    <dsp:sp modelId="{83F030C6-C55C-4AAF-B969-5948097EAD38}">
      <dsp:nvSpPr>
        <dsp:cNvPr id="0" name=""/>
        <dsp:cNvSpPr/>
      </dsp:nvSpPr>
      <dsp:spPr>
        <a:xfrm>
          <a:off x="5386930" y="256213"/>
          <a:ext cx="735764" cy="735764"/>
        </a:xfrm>
        <a:prstGeom prst="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0C0E3-7358-4778-A16C-143E4AB881D7}">
      <dsp:nvSpPr>
        <dsp:cNvPr id="0" name=""/>
        <dsp:cNvSpPr/>
      </dsp:nvSpPr>
      <dsp:spPr>
        <a:xfrm rot="16200000">
          <a:off x="-1539702" y="2327113"/>
          <a:ext cx="3538473" cy="367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4451" bIns="0" numCol="1" spcCol="1270" anchor="t" anchorCtr="0">
          <a:noAutofit/>
        </a:bodyPr>
        <a:lstStyle/>
        <a:p>
          <a:pPr lvl="0" algn="r" defTabSz="800100">
            <a:lnSpc>
              <a:spcPct val="90000"/>
            </a:lnSpc>
            <a:spcBef>
              <a:spcPct val="0"/>
            </a:spcBef>
            <a:spcAft>
              <a:spcPct val="35000"/>
            </a:spcAft>
          </a:pPr>
          <a:endParaRPr lang="es-ES" sz="1800" kern="1200" dirty="0">
            <a:latin typeface="Times New Roman" pitchFamily="18" charset="0"/>
            <a:cs typeface="Times New Roman" pitchFamily="18" charset="0"/>
          </a:endParaRPr>
        </a:p>
      </dsp:txBody>
      <dsp:txXfrm>
        <a:off x="-1539702" y="2327113"/>
        <a:ext cx="3538473" cy="367882"/>
      </dsp:txXfrm>
    </dsp:sp>
    <dsp:sp modelId="{5B451BCE-979C-4ACE-95C3-91923458C92D}">
      <dsp:nvSpPr>
        <dsp:cNvPr id="0" name=""/>
        <dsp:cNvSpPr/>
      </dsp:nvSpPr>
      <dsp:spPr>
        <a:xfrm>
          <a:off x="413474" y="741817"/>
          <a:ext cx="1832442" cy="353847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324451" rIns="99568" bIns="99568" numCol="1" spcCol="1270" anchor="t" anchorCtr="0">
          <a:noAutofit/>
        </a:bodyPr>
        <a:lstStyle/>
        <a:p>
          <a:pPr marL="114300" lvl="1" indent="-114300" algn="ctr" defTabSz="622300">
            <a:lnSpc>
              <a:spcPct val="90000"/>
            </a:lnSpc>
            <a:spcBef>
              <a:spcPct val="0"/>
            </a:spcBef>
            <a:spcAft>
              <a:spcPct val="15000"/>
            </a:spcAft>
            <a:buChar char="••"/>
          </a:pPr>
          <a:r>
            <a:rPr lang="es-EC" sz="1400" kern="1200" dirty="0" smtClean="0"/>
            <a:t>Para implementar un CRM no solo se debe de entender claramente todo lo que esto conlleva, como es la infraestructura, proceso de desarrollo, etc., sino tener bien claro el objetivo por el cual se va a llevar </a:t>
          </a:r>
          <a:endParaRPr lang="es-ES" sz="1400" kern="1200" dirty="0" smtClean="0"/>
        </a:p>
      </dsp:txBody>
      <dsp:txXfrm>
        <a:off x="413474" y="741817"/>
        <a:ext cx="1832442" cy="3538473"/>
      </dsp:txXfrm>
    </dsp:sp>
    <dsp:sp modelId="{26E70C59-22D8-4A95-BA97-17EF1516D1A9}">
      <dsp:nvSpPr>
        <dsp:cNvPr id="0" name=""/>
        <dsp:cNvSpPr/>
      </dsp:nvSpPr>
      <dsp:spPr>
        <a:xfrm>
          <a:off x="45592" y="256213"/>
          <a:ext cx="735764" cy="735764"/>
        </a:xfrm>
        <a:prstGeom prst="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A5F73C35-555F-46B7-B73E-198648EC4CAF}">
      <dsp:nvSpPr>
        <dsp:cNvPr id="0" name=""/>
        <dsp:cNvSpPr/>
      </dsp:nvSpPr>
      <dsp:spPr>
        <a:xfrm rot="16200000">
          <a:off x="1130966" y="2327113"/>
          <a:ext cx="3538473" cy="367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4451" bIns="0" numCol="1" spcCol="1270" anchor="t" anchorCtr="0">
          <a:noAutofit/>
        </a:bodyPr>
        <a:lstStyle/>
        <a:p>
          <a:pPr lvl="0" algn="r" defTabSz="800100">
            <a:lnSpc>
              <a:spcPct val="90000"/>
            </a:lnSpc>
            <a:spcBef>
              <a:spcPct val="0"/>
            </a:spcBef>
            <a:spcAft>
              <a:spcPct val="35000"/>
            </a:spcAft>
          </a:pPr>
          <a:endParaRPr lang="es-ES" sz="1800" kern="1200" dirty="0">
            <a:latin typeface="Times New Roman" pitchFamily="18" charset="0"/>
            <a:cs typeface="Times New Roman" pitchFamily="18" charset="0"/>
          </a:endParaRPr>
        </a:p>
      </dsp:txBody>
      <dsp:txXfrm>
        <a:off x="1130966" y="2327113"/>
        <a:ext cx="3538473" cy="367882"/>
      </dsp:txXfrm>
    </dsp:sp>
    <dsp:sp modelId="{390920E9-972A-4034-BE4D-37529A1ACCCF}">
      <dsp:nvSpPr>
        <dsp:cNvPr id="0" name=""/>
        <dsp:cNvSpPr/>
      </dsp:nvSpPr>
      <dsp:spPr>
        <a:xfrm>
          <a:off x="3084143" y="741817"/>
          <a:ext cx="1832442" cy="3538473"/>
        </a:xfrm>
        <a:prstGeom prst="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324451" rIns="99568" bIns="99568" numCol="1" spcCol="1270" anchor="t" anchorCtr="0">
          <a:noAutofit/>
        </a:bodyPr>
        <a:lstStyle/>
        <a:p>
          <a:pPr marL="114300" lvl="1" indent="-114300" algn="ctr" defTabSz="622300">
            <a:lnSpc>
              <a:spcPct val="90000"/>
            </a:lnSpc>
            <a:spcBef>
              <a:spcPct val="0"/>
            </a:spcBef>
            <a:spcAft>
              <a:spcPct val="15000"/>
            </a:spcAft>
            <a:buChar char="••"/>
          </a:pPr>
          <a:r>
            <a:rPr lang="es-EC" sz="1400" kern="1200" dirty="0" smtClean="0">
              <a:latin typeface="Times New Roman" pitchFamily="18" charset="0"/>
              <a:cs typeface="Times New Roman" pitchFamily="18" charset="0"/>
            </a:rPr>
            <a:t>Es indispensable que la empresa cuente con una infraestructura suficiente y necesaria para implementar esta estrategia. Además el personal con el que cuenta la empresa no debe tener miedo al cambio y ser capaces de enfrentar nuevos retos. </a:t>
          </a:r>
          <a:endParaRPr lang="es-ES" sz="1400" kern="1200" dirty="0" smtClean="0">
            <a:latin typeface="Times New Roman" pitchFamily="18" charset="0"/>
            <a:cs typeface="Times New Roman" pitchFamily="18" charset="0"/>
          </a:endParaRPr>
        </a:p>
      </dsp:txBody>
      <dsp:txXfrm>
        <a:off x="3084143" y="741817"/>
        <a:ext cx="1832442" cy="3538473"/>
      </dsp:txXfrm>
    </dsp:sp>
    <dsp:sp modelId="{E7416DF6-5769-488F-AD84-136AE21AE40D}">
      <dsp:nvSpPr>
        <dsp:cNvPr id="0" name=""/>
        <dsp:cNvSpPr/>
      </dsp:nvSpPr>
      <dsp:spPr>
        <a:xfrm>
          <a:off x="2716261" y="256213"/>
          <a:ext cx="735764" cy="735764"/>
        </a:xfrm>
        <a:prstGeom prst="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08E90B3C-C997-43EE-A954-42F679D4138A}">
      <dsp:nvSpPr>
        <dsp:cNvPr id="0" name=""/>
        <dsp:cNvSpPr/>
      </dsp:nvSpPr>
      <dsp:spPr>
        <a:xfrm rot="16200000">
          <a:off x="3801635" y="2327113"/>
          <a:ext cx="3538473" cy="367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4451" bIns="0" numCol="1" spcCol="1270" anchor="t" anchorCtr="0">
          <a:noAutofit/>
        </a:bodyPr>
        <a:lstStyle/>
        <a:p>
          <a:pPr lvl="0" algn="r" defTabSz="800100">
            <a:lnSpc>
              <a:spcPct val="90000"/>
            </a:lnSpc>
            <a:spcBef>
              <a:spcPct val="0"/>
            </a:spcBef>
            <a:spcAft>
              <a:spcPct val="35000"/>
            </a:spcAft>
          </a:pPr>
          <a:endParaRPr lang="es-ES" sz="1800" kern="1200" dirty="0">
            <a:latin typeface="Times New Roman" pitchFamily="18" charset="0"/>
            <a:cs typeface="Times New Roman" pitchFamily="18" charset="0"/>
          </a:endParaRPr>
        </a:p>
      </dsp:txBody>
      <dsp:txXfrm>
        <a:off x="3801635" y="2327113"/>
        <a:ext cx="3538473" cy="367882"/>
      </dsp:txXfrm>
    </dsp:sp>
    <dsp:sp modelId="{B54E9F42-9E9C-4127-AA84-832C287BB5B4}">
      <dsp:nvSpPr>
        <dsp:cNvPr id="0" name=""/>
        <dsp:cNvSpPr/>
      </dsp:nvSpPr>
      <dsp:spPr>
        <a:xfrm>
          <a:off x="5754812" y="741817"/>
          <a:ext cx="1832442" cy="3538473"/>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324451" rIns="99568" bIns="99568" numCol="1" spcCol="1270" anchor="t" anchorCtr="0">
          <a:noAutofit/>
        </a:bodyPr>
        <a:lstStyle/>
        <a:p>
          <a:pPr marL="114300" lvl="1" indent="-114300" algn="ctr" defTabSz="622300">
            <a:lnSpc>
              <a:spcPct val="90000"/>
            </a:lnSpc>
            <a:spcBef>
              <a:spcPct val="0"/>
            </a:spcBef>
            <a:spcAft>
              <a:spcPct val="15000"/>
            </a:spcAft>
            <a:buChar char="••"/>
          </a:pPr>
          <a:r>
            <a:rPr lang="es-EC" sz="1400" kern="1200" dirty="0" smtClean="0">
              <a:latin typeface="Times New Roman" pitchFamily="18" charset="0"/>
              <a:cs typeface="Times New Roman" pitchFamily="18" charset="0"/>
            </a:rPr>
            <a:t>Es necesario promover la importancia del CRM y resaltar el hecho de que  es necesario esquematizar un proceso organizacional integral y no limitarse solamente a la adquisición o desarrollo de herramientas informáticas.</a:t>
          </a:r>
          <a:endParaRPr lang="es-ES" sz="1400" kern="1200" dirty="0" smtClean="0">
            <a:latin typeface="Times New Roman" pitchFamily="18" charset="0"/>
            <a:cs typeface="Times New Roman" pitchFamily="18" charset="0"/>
          </a:endParaRPr>
        </a:p>
      </dsp:txBody>
      <dsp:txXfrm>
        <a:off x="5754812" y="741817"/>
        <a:ext cx="1832442" cy="3538473"/>
      </dsp:txXfrm>
    </dsp:sp>
    <dsp:sp modelId="{83F030C6-C55C-4AAF-B969-5948097EAD38}">
      <dsp:nvSpPr>
        <dsp:cNvPr id="0" name=""/>
        <dsp:cNvSpPr/>
      </dsp:nvSpPr>
      <dsp:spPr>
        <a:xfrm>
          <a:off x="5386930" y="256213"/>
          <a:ext cx="735764" cy="735764"/>
        </a:xfrm>
        <a:prstGeom prst="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B9BF9E-BA28-4212-A8F4-96FFFE3B405E}" type="datetimeFigureOut">
              <a:rPr lang="es-ES" smtClean="0"/>
              <a:pPr/>
              <a:t>28/11/2012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F6185F-075F-45EA-B3A7-0FA4B1FB3DE8}" type="slidenum">
              <a:rPr lang="es-ES" smtClean="0"/>
              <a:pPr/>
              <a:t>‹Nº›</a:t>
            </a:fld>
            <a:endParaRPr lang="es-ES"/>
          </a:p>
        </p:txBody>
      </p:sp>
    </p:spTree>
    <p:extLst>
      <p:ext uri="{BB962C8B-B14F-4D97-AF65-F5344CB8AC3E}">
        <p14:creationId xmlns:p14="http://schemas.microsoft.com/office/powerpoint/2010/main" val="4068517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7F6185F-075F-45EA-B3A7-0FA4B1FB3DE8}" type="slidenum">
              <a:rPr lang="es-ES" smtClean="0"/>
              <a:pPr/>
              <a:t>2</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sz="1050" dirty="0"/>
          </a:p>
        </p:txBody>
      </p:sp>
      <p:sp>
        <p:nvSpPr>
          <p:cNvPr id="4" name="3 Marcador de número de diapositiva"/>
          <p:cNvSpPr>
            <a:spLocks noGrp="1"/>
          </p:cNvSpPr>
          <p:nvPr>
            <p:ph type="sldNum" sz="quarter" idx="10"/>
          </p:nvPr>
        </p:nvSpPr>
        <p:spPr/>
        <p:txBody>
          <a:bodyPr/>
          <a:lstStyle/>
          <a:p>
            <a:fld id="{A7F6185F-075F-45EA-B3A7-0FA4B1FB3DE8}" type="slidenum">
              <a:rPr lang="es-ES" smtClean="0"/>
              <a:pPr/>
              <a:t>35</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93CB9565-9E49-4230-A887-DC7318A0B731}" type="datetimeFigureOut">
              <a:rPr lang="es-EC" smtClean="0"/>
              <a:pPr/>
              <a:t>28/11/2012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083B740-F7A9-4C6D-A7CD-AED6A7934B41}" type="slidenum">
              <a:rPr lang="es-EC" smtClean="0"/>
              <a:pPr/>
              <a:t>‹Nº›</a:t>
            </a:fld>
            <a:endParaRPr lang="es-EC"/>
          </a:p>
        </p:txBody>
      </p:sp>
    </p:spTree>
    <p:extLst>
      <p:ext uri="{BB962C8B-B14F-4D97-AF65-F5344CB8AC3E}">
        <p14:creationId xmlns:p14="http://schemas.microsoft.com/office/powerpoint/2010/main" val="3329341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93CB9565-9E49-4230-A887-DC7318A0B731}" type="datetimeFigureOut">
              <a:rPr lang="es-EC" smtClean="0"/>
              <a:pPr/>
              <a:t>28/11/2012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083B740-F7A9-4C6D-A7CD-AED6A7934B41}" type="slidenum">
              <a:rPr lang="es-EC" smtClean="0"/>
              <a:pPr/>
              <a:t>‹Nº›</a:t>
            </a:fld>
            <a:endParaRPr lang="es-EC"/>
          </a:p>
        </p:txBody>
      </p:sp>
    </p:spTree>
    <p:extLst>
      <p:ext uri="{BB962C8B-B14F-4D97-AF65-F5344CB8AC3E}">
        <p14:creationId xmlns:p14="http://schemas.microsoft.com/office/powerpoint/2010/main" val="1931916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93CB9565-9E49-4230-A887-DC7318A0B731}" type="datetimeFigureOut">
              <a:rPr lang="es-EC" smtClean="0"/>
              <a:pPr/>
              <a:t>28/11/2012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083B740-F7A9-4C6D-A7CD-AED6A7934B41}" type="slidenum">
              <a:rPr lang="es-EC" smtClean="0"/>
              <a:pPr/>
              <a:t>‹Nº›</a:t>
            </a:fld>
            <a:endParaRPr lang="es-EC"/>
          </a:p>
        </p:txBody>
      </p:sp>
    </p:spTree>
    <p:extLst>
      <p:ext uri="{BB962C8B-B14F-4D97-AF65-F5344CB8AC3E}">
        <p14:creationId xmlns:p14="http://schemas.microsoft.com/office/powerpoint/2010/main" val="387592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93CB9565-9E49-4230-A887-DC7318A0B731}" type="datetimeFigureOut">
              <a:rPr lang="es-EC" smtClean="0"/>
              <a:pPr/>
              <a:t>28/11/2012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083B740-F7A9-4C6D-A7CD-AED6A7934B41}" type="slidenum">
              <a:rPr lang="es-EC" smtClean="0"/>
              <a:pPr/>
              <a:t>‹Nº›</a:t>
            </a:fld>
            <a:endParaRPr lang="es-EC"/>
          </a:p>
        </p:txBody>
      </p:sp>
    </p:spTree>
    <p:extLst>
      <p:ext uri="{BB962C8B-B14F-4D97-AF65-F5344CB8AC3E}">
        <p14:creationId xmlns:p14="http://schemas.microsoft.com/office/powerpoint/2010/main" val="2523359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3CB9565-9E49-4230-A887-DC7318A0B731}" type="datetimeFigureOut">
              <a:rPr lang="es-EC" smtClean="0"/>
              <a:pPr/>
              <a:t>28/11/2012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083B740-F7A9-4C6D-A7CD-AED6A7934B41}" type="slidenum">
              <a:rPr lang="es-EC" smtClean="0"/>
              <a:pPr/>
              <a:t>‹Nº›</a:t>
            </a:fld>
            <a:endParaRPr lang="es-EC"/>
          </a:p>
        </p:txBody>
      </p:sp>
    </p:spTree>
    <p:extLst>
      <p:ext uri="{BB962C8B-B14F-4D97-AF65-F5344CB8AC3E}">
        <p14:creationId xmlns:p14="http://schemas.microsoft.com/office/powerpoint/2010/main" val="3691989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93CB9565-9E49-4230-A887-DC7318A0B731}" type="datetimeFigureOut">
              <a:rPr lang="es-EC" smtClean="0"/>
              <a:pPr/>
              <a:t>28/11/2012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083B740-F7A9-4C6D-A7CD-AED6A7934B41}" type="slidenum">
              <a:rPr lang="es-EC" smtClean="0"/>
              <a:pPr/>
              <a:t>‹Nº›</a:t>
            </a:fld>
            <a:endParaRPr lang="es-EC"/>
          </a:p>
        </p:txBody>
      </p:sp>
    </p:spTree>
    <p:extLst>
      <p:ext uri="{BB962C8B-B14F-4D97-AF65-F5344CB8AC3E}">
        <p14:creationId xmlns:p14="http://schemas.microsoft.com/office/powerpoint/2010/main" val="1983053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93CB9565-9E49-4230-A887-DC7318A0B731}" type="datetimeFigureOut">
              <a:rPr lang="es-EC" smtClean="0"/>
              <a:pPr/>
              <a:t>28/11/2012</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C083B740-F7A9-4C6D-A7CD-AED6A7934B41}" type="slidenum">
              <a:rPr lang="es-EC" smtClean="0"/>
              <a:pPr/>
              <a:t>‹Nº›</a:t>
            </a:fld>
            <a:endParaRPr lang="es-EC"/>
          </a:p>
        </p:txBody>
      </p:sp>
    </p:spTree>
    <p:extLst>
      <p:ext uri="{BB962C8B-B14F-4D97-AF65-F5344CB8AC3E}">
        <p14:creationId xmlns:p14="http://schemas.microsoft.com/office/powerpoint/2010/main" val="575614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93CB9565-9E49-4230-A887-DC7318A0B731}" type="datetimeFigureOut">
              <a:rPr lang="es-EC" smtClean="0"/>
              <a:pPr/>
              <a:t>28/11/2012</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C083B740-F7A9-4C6D-A7CD-AED6A7934B41}" type="slidenum">
              <a:rPr lang="es-EC" smtClean="0"/>
              <a:pPr/>
              <a:t>‹Nº›</a:t>
            </a:fld>
            <a:endParaRPr lang="es-EC"/>
          </a:p>
        </p:txBody>
      </p:sp>
    </p:spTree>
    <p:extLst>
      <p:ext uri="{BB962C8B-B14F-4D97-AF65-F5344CB8AC3E}">
        <p14:creationId xmlns:p14="http://schemas.microsoft.com/office/powerpoint/2010/main" val="335290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3CB9565-9E49-4230-A887-DC7318A0B731}" type="datetimeFigureOut">
              <a:rPr lang="es-EC" smtClean="0"/>
              <a:pPr/>
              <a:t>28/11/2012</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C083B740-F7A9-4C6D-A7CD-AED6A7934B41}" type="slidenum">
              <a:rPr lang="es-EC" smtClean="0"/>
              <a:pPr/>
              <a:t>‹Nº›</a:t>
            </a:fld>
            <a:endParaRPr lang="es-EC"/>
          </a:p>
        </p:txBody>
      </p:sp>
    </p:spTree>
    <p:extLst>
      <p:ext uri="{BB962C8B-B14F-4D97-AF65-F5344CB8AC3E}">
        <p14:creationId xmlns:p14="http://schemas.microsoft.com/office/powerpoint/2010/main" val="2708746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3CB9565-9E49-4230-A887-DC7318A0B731}" type="datetimeFigureOut">
              <a:rPr lang="es-EC" smtClean="0"/>
              <a:pPr/>
              <a:t>28/11/2012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083B740-F7A9-4C6D-A7CD-AED6A7934B41}" type="slidenum">
              <a:rPr lang="es-EC" smtClean="0"/>
              <a:pPr/>
              <a:t>‹Nº›</a:t>
            </a:fld>
            <a:endParaRPr lang="es-EC"/>
          </a:p>
        </p:txBody>
      </p:sp>
    </p:spTree>
    <p:extLst>
      <p:ext uri="{BB962C8B-B14F-4D97-AF65-F5344CB8AC3E}">
        <p14:creationId xmlns:p14="http://schemas.microsoft.com/office/powerpoint/2010/main" val="2139932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3CB9565-9E49-4230-A887-DC7318A0B731}" type="datetimeFigureOut">
              <a:rPr lang="es-EC" smtClean="0"/>
              <a:pPr/>
              <a:t>28/11/2012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083B740-F7A9-4C6D-A7CD-AED6A7934B41}" type="slidenum">
              <a:rPr lang="es-EC" smtClean="0"/>
              <a:pPr/>
              <a:t>‹Nº›</a:t>
            </a:fld>
            <a:endParaRPr lang="es-EC"/>
          </a:p>
        </p:txBody>
      </p:sp>
    </p:spTree>
    <p:extLst>
      <p:ext uri="{BB962C8B-B14F-4D97-AF65-F5344CB8AC3E}">
        <p14:creationId xmlns:p14="http://schemas.microsoft.com/office/powerpoint/2010/main" val="2946897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CB9565-9E49-4230-A887-DC7318A0B731}" type="datetimeFigureOut">
              <a:rPr lang="es-EC" smtClean="0"/>
              <a:pPr/>
              <a:t>28/11/2012</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83B740-F7A9-4C6D-A7CD-AED6A7934B41}" type="slidenum">
              <a:rPr lang="es-EC" smtClean="0"/>
              <a:pPr/>
              <a:t>‹Nº›</a:t>
            </a:fld>
            <a:endParaRPr lang="es-EC"/>
          </a:p>
        </p:txBody>
      </p:sp>
    </p:spTree>
    <p:extLst>
      <p:ext uri="{BB962C8B-B14F-4D97-AF65-F5344CB8AC3E}">
        <p14:creationId xmlns:p14="http://schemas.microsoft.com/office/powerpoint/2010/main" val="441357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6.e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0.em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1.emf"/></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7.wmf"/></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localhost:8888/" TargetMode="Externa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3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395520" cy="68580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836712"/>
            <a:ext cx="52673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965719" y="1340768"/>
            <a:ext cx="5958682" cy="830997"/>
          </a:xfrm>
          <a:prstGeom prst="rect">
            <a:avLst/>
          </a:prstGeom>
        </p:spPr>
        <p:style>
          <a:lnRef idx="3">
            <a:schemeClr val="lt1"/>
          </a:lnRef>
          <a:fillRef idx="1">
            <a:schemeClr val="accent1"/>
          </a:fillRef>
          <a:effectRef idx="1">
            <a:schemeClr val="accent1"/>
          </a:effectRef>
          <a:fontRef idx="minor">
            <a:schemeClr val="lt1"/>
          </a:fontRef>
        </p:style>
        <p:txBody>
          <a:bodyPr wrap="none" lIns="91440" tIns="45720" rIns="91440" bIns="45720">
            <a:spAutoFit/>
          </a:bodyPr>
          <a:lstStyle/>
          <a:p>
            <a:pPr algn="ctr"/>
            <a:r>
              <a:rPr lang="es-E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DEPARTAMENTO DE CIENCIAS ECONÓMICAS,</a:t>
            </a:r>
          </a:p>
          <a:p>
            <a:pPr algn="ct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ADMINISTRATIVAS Y DE COMERCIO</a:t>
            </a:r>
            <a:endParaRPr lang="es-EC"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6 Rectángulo"/>
          <p:cNvSpPr/>
          <p:nvPr/>
        </p:nvSpPr>
        <p:spPr>
          <a:xfrm>
            <a:off x="1690859" y="2651428"/>
            <a:ext cx="6601487" cy="1569660"/>
          </a:xfrm>
          <a:prstGeom prst="rect">
            <a:avLst/>
          </a:prstGeom>
          <a:noFill/>
        </p:spPr>
        <p:txBody>
          <a:bodyPr wrap="none" lIns="91440" tIns="45720" rIns="91440" bIns="45720">
            <a:spAutoFit/>
          </a:bodyPr>
          <a:lstStyle/>
          <a:p>
            <a:pPr algn="ct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Aplicación de CUSTOMER RELATIONSHIP </a:t>
            </a:r>
          </a:p>
          <a:p>
            <a:pPr algn="ct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MANAGEMENT – CRM para el mejoramiento </a:t>
            </a:r>
          </a:p>
          <a:p>
            <a:pPr algn="ct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 Servicios en el Sector de Reaseguros </a:t>
            </a:r>
          </a:p>
          <a:p>
            <a:pPr algn="ct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para COMBINED Intermediario de Reaseguros S.A.</a:t>
            </a:r>
            <a:endParaRPr lang="es-EC"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7 CuadroTexto"/>
          <p:cNvSpPr txBox="1"/>
          <p:nvPr/>
        </p:nvSpPr>
        <p:spPr>
          <a:xfrm>
            <a:off x="971600" y="4869160"/>
            <a:ext cx="4355976" cy="707886"/>
          </a:xfrm>
          <a:prstGeom prst="rect">
            <a:avLst/>
          </a:prstGeom>
          <a:noFill/>
        </p:spPr>
        <p:txBody>
          <a:bodyPr wrap="square" rtlCol="0">
            <a:spAutoFit/>
          </a:bodyPr>
          <a:lstStyle/>
          <a:p>
            <a:pPr algn="ctr"/>
            <a:r>
              <a:rPr lang="es-EC" sz="2000" b="1" dirty="0" smtClean="0">
                <a:latin typeface="Lucida Handwriting" pitchFamily="66" charset="0"/>
              </a:rPr>
              <a:t>AUTOR</a:t>
            </a:r>
          </a:p>
          <a:p>
            <a:pPr algn="ctr"/>
            <a:r>
              <a:rPr lang="es-EC" sz="2000" dirty="0" smtClean="0">
                <a:latin typeface="Lucida Handwriting" pitchFamily="66" charset="0"/>
              </a:rPr>
              <a:t>Andrés E. Lapo Mora</a:t>
            </a:r>
          </a:p>
        </p:txBody>
      </p:sp>
      <p:sp>
        <p:nvSpPr>
          <p:cNvPr id="10" name="9 CuadroTexto"/>
          <p:cNvSpPr txBox="1"/>
          <p:nvPr/>
        </p:nvSpPr>
        <p:spPr>
          <a:xfrm>
            <a:off x="4716016" y="4869160"/>
            <a:ext cx="4355976" cy="1631216"/>
          </a:xfrm>
          <a:prstGeom prst="rect">
            <a:avLst/>
          </a:prstGeom>
          <a:noFill/>
        </p:spPr>
        <p:txBody>
          <a:bodyPr wrap="square" rtlCol="0">
            <a:spAutoFit/>
          </a:bodyPr>
          <a:lstStyle/>
          <a:p>
            <a:pPr algn="ctr"/>
            <a:r>
              <a:rPr lang="es-EC" sz="2000" b="1" dirty="0" smtClean="0">
                <a:latin typeface="Lucida Handwriting" pitchFamily="66" charset="0"/>
              </a:rPr>
              <a:t>DIRECTOR</a:t>
            </a:r>
          </a:p>
          <a:p>
            <a:pPr algn="ctr"/>
            <a:r>
              <a:rPr lang="es-EC" sz="2000" dirty="0" smtClean="0">
                <a:latin typeface="Lucida Handwriting" pitchFamily="66" charset="0"/>
              </a:rPr>
              <a:t>Eco. Gustavo Moncayo</a:t>
            </a:r>
          </a:p>
          <a:p>
            <a:pPr algn="ctr"/>
            <a:endParaRPr lang="es-EC" sz="2000" b="1" dirty="0" smtClean="0">
              <a:latin typeface="Lucida Handwriting" pitchFamily="66" charset="0"/>
            </a:endParaRPr>
          </a:p>
          <a:p>
            <a:pPr algn="ctr"/>
            <a:r>
              <a:rPr lang="es-EC" sz="2000" b="1" dirty="0" smtClean="0">
                <a:latin typeface="Lucida Handwriting" pitchFamily="66" charset="0"/>
              </a:rPr>
              <a:t>CODIRECTOR</a:t>
            </a:r>
          </a:p>
          <a:p>
            <a:pPr algn="ctr"/>
            <a:r>
              <a:rPr lang="es-EC" sz="2000" dirty="0" smtClean="0">
                <a:latin typeface="Lucida Handwriting" pitchFamily="66" charset="0"/>
              </a:rPr>
              <a:t>Ing. Marcelo Terán</a:t>
            </a:r>
          </a:p>
        </p:txBody>
      </p:sp>
    </p:spTree>
    <p:extLst>
      <p:ext uri="{BB962C8B-B14F-4D97-AF65-F5344CB8AC3E}">
        <p14:creationId xmlns:p14="http://schemas.microsoft.com/office/powerpoint/2010/main" val="3114188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395520" cy="68580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836712"/>
            <a:ext cx="52673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3779912" y="188640"/>
            <a:ext cx="4502731" cy="707886"/>
          </a:xfrm>
          <a:prstGeom prst="rect">
            <a:avLst/>
          </a:prstGeom>
          <a:noFill/>
        </p:spPr>
        <p:txBody>
          <a:bodyPr wrap="square" lIns="91440" tIns="45720" rIns="91440" bIns="45720">
            <a:spAutoFit/>
          </a:bodyPr>
          <a:lstStyle/>
          <a:p>
            <a:pPr algn="ctr"/>
            <a:r>
              <a:rPr lang="es-E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ANÁLISIS INTERNO</a:t>
            </a:r>
            <a:endParaRPr lang="es-E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8" name="7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665" y="1340768"/>
            <a:ext cx="7139532" cy="5257800"/>
          </a:xfrm>
          <a:prstGeom prst="rect">
            <a:avLst/>
          </a:prstGeom>
          <a:noFill/>
          <a:ln>
            <a:noFill/>
          </a:ln>
        </p:spPr>
      </p:pic>
    </p:spTree>
    <p:extLst>
      <p:ext uri="{BB962C8B-B14F-4D97-AF65-F5344CB8AC3E}">
        <p14:creationId xmlns:p14="http://schemas.microsoft.com/office/powerpoint/2010/main" val="3565120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395520" cy="68580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836712"/>
            <a:ext cx="52673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3779912" y="188640"/>
            <a:ext cx="4502731" cy="707886"/>
          </a:xfrm>
          <a:prstGeom prst="rect">
            <a:avLst/>
          </a:prstGeom>
          <a:noFill/>
        </p:spPr>
        <p:txBody>
          <a:bodyPr wrap="square" lIns="91440" tIns="45720" rIns="91440" bIns="45720">
            <a:spAutoFit/>
          </a:bodyPr>
          <a:lstStyle/>
          <a:p>
            <a:pPr algn="ctr"/>
            <a:r>
              <a:rPr lang="es-E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ANÁLISIS INTERNO</a:t>
            </a:r>
            <a:endParaRPr lang="es-E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40" y="1988840"/>
            <a:ext cx="7499573" cy="4032448"/>
          </a:xfrm>
          <a:prstGeom prst="rect">
            <a:avLst/>
          </a:prstGeom>
          <a:noFill/>
          <a:ln>
            <a:noFill/>
          </a:ln>
        </p:spPr>
      </p:pic>
    </p:spTree>
    <p:extLst>
      <p:ext uri="{BB962C8B-B14F-4D97-AF65-F5344CB8AC3E}">
        <p14:creationId xmlns:p14="http://schemas.microsoft.com/office/powerpoint/2010/main" val="922903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395520" cy="68580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836712"/>
            <a:ext cx="52673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3779912" y="188640"/>
            <a:ext cx="4502731" cy="707886"/>
          </a:xfrm>
          <a:prstGeom prst="rect">
            <a:avLst/>
          </a:prstGeom>
          <a:noFill/>
        </p:spPr>
        <p:txBody>
          <a:bodyPr wrap="square" lIns="91440" tIns="45720" rIns="91440" bIns="45720">
            <a:spAutoFit/>
          </a:bodyPr>
          <a:lstStyle/>
          <a:p>
            <a:pPr algn="ctr"/>
            <a:r>
              <a:rPr lang="es-E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ANÁLISIS INTERNO</a:t>
            </a:r>
            <a:endParaRPr lang="es-E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11" name="Picture 1"/>
          <p:cNvPicPr>
            <a:picLocks noChangeAspect="1" noChangeArrowheads="1"/>
          </p:cNvPicPr>
          <p:nvPr/>
        </p:nvPicPr>
        <p:blipFill>
          <a:blip r:embed="rId4" cstate="print"/>
          <a:srcRect/>
          <a:stretch>
            <a:fillRect/>
          </a:stretch>
        </p:blipFill>
        <p:spPr bwMode="auto">
          <a:xfrm>
            <a:off x="2221968" y="1700808"/>
            <a:ext cx="5590392" cy="3860973"/>
          </a:xfrm>
          <a:prstGeom prst="rect">
            <a:avLst/>
          </a:prstGeom>
          <a:noFill/>
          <a:ln w="9525">
            <a:noFill/>
            <a:miter lim="800000"/>
            <a:headEnd/>
            <a:tailEnd/>
          </a:ln>
          <a:effectLst/>
        </p:spPr>
      </p:pic>
    </p:spTree>
    <p:extLst>
      <p:ext uri="{BB962C8B-B14F-4D97-AF65-F5344CB8AC3E}">
        <p14:creationId xmlns:p14="http://schemas.microsoft.com/office/powerpoint/2010/main" val="3565120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384"/>
            <a:ext cx="9395520" cy="6885384"/>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836712"/>
            <a:ext cx="52673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3779912" y="188640"/>
            <a:ext cx="4608512" cy="707886"/>
          </a:xfrm>
          <a:prstGeom prst="rect">
            <a:avLst/>
          </a:prstGeom>
          <a:noFill/>
        </p:spPr>
        <p:txBody>
          <a:bodyPr wrap="square" lIns="91440" tIns="45720" rIns="91440" bIns="45720">
            <a:spAutoFit/>
          </a:bodyPr>
          <a:lstStyle/>
          <a:p>
            <a:pPr algn="ctr"/>
            <a:r>
              <a:rPr lang="es-ES" sz="4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MAPA ESTRATÉGICO</a:t>
            </a:r>
            <a:endParaRPr lang="es-E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9" name="8 Imagen"/>
          <p:cNvPicPr/>
          <p:nvPr/>
        </p:nvPicPr>
        <p:blipFill>
          <a:blip r:embed="rId4" cstate="print"/>
          <a:srcRect/>
          <a:stretch>
            <a:fillRect/>
          </a:stretch>
        </p:blipFill>
        <p:spPr bwMode="auto">
          <a:xfrm>
            <a:off x="216559" y="1209826"/>
            <a:ext cx="3491345" cy="2363190"/>
          </a:xfrm>
          <a:prstGeom prst="rect">
            <a:avLst/>
          </a:prstGeom>
          <a:noFill/>
          <a:ln w="9525">
            <a:noFill/>
            <a:miter lim="800000"/>
            <a:headEnd/>
            <a:tailEnd/>
          </a:ln>
        </p:spPr>
      </p:pic>
      <p:pic>
        <p:nvPicPr>
          <p:cNvPr id="10" name="9 Imagen" descr="http://www.farmaenlace.com/farmaenlace/images/img_farmaenlace/mision.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436" y="3573016"/>
            <a:ext cx="2814452" cy="700644"/>
          </a:xfrm>
          <a:prstGeom prst="rect">
            <a:avLst/>
          </a:prstGeom>
          <a:ln>
            <a:noFill/>
          </a:ln>
          <a:effectLst>
            <a:softEdge rad="112500"/>
          </a:effectLst>
        </p:spPr>
      </p:pic>
      <p:sp>
        <p:nvSpPr>
          <p:cNvPr id="26626" name="AutoShape 2"/>
          <p:cNvSpPr>
            <a:spLocks noChangeArrowheads="1"/>
          </p:cNvSpPr>
          <p:nvPr/>
        </p:nvSpPr>
        <p:spPr bwMode="auto">
          <a:xfrm>
            <a:off x="251520" y="4310211"/>
            <a:ext cx="3421063" cy="2143125"/>
          </a:xfrm>
          <a:prstGeom prst="plaque">
            <a:avLst>
              <a:gd name="adj" fmla="val 16667"/>
            </a:avLst>
          </a:prstGeom>
          <a:gradFill rotWithShape="0">
            <a:gsLst>
              <a:gs pos="0">
                <a:srgbClr val="FFFFFF"/>
              </a:gs>
              <a:gs pos="100000">
                <a:srgbClr val="E5B8B7"/>
              </a:gs>
            </a:gsLst>
            <a:lin ang="5400000" scaled="1"/>
          </a:gradFill>
          <a:ln w="12700">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sp3d>
        </p:spPr>
        <p:txBody>
          <a:bodyPr vert="horz" wrap="square" lIns="91440" tIns="45720" rIns="91440" bIns="45720" numCol="1" anchor="t" anchorCtr="0" compatLnSpc="1">
            <a:prstTxWarp prst="textNoShape">
              <a:avLst/>
            </a:prstTxWarp>
            <a:flatTx/>
          </a:bodyPr>
          <a:lstStyle/>
          <a:p>
            <a:pPr lvl="0" algn="just" fontAlgn="base">
              <a:spcBef>
                <a:spcPct val="0"/>
              </a:spcBef>
              <a:spcAft>
                <a:spcPct val="0"/>
              </a:spcAft>
            </a:pPr>
            <a:r>
              <a:rPr lang="es-EC" sz="1200" dirty="0">
                <a:latin typeface="Times New Roman" pitchFamily="18" charset="0"/>
                <a:cs typeface="Times New Roman" pitchFamily="18" charset="0"/>
              </a:rPr>
              <a:t>Ofrecer seguridad y confianza a las cedentes , otorgando servicios de calidad a través del conocimiento regional de los mercados  y una aproximación </a:t>
            </a:r>
            <a:r>
              <a:rPr lang="es-EC" sz="1200" dirty="0" err="1">
                <a:latin typeface="Times New Roman" pitchFamily="18" charset="0"/>
                <a:cs typeface="Times New Roman" pitchFamily="18" charset="0"/>
              </a:rPr>
              <a:t>multi</a:t>
            </a:r>
            <a:r>
              <a:rPr lang="es-EC" sz="1200" dirty="0">
                <a:latin typeface="Times New Roman" pitchFamily="18" charset="0"/>
                <a:cs typeface="Times New Roman" pitchFamily="18" charset="0"/>
              </a:rPr>
              <a:t>-línea; todo esto apoyado en las facilidades otorgadas por  reaseguradores de primera línea, y las ventajas competitivas del </a:t>
            </a:r>
            <a:r>
              <a:rPr lang="es-EC" sz="1200" dirty="0" err="1">
                <a:latin typeface="Times New Roman" pitchFamily="18" charset="0"/>
                <a:cs typeface="Times New Roman" pitchFamily="18" charset="0"/>
              </a:rPr>
              <a:t>expertise</a:t>
            </a:r>
            <a:r>
              <a:rPr lang="es-EC" sz="1200" dirty="0">
                <a:latin typeface="Times New Roman" pitchFamily="18" charset="0"/>
                <a:cs typeface="Times New Roman" pitchFamily="18" charset="0"/>
              </a:rPr>
              <a:t> de nuestros funcionarios en el desarrollo y/o potenciación de productos</a:t>
            </a:r>
            <a:endParaRPr kumimoji="0" lang="es-ES"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6627" name="AutoShape 3"/>
          <p:cNvSpPr>
            <a:spLocks noChangeArrowheads="1"/>
          </p:cNvSpPr>
          <p:nvPr/>
        </p:nvSpPr>
        <p:spPr bwMode="auto">
          <a:xfrm>
            <a:off x="6515100" y="1378446"/>
            <a:ext cx="2628900" cy="2914650"/>
          </a:xfrm>
          <a:prstGeom prst="verticalScroll">
            <a:avLst>
              <a:gd name="adj" fmla="val 12500"/>
            </a:avLst>
          </a:prstGeom>
          <a:gradFill rotWithShape="0">
            <a:gsLst>
              <a:gs pos="0">
                <a:srgbClr val="FFFFFF"/>
              </a:gs>
              <a:gs pos="100000">
                <a:srgbClr val="D6E3BC"/>
              </a:gs>
            </a:gsLst>
            <a:lin ang="5400000" scaled="1"/>
          </a:gradFill>
          <a:ln w="12700">
            <a:solidFill>
              <a:srgbClr val="C2D69B"/>
            </a:solidFill>
            <a:round/>
            <a:headEnd/>
            <a:tailEnd/>
          </a:ln>
          <a:effectLst/>
        </p:spPr>
        <p:txBody>
          <a:bodyPr vert="horz" wrap="square" lIns="91440" tIns="45720" rIns="91440" bIns="45720" numCol="1" anchor="t" anchorCtr="0" compatLnSpc="1">
            <a:prstTxWarp prst="textNoShape">
              <a:avLst/>
            </a:prstTxWarp>
          </a:bodyPr>
          <a:lstStyle/>
          <a:p>
            <a:pPr lvl="0" algn="just" fontAlgn="base">
              <a:spcBef>
                <a:spcPct val="0"/>
              </a:spcBef>
              <a:spcAft>
                <a:spcPts val="1000"/>
              </a:spcAft>
            </a:pPr>
            <a:r>
              <a:rPr lang="es-EC" sz="1200" dirty="0">
                <a:latin typeface="Times New Roman" pitchFamily="18" charset="0"/>
                <a:cs typeface="Times New Roman" pitchFamily="18" charset="0"/>
              </a:rPr>
              <a:t>Consolidarse como intermediario de reaseguros regional en Sudamérica, brindando la seguridad y confianza con altos estándares de calidad requerida por nuestras compañías cedentes, y destacando nuestra labor por la oportunidad de los resultados, teniendo como meta al 2015 el 5% sobre la cuota del </a:t>
            </a:r>
            <a:r>
              <a:rPr lang="es-EC" sz="1200" dirty="0" smtClean="0">
                <a:latin typeface="Times New Roman" pitchFamily="18" charset="0"/>
                <a:cs typeface="Times New Roman" pitchFamily="18" charset="0"/>
              </a:rPr>
              <a:t>mercado,</a:t>
            </a:r>
            <a:endParaRPr kumimoji="0" lang="es-ES"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4" name="13 Imagen"/>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8304" y="917036"/>
            <a:ext cx="1389413" cy="783772"/>
          </a:xfrm>
          <a:prstGeom prst="rect">
            <a:avLst/>
          </a:prstGeom>
          <a:noFill/>
          <a:ln>
            <a:noFill/>
          </a:ln>
        </p:spPr>
      </p:pic>
      <p:pic>
        <p:nvPicPr>
          <p:cNvPr id="15" name="14 Imagen"/>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08104" y="4365104"/>
            <a:ext cx="3456384" cy="2384525"/>
          </a:xfrm>
          <a:prstGeom prst="rect">
            <a:avLst/>
          </a:prstGeom>
          <a:noFill/>
          <a:ln>
            <a:noFill/>
          </a:ln>
        </p:spPr>
      </p:pic>
      <p:pic>
        <p:nvPicPr>
          <p:cNvPr id="16" name="15 Imagen"/>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51920" y="1196752"/>
            <a:ext cx="1368152" cy="7200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16 Imagen"/>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92080" y="1196752"/>
            <a:ext cx="1368152" cy="7200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17 Imagen"/>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83968" y="1988840"/>
            <a:ext cx="1872208" cy="8640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10 Imagen"/>
          <p:cNvPicPr/>
          <p:nvPr/>
        </p:nvPicPr>
        <p:blipFill>
          <a:blip r:embed="rId11" cstate="print"/>
          <a:srcRect/>
          <a:stretch>
            <a:fillRect/>
          </a:stretch>
        </p:blipFill>
        <p:spPr bwMode="auto">
          <a:xfrm>
            <a:off x="4139952" y="3356992"/>
            <a:ext cx="2088232" cy="1872208"/>
          </a:xfrm>
          <a:prstGeom prst="rect">
            <a:avLst/>
          </a:prstGeom>
          <a:ln>
            <a:noFill/>
          </a:ln>
          <a:effectLst>
            <a:softEdge rad="112500"/>
          </a:effectLst>
        </p:spPr>
      </p:pic>
    </p:spTree>
    <p:extLst>
      <p:ext uri="{BB962C8B-B14F-4D97-AF65-F5344CB8AC3E}">
        <p14:creationId xmlns:p14="http://schemas.microsoft.com/office/powerpoint/2010/main" val="35651205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395520" cy="68580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836712"/>
            <a:ext cx="52673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779912" y="260648"/>
            <a:ext cx="4608512" cy="1200329"/>
          </a:xfrm>
          <a:prstGeom prst="rect">
            <a:avLst/>
          </a:prstGeom>
          <a:noFill/>
        </p:spPr>
        <p:txBody>
          <a:bodyPr wrap="square" lIns="91440" tIns="45720" rIns="91440" bIns="45720">
            <a:spAutoFit/>
          </a:bodyPr>
          <a:lstStyle/>
          <a:p>
            <a:pPr algn="ctr"/>
            <a:r>
              <a:rPr lang="es-ES" sz="3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IMPLEMENTACIÓN DE UNA ESTRATÉGIA CRM</a:t>
            </a:r>
            <a:endParaRPr lang="es-ES" sz="3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7" name="6 Imagen"/>
          <p:cNvPicPr/>
          <p:nvPr/>
        </p:nvPicPr>
        <p:blipFill>
          <a:blip r:embed="rId4" cstate="print"/>
          <a:srcRect/>
          <a:stretch>
            <a:fillRect/>
          </a:stretch>
        </p:blipFill>
        <p:spPr bwMode="auto">
          <a:xfrm>
            <a:off x="1907704" y="1556792"/>
            <a:ext cx="4392488" cy="4896544"/>
          </a:xfrm>
          <a:prstGeom prst="rect">
            <a:avLst/>
          </a:prstGeom>
          <a:ln>
            <a:noFill/>
          </a:ln>
          <a:effectLst>
            <a:softEdge rad="112500"/>
          </a:effectLst>
        </p:spPr>
      </p:pic>
      <p:sp>
        <p:nvSpPr>
          <p:cNvPr id="8" name="7 CuadroTexto"/>
          <p:cNvSpPr txBox="1"/>
          <p:nvPr/>
        </p:nvSpPr>
        <p:spPr>
          <a:xfrm>
            <a:off x="6516216" y="3735610"/>
            <a:ext cx="2411760" cy="3077766"/>
          </a:xfrm>
          <a:prstGeom prst="rect">
            <a:avLst/>
          </a:prstGeom>
          <a:noFill/>
        </p:spPr>
        <p:txBody>
          <a:bodyPr wrap="square" rtlCol="0">
            <a:spAutoFit/>
          </a:bodyPr>
          <a:lstStyle/>
          <a:p>
            <a:pPr algn="just"/>
            <a:r>
              <a:rPr lang="es-EC" sz="1600" dirty="0" smtClean="0">
                <a:latin typeface="Times New Roman" pitchFamily="18" charset="0"/>
                <a:cs typeface="Times New Roman" pitchFamily="18" charset="0"/>
              </a:rPr>
              <a:t>En conclusión la estrategia basada en la tecnología CRM, tal como hemos observado puede traer grandes beneficios en función del conocimiento de los clientes, así como la captación de nuevas oportunidades a través de investigación de las necesidades del mercado. </a:t>
            </a:r>
            <a:endParaRPr lang="es-ES" sz="1600" dirty="0" smtClean="0">
              <a:latin typeface="Times New Roman" pitchFamily="18" charset="0"/>
              <a:cs typeface="Times New Roman" pitchFamily="18" charset="0"/>
            </a:endParaRPr>
          </a:p>
          <a:p>
            <a:endParaRPr lang="es-ES" dirty="0"/>
          </a:p>
        </p:txBody>
      </p:sp>
    </p:spTree>
    <p:extLst>
      <p:ext uri="{BB962C8B-B14F-4D97-AF65-F5344CB8AC3E}">
        <p14:creationId xmlns:p14="http://schemas.microsoft.com/office/powerpoint/2010/main" val="3565120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395520" cy="68580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836712"/>
            <a:ext cx="52673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779912" y="260648"/>
            <a:ext cx="4608512" cy="1200329"/>
          </a:xfrm>
          <a:prstGeom prst="rect">
            <a:avLst/>
          </a:prstGeom>
          <a:noFill/>
        </p:spPr>
        <p:txBody>
          <a:bodyPr wrap="square" lIns="91440" tIns="45720" rIns="91440" bIns="45720">
            <a:spAutoFit/>
          </a:bodyPr>
          <a:lstStyle/>
          <a:p>
            <a:pPr algn="ctr"/>
            <a:r>
              <a:rPr lang="es-ES" sz="3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ETAPAS  PARA LA IMPLEMENTACIÓN</a:t>
            </a:r>
            <a:endParaRPr lang="es-ES" sz="3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8" name="7 CuadroTexto"/>
          <p:cNvSpPr txBox="1"/>
          <p:nvPr/>
        </p:nvSpPr>
        <p:spPr>
          <a:xfrm>
            <a:off x="6984776" y="4679265"/>
            <a:ext cx="1835696" cy="2062103"/>
          </a:xfrm>
          <a:prstGeom prst="rect">
            <a:avLst/>
          </a:prstGeom>
          <a:noFill/>
        </p:spPr>
        <p:txBody>
          <a:bodyPr wrap="square" rtlCol="0">
            <a:spAutoFit/>
          </a:bodyPr>
          <a:lstStyle/>
          <a:p>
            <a:pPr algn="just"/>
            <a:r>
              <a:rPr lang="es-EC" sz="1600" dirty="0" smtClean="0">
                <a:latin typeface="Times New Roman" pitchFamily="18" charset="0"/>
                <a:cs typeface="Times New Roman" pitchFamily="18" charset="0"/>
              </a:rPr>
              <a:t>En conclusión para identificar cada una de las etapas, son necesarios los datos para la conformación de la base de datos del CRM</a:t>
            </a:r>
            <a:endParaRPr lang="es-ES" sz="2400" dirty="0"/>
          </a:p>
        </p:txBody>
      </p:sp>
      <p:pic>
        <p:nvPicPr>
          <p:cNvPr id="9" name="8 Imagen"/>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484784"/>
            <a:ext cx="5201096" cy="5184576"/>
          </a:xfrm>
          <a:prstGeom prst="rect">
            <a:avLst/>
          </a:prstGeom>
          <a:ln>
            <a:noFill/>
          </a:ln>
          <a:effectLst>
            <a:softEdge rad="112500"/>
          </a:effectLst>
        </p:spPr>
      </p:pic>
    </p:spTree>
    <p:extLst>
      <p:ext uri="{BB962C8B-B14F-4D97-AF65-F5344CB8AC3E}">
        <p14:creationId xmlns:p14="http://schemas.microsoft.com/office/powerpoint/2010/main" val="3565120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395520" cy="68580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836712"/>
            <a:ext cx="52673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5 Imagen"/>
          <p:cNvPicPr/>
          <p:nvPr/>
        </p:nvPicPr>
        <p:blipFill>
          <a:blip r:embed="rId4" cstate="print"/>
          <a:srcRect/>
          <a:stretch>
            <a:fillRect/>
          </a:stretch>
        </p:blipFill>
        <p:spPr bwMode="auto">
          <a:xfrm>
            <a:off x="1547664" y="1484784"/>
            <a:ext cx="6943353" cy="4536504"/>
          </a:xfrm>
          <a:prstGeom prst="rect">
            <a:avLst/>
          </a:prstGeom>
          <a:noFill/>
          <a:ln w="9525">
            <a:solidFill>
              <a:schemeClr val="tx1"/>
            </a:solidFill>
            <a:prstDash val="solid"/>
            <a:miter lim="800000"/>
            <a:headEnd/>
            <a:tailEnd/>
          </a:ln>
        </p:spPr>
      </p:pic>
      <p:sp>
        <p:nvSpPr>
          <p:cNvPr id="7" name="6 Rectángulo"/>
          <p:cNvSpPr/>
          <p:nvPr/>
        </p:nvSpPr>
        <p:spPr>
          <a:xfrm>
            <a:off x="3779912" y="260648"/>
            <a:ext cx="4608512" cy="646331"/>
          </a:xfrm>
          <a:prstGeom prst="rect">
            <a:avLst/>
          </a:prstGeom>
          <a:noFill/>
        </p:spPr>
        <p:txBody>
          <a:bodyPr wrap="square" lIns="91440" tIns="45720" rIns="91440" bIns="45720">
            <a:spAutoFit/>
          </a:bodyPr>
          <a:lstStyle/>
          <a:p>
            <a:pPr algn="ctr"/>
            <a:r>
              <a:rPr lang="es-ES" sz="3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BASE DE DATOS</a:t>
            </a:r>
            <a:endParaRPr lang="es-ES" sz="3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35651205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384"/>
            <a:ext cx="9395520" cy="68580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836712"/>
            <a:ext cx="52673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779912" y="260648"/>
            <a:ext cx="4608512" cy="1754326"/>
          </a:xfrm>
          <a:prstGeom prst="rect">
            <a:avLst/>
          </a:prstGeom>
          <a:noFill/>
        </p:spPr>
        <p:txBody>
          <a:bodyPr wrap="square" lIns="91440" tIns="45720" rIns="91440" bIns="45720">
            <a:spAutoFit/>
          </a:bodyPr>
          <a:lstStyle/>
          <a:p>
            <a:pPr algn="ctr"/>
            <a:r>
              <a:rPr lang="es-ES" sz="3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PROPUESTA PARA LA IMPLEMENTACIÓN DEL SISTEMA CRM - VTIGER</a:t>
            </a:r>
            <a:endParaRPr lang="es-ES" sz="3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8" name="7 Imagen"/>
          <p:cNvPicPr/>
          <p:nvPr/>
        </p:nvPicPr>
        <p:blipFill>
          <a:blip r:embed="rId4" cstate="print"/>
          <a:srcRect/>
          <a:stretch>
            <a:fillRect/>
          </a:stretch>
        </p:blipFill>
        <p:spPr bwMode="auto">
          <a:xfrm>
            <a:off x="1475656" y="2132856"/>
            <a:ext cx="6984776" cy="4320480"/>
          </a:xfrm>
          <a:prstGeom prst="rect">
            <a:avLst/>
          </a:prstGeom>
          <a:ln>
            <a:noFill/>
          </a:ln>
          <a:effectLst>
            <a:softEdge rad="112500"/>
          </a:effectLst>
        </p:spPr>
      </p:pic>
    </p:spTree>
    <p:extLst>
      <p:ext uri="{BB962C8B-B14F-4D97-AF65-F5344CB8AC3E}">
        <p14:creationId xmlns:p14="http://schemas.microsoft.com/office/powerpoint/2010/main" val="35651205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395520" cy="68580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836712"/>
            <a:ext cx="52673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3779912" y="188640"/>
            <a:ext cx="4502731" cy="1323439"/>
          </a:xfrm>
          <a:prstGeom prst="rect">
            <a:avLst/>
          </a:prstGeom>
          <a:noFill/>
        </p:spPr>
        <p:txBody>
          <a:bodyPr wrap="square" lIns="91440" tIns="45720" rIns="91440" bIns="45720">
            <a:spAutoFit/>
          </a:bodyPr>
          <a:lstStyle/>
          <a:p>
            <a:pPr algn="ctr"/>
            <a:r>
              <a:rPr lang="es-E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PROPUESTA DE VALOR - SERVICIO</a:t>
            </a:r>
            <a:endParaRPr lang="es-E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21506" name="Picture 2"/>
          <p:cNvPicPr>
            <a:picLocks noChangeAspect="1" noChangeArrowheads="1"/>
          </p:cNvPicPr>
          <p:nvPr/>
        </p:nvPicPr>
        <p:blipFill>
          <a:blip r:embed="rId4" cstate="print"/>
          <a:srcRect/>
          <a:stretch>
            <a:fillRect/>
          </a:stretch>
        </p:blipFill>
        <p:spPr bwMode="auto">
          <a:xfrm>
            <a:off x="1472354" y="2220020"/>
            <a:ext cx="7492134" cy="3729260"/>
          </a:xfrm>
          <a:prstGeom prst="rect">
            <a:avLst/>
          </a:prstGeom>
          <a:noFill/>
          <a:ln w="9525">
            <a:noFill/>
            <a:miter lim="800000"/>
            <a:headEnd/>
            <a:tailEnd/>
          </a:ln>
          <a:effectLst/>
        </p:spPr>
      </p:pic>
    </p:spTree>
    <p:extLst>
      <p:ext uri="{BB962C8B-B14F-4D97-AF65-F5344CB8AC3E}">
        <p14:creationId xmlns:p14="http://schemas.microsoft.com/office/powerpoint/2010/main" val="3565120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395520" cy="68580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836712"/>
            <a:ext cx="52673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779912" y="188640"/>
            <a:ext cx="4502731" cy="1323439"/>
          </a:xfrm>
          <a:prstGeom prst="rect">
            <a:avLst/>
          </a:prstGeom>
          <a:noFill/>
        </p:spPr>
        <p:txBody>
          <a:bodyPr wrap="square" lIns="91440" tIns="45720" rIns="91440" bIns="45720">
            <a:spAutoFit/>
          </a:bodyPr>
          <a:lstStyle/>
          <a:p>
            <a:pPr algn="ctr"/>
            <a:r>
              <a:rPr lang="es-E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PROPUESTA DE VALOR - MERCADO</a:t>
            </a:r>
            <a:endParaRPr lang="es-E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20481" name="Picture 1"/>
          <p:cNvPicPr>
            <a:picLocks noChangeAspect="1" noChangeArrowheads="1"/>
          </p:cNvPicPr>
          <p:nvPr/>
        </p:nvPicPr>
        <p:blipFill>
          <a:blip r:embed="rId4" cstate="print"/>
          <a:srcRect/>
          <a:stretch>
            <a:fillRect/>
          </a:stretch>
        </p:blipFill>
        <p:spPr bwMode="auto">
          <a:xfrm>
            <a:off x="1835696" y="2083619"/>
            <a:ext cx="7056784" cy="4081685"/>
          </a:xfrm>
          <a:prstGeom prst="rect">
            <a:avLst/>
          </a:prstGeom>
          <a:noFill/>
          <a:ln w="9525">
            <a:noFill/>
            <a:miter lim="800000"/>
            <a:headEnd/>
            <a:tailEnd/>
          </a:ln>
          <a:effectLst/>
        </p:spPr>
      </p:pic>
    </p:spTree>
    <p:extLst>
      <p:ext uri="{BB962C8B-B14F-4D97-AF65-F5344CB8AC3E}">
        <p14:creationId xmlns:p14="http://schemas.microsoft.com/office/powerpoint/2010/main" val="3565120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395520" cy="6858000"/>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836712"/>
            <a:ext cx="52673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779912" y="188640"/>
            <a:ext cx="4896544" cy="707886"/>
          </a:xfrm>
          <a:prstGeom prst="rect">
            <a:avLst/>
          </a:prstGeom>
          <a:noFill/>
        </p:spPr>
        <p:txBody>
          <a:bodyPr wrap="square" lIns="91440" tIns="45720" rIns="91440" bIns="45720">
            <a:spAutoFit/>
          </a:bodyPr>
          <a:lstStyle/>
          <a:p>
            <a:pPr algn="ctr"/>
            <a:r>
              <a:rPr lang="es-ES" sz="4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ANTECEDENTES</a:t>
            </a:r>
            <a:endParaRPr lang="es-E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7" name="6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5616" y="1340768"/>
            <a:ext cx="3024336" cy="2736304"/>
          </a:xfrm>
          <a:prstGeom prst="rect">
            <a:avLst/>
          </a:prstGeom>
          <a:noFill/>
          <a:ln w="6350">
            <a:solidFill>
              <a:schemeClr val="tx1"/>
            </a:solidFill>
            <a:prstDash val="solid"/>
          </a:ln>
        </p:spPr>
      </p:pic>
      <p:pic>
        <p:nvPicPr>
          <p:cNvPr id="35844" name="Picture 4"/>
          <p:cNvPicPr>
            <a:picLocks noChangeAspect="1" noChangeArrowheads="1"/>
          </p:cNvPicPr>
          <p:nvPr/>
        </p:nvPicPr>
        <p:blipFill>
          <a:blip r:embed="rId6" cstate="print"/>
          <a:srcRect/>
          <a:stretch>
            <a:fillRect/>
          </a:stretch>
        </p:blipFill>
        <p:spPr bwMode="auto">
          <a:xfrm>
            <a:off x="5076057" y="1988840"/>
            <a:ext cx="2213624" cy="1512167"/>
          </a:xfrm>
          <a:prstGeom prst="rect">
            <a:avLst/>
          </a:prstGeom>
          <a:noFill/>
          <a:ln w="9525">
            <a:noFill/>
            <a:miter lim="800000"/>
            <a:headEnd/>
            <a:tailEnd/>
          </a:ln>
        </p:spPr>
      </p:pic>
      <p:pic>
        <p:nvPicPr>
          <p:cNvPr id="35848" name="Picture 8" descr="http://www.mvfri.com/MUNDO.gif"/>
          <p:cNvPicPr>
            <a:picLocks noChangeAspect="1" noChangeArrowheads="1"/>
          </p:cNvPicPr>
          <p:nvPr/>
        </p:nvPicPr>
        <p:blipFill>
          <a:blip r:embed="rId7" cstate="print"/>
          <a:srcRect/>
          <a:stretch>
            <a:fillRect/>
          </a:stretch>
        </p:blipFill>
        <p:spPr bwMode="auto">
          <a:xfrm>
            <a:off x="4211960" y="4581128"/>
            <a:ext cx="2088232" cy="2088232"/>
          </a:xfrm>
          <a:prstGeom prst="rect">
            <a:avLst/>
          </a:prstGeom>
          <a:noFill/>
        </p:spPr>
      </p:pic>
      <p:sp>
        <p:nvSpPr>
          <p:cNvPr id="19" name="18 Rectángulo"/>
          <p:cNvSpPr/>
          <p:nvPr/>
        </p:nvSpPr>
        <p:spPr>
          <a:xfrm>
            <a:off x="4211960" y="5292497"/>
            <a:ext cx="2160240" cy="584775"/>
          </a:xfrm>
          <a:prstGeom prst="rect">
            <a:avLst/>
          </a:prstGeom>
          <a:noFill/>
        </p:spPr>
        <p:txBody>
          <a:bodyPr wrap="square" lIns="91440" tIns="45720" rIns="91440" bIns="45720">
            <a:spAutoFit/>
          </a:bodyPr>
          <a:lstStyle/>
          <a:p>
            <a:pPr algn="ctr"/>
            <a:r>
              <a:rPr lang="es-ES"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Security</a:t>
            </a:r>
            <a:endParaRPr lang="es-E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35856" name="Picture 16"/>
          <p:cNvPicPr>
            <a:picLocks noChangeAspect="1" noChangeArrowheads="1"/>
          </p:cNvPicPr>
          <p:nvPr/>
        </p:nvPicPr>
        <p:blipFill>
          <a:blip r:embed="rId8" cstate="print"/>
          <a:srcRect/>
          <a:stretch>
            <a:fillRect/>
          </a:stretch>
        </p:blipFill>
        <p:spPr bwMode="auto">
          <a:xfrm>
            <a:off x="1115616" y="4149080"/>
            <a:ext cx="2543243" cy="2520280"/>
          </a:xfrm>
          <a:prstGeom prst="rect">
            <a:avLst/>
          </a:prstGeom>
          <a:ln>
            <a:noFill/>
          </a:ln>
          <a:effectLst>
            <a:softEdge rad="112500"/>
          </a:effectLst>
        </p:spPr>
      </p:pic>
      <p:sp>
        <p:nvSpPr>
          <p:cNvPr id="22" name="21 Flecha derecha"/>
          <p:cNvSpPr/>
          <p:nvPr/>
        </p:nvSpPr>
        <p:spPr>
          <a:xfrm>
            <a:off x="3779912" y="5373216"/>
            <a:ext cx="50405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5858" name="Picture 18"/>
          <p:cNvPicPr>
            <a:picLocks noChangeAspect="1" noChangeArrowheads="1"/>
          </p:cNvPicPr>
          <p:nvPr/>
        </p:nvPicPr>
        <p:blipFill>
          <a:blip r:embed="rId9" cstate="print"/>
          <a:srcRect/>
          <a:stretch>
            <a:fillRect/>
          </a:stretch>
        </p:blipFill>
        <p:spPr bwMode="auto">
          <a:xfrm>
            <a:off x="7164288" y="4025999"/>
            <a:ext cx="1581150" cy="1419225"/>
          </a:xfrm>
          <a:prstGeom prst="rect">
            <a:avLst/>
          </a:prstGeom>
          <a:noFill/>
          <a:ln w="9525">
            <a:noFill/>
            <a:miter lim="800000"/>
            <a:headEnd/>
            <a:tailEnd/>
          </a:ln>
        </p:spPr>
      </p:pic>
      <p:sp>
        <p:nvSpPr>
          <p:cNvPr id="25" name="24 CuadroTexto"/>
          <p:cNvSpPr txBox="1"/>
          <p:nvPr/>
        </p:nvSpPr>
        <p:spPr>
          <a:xfrm>
            <a:off x="6876256" y="5373216"/>
            <a:ext cx="2232248" cy="1323439"/>
          </a:xfrm>
          <a:prstGeom prst="rect">
            <a:avLst/>
          </a:prstGeom>
          <a:noFill/>
        </p:spPr>
        <p:txBody>
          <a:bodyPr wrap="square" rtlCol="0">
            <a:spAutoFit/>
          </a:bodyPr>
          <a:lstStyle/>
          <a:p>
            <a:pPr algn="ctr"/>
            <a:r>
              <a:rPr lang="es-ES" sz="1600" dirty="0" smtClean="0">
                <a:latin typeface="Times New Roman" pitchFamily="18" charset="0"/>
                <a:cs typeface="Times New Roman" pitchFamily="18" charset="0"/>
              </a:rPr>
              <a:t>05 de Octubre del 2007</a:t>
            </a:r>
          </a:p>
          <a:p>
            <a:pPr algn="ctr"/>
            <a:r>
              <a:rPr lang="es-ES" sz="1600" dirty="0" smtClean="0">
                <a:latin typeface="Times New Roman" pitchFamily="18" charset="0"/>
                <a:cs typeface="Times New Roman" pitchFamily="18" charset="0"/>
              </a:rPr>
              <a:t>$ 40.000,00</a:t>
            </a:r>
          </a:p>
          <a:p>
            <a:pPr algn="ctr"/>
            <a:r>
              <a:rPr lang="es-ES" sz="1600" dirty="0" smtClean="0">
                <a:latin typeface="Times New Roman" pitchFamily="18" charset="0"/>
                <a:cs typeface="Times New Roman" pitchFamily="18" charset="0"/>
              </a:rPr>
              <a:t>Av. Gaspar de Villarroel E 10-121 y 6 de Diciembre, Ed. Plaza 6</a:t>
            </a:r>
            <a:endParaRPr lang="es-ES" sz="1600" dirty="0">
              <a:latin typeface="Times New Roman" pitchFamily="18" charset="0"/>
              <a:cs typeface="Times New Roman" pitchFamily="18" charset="0"/>
            </a:endParaRPr>
          </a:p>
        </p:txBody>
      </p:sp>
      <p:sp>
        <p:nvSpPr>
          <p:cNvPr id="26" name="25 Flecha derecha"/>
          <p:cNvSpPr/>
          <p:nvPr/>
        </p:nvSpPr>
        <p:spPr>
          <a:xfrm>
            <a:off x="6228184" y="5445224"/>
            <a:ext cx="50405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Flecha derecha"/>
          <p:cNvSpPr/>
          <p:nvPr/>
        </p:nvSpPr>
        <p:spPr>
          <a:xfrm>
            <a:off x="4427984" y="2492896"/>
            <a:ext cx="50405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29685" y="1880204"/>
            <a:ext cx="1362795" cy="176482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84593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395520" cy="68580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836712"/>
            <a:ext cx="52673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779912" y="188640"/>
            <a:ext cx="4502731" cy="707886"/>
          </a:xfrm>
          <a:prstGeom prst="rect">
            <a:avLst/>
          </a:prstGeom>
          <a:noFill/>
        </p:spPr>
        <p:txBody>
          <a:bodyPr wrap="square" lIns="91440" tIns="45720" rIns="91440" bIns="45720">
            <a:spAutoFit/>
          </a:bodyPr>
          <a:lstStyle/>
          <a:p>
            <a:pPr algn="ctr"/>
            <a:r>
              <a:rPr lang="es-E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VTIGER</a:t>
            </a:r>
            <a:endParaRPr lang="es-E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7" name="Picture 2" descr="http://aws.alexius.net/wp-alexius/wp-content/uploads/2011/10/vtiger1.jpg"/>
          <p:cNvPicPr>
            <a:picLocks noChangeAspect="1" noChangeArrowheads="1"/>
          </p:cNvPicPr>
          <p:nvPr/>
        </p:nvPicPr>
        <p:blipFill>
          <a:blip r:embed="rId4" cstate="print"/>
          <a:srcRect/>
          <a:stretch>
            <a:fillRect/>
          </a:stretch>
        </p:blipFill>
        <p:spPr bwMode="auto">
          <a:xfrm>
            <a:off x="4288440" y="1268760"/>
            <a:ext cx="3811952" cy="1368152"/>
          </a:xfrm>
          <a:prstGeom prst="rect">
            <a:avLst/>
          </a:prstGeom>
          <a:noFill/>
        </p:spPr>
      </p:pic>
      <p:sp>
        <p:nvSpPr>
          <p:cNvPr id="8" name="7 CuadroTexto"/>
          <p:cNvSpPr txBox="1"/>
          <p:nvPr/>
        </p:nvSpPr>
        <p:spPr>
          <a:xfrm>
            <a:off x="1835696" y="3640956"/>
            <a:ext cx="5256584" cy="2308324"/>
          </a:xfrm>
          <a:prstGeom prst="rect">
            <a:avLst/>
          </a:prstGeom>
          <a:noFill/>
        </p:spPr>
        <p:txBody>
          <a:bodyPr wrap="square" rtlCol="0">
            <a:spAutoFit/>
          </a:bodyPr>
          <a:lstStyle/>
          <a:p>
            <a:pPr algn="just"/>
            <a:r>
              <a:rPr lang="es-EC" dirty="0" smtClean="0">
                <a:latin typeface="Times New Roman" pitchFamily="18" charset="0"/>
                <a:cs typeface="Times New Roman" pitchFamily="18" charset="0"/>
              </a:rPr>
              <a:t>Es una aplicación web para la administración de relaciones con clientes (CRM - Customer Relationship Management) 100% software libre, la cual gestiona la relación con los clientes o futuros clientes, permitiendo conocer sus necesidades y comportamiento, con la finalidad de estrechar la relación con éstos y, gracias a ello, poder anticipar mejores estrategias de mercado.</a:t>
            </a:r>
            <a:endParaRPr lang="es-ES" dirty="0" smtClean="0">
              <a:latin typeface="Times New Roman" pitchFamily="18" charset="0"/>
              <a:cs typeface="Times New Roman" pitchFamily="18" charset="0"/>
            </a:endParaRPr>
          </a:p>
          <a:p>
            <a:endParaRPr lang="es-ES" dirty="0"/>
          </a:p>
        </p:txBody>
      </p:sp>
      <p:sp>
        <p:nvSpPr>
          <p:cNvPr id="19458" name="AutoShape 2" descr="http://icons.iconarchive.com/icons/tonev/windows-7/256/windows-7-software-icon.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9460" name="Picture 4" descr="http://t3.gstatic.com/images?q=tbn:ANd9GcT4L2IgXiZL3C8PJEThqGPzwv3kpr7gIRA1VrmMzFJP8Reckeu7"/>
          <p:cNvPicPr>
            <a:picLocks noChangeAspect="1" noChangeArrowheads="1"/>
          </p:cNvPicPr>
          <p:nvPr/>
        </p:nvPicPr>
        <p:blipFill>
          <a:blip r:embed="rId5" cstate="print"/>
          <a:srcRect/>
          <a:stretch>
            <a:fillRect/>
          </a:stretch>
        </p:blipFill>
        <p:spPr bwMode="auto">
          <a:xfrm>
            <a:off x="7200900" y="4509120"/>
            <a:ext cx="1943100" cy="1943101"/>
          </a:xfrm>
          <a:prstGeom prst="rect">
            <a:avLst/>
          </a:prstGeom>
          <a:noFill/>
        </p:spPr>
      </p:pic>
    </p:spTree>
    <p:extLst>
      <p:ext uri="{BB962C8B-B14F-4D97-AF65-F5344CB8AC3E}">
        <p14:creationId xmlns:p14="http://schemas.microsoft.com/office/powerpoint/2010/main" val="3565120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395520" cy="68580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836712"/>
            <a:ext cx="52673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297" name="Picture 1"/>
          <p:cNvPicPr>
            <a:picLocks noChangeAspect="1" noChangeArrowheads="1"/>
          </p:cNvPicPr>
          <p:nvPr/>
        </p:nvPicPr>
        <p:blipFill>
          <a:blip r:embed="rId4" cstate="print"/>
          <a:srcRect/>
          <a:stretch>
            <a:fillRect/>
          </a:stretch>
        </p:blipFill>
        <p:spPr bwMode="auto">
          <a:xfrm>
            <a:off x="2843808" y="1268760"/>
            <a:ext cx="4308220" cy="4392488"/>
          </a:xfrm>
          <a:prstGeom prst="rect">
            <a:avLst/>
          </a:prstGeom>
          <a:noFill/>
          <a:ln w="9525">
            <a:noFill/>
            <a:miter lim="800000"/>
            <a:headEnd/>
            <a:tailEnd/>
          </a:ln>
        </p:spPr>
      </p:pic>
      <p:sp>
        <p:nvSpPr>
          <p:cNvPr id="13" name="12 Rectángulo"/>
          <p:cNvSpPr/>
          <p:nvPr/>
        </p:nvSpPr>
        <p:spPr>
          <a:xfrm>
            <a:off x="3779912" y="188640"/>
            <a:ext cx="4502731" cy="707886"/>
          </a:xfrm>
          <a:prstGeom prst="rect">
            <a:avLst/>
          </a:prstGeom>
          <a:noFill/>
        </p:spPr>
        <p:txBody>
          <a:bodyPr wrap="square" lIns="91440" tIns="45720" rIns="91440" bIns="45720">
            <a:spAutoFit/>
          </a:bodyPr>
          <a:lstStyle/>
          <a:p>
            <a:pPr algn="ctr"/>
            <a:r>
              <a:rPr lang="es-E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FUNCIONALIDADES</a:t>
            </a:r>
            <a:endParaRPr lang="es-E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4" name="13 CuadroTexto"/>
          <p:cNvSpPr txBox="1"/>
          <p:nvPr/>
        </p:nvSpPr>
        <p:spPr>
          <a:xfrm>
            <a:off x="2627784" y="5661248"/>
            <a:ext cx="4608512" cy="1292662"/>
          </a:xfrm>
          <a:prstGeom prst="rect">
            <a:avLst/>
          </a:prstGeom>
          <a:noFill/>
        </p:spPr>
        <p:txBody>
          <a:bodyPr wrap="square" rtlCol="0">
            <a:spAutoFit/>
          </a:bodyPr>
          <a:lstStyle/>
          <a:p>
            <a:pPr algn="just"/>
            <a:r>
              <a:rPr lang="es-EC" sz="1200" dirty="0" smtClean="0">
                <a:latin typeface="Times New Roman" pitchFamily="18" charset="0"/>
                <a:cs typeface="Times New Roman" pitchFamily="18" charset="0"/>
              </a:rPr>
              <a:t>En conclusión el vtiger CRM nos permite gestionar todo el proceso comercial y gracias a una interfaz web que lo vuelve sumamente simple de usar, y a todas las posibilidades que nos ofrece a la hora de gestionar las relaciones con los clientes, se puede afirmar que estamos frente a una de las mejores y más potentes aplicaciones CRM del mercado.</a:t>
            </a:r>
            <a:endParaRPr lang="es-ES" sz="1200" dirty="0" smtClean="0">
              <a:latin typeface="Times New Roman" pitchFamily="18" charset="0"/>
              <a:cs typeface="Times New Roman" pitchFamily="18" charset="0"/>
            </a:endParaRPr>
          </a:p>
          <a:p>
            <a:endParaRPr lang="es-ES" dirty="0"/>
          </a:p>
        </p:txBody>
      </p:sp>
    </p:spTree>
    <p:extLst>
      <p:ext uri="{BB962C8B-B14F-4D97-AF65-F5344CB8AC3E}">
        <p14:creationId xmlns:p14="http://schemas.microsoft.com/office/powerpoint/2010/main" val="35651205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395520" cy="68580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836712"/>
            <a:ext cx="52673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779912" y="188640"/>
            <a:ext cx="4502731" cy="707886"/>
          </a:xfrm>
          <a:prstGeom prst="rect">
            <a:avLst/>
          </a:prstGeom>
          <a:noFill/>
        </p:spPr>
        <p:txBody>
          <a:bodyPr wrap="square" lIns="91440" tIns="45720" rIns="91440" bIns="45720">
            <a:spAutoFit/>
          </a:bodyPr>
          <a:lstStyle/>
          <a:p>
            <a:pPr algn="ctr"/>
            <a:r>
              <a:rPr lang="es-E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VENTAJAS</a:t>
            </a:r>
            <a:endParaRPr lang="es-E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7" name="6 CuadroTexto"/>
          <p:cNvSpPr txBox="1"/>
          <p:nvPr/>
        </p:nvSpPr>
        <p:spPr>
          <a:xfrm>
            <a:off x="1475656" y="2278027"/>
            <a:ext cx="7416824" cy="4247317"/>
          </a:xfrm>
          <a:prstGeom prst="rect">
            <a:avLst/>
          </a:prstGeom>
          <a:noFill/>
        </p:spPr>
        <p:txBody>
          <a:bodyPr wrap="square" rtlCol="0">
            <a:spAutoFit/>
          </a:bodyPr>
          <a:lstStyle/>
          <a:p>
            <a:pPr fontAlgn="base">
              <a:buFont typeface="Wingdings" pitchFamily="2" charset="2"/>
              <a:buChar char="v"/>
            </a:pPr>
            <a:r>
              <a:rPr lang="es-EC" dirty="0" smtClean="0">
                <a:latin typeface="Times New Roman" pitchFamily="18" charset="0"/>
                <a:cs typeface="Times New Roman" pitchFamily="18" charset="0"/>
              </a:rPr>
              <a:t>Alta disponibilidad, al estar la aplicación funcionando de manera  continuada las 24 horas del día en Internet.</a:t>
            </a:r>
          </a:p>
          <a:p>
            <a:pPr fontAlgn="base">
              <a:buFont typeface="Wingdings" pitchFamily="2" charset="2"/>
              <a:buChar char="v"/>
            </a:pPr>
            <a:endParaRPr lang="es-ES" dirty="0" smtClean="0">
              <a:latin typeface="Times New Roman" pitchFamily="18" charset="0"/>
              <a:cs typeface="Times New Roman" pitchFamily="18" charset="0"/>
            </a:endParaRPr>
          </a:p>
          <a:p>
            <a:pPr fontAlgn="base">
              <a:buFont typeface="Wingdings" pitchFamily="2" charset="2"/>
              <a:buChar char="v"/>
            </a:pPr>
            <a:r>
              <a:rPr lang="es-EC" dirty="0" smtClean="0">
                <a:latin typeface="Times New Roman" pitchFamily="18" charset="0"/>
                <a:cs typeface="Times New Roman" pitchFamily="18" charset="0"/>
              </a:rPr>
              <a:t>Aplicaciones en entorno web. Solo es necesario el uso de un navegador de Internet para acceder al vtiger CRM.</a:t>
            </a:r>
          </a:p>
          <a:p>
            <a:pPr fontAlgn="base">
              <a:buFont typeface="Wingdings" pitchFamily="2" charset="2"/>
              <a:buChar char="v"/>
            </a:pPr>
            <a:endParaRPr lang="es-ES" dirty="0" smtClean="0">
              <a:latin typeface="Times New Roman" pitchFamily="18" charset="0"/>
              <a:cs typeface="Times New Roman" pitchFamily="18" charset="0"/>
            </a:endParaRPr>
          </a:p>
          <a:p>
            <a:pPr fontAlgn="base">
              <a:buFont typeface="Wingdings" pitchFamily="2" charset="2"/>
              <a:buChar char="v"/>
            </a:pPr>
            <a:r>
              <a:rPr lang="es-EC" dirty="0" smtClean="0">
                <a:latin typeface="Times New Roman" pitchFamily="18" charset="0"/>
                <a:cs typeface="Times New Roman" pitchFamily="18" charset="0"/>
              </a:rPr>
              <a:t>Facilidad de mejora y modificación, gracias a la gran calidad de módulos disponibles (Microsoft Office, Outlook) y a la posibilidad de crear nuevos desde cero.</a:t>
            </a:r>
          </a:p>
          <a:p>
            <a:pPr fontAlgn="base">
              <a:buFont typeface="Wingdings" pitchFamily="2" charset="2"/>
              <a:buChar char="v"/>
            </a:pPr>
            <a:endParaRPr lang="es-ES" dirty="0" smtClean="0">
              <a:latin typeface="Times New Roman" pitchFamily="18" charset="0"/>
              <a:cs typeface="Times New Roman" pitchFamily="18" charset="0"/>
            </a:endParaRPr>
          </a:p>
          <a:p>
            <a:pPr fontAlgn="base">
              <a:buFont typeface="Wingdings" pitchFamily="2" charset="2"/>
              <a:buChar char="v"/>
            </a:pPr>
            <a:r>
              <a:rPr lang="es-EC" dirty="0" smtClean="0">
                <a:latin typeface="Times New Roman" pitchFamily="18" charset="0"/>
                <a:cs typeface="Times New Roman" pitchFamily="18" charset="0"/>
              </a:rPr>
              <a:t>Permite direccionar la oferta hacia sus deseos y necesidades, aumentando así el grado de satisfacción y optimizando su ciclo de vida. </a:t>
            </a:r>
          </a:p>
          <a:p>
            <a:pPr fontAlgn="base">
              <a:buFont typeface="Wingdings" pitchFamily="2" charset="2"/>
              <a:buChar char="v"/>
            </a:pPr>
            <a:endParaRPr lang="es-ES" dirty="0" smtClean="0">
              <a:latin typeface="Times New Roman" pitchFamily="18" charset="0"/>
              <a:cs typeface="Times New Roman" pitchFamily="18" charset="0"/>
            </a:endParaRPr>
          </a:p>
          <a:p>
            <a:pPr fontAlgn="base">
              <a:buFont typeface="Wingdings" pitchFamily="2" charset="2"/>
              <a:buChar char="v"/>
            </a:pPr>
            <a:r>
              <a:rPr lang="es-EC" dirty="0" smtClean="0">
                <a:latin typeface="Times New Roman" pitchFamily="18" charset="0"/>
                <a:cs typeface="Times New Roman" pitchFamily="18" charset="0"/>
              </a:rPr>
              <a:t>Se cuenta con información actualizada tanto de clientes como de  Productos.</a:t>
            </a:r>
            <a:endParaRPr lang="es-ES" dirty="0" smtClean="0">
              <a:latin typeface="Times New Roman" pitchFamily="18" charset="0"/>
              <a:cs typeface="Times New Roman" pitchFamily="18" charset="0"/>
            </a:endParaRPr>
          </a:p>
          <a:p>
            <a:endParaRPr lang="es-ES" dirty="0"/>
          </a:p>
        </p:txBody>
      </p:sp>
      <p:sp>
        <p:nvSpPr>
          <p:cNvPr id="18434" name="AutoShape 2" descr="data:image/jpeg;base64,/9j/4AAQSkZJRgABAQAAAQABAAD/2wCEAAkGBhAPDxAOEBAPDw8QDw0PDw0NDw8PDw8NFRAVFRYQEhIXGygeFxkkGRISHy8gJScpLCwtFR4yNTAqNSYrLCkBCQoKDgwOGg8PGiwlHyQqKSkpKSwpKSwsKS0sKSktNSkpKSwvLCwpKSkqLCwpLCwpKSwsLCwvKSwpLCwqLCksKf/AABEIAMkA+wMBIgACEQEDEQH/xAAcAAEAAgMBAQEAAAAAAAAAAAAAAwQCBQYHAQj/xABBEAACAQICBgcEBgcJAAAAAAAAAQIDEQQFBhITITFBIlFhcYGRsTJyocEHQlJigtEUIzNTkqLhFTRDY3OTssLw/8QAGgEBAAIDAQAAAAAAAAAAAAAAAAQFAQIDBv/EACoRAQACAgEDAgYBBQAAAAAAAAABAgMRBBIhMUFRBRMiMmHBQhRxkaHR/9oADAMBAAIRAxEAPwD3EAAAAAAAAAAAAAB8ufQAAAAAAAAAAAAAAAAAAAAAAAAAAAAAAAAAAAAAAajSHN9hBRj+0nez+zHnI25w2k1dyxU1yioRXdqp+rZwz3mtOzvgpF791rATlBRqptzfSk27uV+T69x1lKopRUlwaTXccVlmJutnJ+7+R0GS4uzdF87uHzj8/M44L6nTtyKb7twACahAAAAAAAAAAAAAAAAAAAAAAAAAAAAAAAAAAAHB6TQ1cXU+8oSX8CXyZ3hyem2Dd6ddcP2cvWP/AGI/IjdEnjW1do4rdckeYVVZqTurNOyumu0hoTuK0Cu2stQ7jI84jiad9yqRsqke37S7GbI8zwWOnQqKpB2a4rlKPOL7D0DK80hiaanDc+E4PjCXU/zLHDl641PlW58PRO48LgAJCMAAAAAAAAAAAAAAAAAAAAAAAAAAAAAAAAEGNwca1OVKfsyVu1Pk12p7ycCY2zE67vNcThJ4erKlPjF7nylHlJdhKt6Ou0jydYileK/WwTcHzkucPH1OKw9XkVeXH0WWmLJ8yu/VjWomWX5hPD1FUg7Pg4v2ZR6miy43IJ0TjEzE7h21ExqXe5VmsMTDXhua9uD9qL/LtLp5xhMTOjNTg9WS8muprmjtsozqGIj9mol0qb9Y9aLHDni/afKtzYJp3jw2IAJKMAAAAAAAAAAAAAAAAAAAAAAAAAAAAAAAAHnufYfZYupFblJqa7pK7+Nz0I4TTSov0pJcVSgn33k/RojcmPoSuLP16VaczNopUapbhUuVqx0jqRMadVwalFuMk7prc0yWoQNBl12R6TRrWpVbQq8E+Eand1Ps8jfHlk0dRo5pM240KzveyhVfG/KMuvvJ+Hkb+myBm4+vqq6sAExCAAAAAAAAAAAAAAAAAAAAAA1+aZ7Rw26crz4qnDfNrrty8TDSHM3hqEpx9ttQhfgpPn4JN+B55JucnKTcpSd3KTu2+tsjZs3R2jyk4cHX3nw6iWnm/o0Oj96pv+ES7hNM6U/bp1IPstNfJ/A5PDYPWZuaOAUURY5GT3SbYMfs6OOkGHavrvu1J39CCtpNTXsxqS8FFfH8jVKgkYzpG08m7SOPRYraV1Pq0oL3nKXpY5zFU3UnKpNuU5O7fabKpSIJ0jje9reZSKUrX7YUFQSMoxsTSgR2Obs+uRhcyPljAwlG5G6ZPYWA7jR/MdvQi5Ppx6E+1r63irPzNmcPo9mOwq9J2pztGXUnyl/7rO4TLXBk66/lU58fRb8AAO7gAAAAAAAAAAAAAAAAAADSaXYN1MM3He6co1GvupNP4Sv4HE0YnqJxGkmApUKi2V25Xk6MbdBdabfB9RC5OP8AnCdxcn8JQ5cukbixz2X4xSmo6tSMlynTkl/Fw+J0EXuIaTbyWMZRPrmfHMNUE4FecS3KSIaiDaJVJQIpUSxOJhcw32qypGLgXGjFwMaZ2q2PhadMxlSGmdq5t8p0hnRShJbSnyV+lFfdfV2GrcT5Y2raazuGLVreNS7DEaWYWnRlWlN2it9NRbqN8ko8/TtOaX0uUL/3etbr1qd/K5Usc1pVhoxdOcYpOWupWVr2tZvzZccHNTLeMeSvefXf6VXLwTjpN6T2j0d1S+lXBP2oYiHfCDXwkX6H0iZdL/HcPfpVV8dWxwmTRi8PTuovdLik/rMnnl9F8aVPwil6F1PCx/lT/wBXaHomH0owVT2MVh32bWCfk2bGnWjJXjJSXXFpr4Hkc8kw7+pb3ZSXzIlkFOO+E6tN9cJpfI5TwI9LN45nvD2QHmmg+cYiOYPByrVK1FwndVpObi4wUlKLfDfutw3npZBzYpxW6ZS8d4vG4AAcXQAAAAAAAAPOcwrupi6zf72cV3Reql5I9GPPsdh9njaqfOpKS7pdJepE5X2wl8X7pbHB4cu2I8PwJSClSwdMwlSJgGFWVEjlSZdaMJRDO1CVMhlA2E4EM6YbRKk0Lk8qZHKAbbYawuYyifLGGScSOxJYaoNo7HMaY1OlSj1RnLzaXyZ1eqcNpTiNbFSS4QjGHja7+Mi0+FU6uRE+0TP6/aB8RvrDr3mP+txlMrUKa+7fzbZb2pSodGEY9UYryRntD1byy1tRtSttDCpX1YuXUm/JAbT6OKW0zLE1eUKdRJ9sqkUvhGR6ecF9EmDaoYjEPjUqxgn2Qjd/Go/I70pOXbeWVxgjVIAARXYAAAAAAAAOe0pwEejiL2krQkrb5Lla3Nb/AA7joTmtMa7WwjybqSfetVL1Zxz66J27YN9caVcuxMZrc07bnbk+poulHL3dF4rE+fLFyMdqZOJi6QHzajaB0T5sQPrZg0ZbM+6oFecCKUC1JEUog2qTiYapYlEj1TOm20dhqkmqNUaNoKs1GLk90Ypyb7Ers81pzdavrP69Rzl3X1mdnpljtlhnBe1Wagvd4yflZfiOOyuNrz/Cvn8j0fwjF00nJPr2/wAKL4nl3aKR6ftvNqNqU9qNqXSnXNqU81xVqer9p28FvY2oyLA/p2PoUOMNdOf+lDpTfilbxRibRWNy2rG509e0Oy39HwGHpNWls1Un783rtPu1reBugDztrdUzMruI1GgAGrIAAAAAAAAaHS7AupSjUjvdJttL921vfhZPzN8GjW9eqNS2pbptEuHy2vusbVO5HneUxoLbU76rkk6atubv7LfLsIsJVuirvSaTqVlFovG4WgY64UzQZA+ax9uB8MWZMxZkYMikiWRGzJtFJGDRJKaIJVTJD6zG5g5lTMseqFGpWf1ItpdcuCXi7IRE2mIhme0blxWmeYbXFbNO8aK2a9975fGy/CU6T1YpdXqa+lNyk5yd2222+cm7tk+0PbYccYscUj0h5HNknJebT6rm1G1Ke0MKmItw4nVyWMTirKy4v4I9E+iHJNWFXHSW+f6mjf7EXecl3ySX4GebZVl9TFV6eHp751ZqKfJLnJ9iSb8D9D5Zl8MPRp0KatClCMI9bSXF9r4+JB5uXpr0R6pvFx7nq9lkAFQsQAAAAAAAAAAAABr8/oueGqpcVHXX4XreiZzOVV1JWO1avufB8jh8Xl08LWcd+zbbpz5OP2b9aIXJpPayZxrRqato4GOzPlGtdGbmRNJG3xRPtyN1jF1UBK6hHKqRSqEMpmTSaVcr1MQR1GysqdSbtCE5+5Fy9B3Z1CWVYwdQlhkGLlv2TXvShH1Z9ejOM+xH/ch+Zn5d/aWeukesINqchp1mt9TDRfVUqW6/qx9X5EmL0spU9ePTdSDlDUcbdOLas31XRx1fEyqTlUm7yk22+0ufh3CvGT5mSNa8b91Vz+XT5fRjne/P9ksZWVg6pX1xc9EoEsqzMbmFzp9AdEnmGJWun+jUWpV5fa6qSfW+fUr9hre0UjqlvWs2nUO4+ifRbZUnj6sf1laOrQTW+NC++ffJpeCXWehmMIKKUUkkkkklZJLgkjIoMuSclptK4pSKV1AADm3AAAAAAAAAAAAAAwq0ozTjJKSfFSV0ZgCj/Y9HlFx7pP5mM8mg+EpLvszYA0nHWfRv1292plkKf1/5f6kb0e++v4f6m6Br8mns2+bf3aZaOrnP+X+pLDR+muMpPusjaARipHoxOW8+qpSyqjHhTi31y6T+JaStuXkfQdIiI8NJmZ8gAMsPKNL/AKK8TVxVbE4V0ZQqzdTZTm4TjOW+SV1ZrWu+PM5DF6BZlS9rB1nbnSUay/kbP0MCZTmZKxryi24tLTt+YcTgqtJ2qUqlN/5lOcP+SIEz9SOKfHf3mvxejmDrX2mFw878XKjTb87XO8c/3r/txnh+0vz7kGQ1sdXjh6Mbye+U37FOnznN9XrwP0Fo/kVLA4eGGpLox3ym/aqVH7U5dr/JcjPKskw+Ei44ejToqTvLZxScnyu+LLxG5HInL2jwkYcEY/PkABFSAAAAAAAAAAAAAAAAAAAAAAAAAAAAAAAAAAAAAAAAAAAAAAAAAAA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36" name="AutoShape 4" descr="data:image/jpeg;base64,/9j/4AAQSkZJRgABAQAAAQABAAD/2wCEAAkGBhAPDxAOEBAPDw8QDw0PDw0NDw8PDw8NFRAVFRYQEhIXGygeFxkkGRISHy8gJScpLCwtFR4yNTAqNSYrLCkBCQoKDgwOGg8PGiwlHyQqKSkpKSwpKSwsKS0sKSktNSkpKSwvLCwpKSkqLCwpLCwpKSwsLCwvKSwpLCwqLCksKf/AABEIAMkA+wMBIgACEQEDEQH/xAAcAAEAAgMBAQEAAAAAAAAAAAAAAwQCBQYHAQj/xABBEAACAQICBgcEBgcJAAAAAAAAAQIDEQQFBhITITFBIlFhcYGRsTJyocEHQlJigtEUIzNTkqLhFTRDY3OTssLw/8QAGgEBAAIDAQAAAAAAAAAAAAAAAAQFAQIDBv/EACoRAQACAgEDAgYBBQAAAAAAAAABAgMRBBIhMUFRBRMiMmHBQhRxkaHR/9oADAMBAAIRAxEAPwD3EAAAAAAAAAAAAAB8ufQAAAAAAAAAAAAAAAAAAAAAAAAAAAAAAAAAAAAAAajSHN9hBRj+0nez+zHnI25w2k1dyxU1yioRXdqp+rZwz3mtOzvgpF791rATlBRqptzfSk27uV+T69x1lKopRUlwaTXccVlmJutnJ+7+R0GS4uzdF87uHzj8/M44L6nTtyKb7twACahAAAAAAAAAAAAAAAAAAAAAAAAAAAAAAAAAAAHB6TQ1cXU+8oSX8CXyZ3hyem2Dd6ddcP2cvWP/AGI/IjdEnjW1do4rdckeYVVZqTurNOyumu0hoTuK0Cu2stQ7jI84jiad9yqRsqke37S7GbI8zwWOnQqKpB2a4rlKPOL7D0DK80hiaanDc+E4PjCXU/zLHDl641PlW58PRO48LgAJCMAAAAAAAAAAAAAAAAAAAAAAAAAAAAAAAAEGNwca1OVKfsyVu1Pk12p7ycCY2zE67vNcThJ4erKlPjF7nylHlJdhKt6Ou0jydYileK/WwTcHzkucPH1OKw9XkVeXH0WWmLJ8yu/VjWomWX5hPD1FUg7Pg4v2ZR6miy43IJ0TjEzE7h21ExqXe5VmsMTDXhua9uD9qL/LtLp5xhMTOjNTg9WS8muprmjtsozqGIj9mol0qb9Y9aLHDni/afKtzYJp3jw2IAJKMAAAAAAAAAAAAAAAAAAAAAAAAAAAAAAAAHnufYfZYupFblJqa7pK7+Nz0I4TTSov0pJcVSgn33k/RojcmPoSuLP16VaczNopUapbhUuVqx0jqRMadVwalFuMk7prc0yWoQNBl12R6TRrWpVbQq8E+Eand1Ps8jfHlk0dRo5pM240KzveyhVfG/KMuvvJ+Hkb+myBm4+vqq6sAExCAAAAAAAAAAAAAAAAAAAAAA1+aZ7Rw26crz4qnDfNrrty8TDSHM3hqEpx9ttQhfgpPn4JN+B55JucnKTcpSd3KTu2+tsjZs3R2jyk4cHX3nw6iWnm/o0Oj96pv+ES7hNM6U/bp1IPstNfJ/A5PDYPWZuaOAUURY5GT3SbYMfs6OOkGHavrvu1J39CCtpNTXsxqS8FFfH8jVKgkYzpG08m7SOPRYraV1Pq0oL3nKXpY5zFU3UnKpNuU5O7fabKpSIJ0jje9reZSKUrX7YUFQSMoxsTSgR2Obs+uRhcyPljAwlG5G6ZPYWA7jR/MdvQi5Ppx6E+1r63irPzNmcPo9mOwq9J2pztGXUnyl/7rO4TLXBk66/lU58fRb8AAO7gAAAAAAAAAAAAAAAAAADSaXYN1MM3He6co1GvupNP4Sv4HE0YnqJxGkmApUKi2V25Xk6MbdBdabfB9RC5OP8AnCdxcn8JQ5cukbixz2X4xSmo6tSMlynTkl/Fw+J0EXuIaTbyWMZRPrmfHMNUE4FecS3KSIaiDaJVJQIpUSxOJhcw32qypGLgXGjFwMaZ2q2PhadMxlSGmdq5t8p0hnRShJbSnyV+lFfdfV2GrcT5Y2raazuGLVreNS7DEaWYWnRlWlN2it9NRbqN8ko8/TtOaX0uUL/3etbr1qd/K5Usc1pVhoxdOcYpOWupWVr2tZvzZccHNTLeMeSvefXf6VXLwTjpN6T2j0d1S+lXBP2oYiHfCDXwkX6H0iZdL/HcPfpVV8dWxwmTRi8PTuovdLik/rMnnl9F8aVPwil6F1PCx/lT/wBXaHomH0owVT2MVh32bWCfk2bGnWjJXjJSXXFpr4Hkc8kw7+pb3ZSXzIlkFOO+E6tN9cJpfI5TwI9LN45nvD2QHmmg+cYiOYPByrVK1FwndVpObi4wUlKLfDfutw3npZBzYpxW6ZS8d4vG4AAcXQAAAAAAAAPOcwrupi6zf72cV3Reql5I9GPPsdh9njaqfOpKS7pdJepE5X2wl8X7pbHB4cu2I8PwJSClSwdMwlSJgGFWVEjlSZdaMJRDO1CVMhlA2E4EM6YbRKk0Lk8qZHKAbbYawuYyifLGGScSOxJYaoNo7HMaY1OlSj1RnLzaXyZ1eqcNpTiNbFSS4QjGHja7+Mi0+FU6uRE+0TP6/aB8RvrDr3mP+txlMrUKa+7fzbZb2pSodGEY9UYryRntD1byy1tRtSttDCpX1YuXUm/JAbT6OKW0zLE1eUKdRJ9sqkUvhGR6ecF9EmDaoYjEPjUqxgn2Qjd/Go/I70pOXbeWVxgjVIAARXYAAAAAAAAOe0pwEejiL2krQkrb5Lla3Nb/AA7joTmtMa7WwjybqSfetVL1Zxz66J27YN9caVcuxMZrc07bnbk+poulHL3dF4rE+fLFyMdqZOJi6QHzajaB0T5sQPrZg0ZbM+6oFecCKUC1JEUog2qTiYapYlEj1TOm20dhqkmqNUaNoKs1GLk90Ypyb7Ers81pzdavrP69Rzl3X1mdnpljtlhnBe1Wagvd4yflZfiOOyuNrz/Cvn8j0fwjF00nJPr2/wAKL4nl3aKR6ftvNqNqU9qNqXSnXNqU81xVqer9p28FvY2oyLA/p2PoUOMNdOf+lDpTfilbxRibRWNy2rG509e0Oy39HwGHpNWls1Un783rtPu1reBugDztrdUzMruI1GgAGrIAAAAAAAAaHS7AupSjUjvdJttL921vfhZPzN8GjW9eqNS2pbptEuHy2vusbVO5HneUxoLbU76rkk6atubv7LfLsIsJVuirvSaTqVlFovG4WgY64UzQZA+ax9uB8MWZMxZkYMikiWRGzJtFJGDRJKaIJVTJD6zG5g5lTMseqFGpWf1ItpdcuCXi7IRE2mIhme0blxWmeYbXFbNO8aK2a9975fGy/CU6T1YpdXqa+lNyk5yd2222+cm7tk+0PbYccYscUj0h5HNknJebT6rm1G1Ke0MKmItw4nVyWMTirKy4v4I9E+iHJNWFXHSW+f6mjf7EXecl3ySX4GebZVl9TFV6eHp751ZqKfJLnJ9iSb8D9D5Zl8MPRp0KatClCMI9bSXF9r4+JB5uXpr0R6pvFx7nq9lkAFQsQAAAAAAAAAAAABr8/oueGqpcVHXX4XreiZzOVV1JWO1avufB8jh8Xl08LWcd+zbbpz5OP2b9aIXJpPayZxrRqato4GOzPlGtdGbmRNJG3xRPtyN1jF1UBK6hHKqRSqEMpmTSaVcr1MQR1GysqdSbtCE5+5Fy9B3Z1CWVYwdQlhkGLlv2TXvShH1Z9ejOM+xH/ch+Zn5d/aWeukesINqchp1mt9TDRfVUqW6/qx9X5EmL0spU9ePTdSDlDUcbdOLas31XRx1fEyqTlUm7yk22+0ufh3CvGT5mSNa8b91Vz+XT5fRjne/P9ksZWVg6pX1xc9EoEsqzMbmFzp9AdEnmGJWun+jUWpV5fa6qSfW+fUr9hre0UjqlvWs2nUO4+ifRbZUnj6sf1laOrQTW+NC++ffJpeCXWehmMIKKUUkkkkklZJLgkjIoMuSclptK4pSKV1AADm3AAAAAAAAAAAAAAwq0ozTjJKSfFSV0ZgCj/Y9HlFx7pP5mM8mg+EpLvszYA0nHWfRv1292plkKf1/5f6kb0e++v4f6m6Br8mns2+bf3aZaOrnP+X+pLDR+muMpPusjaARipHoxOW8+qpSyqjHhTi31y6T+JaStuXkfQdIiI8NJmZ8gAMsPKNL/AKK8TVxVbE4V0ZQqzdTZTm4TjOW+SV1ZrWu+PM5DF6BZlS9rB1nbnSUay/kbP0MCZTmZKxryi24tLTt+YcTgqtJ2qUqlN/5lOcP+SIEz9SOKfHf3mvxejmDrX2mFw878XKjTb87XO8c/3r/txnh+0vz7kGQ1sdXjh6Mbye+U37FOnznN9XrwP0Fo/kVLA4eGGpLox3ym/aqVH7U5dr/JcjPKskw+Ei44ejToqTvLZxScnyu+LLxG5HInL2jwkYcEY/PkABFSAAAAAAAAAAAAAAAAAAAAAAAAAAAAAAAAAAAAAAAAAAAAAAAAAAA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8438" name="Picture 6" descr="http://alvarojchacon.com/wp-content/uploads/2010/07/simbolo-positivo.jpg"/>
          <p:cNvPicPr>
            <a:picLocks noChangeAspect="1" noChangeArrowheads="1"/>
          </p:cNvPicPr>
          <p:nvPr/>
        </p:nvPicPr>
        <p:blipFill>
          <a:blip r:embed="rId4" cstate="print"/>
          <a:srcRect/>
          <a:stretch>
            <a:fillRect/>
          </a:stretch>
        </p:blipFill>
        <p:spPr bwMode="auto">
          <a:xfrm>
            <a:off x="7812360" y="980728"/>
            <a:ext cx="1512168" cy="1512168"/>
          </a:xfrm>
          <a:prstGeom prst="rect">
            <a:avLst/>
          </a:prstGeom>
          <a:ln>
            <a:noFill/>
          </a:ln>
          <a:effectLst>
            <a:softEdge rad="112500"/>
          </a:effectLst>
        </p:spPr>
      </p:pic>
    </p:spTree>
    <p:extLst>
      <p:ext uri="{BB962C8B-B14F-4D97-AF65-F5344CB8AC3E}">
        <p14:creationId xmlns:p14="http://schemas.microsoft.com/office/powerpoint/2010/main" val="35651205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836712"/>
            <a:ext cx="52673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1331640" y="1873855"/>
            <a:ext cx="7596336" cy="3139321"/>
          </a:xfrm>
          <a:prstGeom prst="rect">
            <a:avLst/>
          </a:prstGeom>
          <a:noFill/>
        </p:spPr>
        <p:txBody>
          <a:bodyPr wrap="square" rtlCol="0">
            <a:spAutoFit/>
          </a:bodyPr>
          <a:lstStyle/>
          <a:p>
            <a:pPr algn="just">
              <a:buFont typeface="Wingdings" pitchFamily="2" charset="2"/>
              <a:buChar char="v"/>
            </a:pPr>
            <a:r>
              <a:rPr lang="es-ES" dirty="0" smtClean="0">
                <a:latin typeface="Times New Roman" pitchFamily="18" charset="0"/>
                <a:cs typeface="Times New Roman" pitchFamily="18" charset="0"/>
              </a:rPr>
              <a:t>Dificultad en el manejo de la información dada la reticencia de algunos sectores a compartirla.</a:t>
            </a:r>
          </a:p>
          <a:p>
            <a:pPr algn="just">
              <a:buFont typeface="Wingdings" pitchFamily="2" charset="2"/>
              <a:buChar char="v"/>
            </a:pPr>
            <a:endParaRPr lang="es-ES" dirty="0" smtClean="0">
              <a:latin typeface="Times New Roman" pitchFamily="18" charset="0"/>
              <a:cs typeface="Times New Roman" pitchFamily="18" charset="0"/>
            </a:endParaRPr>
          </a:p>
          <a:p>
            <a:pPr algn="just">
              <a:buFont typeface="Wingdings" pitchFamily="2" charset="2"/>
              <a:buChar char="v"/>
            </a:pPr>
            <a:r>
              <a:rPr lang="es-ES" dirty="0" smtClean="0">
                <a:latin typeface="Times New Roman" pitchFamily="18" charset="0"/>
                <a:cs typeface="Times New Roman" pitchFamily="18" charset="0"/>
              </a:rPr>
              <a:t>Existe el riesgo de invadir la privacidad del cliente y exponerlo a situaciones indeseadas. </a:t>
            </a:r>
          </a:p>
          <a:p>
            <a:pPr algn="just">
              <a:buFont typeface="Wingdings" pitchFamily="2" charset="2"/>
              <a:buChar char="v"/>
            </a:pPr>
            <a:endParaRPr lang="es-ES" dirty="0" smtClean="0">
              <a:latin typeface="Times New Roman" pitchFamily="18" charset="0"/>
              <a:cs typeface="Times New Roman" pitchFamily="18" charset="0"/>
            </a:endParaRPr>
          </a:p>
          <a:p>
            <a:pPr algn="just">
              <a:buFont typeface="Wingdings" pitchFamily="2" charset="2"/>
              <a:buChar char="v"/>
            </a:pPr>
            <a:r>
              <a:rPr lang="es-ES" dirty="0" smtClean="0">
                <a:latin typeface="Times New Roman" pitchFamily="18" charset="0"/>
                <a:cs typeface="Times New Roman" pitchFamily="18" charset="0"/>
              </a:rPr>
              <a:t>Se puede presentar algunas veces en las empresas de menor tamaño es la falta de formalización de los procedimientos.</a:t>
            </a:r>
          </a:p>
          <a:p>
            <a:pPr algn="just">
              <a:buFont typeface="Wingdings" pitchFamily="2" charset="2"/>
              <a:buChar char="v"/>
            </a:pPr>
            <a:endParaRPr lang="es-ES" dirty="0" smtClean="0">
              <a:latin typeface="Times New Roman" pitchFamily="18" charset="0"/>
              <a:cs typeface="Times New Roman" pitchFamily="18" charset="0"/>
            </a:endParaRPr>
          </a:p>
          <a:p>
            <a:pPr algn="just">
              <a:buFont typeface="Wingdings" pitchFamily="2" charset="2"/>
              <a:buChar char="v"/>
            </a:pPr>
            <a:r>
              <a:rPr lang="es-ES" dirty="0" smtClean="0">
                <a:latin typeface="Times New Roman" pitchFamily="18" charset="0"/>
                <a:cs typeface="Times New Roman" pitchFamily="18" charset="0"/>
              </a:rPr>
              <a:t>La falta de interés de empleados por interiorizarse en la importancia que tiene el sistema y la filosofía de  trabajo de la empresa.</a:t>
            </a:r>
          </a:p>
        </p:txBody>
      </p:sp>
      <p:sp>
        <p:nvSpPr>
          <p:cNvPr id="7" name="6 Rectángulo"/>
          <p:cNvSpPr/>
          <p:nvPr/>
        </p:nvSpPr>
        <p:spPr>
          <a:xfrm>
            <a:off x="3779912" y="188640"/>
            <a:ext cx="4502731" cy="707886"/>
          </a:xfrm>
          <a:prstGeom prst="rect">
            <a:avLst/>
          </a:prstGeom>
          <a:noFill/>
        </p:spPr>
        <p:txBody>
          <a:bodyPr wrap="square" lIns="91440" tIns="45720" rIns="91440" bIns="45720">
            <a:spAutoFit/>
          </a:bodyPr>
          <a:lstStyle/>
          <a:p>
            <a:pPr algn="ctr"/>
            <a:r>
              <a:rPr lang="es-E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DESVENTAJAS</a:t>
            </a:r>
            <a:endParaRPr lang="es-E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17410" name="Picture 2" descr="http://sugamuxi.edu.co/proy%20sena-/TEMATICAS/2.ofimatica/proyecto%20yessica%20sierra,%20dayana%20alvarado,%20andres%20urrutia/aquaria/images/desventajas.jpg"/>
          <p:cNvPicPr>
            <a:picLocks noChangeAspect="1" noChangeArrowheads="1"/>
          </p:cNvPicPr>
          <p:nvPr/>
        </p:nvPicPr>
        <p:blipFill>
          <a:blip r:embed="rId4" cstate="print"/>
          <a:srcRect/>
          <a:stretch>
            <a:fillRect/>
          </a:stretch>
        </p:blipFill>
        <p:spPr bwMode="auto">
          <a:xfrm>
            <a:off x="7308304" y="4941168"/>
            <a:ext cx="1654618" cy="1783483"/>
          </a:xfrm>
          <a:prstGeom prst="rect">
            <a:avLst/>
          </a:prstGeom>
          <a:noFill/>
        </p:spPr>
      </p:pic>
    </p:spTree>
    <p:extLst>
      <p:ext uri="{BB962C8B-B14F-4D97-AF65-F5344CB8AC3E}">
        <p14:creationId xmlns:p14="http://schemas.microsoft.com/office/powerpoint/2010/main" val="35651205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395520" cy="68580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836712"/>
            <a:ext cx="52673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779912" y="188640"/>
            <a:ext cx="4502731" cy="1323439"/>
          </a:xfrm>
          <a:prstGeom prst="rect">
            <a:avLst/>
          </a:prstGeom>
          <a:noFill/>
        </p:spPr>
        <p:txBody>
          <a:bodyPr wrap="square" lIns="91440" tIns="45720" rIns="91440" bIns="45720">
            <a:spAutoFit/>
          </a:bodyPr>
          <a:lstStyle/>
          <a:p>
            <a:pPr algn="ctr"/>
            <a:r>
              <a:rPr lang="es-E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REQUERIMIENTOS MÍNIMOS</a:t>
            </a:r>
            <a:endParaRPr lang="es-E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16385" name="Picture 1"/>
          <p:cNvPicPr>
            <a:picLocks noChangeAspect="1" noChangeArrowheads="1"/>
          </p:cNvPicPr>
          <p:nvPr/>
        </p:nvPicPr>
        <p:blipFill>
          <a:blip r:embed="rId4" cstate="print"/>
          <a:srcRect/>
          <a:stretch>
            <a:fillRect/>
          </a:stretch>
        </p:blipFill>
        <p:spPr bwMode="auto">
          <a:xfrm>
            <a:off x="1907704" y="1700808"/>
            <a:ext cx="6912768" cy="4824536"/>
          </a:xfrm>
          <a:prstGeom prst="rect">
            <a:avLst/>
          </a:prstGeom>
          <a:noFill/>
          <a:ln w="9525">
            <a:noFill/>
            <a:miter lim="800000"/>
            <a:headEnd/>
            <a:tailEnd/>
          </a:ln>
          <a:effectLst/>
        </p:spPr>
      </p:pic>
    </p:spTree>
    <p:extLst>
      <p:ext uri="{BB962C8B-B14F-4D97-AF65-F5344CB8AC3E}">
        <p14:creationId xmlns:p14="http://schemas.microsoft.com/office/powerpoint/2010/main" val="35651205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395520" cy="68580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836712"/>
            <a:ext cx="52673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5 Imagen"/>
          <p:cNvPicPr/>
          <p:nvPr/>
        </p:nvPicPr>
        <p:blipFill>
          <a:blip r:embed="rId4" cstate="print"/>
          <a:srcRect/>
          <a:stretch>
            <a:fillRect/>
          </a:stretch>
        </p:blipFill>
        <p:spPr bwMode="auto">
          <a:xfrm>
            <a:off x="1187624" y="1628800"/>
            <a:ext cx="7560840" cy="4680520"/>
          </a:xfrm>
          <a:prstGeom prst="rect">
            <a:avLst/>
          </a:prstGeom>
          <a:noFill/>
          <a:ln w="9525">
            <a:solidFill>
              <a:schemeClr val="tx1"/>
            </a:solidFill>
            <a:prstDash val="solid"/>
            <a:miter lim="800000"/>
            <a:headEnd/>
            <a:tailEnd/>
          </a:ln>
        </p:spPr>
      </p:pic>
      <p:sp>
        <p:nvSpPr>
          <p:cNvPr id="7" name="6 Rectángulo"/>
          <p:cNvSpPr/>
          <p:nvPr/>
        </p:nvSpPr>
        <p:spPr>
          <a:xfrm>
            <a:off x="3779912" y="188640"/>
            <a:ext cx="4502731" cy="1323439"/>
          </a:xfrm>
          <a:prstGeom prst="rect">
            <a:avLst/>
          </a:prstGeom>
          <a:noFill/>
        </p:spPr>
        <p:txBody>
          <a:bodyPr wrap="square" lIns="91440" tIns="45720" rIns="91440" bIns="45720">
            <a:spAutoFit/>
          </a:bodyPr>
          <a:lstStyle/>
          <a:p>
            <a:pPr algn="ctr"/>
            <a:r>
              <a:rPr lang="es-E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SOFTWARE INSTALADOS</a:t>
            </a:r>
            <a:endParaRPr lang="es-E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35651205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395520" cy="68580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836712"/>
            <a:ext cx="52673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6 Diagrama"/>
          <p:cNvGraphicFramePr/>
          <p:nvPr/>
        </p:nvGraphicFramePr>
        <p:xfrm>
          <a:off x="1524000" y="1397000"/>
          <a:ext cx="7296472" cy="46242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7 Rectángulo"/>
          <p:cNvSpPr/>
          <p:nvPr/>
        </p:nvSpPr>
        <p:spPr>
          <a:xfrm>
            <a:off x="3779912" y="188640"/>
            <a:ext cx="4502731" cy="707886"/>
          </a:xfrm>
          <a:prstGeom prst="rect">
            <a:avLst/>
          </a:prstGeom>
          <a:noFill/>
        </p:spPr>
        <p:txBody>
          <a:bodyPr wrap="square" lIns="91440" tIns="45720" rIns="91440" bIns="45720">
            <a:spAutoFit/>
          </a:bodyPr>
          <a:lstStyle/>
          <a:p>
            <a:pPr algn="ctr"/>
            <a:r>
              <a:rPr lang="es-E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CONTROL</a:t>
            </a:r>
            <a:endParaRPr lang="es-E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1604665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395520" cy="68580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836712"/>
            <a:ext cx="52673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779912" y="188640"/>
            <a:ext cx="4502731" cy="707886"/>
          </a:xfrm>
          <a:prstGeom prst="rect">
            <a:avLst/>
          </a:prstGeom>
          <a:noFill/>
        </p:spPr>
        <p:txBody>
          <a:bodyPr wrap="square" lIns="91440" tIns="45720" rIns="91440" bIns="45720">
            <a:spAutoFit/>
          </a:bodyPr>
          <a:lstStyle/>
          <a:p>
            <a:pPr algn="ctr"/>
            <a:r>
              <a:rPr lang="es-E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PRUEBA PILOTO</a:t>
            </a:r>
            <a:endParaRPr lang="es-E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7" name="6 Imagen"/>
          <p:cNvPicPr/>
          <p:nvPr/>
        </p:nvPicPr>
        <p:blipFill>
          <a:blip r:embed="rId4" cstate="print"/>
          <a:srcRect/>
          <a:stretch>
            <a:fillRect/>
          </a:stretch>
        </p:blipFill>
        <p:spPr bwMode="auto">
          <a:xfrm>
            <a:off x="1043608" y="1772816"/>
            <a:ext cx="7776863" cy="4464495"/>
          </a:xfrm>
          <a:prstGeom prst="rect">
            <a:avLst/>
          </a:prstGeom>
          <a:noFill/>
          <a:ln w="9525">
            <a:solidFill>
              <a:schemeClr val="tx1"/>
            </a:solidFill>
            <a:prstDash val="solid"/>
            <a:miter lim="800000"/>
            <a:headEnd/>
            <a:tailEnd/>
          </a:ln>
        </p:spPr>
      </p:pic>
      <p:sp>
        <p:nvSpPr>
          <p:cNvPr id="8" name="7 CuadroTexto"/>
          <p:cNvSpPr txBox="1"/>
          <p:nvPr/>
        </p:nvSpPr>
        <p:spPr>
          <a:xfrm>
            <a:off x="3419872" y="1052736"/>
            <a:ext cx="5544616" cy="923330"/>
          </a:xfrm>
          <a:prstGeom prst="rect">
            <a:avLst/>
          </a:prstGeom>
          <a:noFill/>
        </p:spPr>
        <p:txBody>
          <a:bodyPr wrap="square" rtlCol="0">
            <a:spAutoFit/>
          </a:bodyPr>
          <a:lstStyle/>
          <a:p>
            <a:r>
              <a:rPr lang="es-EC" b="1" dirty="0" smtClean="0">
                <a:latin typeface="Times New Roman" pitchFamily="18" charset="0"/>
                <a:cs typeface="Times New Roman" pitchFamily="18" charset="0"/>
              </a:rPr>
              <a:t>URL:</a:t>
            </a:r>
            <a:r>
              <a:rPr lang="es-EC" dirty="0" smtClean="0">
                <a:latin typeface="Times New Roman" pitchFamily="18" charset="0"/>
                <a:cs typeface="Times New Roman" pitchFamily="18" charset="0"/>
              </a:rPr>
              <a:t> </a:t>
            </a:r>
            <a:r>
              <a:rPr lang="es-EC" dirty="0" smtClean="0">
                <a:latin typeface="Times New Roman" pitchFamily="18" charset="0"/>
                <a:cs typeface="Times New Roman" pitchFamily="18" charset="0"/>
                <a:hlinkClick r:id="rId5"/>
              </a:rPr>
              <a:t>http://localhost:8888/</a:t>
            </a:r>
            <a:endParaRPr lang="es-ES" dirty="0" smtClean="0">
              <a:latin typeface="Times New Roman" pitchFamily="18" charset="0"/>
              <a:cs typeface="Times New Roman" pitchFamily="18" charset="0"/>
            </a:endParaRPr>
          </a:p>
          <a:p>
            <a:endParaRPr lang="es-ES" dirty="0" smtClean="0">
              <a:latin typeface="Times New Roman" pitchFamily="18" charset="0"/>
              <a:cs typeface="Times New Roman" pitchFamily="18" charset="0"/>
            </a:endParaRPr>
          </a:p>
          <a:p>
            <a:endParaRPr lang="es-ES" dirty="0"/>
          </a:p>
        </p:txBody>
      </p:sp>
    </p:spTree>
    <p:extLst>
      <p:ext uri="{BB962C8B-B14F-4D97-AF65-F5344CB8AC3E}">
        <p14:creationId xmlns:p14="http://schemas.microsoft.com/office/powerpoint/2010/main" val="35651205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395520" cy="68580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836712"/>
            <a:ext cx="52673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5 Imagen"/>
          <p:cNvPicPr/>
          <p:nvPr/>
        </p:nvPicPr>
        <p:blipFill>
          <a:blip r:embed="rId4" cstate="print"/>
          <a:srcRect/>
          <a:stretch>
            <a:fillRect/>
          </a:stretch>
        </p:blipFill>
        <p:spPr bwMode="auto">
          <a:xfrm>
            <a:off x="1115616" y="1628800"/>
            <a:ext cx="7704856" cy="4608512"/>
          </a:xfrm>
          <a:prstGeom prst="rect">
            <a:avLst/>
          </a:prstGeom>
          <a:noFill/>
          <a:ln w="9525">
            <a:solidFill>
              <a:schemeClr val="tx1"/>
            </a:solidFill>
            <a:prstDash val="solid"/>
            <a:miter lim="800000"/>
            <a:headEnd/>
            <a:tailEnd/>
          </a:ln>
        </p:spPr>
      </p:pic>
      <p:sp>
        <p:nvSpPr>
          <p:cNvPr id="7" name="6 Rectángulo"/>
          <p:cNvSpPr/>
          <p:nvPr/>
        </p:nvSpPr>
        <p:spPr>
          <a:xfrm>
            <a:off x="3779912" y="188640"/>
            <a:ext cx="4502731" cy="1323439"/>
          </a:xfrm>
          <a:prstGeom prst="rect">
            <a:avLst/>
          </a:prstGeom>
          <a:noFill/>
        </p:spPr>
        <p:txBody>
          <a:bodyPr wrap="square" lIns="91440" tIns="45720" rIns="91440" bIns="45720">
            <a:spAutoFit/>
          </a:bodyPr>
          <a:lstStyle/>
          <a:p>
            <a:pPr algn="ctr"/>
            <a:r>
              <a:rPr lang="es-E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ÁREAS Y FUNCIONES</a:t>
            </a:r>
            <a:endParaRPr lang="es-E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35651205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395520" cy="68580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836712"/>
            <a:ext cx="52673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5 Imagen"/>
          <p:cNvPicPr/>
          <p:nvPr/>
        </p:nvPicPr>
        <p:blipFill>
          <a:blip r:embed="rId4" cstate="print"/>
          <a:srcRect/>
          <a:stretch>
            <a:fillRect/>
          </a:stretch>
        </p:blipFill>
        <p:spPr bwMode="auto">
          <a:xfrm>
            <a:off x="1115616" y="1628800"/>
            <a:ext cx="7632848" cy="4608512"/>
          </a:xfrm>
          <a:prstGeom prst="rect">
            <a:avLst/>
          </a:prstGeom>
          <a:noFill/>
          <a:ln w="9525">
            <a:solidFill>
              <a:schemeClr val="tx1"/>
            </a:solidFill>
            <a:prstDash val="solid"/>
            <a:miter lim="800000"/>
            <a:headEnd/>
            <a:tailEnd/>
          </a:ln>
        </p:spPr>
      </p:pic>
      <p:sp>
        <p:nvSpPr>
          <p:cNvPr id="7" name="6 Rectángulo"/>
          <p:cNvSpPr/>
          <p:nvPr/>
        </p:nvSpPr>
        <p:spPr>
          <a:xfrm>
            <a:off x="3779912" y="188640"/>
            <a:ext cx="4502731" cy="707886"/>
          </a:xfrm>
          <a:prstGeom prst="rect">
            <a:avLst/>
          </a:prstGeom>
          <a:noFill/>
        </p:spPr>
        <p:txBody>
          <a:bodyPr wrap="square" lIns="91440" tIns="45720" rIns="91440" bIns="45720">
            <a:spAutoFit/>
          </a:bodyPr>
          <a:lstStyle/>
          <a:p>
            <a:pPr algn="ctr"/>
            <a:r>
              <a:rPr lang="es-E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BUSQUEDA GLOBAL</a:t>
            </a:r>
            <a:endParaRPr lang="es-E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3565120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395520" cy="68580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836712"/>
            <a:ext cx="52673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779912" y="188640"/>
            <a:ext cx="4502731" cy="707886"/>
          </a:xfrm>
          <a:prstGeom prst="rect">
            <a:avLst/>
          </a:prstGeom>
          <a:noFill/>
        </p:spPr>
        <p:txBody>
          <a:bodyPr wrap="square" lIns="91440" tIns="45720" rIns="91440" bIns="45720">
            <a:spAutoFit/>
          </a:bodyPr>
          <a:lstStyle/>
          <a:p>
            <a:pPr algn="ctr"/>
            <a:r>
              <a:rPr lang="es-ES" sz="4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GIRO DEL NEGOCIO</a:t>
            </a:r>
            <a:endParaRPr lang="es-E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4581128"/>
            <a:ext cx="2528044" cy="1575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5617" y="2636912"/>
            <a:ext cx="2520280" cy="159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5617" y="1351417"/>
            <a:ext cx="2520279" cy="974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4355976" y="3796585"/>
            <a:ext cx="2808312" cy="2800767"/>
          </a:xfrm>
          <a:prstGeom prst="rect">
            <a:avLst/>
          </a:prstGeom>
          <a:noFill/>
        </p:spPr>
        <p:txBody>
          <a:bodyPr wrap="square" rtlCol="0">
            <a:spAutoFit/>
          </a:bodyPr>
          <a:lstStyle/>
          <a:p>
            <a:pPr marL="285750" indent="-285750" algn="just">
              <a:buFont typeface="Wingdings" pitchFamily="2" charset="2"/>
              <a:buChar char="ü"/>
            </a:pPr>
            <a:r>
              <a:rPr lang="es-EC" sz="1600" dirty="0" smtClean="0">
                <a:latin typeface="Times New Roman" pitchFamily="18" charset="0"/>
                <a:cs typeface="Times New Roman" pitchFamily="18" charset="0"/>
              </a:rPr>
              <a:t>Calidad de Security</a:t>
            </a:r>
          </a:p>
          <a:p>
            <a:pPr marL="285750" indent="-285750" algn="just">
              <a:buFont typeface="Wingdings" pitchFamily="2" charset="2"/>
              <a:buChar char="ü"/>
            </a:pPr>
            <a:r>
              <a:rPr lang="es-EC" sz="1600" dirty="0" smtClean="0">
                <a:latin typeface="Times New Roman" pitchFamily="18" charset="0"/>
                <a:cs typeface="Times New Roman" pitchFamily="18" charset="0"/>
              </a:rPr>
              <a:t>Voluntad de Cooperación</a:t>
            </a:r>
          </a:p>
          <a:p>
            <a:pPr marL="285750" indent="-285750" algn="just">
              <a:buFont typeface="Wingdings" pitchFamily="2" charset="2"/>
              <a:buChar char="ü"/>
            </a:pPr>
            <a:r>
              <a:rPr lang="es-EC" sz="1600" dirty="0" smtClean="0">
                <a:latin typeface="Times New Roman" pitchFamily="18" charset="0"/>
                <a:cs typeface="Times New Roman" pitchFamily="18" charset="0"/>
              </a:rPr>
              <a:t>Asesoramiento</a:t>
            </a:r>
          </a:p>
          <a:p>
            <a:pPr marL="285750" indent="-285750" algn="just">
              <a:buFont typeface="Wingdings" pitchFamily="2" charset="2"/>
              <a:buChar char="ü"/>
            </a:pPr>
            <a:r>
              <a:rPr lang="es-EC" sz="1600" dirty="0" smtClean="0">
                <a:latin typeface="Times New Roman" pitchFamily="18" charset="0"/>
                <a:cs typeface="Times New Roman" pitchFamily="18" charset="0"/>
              </a:rPr>
              <a:t>Soluciones Oportunas</a:t>
            </a:r>
          </a:p>
          <a:p>
            <a:pPr marL="285750" indent="-285750" algn="just">
              <a:buFont typeface="Wingdings" pitchFamily="2" charset="2"/>
              <a:buChar char="ü"/>
            </a:pPr>
            <a:r>
              <a:rPr lang="es-EC" sz="1600" dirty="0" smtClean="0">
                <a:latin typeface="Times New Roman" pitchFamily="18" charset="0"/>
                <a:cs typeface="Times New Roman" pitchFamily="18" charset="0"/>
              </a:rPr>
              <a:t>Atención y pago oportuno de siniestros </a:t>
            </a:r>
          </a:p>
          <a:p>
            <a:pPr marL="285750" indent="-285750" algn="just">
              <a:buFont typeface="Wingdings" pitchFamily="2" charset="2"/>
              <a:buChar char="ü"/>
            </a:pPr>
            <a:r>
              <a:rPr lang="es-EC" sz="1600" dirty="0" smtClean="0">
                <a:latin typeface="Times New Roman" pitchFamily="18" charset="0"/>
                <a:cs typeface="Times New Roman" pitchFamily="18" charset="0"/>
              </a:rPr>
              <a:t>Exploración de mercados de reaseguro a nivel mundial</a:t>
            </a:r>
          </a:p>
          <a:p>
            <a:pPr marL="285750" indent="-285750" algn="just">
              <a:buFont typeface="Wingdings" pitchFamily="2" charset="2"/>
              <a:buChar char="ü"/>
            </a:pPr>
            <a:r>
              <a:rPr lang="es-EC" sz="1600" dirty="0" smtClean="0">
                <a:latin typeface="Times New Roman" pitchFamily="18" charset="0"/>
                <a:cs typeface="Times New Roman" pitchFamily="18" charset="0"/>
              </a:rPr>
              <a:t>Se vincula comercialmente a las cedentes con los reaseguradores</a:t>
            </a:r>
            <a:endParaRPr lang="es-EC" sz="1600" dirty="0">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0312" y="1268760"/>
            <a:ext cx="1581634" cy="4582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35016" y="1351417"/>
            <a:ext cx="198120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4283968" y="2742019"/>
            <a:ext cx="2754560" cy="830997"/>
          </a:xfrm>
          <a:prstGeom prst="rect">
            <a:avLst/>
          </a:prstGeom>
          <a:noFill/>
        </p:spPr>
        <p:txBody>
          <a:bodyPr wrap="square" rtlCol="0">
            <a:spAutoFit/>
          </a:bodyPr>
          <a:lstStyle/>
          <a:p>
            <a:pPr algn="just"/>
            <a:r>
              <a:rPr lang="es-EC" sz="1600" dirty="0" smtClean="0">
                <a:latin typeface="Times New Roman" pitchFamily="18" charset="0"/>
                <a:cs typeface="Times New Roman" pitchFamily="18" charset="0"/>
              </a:rPr>
              <a:t>Gestionar, Colocar Reaseguros y Retrocesiones dentro y fuera del Territorio Ecuatoriano</a:t>
            </a:r>
            <a:endParaRPr lang="es-EC" sz="1600" dirty="0">
              <a:latin typeface="Times New Roman" pitchFamily="18" charset="0"/>
              <a:cs typeface="Times New Roman" pitchFamily="18" charset="0"/>
            </a:endParaRPr>
          </a:p>
        </p:txBody>
      </p:sp>
    </p:spTree>
    <p:extLst>
      <p:ext uri="{BB962C8B-B14F-4D97-AF65-F5344CB8AC3E}">
        <p14:creationId xmlns:p14="http://schemas.microsoft.com/office/powerpoint/2010/main" val="32015322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395520" cy="68580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836712"/>
            <a:ext cx="52673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779912" y="188640"/>
            <a:ext cx="4502731" cy="707886"/>
          </a:xfrm>
          <a:prstGeom prst="rect">
            <a:avLst/>
          </a:prstGeom>
          <a:noFill/>
        </p:spPr>
        <p:txBody>
          <a:bodyPr wrap="square" lIns="91440" tIns="45720" rIns="91440" bIns="45720">
            <a:spAutoFit/>
          </a:bodyPr>
          <a:lstStyle/>
          <a:p>
            <a:pPr algn="ctr"/>
            <a:r>
              <a:rPr lang="es-E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NUEVO CONTACTO</a:t>
            </a:r>
            <a:endParaRPr lang="es-E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7" name="6 Imagen"/>
          <p:cNvPicPr/>
          <p:nvPr/>
        </p:nvPicPr>
        <p:blipFill>
          <a:blip r:embed="rId4" cstate="print"/>
          <a:srcRect/>
          <a:stretch>
            <a:fillRect/>
          </a:stretch>
        </p:blipFill>
        <p:spPr bwMode="auto">
          <a:xfrm>
            <a:off x="1115616" y="1556792"/>
            <a:ext cx="7560840" cy="4536504"/>
          </a:xfrm>
          <a:prstGeom prst="rect">
            <a:avLst/>
          </a:prstGeom>
          <a:noFill/>
          <a:ln w="9525">
            <a:solidFill>
              <a:schemeClr val="tx1"/>
            </a:solidFill>
            <a:prstDash val="solid"/>
            <a:miter lim="800000"/>
            <a:headEnd/>
            <a:tailEnd/>
          </a:ln>
        </p:spPr>
      </p:pic>
    </p:spTree>
    <p:extLst>
      <p:ext uri="{BB962C8B-B14F-4D97-AF65-F5344CB8AC3E}">
        <p14:creationId xmlns:p14="http://schemas.microsoft.com/office/powerpoint/2010/main" val="35651205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395520" cy="68580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836712"/>
            <a:ext cx="52673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779912" y="188640"/>
            <a:ext cx="4502731" cy="707886"/>
          </a:xfrm>
          <a:prstGeom prst="rect">
            <a:avLst/>
          </a:prstGeom>
          <a:noFill/>
        </p:spPr>
        <p:txBody>
          <a:bodyPr wrap="square" lIns="91440" tIns="45720" rIns="91440" bIns="45720">
            <a:spAutoFit/>
          </a:bodyPr>
          <a:lstStyle/>
          <a:p>
            <a:pPr algn="ctr"/>
            <a:r>
              <a:rPr lang="es-E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NUEVA CUENTA</a:t>
            </a:r>
            <a:endParaRPr lang="es-E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7" name="6 Imagen"/>
          <p:cNvPicPr/>
          <p:nvPr/>
        </p:nvPicPr>
        <p:blipFill>
          <a:blip r:embed="rId4" cstate="print"/>
          <a:srcRect/>
          <a:stretch>
            <a:fillRect/>
          </a:stretch>
        </p:blipFill>
        <p:spPr bwMode="auto">
          <a:xfrm>
            <a:off x="1115616" y="1484784"/>
            <a:ext cx="7632848" cy="4791075"/>
          </a:xfrm>
          <a:prstGeom prst="rect">
            <a:avLst/>
          </a:prstGeom>
          <a:noFill/>
          <a:ln w="9525">
            <a:solidFill>
              <a:schemeClr val="tx1"/>
            </a:solidFill>
            <a:prstDash val="solid"/>
            <a:miter lim="800000"/>
            <a:headEnd/>
            <a:tailEnd/>
          </a:ln>
        </p:spPr>
      </p:pic>
    </p:spTree>
    <p:extLst>
      <p:ext uri="{BB962C8B-B14F-4D97-AF65-F5344CB8AC3E}">
        <p14:creationId xmlns:p14="http://schemas.microsoft.com/office/powerpoint/2010/main" val="35651205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395520" cy="68580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836712"/>
            <a:ext cx="52673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779912" y="188640"/>
            <a:ext cx="4502731" cy="707886"/>
          </a:xfrm>
          <a:prstGeom prst="rect">
            <a:avLst/>
          </a:prstGeom>
          <a:noFill/>
        </p:spPr>
        <p:txBody>
          <a:bodyPr wrap="square" lIns="91440" tIns="45720" rIns="91440" bIns="45720">
            <a:spAutoFit/>
          </a:bodyPr>
          <a:lstStyle/>
          <a:p>
            <a:pPr algn="ctr"/>
            <a:r>
              <a:rPr lang="es-E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CALENDARIO</a:t>
            </a:r>
            <a:endParaRPr lang="es-E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7" name="6 Imagen"/>
          <p:cNvPicPr/>
          <p:nvPr/>
        </p:nvPicPr>
        <p:blipFill>
          <a:blip r:embed="rId4" cstate="print"/>
          <a:srcRect/>
          <a:stretch>
            <a:fillRect/>
          </a:stretch>
        </p:blipFill>
        <p:spPr bwMode="auto">
          <a:xfrm>
            <a:off x="1043608" y="1340768"/>
            <a:ext cx="7776864" cy="5040560"/>
          </a:xfrm>
          <a:prstGeom prst="rect">
            <a:avLst/>
          </a:prstGeom>
          <a:noFill/>
          <a:ln w="9525">
            <a:solidFill>
              <a:schemeClr val="tx1"/>
            </a:solidFill>
            <a:prstDash val="solid"/>
            <a:miter lim="800000"/>
            <a:headEnd/>
            <a:tailEnd/>
          </a:ln>
        </p:spPr>
      </p:pic>
    </p:spTree>
    <p:extLst>
      <p:ext uri="{BB962C8B-B14F-4D97-AF65-F5344CB8AC3E}">
        <p14:creationId xmlns:p14="http://schemas.microsoft.com/office/powerpoint/2010/main" val="35651205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395520" cy="68580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836712"/>
            <a:ext cx="52673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779912" y="188640"/>
            <a:ext cx="4502731" cy="1323439"/>
          </a:xfrm>
          <a:prstGeom prst="rect">
            <a:avLst/>
          </a:prstGeom>
          <a:noFill/>
        </p:spPr>
        <p:txBody>
          <a:bodyPr wrap="square" lIns="91440" tIns="45720" rIns="91440" bIns="45720">
            <a:spAutoFit/>
          </a:bodyPr>
          <a:lstStyle/>
          <a:p>
            <a:pPr algn="ctr"/>
            <a:r>
              <a:rPr lang="es-E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NUEVO DOCUMENTO</a:t>
            </a:r>
            <a:endParaRPr lang="es-E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7" name="6 Imagen"/>
          <p:cNvPicPr/>
          <p:nvPr/>
        </p:nvPicPr>
        <p:blipFill>
          <a:blip r:embed="rId4" cstate="print"/>
          <a:srcRect/>
          <a:stretch>
            <a:fillRect/>
          </a:stretch>
        </p:blipFill>
        <p:spPr bwMode="auto">
          <a:xfrm>
            <a:off x="1043608" y="1628800"/>
            <a:ext cx="7848872" cy="4680520"/>
          </a:xfrm>
          <a:prstGeom prst="rect">
            <a:avLst/>
          </a:prstGeom>
          <a:noFill/>
          <a:ln w="9525">
            <a:solidFill>
              <a:schemeClr val="tx1"/>
            </a:solidFill>
            <a:prstDash val="solid"/>
            <a:miter lim="800000"/>
            <a:headEnd/>
            <a:tailEnd/>
          </a:ln>
        </p:spPr>
      </p:pic>
    </p:spTree>
    <p:extLst>
      <p:ext uri="{BB962C8B-B14F-4D97-AF65-F5344CB8AC3E}">
        <p14:creationId xmlns:p14="http://schemas.microsoft.com/office/powerpoint/2010/main" val="35651205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395520" cy="68580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836712"/>
            <a:ext cx="52673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5 Imagen"/>
          <p:cNvPicPr/>
          <p:nvPr/>
        </p:nvPicPr>
        <p:blipFill>
          <a:blip r:embed="rId4" cstate="print"/>
          <a:srcRect/>
          <a:stretch>
            <a:fillRect/>
          </a:stretch>
        </p:blipFill>
        <p:spPr bwMode="auto">
          <a:xfrm>
            <a:off x="1115616" y="1484784"/>
            <a:ext cx="7632848" cy="4824536"/>
          </a:xfrm>
          <a:prstGeom prst="rect">
            <a:avLst/>
          </a:prstGeom>
          <a:noFill/>
          <a:ln w="9525">
            <a:solidFill>
              <a:schemeClr val="tx1"/>
            </a:solidFill>
            <a:prstDash val="solid"/>
            <a:miter lim="800000"/>
            <a:headEnd/>
            <a:tailEnd/>
          </a:ln>
        </p:spPr>
      </p:pic>
      <p:sp>
        <p:nvSpPr>
          <p:cNvPr id="7" name="6 Rectángulo"/>
          <p:cNvSpPr/>
          <p:nvPr/>
        </p:nvSpPr>
        <p:spPr>
          <a:xfrm>
            <a:off x="3779912" y="188640"/>
            <a:ext cx="4502731" cy="707886"/>
          </a:xfrm>
          <a:prstGeom prst="rect">
            <a:avLst/>
          </a:prstGeom>
          <a:noFill/>
        </p:spPr>
        <p:txBody>
          <a:bodyPr wrap="square" lIns="91440" tIns="45720" rIns="91440" bIns="45720">
            <a:spAutoFit/>
          </a:bodyPr>
          <a:lstStyle/>
          <a:p>
            <a:pPr algn="ctr"/>
            <a:r>
              <a:rPr lang="es-E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EMAILS</a:t>
            </a:r>
            <a:endParaRPr lang="es-E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35651205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395520" cy="6858000"/>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836712"/>
            <a:ext cx="52673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779912" y="188640"/>
            <a:ext cx="4502731" cy="707886"/>
          </a:xfrm>
          <a:prstGeom prst="rect">
            <a:avLst/>
          </a:prstGeom>
          <a:noFill/>
        </p:spPr>
        <p:txBody>
          <a:bodyPr wrap="square" lIns="91440" tIns="45720" rIns="91440" bIns="45720">
            <a:spAutoFit/>
          </a:bodyPr>
          <a:lstStyle/>
          <a:p>
            <a:pPr algn="ctr"/>
            <a:r>
              <a:rPr lang="es-E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CONCLUSIONES </a:t>
            </a:r>
            <a:endParaRPr lang="es-E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aphicFrame>
        <p:nvGraphicFramePr>
          <p:cNvPr id="8" name="7 Diagrama"/>
          <p:cNvGraphicFramePr/>
          <p:nvPr/>
        </p:nvGraphicFramePr>
        <p:xfrm>
          <a:off x="1115616" y="1412776"/>
          <a:ext cx="7632848" cy="45365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651205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395520" cy="68580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836712"/>
            <a:ext cx="52673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779912" y="188640"/>
            <a:ext cx="4680520" cy="707886"/>
          </a:xfrm>
          <a:prstGeom prst="rect">
            <a:avLst/>
          </a:prstGeom>
          <a:noFill/>
        </p:spPr>
        <p:txBody>
          <a:bodyPr wrap="square" lIns="91440" tIns="45720" rIns="91440" bIns="45720">
            <a:spAutoFit/>
          </a:bodyPr>
          <a:lstStyle/>
          <a:p>
            <a:pPr algn="ctr"/>
            <a:r>
              <a:rPr lang="es-E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RECOMENDACIONES </a:t>
            </a:r>
            <a:endParaRPr lang="es-E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aphicFrame>
        <p:nvGraphicFramePr>
          <p:cNvPr id="7" name="6 Diagrama"/>
          <p:cNvGraphicFramePr/>
          <p:nvPr/>
        </p:nvGraphicFramePr>
        <p:xfrm>
          <a:off x="1115616" y="1412776"/>
          <a:ext cx="7632848" cy="4536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651205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395520" cy="68580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836712"/>
            <a:ext cx="52673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8" name="AutoShape 2" descr="http://icons.iconarchive.com/icons/tonev/windows-7/256/windows-7-software-icon.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 name="8 Rectángulo"/>
          <p:cNvSpPr/>
          <p:nvPr/>
        </p:nvSpPr>
        <p:spPr>
          <a:xfrm>
            <a:off x="3185116" y="2708920"/>
            <a:ext cx="3259092" cy="1754326"/>
          </a:xfrm>
          <a:prstGeom prst="rect">
            <a:avLst/>
          </a:prstGeom>
          <a:noFill/>
        </p:spPr>
        <p:txBody>
          <a:bodyPr wrap="square" lIns="91440" tIns="45720" rIns="91440" bIns="45720">
            <a:spAutoFit/>
          </a:bodyPr>
          <a:lstStyle/>
          <a:p>
            <a:pPr algn="ctr"/>
            <a:r>
              <a:rPr lang="es-E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MUCHAS</a:t>
            </a:r>
          </a:p>
          <a:p>
            <a:pPr algn="ctr"/>
            <a:r>
              <a:rPr lang="es-E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GRACIAS.</a:t>
            </a:r>
            <a:endParaRPr lang="es-E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565120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0"/>
            <a:ext cx="9395520" cy="68580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836712"/>
            <a:ext cx="52673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9078" y="1413049"/>
            <a:ext cx="1816947" cy="244827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6" name="5 Rectángulo"/>
          <p:cNvSpPr/>
          <p:nvPr/>
        </p:nvSpPr>
        <p:spPr>
          <a:xfrm>
            <a:off x="3347864" y="188640"/>
            <a:ext cx="5364088" cy="707886"/>
          </a:xfrm>
          <a:prstGeom prst="rect">
            <a:avLst/>
          </a:prstGeom>
          <a:noFill/>
        </p:spPr>
        <p:txBody>
          <a:bodyPr wrap="square" lIns="91440" tIns="45720" rIns="91440" bIns="45720">
            <a:spAutoFit/>
          </a:bodyPr>
          <a:lstStyle/>
          <a:p>
            <a:pPr algn="ctr"/>
            <a:r>
              <a:rPr lang="es-ES" sz="4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RAMOS DE OPERACIÓN</a:t>
            </a:r>
            <a:endParaRPr lang="es-E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9080" y="4149352"/>
            <a:ext cx="1849948" cy="2448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83558" y="1413049"/>
            <a:ext cx="1853952" cy="244827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31297" y="4149352"/>
            <a:ext cx="1806213" cy="2448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11"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53534" y="1413047"/>
            <a:ext cx="1890794" cy="244827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12"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53734" y="4149352"/>
            <a:ext cx="1890594" cy="243511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65120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395520" cy="68580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836712"/>
            <a:ext cx="52673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779912" y="188640"/>
            <a:ext cx="4502731" cy="707886"/>
          </a:xfrm>
          <a:prstGeom prst="rect">
            <a:avLst/>
          </a:prstGeom>
          <a:noFill/>
        </p:spPr>
        <p:txBody>
          <a:bodyPr wrap="square" lIns="91440" tIns="45720" rIns="91440" bIns="45720">
            <a:spAutoFit/>
          </a:bodyPr>
          <a:lstStyle/>
          <a:p>
            <a:pPr algn="ctr"/>
            <a:r>
              <a:rPr lang="es-ES" sz="4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PROBLEMA</a:t>
            </a:r>
            <a:endParaRPr lang="es-E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7" name="6 Imagen"/>
          <p:cNvPicPr/>
          <p:nvPr/>
        </p:nvPicPr>
        <p:blipFill>
          <a:blip r:embed="rId4">
            <a:extLst>
              <a:ext uri="{28A0092B-C50C-407E-A947-70E740481C1C}">
                <a14:useLocalDpi xmlns:a14="http://schemas.microsoft.com/office/drawing/2010/main" val="0"/>
              </a:ext>
            </a:extLst>
          </a:blip>
          <a:srcRect/>
          <a:stretch>
            <a:fillRect/>
          </a:stretch>
        </p:blipFill>
        <p:spPr bwMode="auto">
          <a:xfrm>
            <a:off x="1043607" y="1484784"/>
            <a:ext cx="7643590" cy="4968552"/>
          </a:xfrm>
          <a:prstGeom prst="rect">
            <a:avLst/>
          </a:prstGeom>
          <a:ln>
            <a:noFill/>
          </a:ln>
          <a:effectLst>
            <a:softEdge rad="112500"/>
          </a:effectLst>
        </p:spPr>
      </p:pic>
    </p:spTree>
    <p:extLst>
      <p:ext uri="{BB962C8B-B14F-4D97-AF65-F5344CB8AC3E}">
        <p14:creationId xmlns:p14="http://schemas.microsoft.com/office/powerpoint/2010/main" val="3565120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395520" cy="68580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836712"/>
            <a:ext cx="52673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779912" y="188640"/>
            <a:ext cx="4502731" cy="707886"/>
          </a:xfrm>
          <a:prstGeom prst="rect">
            <a:avLst/>
          </a:prstGeom>
          <a:noFill/>
        </p:spPr>
        <p:txBody>
          <a:bodyPr wrap="square" lIns="91440" tIns="45720" rIns="91440" bIns="45720">
            <a:spAutoFit/>
          </a:bodyPr>
          <a:lstStyle/>
          <a:p>
            <a:pPr algn="ctr"/>
            <a:r>
              <a:rPr lang="es-ES" sz="4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CRM</a:t>
            </a:r>
            <a:endParaRPr lang="es-E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1746" name="AutoShape 2" descr="data:image/jpeg;base64,/9j/4AAQSkZJRgABAQAAAQABAAD/2wCEAAkGBhQSEBUUEhIVFRQUGBcXFBYXFxQWFBUUFxQXFRUXFRcXHCYfFxkjGRQUHy8gIycpLC0sFx4xNTAqNSYrLCkBCQoKDgwOGg8PGiwkHyQpKSkpLSwsKSwpKSwsKSwsLCwsLCwtKiwpLCwsLCksKSwsKSwsKSwpKSwsLCwsLCwsLP/AABEIAOMA3gMBIgACEQEDEQH/xAAcAAAABwEBAAAAAAAAAAAAAAAAAQMEBQYHAgj/xABIEAACAQIDBAYGCAQEBAYDAAABAgMAEQQSIQUGMWETIkFRkaEHIzJicYEUM0JygpKx4SRSwdGDk/DxNUOishUlU2RzwhY0Y//EABkBAAIDAQAAAAAAAAAAAAAAAAABAgMEBf/EAC8RAAIBAgUBBgYCAwAAAAAAAAABAgMRBBIhMfBBEyJRYaGxMjNxwdHhgZEFFOL/2gAMAwEAAhEDEQA/AKVu7NaDHesZb4Uj2b5vWpoe6pKfH22RhE6ZvZY5Mmi9Y8D21F7sYwlMYplZc2Ek+zfNZ0OXl8aVxOP/AIDCp0zdVG6uTRbudAe2q4miX2IVMT1vbPhSby9HIGVzxBBtwtSbTa+2fClZ3zJ7ZNuVMqJjbbrIiSdKzMdGGX2QefbrVcZtfaPhU5s/aGaFlaQ5h2Zewf68qiMXofaPcdPA0DYln94+FDP7x8K5D+95Uef3j4UEQZ/ePhXRfT2j4VwH97yrsEngSfgKAOQ/vHwp5hcOWF7nUhUFvadiAP1obO2eZG6z5VHtGxPyFWrZU8aYrBgSHo1xEemTh1uPPW1JlkI+JuexMEMLhYoOlYiJBGSV4sBqbdmppaduqSJmHwWlsXPkdlMpGe5Tq8NNQD2moyLbahsrTsT2erNUtpOz56mmEW9UvT9ETtnGerIOKcf4VUPaFjr0zG3uVdN5NuDh9JcDW46OqVNtoa/xDH8FZp6vTnudehaMdeeiG2HnykWmf8tSUjjQnEP/AJdR+D2wA317aajqXp99PeTX6Q4UcPV0kicpJ6RK7vvjj0ChZnYSOQerlBUDt+PdVPSYqujkX5Vet4pxKJYTMzCOHOLp/wAwHMBy07aoLy3sM3DlWyj8JxcarVL+RdNyvSJJhXAdyV5/1/vW/wC7u8seKjDKRftFeSw/veVWXdLfF8JIOucv6ftVyZhseqKFV/dTeqPFxAgjNbUVYKkIFChQoAFChQoA8rbpTaYz1mW+ElHs3zXZOryv30jiJr4LDesOisMuXh1j29tL7oS2XHesy/wjj2b5ruunL402XEXwcK9JwzaZeHWPbUIlrIhj7/lS+Hn7M/lS67Nd9cwVe8j+lcTRKht0hPPLYUCys5wM+SWxewbQm3hpS+1FJc9e/ZcCwuOFIrjSDcPr35Rek3xhP2z4UBYQ6PvceF7UpiljFskjN3krbXlSZm97yoZ/e8qA0FcIsZPXc27gOPKnWO2l1cqNZe4KB/vUcX97youk97yoAnsPj8saqJNBrbL20eI2i2jrKc0bK69X7SkMDfhxFQq4o/z+VKpiu9/K9BJM9PbN2wmMwcUyykCVFYELqr263zDA1W9q7VeGS0mKIOmVhF1WH9Dyqp+h7fHKHwUk2UC7wXW/E9dP62+NaHtKZJYyrT3B4+rv/TSqakcyNuHaW60+n6IPauOSWPXE5uRiqsbR2ZC0BZJgHHYIyNaeY+WXDfV4kyRd3R9dR8xrUbPt8uhAxJsePq/1rLZpnRUVa3PYidjw2e5nt+AmrRLtAKl2xRAGp9X3VBbNxoQ3OIsP/jvRTSyY1xH05WL7bZDoO4W4n9KFqO2VaEXg8e0i7QxTSMAUZV6t897KB3CwqnafzeVa/vIiQbImiin6oQAIIrX6wvr386yBH09ryrbBaHHxOjSfNQs3veVGH97yos3veVDpPe8qmZSzbm73vhZl65tpb+1ej9294ExUQZTrbUV5LWaxBzajhpV89Hm/DQTAM9wTr2XFNMi0ej6FNtn45ZYw6m4IpzUhAoUKFAHlvc+ayY8dKFvhWHs3zdYacvjXe7MKyQxF5QFivZchN2zEgcxRbmz2GN9aFvhX+xfNr7PL40+3ccrs+O0yqSXbKUubXtxtyquJotrz8D3GYvj68f5fZ3DSoDGoHH1oP4KkcRtdtQ8lv8PQ/MCmeLx/U6syk9wT9udSB85YrU65T7XlSRf3vKpnERDoizTKW0sAvPvqGLe95UitoLP73lQz+95UWb3vKhm97yoInXSe95UWb3vKhm97yoB/e8qACD+95UYk97yoZ/e8qGb3vKgBxgdpPDKksb2eNgykDtHZ8+Fb3sTe9cRhkl+lBcw6ymLVW7RoO+vPWb3vKrj6O94Gjl6EzhEfrC65hnHZw0vUZGjDyWbK+vPA1nE4kHX6WP8AK/aqptfZKOS64kLJyjIVvjYcatMeO0v9MX/K/ag+JDC5xaW7fU93yqmUcx04vLp9v+TO9mbMkmciSXo41NmOQ3Y9y2/WrtgXEahUxKqo4DouHlxqv7L3ldcSwOJUwzObsY/qzwTS3A2A076uIxHfjF+HQ/tSjGwdpm5+mQO/GPvs3ED6SGuoAXorXuw7baViiPp7XlW2794vNgyn0lWDsNOitcC54277ViKt73DlV8Wc/EqzXPsjov73lXJf3vKus/veVcl/e8qkZAZ/e8q7jmKkENqOGlcZve8q6ze95UAbb6Jt9QwETt8OR7q10GvIuwtrGGZWD6X7u3sr03uZt4YnDqb6ga1JCLBQoUKYjy/uZLYY09Iq/wAJINVvm1Gg00POnGyJjJg4VMyooW1suose0ga033QntFjvWKt8Kw1W97sBYaaUe7u3iuFGZ16nUjjWMFmtqSTbzNVx2NL3FcQqRexMDbt1N/kaicSodi6TDNrdSpHlXW0cTnJYuEY65coH6aVFnFFW9vUcqZFnOJdgbM3d2aUiW94eFPcZtHpF6zDMLfZ4gVZd1PRdisYolciCA6h5B1nHfGnEjmbDmaCtlMLe8PCuc/vDwrU8Tu3sbCdWeeSdxx6wVfkEF/M00+k7AbTLKnMdK1vOnYiZvn94eFHn94eFadF6NcJjFLbPxqyEC5Q+2o5qQGA50UXon+jQTT4qRXyIejiQMOubKrO2mgvew4+VFguZjm94eFHm94eFHLoSLjwos3vDwpDCze8PCjWUgghrEEEG2oI4Ghm5jwoZveHhQBsW7W8j4jDrJ06KQLSKYwSpGh4DW/Gld6t5THhLLiEYysEyiKxyX65vbTT9az3cDeJsNicnSKsc/UYstwG+w3Dv0vzqe3r20JHJEyMIj0aAJbM1+sQLd+l+VVNWZ0VVzU7ta88hHaMxKvEJUOYqbquoVSDmuRpqAK0LYm22mgRjiow1rODFwZdD2VRdjzWY58QmaUAOSlwLeyo00AqxbobW6OR4ziIwGYsAY9C3AgaadhpXsyVNXjz8C2+OOzxqv0hDa7aRW5DsrE5DZmGYcT2VtW8GNzZr4mI2B4R27fhWL4lvWN1h7R7OdODu2V4uNox59kcZ/eHhRZveHhRh/eHhRZveHhVpgBf3h4V07e8PCgre8PCikf3h4UAAN7w8K1T0Rb1ZJBGzXB0Px7KyrP7w8KktgbRMU6nN2jx7KaEeula4vR1C7p7VE+GRr62F6mqkI8ubrz2w+P8AWIL4a2q3v6xdAbaGpbY4H0OH1kQGQaGPW51NzbvqH3bYnDY8B0BaFFAK6sTKosDbSrFiMP6pE+kxDo1CghbXsOPDWqomprW5XduYewusiNxuACOJ4i9VyWQ9rA/LWp3aO0nRiC8bDXUL2XvfhTbZezzjMVDCpUNNIq6DgCdT8hc/KpFci8eij0fLMBjcUoaIG0EZGkjA6u47UUiwHaR3DWS9KO/xQnDxNY8HYf8AaOQrQNpyphcM3RgLHBHljXsAUZVHjavNW1scZJnYsLknjr2/68alsVDWScsSSwN+VJZuY8K6vzHhRE8x4VEYtg9oPFIskUhR0N1ZbhgeRFbZsrfEbT2RiC+UYmFAJgNAwuCsqjsBsbjsIPYRWGZuY8Ksm421mw2IzsrtBKkkM2RGa6OpGneQ2U/KmhEJPhnLHKjEEkCyM1yLkgEDjbWiw+ElcoEjdukIWOyMc7HgFNtToeHcauW7e8yYZFEkWIPR4iWZSiAgrLhGw5BzMuUgkN23FxpTDZe+EcRwZdGZ8LLA2cBUdoIlYNG9myykFuoWAKrcEm+hYCtNh3Gfqt6skOchIUj+YgWHzrpMFKQCI5CGICkROQxa+UKQNSbG1uNjVh2VvdFCYTkZ/o0mLdQQoE4xMQjAl6xyWtY2zXXTsp5h9/Y0w6RevumHwsX2QufD4w4hiOvwZGyA8dO6iyC5TFvYkXsvtEKbKb9ptpr31OYGZ8is91ANlLRtlBYXBuRbMRqOVP8AaG+UbpMIg6PJPjHU5I26SLGBQyS3Y5WXLa4DXHDKaG0tsSzyQoGxAhSDDxukitkMsEWTPlBYG5zG5161JolF6klBi7Lfpo9Pc8hpVhwWID5ZDPEHFifV8D2HQd1VeLEHtdABwvGRfxFSeD2t0ZA6WIlzYDJ4nhwFUM6FKSTRObSx2YOeniN7/wDL/asgxretfrD2j2Vrb4q6kdPDwP2P2rJtpn179ZePYNKKW7J45WjEbFuY8KGfmPCjLcx4UWbmPCrzlhq/MeFEX5jwoX5jwroNzHhQBxm5jwo1ksb5hpyos3MeFDNzHhQI3j0N7ezJ0ZPMVq1ea/Rbtfo8SouONvkf9GvSEb3APeKmI8ybt4n6PHMXkiTpMq5WW7dRs4Yaaa2rnaG2897TRknjZbf0qFx20wxPWB52sKYNLftFVpWLnId4nEE/aU/KrZ6HIw214iSDkSZx8RGVH/cao+b3l8Ku3obxAG14gSOukyD4mMn/AOppog2ar6QZsuz5OZUf9V/6V50kbXiPCvRfpBgzbPl5FT/1W/rXn3CbPkmmWKJc7ubBQPM9w505EUrjbNzHhXJbmPCr83oqMa+u2hhkf+VVdrHuJsKqu3NgPhmALxyKeDpcr8DcaGq1Ui3ZMvlQqRjma0IrNzHhUxsXfPGYQAYfFOiqbhL3juTc3Q6a9ulRB+I8KL5jwqZQepUK4rDI5FhiIUcgdnSRgm3jXnXezZDYfEuhsLE9n+vj860/Bb0/RcZs1ZH9TLgcNE/cpeNcrcrOF+RNcemLdu6idRqOq/xHsn5i4+QqQjGb8x4UL8x4UCeY8KGbmtRGXX0T7BE+OEsuXoMIOmkJ0XMDaJST3tr+E1sG+O0TFg5JUPWIGVvvHiPlWU7W/wDL9jxYfQTYv+In7CEItCh+C9a3ea0v0hf8MP3Yf+0VJCMmTabyLmlnBtrZ8zAX7hTjAznOJGkjBNgoK+yt/hxPbURstiwF2QKvAEe0e86cBUw02l+ki/L+1US3NkFoWUYvqn10H5P2rLdsn+Ik6ynXiBpwrSlxV0v0kA0/k/as32238Q/WQ68QNOFRpbmrGu8IjFjzHhQB5jwoE818KGbmvhV5ywA8x4UM3MeFC/NfCiJ5r4UAC/MeFDNzHhQvzWizc1oESu7OLyYhTcdnkf8AevU2wMT0mHRuQryXgZbSKbjjXpv0eYvPg05CpIDzI0nNPD9q4+a0qSBwym3fSZ+K1ElY5y81p7sLa7YXFQzrYmGRX+IB1HzFx86ZMea0d+a0CPUWNjTFYY5DmjxEeZG71cXU/p4Vnno1wq4SbGtIUSUALHnHAAkvY/EjQcbCov0V+kRcOBg8W4EJJMMh4RMTco3dGSb37DfsOl13x3Vdz0+Ht0lrkaEOLaMOwm3iKctVoSg1GSvsQeJ2yMxLrg5bm5EkZNuPskWy8as+yNk4LF4cSjCwjrFHUKrKHFjoSNQQQeFZpJtBrlZBHG3aGS39K0b0bPfBzaofXj2OH1SVjoOallkdfHRpSpdpT30K3vltDAYCVUOAhckAt1EFr8OyoXD7/wCyjo+zAOarEfI2rn0t4R5McEjQu7BAqqCzE5ewDU1H4XdOLZ6dNtLK0trxYMEE5uxsQRwUfyDU9ttRW04hoD7nbPxyqI+pI0SSIhukghZQUZVvYrY9l7Ujt2TEwRGLEnp4HGQSfbUj2ST36Djxqnb+7WkhmwE8LZJEwmFdCNAD0YNrDsPC3cbVsr5MVh0Yr1MREj27hIgPlemB5l2vhckhta3ZUruDsEYvGosluhiBmnNtBFH1mB+8bL+KnW8mySM/aY2IPxBKn9Afkak8Gv0DYxc2E+0Dp3rhozZfhme55gCo2GV7fjb5xeLllJFiTYdyjQD5AAfKts9If/DT92H9BXnWRr31Xtr0V6Q/+Gn7sP6CmhGK7GlOUjMgsftD9qlFkv8AbisPd4+VQGyZDdhmQfEVLjEWBJaKwHd5VRLc2QfdJ+PFnoh6yHu9nX9KoO2XviH1TiOA04VcMHiiYLloRck2y627L1S9pPeZzdePYNKVNastxMr04jcnmtAHmtAnmtC/NauMId+a+Fclua+FHfmtck81oEw781oE81oX5rRX5rQIONrEajiP1r0X6J8RfC27q85X5rW/+h+S+Hb5U0BhL/eXj3Vz81qWnwqJwEba9t+ymc0xGawjHwApFjQ0P4a5I5rSjse3L4UR/DQRE7/drX/RFtac4GcdMhWBxkSQsVCsoNh2qL3tbTjpWQsv3a2L0NbOlXC4h2jiWGQgK78XZb30/lHf31XUbS0LaUU5akjjN7sJJ/8As4YE96Mjj/qyn9asO5eJw74aU4WPInTC4sBdujXXQnstWcbejyysLwcewaVdfRef4Of2frx7PD6pKpoVpTdmb8ZhKdKGaF+hUPSZteTDY0yRNlbKgB7RdCNPGsvxeOeRizvmJ4km5rX/AEhbmz4zFgRGMBlXV2tbKLcNSajtnegyTMPpE8YA4qisbjuubVsZySI9IOCdzgI0Us7YPCIq21LmMAAD41tkMQw2HiRmFsPCiMez1aAE+RqtbS3gwGDxHSTuHxUaBFJAAiS1gI0HA2Nr6nnWeb5+lJ8SDHD1Yzx7z8aBFu3U2ZHilxMswBhZ2v3BgxdvAEVnG/m3/pGIstljjAjjXsWNRZVHy/U0tulvscNhcZh5G6s6Bo7XNpgQDfuDJcE+6KqssmYkkrrSbGJsdD7NejPSGP8Ay0/dh/QVjG7mA2cQj4zFupvdoY4HJsDoOk4ajuGl60vb3pO2diYXiMjgMAAejfS3s9nIUIDH9mS2c6pw7akUxaublogF9kW4+8eVI4nC4YMOin6S51BjZbC/e3Grm+8eGGLw0vS3WDEYp2bo3BMEsSLELZAL3U3UAKCTYW1qDimy2MmlsQUW0lMbWeHj3a8PhVSxE4LsbrqSdOFXhdtRsVkMxEi4COB2KMS86z5mJYLn+rtZlsbgAkC93mxdrQ9Ni5YZYUE2NeWAujqoRopVUYjKM0cQOIVhdQuaM2Jto4xSHUqOSSaM3Mo71oulHetWybeeJoIArIGtF9IzxyPIZ48U8z4hZPZu6ubnVzfKRbUTG1N98PL0o6Visg2omsb26PEhWwSnq+yjgm32TqO+pWKbmedIO9aOIFjZQGNibAXNlUsT8gCflVywe9GHSTBFSqxRtg3lTopDJG+HXLOUb2Ssl2Jy3LF+ta166Xe2EyRMZmzDC4/DySZZLhpnxBwxNlzFAskY0BK24aUWApIf7tHf7tcoOYPM9vOj/LSAF/u1vfoe+ob5Vgo/DXoH0Rw2w7U0BmmI2ddTrB1W8f2ppPhBmP1Oo+X7VYZ1N9Fw5MlgirxLHgq8yatuydxY47NiUw8uJAB6Im0ECnUZwPrG+NQlJR3NShmMga7CwEdhxIF9PjSe0NmMiI94iHzaqcxWxt1+491b3Pgjaw+iBRoFChV8B2UWz9yo5GDSw4UoDcBV7u/sPzrMq95WSLXRio3bM33J3AM8aTOIlQvYu5OoIHsDtPHU9tbphsFHFCsShAiKFUaWt8KjdoyCJMmWARgWAOgA7LCoKHesxt0UjYcqfYe5sR3HmKTqKMrMlGjKpHu9CB34wQV7r9G+HA/Opn0aD+Dm9j68exw+qTzqub4Y3M/HDMOwr2irL6Nj/Bzex9cPY4fVJ51DDfMNWMusOk/Iz70xOwxVw1rKg4kcVqz+ijf/AOlRjB4hx9IjHqXJ1mjA9kk8XUeI5g1WfTCf4h+Hsx8fu1nOGxLRurowV0IZWBsysNQQewg10L6nENv9Je5AxCGeMesUdcd4Hb/f9qw+eAoxBABFeidwt9V2lh7tlGJiAE6Dgw4CVB/Ke0dh07r0f0n7h5ScRCvVPtAD2T/b/amIysfho/y0GW38tF+WojBf7tA/hoflofloGK4ZrMPZ49tTee//AKdhUApt/LU10nV/5dhUJFtNirS9ST6v2f8AVqr6j7tSUsxyv7GoAt3a/rUco+7TiKo72D/LQ/LQ/LRflqRWA/hoH8NA/hoj+GgAX+7Rflo/y0X5aBCkC3ZR1dSP1r0h6LsPlwgPfXnfZUOaZR1eN69Qbl4To8Ig5CpICo7gbEJLYt0gOQtHhO5mBs8l/kQO2wPfV3OD4XEJJ1kNvabtNdbNwCRhIkWPJAgUAcQ1tdOz9daeNFfsWs01mNTnZjFcIOJWG3ZpTtNF1yDv7qNk1Aslq5n4HRPmaSjYTeYhdr4scB9HP3j/AEqjbf2V0qkL9GUnUZW9kjgRVg2zP1rZML8zr+tQwQlvZwv5v3rFJ5pHXoRyRuinYVjMpDdCGQlWubXIrTfR3hSmBfMFGeYlcvAhUVbg9uoI+VUzHuuGleQ4bBSF2W+fMwXTiAGtr23qRO/+KzZQMIqoo4Fgqi17ABuytNFQg7tlOK7SrHKo/wA3ID0z4VhiA1tGVdezQEVmVvu1fNrelaSe6SYbDSKCbE5/EdaqntfaazG6wQxckzWPiTW1nFBsDbsuDxCTwMquh+TKfaRh2qRof2r0bsXbMG0cIJowCj9WWM2Jje3WRvG4PaCDXmG33an90N859nSs8OQq65ZI2vkcfZJsQQQeBHee+hMCb9Im47YWUui3jbUG3kef+/fVGIt2LV/xfpjnlUpJhsOyniDnt/3VUdrbXWYgrBFCfczce/UnWhgSuxdzXbFJHioysb/SEJRlzLNBAZTG2hsw6txzOtwbQybBm+jfSMqGMKjMc6llWSRokZgOALowtxGhIsQalG31lOLGKMcRl6+bWXIzSRmN2y5+rcMxsthc/ABCTepzgzheihCNFHESvSBrRymVXsGy58zG5t1tL8KNAFcZuo8K4xHTpJcMMPrHImVGldFIZCM0l8+UZba68qVw+7GJeRYxFGW6V8P7QyriI0zvG7cAwUHvBsbE2NJYvfSZ2xL5IlfF9D0jKZLhoGV0ZAWIBzIpPEU6we+s6yCVVhF55MU69fK+IkjaMsetcAB3soIAzGk7Eo36DPE7t4gnVIgvRRzZw4MfRSvkRyy3sM1wSdBY3IGtKYzdQnAQYqEC5imkxCs6aCPECDNGtgcoLLfjx40UG+E0UsEiLGHw8UcKENILxxu7ZXs3XVukIZToQBppSce9sow4g6OHJ0M0BPXBKTTpO50awIdBawtY2tT0E7jjHbmynEypDGqIj4eLLLPEzCWeMNGuZbBsxzWIFh2nQmq9LEysyOoV0YqynirKbMDzBBq2R79A9PLJCjTyTYSZFGYQg4RXVcxz5tcy6e6e/Sq4nENJI8khUvI7O572ZizeZNDEJfloflorfdox+GkACPu0Vvu0ZPJaK33aALDuTgOkxK6DiBp8b/0r0/s+HJEq9wFYf6H9j5pQ5A0108vKt3FSQhns2KyZgEDOS7WN7ltRr8LU717lo0jCgABRYDT5UQ+C+NUJWL27u5weOoTxprjAf5Y/maXlGnBPHtpDErf7MZ+JqMicdyp7bwGtxHhvjm1/WoNEs2seF/N+9WzaeGvp0eHPxex/WqlisPYn1eG/P+9YpLLI61GWaNue4z3iwYYlcmGFwpGVu751Rt59qhc0KLFmbV2U3t7o51P72bZ6FR6uEyMLLY3sOGY61nMlySTYk6nnWqlC7zMy4utlXZrfqcW5LQPwWjy8l8aLLyFajlBW5LQtyWjy8hRW5CgAW+7QtyWhbkKFuQoAFuS0Lclo7chRW5CgAW5LS8B04LSFuS12h5LSGnYEnHgtEByWityFHbktMAfJaI/BaP5L40VuQoEC3JaHyWityFC3IUAC33aVw8OZgAF1NJ5eS1ZdyNiGfEL1Ra9tPOgDY/RjskRYcNaxb9KvimonAYToo1UdgqRiepiGcW0wzlT0WZTYjOCeHdfup6PgvjXnbZG+DyiKyxDFxDKGY2GJjA0VtbCQfK9bjuptoYqASZYweDANcqe0EE3HwNY9VKzN0oLLnjtzzJeWPT2U+ZpMx6eynjSmXT2V8aaYpmVTlSPW41a3H51N85Yrjrpz3IzHYTOCeigPdduzxqt7R2fY3EOG/P8AvVtXC5lt0UXD+a4/Wo7H7HBFhBB+e39azTp9UbaVXK7c9zEt94SMQOpGvUFspup17NeNVdl5L41r29O6ZlQr0UCsNUYSDw48KybGYRo3KMoDKbEX7a00ZqUbeBmxVNqWboxAryWiy8hR5eQ8aAXkPGrjEcleQosvIV0RyHjXNuQ8aABl5ChbkKFuQ8aGXkPGgAW5Chl5ChbkPGjy8h40AFl5CjA5CityHjQtyHjQAduQoW5CityHjQy8h40AHbktFl5CityHjXQHIeNABZeQo8vIUYXkPGjC8h40DOo4ixAAFzoNa3b0T7qiOPpGX4f3rNfR9us2JnUlRa+nbp216R2dgRFGqKOAqSEzmWKko2tT11pjKtjTEeRAvIeNbF6F9unrYd1Qu4zqxYB3Cm1jrrbxrJto4Po5WUqBY6a30OoqV3FxRj2lhXCqT0irYtYdbq8ezjVNRXRdTlZ28T1Hkv8AZXxpnjI2ykLHGeRbT9acKNdUXl1v3qP2zJkj+rQnuL5f61TLa/PYugu9bnuHs4aG8cQPcHB/rXc2HB/5UZPZ1v3qrAszdIkEKnv6XjyIvUjhMcXazQRB+0dL+mtVxqJ6PnoaZUmndPn9jjH7HVh9RCTze39aoe9m4qTAnoYo37HWQeYvrV7xJOYkwRWFgLy2/rUdtDDqwIMEAbs9b+9KW91oWQd+7LVc8zz/ALV2TJh5CkiKD2EG4I7wabKmnAeNapt/d0TIUMMSn7LCQXB8eFZnj8A0LmN1AZeOvmK0Uquffcx4nDOk7rZjRhyHjRW5DxosvIeNDLyHjVxjBbkPGhbkPGhl5DxoZeQ8aAARyHjQtyHjQy8h40MvIeNAAtyHjQtyHjREch41K7C3amxbWijBHaxICi3HU0m0ldkoxcnZEXbkPGnOC2bJM1o0vz7B41etk+jxYzmmCSH+UyAKPj31OxbPVdFw0I/xP3rLPEpfCb6WBk9ZuxXdmbtNEgGSO/2jmXMTzN+HKu8bsQOOtDCfxAMPgwNTjw9nQRfn/emsmDsbmGMf4n71l7WTd7nTVGEY5bFA2vsNoTeylOw5gSORt+tJbJ2Y08gRVBudbVd8bsvOhBijHHXPrbu41cvRhuAIwJXXmL10KM3NanGxVFUpadS0bgbqrhYASoDEeFW2gBahWgxnJFNpkp0aQloA8o7xKGZJFQBXXSzXHHyNRmGlKOrgC6MG49xvRq3YVBGtteBNI5eXnUCbet0eqdiYkz4WOcxKgeMOt3voQCL9wNQG85ObWCMjsPS/vTSHaUn/AOMxyZY2VIlDpnIuqnLYkHRtNRVe3Ox//ibyQNDHGUQNHZ20A6pGpu2tY6sHayOjh5pSvJ8/snMPELgfRov8396eS4DtGFiHcel/eoeXZTYeTLJh42t2iTQ+elP5MpUAYaP/ADf3qg2PdNc9RzNiMwIbDRBtLHpeNvnSeyMOr4hy2GiJAFgZBa3LWoXEJ/7eMf4n70hh8RkcEYdCR/8A07O7jRF2dyeTutfn8li3j2amW64WJWGukg1HjWdb7bEMscTxQDOLh8rgkjs0vV3x2JSWMsMPGLA5gZdR8r1T+kJIAhUW4nP+9PO1O6GqaqUsk+erM8kiKmzLYjsOhore6PGtNkjhcWkwsbfjN/G9Qm1NxM4L4ZLaX6MuDf7pOtao4hPR6HMqYCcVeLuU3LyHjQy8h40s2AcGxjsRxF9aH0J/5POrsy8TF2c/BiOXkPGlcNg3kdUjjLu5sqrqxPKp3d3cPEYsZ1RUgU2eZ3UKO8KL3Y/CtB2ZsSDApliw6u/2pnkGc37Ft7C/CqqlaMDRRws6j8Btun6MEw69LjYopZLXERlURx8jY9dvIVZU2QcoKYaLr+yBJZQOQvoKr8OznxT26FRGh9Y/SaAdqgk6sal9q7XREsuGjAAsLS62HAcawym56s60KSpd2H88uNv/AAsF2UQI2W+djJovIa6muMRs0oFZ4IxfVF6TX5i9PNmx9FDnlwsd3OZV6SxVezML8TUBj8X0s4VYELuwUDOdPhrwqNi9Su/LnmPJcHYg/R47tw9Zw86aYnD2JHQR27+k8+NTG18OIowgw8dwes3SX0HZxp9u1ub9IcSvEI0FtNTm+N6tp0XNlFbExpRv16IR3Q3S+kOJHjCIvAanMe/WtThhCqFUWAosNhlRQqiwFK104xUVZHAnNzlmkFRUdEakQOSaazyUvK9R073NAGBx7Hh/9NfOqhtTDqszBRYXoqFczBybk7s7P+SiowjZEpu5I2SSPM3RsASmZspN7Xte16lNgYcRbRwpjupMoU2J1UtYjjwoqFXzffkjLD5cHzc0rePZkfTN1eJ72/vTDA7HiN7p297f3oUKyxOkm8sfoI4/ZEQYgJp8W/vUfh9lxlhde3vb+9ChUE3cbEpdmx5m6vm396az7Oj06vmf70KFO5IlcHsiK3sDxb+9PYtkxAjqdve396FCrJ7lkNhpvnu/AFkIiAIAIN2vfxqm7sbMjlxuHjkXMjyKGF2Fx3XBvQoVKPX6mWr8KfkbXtXd+AMkYiURp7KC4UadwOtZ/tPBoZEFtHmVG1IupYAi4OmndQoVTP5n8sswsm6Tv4fkuu82xIY0RI4wqgaAFgP11qH3X3eglxMnSRBujAKAlrA662vr86FCh/MaK4yf+te+ojvRs9A0ll4cNT/eon0fbLjkeZ3S7JHdTc6G9tNaFClFk5t5YsntibOjbGWZQQOF7mtUgjCqABYUKFdWl8C+hxcQ26sr+IpQoUKsKAq5ahQoAazmmZoUK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196752"/>
            <a:ext cx="7715597" cy="5400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5120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395520" cy="68580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836712"/>
            <a:ext cx="52673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275856" y="188640"/>
            <a:ext cx="5580112" cy="707886"/>
          </a:xfrm>
          <a:prstGeom prst="rect">
            <a:avLst/>
          </a:prstGeom>
          <a:noFill/>
        </p:spPr>
        <p:txBody>
          <a:bodyPr wrap="square" lIns="91440" tIns="45720" rIns="91440" bIns="45720">
            <a:spAutoFit/>
          </a:bodyPr>
          <a:lstStyle/>
          <a:p>
            <a:pPr algn="ctr"/>
            <a:r>
              <a:rPr lang="es-E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MACROAMBIENTE</a:t>
            </a:r>
            <a:endParaRPr lang="es-E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7" name="16 CuadroTexto"/>
          <p:cNvSpPr txBox="1"/>
          <p:nvPr/>
        </p:nvSpPr>
        <p:spPr>
          <a:xfrm>
            <a:off x="1115616" y="4221088"/>
            <a:ext cx="1475656" cy="276999"/>
          </a:xfrm>
          <a:prstGeom prst="rect">
            <a:avLst/>
          </a:prstGeom>
          <a:noFill/>
        </p:spPr>
        <p:txBody>
          <a:bodyPr wrap="square" rtlCol="0">
            <a:spAutoFit/>
          </a:bodyPr>
          <a:lstStyle/>
          <a:p>
            <a:pPr algn="ctr"/>
            <a:endParaRPr lang="es-ES" sz="12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271" y="1284151"/>
            <a:ext cx="7600925" cy="53132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5120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395520" cy="68580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836712"/>
            <a:ext cx="52673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Rectángulo"/>
          <p:cNvSpPr/>
          <p:nvPr/>
        </p:nvSpPr>
        <p:spPr>
          <a:xfrm>
            <a:off x="3779912" y="188640"/>
            <a:ext cx="4502731" cy="707886"/>
          </a:xfrm>
          <a:prstGeom prst="rect">
            <a:avLst/>
          </a:prstGeom>
          <a:noFill/>
        </p:spPr>
        <p:txBody>
          <a:bodyPr wrap="square" lIns="91440" tIns="45720" rIns="91440" bIns="45720">
            <a:spAutoFit/>
          </a:bodyPr>
          <a:lstStyle/>
          <a:p>
            <a:pPr algn="ctr"/>
            <a:r>
              <a:rPr lang="es-E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MICROAMBIENTE</a:t>
            </a:r>
            <a:endParaRPr lang="es-E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2050" name="Picture 2" descr="F:\CRM\STONE COMBINED\IMPRIMIR\SINTESIS MICR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268760"/>
            <a:ext cx="7499573" cy="52565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120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395520" cy="68580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836712"/>
            <a:ext cx="52673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5 Imagen"/>
          <p:cNvPicPr/>
          <p:nvPr/>
        </p:nvPicPr>
        <p:blipFill>
          <a:blip r:embed="rId4" cstate="print"/>
          <a:srcRect/>
          <a:stretch>
            <a:fillRect/>
          </a:stretch>
        </p:blipFill>
        <p:spPr bwMode="auto">
          <a:xfrm>
            <a:off x="1835696" y="1412776"/>
            <a:ext cx="6624736" cy="4752528"/>
          </a:xfrm>
          <a:prstGeom prst="rect">
            <a:avLst/>
          </a:prstGeom>
          <a:noFill/>
          <a:ln w="9525">
            <a:solidFill>
              <a:schemeClr val="tx1"/>
            </a:solidFill>
            <a:prstDash val="solid"/>
            <a:miter lim="800000"/>
            <a:headEnd/>
            <a:tailEnd/>
          </a:ln>
        </p:spPr>
      </p:pic>
      <p:sp>
        <p:nvSpPr>
          <p:cNvPr id="7" name="6 Rectángulo"/>
          <p:cNvSpPr/>
          <p:nvPr/>
        </p:nvSpPr>
        <p:spPr>
          <a:xfrm>
            <a:off x="3779912" y="188640"/>
            <a:ext cx="4502731" cy="707886"/>
          </a:xfrm>
          <a:prstGeom prst="rect">
            <a:avLst/>
          </a:prstGeom>
          <a:noFill/>
        </p:spPr>
        <p:txBody>
          <a:bodyPr wrap="square" lIns="91440" tIns="45720" rIns="91440" bIns="45720">
            <a:spAutoFit/>
          </a:bodyPr>
          <a:lstStyle/>
          <a:p>
            <a:pPr algn="ctr"/>
            <a:r>
              <a:rPr lang="es-E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ANÁLISIS INTERNO</a:t>
            </a:r>
            <a:endParaRPr lang="es-E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3565120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1045</TotalTime>
  <Words>733</Words>
  <Application>Microsoft Office PowerPoint</Application>
  <PresentationFormat>Presentación en pantalla (4:3)</PresentationFormat>
  <Paragraphs>99</Paragraphs>
  <Slides>37</Slides>
  <Notes>2</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Andres.Lapo</dc:creator>
  <cp:lastModifiedBy>Andres.Lapo</cp:lastModifiedBy>
  <cp:revision>102</cp:revision>
  <dcterms:created xsi:type="dcterms:W3CDTF">2012-11-12T23:45:00Z</dcterms:created>
  <dcterms:modified xsi:type="dcterms:W3CDTF">2012-11-28T22:28:10Z</dcterms:modified>
</cp:coreProperties>
</file>