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321" r:id="rId4"/>
    <p:sldId id="322" r:id="rId5"/>
    <p:sldId id="258" r:id="rId6"/>
    <p:sldId id="257" r:id="rId7"/>
    <p:sldId id="259" r:id="rId8"/>
    <p:sldId id="260" r:id="rId9"/>
    <p:sldId id="261" r:id="rId10"/>
    <p:sldId id="262" r:id="rId11"/>
    <p:sldId id="264" r:id="rId12"/>
    <p:sldId id="265" r:id="rId13"/>
    <p:sldId id="266" r:id="rId14"/>
    <p:sldId id="324" r:id="rId15"/>
    <p:sldId id="267" r:id="rId16"/>
    <p:sldId id="323" r:id="rId17"/>
    <p:sldId id="271" r:id="rId18"/>
    <p:sldId id="275"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9" r:id="rId33"/>
    <p:sldId id="320" r:id="rId34"/>
    <p:sldId id="325" r:id="rId35"/>
    <p:sldId id="326"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H:\23-09-2012\ANALISIS%20MULTICRITERIO%20ALTERNATIV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b="1" i="1" u="none" strike="noStrike" baseline="0">
                <a:solidFill>
                  <a:srgbClr val="000000"/>
                </a:solidFill>
                <a:latin typeface="Arial"/>
                <a:ea typeface="Arial"/>
                <a:cs typeface="Arial"/>
              </a:defRPr>
            </a:pPr>
            <a:r>
              <a:rPr lang="es-ES"/>
              <a:t>PRO-ANALISIS MULTICRITERIO </a:t>
            </a:r>
          </a:p>
          <a:p>
            <a:pPr>
              <a:defRPr sz="1200" b="1" i="1" u="none" strike="noStrike" baseline="0">
                <a:solidFill>
                  <a:srgbClr val="000000"/>
                </a:solidFill>
                <a:latin typeface="Arial"/>
                <a:ea typeface="Arial"/>
                <a:cs typeface="Arial"/>
              </a:defRPr>
            </a:pPr>
            <a:endParaRPr lang="es-ES"/>
          </a:p>
        </c:rich>
      </c:tx>
      <c:layout>
        <c:manualLayout>
          <c:xMode val="edge"/>
          <c:yMode val="edge"/>
          <c:x val="0.24871000225282086"/>
          <c:y val="2.0373524737979189E-2"/>
        </c:manualLayout>
      </c:layout>
      <c:spPr>
        <a:noFill/>
        <a:ln w="25400">
          <a:noFill/>
        </a:ln>
      </c:spPr>
    </c:title>
    <c:view3D>
      <c:hPercent val="55"/>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4.2311661506707982E-2"/>
          <c:y val="0.10016977928692704"/>
          <c:w val="0.9473684210526313"/>
          <c:h val="0.83531409168081494"/>
        </c:manualLayout>
      </c:layout>
      <c:bar3DChart>
        <c:barDir val="col"/>
        <c:grouping val="clustered"/>
        <c:varyColors val="1"/>
        <c:ser>
          <c:idx val="0"/>
          <c:order val="0"/>
          <c:tx>
            <c:strRef>
              <c:f>TABLAS!$O$10:$S$10</c:f>
              <c:strCache>
                <c:ptCount val="1"/>
                <c:pt idx="0">
                  <c:v>Alternativa 1 Alternativa 2 Alternativa 3 Alternativa 4 Alternativa 5</c:v>
                </c:pt>
              </c:strCache>
            </c:strRef>
          </c:tx>
          <c:spPr>
            <a:ln w="12700">
              <a:solidFill>
                <a:srgbClr val="000000"/>
              </a:solidFill>
              <a:prstDash val="solid"/>
            </a:ln>
          </c:spPr>
          <c:dPt>
            <c:idx val="0"/>
            <c:spPr>
              <a:solidFill>
                <a:srgbClr val="00FF00"/>
              </a:solidFill>
              <a:ln w="12700">
                <a:solidFill>
                  <a:srgbClr val="000000"/>
                </a:solidFill>
                <a:prstDash val="solid"/>
              </a:ln>
            </c:spPr>
          </c:dPt>
          <c:dPt>
            <c:idx val="1"/>
            <c:spPr>
              <a:solidFill>
                <a:srgbClr val="FF9900"/>
              </a:solidFill>
              <a:ln w="12700">
                <a:solidFill>
                  <a:srgbClr val="000000"/>
                </a:solidFill>
                <a:prstDash val="solid"/>
              </a:ln>
            </c:spPr>
          </c:dPt>
          <c:dPt>
            <c:idx val="2"/>
            <c:spPr>
              <a:solidFill>
                <a:srgbClr val="00FF00"/>
              </a:solidFill>
              <a:ln w="12700">
                <a:solidFill>
                  <a:srgbClr val="000000"/>
                </a:solidFill>
                <a:prstDash val="solid"/>
              </a:ln>
            </c:spPr>
          </c:dPt>
          <c:dPt>
            <c:idx val="3"/>
            <c:spPr>
              <a:solidFill>
                <a:srgbClr val="FFFF00"/>
              </a:solidFill>
              <a:ln w="12700">
                <a:solidFill>
                  <a:srgbClr val="000000"/>
                </a:solidFill>
                <a:prstDash val="solid"/>
              </a:ln>
            </c:spPr>
          </c:dPt>
          <c:dLbls>
            <c:dLbl>
              <c:idx val="0"/>
              <c:layout>
                <c:manualLayout>
                  <c:x val="7.3479250766168847E-2"/>
                  <c:y val="0.11113883927448366"/>
                </c:manualLayout>
              </c:layout>
              <c:showVal val="1"/>
            </c:dLbl>
            <c:dLbl>
              <c:idx val="1"/>
              <c:layout>
                <c:manualLayout>
                  <c:x val="1.6418232105681722E-2"/>
                  <c:y val="-3.3031228239327241E-2"/>
                </c:manualLayout>
              </c:layout>
              <c:showVal val="1"/>
            </c:dLbl>
            <c:dLbl>
              <c:idx val="2"/>
              <c:layout>
                <c:manualLayout>
                  <c:x val="7.8844735051393458E-2"/>
                  <c:y val="0.11963019798244073"/>
                </c:manualLayout>
              </c:layout>
              <c:showVal val="1"/>
            </c:dLbl>
            <c:dLbl>
              <c:idx val="3"/>
              <c:layout>
                <c:manualLayout>
                  <c:x val="6.8881828367945264E-2"/>
                  <c:y val="8.3405532774856891E-2"/>
                </c:manualLayout>
              </c:layout>
              <c:showVal val="1"/>
            </c:dLbl>
            <c:dLbl>
              <c:idx val="4"/>
              <c:layout>
                <c:manualLayout>
                  <c:x val="3.5685332508203924E-2"/>
                  <c:y val="-2.9542378631242535E-2"/>
                </c:manualLayout>
              </c:layout>
              <c:showVal val="1"/>
            </c:dLbl>
            <c:spPr>
              <a:noFill/>
              <a:ln w="25400">
                <a:noFill/>
              </a:ln>
            </c:spPr>
            <c:txPr>
              <a:bodyPr/>
              <a:lstStyle/>
              <a:p>
                <a:pPr>
                  <a:defRPr sz="1000" b="0" i="0" u="none" strike="noStrike" baseline="0">
                    <a:solidFill>
                      <a:srgbClr val="000000"/>
                    </a:solidFill>
                    <a:latin typeface="Arial"/>
                    <a:ea typeface="Arial"/>
                    <a:cs typeface="Arial"/>
                  </a:defRPr>
                </a:pPr>
                <a:endParaRPr lang="es-EC"/>
              </a:p>
            </c:txPr>
            <c:showVal val="1"/>
          </c:dLbls>
          <c:cat>
            <c:strRef>
              <c:f>TABLAS!$O$10:$S$10</c:f>
              <c:strCache>
                <c:ptCount val="5"/>
                <c:pt idx="0">
                  <c:v>Alternativa 1</c:v>
                </c:pt>
                <c:pt idx="1">
                  <c:v>Alternativa 2</c:v>
                </c:pt>
                <c:pt idx="2">
                  <c:v>Alternativa 3</c:v>
                </c:pt>
                <c:pt idx="3">
                  <c:v>Alternativa 4</c:v>
                </c:pt>
                <c:pt idx="4">
                  <c:v>Alternativa 5</c:v>
                </c:pt>
              </c:strCache>
            </c:strRef>
          </c:cat>
          <c:val>
            <c:numRef>
              <c:f>TABLAS!$O$9:$S$9</c:f>
              <c:numCache>
                <c:formatCode>0</c:formatCode>
                <c:ptCount val="5"/>
                <c:pt idx="0">
                  <c:v>-61.744966442953022</c:v>
                </c:pt>
                <c:pt idx="1">
                  <c:v>81.208053691275211</c:v>
                </c:pt>
                <c:pt idx="2">
                  <c:v>-75.167785234899284</c:v>
                </c:pt>
                <c:pt idx="3">
                  <c:v>-88.590604026845668</c:v>
                </c:pt>
                <c:pt idx="4">
                  <c:v>100</c:v>
                </c:pt>
              </c:numCache>
            </c:numRef>
          </c:val>
        </c:ser>
        <c:shape val="cylinder"/>
        <c:axId val="67359104"/>
        <c:axId val="67360640"/>
        <c:axId val="0"/>
      </c:bar3DChart>
      <c:catAx>
        <c:axId val="67359104"/>
        <c:scaling>
          <c:orientation val="minMax"/>
        </c:scaling>
        <c:axPos val="b"/>
        <c:majorGridlines>
          <c:spPr>
            <a:ln w="3175">
              <a:solidFill>
                <a:srgbClr val="000000"/>
              </a:solidFill>
              <a:prstDash val="solid"/>
            </a:ln>
          </c:spPr>
        </c:majorGridlines>
        <c:numFmt formatCode="0" sourceLinked="1"/>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C"/>
          </a:p>
        </c:txPr>
        <c:crossAx val="67360640"/>
        <c:crosses val="autoZero"/>
        <c:auto val="1"/>
        <c:lblAlgn val="ctr"/>
        <c:lblOffset val="100"/>
      </c:catAx>
      <c:valAx>
        <c:axId val="67360640"/>
        <c:scaling>
          <c:orientation val="minMax"/>
          <c:max val="100"/>
          <c:min val="-40"/>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EC"/>
          </a:p>
        </c:txPr>
        <c:crossAx val="67359104"/>
        <c:crosses val="autoZero"/>
        <c:crossBetween val="between"/>
      </c:valAx>
      <c:spPr>
        <a:noFill/>
        <a:ln w="25400">
          <a:no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C"/>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26/11/2012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D8DE2E-090E-4540-BBBD-484350FC16CD}" type="datetimeFigureOut">
              <a:rPr lang="es-EC" smtClean="0"/>
              <a:pPr/>
              <a:t>26/11/2012</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1DE271-FD53-4613-9CDE-85BE9C9C135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spe.edu.ec/espe_portal/images/home/logo_espe.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92088"/>
            <a:ext cx="7772400" cy="1828800"/>
          </a:xfrm>
        </p:spPr>
        <p:txBody>
          <a:bodyPr/>
          <a:lstStyle/>
          <a:p>
            <a:pPr algn="ctr"/>
            <a:r>
              <a:rPr lang="es-EC" dirty="0" smtClean="0"/>
              <a:t>ESCUELA POLITÉCNICA DEL EJERCITO </a:t>
            </a:r>
            <a:endParaRPr lang="es-EC" dirty="0"/>
          </a:p>
        </p:txBody>
      </p:sp>
      <p:sp>
        <p:nvSpPr>
          <p:cNvPr id="3" name="2 Subtítulo"/>
          <p:cNvSpPr>
            <a:spLocks noGrp="1"/>
          </p:cNvSpPr>
          <p:nvPr>
            <p:ph type="subTitle" idx="1"/>
          </p:nvPr>
        </p:nvSpPr>
        <p:spPr>
          <a:xfrm>
            <a:off x="755576" y="2564904"/>
            <a:ext cx="7772400" cy="3528392"/>
          </a:xfrm>
        </p:spPr>
        <p:txBody>
          <a:bodyPr>
            <a:normAutofit fontScale="85000" lnSpcReduction="20000"/>
          </a:bodyPr>
          <a:lstStyle/>
          <a:p>
            <a:pPr algn="ctr"/>
            <a:r>
              <a:rPr lang="es-EC" dirty="0" smtClean="0">
                <a:solidFill>
                  <a:schemeClr val="tx1"/>
                </a:solidFill>
              </a:rPr>
              <a:t>CARRERA DE INGENIERIA CIVIL </a:t>
            </a:r>
          </a:p>
          <a:p>
            <a:pPr algn="ctr"/>
            <a:endParaRPr lang="es-EC" dirty="0" smtClean="0">
              <a:solidFill>
                <a:schemeClr val="tx1"/>
              </a:solidFill>
            </a:endParaRPr>
          </a:p>
          <a:p>
            <a:pPr lvl="0" algn="ctr"/>
            <a:r>
              <a:rPr lang="es-EC" i="1" dirty="0">
                <a:solidFill>
                  <a:schemeClr val="tx1"/>
                </a:solidFill>
              </a:rPr>
              <a:t>DEPARTAMENTO DE CIENCIAS DE LA TIERRA Y LA </a:t>
            </a:r>
            <a:r>
              <a:rPr lang="es-EC" i="1" dirty="0" smtClean="0">
                <a:solidFill>
                  <a:schemeClr val="tx1"/>
                </a:solidFill>
              </a:rPr>
              <a:t>CONSTRUCCIÓN</a:t>
            </a:r>
          </a:p>
          <a:p>
            <a:pPr lvl="0" algn="ctr"/>
            <a:endParaRPr lang="es-EC" i="1" dirty="0">
              <a:solidFill>
                <a:schemeClr val="tx1"/>
              </a:solidFill>
            </a:endParaRPr>
          </a:p>
          <a:p>
            <a:pPr lvl="0" algn="ctr"/>
            <a:endParaRPr lang="es-EC" i="1" dirty="0" smtClean="0">
              <a:solidFill>
                <a:schemeClr val="tx1"/>
              </a:solidFill>
            </a:endParaRPr>
          </a:p>
          <a:p>
            <a:pPr lvl="0" algn="ctr"/>
            <a:endParaRPr lang="es-EC" i="1" dirty="0">
              <a:solidFill>
                <a:schemeClr val="tx1"/>
              </a:solidFill>
            </a:endParaRPr>
          </a:p>
          <a:p>
            <a:pPr algn="ctr"/>
            <a:r>
              <a:rPr lang="es-EC" b="1" dirty="0" smtClean="0">
                <a:solidFill>
                  <a:schemeClr val="tx1"/>
                </a:solidFill>
              </a:rPr>
              <a:t>“ANÁLISIS </a:t>
            </a:r>
            <a:r>
              <a:rPr lang="es-EC" b="1" dirty="0">
                <a:solidFill>
                  <a:schemeClr val="tx1"/>
                </a:solidFill>
              </a:rPr>
              <a:t>DE RIESGO, VULNERABILIDAD </a:t>
            </a:r>
            <a:r>
              <a:rPr lang="es-EC" b="1" dirty="0" smtClean="0">
                <a:solidFill>
                  <a:schemeClr val="tx1"/>
                </a:solidFill>
              </a:rPr>
              <a:t>DE LOS ESTUDIOS DE LA SEGUNDA ETAPA DEL PROYECTO DE AGUA POTABLE RIOS ORIENTALES RAMAL QUIJOS – PAPALLACTA - PALUGUILLO”</a:t>
            </a:r>
          </a:p>
          <a:p>
            <a:pPr algn="ctr"/>
            <a:endParaRPr lang="es-EC" b="1" dirty="0" smtClean="0">
              <a:solidFill>
                <a:schemeClr val="tx1"/>
              </a:solidFill>
            </a:endParaRPr>
          </a:p>
          <a:p>
            <a:pPr algn="ctr"/>
            <a:r>
              <a:rPr lang="es-EC" dirty="0" smtClean="0">
                <a:solidFill>
                  <a:schemeClr val="tx1"/>
                </a:solidFill>
              </a:rPr>
              <a:t>ELABORADO POR: </a:t>
            </a:r>
          </a:p>
          <a:p>
            <a:pPr algn="ctr"/>
            <a:endParaRPr lang="es-EC" dirty="0" smtClean="0">
              <a:solidFill>
                <a:schemeClr val="tx1"/>
              </a:solidFill>
            </a:endParaRPr>
          </a:p>
          <a:p>
            <a:pPr algn="ctr"/>
            <a:r>
              <a:rPr lang="es-EC" i="1" dirty="0">
                <a:solidFill>
                  <a:schemeClr val="tx1"/>
                </a:solidFill>
              </a:rPr>
              <a:t>LENIN FABRICIO PACHACAMA OÑA</a:t>
            </a:r>
          </a:p>
          <a:p>
            <a:pPr algn="ctr"/>
            <a:r>
              <a:rPr lang="es-EC" i="1" dirty="0">
                <a:solidFill>
                  <a:schemeClr val="tx1"/>
                </a:solidFill>
              </a:rPr>
              <a:t>MIRIAM FERNANDA CEVALLOS LÓPEZ</a:t>
            </a:r>
          </a:p>
          <a:p>
            <a:pPr algn="ctr"/>
            <a:endParaRPr lang="es-EC" b="1" dirty="0" smtClean="0">
              <a:solidFill>
                <a:schemeClr val="tx1"/>
              </a:solidFill>
            </a:endParaRPr>
          </a:p>
          <a:p>
            <a:pPr algn="ctr"/>
            <a:endParaRPr lang="es-EC" dirty="0">
              <a:solidFill>
                <a:schemeClr val="tx1"/>
              </a:solidFill>
            </a:endParaRPr>
          </a:p>
          <a:p>
            <a:endParaRPr lang="es-EC" dirty="0"/>
          </a:p>
        </p:txBody>
      </p:sp>
      <p:pic>
        <p:nvPicPr>
          <p:cNvPr id="4" name="Picture 2" descr="http://www.espe.edu.ec/espe_portal/images/home/logo_espe.jpg"/>
          <p:cNvPicPr>
            <a:picLocks noChangeAspect="1" noChangeArrowheads="1"/>
          </p:cNvPicPr>
          <p:nvPr/>
        </p:nvPicPr>
        <p:blipFill>
          <a:blip r:embed="rId2" r:link="rId3" cstate="print"/>
          <a:srcRect l="3066" r="64736"/>
          <a:stretch>
            <a:fillRect/>
          </a:stretch>
        </p:blipFill>
        <p:spPr bwMode="auto">
          <a:xfrm>
            <a:off x="827584" y="1844824"/>
            <a:ext cx="1152127" cy="960106"/>
          </a:xfrm>
          <a:prstGeom prst="rect">
            <a:avLst/>
          </a:prstGeom>
          <a:noFill/>
          <a:ln w="9525">
            <a:noFill/>
            <a:miter lim="800000"/>
            <a:headEnd/>
            <a:tailEnd/>
          </a:ln>
        </p:spPr>
      </p:pic>
      <p:pic>
        <p:nvPicPr>
          <p:cNvPr id="5" name="Imagen 1"/>
          <p:cNvPicPr>
            <a:picLocks noChangeAspect="1" noChangeArrowheads="1"/>
          </p:cNvPicPr>
          <p:nvPr/>
        </p:nvPicPr>
        <p:blipFill>
          <a:blip r:embed="rId4" cstate="print"/>
          <a:srcRect/>
          <a:stretch>
            <a:fillRect/>
          </a:stretch>
        </p:blipFill>
        <p:spPr bwMode="auto">
          <a:xfrm>
            <a:off x="7236296" y="1844824"/>
            <a:ext cx="912892" cy="864096"/>
          </a:xfrm>
          <a:prstGeom prst="rect">
            <a:avLst/>
          </a:prstGeom>
          <a:noFill/>
          <a:ln w="9525">
            <a:noFill/>
            <a:miter lim="800000"/>
            <a:headEnd/>
            <a:tailEnd/>
          </a:ln>
        </p:spPr>
      </p:pic>
    </p:spTree>
    <p:extLst>
      <p:ext uri="{BB962C8B-B14F-4D97-AF65-F5344CB8AC3E}">
        <p14:creationId xmlns="" xmlns:p14="http://schemas.microsoft.com/office/powerpoint/2010/main" val="624179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C" sz="2400" dirty="0"/>
              <a:t>ALTERNATIVA BAJA DEL PRO</a:t>
            </a:r>
          </a:p>
        </p:txBody>
      </p:sp>
      <p:sp>
        <p:nvSpPr>
          <p:cNvPr id="9" name="8 Marcador de texto"/>
          <p:cNvSpPr>
            <a:spLocks noGrp="1"/>
          </p:cNvSpPr>
          <p:nvPr>
            <p:ph type="body" idx="2"/>
          </p:nvPr>
        </p:nvSpPr>
        <p:spPr>
          <a:xfrm>
            <a:off x="5538847" y="1447802"/>
            <a:ext cx="2971800" cy="4069430"/>
          </a:xfrm>
        </p:spPr>
        <p:txBody>
          <a:bodyPr>
            <a:noAutofit/>
          </a:bodyPr>
          <a:lstStyle/>
          <a:p>
            <a:pPr marL="304038" lvl="0" indent="-285750" algn="just">
              <a:buFont typeface="Arial" pitchFamily="34" charset="0"/>
              <a:buChar char="•"/>
            </a:pPr>
            <a:r>
              <a:rPr lang="es-ES" sz="1600" dirty="0"/>
              <a:t>La captación inicia en el </a:t>
            </a:r>
            <a:r>
              <a:rPr lang="es-ES" sz="1600" dirty="0" smtClean="0"/>
              <a:t>Río Quijos Sur.</a:t>
            </a:r>
          </a:p>
          <a:p>
            <a:pPr lvl="0" algn="just"/>
            <a:endParaRPr lang="es-EC" sz="1600" dirty="0"/>
          </a:p>
          <a:p>
            <a:pPr marL="304038" lvl="0" indent="-285750" algn="just">
              <a:buFont typeface="Arial" pitchFamily="34" charset="0"/>
              <a:buChar char="•"/>
            </a:pPr>
            <a:r>
              <a:rPr lang="es-EC" sz="1600" dirty="0"/>
              <a:t>Se compone por </a:t>
            </a:r>
            <a:r>
              <a:rPr lang="es-EC" sz="1600" dirty="0" smtClean="0"/>
              <a:t>cinco </a:t>
            </a:r>
            <a:r>
              <a:rPr lang="es-EC" sz="1600" dirty="0"/>
              <a:t>túneles </a:t>
            </a:r>
            <a:r>
              <a:rPr lang="es-EC" sz="1600" dirty="0" smtClean="0"/>
              <a:t>(6, 7,8,9,10).</a:t>
            </a:r>
          </a:p>
          <a:p>
            <a:pPr lvl="0" algn="just"/>
            <a:endParaRPr lang="es-EC" sz="1600" dirty="0"/>
          </a:p>
          <a:p>
            <a:pPr marL="304038" lvl="0" indent="-285750" algn="just">
              <a:buFont typeface="Arial" pitchFamily="34" charset="0"/>
              <a:buChar char="•"/>
            </a:pPr>
            <a:r>
              <a:rPr lang="es-ES" sz="1600" dirty="0"/>
              <a:t>Ramales </a:t>
            </a:r>
            <a:r>
              <a:rPr lang="es-ES" sz="1600" dirty="0" smtClean="0"/>
              <a:t>Secundarios: Semiond, Cristal, Tablón, Quijos Norte, Blanco Grande</a:t>
            </a:r>
            <a:endParaRPr lang="es-EC" sz="1600" dirty="0"/>
          </a:p>
          <a:p>
            <a:pPr marL="304038" indent="-285750" algn="just">
              <a:buFont typeface="Arial" pitchFamily="34" charset="0"/>
              <a:buChar char="•"/>
            </a:pPr>
            <a:endParaRPr lang="es-EC" sz="1600" dirty="0"/>
          </a:p>
          <a:p>
            <a:pPr marL="304038" lvl="0" indent="-285750" algn="just">
              <a:buFont typeface="Arial" pitchFamily="34" charset="0"/>
              <a:buChar char="•"/>
            </a:pPr>
            <a:endParaRPr lang="es-EC" sz="1600" dirty="0"/>
          </a:p>
        </p:txBody>
      </p:sp>
      <p:pic>
        <p:nvPicPr>
          <p:cNvPr id="8" name="7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48007" t="26478" r="16964" b="10778"/>
          <a:stretch/>
        </p:blipFill>
        <p:spPr bwMode="auto">
          <a:xfrm>
            <a:off x="827584" y="1412776"/>
            <a:ext cx="4025145"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471638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332656"/>
            <a:ext cx="7827016" cy="914400"/>
          </a:xfrm>
        </p:spPr>
        <p:txBody>
          <a:bodyPr/>
          <a:lstStyle/>
          <a:p>
            <a:r>
              <a:rPr lang="es-ES" sz="2400" dirty="0"/>
              <a:t>ALTERNATIVA ALTA OPTIMIZADA CON RESERVORIO</a:t>
            </a:r>
            <a:endParaRPr lang="es-EC" sz="2400" dirty="0"/>
          </a:p>
        </p:txBody>
      </p:sp>
      <p:sp>
        <p:nvSpPr>
          <p:cNvPr id="9" name="8 Marcador de texto"/>
          <p:cNvSpPr>
            <a:spLocks noGrp="1"/>
          </p:cNvSpPr>
          <p:nvPr>
            <p:ph type="body" idx="2"/>
          </p:nvPr>
        </p:nvSpPr>
        <p:spPr>
          <a:xfrm>
            <a:off x="5292080" y="1412776"/>
            <a:ext cx="3384376" cy="4320480"/>
          </a:xfrm>
        </p:spPr>
        <p:txBody>
          <a:bodyPr>
            <a:noAutofit/>
          </a:bodyPr>
          <a:lstStyle/>
          <a:p>
            <a:pPr marL="304038" indent="-285750" algn="just">
              <a:buFont typeface="Arial" pitchFamily="34" charset="0"/>
              <a:buChar char="•"/>
            </a:pPr>
            <a:r>
              <a:rPr lang="es-ES" sz="1500" dirty="0" smtClean="0"/>
              <a:t>La </a:t>
            </a:r>
            <a:r>
              <a:rPr lang="es-ES" sz="1500" dirty="0"/>
              <a:t>conducción se inicia con la captación del Río </a:t>
            </a:r>
            <a:r>
              <a:rPr lang="es-ES" sz="1500" dirty="0" smtClean="0"/>
              <a:t>Pucalpa. </a:t>
            </a:r>
          </a:p>
          <a:p>
            <a:pPr marL="304038" lvl="0" indent="-285750" algn="just">
              <a:buFont typeface="Arial" pitchFamily="34" charset="0"/>
              <a:buChar char="•"/>
            </a:pPr>
            <a:r>
              <a:rPr lang="es-EC" sz="1500" dirty="0" smtClean="0"/>
              <a:t>Es una modificación de la Alternativa Alta-Media, prevé una conducción principal paralela a la alternativa Alta-Media del PRO.</a:t>
            </a:r>
          </a:p>
          <a:p>
            <a:pPr marL="304038" lvl="0" indent="-285750" algn="just">
              <a:buFont typeface="Arial" pitchFamily="34" charset="0"/>
              <a:buChar char="•"/>
            </a:pPr>
            <a:r>
              <a:rPr lang="es-EC" sz="1500" dirty="0" smtClean="0"/>
              <a:t>Ramales Secundarios: Quijos Sur, Semiond, Azufrado, Cristal, Quijos Norte, Tablón, Blanco Grande.</a:t>
            </a:r>
          </a:p>
          <a:p>
            <a:pPr marL="304038" indent="-285750" algn="just">
              <a:buFont typeface="Arial" pitchFamily="34" charset="0"/>
              <a:buChar char="•"/>
            </a:pPr>
            <a:r>
              <a:rPr lang="es-ES" sz="1500" dirty="0" smtClean="0"/>
              <a:t>Construcción de una presa ubicada en el  río Blanco Grande que permitiría generar energía hidroeléctrica que con el caudal de diseño generarían alrededor de  2.2 MW. </a:t>
            </a:r>
            <a:endParaRPr lang="es-EC" sz="1500" dirty="0" smtClean="0"/>
          </a:p>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marL="304038" lvl="0" indent="-285750" algn="just">
              <a:buFont typeface="Arial" pitchFamily="34" charset="0"/>
              <a:buChar char="•"/>
            </a:pPr>
            <a:endParaRPr lang="es-EC" sz="1600" dirty="0"/>
          </a:p>
        </p:txBody>
      </p:sp>
      <p:pic>
        <p:nvPicPr>
          <p:cNvPr id="6" name="5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47769" t="13990"/>
          <a:stretch/>
        </p:blipFill>
        <p:spPr bwMode="auto">
          <a:xfrm>
            <a:off x="611560" y="1484784"/>
            <a:ext cx="4488383" cy="424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53502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332656"/>
            <a:ext cx="7827016" cy="914400"/>
          </a:xfrm>
        </p:spPr>
        <p:txBody>
          <a:bodyPr/>
          <a:lstStyle/>
          <a:p>
            <a:r>
              <a:rPr lang="es-ES" sz="2400" dirty="0"/>
              <a:t>ALTERNATIVA ALTA OPTIMIZADA </a:t>
            </a:r>
            <a:r>
              <a:rPr lang="es-ES" sz="2400" dirty="0" smtClean="0"/>
              <a:t>SIN </a:t>
            </a:r>
            <a:r>
              <a:rPr lang="es-ES" sz="2400" dirty="0"/>
              <a:t>RESERVORIO</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marL="304038" lvl="0" indent="-285750" algn="just">
              <a:buFont typeface="Arial" pitchFamily="34" charset="0"/>
              <a:buChar char="•"/>
            </a:pPr>
            <a:endParaRPr lang="es-EC" sz="1600" dirty="0"/>
          </a:p>
        </p:txBody>
      </p:sp>
      <p:pic>
        <p:nvPicPr>
          <p:cNvPr id="8" name="7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48267" t="13408"/>
          <a:stretch/>
        </p:blipFill>
        <p:spPr bwMode="auto">
          <a:xfrm>
            <a:off x="611560" y="1340768"/>
            <a:ext cx="4680519"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8 Marcador de texto"/>
          <p:cNvSpPr txBox="1">
            <a:spLocks/>
          </p:cNvSpPr>
          <p:nvPr/>
        </p:nvSpPr>
        <p:spPr>
          <a:xfrm>
            <a:off x="5436096" y="1268760"/>
            <a:ext cx="3384376" cy="4320480"/>
          </a:xfrm>
          <a:prstGeom prst="rect">
            <a:avLst/>
          </a:prstGeom>
        </p:spPr>
        <p:txBody>
          <a:bodyPr vert="horz" lIns="91440" tIns="91440">
            <a:noAutofit/>
          </a:bodyPr>
          <a:lstStyle>
            <a:lvl1pPr marL="18288" marR="18288" indent="0" algn="l" rtl="0" eaLnBrk="1" latinLnBrk="0" hangingPunct="1">
              <a:spcBef>
                <a:spcPts val="0"/>
              </a:spcBef>
              <a:buClr>
                <a:schemeClr val="accent1"/>
              </a:buClr>
              <a:buSzPct val="80000"/>
              <a:buFont typeface="Wingdings 2"/>
              <a:buNone/>
              <a:defRPr kumimoji="0" sz="14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9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04038" indent="-285750" algn="just">
              <a:buFont typeface="Arial" pitchFamily="34" charset="0"/>
              <a:buChar char="•"/>
            </a:pPr>
            <a:r>
              <a:rPr lang="es-ES" sz="1500" dirty="0"/>
              <a:t>La Alternativa Alta Optimizada sin Reservorio es similar a la alternativa Alta Optimizada con reservorio.</a:t>
            </a:r>
            <a:endParaRPr lang="es-EC" sz="1500" dirty="0"/>
          </a:p>
          <a:p>
            <a:pPr marL="304038" indent="-285750" algn="just">
              <a:buFont typeface="Arial" pitchFamily="34" charset="0"/>
              <a:buChar char="•"/>
            </a:pPr>
            <a:endParaRPr lang="es-ES" sz="1500" dirty="0" smtClean="0"/>
          </a:p>
          <a:p>
            <a:pPr marL="304038" indent="-285750" algn="just">
              <a:buFont typeface="Arial" pitchFamily="34" charset="0"/>
              <a:buChar char="•"/>
            </a:pPr>
            <a:r>
              <a:rPr lang="es-ES" sz="1500" dirty="0" smtClean="0"/>
              <a:t>La conducción se inicia con la captación del Río Pucalpa. </a:t>
            </a:r>
          </a:p>
          <a:p>
            <a:pPr algn="just"/>
            <a:endParaRPr lang="es-ES" sz="1500" dirty="0" smtClean="0"/>
          </a:p>
          <a:p>
            <a:pPr marL="304038" lvl="0" indent="-285750" algn="just">
              <a:buFont typeface="Arial" pitchFamily="34" charset="0"/>
              <a:buChar char="•"/>
            </a:pPr>
            <a:r>
              <a:rPr lang="es-EC" sz="1600" dirty="0"/>
              <a:t>Ramales Secundarios: Quijos Sur, Semiond, Azufrado, Cristal, Quijos Norte, Tablón, Blanco Grande.</a:t>
            </a:r>
          </a:p>
          <a:p>
            <a:pPr marL="304038" indent="-285750" algn="just">
              <a:buFont typeface="Arial" pitchFamily="34" charset="0"/>
              <a:buChar char="•"/>
            </a:pPr>
            <a:endParaRPr lang="es-ES" sz="1500" dirty="0" smtClean="0"/>
          </a:p>
          <a:p>
            <a:pPr marL="304038" indent="-285750" algn="just">
              <a:buFont typeface="Arial" pitchFamily="34" charset="0"/>
              <a:buChar char="•"/>
            </a:pPr>
            <a:endParaRPr lang="es-EC" sz="1600" dirty="0" smtClean="0"/>
          </a:p>
          <a:p>
            <a:pPr marL="304038" indent="-285750" algn="just">
              <a:buFont typeface="Arial" pitchFamily="34" charset="0"/>
              <a:buChar char="•"/>
            </a:pPr>
            <a:endParaRPr lang="es-ES" sz="1600" dirty="0" smtClean="0"/>
          </a:p>
          <a:p>
            <a:pPr marL="304038" indent="-285750" algn="just">
              <a:buFont typeface="Arial" pitchFamily="34" charset="0"/>
              <a:buChar char="•"/>
            </a:pPr>
            <a:endParaRPr lang="es-EC" sz="1600" dirty="0"/>
          </a:p>
        </p:txBody>
      </p:sp>
    </p:spTree>
    <p:extLst>
      <p:ext uri="{BB962C8B-B14F-4D97-AF65-F5344CB8AC3E}">
        <p14:creationId xmlns="" xmlns:p14="http://schemas.microsoft.com/office/powerpoint/2010/main" val="260278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S" sz="2400" dirty="0"/>
              <a:t>ALTERNATIVA MIXTA</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sp>
        <p:nvSpPr>
          <p:cNvPr id="10" name="8 Marcador de texto"/>
          <p:cNvSpPr txBox="1">
            <a:spLocks/>
          </p:cNvSpPr>
          <p:nvPr/>
        </p:nvSpPr>
        <p:spPr>
          <a:xfrm>
            <a:off x="5551512" y="1196752"/>
            <a:ext cx="3240360" cy="4536504"/>
          </a:xfrm>
          <a:prstGeom prst="rect">
            <a:avLst/>
          </a:prstGeom>
        </p:spPr>
        <p:txBody>
          <a:bodyPr vert="horz" lIns="91440" tIns="91440">
            <a:noAutofit/>
          </a:bodyPr>
          <a:lstStyle>
            <a:lvl1pPr marL="18288" marR="18288" indent="0" algn="l" rtl="0" eaLnBrk="1" latinLnBrk="0" hangingPunct="1">
              <a:spcBef>
                <a:spcPts val="0"/>
              </a:spcBef>
              <a:buClr>
                <a:schemeClr val="accent1"/>
              </a:buClr>
              <a:buSzPct val="80000"/>
              <a:buFont typeface="Wingdings 2"/>
              <a:buNone/>
              <a:defRPr kumimoji="0" sz="14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9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04038" lvl="0" indent="-285750" algn="just">
              <a:buFont typeface="Arial" pitchFamily="34" charset="0"/>
              <a:buChar char="•"/>
            </a:pPr>
            <a:r>
              <a:rPr lang="es-ES" sz="1600" dirty="0"/>
              <a:t>La captación inicia en el Río Pucalpa</a:t>
            </a:r>
            <a:r>
              <a:rPr lang="es-ES" sz="1600" dirty="0" smtClean="0"/>
              <a:t>.</a:t>
            </a:r>
          </a:p>
          <a:p>
            <a:pPr lvl="0" algn="just"/>
            <a:endParaRPr lang="es-EC" sz="1600" dirty="0"/>
          </a:p>
          <a:p>
            <a:pPr marL="304038" lvl="0" indent="-285750" algn="just">
              <a:buFont typeface="Arial" pitchFamily="34" charset="0"/>
              <a:buChar char="•"/>
            </a:pPr>
            <a:r>
              <a:rPr lang="es-EC" sz="1600" dirty="0"/>
              <a:t>Se compone por tres túneles (1, 2,3</a:t>
            </a:r>
            <a:r>
              <a:rPr lang="es-EC" sz="1600" dirty="0" smtClean="0"/>
              <a:t>).</a:t>
            </a:r>
          </a:p>
          <a:p>
            <a:pPr lvl="0" algn="just"/>
            <a:endParaRPr lang="es-EC" sz="1600" dirty="0"/>
          </a:p>
          <a:p>
            <a:pPr marL="304038" lvl="0" indent="-285750" algn="just">
              <a:buFont typeface="Arial" pitchFamily="34" charset="0"/>
              <a:buChar char="•"/>
            </a:pPr>
            <a:r>
              <a:rPr lang="es-ES" sz="1600" dirty="0"/>
              <a:t>Ramales Secundarios: Quijos Sur, Semiond, Cristal, Quijos Norte, Tablón, Blanco Grande. </a:t>
            </a:r>
            <a:endParaRPr lang="es-ES" sz="1600" dirty="0" smtClean="0"/>
          </a:p>
          <a:p>
            <a:pPr lvl="0" algn="just"/>
            <a:r>
              <a:rPr lang="es-ES" sz="1600" dirty="0" smtClean="0"/>
              <a:t> </a:t>
            </a:r>
          </a:p>
          <a:p>
            <a:pPr marL="304038" indent="-285750" algn="just">
              <a:buFont typeface="Arial" pitchFamily="34" charset="0"/>
              <a:buChar char="•"/>
            </a:pPr>
            <a:r>
              <a:rPr lang="es-ES" sz="1600" dirty="0"/>
              <a:t>Esta alternativa permitiría generar energía hidroeléctrica que con el caudal de diseño generarían alrededor de  2.16 MW. </a:t>
            </a:r>
            <a:r>
              <a:rPr lang="es-ES" sz="1600" dirty="0" smtClean="0"/>
              <a:t>   </a:t>
            </a:r>
            <a:endParaRPr lang="es-EC" sz="1600" dirty="0"/>
          </a:p>
          <a:p>
            <a:pPr marL="304038" indent="-285750" algn="just">
              <a:buFont typeface="Arial" pitchFamily="34" charset="0"/>
              <a:buChar char="•"/>
            </a:pPr>
            <a:endParaRPr lang="es-ES" sz="1500" dirty="0" smtClean="0"/>
          </a:p>
          <a:p>
            <a:pPr marL="304038" indent="-285750" algn="just">
              <a:buFont typeface="Arial" pitchFamily="34" charset="0"/>
              <a:buChar char="•"/>
            </a:pPr>
            <a:endParaRPr lang="es-EC" sz="1600" dirty="0" smtClean="0"/>
          </a:p>
          <a:p>
            <a:pPr marL="304038" indent="-285750" algn="just">
              <a:buFont typeface="Arial" pitchFamily="34" charset="0"/>
              <a:buChar char="•"/>
            </a:pPr>
            <a:endParaRPr lang="es-ES" sz="1600" dirty="0" smtClean="0"/>
          </a:p>
          <a:p>
            <a:pPr marL="304038" indent="-285750" algn="just">
              <a:buFont typeface="Arial" pitchFamily="34" charset="0"/>
              <a:buChar char="•"/>
            </a:pPr>
            <a:endParaRPr lang="es-EC" sz="1600" dirty="0"/>
          </a:p>
        </p:txBody>
      </p:sp>
      <p:pic>
        <p:nvPicPr>
          <p:cNvPr id="11" name="10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48205" t="26467" b="4372"/>
          <a:stretch/>
        </p:blipFill>
        <p:spPr bwMode="auto">
          <a:xfrm>
            <a:off x="611560" y="1268760"/>
            <a:ext cx="4839883" cy="4427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825768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S" sz="2400" dirty="0" smtClean="0"/>
              <a:t>ALTERNATIVAS PRO</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pic>
        <p:nvPicPr>
          <p:cNvPr id="12" name="11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20984" t="699" r="1977" b="5300"/>
          <a:stretch/>
        </p:blipFill>
        <p:spPr bwMode="auto">
          <a:xfrm>
            <a:off x="899592" y="1196752"/>
            <a:ext cx="7272808"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20164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S" sz="2400" dirty="0" smtClean="0"/>
              <a:t>TÚNEL TRANSCORDILLERANO</a:t>
            </a:r>
            <a:endParaRPr lang="es-EC" sz="2400" dirty="0"/>
          </a:p>
        </p:txBody>
      </p:sp>
      <p:sp>
        <p:nvSpPr>
          <p:cNvPr id="9" name="8 Marcador de texto"/>
          <p:cNvSpPr>
            <a:spLocks noGrp="1"/>
          </p:cNvSpPr>
          <p:nvPr>
            <p:ph type="body" idx="2"/>
          </p:nvPr>
        </p:nvSpPr>
        <p:spPr>
          <a:xfrm>
            <a:off x="4860032" y="1124744"/>
            <a:ext cx="3456384"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sp>
        <p:nvSpPr>
          <p:cNvPr id="10" name="8 Marcador de texto"/>
          <p:cNvSpPr txBox="1">
            <a:spLocks/>
          </p:cNvSpPr>
          <p:nvPr/>
        </p:nvSpPr>
        <p:spPr>
          <a:xfrm>
            <a:off x="5551512" y="1124744"/>
            <a:ext cx="3240360" cy="4536504"/>
          </a:xfrm>
          <a:prstGeom prst="rect">
            <a:avLst/>
          </a:prstGeom>
        </p:spPr>
        <p:txBody>
          <a:bodyPr vert="horz" lIns="91440" tIns="91440">
            <a:noAutofit/>
          </a:bodyPr>
          <a:lstStyle>
            <a:lvl1pPr marL="18288" marR="18288" indent="0" algn="l" rtl="0" eaLnBrk="1" latinLnBrk="0" hangingPunct="1">
              <a:spcBef>
                <a:spcPts val="0"/>
              </a:spcBef>
              <a:buClr>
                <a:schemeClr val="accent1"/>
              </a:buClr>
              <a:buSzPct val="80000"/>
              <a:buFont typeface="Wingdings 2"/>
              <a:buNone/>
              <a:defRPr kumimoji="0" sz="14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9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04038" indent="-285750" algn="just">
              <a:buFont typeface="Arial" pitchFamily="34" charset="0"/>
              <a:buChar char="•"/>
            </a:pPr>
            <a:endParaRPr lang="es-ES" sz="1500" dirty="0" smtClean="0"/>
          </a:p>
          <a:p>
            <a:pPr marL="304038" indent="-285750" algn="just">
              <a:buFont typeface="Arial" pitchFamily="34" charset="0"/>
              <a:buChar char="•"/>
            </a:pPr>
            <a:endParaRPr lang="es-EC" sz="1600" dirty="0" smtClean="0"/>
          </a:p>
          <a:p>
            <a:pPr marL="304038" indent="-285750" algn="just">
              <a:buFont typeface="Arial" pitchFamily="34" charset="0"/>
              <a:buChar char="•"/>
            </a:pPr>
            <a:endParaRPr lang="es-ES" sz="1600" dirty="0" smtClean="0"/>
          </a:p>
          <a:p>
            <a:pPr marL="304038" indent="-285750" algn="just">
              <a:buFont typeface="Arial" pitchFamily="34" charset="0"/>
              <a:buChar char="•"/>
            </a:pPr>
            <a:endParaRPr lang="es-EC" sz="1600" dirty="0"/>
          </a:p>
        </p:txBody>
      </p:sp>
      <p:sp>
        <p:nvSpPr>
          <p:cNvPr id="8" name="8 Marcador de texto"/>
          <p:cNvSpPr txBox="1">
            <a:spLocks/>
          </p:cNvSpPr>
          <p:nvPr/>
        </p:nvSpPr>
        <p:spPr>
          <a:xfrm>
            <a:off x="4932040" y="1124067"/>
            <a:ext cx="3240360" cy="4536504"/>
          </a:xfrm>
          <a:prstGeom prst="rect">
            <a:avLst/>
          </a:prstGeom>
        </p:spPr>
        <p:txBody>
          <a:bodyPr vert="horz" lIns="91440" tIns="91440">
            <a:noAutofit/>
          </a:bodyPr>
          <a:lstStyle>
            <a:lvl1pPr marL="18288" marR="18288" indent="0" algn="l" rtl="0" eaLnBrk="1" latinLnBrk="0" hangingPunct="1">
              <a:spcBef>
                <a:spcPts val="0"/>
              </a:spcBef>
              <a:buClr>
                <a:schemeClr val="accent1"/>
              </a:buClr>
              <a:buSzPct val="80000"/>
              <a:buFont typeface="Wingdings 2"/>
              <a:buNone/>
              <a:defRPr kumimoji="0" sz="14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9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04038" lvl="0" indent="-285750" algn="just">
              <a:buFont typeface="Arial" pitchFamily="34" charset="0"/>
              <a:buChar char="•"/>
            </a:pPr>
            <a:r>
              <a:rPr lang="es-ES" sz="1600" dirty="0"/>
              <a:t>Longitud de 20.06 Km </a:t>
            </a:r>
            <a:r>
              <a:rPr lang="es-ES" sz="1600" dirty="0" smtClean="0"/>
              <a:t>aproximadamente. </a:t>
            </a:r>
          </a:p>
          <a:p>
            <a:pPr lvl="0" algn="just"/>
            <a:endParaRPr lang="es-EC" sz="1600" dirty="0"/>
          </a:p>
          <a:p>
            <a:pPr marL="304038" lvl="0" indent="-285750" algn="just">
              <a:buFont typeface="Arial" pitchFamily="34" charset="0"/>
              <a:buChar char="•"/>
            </a:pPr>
            <a:r>
              <a:rPr lang="es-ES" sz="1600" dirty="0"/>
              <a:t>Permitirá trasvasar las aguas del PRO desde la Pileta de Papallacta hasta la zona de Paluguillo</a:t>
            </a:r>
            <a:r>
              <a:rPr lang="es-ES" sz="1600" dirty="0" smtClean="0"/>
              <a:t>.</a:t>
            </a:r>
          </a:p>
          <a:p>
            <a:pPr lvl="0" algn="just"/>
            <a:endParaRPr lang="es-ES" sz="1600" dirty="0" smtClean="0"/>
          </a:p>
          <a:p>
            <a:pPr marL="304038" indent="-285750" algn="just">
              <a:buFont typeface="Arial" pitchFamily="34" charset="0"/>
              <a:buChar char="•"/>
            </a:pPr>
            <a:r>
              <a:rPr lang="es-ES" sz="1600" dirty="0"/>
              <a:t>El caudal que permitirá conducir es de 17,23 m</a:t>
            </a:r>
            <a:r>
              <a:rPr lang="es-ES" sz="1600" baseline="30000" dirty="0"/>
              <a:t>3</a:t>
            </a:r>
            <a:r>
              <a:rPr lang="es-ES" sz="1600" dirty="0"/>
              <a:t>/s de agua, además de la instalación de ductos para: petróleo, fibra óptica, etc.</a:t>
            </a:r>
            <a:endParaRPr lang="es-EC" sz="1600" dirty="0"/>
          </a:p>
          <a:p>
            <a:pPr marL="304038" lvl="0" indent="-285750" algn="just">
              <a:buFont typeface="Arial" pitchFamily="34" charset="0"/>
              <a:buChar char="•"/>
            </a:pPr>
            <a:endParaRPr lang="es-ES" sz="1600" dirty="0" smtClean="0"/>
          </a:p>
          <a:p>
            <a:pPr lvl="0" algn="just"/>
            <a:endParaRPr lang="es-EC" sz="1600" dirty="0"/>
          </a:p>
          <a:p>
            <a:pPr marL="304038" indent="-285750" algn="just">
              <a:buFont typeface="Arial" pitchFamily="34" charset="0"/>
              <a:buChar char="•"/>
            </a:pPr>
            <a:endParaRPr lang="es-ES" sz="1500" dirty="0" smtClean="0"/>
          </a:p>
          <a:p>
            <a:pPr marL="304038" indent="-285750" algn="just">
              <a:buFont typeface="Arial" pitchFamily="34" charset="0"/>
              <a:buChar char="•"/>
            </a:pPr>
            <a:endParaRPr lang="es-EC" sz="1600" dirty="0" smtClean="0"/>
          </a:p>
          <a:p>
            <a:pPr marL="304038" indent="-285750" algn="just">
              <a:buFont typeface="Arial" pitchFamily="34" charset="0"/>
              <a:buChar char="•"/>
            </a:pPr>
            <a:endParaRPr lang="es-ES" sz="1600" dirty="0" smtClean="0"/>
          </a:p>
          <a:p>
            <a:pPr marL="304038" indent="-285750" algn="just">
              <a:buFont typeface="Arial" pitchFamily="34" charset="0"/>
              <a:buChar char="•"/>
            </a:pPr>
            <a:endParaRPr lang="es-EC" sz="1600" dirty="0"/>
          </a:p>
        </p:txBody>
      </p:sp>
      <p:pic>
        <p:nvPicPr>
          <p:cNvPr id="12" name="11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51566" t="44104" r="35971" b="29784"/>
          <a:stretch/>
        </p:blipFill>
        <p:spPr bwMode="auto">
          <a:xfrm>
            <a:off x="755577" y="1268760"/>
            <a:ext cx="4176463" cy="3312368"/>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sp>
        <p:nvSpPr>
          <p:cNvPr id="3" name="2 CuadroTexto"/>
          <p:cNvSpPr txBox="1"/>
          <p:nvPr/>
        </p:nvSpPr>
        <p:spPr>
          <a:xfrm>
            <a:off x="1015008" y="4797152"/>
            <a:ext cx="7776864" cy="1754326"/>
          </a:xfrm>
          <a:prstGeom prst="rect">
            <a:avLst/>
          </a:prstGeom>
          <a:noFill/>
        </p:spPr>
        <p:txBody>
          <a:bodyPr wrap="square" rtlCol="0">
            <a:spAutoFit/>
          </a:bodyPr>
          <a:lstStyle/>
          <a:p>
            <a:pPr marL="285750" indent="-285750" algn="just">
              <a:buFont typeface="Arial" pitchFamily="34" charset="0"/>
              <a:buChar char="•"/>
            </a:pPr>
            <a:r>
              <a:rPr lang="es-EC" dirty="0" smtClean="0"/>
              <a:t>Sección Circular </a:t>
            </a:r>
          </a:p>
          <a:p>
            <a:pPr marL="285750" indent="-285750" algn="just">
              <a:buFont typeface="Arial" pitchFamily="34" charset="0"/>
              <a:buChar char="•"/>
            </a:pPr>
            <a:r>
              <a:rPr lang="es-EC" dirty="0" smtClean="0"/>
              <a:t>Diámetro del túnel: 6.70m</a:t>
            </a:r>
          </a:p>
          <a:p>
            <a:pPr marL="285750" indent="-285750" algn="just">
              <a:buFont typeface="Arial" pitchFamily="34" charset="0"/>
              <a:buChar char="•"/>
            </a:pPr>
            <a:r>
              <a:rPr lang="es-EC" dirty="0"/>
              <a:t>Pendiente de </a:t>
            </a:r>
            <a:r>
              <a:rPr lang="es-EC" dirty="0" smtClean="0"/>
              <a:t>solera: 0.00075m/m</a:t>
            </a:r>
          </a:p>
          <a:p>
            <a:pPr marL="285750" indent="-285750" algn="just">
              <a:buFont typeface="Arial" pitchFamily="34" charset="0"/>
              <a:buChar char="•"/>
            </a:pPr>
            <a:r>
              <a:rPr lang="es-EC" dirty="0" smtClean="0"/>
              <a:t>Calado </a:t>
            </a:r>
            <a:r>
              <a:rPr lang="es-EC" dirty="0"/>
              <a:t>de </a:t>
            </a:r>
            <a:r>
              <a:rPr lang="es-EC" dirty="0" smtClean="0"/>
              <a:t>agua:</a:t>
            </a:r>
            <a:r>
              <a:rPr lang="es-ES" dirty="0"/>
              <a:t>	</a:t>
            </a:r>
            <a:r>
              <a:rPr lang="es-ES" dirty="0" smtClean="0"/>
              <a:t>1.98m</a:t>
            </a:r>
            <a:endParaRPr lang="es-EC" dirty="0"/>
          </a:p>
          <a:p>
            <a:endParaRPr lang="es-EC" dirty="0"/>
          </a:p>
          <a:p>
            <a:r>
              <a:rPr lang="es-EC" dirty="0"/>
              <a:t>				</a:t>
            </a:r>
          </a:p>
        </p:txBody>
      </p:sp>
    </p:spTree>
    <p:extLst>
      <p:ext uri="{BB962C8B-B14F-4D97-AF65-F5344CB8AC3E}">
        <p14:creationId xmlns="" xmlns:p14="http://schemas.microsoft.com/office/powerpoint/2010/main" val="661343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lvl="0"/>
            <a:r>
              <a:rPr lang="es-ES" dirty="0" smtClean="0">
                <a:effectLst/>
              </a:rPr>
              <a:t>EVALUACIÓN DE RIESGO DEL PRO</a:t>
            </a:r>
            <a:endParaRPr lang="es-EC" dirty="0">
              <a:effectLst/>
            </a:endParaRPr>
          </a:p>
        </p:txBody>
      </p:sp>
    </p:spTree>
    <p:extLst>
      <p:ext uri="{BB962C8B-B14F-4D97-AF65-F5344CB8AC3E}">
        <p14:creationId xmlns="" xmlns:p14="http://schemas.microsoft.com/office/powerpoint/2010/main" val="1743766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504056" cy="352839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s-EC" dirty="0" smtClean="0"/>
              <a:t>RIESGO</a:t>
            </a:r>
            <a:endParaRPr lang="es-EC" dirty="0"/>
          </a:p>
        </p:txBody>
      </p:sp>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pic>
        <p:nvPicPr>
          <p:cNvPr id="3076"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982" t="3627" b="2815"/>
          <a:stretch/>
        </p:blipFill>
        <p:spPr bwMode="auto">
          <a:xfrm>
            <a:off x="2699792" y="2420888"/>
            <a:ext cx="4561214" cy="295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043608" y="1988840"/>
            <a:ext cx="504056"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rmAutofit fontScale="92500" lnSpcReduction="10000"/>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just"/>
            <a:r>
              <a:rPr lang="es-EC" dirty="0"/>
              <a:t>SÍSMICO</a:t>
            </a:r>
          </a:p>
        </p:txBody>
      </p:sp>
      <p:graphicFrame>
        <p:nvGraphicFramePr>
          <p:cNvPr id="7" name="6 Tabla"/>
          <p:cNvGraphicFramePr>
            <a:graphicFrameLocks noGrp="1"/>
          </p:cNvGraphicFramePr>
          <p:nvPr/>
        </p:nvGraphicFramePr>
        <p:xfrm>
          <a:off x="1979712" y="548680"/>
          <a:ext cx="5904655" cy="1656184"/>
        </p:xfrm>
        <a:graphic>
          <a:graphicData uri="http://schemas.openxmlformats.org/drawingml/2006/table">
            <a:tbl>
              <a:tblPr/>
              <a:tblGrid>
                <a:gridCol w="1853797"/>
                <a:gridCol w="1476372"/>
                <a:gridCol w="1522196"/>
                <a:gridCol w="1052290"/>
              </a:tblGrid>
              <a:tr h="621069">
                <a:tc>
                  <a:txBody>
                    <a:bodyPr/>
                    <a:lstStyle/>
                    <a:p>
                      <a:pPr marL="55245" indent="-226695" algn="l">
                        <a:lnSpc>
                          <a:spcPct val="115000"/>
                        </a:lnSpc>
                        <a:spcAft>
                          <a:spcPts val="0"/>
                        </a:spcAft>
                      </a:pPr>
                      <a:r>
                        <a:rPr lang="es-ES" sz="900" b="1">
                          <a:solidFill>
                            <a:srgbClr val="000000"/>
                          </a:solidFill>
                          <a:latin typeface="Arial"/>
                          <a:ea typeface="Calibri"/>
                          <a:cs typeface="Times New Roman"/>
                        </a:rPr>
                        <a:t>ALTERNATIVA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55245" indent="-226695" algn="l">
                        <a:lnSpc>
                          <a:spcPct val="115000"/>
                        </a:lnSpc>
                        <a:spcAft>
                          <a:spcPts val="0"/>
                        </a:spcAft>
                      </a:pPr>
                      <a:r>
                        <a:rPr lang="es-ES" sz="900" b="1">
                          <a:solidFill>
                            <a:srgbClr val="000000"/>
                          </a:solidFill>
                          <a:latin typeface="Arial"/>
                          <a:ea typeface="Calibri"/>
                          <a:cs typeface="Times New Roman"/>
                        </a:rPr>
                        <a:t>NIVEL DE PELIGRO (AMENAZA)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55245" indent="-226695" algn="l">
                        <a:lnSpc>
                          <a:spcPct val="115000"/>
                        </a:lnSpc>
                        <a:spcAft>
                          <a:spcPts val="0"/>
                        </a:spcAft>
                      </a:pPr>
                      <a:r>
                        <a:rPr lang="es-ES" sz="900" b="1">
                          <a:solidFill>
                            <a:srgbClr val="000000"/>
                          </a:solidFill>
                          <a:latin typeface="Arial"/>
                          <a:ea typeface="Calibri"/>
                          <a:cs typeface="Times New Roman"/>
                        </a:rPr>
                        <a:t>GRADO DE VULNERABILIDAD GLOBAL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55245" indent="-226695" algn="l">
                        <a:lnSpc>
                          <a:spcPct val="115000"/>
                        </a:lnSpc>
                        <a:spcAft>
                          <a:spcPts val="0"/>
                        </a:spcAft>
                      </a:pPr>
                      <a:r>
                        <a:rPr lang="es-ES" sz="900" b="1">
                          <a:solidFill>
                            <a:srgbClr val="000000"/>
                          </a:solidFill>
                          <a:latin typeface="Arial"/>
                          <a:ea typeface="Calibri"/>
                          <a:cs typeface="Times New Roman"/>
                        </a:rPr>
                        <a:t>RIESGO SÍSMICO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207023">
                <a:tc>
                  <a:txBody>
                    <a:bodyPr/>
                    <a:lstStyle/>
                    <a:p>
                      <a:pPr marL="55245" indent="-226695" algn="l">
                        <a:lnSpc>
                          <a:spcPct val="115000"/>
                        </a:lnSpc>
                        <a:spcAft>
                          <a:spcPts val="0"/>
                        </a:spcAft>
                      </a:pPr>
                      <a:r>
                        <a:rPr lang="es-ES" sz="900">
                          <a:solidFill>
                            <a:srgbClr val="000000"/>
                          </a:solidFill>
                          <a:latin typeface="Arial"/>
                          <a:ea typeface="Calibri"/>
                          <a:cs typeface="Times New Roman"/>
                        </a:rPr>
                        <a:t>Alternativa Alta/Media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7023">
                <a:tc>
                  <a:txBody>
                    <a:bodyPr/>
                    <a:lstStyle/>
                    <a:p>
                      <a:pPr marL="55245" indent="-226695" algn="l">
                        <a:lnSpc>
                          <a:spcPct val="115000"/>
                        </a:lnSpc>
                        <a:spcAft>
                          <a:spcPts val="0"/>
                        </a:spcAft>
                      </a:pPr>
                      <a:r>
                        <a:rPr lang="es-ES" sz="900">
                          <a:solidFill>
                            <a:srgbClr val="000000"/>
                          </a:solidFill>
                          <a:latin typeface="Arial"/>
                          <a:ea typeface="Calibri"/>
                          <a:cs typeface="Times New Roman"/>
                        </a:rPr>
                        <a:t>Alternativa Baja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19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Medio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14046">
                <a:tc>
                  <a:txBody>
                    <a:bodyPr/>
                    <a:lstStyle/>
                    <a:p>
                      <a:pPr marL="55245" indent="-226695" algn="l">
                        <a:lnSpc>
                          <a:spcPct val="115000"/>
                        </a:lnSpc>
                        <a:spcAft>
                          <a:spcPts val="0"/>
                        </a:spcAft>
                      </a:pPr>
                      <a:r>
                        <a:rPr lang="es-ES" sz="900">
                          <a:solidFill>
                            <a:srgbClr val="000000"/>
                          </a:solidFill>
                          <a:latin typeface="Arial"/>
                          <a:ea typeface="Calibri"/>
                          <a:cs typeface="Times New Roman"/>
                        </a:rPr>
                        <a:t>Variante Alta optimizada con y sin reservorio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7023">
                <a:tc>
                  <a:txBody>
                    <a:bodyPr/>
                    <a:lstStyle/>
                    <a:p>
                      <a:pPr marL="55245" indent="-226695" algn="l">
                        <a:lnSpc>
                          <a:spcPct val="115000"/>
                        </a:lnSpc>
                        <a:spcAft>
                          <a:spcPts val="0"/>
                        </a:spcAft>
                      </a:pPr>
                      <a:r>
                        <a:rPr lang="es-ES" sz="900">
                          <a:solidFill>
                            <a:srgbClr val="000000"/>
                          </a:solidFill>
                          <a:latin typeface="Arial"/>
                          <a:ea typeface="Calibri"/>
                          <a:cs typeface="Times New Roman"/>
                        </a:rPr>
                        <a:t>Variante mixta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a:solidFill>
                            <a:srgbClr val="000000"/>
                          </a:solidFill>
                          <a:latin typeface="Arial"/>
                          <a:ea typeface="Calibri"/>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indent="-226695" algn="l">
                        <a:lnSpc>
                          <a:spcPct val="115000"/>
                        </a:lnSpc>
                        <a:spcAft>
                          <a:spcPts val="0"/>
                        </a:spcAft>
                      </a:pPr>
                      <a:r>
                        <a:rPr lang="es-ES" sz="900" dirty="0">
                          <a:solidFill>
                            <a:srgbClr val="000000"/>
                          </a:solidFill>
                          <a:latin typeface="Arial"/>
                          <a:ea typeface="Calibri"/>
                          <a:cs typeface="Times New Roman"/>
                        </a:rPr>
                        <a:t>Medio</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bl>
          </a:graphicData>
        </a:graphic>
      </p:graphicFrame>
    </p:spTree>
    <p:extLst>
      <p:ext uri="{BB962C8B-B14F-4D97-AF65-F5344CB8AC3E}">
        <p14:creationId xmlns="" xmlns:p14="http://schemas.microsoft.com/office/powerpoint/2010/main" val="148893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539552" y="1592052"/>
            <a:ext cx="432048" cy="291706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C" sz="2800" dirty="0" smtClean="0"/>
              <a:t>RIESGO </a:t>
            </a:r>
            <a:endParaRPr lang="es-EC" sz="2800" dirty="0"/>
          </a:p>
        </p:txBody>
      </p:sp>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sp>
        <p:nvSpPr>
          <p:cNvPr id="8" name="1 Título"/>
          <p:cNvSpPr txBox="1">
            <a:spLocks/>
          </p:cNvSpPr>
          <p:nvPr/>
        </p:nvSpPr>
        <p:spPr>
          <a:xfrm rot="10800000" flipV="1">
            <a:off x="1161324" y="1025285"/>
            <a:ext cx="432048" cy="3707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s-EC" sz="2500" dirty="0" smtClean="0">
                <a:solidFill>
                  <a:schemeClr val="bg1"/>
                </a:solidFill>
              </a:rPr>
              <a:t>VOLCÁNICO</a:t>
            </a:r>
            <a:endParaRPr lang="es-EC" sz="2500" dirty="0">
              <a:solidFill>
                <a:schemeClr val="bg1"/>
              </a:solidFill>
            </a:endParaRPr>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3928" y="3385267"/>
            <a:ext cx="4371934" cy="2504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0177" name="Picture 1"/>
          <p:cNvPicPr>
            <a:picLocks noChangeAspect="1" noChangeArrowheads="1"/>
          </p:cNvPicPr>
          <p:nvPr/>
        </p:nvPicPr>
        <p:blipFill>
          <a:blip r:embed="rId3" cstate="print"/>
          <a:srcRect l="16322" t="32110" r="16159" b="22610"/>
          <a:stretch>
            <a:fillRect/>
          </a:stretch>
        </p:blipFill>
        <p:spPr bwMode="auto">
          <a:xfrm>
            <a:off x="1979712" y="548680"/>
            <a:ext cx="6493244" cy="2448272"/>
          </a:xfrm>
          <a:prstGeom prst="rect">
            <a:avLst/>
          </a:prstGeom>
          <a:noFill/>
          <a:ln w="9525">
            <a:noFill/>
            <a:miter lim="800000"/>
            <a:headEnd/>
            <a:tailEnd/>
          </a:ln>
        </p:spPr>
      </p:pic>
    </p:spTree>
    <p:extLst>
      <p:ext uri="{BB962C8B-B14F-4D97-AF65-F5344CB8AC3E}">
        <p14:creationId xmlns="" xmlns:p14="http://schemas.microsoft.com/office/powerpoint/2010/main" val="77047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lvl="0"/>
            <a:r>
              <a:rPr lang="es-ES" dirty="0" smtClean="0">
                <a:effectLst/>
              </a:rPr>
              <a:t>EVALUACIÓN DE RIESGO (MORFOCLIMÁTICOS)</a:t>
            </a:r>
            <a:endParaRPr lang="es-EC" dirty="0">
              <a:effectLst/>
            </a:endParaRPr>
          </a:p>
        </p:txBody>
      </p:sp>
    </p:spTree>
    <p:extLst>
      <p:ext uri="{BB962C8B-B14F-4D97-AF65-F5344CB8AC3E}">
        <p14:creationId xmlns="" xmlns:p14="http://schemas.microsoft.com/office/powerpoint/2010/main" val="284375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a:t>
            </a:r>
            <a:endParaRPr lang="es-EC" dirty="0"/>
          </a:p>
        </p:txBody>
      </p:sp>
      <p:sp>
        <p:nvSpPr>
          <p:cNvPr id="3" name="2 Marcador de contenido"/>
          <p:cNvSpPr>
            <a:spLocks noGrp="1"/>
          </p:cNvSpPr>
          <p:nvPr>
            <p:ph idx="1"/>
          </p:nvPr>
        </p:nvSpPr>
        <p:spPr/>
        <p:txBody>
          <a:bodyPr/>
          <a:lstStyle/>
          <a:p>
            <a:pPr algn="just"/>
            <a:r>
              <a:rPr lang="es-EC" dirty="0" smtClean="0"/>
              <a:t>Establecer  un marco lógico de una Gestión de Riesgo y análisis Multicriterio, para la determinación de variables que permitan tener un proyecto técnico, ambiental, económico y de construcción sustentable, orientado al estudios  de líneas de conducción, obras de captación, túneles y vías del Proyecto de Ríos Orientales. </a:t>
            </a: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sp>
        <p:nvSpPr>
          <p:cNvPr id="8" name="1 Título"/>
          <p:cNvSpPr txBox="1">
            <a:spLocks/>
          </p:cNvSpPr>
          <p:nvPr/>
        </p:nvSpPr>
        <p:spPr>
          <a:xfrm>
            <a:off x="539552" y="548680"/>
            <a:ext cx="57606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rmAutofit fontScale="9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just"/>
            <a:r>
              <a:rPr lang="es-EC" dirty="0" smtClean="0">
                <a:solidFill>
                  <a:schemeClr val="bg1"/>
                </a:solidFill>
              </a:rPr>
              <a:t>CAPTACIONES</a:t>
            </a:r>
            <a:endParaRPr lang="es-EC" dirty="0">
              <a:solidFill>
                <a:schemeClr val="bg1"/>
              </a:solidFill>
            </a:endParaRPr>
          </a:p>
        </p:txBody>
      </p:sp>
      <p:pic>
        <p:nvPicPr>
          <p:cNvPr id="1843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088" y="1835879"/>
            <a:ext cx="3226881" cy="2826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129" name="Picture 1"/>
          <p:cNvPicPr>
            <a:picLocks noChangeAspect="1" noChangeArrowheads="1"/>
          </p:cNvPicPr>
          <p:nvPr/>
        </p:nvPicPr>
        <p:blipFill>
          <a:blip r:embed="rId3" cstate="print"/>
          <a:srcRect l="36246" t="23625" r="36082" b="9439"/>
          <a:stretch>
            <a:fillRect/>
          </a:stretch>
        </p:blipFill>
        <p:spPr bwMode="auto">
          <a:xfrm>
            <a:off x="1475656" y="692696"/>
            <a:ext cx="3600400" cy="4896544"/>
          </a:xfrm>
          <a:prstGeom prst="rect">
            <a:avLst/>
          </a:prstGeom>
          <a:noFill/>
          <a:ln w="9525">
            <a:noFill/>
            <a:miter lim="800000"/>
            <a:headEnd/>
            <a:tailEnd/>
          </a:ln>
        </p:spPr>
      </p:pic>
    </p:spTree>
    <p:extLst>
      <p:ext uri="{BB962C8B-B14F-4D97-AF65-F5344CB8AC3E}">
        <p14:creationId xmlns="" xmlns:p14="http://schemas.microsoft.com/office/powerpoint/2010/main" val="3899052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sp>
        <p:nvSpPr>
          <p:cNvPr id="5" name="1 Título"/>
          <p:cNvSpPr txBox="1">
            <a:spLocks/>
          </p:cNvSpPr>
          <p:nvPr/>
        </p:nvSpPr>
        <p:spPr>
          <a:xfrm>
            <a:off x="539552" y="980728"/>
            <a:ext cx="432048"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just"/>
            <a:r>
              <a:rPr lang="es-EC" sz="3000" dirty="0" smtClean="0">
                <a:solidFill>
                  <a:schemeClr val="bg1"/>
                </a:solidFill>
              </a:rPr>
              <a:t>PORTALES</a:t>
            </a:r>
            <a:endParaRPr lang="es-EC" sz="3000" dirty="0">
              <a:solidFill>
                <a:schemeClr val="bg1"/>
              </a:solidFill>
            </a:endParaRPr>
          </a:p>
        </p:txBody>
      </p:sp>
      <p:pic>
        <p:nvPicPr>
          <p:cNvPr id="1946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0750" y="2564904"/>
            <a:ext cx="4762500" cy="268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105" name="Picture 1"/>
          <p:cNvPicPr>
            <a:picLocks noChangeAspect="1" noChangeArrowheads="1"/>
          </p:cNvPicPr>
          <p:nvPr/>
        </p:nvPicPr>
        <p:blipFill>
          <a:blip r:embed="rId3" cstate="print"/>
          <a:srcRect l="34313" t="47249" r="31374" b="38970"/>
          <a:stretch>
            <a:fillRect/>
          </a:stretch>
        </p:blipFill>
        <p:spPr bwMode="auto">
          <a:xfrm>
            <a:off x="1907704" y="836712"/>
            <a:ext cx="5740066" cy="1296144"/>
          </a:xfrm>
          <a:prstGeom prst="rect">
            <a:avLst/>
          </a:prstGeom>
          <a:noFill/>
          <a:ln w="9525">
            <a:noFill/>
            <a:miter lim="800000"/>
            <a:headEnd/>
            <a:tailEnd/>
          </a:ln>
        </p:spPr>
      </p:pic>
    </p:spTree>
    <p:extLst>
      <p:ext uri="{BB962C8B-B14F-4D97-AF65-F5344CB8AC3E}">
        <p14:creationId xmlns="" xmlns:p14="http://schemas.microsoft.com/office/powerpoint/2010/main" val="2985775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sp>
        <p:nvSpPr>
          <p:cNvPr id="8" name="1 Título"/>
          <p:cNvSpPr txBox="1">
            <a:spLocks/>
          </p:cNvSpPr>
          <p:nvPr/>
        </p:nvSpPr>
        <p:spPr>
          <a:xfrm>
            <a:off x="539552" y="764704"/>
            <a:ext cx="576064"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rmAutofit fontScale="925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just"/>
            <a:r>
              <a:rPr lang="es-EC" dirty="0" smtClean="0">
                <a:solidFill>
                  <a:schemeClr val="bg1"/>
                </a:solidFill>
              </a:rPr>
              <a:t>CONDUCCIONES</a:t>
            </a:r>
            <a:endParaRPr lang="es-EC" dirty="0">
              <a:solidFill>
                <a:schemeClr val="bg1"/>
              </a:solidFill>
            </a:endParaRPr>
          </a:p>
        </p:txBody>
      </p:sp>
      <p:pic>
        <p:nvPicPr>
          <p:cNvPr id="2048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2780927"/>
            <a:ext cx="4924425" cy="277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081" name="Picture 1"/>
          <p:cNvPicPr>
            <a:picLocks noChangeAspect="1" noChangeArrowheads="1"/>
          </p:cNvPicPr>
          <p:nvPr/>
        </p:nvPicPr>
        <p:blipFill>
          <a:blip r:embed="rId3" cstate="print"/>
          <a:srcRect l="35973" t="49218" r="35802" b="34048"/>
          <a:stretch>
            <a:fillRect/>
          </a:stretch>
        </p:blipFill>
        <p:spPr bwMode="auto">
          <a:xfrm>
            <a:off x="2339752" y="764704"/>
            <a:ext cx="4680520" cy="1560173"/>
          </a:xfrm>
          <a:prstGeom prst="rect">
            <a:avLst/>
          </a:prstGeom>
          <a:noFill/>
          <a:ln w="9525">
            <a:noFill/>
            <a:miter lim="800000"/>
            <a:headEnd/>
            <a:tailEnd/>
          </a:ln>
        </p:spPr>
      </p:pic>
    </p:spTree>
    <p:extLst>
      <p:ext uri="{BB962C8B-B14F-4D97-AF65-F5344CB8AC3E}">
        <p14:creationId xmlns="" xmlns:p14="http://schemas.microsoft.com/office/powerpoint/2010/main" val="75273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sp>
        <p:nvSpPr>
          <p:cNvPr id="8" name="1 Título"/>
          <p:cNvSpPr txBox="1">
            <a:spLocks/>
          </p:cNvSpPr>
          <p:nvPr/>
        </p:nvSpPr>
        <p:spPr>
          <a:xfrm>
            <a:off x="467544" y="1911016"/>
            <a:ext cx="576064"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just"/>
            <a:r>
              <a:rPr lang="es-EC" dirty="0" smtClean="0">
                <a:solidFill>
                  <a:schemeClr val="bg1"/>
                </a:solidFill>
              </a:rPr>
              <a:t>VÍAS</a:t>
            </a:r>
            <a:endParaRPr lang="es-EC" dirty="0">
              <a:solidFill>
                <a:schemeClr val="bg1"/>
              </a:solidFill>
            </a:endParaRPr>
          </a:p>
        </p:txBody>
      </p:sp>
      <p:pic>
        <p:nvPicPr>
          <p:cNvPr id="215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2132856"/>
            <a:ext cx="3477036"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057" name="Picture 1"/>
          <p:cNvPicPr>
            <a:picLocks noChangeAspect="1" noChangeArrowheads="1"/>
          </p:cNvPicPr>
          <p:nvPr/>
        </p:nvPicPr>
        <p:blipFill>
          <a:blip r:embed="rId3" cstate="print"/>
          <a:srcRect l="35973" t="33468" r="35529" b="17314"/>
          <a:stretch>
            <a:fillRect/>
          </a:stretch>
        </p:blipFill>
        <p:spPr bwMode="auto">
          <a:xfrm>
            <a:off x="1331640" y="1196752"/>
            <a:ext cx="3707904" cy="3600400"/>
          </a:xfrm>
          <a:prstGeom prst="rect">
            <a:avLst/>
          </a:prstGeom>
          <a:noFill/>
          <a:ln w="9525">
            <a:noFill/>
            <a:miter lim="800000"/>
            <a:headEnd/>
            <a:tailEnd/>
          </a:ln>
        </p:spPr>
      </p:pic>
    </p:spTree>
    <p:extLst>
      <p:ext uri="{BB962C8B-B14F-4D97-AF65-F5344CB8AC3E}">
        <p14:creationId xmlns="" xmlns:p14="http://schemas.microsoft.com/office/powerpoint/2010/main" val="6767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lvl="0"/>
            <a:r>
              <a:rPr lang="es-ES" dirty="0">
                <a:effectLst/>
              </a:rPr>
              <a:t>PROCESOS  ANTRÓPICOS O ANTROPOGÉNICOS </a:t>
            </a:r>
            <a:endParaRPr lang="es-EC" dirty="0">
              <a:effectLst/>
            </a:endParaRPr>
          </a:p>
        </p:txBody>
      </p:sp>
    </p:spTree>
    <p:extLst>
      <p:ext uri="{BB962C8B-B14F-4D97-AF65-F5344CB8AC3E}">
        <p14:creationId xmlns="" xmlns:p14="http://schemas.microsoft.com/office/powerpoint/2010/main" val="119912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71400"/>
            <a:ext cx="7772400" cy="3744416"/>
          </a:xfrm>
        </p:spPr>
        <p:txBody>
          <a:bodyPr>
            <a:normAutofit/>
          </a:bodyPr>
          <a:lstStyle/>
          <a:p>
            <a:pPr lvl="0"/>
            <a:r>
              <a:rPr lang="es-ES" dirty="0">
                <a:effectLst/>
              </a:rPr>
              <a:t>Análisis de Riesgo de las Captaciones-Conducciones- Vías del PRO</a:t>
            </a:r>
            <a:endParaRPr lang="es-EC" dirty="0">
              <a:effectLst/>
            </a:endParaRPr>
          </a:p>
        </p:txBody>
      </p:sp>
    </p:spTree>
    <p:extLst>
      <p:ext uri="{BB962C8B-B14F-4D97-AF65-F5344CB8AC3E}">
        <p14:creationId xmlns="" xmlns:p14="http://schemas.microsoft.com/office/powerpoint/2010/main" val="134525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92696"/>
            <a:ext cx="7691497" cy="3701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468313" y="5013325"/>
            <a:ext cx="8183562" cy="1023938"/>
          </a:xfrm>
        </p:spPr>
        <p:txBody>
          <a:bodyPr>
            <a:normAutofit fontScale="90000"/>
          </a:bodyPr>
          <a:lstStyle/>
          <a:p>
            <a:pPr algn="r"/>
            <a:r>
              <a:rPr lang="es-ES" b="1" dirty="0">
                <a:solidFill>
                  <a:schemeClr val="accent1"/>
                </a:solidFill>
              </a:rPr>
              <a:t>Nivel de Criticidad a </a:t>
            </a:r>
            <a:r>
              <a:rPr lang="es-ES" b="1" dirty="0" smtClean="0">
                <a:solidFill>
                  <a:schemeClr val="accent1"/>
                </a:solidFill>
              </a:rPr>
              <a:t>Nivel </a:t>
            </a:r>
            <a:r>
              <a:rPr lang="es-ES" b="1" dirty="0">
                <a:solidFill>
                  <a:schemeClr val="accent1"/>
                </a:solidFill>
              </a:rPr>
              <a:t>de </a:t>
            </a:r>
            <a:r>
              <a:rPr lang="es-ES" b="1" dirty="0" smtClean="0">
                <a:solidFill>
                  <a:schemeClr val="accent1"/>
                </a:solidFill>
              </a:rPr>
              <a:t>Construcción</a:t>
            </a:r>
            <a:endParaRPr lang="es-EC" b="1" dirty="0">
              <a:solidFill>
                <a:schemeClr val="accent1"/>
              </a:solidFill>
            </a:endParaRPr>
          </a:p>
        </p:txBody>
      </p:sp>
    </p:spTree>
    <p:extLst>
      <p:ext uri="{BB962C8B-B14F-4D97-AF65-F5344CB8AC3E}">
        <p14:creationId xmlns="" xmlns:p14="http://schemas.microsoft.com/office/powerpoint/2010/main" val="4179772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013176"/>
            <a:ext cx="8183880" cy="1024144"/>
          </a:xfrm>
        </p:spPr>
        <p:txBody>
          <a:bodyPr>
            <a:normAutofit fontScale="90000"/>
          </a:bodyPr>
          <a:lstStyle/>
          <a:p>
            <a:pPr algn="r"/>
            <a:r>
              <a:rPr lang="es-ES" b="1" dirty="0">
                <a:solidFill>
                  <a:schemeClr val="accent1"/>
                </a:solidFill>
              </a:rPr>
              <a:t>Nivel de Criticidad a nivel de </a:t>
            </a:r>
            <a:r>
              <a:rPr lang="es-ES" b="1" dirty="0" smtClean="0">
                <a:solidFill>
                  <a:schemeClr val="accent1"/>
                </a:solidFill>
              </a:rPr>
              <a:t>Operación</a:t>
            </a:r>
            <a:endParaRPr lang="es-EC" b="1" dirty="0">
              <a:solidFill>
                <a:schemeClr val="accent1"/>
              </a:solidFill>
            </a:endParaRPr>
          </a:p>
        </p:txBody>
      </p:sp>
      <p:pic>
        <p:nvPicPr>
          <p:cNvPr id="2457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704528"/>
            <a:ext cx="8019336" cy="3632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144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76672"/>
            <a:ext cx="7412360" cy="4536504"/>
          </a:xfrm>
        </p:spPr>
        <p:txBody>
          <a:bodyPr>
            <a:normAutofit/>
          </a:bodyPr>
          <a:lstStyle/>
          <a:p>
            <a:pPr lvl="0" algn="ctr"/>
            <a:r>
              <a:rPr lang="es-ES" dirty="0">
                <a:effectLst/>
              </a:rPr>
              <a:t>Análisis de Riesgo del Túnel Transcordillerano- Túneles Convencionales </a:t>
            </a:r>
            <a:endParaRPr lang="es-EC" dirty="0">
              <a:effectLst/>
            </a:endParaRPr>
          </a:p>
        </p:txBody>
      </p:sp>
    </p:spTree>
    <p:extLst>
      <p:ext uri="{BB962C8B-B14F-4D97-AF65-F5344CB8AC3E}">
        <p14:creationId xmlns="" xmlns:p14="http://schemas.microsoft.com/office/powerpoint/2010/main" val="1630829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653136"/>
            <a:ext cx="8136904" cy="1600208"/>
          </a:xfrm>
        </p:spPr>
        <p:txBody>
          <a:bodyPr>
            <a:normAutofit/>
          </a:bodyPr>
          <a:lstStyle/>
          <a:p>
            <a:pPr algn="r"/>
            <a:r>
              <a:rPr lang="es-ES" sz="2800" b="1" dirty="0">
                <a:solidFill>
                  <a:schemeClr val="accent1"/>
                </a:solidFill>
              </a:rPr>
              <a:t>Nivel de Criticidad – Etapa de Construcción y Operación del Túnel Transcordillerano</a:t>
            </a:r>
            <a:endParaRPr lang="es-EC" sz="2800" b="1"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692696"/>
            <a:ext cx="6874418"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500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EC" dirty="0"/>
              <a:t>Con el propósito de consolidar una planificación estratégica y preventiva dentro de los estudios de Factibilidad de la Segunda Etapa del proyecto de Agua Potable Ríos Orientales, Ramal QUIJOS- PAPALLACTA- PALUGILLO, se plantea la elaboración de un Análisis de Riesgo para amenazas origen natural y/o antropogénico para lo cual se propone una metodología en función de las características de la zona  y de las obras que van a considerar. </a:t>
            </a:r>
          </a:p>
        </p:txBody>
      </p:sp>
    </p:spTree>
    <p:extLst>
      <p:ext uri="{BB962C8B-B14F-4D97-AF65-F5344CB8AC3E}">
        <p14:creationId xmlns="" xmlns:p14="http://schemas.microsoft.com/office/powerpoint/2010/main" val="178090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653136"/>
            <a:ext cx="8136904" cy="1600208"/>
          </a:xfrm>
        </p:spPr>
        <p:txBody>
          <a:bodyPr>
            <a:normAutofit/>
          </a:bodyPr>
          <a:lstStyle/>
          <a:p>
            <a:pPr algn="r"/>
            <a:r>
              <a:rPr lang="es-ES" sz="2800" b="1" dirty="0">
                <a:solidFill>
                  <a:schemeClr val="accent1"/>
                </a:solidFill>
              </a:rPr>
              <a:t>Nivel de criticidad - Etapa de construcción y operación Túneles Convencionales.</a:t>
            </a:r>
            <a:endParaRPr lang="es-EC" sz="2800" b="1" dirty="0">
              <a:solidFill>
                <a:schemeClr val="accent1"/>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620688"/>
            <a:ext cx="7322693"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3221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lvl="0"/>
            <a:r>
              <a:rPr lang="es-EC" dirty="0" smtClean="0">
                <a:effectLst/>
              </a:rPr>
              <a:t>ANÁLISIS MULTICRITERIO</a:t>
            </a:r>
            <a:endParaRPr lang="es-EC" dirty="0">
              <a:effectLst/>
            </a:endParaRPr>
          </a:p>
        </p:txBody>
      </p:sp>
    </p:spTree>
    <p:extLst>
      <p:ext uri="{BB962C8B-B14F-4D97-AF65-F5344CB8AC3E}">
        <p14:creationId xmlns="" xmlns:p14="http://schemas.microsoft.com/office/powerpoint/2010/main" val="3225446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4737" y="980728"/>
            <a:ext cx="6755018" cy="410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383704" y="5877272"/>
            <a:ext cx="8136904" cy="520088"/>
          </a:xfrm>
        </p:spPr>
        <p:txBody>
          <a:bodyPr>
            <a:normAutofit/>
          </a:bodyPr>
          <a:lstStyle/>
          <a:p>
            <a:pPr algn="r"/>
            <a:r>
              <a:rPr lang="es-EC" sz="2800" dirty="0">
                <a:effectLst/>
              </a:rPr>
              <a:t>RESULTADO ANÁLISIS MULTICRITERIO</a:t>
            </a:r>
            <a:endParaRPr lang="es-EC" sz="2800" b="1" dirty="0">
              <a:solidFill>
                <a:schemeClr val="accent1"/>
              </a:solidFill>
            </a:endParaRPr>
          </a:p>
        </p:txBody>
      </p:sp>
    </p:spTree>
    <p:extLst>
      <p:ext uri="{BB962C8B-B14F-4D97-AF65-F5344CB8AC3E}">
        <p14:creationId xmlns="" xmlns:p14="http://schemas.microsoft.com/office/powerpoint/2010/main" val="2239518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p:graphicFrame>
        <p:nvGraphicFramePr>
          <p:cNvPr id="4" name="3 Gráfico"/>
          <p:cNvGraphicFramePr/>
          <p:nvPr>
            <p:extLst>
              <p:ext uri="{D42A27DB-BD31-4B8C-83A1-F6EECF244321}">
                <p14:modId xmlns="" xmlns:p14="http://schemas.microsoft.com/office/powerpoint/2010/main" val="3695894445"/>
              </p:ext>
            </p:extLst>
          </p:nvPr>
        </p:nvGraphicFramePr>
        <p:xfrm>
          <a:off x="1691680" y="1124744"/>
          <a:ext cx="5612130" cy="342392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xfrm>
            <a:off x="383704" y="5877272"/>
            <a:ext cx="8136904" cy="520088"/>
          </a:xfrm>
        </p:spPr>
        <p:txBody>
          <a:bodyPr>
            <a:normAutofit/>
          </a:bodyPr>
          <a:lstStyle/>
          <a:p>
            <a:pPr algn="r"/>
            <a:r>
              <a:rPr lang="es-ES" sz="2800" dirty="0" smtClean="0">
                <a:effectLst/>
              </a:rPr>
              <a:t>RESULTADO EN FORMA GRÁFICA</a:t>
            </a:r>
            <a:endParaRPr lang="es-EC" sz="2800" b="1" dirty="0">
              <a:solidFill>
                <a:schemeClr val="accent1"/>
              </a:solidFill>
            </a:endParaRPr>
          </a:p>
        </p:txBody>
      </p:sp>
    </p:spTree>
    <p:extLst>
      <p:ext uri="{BB962C8B-B14F-4D97-AF65-F5344CB8AC3E}">
        <p14:creationId xmlns="" xmlns:p14="http://schemas.microsoft.com/office/powerpoint/2010/main" val="2367168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p:txBody>
          <a:bodyPr>
            <a:normAutofit fontScale="85000" lnSpcReduction="20000"/>
          </a:bodyPr>
          <a:lstStyle/>
          <a:p>
            <a:pPr algn="just"/>
            <a:r>
              <a:rPr lang="es-EC" sz="2400" dirty="0" smtClean="0"/>
              <a:t>El análisis de riesgo ejecutado en este proyecto permitió establecer que las alternativas cuyos trazados son en base a tubería son más susceptibles al daño ocasionado por procesos sísmicos, volcánicos y morfoclimáticos, mientras que los trazados en base a túneles al ser obras subterráneas presentan menos exposición a los daños por los procesos antes mencionados.</a:t>
            </a:r>
          </a:p>
          <a:p>
            <a:pPr algn="just"/>
            <a:endParaRPr lang="es-EC" sz="2400" dirty="0" smtClean="0"/>
          </a:p>
          <a:p>
            <a:pPr algn="just"/>
            <a:r>
              <a:rPr lang="es-EC" sz="2400" dirty="0" smtClean="0"/>
              <a:t>Del análisis por procesos antrópicos se concluye que, de no existir un adecuado control en las fases de diseño, construcción, operación, mantenimiento y sobre todo uso de técnicas adecuadas, las obras, personal y el medio ambiente se verán afectadas de forma significativa, por lo cual  es conveniente el planteamiento de un plan de contingencia y de medidas preventivas que permitan minimizar los impactos causados por este tipo de procesos.</a:t>
            </a:r>
          </a:p>
          <a:p>
            <a:pPr algn="just">
              <a:buNone/>
            </a:pPr>
            <a:endParaRPr lang="es-EC" sz="2400" dirty="0" smtClean="0"/>
          </a:p>
          <a:p>
            <a:pPr algn="just"/>
            <a:endParaRPr lang="es-EC"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p:txBody>
          <a:bodyPr>
            <a:normAutofit lnSpcReduction="10000"/>
          </a:bodyPr>
          <a:lstStyle/>
          <a:p>
            <a:pPr algn="just"/>
            <a:r>
              <a:rPr lang="es-EC" sz="2400" dirty="0" smtClean="0"/>
              <a:t>Las cinco alternativas planteadas para el PRO satisfacen la demanda futura del DMQ hasta el 2055, pero una vez realizado el análisis multicriterio se establece que la Alternativa Mixta presenta mejores condiciones para la ejecución del proyecto. </a:t>
            </a:r>
          </a:p>
          <a:p>
            <a:pPr algn="just">
              <a:buNone/>
            </a:pPr>
            <a:endParaRPr lang="es-EC" sz="2400" dirty="0" smtClean="0"/>
          </a:p>
          <a:p>
            <a:pPr algn="just"/>
            <a:r>
              <a:rPr lang="es-EC" sz="2400" dirty="0" smtClean="0"/>
              <a:t>De la evaluación realizada se puede concluir que la Alternativa Baja presenta una mejor calificación en el aspecto ambiental, por tal motivo se considera como la segunda opción de mayor viabilidad para el PRO.</a:t>
            </a:r>
          </a:p>
          <a:p>
            <a:pPr algn="just"/>
            <a:endParaRPr lang="es-EC" sz="2400" dirty="0" smtClean="0"/>
          </a:p>
          <a:p>
            <a:pPr algn="just"/>
            <a:endParaRPr lang="es-EC" sz="2400" dirty="0" smtClean="0"/>
          </a:p>
          <a:p>
            <a:pPr algn="just"/>
            <a:endParaRPr lang="es-EC"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INTRODUCCIÓN (Continuación)</a:t>
            </a:r>
            <a:endParaRPr lang="es-EC" dirty="0"/>
          </a:p>
        </p:txBody>
      </p:sp>
      <p:sp>
        <p:nvSpPr>
          <p:cNvPr id="3" name="2 Marcador de contenido"/>
          <p:cNvSpPr>
            <a:spLocks noGrp="1"/>
          </p:cNvSpPr>
          <p:nvPr>
            <p:ph idx="1"/>
          </p:nvPr>
        </p:nvSpPr>
        <p:spPr/>
        <p:txBody>
          <a:bodyPr>
            <a:normAutofit/>
          </a:bodyPr>
          <a:lstStyle/>
          <a:p>
            <a:pPr marL="0" indent="0" algn="just">
              <a:buNone/>
            </a:pPr>
            <a:r>
              <a:rPr lang="es-ES_tradnl" dirty="0"/>
              <a:t>Una vez concluido el análisis de riesgo se procede a determinar la mejor alternativa de conducción en función de un Análisis Multicriterio, en el cual se considerará aspectos económicos, ambientales, y de viabilidad técnica del proyecto. </a:t>
            </a:r>
            <a:endParaRPr lang="es-EC" dirty="0"/>
          </a:p>
          <a:p>
            <a:pPr marL="0" indent="0" algn="just">
              <a:buNone/>
            </a:pPr>
            <a:endParaRPr lang="es-EC" dirty="0"/>
          </a:p>
        </p:txBody>
      </p:sp>
    </p:spTree>
    <p:extLst>
      <p:ext uri="{BB962C8B-B14F-4D97-AF65-F5344CB8AC3E}">
        <p14:creationId xmlns="" xmlns:p14="http://schemas.microsoft.com/office/powerpoint/2010/main" val="22951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a:xfrm>
            <a:off x="502920" y="530352"/>
            <a:ext cx="8183880" cy="4842864"/>
          </a:xfrm>
        </p:spPr>
        <p:txBody>
          <a:bodyPr>
            <a:normAutofit fontScale="55000" lnSpcReduction="20000"/>
          </a:bodyPr>
          <a:lstStyle/>
          <a:p>
            <a:pPr lvl="0" algn="just"/>
            <a:r>
              <a:rPr lang="es-EC" sz="4400" dirty="0" smtClean="0">
                <a:latin typeface="Arial" pitchFamily="34" charset="0"/>
                <a:cs typeface="Arial" pitchFamily="34" charset="0"/>
              </a:rPr>
              <a:t>Eventos </a:t>
            </a:r>
            <a:r>
              <a:rPr lang="es-EC" sz="4400" dirty="0">
                <a:latin typeface="Arial" pitchFamily="34" charset="0"/>
                <a:cs typeface="Arial" pitchFamily="34" charset="0"/>
              </a:rPr>
              <a:t>sísmicos en la región nororiental con intensidades mayores a VII (Escala de Mercalli).</a:t>
            </a:r>
          </a:p>
          <a:p>
            <a:pPr lvl="0" algn="just"/>
            <a:r>
              <a:rPr lang="es-EC" sz="4400" dirty="0">
                <a:latin typeface="Arial" pitchFamily="34" charset="0"/>
                <a:cs typeface="Arial" pitchFamily="34" charset="0"/>
              </a:rPr>
              <a:t>Eventos vulcanológicos de los cuales los más recientes se tiene en el año de 1999 con el volcán Cristal del complejo volcánico de Pichincha y en el año 2002 con el Reventador.</a:t>
            </a:r>
          </a:p>
          <a:p>
            <a:pPr lvl="0" algn="just"/>
            <a:r>
              <a:rPr lang="es-EC" sz="4400" dirty="0">
                <a:latin typeface="Arial" pitchFamily="34" charset="0"/>
                <a:cs typeface="Arial" pitchFamily="34" charset="0"/>
              </a:rPr>
              <a:t>Eventos Morfoclimáticos de gran transcendencia registrados en el año 2001 y 2004, en Papallacta y </a:t>
            </a:r>
            <a:r>
              <a:rPr lang="es-ES" sz="4400" dirty="0">
                <a:latin typeface="Arial" pitchFamily="34" charset="0"/>
                <a:cs typeface="Arial" pitchFamily="34" charset="0"/>
              </a:rPr>
              <a:t>en la </a:t>
            </a:r>
            <a:r>
              <a:rPr lang="es-EC" sz="4400" dirty="0">
                <a:latin typeface="Arial" pitchFamily="34" charset="0"/>
                <a:cs typeface="Arial" pitchFamily="34" charset="0"/>
              </a:rPr>
              <a:t>Vía Baeza-El Chaco respectivamente. </a:t>
            </a:r>
          </a:p>
          <a:p>
            <a:pPr lvl="0" algn="just"/>
            <a:r>
              <a:rPr lang="es-EC" sz="4400" dirty="0">
                <a:latin typeface="Arial" pitchFamily="34" charset="0"/>
                <a:cs typeface="Arial" pitchFamily="34" charset="0"/>
              </a:rPr>
              <a:t>Amenazas antropogénicas producto de errores constructivos y fallas de operación-mantenimiento en el SOTE en el kilómetro </a:t>
            </a:r>
            <a:r>
              <a:rPr lang="es-EC" sz="4400" dirty="0" smtClean="0">
                <a:latin typeface="Arial" pitchFamily="34" charset="0"/>
                <a:cs typeface="Arial" pitchFamily="34" charset="0"/>
              </a:rPr>
              <a:t>199+400 </a:t>
            </a:r>
            <a:r>
              <a:rPr lang="es-EC" sz="4400" dirty="0">
                <a:latin typeface="Arial" pitchFamily="34" charset="0"/>
                <a:cs typeface="Arial" pitchFamily="34" charset="0"/>
              </a:rPr>
              <a:t>en el sector de San Juan Loma.</a:t>
            </a:r>
          </a:p>
          <a:p>
            <a:endParaRPr lang="es-EC" dirty="0"/>
          </a:p>
        </p:txBody>
      </p:sp>
    </p:spTree>
    <p:extLst>
      <p:ext uri="{BB962C8B-B14F-4D97-AF65-F5344CB8AC3E}">
        <p14:creationId xmlns="" xmlns:p14="http://schemas.microsoft.com/office/powerpoint/2010/main" val="102116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7827016" cy="827112"/>
          </a:xfrm>
        </p:spPr>
        <p:txBody>
          <a:bodyPr/>
          <a:lstStyle/>
          <a:p>
            <a:r>
              <a:rPr lang="es-EC" dirty="0" smtClean="0"/>
              <a:t>DESCRIPCIÓN GENERAL DEL PRO</a:t>
            </a:r>
            <a:endParaRPr lang="es-EC" dirty="0"/>
          </a:p>
        </p:txBody>
      </p:sp>
      <p:sp>
        <p:nvSpPr>
          <p:cNvPr id="3" name="2 Marcador de texto"/>
          <p:cNvSpPr>
            <a:spLocks noGrp="1"/>
          </p:cNvSpPr>
          <p:nvPr>
            <p:ph type="body" idx="2"/>
          </p:nvPr>
        </p:nvSpPr>
        <p:spPr>
          <a:xfrm>
            <a:off x="5148064" y="1447802"/>
            <a:ext cx="3362583" cy="4717502"/>
          </a:xfrm>
        </p:spPr>
        <p:txBody>
          <a:bodyPr>
            <a:normAutofit/>
          </a:bodyPr>
          <a:lstStyle/>
          <a:p>
            <a:pPr marL="304038" lvl="0" indent="-285750" algn="just">
              <a:buFont typeface="Arial" pitchFamily="34" charset="0"/>
              <a:buChar char="•"/>
            </a:pPr>
            <a:r>
              <a:rPr lang="es-EC" sz="1600" dirty="0" smtClean="0">
                <a:latin typeface="Arial" pitchFamily="34" charset="0"/>
                <a:cs typeface="Arial" pitchFamily="34" charset="0"/>
              </a:rPr>
              <a:t>El caudal a captarse es de 4.69 m3/s aproximadamente. 	</a:t>
            </a:r>
          </a:p>
          <a:p>
            <a:pPr marL="304038" lvl="0" indent="-285750" algn="just">
              <a:buFont typeface="Arial" pitchFamily="34" charset="0"/>
              <a:buChar char="•"/>
            </a:pPr>
            <a:r>
              <a:rPr lang="es-EC" sz="1600" dirty="0" smtClean="0">
                <a:latin typeface="Arial" pitchFamily="34" charset="0"/>
                <a:cs typeface="Arial" pitchFamily="34" charset="0"/>
              </a:rPr>
              <a:t>La Conducción inicia en el Ramal Quijos Sur hasta la Pileta  de Papallacta para desde esta trasvasar las aguas hacia el interior del Callejón Interandino y desembocar en el sector de </a:t>
            </a:r>
            <a:r>
              <a:rPr lang="es-EC" sz="1600" dirty="0" err="1" smtClean="0">
                <a:latin typeface="Arial" pitchFamily="34" charset="0"/>
                <a:cs typeface="Arial" pitchFamily="34" charset="0"/>
              </a:rPr>
              <a:t>Paluguillo</a:t>
            </a:r>
            <a:r>
              <a:rPr lang="es-EC" sz="1600" dirty="0" smtClean="0">
                <a:latin typeface="Arial" pitchFamily="34" charset="0"/>
                <a:cs typeface="Arial" pitchFamily="34" charset="0"/>
              </a:rPr>
              <a:t> mediante un Túnel </a:t>
            </a:r>
            <a:r>
              <a:rPr lang="es-EC" sz="1600" dirty="0" err="1" smtClean="0">
                <a:latin typeface="Arial" pitchFamily="34" charset="0"/>
                <a:cs typeface="Arial" pitchFamily="34" charset="0"/>
              </a:rPr>
              <a:t>Transcordillerano</a:t>
            </a:r>
            <a:r>
              <a:rPr lang="es-EC" sz="1600" dirty="0" smtClean="0">
                <a:latin typeface="Arial" pitchFamily="34" charset="0"/>
                <a:cs typeface="Arial" pitchFamily="34" charset="0"/>
              </a:rPr>
              <a:t>.</a:t>
            </a:r>
          </a:p>
          <a:p>
            <a:pPr marL="304038" lvl="0" indent="-285750" algn="just">
              <a:buFont typeface="Arial" pitchFamily="34" charset="0"/>
              <a:buChar char="•"/>
            </a:pPr>
            <a:r>
              <a:rPr lang="es-EC" sz="1600" dirty="0" smtClean="0">
                <a:latin typeface="Arial" pitchFamily="34" charset="0"/>
                <a:cs typeface="Arial" pitchFamily="34" charset="0"/>
              </a:rPr>
              <a:t>La Pileta de Papallacta es parte constitutiva de las obras de bombeo del Sistema Papallacta, donde se retendrán los sedimentos que puedan llegar hasta ese lugar y se realizará una regulación horaria de los caudales del PRO.  </a:t>
            </a:r>
          </a:p>
          <a:p>
            <a:pPr algn="just"/>
            <a:endParaRPr lang="es-EC" dirty="0"/>
          </a:p>
        </p:txBody>
      </p:sp>
      <p:pic>
        <p:nvPicPr>
          <p:cNvPr id="5" name="4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3357" t="1326" r="4064" b="6366"/>
          <a:stretch/>
        </p:blipFill>
        <p:spPr bwMode="auto">
          <a:xfrm>
            <a:off x="755577" y="1628800"/>
            <a:ext cx="4320480" cy="3816424"/>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57485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COMPONENTES DEL PRO</a:t>
            </a:r>
            <a:endParaRPr lang="es-EC" dirty="0"/>
          </a:p>
        </p:txBody>
      </p:sp>
      <p:sp>
        <p:nvSpPr>
          <p:cNvPr id="3" name="2 Marcador de contenido"/>
          <p:cNvSpPr>
            <a:spLocks noGrp="1"/>
          </p:cNvSpPr>
          <p:nvPr>
            <p:ph idx="1"/>
          </p:nvPr>
        </p:nvSpPr>
        <p:spPr/>
        <p:txBody>
          <a:bodyPr>
            <a:normAutofit fontScale="85000" lnSpcReduction="20000"/>
          </a:bodyPr>
          <a:lstStyle/>
          <a:p>
            <a:pPr lvl="0" algn="just"/>
            <a:endParaRPr lang="es-EC" dirty="0" smtClean="0"/>
          </a:p>
          <a:p>
            <a:pPr lvl="0" algn="just"/>
            <a:endParaRPr lang="es-EC" dirty="0" smtClean="0"/>
          </a:p>
          <a:p>
            <a:pPr lvl="0" algn="just"/>
            <a:endParaRPr lang="es-EC" dirty="0" smtClean="0"/>
          </a:p>
          <a:p>
            <a:pPr lvl="0" algn="just"/>
            <a:r>
              <a:rPr lang="es-EC" dirty="0" smtClean="0"/>
              <a:t>Captaciones </a:t>
            </a:r>
            <a:r>
              <a:rPr lang="es-EC" dirty="0"/>
              <a:t>de los ríos: Quijos Norte, Tablón, Cristal, Pucalpa, Azufrado, Semiond, Quijos Sur  y Blanco Grande. </a:t>
            </a:r>
            <a:endParaRPr lang="es-EC" dirty="0" smtClean="0"/>
          </a:p>
          <a:p>
            <a:pPr marL="0" lvl="0" indent="0" algn="just">
              <a:buNone/>
            </a:pPr>
            <a:endParaRPr lang="es-EC" dirty="0" smtClean="0"/>
          </a:p>
          <a:p>
            <a:pPr lvl="0" algn="just"/>
            <a:r>
              <a:rPr lang="es-ES" dirty="0"/>
              <a:t>Conducciones principales y </a:t>
            </a:r>
            <a:r>
              <a:rPr lang="es-ES" dirty="0" smtClean="0"/>
              <a:t>secundarias: (5 Alternativas)</a:t>
            </a:r>
          </a:p>
          <a:p>
            <a:pPr marL="0" lvl="0" indent="0" algn="just">
              <a:buNone/>
            </a:pPr>
            <a:endParaRPr lang="es-ES" dirty="0" smtClean="0"/>
          </a:p>
          <a:p>
            <a:pPr lvl="0" algn="just"/>
            <a:r>
              <a:rPr lang="es-ES" dirty="0"/>
              <a:t>Túnel Transcordillerano: </a:t>
            </a:r>
            <a:r>
              <a:rPr lang="es-ES" dirty="0" smtClean="0"/>
              <a:t>longitud </a:t>
            </a:r>
            <a:r>
              <a:rPr lang="es-ES" dirty="0"/>
              <a:t>aproximada de  20Km de sección  </a:t>
            </a:r>
            <a:r>
              <a:rPr lang="es-ES" dirty="0" smtClean="0"/>
              <a:t>circular. </a:t>
            </a:r>
            <a:endParaRPr lang="es-EC" dirty="0"/>
          </a:p>
          <a:p>
            <a:endParaRPr lang="es-EC" dirty="0"/>
          </a:p>
        </p:txBody>
      </p:sp>
    </p:spTree>
    <p:extLst>
      <p:ext uri="{BB962C8B-B14F-4D97-AF65-F5344CB8AC3E}">
        <p14:creationId xmlns="" xmlns:p14="http://schemas.microsoft.com/office/powerpoint/2010/main" val="302351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ALTERNATIVAS DE CONDUCCIÓN</a:t>
            </a:r>
            <a:endParaRPr lang="es-EC" dirty="0"/>
          </a:p>
        </p:txBody>
      </p:sp>
      <p:sp>
        <p:nvSpPr>
          <p:cNvPr id="3" name="2 Marcador de contenido"/>
          <p:cNvSpPr>
            <a:spLocks noGrp="1"/>
          </p:cNvSpPr>
          <p:nvPr>
            <p:ph idx="1"/>
          </p:nvPr>
        </p:nvSpPr>
        <p:spPr/>
        <p:txBody>
          <a:bodyPr/>
          <a:lstStyle/>
          <a:p>
            <a:pPr algn="just"/>
            <a:r>
              <a:rPr lang="es-EC" sz="3200" dirty="0" smtClean="0"/>
              <a:t>ALTERNATIVA ALTA MEDIA DEL PRO </a:t>
            </a:r>
          </a:p>
          <a:p>
            <a:pPr algn="just"/>
            <a:r>
              <a:rPr lang="es-EC" sz="3200" dirty="0" smtClean="0"/>
              <a:t>ALTERNATIVA BAJA DEL PRO</a:t>
            </a:r>
          </a:p>
          <a:p>
            <a:pPr algn="just"/>
            <a:r>
              <a:rPr lang="es-ES" sz="3200" dirty="0" smtClean="0"/>
              <a:t>ALTERNATIVA ALTA OPTIMIZADA CON RESERVORIO</a:t>
            </a:r>
          </a:p>
          <a:p>
            <a:pPr algn="just"/>
            <a:r>
              <a:rPr lang="es-ES" sz="3200" dirty="0" smtClean="0"/>
              <a:t> ALTERNATIVA ALTA OPTIMIZADA SIN RESERVORIO</a:t>
            </a:r>
          </a:p>
          <a:p>
            <a:pPr algn="just"/>
            <a:r>
              <a:rPr lang="es-ES" sz="3200" dirty="0" smtClean="0"/>
              <a:t> ALTERNATIVA MIXTA</a:t>
            </a:r>
            <a:endParaRPr lang="es-EC" sz="3200" dirty="0"/>
          </a:p>
        </p:txBody>
      </p:sp>
    </p:spTree>
    <p:extLst>
      <p:ext uri="{BB962C8B-B14F-4D97-AF65-F5344CB8AC3E}">
        <p14:creationId xmlns="" xmlns:p14="http://schemas.microsoft.com/office/powerpoint/2010/main" val="385573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533400"/>
            <a:ext cx="7827016" cy="914400"/>
          </a:xfrm>
        </p:spPr>
        <p:txBody>
          <a:bodyPr/>
          <a:lstStyle/>
          <a:p>
            <a:r>
              <a:rPr lang="es-EC" sz="2400" dirty="0"/>
              <a:t>ALTERNATIVA ALTA MEDIA DEL PRO </a:t>
            </a:r>
            <a:br>
              <a:rPr lang="es-EC" sz="2400" dirty="0"/>
            </a:br>
            <a:endParaRPr lang="es-EC" dirty="0"/>
          </a:p>
        </p:txBody>
      </p:sp>
      <p:sp>
        <p:nvSpPr>
          <p:cNvPr id="9" name="8 Marcador de texto"/>
          <p:cNvSpPr>
            <a:spLocks noGrp="1"/>
          </p:cNvSpPr>
          <p:nvPr>
            <p:ph type="body" idx="2"/>
          </p:nvPr>
        </p:nvSpPr>
        <p:spPr>
          <a:xfrm>
            <a:off x="5220072" y="1447802"/>
            <a:ext cx="3384376" cy="4069430"/>
          </a:xfrm>
        </p:spPr>
        <p:txBody>
          <a:bodyPr>
            <a:noAutofit/>
          </a:bodyPr>
          <a:lstStyle/>
          <a:p>
            <a:pPr marL="304038" lvl="0" indent="-285750" algn="just">
              <a:buFont typeface="Arial" pitchFamily="34" charset="0"/>
              <a:buChar char="•"/>
            </a:pPr>
            <a:r>
              <a:rPr lang="es-ES" sz="2000" dirty="0"/>
              <a:t>La conducción se inicia con la captación del Río Pucalpa</a:t>
            </a:r>
            <a:r>
              <a:rPr lang="es-ES" sz="2000" dirty="0" smtClean="0"/>
              <a:t>.</a:t>
            </a:r>
          </a:p>
          <a:p>
            <a:pPr marL="304038" lvl="0" indent="-285750" algn="just">
              <a:buFont typeface="Arial" pitchFamily="34" charset="0"/>
              <a:buChar char="•"/>
            </a:pPr>
            <a:endParaRPr lang="es-EC" sz="2000" dirty="0"/>
          </a:p>
          <a:p>
            <a:pPr marL="304038" lvl="0" indent="-285750" algn="just">
              <a:buFont typeface="Arial" pitchFamily="34" charset="0"/>
              <a:buChar char="•"/>
            </a:pPr>
            <a:r>
              <a:rPr lang="es-ES" sz="2000" dirty="0"/>
              <a:t>Ramales secundarios: Quijos Sur, Semiond, Azufrado, Cristal, Tablón, Quijos Norte, Blanco Grande</a:t>
            </a:r>
            <a:r>
              <a:rPr lang="es-ES" sz="2000" dirty="0" smtClean="0"/>
              <a:t>.</a:t>
            </a:r>
          </a:p>
          <a:p>
            <a:pPr marL="304038" lvl="0" indent="-285750" algn="just">
              <a:buFont typeface="Arial" pitchFamily="34" charset="0"/>
              <a:buChar char="•"/>
            </a:pPr>
            <a:endParaRPr lang="es-EC" sz="1600" dirty="0"/>
          </a:p>
        </p:txBody>
      </p:sp>
      <p:pic>
        <p:nvPicPr>
          <p:cNvPr id="10" name="9 Marcador de contenido"/>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42995" t="22549" r="16877" b="15000"/>
          <a:stretch/>
        </p:blipFill>
        <p:spPr bwMode="auto">
          <a:xfrm>
            <a:off x="971601" y="1484784"/>
            <a:ext cx="4104456"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563173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3024</TotalTime>
  <Words>1086</Words>
  <Application>Microsoft Office PowerPoint</Application>
  <PresentationFormat>Presentación en pantalla (4:3)</PresentationFormat>
  <Paragraphs>151</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Aspecto</vt:lpstr>
      <vt:lpstr>ESCUELA POLITÉCNICA DEL EJERCITO </vt:lpstr>
      <vt:lpstr>OBJETIVO</vt:lpstr>
      <vt:lpstr>INTRODUCCIÓN</vt:lpstr>
      <vt:lpstr>INTRODUCCIÓN (Continuación)</vt:lpstr>
      <vt:lpstr>ANTECEDENTES</vt:lpstr>
      <vt:lpstr>DESCRIPCIÓN GENERAL DEL PRO</vt:lpstr>
      <vt:lpstr>COMPONENTES DEL PRO</vt:lpstr>
      <vt:lpstr>ALTERNATIVAS DE CONDUCCIÓN</vt:lpstr>
      <vt:lpstr>ALTERNATIVA ALTA MEDIA DEL PRO  </vt:lpstr>
      <vt:lpstr>ALTERNATIVA BAJA DEL PRO</vt:lpstr>
      <vt:lpstr>ALTERNATIVA ALTA OPTIMIZADA CON RESERVORIO</vt:lpstr>
      <vt:lpstr>ALTERNATIVA ALTA OPTIMIZADA SIN RESERVORIO</vt:lpstr>
      <vt:lpstr>ALTERNATIVA MIXTA</vt:lpstr>
      <vt:lpstr>ALTERNATIVAS PRO</vt:lpstr>
      <vt:lpstr>TÚNEL TRANSCORDILLERANO</vt:lpstr>
      <vt:lpstr>EVALUACIÓN DE RIESGO DEL PRO</vt:lpstr>
      <vt:lpstr>RIESGO</vt:lpstr>
      <vt:lpstr>RIESGO </vt:lpstr>
      <vt:lpstr>EVALUACIÓN DE RIESGO (MORFOCLIMÁTICOS)</vt:lpstr>
      <vt:lpstr>Diapositiva 20</vt:lpstr>
      <vt:lpstr>Diapositiva 21</vt:lpstr>
      <vt:lpstr>Diapositiva 22</vt:lpstr>
      <vt:lpstr>Diapositiva 23</vt:lpstr>
      <vt:lpstr>PROCESOS  ANTRÓPICOS O ANTROPOGÉNICOS </vt:lpstr>
      <vt:lpstr>Análisis de Riesgo de las Captaciones-Conducciones- Vías del PRO</vt:lpstr>
      <vt:lpstr>Nivel de Criticidad a Nivel de Construcción</vt:lpstr>
      <vt:lpstr>Nivel de Criticidad a nivel de Operación</vt:lpstr>
      <vt:lpstr>Análisis de Riesgo del Túnel Transcordillerano- Túneles Convencionales </vt:lpstr>
      <vt:lpstr>Nivel de Criticidad – Etapa de Construcción y Operación del Túnel Transcordillerano</vt:lpstr>
      <vt:lpstr>Nivel de criticidad - Etapa de construcción y operación Túneles Convencionales.</vt:lpstr>
      <vt:lpstr>ANÁLISIS MULTICRITERIO</vt:lpstr>
      <vt:lpstr>RESULTADO ANÁLISIS MULTICRITERIO</vt:lpstr>
      <vt:lpstr>RESULTADO EN FORMA GRÁFICA</vt:lpstr>
      <vt:lpstr>CONCLUSIONES </vt:lpstr>
      <vt:lpstr>CONCLUSIONES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Fernanda Cevallos</dc:creator>
  <cp:lastModifiedBy>PERSONAL</cp:lastModifiedBy>
  <cp:revision>242</cp:revision>
  <dcterms:created xsi:type="dcterms:W3CDTF">2012-10-11T21:08:03Z</dcterms:created>
  <dcterms:modified xsi:type="dcterms:W3CDTF">2012-11-27T13:10:12Z</dcterms:modified>
</cp:coreProperties>
</file>