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319" r:id="rId3"/>
    <p:sldId id="257" r:id="rId4"/>
    <p:sldId id="258" r:id="rId5"/>
    <p:sldId id="259" r:id="rId6"/>
    <p:sldId id="262" r:id="rId7"/>
    <p:sldId id="260" r:id="rId8"/>
    <p:sldId id="261" r:id="rId9"/>
    <p:sldId id="263" r:id="rId10"/>
    <p:sldId id="268" r:id="rId11"/>
    <p:sldId id="264" r:id="rId12"/>
    <p:sldId id="270" r:id="rId13"/>
    <p:sldId id="267" r:id="rId14"/>
    <p:sldId id="271" r:id="rId15"/>
    <p:sldId id="269" r:id="rId16"/>
    <p:sldId id="272" r:id="rId17"/>
    <p:sldId id="273" r:id="rId18"/>
    <p:sldId id="274" r:id="rId19"/>
    <p:sldId id="278" r:id="rId20"/>
    <p:sldId id="281" r:id="rId21"/>
    <p:sldId id="284" r:id="rId22"/>
    <p:sldId id="286" r:id="rId23"/>
    <p:sldId id="285" r:id="rId24"/>
    <p:sldId id="287" r:id="rId25"/>
    <p:sldId id="289" r:id="rId26"/>
    <p:sldId id="290" r:id="rId27"/>
    <p:sldId id="291" r:id="rId28"/>
    <p:sldId id="292" r:id="rId29"/>
    <p:sldId id="293" r:id="rId30"/>
    <p:sldId id="294" r:id="rId31"/>
    <p:sldId id="295" r:id="rId32"/>
    <p:sldId id="296" r:id="rId33"/>
    <p:sldId id="298" r:id="rId34"/>
    <p:sldId id="297" r:id="rId35"/>
    <p:sldId id="299" r:id="rId36"/>
    <p:sldId id="300" r:id="rId37"/>
    <p:sldId id="301" r:id="rId38"/>
    <p:sldId id="308" r:id="rId39"/>
    <p:sldId id="302" r:id="rId40"/>
    <p:sldId id="303" r:id="rId41"/>
    <p:sldId id="304" r:id="rId42"/>
    <p:sldId id="305" r:id="rId43"/>
    <p:sldId id="306" r:id="rId44"/>
    <p:sldId id="307" r:id="rId45"/>
    <p:sldId id="309" r:id="rId46"/>
    <p:sldId id="311" r:id="rId47"/>
    <p:sldId id="310" r:id="rId48"/>
    <p:sldId id="312" r:id="rId49"/>
    <p:sldId id="313" r:id="rId50"/>
    <p:sldId id="314" r:id="rId51"/>
    <p:sldId id="316" r:id="rId52"/>
    <p:sldId id="315" r:id="rId53"/>
    <p:sldId id="317" r:id="rId54"/>
    <p:sldId id="31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2740" autoAdjust="0"/>
  </p:normalViewPr>
  <p:slideViewPr>
    <p:cSldViewPr>
      <p:cViewPr>
        <p:scale>
          <a:sx n="66" d="100"/>
          <a:sy n="66" d="100"/>
        </p:scale>
        <p:origin x="-3114" y="-12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CF0B22-B280-4B2F-B538-C267AFD96FA6}" type="datetimeFigureOut">
              <a:rPr lang="en-US" smtClean="0"/>
              <a:t>1/2/2013</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0C7D744-3AAA-4E92-814A-87E7E4217F1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C7D744-3AAA-4E92-814A-87E7E4217F1A}"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C7D744-3AAA-4E92-814A-87E7E4217F1A}"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F0B22-B280-4B2F-B538-C267AFD96FA6}" type="datetimeFigureOut">
              <a:rPr lang="en-US" smtClean="0"/>
              <a:t>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C7D744-3AAA-4E92-814A-87E7E4217F1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1CF0B22-B280-4B2F-B538-C267AFD96FA6}" type="datetimeFigureOut">
              <a:rPr lang="en-US" smtClean="0"/>
              <a:t>1/2/2013</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0C7D744-3AAA-4E92-814A-87E7E4217F1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1CF0B22-B280-4B2F-B538-C267AFD96FA6}" type="datetimeFigureOut">
              <a:rPr lang="en-US" smtClean="0"/>
              <a:t>1/2/2013</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0C7D744-3AAA-4E92-814A-87E7E4217F1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CF0B22-B280-4B2F-B538-C267AFD96FA6}" type="datetimeFigureOut">
              <a:rPr lang="en-US" smtClean="0"/>
              <a:t>1/2/2013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0C7D744-3AAA-4E92-814A-87E7E4217F1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819400"/>
            <a:ext cx="5723468" cy="1828090"/>
          </a:xfrm>
        </p:spPr>
        <p:txBody>
          <a:bodyPr>
            <a:normAutofit fontScale="90000"/>
          </a:bodyPr>
          <a:lstStyle/>
          <a:p>
            <a:r>
              <a:rPr lang="en-US" sz="4500" dirty="0" smtClean="0">
                <a:solidFill>
                  <a:schemeClr val="accent3"/>
                </a:solidFill>
              </a:rPr>
              <a:t>ESCUELA POLIT</a:t>
            </a:r>
            <a:r>
              <a:rPr lang="es-EC" sz="4500" dirty="0" smtClean="0">
                <a:solidFill>
                  <a:schemeClr val="accent3"/>
                </a:solidFill>
              </a:rPr>
              <a:t>ÉCNICA DEL EJÉRCITO</a:t>
            </a:r>
            <a:endParaRPr lang="en-US" sz="4500" dirty="0">
              <a:solidFill>
                <a:schemeClr val="accent3"/>
              </a:solidFill>
            </a:endParaRPr>
          </a:p>
        </p:txBody>
      </p:sp>
      <p:pic>
        <p:nvPicPr>
          <p:cNvPr id="1026" name="Picture 2" descr="http://ugi.espe.edu.ec/images/noticias/noti17.jpg"/>
          <p:cNvPicPr>
            <a:picLocks noChangeAspect="1" noChangeArrowheads="1"/>
          </p:cNvPicPr>
          <p:nvPr/>
        </p:nvPicPr>
        <p:blipFill rotWithShape="1">
          <a:blip r:embed="rId2">
            <a:clrChange>
              <a:clrFrom>
                <a:srgbClr val="FEFEFC"/>
              </a:clrFrom>
              <a:clrTo>
                <a:srgbClr val="FEFEFC">
                  <a:alpha val="0"/>
                </a:srgbClr>
              </a:clrTo>
            </a:clrChange>
            <a:extLst>
              <a:ext uri="{28A0092B-C50C-407E-A947-70E740481C1C}">
                <a14:useLocalDpi xmlns:a14="http://schemas.microsoft.com/office/drawing/2010/main" val="0"/>
              </a:ext>
            </a:extLst>
          </a:blip>
          <a:srcRect t="28515" b="28143"/>
          <a:stretch/>
        </p:blipFill>
        <p:spPr bwMode="auto">
          <a:xfrm>
            <a:off x="910771" y="1066800"/>
            <a:ext cx="281087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_28-xu-h8hWY/SZhTg-2q0aI/AAAAAAAAABQ/PUMCqkMUfWU/S269/SELLO_CIVI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1" y="1039585"/>
            <a:ext cx="12954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3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C" b="1" dirty="0">
                <a:solidFill>
                  <a:schemeClr val="accent3"/>
                </a:solidFill>
              </a:rPr>
              <a:t>FACILIDADES DE PRODUCCIÓN </a:t>
            </a:r>
            <a:r>
              <a:rPr lang="es-EC" b="1" dirty="0" smtClean="0">
                <a:solidFill>
                  <a:schemeClr val="accent3"/>
                </a:solidFill>
              </a:rPr>
              <a:t>PETROLERA</a:t>
            </a:r>
            <a:endParaRPr lang="es-EC" dirty="0"/>
          </a:p>
        </p:txBody>
      </p:sp>
      <p:sp>
        <p:nvSpPr>
          <p:cNvPr id="5" name="4 Marcador de contenido"/>
          <p:cNvSpPr>
            <a:spLocks noGrp="1"/>
          </p:cNvSpPr>
          <p:nvPr>
            <p:ph idx="1"/>
          </p:nvPr>
        </p:nvSpPr>
        <p:spPr>
          <a:xfrm>
            <a:off x="1447800" y="2819400"/>
            <a:ext cx="6196405" cy="3603812"/>
          </a:xfrm>
        </p:spPr>
        <p:txBody>
          <a:bodyPr/>
          <a:lstStyle/>
          <a:p>
            <a:pPr algn="just"/>
            <a:r>
              <a:rPr lang="es-AR" dirty="0" smtClean="0"/>
              <a:t>Es el </a:t>
            </a:r>
            <a:r>
              <a:rPr lang="es-AR" dirty="0"/>
              <a:t>conjunto de equipos cuya función principal es la de separar lo extraído del pozo en tres sustancias o fases: aceite, gas y agua; para luego bien re utilizarlos como fuente de energía o comercializarlos.</a:t>
            </a:r>
            <a:endParaRPr lang="es-EC" dirty="0"/>
          </a:p>
        </p:txBody>
      </p:sp>
    </p:spTree>
    <p:extLst>
      <p:ext uri="{BB962C8B-B14F-4D97-AF65-F5344CB8AC3E}">
        <p14:creationId xmlns:p14="http://schemas.microsoft.com/office/powerpoint/2010/main" val="37596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2"/>
                </a:solidFill>
              </a:rPr>
              <a:t>PLATAFORMAS</a:t>
            </a:r>
            <a:endParaRPr lang="es-EC" dirty="0">
              <a:solidFill>
                <a:schemeClr val="tx2"/>
              </a:solidFill>
            </a:endParaRPr>
          </a:p>
        </p:txBody>
      </p:sp>
      <p:sp>
        <p:nvSpPr>
          <p:cNvPr id="4" name="3 Marcador de texto"/>
          <p:cNvSpPr>
            <a:spLocks noGrp="1"/>
          </p:cNvSpPr>
          <p:nvPr>
            <p:ph idx="1"/>
          </p:nvPr>
        </p:nvSpPr>
        <p:spPr/>
        <p:txBody>
          <a:bodyPr/>
          <a:lstStyle/>
          <a:p>
            <a:r>
              <a:rPr lang="es-AR" dirty="0" smtClean="0"/>
              <a:t>Se </a:t>
            </a:r>
            <a:r>
              <a:rPr lang="es-AR" dirty="0"/>
              <a:t>construyen o se levantan alrededor de un grupo de pozos aledaños y constan de: losa patín para recibir al taladro de perforación, pozos, cabezales, área de variadores, manifold (arreglo de tuberías principal y de prueba), área de químicos.</a:t>
            </a:r>
            <a:endParaRPr lang="es-EC" dirty="0"/>
          </a:p>
        </p:txBody>
      </p:sp>
    </p:spTree>
    <p:extLst>
      <p:ext uri="{BB962C8B-B14F-4D97-AF65-F5344CB8AC3E}">
        <p14:creationId xmlns:p14="http://schemas.microsoft.com/office/powerpoint/2010/main" val="35369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tx2"/>
                </a:solidFill>
              </a:rPr>
              <a:t>PLATAFORMAS: PARTES CONSTITUTIVAS</a:t>
            </a:r>
            <a:endParaRPr lang="es-EC" dirty="0"/>
          </a:p>
        </p:txBody>
      </p:sp>
      <p:sp>
        <p:nvSpPr>
          <p:cNvPr id="3" name="2 Marcador de contenido"/>
          <p:cNvSpPr>
            <a:spLocks noGrp="1"/>
          </p:cNvSpPr>
          <p:nvPr>
            <p:ph idx="1"/>
          </p:nvPr>
        </p:nvSpPr>
        <p:spPr/>
        <p:txBody>
          <a:bodyPr>
            <a:normAutofit lnSpcReduction="10000"/>
          </a:bodyPr>
          <a:lstStyle/>
          <a:p>
            <a:pPr lvl="0"/>
            <a:r>
              <a:rPr lang="es-EC" dirty="0"/>
              <a:t>Sistema de levantamiento artificial</a:t>
            </a:r>
            <a:endParaRPr lang="es-AR" dirty="0"/>
          </a:p>
          <a:p>
            <a:pPr lvl="0"/>
            <a:r>
              <a:rPr lang="es-EC" dirty="0" smtClean="0"/>
              <a:t>Cabezales </a:t>
            </a:r>
            <a:r>
              <a:rPr lang="es-EC" dirty="0"/>
              <a:t>de producción (árbol)</a:t>
            </a:r>
            <a:endParaRPr lang="es-AR" dirty="0"/>
          </a:p>
          <a:p>
            <a:pPr lvl="0"/>
            <a:r>
              <a:rPr lang="es-EC" dirty="0"/>
              <a:t>Manifold</a:t>
            </a:r>
            <a:endParaRPr lang="es-AR" dirty="0"/>
          </a:p>
          <a:p>
            <a:pPr lvl="0"/>
            <a:r>
              <a:rPr lang="es-EC" dirty="0"/>
              <a:t>Área de químicos para tratamiento de crudo</a:t>
            </a:r>
            <a:endParaRPr lang="es-AR" dirty="0"/>
          </a:p>
          <a:p>
            <a:pPr lvl="0"/>
            <a:r>
              <a:rPr lang="es-EC" dirty="0"/>
              <a:t>Bombeo multifásico (si la central se encuentra a grandes distancias de la plataforma)</a:t>
            </a:r>
            <a:endParaRPr lang="es-AR" dirty="0"/>
          </a:p>
          <a:p>
            <a:pPr lvl="0"/>
            <a:r>
              <a:rPr lang="es-EC" dirty="0"/>
              <a:t>Sistema de generación de energía local (de ser requerido</a:t>
            </a:r>
            <a:r>
              <a:rPr lang="es-EC" dirty="0" smtClean="0"/>
              <a:t>)</a:t>
            </a:r>
            <a:endParaRPr lang="es-AR" dirty="0"/>
          </a:p>
        </p:txBody>
      </p:sp>
    </p:spTree>
    <p:extLst>
      <p:ext uri="{BB962C8B-B14F-4D97-AF65-F5344CB8AC3E}">
        <p14:creationId xmlns:p14="http://schemas.microsoft.com/office/powerpoint/2010/main" val="28936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solidFill>
                  <a:schemeClr val="tx2"/>
                </a:solidFill>
              </a:rPr>
              <a:t>FACILIDAD DE PROCESAMIENTO CENTRAL (CPF)</a:t>
            </a:r>
            <a:endParaRPr lang="es-EC" sz="3200" dirty="0">
              <a:solidFill>
                <a:schemeClr val="tx2"/>
              </a:solidFill>
            </a:endParaRPr>
          </a:p>
        </p:txBody>
      </p:sp>
      <p:sp>
        <p:nvSpPr>
          <p:cNvPr id="4" name="3 Marcador de texto"/>
          <p:cNvSpPr>
            <a:spLocks noGrp="1"/>
          </p:cNvSpPr>
          <p:nvPr>
            <p:ph idx="1"/>
          </p:nvPr>
        </p:nvSpPr>
        <p:spPr/>
        <p:txBody>
          <a:bodyPr>
            <a:normAutofit fontScale="92500" lnSpcReduction="10000"/>
          </a:bodyPr>
          <a:lstStyle/>
          <a:p>
            <a:pPr algn="just"/>
            <a:r>
              <a:rPr lang="es-AR" dirty="0" smtClean="0"/>
              <a:t>En </a:t>
            </a:r>
            <a:r>
              <a:rPr lang="es-AR" dirty="0"/>
              <a:t>general consta de: </a:t>
            </a:r>
            <a:endParaRPr lang="es-AR" dirty="0" smtClean="0"/>
          </a:p>
          <a:p>
            <a:pPr lvl="1" algn="just"/>
            <a:r>
              <a:rPr lang="es-AR" dirty="0" smtClean="0"/>
              <a:t>Recipientes a presión para separación de fases, </a:t>
            </a:r>
          </a:p>
          <a:p>
            <a:pPr lvl="1" algn="just"/>
            <a:r>
              <a:rPr lang="es-AR" dirty="0" smtClean="0"/>
              <a:t>Tanques de almacenamiento, </a:t>
            </a:r>
          </a:p>
          <a:p>
            <a:pPr lvl="1" algn="just"/>
            <a:r>
              <a:rPr lang="es-AR" dirty="0" smtClean="0"/>
              <a:t>Tanques de lavado, </a:t>
            </a:r>
          </a:p>
          <a:p>
            <a:pPr lvl="1" algn="just"/>
            <a:r>
              <a:rPr lang="es-AR" dirty="0" smtClean="0"/>
              <a:t>Bombas aumentadoras de presión, </a:t>
            </a:r>
          </a:p>
          <a:p>
            <a:pPr lvl="1" algn="just"/>
            <a:r>
              <a:rPr lang="es-AR" dirty="0" smtClean="0"/>
              <a:t>Bombas de inyección de agua y/o transferencia de crudo, </a:t>
            </a:r>
          </a:p>
          <a:p>
            <a:pPr lvl="1" algn="just"/>
            <a:r>
              <a:rPr lang="es-AR" dirty="0" smtClean="0"/>
              <a:t>Recipientes contenedores de gas, </a:t>
            </a:r>
          </a:p>
          <a:p>
            <a:pPr lvl="1" algn="just"/>
            <a:r>
              <a:rPr lang="es-AR" dirty="0" smtClean="0"/>
              <a:t>Flares (quemadores), depuradores</a:t>
            </a:r>
          </a:p>
          <a:p>
            <a:pPr lvl="1" algn="just"/>
            <a:r>
              <a:rPr lang="es-AR" dirty="0" smtClean="0"/>
              <a:t>Drenaje correspondiente para sólidos y desechos.</a:t>
            </a:r>
            <a:endParaRPr lang="es-EC" dirty="0"/>
          </a:p>
        </p:txBody>
      </p:sp>
    </p:spTree>
    <p:extLst>
      <p:ext uri="{BB962C8B-B14F-4D97-AF65-F5344CB8AC3E}">
        <p14:creationId xmlns:p14="http://schemas.microsoft.com/office/powerpoint/2010/main" val="38192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down)">
                                      <p:cBhvr>
                                        <p:cTn id="33" dur="500"/>
                                        <p:tgtEl>
                                          <p:spTgt spid="4">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down)">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tx2"/>
                </a:solidFill>
              </a:rPr>
              <a:t>CPF: PARTES CONSTITUTIVAS</a:t>
            </a:r>
            <a:endParaRPr lang="es-EC" dirty="0"/>
          </a:p>
        </p:txBody>
      </p:sp>
      <p:sp>
        <p:nvSpPr>
          <p:cNvPr id="3" name="2 Marcador de contenido"/>
          <p:cNvSpPr>
            <a:spLocks noGrp="1"/>
          </p:cNvSpPr>
          <p:nvPr>
            <p:ph idx="1"/>
          </p:nvPr>
        </p:nvSpPr>
        <p:spPr/>
        <p:txBody>
          <a:bodyPr>
            <a:noAutofit/>
          </a:bodyPr>
          <a:lstStyle/>
          <a:p>
            <a:pPr lvl="0"/>
            <a:r>
              <a:rPr lang="es-EC" sz="1200" dirty="0"/>
              <a:t>En el caso del crudo:</a:t>
            </a:r>
            <a:endParaRPr lang="es-AR" sz="1200" dirty="0"/>
          </a:p>
          <a:p>
            <a:pPr lvl="1"/>
            <a:r>
              <a:rPr lang="es-EC" sz="1200" dirty="0"/>
              <a:t>Separadores bifásicos o trifásicos</a:t>
            </a:r>
            <a:endParaRPr lang="es-AR" sz="1200" dirty="0"/>
          </a:p>
          <a:p>
            <a:pPr lvl="1"/>
            <a:r>
              <a:rPr lang="es-EC" sz="1200" dirty="0"/>
              <a:t>Tratadores asociados a los separadores (calentadores)</a:t>
            </a:r>
            <a:endParaRPr lang="es-AR" sz="1200" dirty="0"/>
          </a:p>
          <a:p>
            <a:pPr lvl="1"/>
            <a:r>
              <a:rPr lang="es-EC" sz="1200" dirty="0"/>
              <a:t>Bota de gas</a:t>
            </a:r>
            <a:endParaRPr lang="es-AR" sz="1200" dirty="0"/>
          </a:p>
          <a:p>
            <a:pPr lvl="1"/>
            <a:r>
              <a:rPr lang="es-EC" sz="1200" dirty="0"/>
              <a:t>Tanque de lavado y almacenamiento</a:t>
            </a:r>
            <a:endParaRPr lang="es-AR" sz="1200" dirty="0"/>
          </a:p>
          <a:p>
            <a:pPr lvl="1"/>
            <a:r>
              <a:rPr lang="es-EC" sz="1200" dirty="0"/>
              <a:t>Bombas (booster y de transferencia)</a:t>
            </a:r>
            <a:endParaRPr lang="es-AR" sz="1200" dirty="0"/>
          </a:p>
          <a:p>
            <a:pPr lvl="1"/>
            <a:r>
              <a:rPr lang="es-EC" sz="1200" dirty="0"/>
              <a:t>Lack unit</a:t>
            </a:r>
            <a:endParaRPr lang="es-AR" sz="1200" dirty="0"/>
          </a:p>
          <a:p>
            <a:pPr lvl="0"/>
            <a:r>
              <a:rPr lang="es-EC" sz="1200" dirty="0"/>
              <a:t>En el caso del agua:</a:t>
            </a:r>
            <a:endParaRPr lang="es-AR" sz="1200" dirty="0"/>
          </a:p>
          <a:p>
            <a:pPr lvl="1"/>
            <a:r>
              <a:rPr lang="es-EC" sz="1200" dirty="0"/>
              <a:t>Tanque de almacenamiento</a:t>
            </a:r>
            <a:endParaRPr lang="es-AR" sz="1200" dirty="0"/>
          </a:p>
          <a:p>
            <a:pPr lvl="1"/>
            <a:r>
              <a:rPr lang="es-EC" sz="1200" dirty="0"/>
              <a:t>Bombas (booster y de reinyección)</a:t>
            </a:r>
            <a:endParaRPr lang="es-AR" sz="1200" dirty="0"/>
          </a:p>
          <a:p>
            <a:pPr lvl="1"/>
            <a:r>
              <a:rPr lang="es-EC" sz="1200" dirty="0"/>
              <a:t>Planta de tratamiento (en algunos casos)</a:t>
            </a:r>
            <a:endParaRPr lang="es-AR" sz="1200" dirty="0"/>
          </a:p>
          <a:p>
            <a:pPr lvl="0"/>
            <a:r>
              <a:rPr lang="es-EC" sz="1200" dirty="0"/>
              <a:t>En el caso del gas</a:t>
            </a:r>
            <a:endParaRPr lang="es-AR" sz="1200" dirty="0"/>
          </a:p>
          <a:p>
            <a:pPr lvl="1"/>
            <a:r>
              <a:rPr lang="es-EC" sz="1200" dirty="0"/>
              <a:t>KoD (Knock out drum) de alta y baja presión: depósitos de almacenamiento a presión</a:t>
            </a:r>
            <a:endParaRPr lang="es-AR" sz="1200" dirty="0"/>
          </a:p>
          <a:p>
            <a:pPr lvl="1"/>
            <a:r>
              <a:rPr lang="es-EC" sz="1200" dirty="0"/>
              <a:t>Depuradores (scrubber)</a:t>
            </a:r>
            <a:endParaRPr lang="es-AR" sz="1200" dirty="0"/>
          </a:p>
          <a:p>
            <a:pPr lvl="1"/>
            <a:r>
              <a:rPr lang="es-EC" sz="1200" dirty="0"/>
              <a:t>Flares (quemadores de gas)</a:t>
            </a:r>
            <a:endParaRPr lang="es-AR" sz="1200" dirty="0"/>
          </a:p>
        </p:txBody>
      </p:sp>
    </p:spTree>
    <p:extLst>
      <p:ext uri="{BB962C8B-B14F-4D97-AF65-F5344CB8AC3E}">
        <p14:creationId xmlns:p14="http://schemas.microsoft.com/office/powerpoint/2010/main" val="912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down)">
                                      <p:cBhvr>
                                        <p:cTn id="41" dur="500"/>
                                        <p:tgtEl>
                                          <p:spTgt spid="3">
                                            <p:txEl>
                                              <p:pRg st="9" end="9"/>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down)">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wipe(down)">
                                      <p:cBhvr>
                                        <p:cTn id="49" dur="500"/>
                                        <p:tgtEl>
                                          <p:spTgt spid="3">
                                            <p:txEl>
                                              <p:pRg st="11" end="11"/>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wipe(down)">
                                      <p:cBhvr>
                                        <p:cTn id="55" dur="500"/>
                                        <p:tgtEl>
                                          <p:spTgt spid="3">
                                            <p:txEl>
                                              <p:pRg st="13" end="13"/>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wipe(down)">
                                      <p:cBhvr>
                                        <p:cTn id="5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solidFill>
                  <a:schemeClr val="accent3"/>
                </a:solidFill>
              </a:rPr>
              <a:t>FACILIDADES DE PRODUCCIÓN PETROLERA</a:t>
            </a:r>
            <a:endParaRPr lang="es-EC" dirty="0"/>
          </a:p>
        </p:txBody>
      </p:sp>
      <p:sp>
        <p:nvSpPr>
          <p:cNvPr id="3" name="2 Marcador de contenido"/>
          <p:cNvSpPr>
            <a:spLocks noGrp="1"/>
          </p:cNvSpPr>
          <p:nvPr>
            <p:ph sz="quarter" idx="13"/>
          </p:nvPr>
        </p:nvSpPr>
        <p:spPr>
          <a:xfrm>
            <a:off x="990600" y="2133600"/>
            <a:ext cx="3352800" cy="3733800"/>
          </a:xfrm>
        </p:spPr>
        <p:txBody>
          <a:bodyPr>
            <a:noAutofit/>
          </a:bodyPr>
          <a:lstStyle/>
          <a:p>
            <a:pPr algn="just"/>
            <a:r>
              <a:rPr lang="es-EC" sz="1600" dirty="0"/>
              <a:t>V</a:t>
            </a:r>
            <a:r>
              <a:rPr lang="es-EC" sz="1600" dirty="0" smtClean="0"/>
              <a:t>álvulas </a:t>
            </a:r>
            <a:r>
              <a:rPr lang="es-EC" sz="1600" dirty="0"/>
              <a:t>reguladoras de presión, </a:t>
            </a:r>
            <a:endParaRPr lang="es-EC" sz="1600" dirty="0" smtClean="0"/>
          </a:p>
          <a:p>
            <a:pPr algn="just"/>
            <a:r>
              <a:rPr lang="es-EC" sz="1600" dirty="0" smtClean="0"/>
              <a:t>Instrumentos </a:t>
            </a:r>
            <a:r>
              <a:rPr lang="es-EC" sz="1600" dirty="0"/>
              <a:t>de control y medición, </a:t>
            </a:r>
            <a:endParaRPr lang="es-EC" sz="1600" dirty="0" smtClean="0"/>
          </a:p>
          <a:p>
            <a:pPr algn="just"/>
            <a:r>
              <a:rPr lang="es-EC" sz="1600" dirty="0" smtClean="0"/>
              <a:t>Equipos </a:t>
            </a:r>
            <a:r>
              <a:rPr lang="es-EC" sz="1600" dirty="0"/>
              <a:t>eléctricos de suministro de energía </a:t>
            </a:r>
            <a:endParaRPr lang="es-EC" sz="1600" dirty="0" smtClean="0"/>
          </a:p>
          <a:p>
            <a:pPr algn="just"/>
            <a:r>
              <a:rPr lang="es-EC" sz="1600" dirty="0" smtClean="0"/>
              <a:t>En </a:t>
            </a:r>
            <a:r>
              <a:rPr lang="es-EC" sz="1600" dirty="0"/>
              <a:t>algunos casos compresores de aire, área de inyección de químicos demulsificantes</a:t>
            </a:r>
            <a:r>
              <a:rPr lang="es-EC" sz="1600" dirty="0" smtClean="0"/>
              <a:t>,</a:t>
            </a:r>
          </a:p>
          <a:p>
            <a:pPr algn="just"/>
            <a:r>
              <a:rPr lang="es-EC" sz="1600" dirty="0" smtClean="0"/>
              <a:t>Trampas </a:t>
            </a:r>
            <a:r>
              <a:rPr lang="es-EC" sz="1600" dirty="0"/>
              <a:t>de grasas, piscinas de lodos, drenajes. </a:t>
            </a:r>
            <a:endParaRPr lang="es-EC" sz="1600" dirty="0" smtClean="0"/>
          </a:p>
          <a:p>
            <a:pPr algn="just"/>
            <a:r>
              <a:rPr lang="es-EC" sz="1600" dirty="0" smtClean="0"/>
              <a:t>Además </a:t>
            </a:r>
            <a:r>
              <a:rPr lang="es-EC" sz="1600" dirty="0"/>
              <a:t>se encuentran estructuras tipo marco utilizadas para el soporte de tuberías denominadas: pipe racks</a:t>
            </a:r>
            <a:r>
              <a:rPr lang="es-EC" sz="1600" dirty="0" smtClean="0"/>
              <a:t>.</a:t>
            </a:r>
            <a:endParaRPr lang="es-AR" sz="1600" dirty="0"/>
          </a:p>
        </p:txBody>
      </p:sp>
      <p:pic>
        <p:nvPicPr>
          <p:cNvPr id="5" name="4 Marcador de contenido" descr="55"/>
          <p:cNvPicPr>
            <a:picLocks noGrp="1"/>
          </p:cNvPicPr>
          <p:nvPr>
            <p:ph sz="quarter" idx="14"/>
          </p:nvPr>
        </p:nvPicPr>
        <p:blipFill>
          <a:blip r:embed="rId2" cstate="print"/>
          <a:srcRect/>
          <a:stretch>
            <a:fillRect/>
          </a:stretch>
        </p:blipFill>
        <p:spPr bwMode="auto">
          <a:xfrm>
            <a:off x="4495800" y="2286000"/>
            <a:ext cx="3368675" cy="3034163"/>
          </a:xfrm>
          <a:prstGeom prst="rect">
            <a:avLst/>
          </a:prstGeom>
          <a:noFill/>
          <a:ln w="9525">
            <a:noFill/>
            <a:miter lim="800000"/>
            <a:headEnd/>
            <a:tailEnd/>
          </a:ln>
        </p:spPr>
      </p:pic>
    </p:spTree>
    <p:extLst>
      <p:ext uri="{BB962C8B-B14F-4D97-AF65-F5344CB8AC3E}">
        <p14:creationId xmlns:p14="http://schemas.microsoft.com/office/powerpoint/2010/main" val="7579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800" b="1" dirty="0">
                <a:solidFill>
                  <a:schemeClr val="accent3"/>
                </a:solidFill>
              </a:rPr>
              <a:t>FACILIDADES DE PRODUCCIÓN </a:t>
            </a:r>
            <a:r>
              <a:rPr lang="es-EC" sz="2800" b="1" dirty="0" smtClean="0">
                <a:solidFill>
                  <a:schemeClr val="accent3"/>
                </a:solidFill>
              </a:rPr>
              <a:t>PETROLERA: </a:t>
            </a:r>
            <a:r>
              <a:rPr lang="es-EC" sz="2800" b="1" dirty="0" smtClean="0">
                <a:solidFill>
                  <a:schemeClr val="accent6"/>
                </a:solidFill>
              </a:rPr>
              <a:t>PROCESO DE EXTRACCIÓN Y PRODUCCIÓN</a:t>
            </a:r>
            <a:endParaRPr lang="es-EC" sz="2800" dirty="0">
              <a:solidFill>
                <a:schemeClr val="accent6"/>
              </a:solidFill>
            </a:endParaRPr>
          </a:p>
        </p:txBody>
      </p:sp>
      <p:sp>
        <p:nvSpPr>
          <p:cNvPr id="3" name="2 Marcador de contenido"/>
          <p:cNvSpPr>
            <a:spLocks noGrp="1"/>
          </p:cNvSpPr>
          <p:nvPr>
            <p:ph sz="quarter" idx="13"/>
          </p:nvPr>
        </p:nvSpPr>
        <p:spPr>
          <a:xfrm>
            <a:off x="1066800" y="2121407"/>
            <a:ext cx="3432048" cy="3602736"/>
          </a:xfrm>
        </p:spPr>
        <p:txBody>
          <a:bodyPr>
            <a:normAutofit lnSpcReduction="10000"/>
          </a:bodyPr>
          <a:lstStyle/>
          <a:p>
            <a:r>
              <a:rPr lang="es-EC" dirty="0" smtClean="0"/>
              <a:t>Exploración de yacimientos.</a:t>
            </a:r>
          </a:p>
          <a:p>
            <a:r>
              <a:rPr lang="es-AR" dirty="0"/>
              <a:t>Una vez determinadas las características del yacimiento, se procede a la </a:t>
            </a:r>
            <a:r>
              <a:rPr lang="es-AR" dirty="0" smtClean="0"/>
              <a:t>explotación.</a:t>
            </a:r>
          </a:p>
          <a:p>
            <a:r>
              <a:rPr lang="es-EC" i="1" dirty="0"/>
              <a:t>U</a:t>
            </a:r>
            <a:r>
              <a:rPr lang="es-EC" i="1" dirty="0" smtClean="0"/>
              <a:t>bicar</a:t>
            </a:r>
            <a:r>
              <a:rPr lang="es-EC" i="1" dirty="0"/>
              <a:t>, cuantificar y producir yacimientos de gas y/o petróleo con fines </a:t>
            </a:r>
            <a:r>
              <a:rPr lang="es-EC" i="1" dirty="0" smtClean="0"/>
              <a:t>comerciales.</a:t>
            </a:r>
            <a:endParaRPr lang="es-EC" dirty="0"/>
          </a:p>
        </p:txBody>
      </p:sp>
      <p:pic>
        <p:nvPicPr>
          <p:cNvPr id="5" name="4 Marcador de contenido"/>
          <p:cNvPicPr>
            <a:picLocks noGrp="1"/>
          </p:cNvPicPr>
          <p:nvPr>
            <p:ph sz="quarter" idx="14"/>
          </p:nvPr>
        </p:nvPicPr>
        <p:blipFill>
          <a:blip r:embed="rId2" cstate="print"/>
          <a:srcRect l="20568" t="44713" r="49176" b="16314"/>
          <a:stretch>
            <a:fillRect/>
          </a:stretch>
        </p:blipFill>
        <p:spPr bwMode="auto">
          <a:xfrm>
            <a:off x="4664075" y="2763043"/>
            <a:ext cx="3200400" cy="2317752"/>
          </a:xfrm>
          <a:prstGeom prst="rect">
            <a:avLst/>
          </a:prstGeom>
          <a:noFill/>
          <a:ln w="9525">
            <a:noFill/>
            <a:miter lim="800000"/>
            <a:headEnd/>
            <a:tailEnd/>
          </a:ln>
        </p:spPr>
      </p:pic>
    </p:spTree>
    <p:extLst>
      <p:ext uri="{BB962C8B-B14F-4D97-AF65-F5344CB8AC3E}">
        <p14:creationId xmlns:p14="http://schemas.microsoft.com/office/powerpoint/2010/main" val="31210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dirty="0" smtClean="0">
                <a:solidFill>
                  <a:schemeClr val="accent6"/>
                </a:solidFill>
              </a:rPr>
              <a:t>PROCESO </a:t>
            </a:r>
            <a:r>
              <a:rPr lang="es-EC" sz="2400" b="1" dirty="0">
                <a:solidFill>
                  <a:schemeClr val="accent6"/>
                </a:solidFill>
              </a:rPr>
              <a:t>DE EXTRACCIÓN Y </a:t>
            </a:r>
            <a:r>
              <a:rPr lang="es-EC" sz="2400" b="1" dirty="0" smtClean="0">
                <a:solidFill>
                  <a:schemeClr val="accent6"/>
                </a:solidFill>
              </a:rPr>
              <a:t>PRODUCCIÓN: SISTEMAS DE EXTRACCIÓN</a:t>
            </a:r>
            <a:endParaRPr lang="es-EC" sz="2400" dirty="0"/>
          </a:p>
        </p:txBody>
      </p:sp>
      <p:sp>
        <p:nvSpPr>
          <p:cNvPr id="5" name="4 Marcador de contenido"/>
          <p:cNvSpPr>
            <a:spLocks noGrp="1"/>
          </p:cNvSpPr>
          <p:nvPr>
            <p:ph idx="1"/>
          </p:nvPr>
        </p:nvSpPr>
        <p:spPr/>
        <p:txBody>
          <a:bodyPr>
            <a:noAutofit/>
          </a:bodyPr>
          <a:lstStyle/>
          <a:p>
            <a:pPr marL="0" lvl="0" indent="0">
              <a:buNone/>
            </a:pPr>
            <a:r>
              <a:rPr lang="es-EC" sz="3200" dirty="0" smtClean="0"/>
              <a:t>Los más comunes en el Ecuador:</a:t>
            </a:r>
          </a:p>
          <a:p>
            <a:pPr lvl="0"/>
            <a:r>
              <a:rPr lang="es-EC" sz="3200" dirty="0" smtClean="0"/>
              <a:t>Bombeo </a:t>
            </a:r>
            <a:r>
              <a:rPr lang="es-EC" sz="3200" dirty="0"/>
              <a:t>mecánico</a:t>
            </a:r>
            <a:endParaRPr lang="es-AR" sz="3200" dirty="0"/>
          </a:p>
          <a:p>
            <a:pPr lvl="0"/>
            <a:r>
              <a:rPr lang="es-EC" sz="3200" dirty="0"/>
              <a:t>Bombeo electro sumergible</a:t>
            </a:r>
            <a:endParaRPr lang="es-AR" sz="3200" dirty="0"/>
          </a:p>
          <a:p>
            <a:pPr lvl="0"/>
            <a:r>
              <a:rPr lang="es-EC" sz="3200" dirty="0"/>
              <a:t>Bombeo hidráulico (con bomba Jet también llamado bombeo </a:t>
            </a:r>
            <a:r>
              <a:rPr lang="es-EC" sz="3200" dirty="0" smtClean="0"/>
              <a:t>secundario</a:t>
            </a:r>
            <a:r>
              <a:rPr lang="es-EC" sz="3200" dirty="0"/>
              <a:t>)</a:t>
            </a:r>
            <a:endParaRPr lang="es-AR" sz="3200" dirty="0"/>
          </a:p>
        </p:txBody>
      </p:sp>
    </p:spTree>
    <p:extLst>
      <p:ext uri="{BB962C8B-B14F-4D97-AF65-F5344CB8AC3E}">
        <p14:creationId xmlns:p14="http://schemas.microsoft.com/office/powerpoint/2010/main" val="9077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3" algn="ctr" rtl="0">
              <a:spcBef>
                <a:spcPct val="0"/>
              </a:spcBef>
            </a:pPr>
            <a:r>
              <a:rPr lang="es-AR" b="1" dirty="0"/>
              <a:t>BOMBEO </a:t>
            </a:r>
            <a:r>
              <a:rPr lang="es-AR" b="1" dirty="0" smtClean="0"/>
              <a:t>MECÁNICO</a:t>
            </a:r>
            <a:endParaRPr lang="es-EC" dirty="0"/>
          </a:p>
        </p:txBody>
      </p:sp>
      <p:sp>
        <p:nvSpPr>
          <p:cNvPr id="6" name="5 Marcador de texto"/>
          <p:cNvSpPr>
            <a:spLocks noGrp="1"/>
          </p:cNvSpPr>
          <p:nvPr>
            <p:ph type="body" sz="half" idx="2"/>
          </p:nvPr>
        </p:nvSpPr>
        <p:spPr/>
        <p:txBody>
          <a:bodyPr>
            <a:normAutofit/>
          </a:bodyPr>
          <a:lstStyle/>
          <a:p>
            <a:r>
              <a:rPr lang="es-EC" dirty="0" smtClean="0"/>
              <a:t>Mecanismo de </a:t>
            </a:r>
            <a:r>
              <a:rPr lang="es-EC" dirty="0"/>
              <a:t>succión y transferencia continua.</a:t>
            </a:r>
            <a:endParaRPr lang="es-EC" dirty="0" smtClean="0"/>
          </a:p>
          <a:p>
            <a:r>
              <a:rPr lang="es-EC" dirty="0" smtClean="0"/>
              <a:t>Se </a:t>
            </a:r>
            <a:r>
              <a:rPr lang="es-EC" dirty="0"/>
              <a:t>utiliza bajo condiciones de presiones moderadas y volúmenes </a:t>
            </a:r>
            <a:r>
              <a:rPr lang="es-EC" dirty="0" smtClean="0"/>
              <a:t>pequeños. </a:t>
            </a:r>
            <a:endParaRPr lang="es-EC" dirty="0"/>
          </a:p>
          <a:p>
            <a:r>
              <a:rPr lang="es-EC" dirty="0" smtClean="0"/>
              <a:t>Pozos presentan </a:t>
            </a:r>
            <a:r>
              <a:rPr lang="es-EC" dirty="0"/>
              <a:t>ya un grado de presión </a:t>
            </a:r>
            <a:r>
              <a:rPr lang="es-EC" dirty="0" smtClean="0"/>
              <a:t>natural.</a:t>
            </a:r>
            <a:endParaRPr lang="es-EC" dirty="0"/>
          </a:p>
        </p:txBody>
      </p:sp>
      <p:pic>
        <p:nvPicPr>
          <p:cNvPr id="7" name="26 Imagen" descr="Bombeo mecánico.png"/>
          <p:cNvPicPr>
            <a:picLocks noGrp="1"/>
          </p:cNvPicPr>
          <p:nvPr>
            <p:ph idx="1"/>
          </p:nvPr>
        </p:nvPicPr>
        <p:blipFill>
          <a:blip r:embed="rId2" cstate="print"/>
          <a:stretch>
            <a:fillRect/>
          </a:stretch>
        </p:blipFill>
        <p:spPr>
          <a:xfrm>
            <a:off x="4648200" y="1371600"/>
            <a:ext cx="3429001" cy="4190999"/>
          </a:xfrm>
          <a:prstGeom prst="rect">
            <a:avLst/>
          </a:prstGeom>
        </p:spPr>
      </p:pic>
    </p:spTree>
    <p:extLst>
      <p:ext uri="{BB962C8B-B14F-4D97-AF65-F5344CB8AC3E}">
        <p14:creationId xmlns:p14="http://schemas.microsoft.com/office/powerpoint/2010/main" val="33736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3"/>
            <a:r>
              <a:rPr lang="es-AR" b="1" dirty="0"/>
              <a:t>BOMBEO </a:t>
            </a:r>
            <a:r>
              <a:rPr lang="es-AR" b="1" dirty="0" smtClean="0"/>
              <a:t>ELECTRO SUMERGIBLE </a:t>
            </a:r>
            <a:r>
              <a:rPr lang="es-AR" b="1" dirty="0"/>
              <a:t>(BES)</a:t>
            </a:r>
            <a:endParaRPr lang="es-AR" b="1" i="1" dirty="0"/>
          </a:p>
        </p:txBody>
      </p:sp>
      <p:sp>
        <p:nvSpPr>
          <p:cNvPr id="6" name="5 Marcador de texto"/>
          <p:cNvSpPr>
            <a:spLocks noGrp="1"/>
          </p:cNvSpPr>
          <p:nvPr>
            <p:ph type="body" sz="half" idx="2"/>
          </p:nvPr>
        </p:nvSpPr>
        <p:spPr/>
        <p:txBody>
          <a:bodyPr>
            <a:normAutofit/>
          </a:bodyPr>
          <a:lstStyle/>
          <a:p>
            <a:r>
              <a:rPr lang="es-EC" dirty="0" smtClean="0"/>
              <a:t>Manejo de </a:t>
            </a:r>
            <a:r>
              <a:rPr lang="es-EC" dirty="0"/>
              <a:t>altos volúmenes de agua y crudo. </a:t>
            </a:r>
            <a:r>
              <a:rPr lang="es-EC" dirty="0" smtClean="0"/>
              <a:t>Para presiones moderadas, índice </a:t>
            </a:r>
            <a:r>
              <a:rPr lang="es-EC" dirty="0"/>
              <a:t>de productividad </a:t>
            </a:r>
            <a:r>
              <a:rPr lang="es-EC" dirty="0" smtClean="0"/>
              <a:t>alto</a:t>
            </a:r>
            <a:r>
              <a:rPr lang="es-EC" dirty="0"/>
              <a:t>, </a:t>
            </a:r>
            <a:r>
              <a:rPr lang="es-EC" dirty="0" smtClean="0"/>
              <a:t>relación agua-petróleo alta y </a:t>
            </a:r>
            <a:r>
              <a:rPr lang="es-EC" dirty="0"/>
              <a:t>relación gas-líquido </a:t>
            </a:r>
            <a:r>
              <a:rPr lang="es-EC" dirty="0" smtClean="0"/>
              <a:t>baja.</a:t>
            </a:r>
          </a:p>
          <a:p>
            <a:r>
              <a:rPr lang="es-EC" dirty="0" smtClean="0"/>
              <a:t>Conversión de </a:t>
            </a:r>
            <a:r>
              <a:rPr lang="es-EC" dirty="0"/>
              <a:t>energía eléctrica en energía </a:t>
            </a:r>
            <a:r>
              <a:rPr lang="es-EC" dirty="0" smtClean="0"/>
              <a:t>mecánica.</a:t>
            </a:r>
            <a:endParaRPr lang="es-EC" dirty="0"/>
          </a:p>
        </p:txBody>
      </p:sp>
      <p:pic>
        <p:nvPicPr>
          <p:cNvPr id="8" name="9 Imagen" descr="bombeo electrosumergible.jpg"/>
          <p:cNvPicPr>
            <a:picLocks noGrp="1"/>
          </p:cNvPicPr>
          <p:nvPr>
            <p:ph idx="1"/>
          </p:nvPr>
        </p:nvPicPr>
        <p:blipFill>
          <a:blip r:embed="rId2" cstate="print"/>
          <a:stretch>
            <a:fillRect/>
          </a:stretch>
        </p:blipFill>
        <p:spPr>
          <a:xfrm>
            <a:off x="4724401" y="1524000"/>
            <a:ext cx="3429000" cy="3810000"/>
          </a:xfrm>
          <a:prstGeom prst="rect">
            <a:avLst/>
          </a:prstGeom>
        </p:spPr>
      </p:pic>
    </p:spTree>
    <p:extLst>
      <p:ext uri="{BB962C8B-B14F-4D97-AF65-F5344CB8AC3E}">
        <p14:creationId xmlns:p14="http://schemas.microsoft.com/office/powerpoint/2010/main" val="147913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500" dirty="0" smtClean="0"/>
              <a:t>ESCUELA POLIT</a:t>
            </a:r>
            <a:r>
              <a:rPr lang="es-EC" sz="4500" dirty="0" smtClean="0"/>
              <a:t>ÉCNICA DEL EJÉRCITO</a:t>
            </a:r>
            <a:endParaRPr lang="en-US" sz="4500" dirty="0"/>
          </a:p>
        </p:txBody>
      </p:sp>
      <p:sp>
        <p:nvSpPr>
          <p:cNvPr id="3" name="Subtitle 2"/>
          <p:cNvSpPr>
            <a:spLocks noGrp="1"/>
          </p:cNvSpPr>
          <p:nvPr>
            <p:ph type="subTitle" idx="1"/>
          </p:nvPr>
        </p:nvSpPr>
        <p:spPr/>
        <p:txBody>
          <a:bodyPr>
            <a:normAutofit lnSpcReduction="10000"/>
          </a:bodyPr>
          <a:lstStyle/>
          <a:p>
            <a:r>
              <a:rPr lang="es-EC" b="1" dirty="0" smtClean="0"/>
              <a:t>“CÁLCULO </a:t>
            </a:r>
            <a:r>
              <a:rPr lang="es-EC" b="1" dirty="0"/>
              <a:t>Y DISEÑO DE CIMENTACIONES PARA EQUIPOS Y MAQUINARIA PRESENTES EN UNA FACILIDAD DE PRODUCCIÓN </a:t>
            </a:r>
            <a:r>
              <a:rPr lang="es-EC" b="1" dirty="0" smtClean="0"/>
              <a:t>PETROLERA”</a:t>
            </a:r>
            <a:endParaRPr lang="en-US" dirty="0"/>
          </a:p>
        </p:txBody>
      </p:sp>
      <p:pic>
        <p:nvPicPr>
          <p:cNvPr id="1026" name="Picture 2" descr="http://ugi.espe.edu.ec/images/noticias/noti17.jpg"/>
          <p:cNvPicPr>
            <a:picLocks noChangeAspect="1" noChangeArrowheads="1"/>
          </p:cNvPicPr>
          <p:nvPr/>
        </p:nvPicPr>
        <p:blipFill rotWithShape="1">
          <a:blip r:embed="rId2">
            <a:clrChange>
              <a:clrFrom>
                <a:srgbClr val="FEFEFC"/>
              </a:clrFrom>
              <a:clrTo>
                <a:srgbClr val="FEFEFC">
                  <a:alpha val="0"/>
                </a:srgbClr>
              </a:clrTo>
            </a:clrChange>
            <a:extLst>
              <a:ext uri="{28A0092B-C50C-407E-A947-70E740481C1C}">
                <a14:useLocalDpi xmlns:a14="http://schemas.microsoft.com/office/drawing/2010/main" val="0"/>
              </a:ext>
            </a:extLst>
          </a:blip>
          <a:srcRect t="28515" b="28143"/>
          <a:stretch/>
        </p:blipFill>
        <p:spPr bwMode="auto">
          <a:xfrm>
            <a:off x="910771" y="1066800"/>
            <a:ext cx="281087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_28-xu-h8hWY/SZhTg-2q0aI/AAAAAAAAABQ/PUMCqkMUfWU/S269/SELLO_CIVI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1" y="1039585"/>
            <a:ext cx="12954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9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par>
                                <p:cTn id="18" presetID="14" presetClass="entr" presetSubtype="1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randombar(horizontal)">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3" algn="ctr" rtl="0">
              <a:spcBef>
                <a:spcPct val="0"/>
              </a:spcBef>
            </a:pPr>
            <a:r>
              <a:rPr lang="es-EC" b="1" dirty="0"/>
              <a:t>BOMBEO HIDRÁULICO (CON BOMBA </a:t>
            </a:r>
            <a:r>
              <a:rPr lang="es-EC" b="1" dirty="0" smtClean="0"/>
              <a:t>JET)</a:t>
            </a:r>
            <a:endParaRPr lang="es-EC" b="1" dirty="0"/>
          </a:p>
        </p:txBody>
      </p:sp>
      <p:sp>
        <p:nvSpPr>
          <p:cNvPr id="6" name="5 Marcador de texto"/>
          <p:cNvSpPr>
            <a:spLocks noGrp="1"/>
          </p:cNvSpPr>
          <p:nvPr>
            <p:ph type="body" sz="half" idx="2"/>
          </p:nvPr>
        </p:nvSpPr>
        <p:spPr/>
        <p:txBody>
          <a:bodyPr>
            <a:normAutofit/>
          </a:bodyPr>
          <a:lstStyle/>
          <a:p>
            <a:r>
              <a:rPr lang="es-EC" dirty="0"/>
              <a:t>L</a:t>
            </a:r>
            <a:r>
              <a:rPr lang="es-EC" dirty="0" smtClean="0"/>
              <a:t>as </a:t>
            </a:r>
            <a:r>
              <a:rPr lang="es-EC" dirty="0"/>
              <a:t>bombas para el levantamiento del crudo son accionadas por el llamado fluido motriz, que puede ser el mismo petróleo o agua. </a:t>
            </a:r>
            <a:endParaRPr lang="es-EC" dirty="0" smtClean="0"/>
          </a:p>
          <a:p>
            <a:r>
              <a:rPr lang="es-EC" dirty="0" smtClean="0"/>
              <a:t>La bomba jet utiliza </a:t>
            </a:r>
            <a:r>
              <a:rPr lang="es-EC" dirty="0"/>
              <a:t>un fluido a presión para dar potencia a la bomba de subsuelo</a:t>
            </a:r>
          </a:p>
        </p:txBody>
      </p:sp>
      <p:pic>
        <p:nvPicPr>
          <p:cNvPr id="8" name="10 Imagen" descr="bombeo hidráulico.jpg"/>
          <p:cNvPicPr>
            <a:picLocks noGrp="1"/>
          </p:cNvPicPr>
          <p:nvPr>
            <p:ph idx="1"/>
          </p:nvPr>
        </p:nvPicPr>
        <p:blipFill>
          <a:blip r:embed="rId2" cstate="print"/>
          <a:stretch>
            <a:fillRect/>
          </a:stretch>
        </p:blipFill>
        <p:spPr>
          <a:xfrm>
            <a:off x="5261833" y="1150938"/>
            <a:ext cx="2206496" cy="4625975"/>
          </a:xfrm>
          <a:prstGeom prst="rect">
            <a:avLst/>
          </a:prstGeom>
        </p:spPr>
      </p:pic>
    </p:spTree>
    <p:extLst>
      <p:ext uri="{BB962C8B-B14F-4D97-AF65-F5344CB8AC3E}">
        <p14:creationId xmlns:p14="http://schemas.microsoft.com/office/powerpoint/2010/main" val="657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solidFill>
                  <a:schemeClr val="accent3"/>
                </a:solidFill>
              </a:rPr>
              <a:t>Inyección de agua y vapor</a:t>
            </a:r>
            <a:endParaRPr lang="es-EC" dirty="0">
              <a:solidFill>
                <a:schemeClr val="accent3"/>
              </a:solidFill>
            </a:endParaRPr>
          </a:p>
        </p:txBody>
      </p:sp>
      <p:sp>
        <p:nvSpPr>
          <p:cNvPr id="8" name="7 Marcador de contenido"/>
          <p:cNvSpPr>
            <a:spLocks noGrp="1"/>
          </p:cNvSpPr>
          <p:nvPr>
            <p:ph idx="1"/>
          </p:nvPr>
        </p:nvSpPr>
        <p:spPr>
          <a:xfrm>
            <a:off x="1463040" y="2119257"/>
            <a:ext cx="6690360" cy="3603812"/>
          </a:xfrm>
        </p:spPr>
        <p:txBody>
          <a:bodyPr>
            <a:noAutofit/>
          </a:bodyPr>
          <a:lstStyle/>
          <a:p>
            <a:pPr lvl="0" algn="just"/>
            <a:r>
              <a:rPr lang="es-EC" sz="2800" i="1" dirty="0"/>
              <a:t>Inyección de Agua: </a:t>
            </a:r>
            <a:r>
              <a:rPr lang="es-EC" sz="2800" dirty="0"/>
              <a:t>se basa en la inundación de un conjunto de </a:t>
            </a:r>
            <a:r>
              <a:rPr lang="es-EC" sz="2800" dirty="0" smtClean="0"/>
              <a:t>pozos. Debido </a:t>
            </a:r>
            <a:r>
              <a:rPr lang="es-EC" sz="2800" dirty="0"/>
              <a:t>a la diferencia de densidades, el agua desplaza </a:t>
            </a:r>
            <a:r>
              <a:rPr lang="es-EC" sz="2800" dirty="0" smtClean="0"/>
              <a:t>al crudo. En </a:t>
            </a:r>
            <a:r>
              <a:rPr lang="es-EC" sz="2800" dirty="0"/>
              <a:t>algunos casos la eficiencia puede incrementarse en un 60%.</a:t>
            </a:r>
            <a:endParaRPr lang="es-AR" sz="2800" dirty="0"/>
          </a:p>
          <a:p>
            <a:pPr lvl="0" algn="just"/>
            <a:r>
              <a:rPr lang="es-EC" sz="2800" i="1" dirty="0"/>
              <a:t>Inyección de Vapor:</a:t>
            </a:r>
            <a:r>
              <a:rPr lang="es-EC" sz="2800" dirty="0"/>
              <a:t> </a:t>
            </a:r>
            <a:r>
              <a:rPr lang="es-EC" sz="2800" dirty="0" smtClean="0"/>
              <a:t>en </a:t>
            </a:r>
            <a:r>
              <a:rPr lang="es-EC" sz="2800" dirty="0"/>
              <a:t>pozos que producen crudos muy viscosos, </a:t>
            </a:r>
            <a:r>
              <a:rPr lang="es-AR" sz="2800" dirty="0" smtClean="0"/>
              <a:t>para aumentar su temperatura.</a:t>
            </a:r>
            <a:endParaRPr lang="es-AR" sz="2800" dirty="0"/>
          </a:p>
        </p:txBody>
      </p:sp>
    </p:spTree>
    <p:extLst>
      <p:ext uri="{BB962C8B-B14F-4D97-AF65-F5344CB8AC3E}">
        <p14:creationId xmlns:p14="http://schemas.microsoft.com/office/powerpoint/2010/main" val="37182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C" dirty="0" smtClean="0">
                <a:solidFill>
                  <a:schemeClr val="accent3"/>
                </a:solidFill>
              </a:rPr>
              <a:t>Descripción general del proceso</a:t>
            </a:r>
            <a:endParaRPr lang="es-EC" dirty="0">
              <a:solidFill>
                <a:schemeClr val="accent3"/>
              </a:solidFill>
            </a:endParaRPr>
          </a:p>
        </p:txBody>
      </p:sp>
      <p:sp>
        <p:nvSpPr>
          <p:cNvPr id="8" name="7 Marcador de contenido"/>
          <p:cNvSpPr>
            <a:spLocks noGrp="1"/>
          </p:cNvSpPr>
          <p:nvPr>
            <p:ph idx="1"/>
          </p:nvPr>
        </p:nvSpPr>
        <p:spPr>
          <a:xfrm>
            <a:off x="1463040" y="2119257"/>
            <a:ext cx="6690360" cy="3603812"/>
          </a:xfrm>
        </p:spPr>
        <p:txBody>
          <a:bodyPr>
            <a:noAutofit/>
          </a:bodyPr>
          <a:lstStyle/>
          <a:p>
            <a:pPr lvl="0" algn="just"/>
            <a:r>
              <a:rPr lang="es-AR" sz="2800" dirty="0" smtClean="0"/>
              <a:t>Es conveniente para el ingeniero civil </a:t>
            </a:r>
            <a:r>
              <a:rPr lang="es-AR" sz="2800" dirty="0"/>
              <a:t>tener una idea general del proceso de </a:t>
            </a:r>
            <a:r>
              <a:rPr lang="es-AR" sz="2800" dirty="0" smtClean="0"/>
              <a:t>producción, conocer </a:t>
            </a:r>
            <a:r>
              <a:rPr lang="es-AR" sz="2800" dirty="0"/>
              <a:t>el comportamiento que se espera tener de las estructuras y cimentaciones diseñadas de acuerdo a los esfuerzos a los que se van a someter.</a:t>
            </a:r>
          </a:p>
        </p:txBody>
      </p:sp>
    </p:spTree>
    <p:extLst>
      <p:ext uri="{BB962C8B-B14F-4D97-AF65-F5344CB8AC3E}">
        <p14:creationId xmlns:p14="http://schemas.microsoft.com/office/powerpoint/2010/main" val="28459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762000"/>
            <a:ext cx="6965245" cy="1202485"/>
          </a:xfrm>
        </p:spPr>
        <p:txBody>
          <a:bodyPr>
            <a:normAutofit/>
          </a:bodyPr>
          <a:lstStyle/>
          <a:p>
            <a:r>
              <a:rPr lang="es-EC" dirty="0" smtClean="0">
                <a:solidFill>
                  <a:schemeClr val="accent3"/>
                </a:solidFill>
              </a:rPr>
              <a:t>Proceso de Producción</a:t>
            </a:r>
            <a:endParaRPr lang="es-EC" dirty="0"/>
          </a:p>
        </p:txBody>
      </p:sp>
      <p:pic>
        <p:nvPicPr>
          <p:cNvPr id="4" name="3 Marcador de contenido" descr="C:\Users\hgola\Documents\ESPE\TESIS\TESIS JENNIFFER\IMÁGENES\esquema proceso.jpg"/>
          <p:cNvPicPr>
            <a:picLocks noGrp="1"/>
          </p:cNvPicPr>
          <p:nvPr>
            <p:ph idx="1"/>
          </p:nvPr>
        </p:nvPicPr>
        <p:blipFill>
          <a:blip r:embed="rId2" cstate="print"/>
          <a:srcRect/>
          <a:stretch>
            <a:fillRect/>
          </a:stretch>
        </p:blipFill>
        <p:spPr bwMode="auto">
          <a:xfrm>
            <a:off x="1447800" y="1752600"/>
            <a:ext cx="6172200" cy="4419601"/>
          </a:xfrm>
          <a:prstGeom prst="rect">
            <a:avLst/>
          </a:prstGeom>
          <a:noFill/>
          <a:ln w="9525">
            <a:noFill/>
            <a:miter lim="800000"/>
            <a:headEnd/>
            <a:tailEnd/>
          </a:ln>
        </p:spPr>
      </p:pic>
    </p:spTree>
    <p:extLst>
      <p:ext uri="{BB962C8B-B14F-4D97-AF65-F5344CB8AC3E}">
        <p14:creationId xmlns:p14="http://schemas.microsoft.com/office/powerpoint/2010/main" val="27822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5"/>
                </a:solidFill>
              </a:rPr>
              <a:t>Características de los fluidos en los pozos</a:t>
            </a:r>
            <a:endParaRPr lang="es-EC" dirty="0">
              <a:solidFill>
                <a:schemeClr val="accent5"/>
              </a:solidFill>
            </a:endParaRPr>
          </a:p>
        </p:txBody>
      </p:sp>
      <p:sp>
        <p:nvSpPr>
          <p:cNvPr id="3" name="2 Marcador de contenido"/>
          <p:cNvSpPr>
            <a:spLocks noGrp="1"/>
          </p:cNvSpPr>
          <p:nvPr>
            <p:ph idx="1"/>
          </p:nvPr>
        </p:nvSpPr>
        <p:spPr>
          <a:xfrm>
            <a:off x="990600" y="2119257"/>
            <a:ext cx="7239000" cy="3603812"/>
          </a:xfrm>
        </p:spPr>
        <p:txBody>
          <a:bodyPr>
            <a:normAutofit lnSpcReduction="10000"/>
          </a:bodyPr>
          <a:lstStyle/>
          <a:p>
            <a:r>
              <a:rPr lang="es-EC" sz="2800" dirty="0" smtClean="0"/>
              <a:t>Es importante caracterizar al fluido ya que de esto depende el tamaño de la instalación requerida.</a:t>
            </a:r>
          </a:p>
          <a:p>
            <a:r>
              <a:rPr lang="es-EC" sz="2800" i="1" dirty="0"/>
              <a:t>Punto de vista químico.- </a:t>
            </a:r>
            <a:r>
              <a:rPr lang="es-EC" sz="2800" dirty="0"/>
              <a:t>Se encarga de estudiar elemento por elemento los componentes del petróleo. </a:t>
            </a:r>
            <a:endParaRPr lang="es-EC" sz="2800" dirty="0" smtClean="0"/>
          </a:p>
          <a:p>
            <a:r>
              <a:rPr lang="es-AR" sz="2800" i="1" dirty="0"/>
              <a:t>Punto de vista Físico.- </a:t>
            </a:r>
            <a:r>
              <a:rPr lang="es-AR" sz="2800" dirty="0"/>
              <a:t>S</a:t>
            </a:r>
            <a:r>
              <a:rPr lang="es-AR" sz="2800" dirty="0" smtClean="0"/>
              <a:t>e </a:t>
            </a:r>
            <a:r>
              <a:rPr lang="es-AR" sz="2800" dirty="0"/>
              <a:t>considera al petróleo como producto.</a:t>
            </a:r>
          </a:p>
          <a:p>
            <a:endParaRPr lang="es-EC" dirty="0"/>
          </a:p>
        </p:txBody>
      </p:sp>
    </p:spTree>
    <p:extLst>
      <p:ext uri="{BB962C8B-B14F-4D97-AF65-F5344CB8AC3E}">
        <p14:creationId xmlns:p14="http://schemas.microsoft.com/office/powerpoint/2010/main" val="877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3"/>
                </a:solidFill>
              </a:rPr>
              <a:t>Generación de Energía</a:t>
            </a:r>
            <a:endParaRPr lang="es-EC" dirty="0">
              <a:solidFill>
                <a:schemeClr val="accent3"/>
              </a:solidFill>
            </a:endParaRPr>
          </a:p>
        </p:txBody>
      </p:sp>
      <p:sp>
        <p:nvSpPr>
          <p:cNvPr id="5" name="4 Marcador de contenido"/>
          <p:cNvSpPr>
            <a:spLocks noGrp="1"/>
          </p:cNvSpPr>
          <p:nvPr>
            <p:ph idx="1"/>
          </p:nvPr>
        </p:nvSpPr>
        <p:spPr>
          <a:xfrm>
            <a:off x="1463040" y="2119257"/>
            <a:ext cx="6690360" cy="3603812"/>
          </a:xfrm>
        </p:spPr>
        <p:txBody>
          <a:bodyPr>
            <a:noAutofit/>
          </a:bodyPr>
          <a:lstStyle/>
          <a:p>
            <a:r>
              <a:rPr lang="es-EC" sz="3200" dirty="0" smtClean="0"/>
              <a:t>Suministro constante y confiable.</a:t>
            </a:r>
          </a:p>
          <a:p>
            <a:r>
              <a:rPr lang="es-EC" sz="3200" dirty="0" smtClean="0"/>
              <a:t>Debe ser 150% la capacidad teórica que los equipos necesitan.</a:t>
            </a:r>
          </a:p>
          <a:p>
            <a:r>
              <a:rPr lang="es-EC" sz="3200" dirty="0" smtClean="0"/>
              <a:t>Especial atención en la construcción de plantas de generación y estructuras asociadas.</a:t>
            </a:r>
            <a:endParaRPr lang="es-EC" sz="3200" dirty="0"/>
          </a:p>
        </p:txBody>
      </p:sp>
    </p:spTree>
    <p:extLst>
      <p:ext uri="{BB962C8B-B14F-4D97-AF65-F5344CB8AC3E}">
        <p14:creationId xmlns:p14="http://schemas.microsoft.com/office/powerpoint/2010/main" val="34423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EQUIPOS</a:t>
            </a:r>
            <a:endParaRPr lang="es-EC" dirty="0"/>
          </a:p>
        </p:txBody>
      </p:sp>
      <p:sp>
        <p:nvSpPr>
          <p:cNvPr id="5" name="4 Marcador de contenido"/>
          <p:cNvSpPr>
            <a:spLocks noGrp="1"/>
          </p:cNvSpPr>
          <p:nvPr>
            <p:ph idx="1"/>
          </p:nvPr>
        </p:nvSpPr>
        <p:spPr/>
        <p:txBody>
          <a:bodyPr/>
          <a:lstStyle/>
          <a:p>
            <a:r>
              <a:rPr lang="es-EC" dirty="0" smtClean="0"/>
              <a:t>Separador Horizontal</a:t>
            </a:r>
          </a:p>
          <a:p>
            <a:r>
              <a:rPr lang="es-EC" dirty="0" smtClean="0"/>
              <a:t>Bomba de Inyección de Agua</a:t>
            </a:r>
          </a:p>
          <a:p>
            <a:r>
              <a:rPr lang="es-EC" dirty="0" smtClean="0"/>
              <a:t>Torre en celosía, sistema silenciador</a:t>
            </a:r>
          </a:p>
          <a:p>
            <a:r>
              <a:rPr lang="es-EC" dirty="0" smtClean="0"/>
              <a:t>Generador de energía</a:t>
            </a:r>
          </a:p>
          <a:p>
            <a:endParaRPr lang="es-EC" dirty="0"/>
          </a:p>
        </p:txBody>
      </p:sp>
      <p:sp>
        <p:nvSpPr>
          <p:cNvPr id="6" name="5 Marcador de texto"/>
          <p:cNvSpPr>
            <a:spLocks noGrp="1"/>
          </p:cNvSpPr>
          <p:nvPr>
            <p:ph type="body" sz="half" idx="2"/>
          </p:nvPr>
        </p:nvSpPr>
        <p:spPr/>
        <p:txBody>
          <a:bodyPr>
            <a:normAutofit/>
          </a:bodyPr>
          <a:lstStyle/>
          <a:p>
            <a:r>
              <a:rPr lang="es-EC" dirty="0" smtClean="0"/>
              <a:t>Se realiza el estudio de la cimentación adecuada para:</a:t>
            </a:r>
            <a:endParaRPr lang="es-EC" dirty="0"/>
          </a:p>
        </p:txBody>
      </p:sp>
    </p:spTree>
    <p:extLst>
      <p:ext uri="{BB962C8B-B14F-4D97-AF65-F5344CB8AC3E}">
        <p14:creationId xmlns:p14="http://schemas.microsoft.com/office/powerpoint/2010/main" val="14353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solidFill>
                  <a:schemeClr val="accent1"/>
                </a:solidFill>
              </a:rPr>
              <a:t>Separador Horizontal</a:t>
            </a:r>
            <a:endParaRPr lang="es-EC" dirty="0">
              <a:solidFill>
                <a:schemeClr val="accent1"/>
              </a:solidFill>
            </a:endParaRPr>
          </a:p>
        </p:txBody>
      </p:sp>
      <p:pic>
        <p:nvPicPr>
          <p:cNvPr id="8" name="Picture 2" descr="http://www.trimeca.com.ve/Imaganes%20por%20proyecto/recipiente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6422" y="2119313"/>
            <a:ext cx="5210518"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C" dirty="0" smtClean="0">
                <a:solidFill>
                  <a:schemeClr val="accent1"/>
                </a:solidFill>
              </a:rPr>
              <a:t>Bomba de Inyección de Agua</a:t>
            </a:r>
            <a:endParaRPr lang="es-EC" dirty="0">
              <a:solidFill>
                <a:schemeClr val="accent1"/>
              </a:solidFill>
            </a:endParaRPr>
          </a:p>
        </p:txBody>
      </p:sp>
      <p:pic>
        <p:nvPicPr>
          <p:cNvPr id="6" name="Picture 2" descr="http://www.icrconsultores.com.ar/web/3c-plantas-de-inyeccion_BodyText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991720"/>
            <a:ext cx="5257800" cy="393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solidFill>
                  <a:schemeClr val="accent1"/>
                </a:solidFill>
              </a:rPr>
              <a:t>Torre sistema silenciador</a:t>
            </a:r>
            <a:endParaRPr lang="es-EC" dirty="0">
              <a:solidFill>
                <a:schemeClr val="accent1"/>
              </a:solidFill>
            </a:endParaRPr>
          </a:p>
        </p:txBody>
      </p:sp>
      <p:pic>
        <p:nvPicPr>
          <p:cNvPr id="6" name="Picture 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1223" t="32933" r="24721" b="21875"/>
          <a:stretch/>
        </p:blipFill>
        <p:spPr bwMode="auto">
          <a:xfrm>
            <a:off x="3429000" y="2057400"/>
            <a:ext cx="2167224" cy="391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OBJETIVO</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lgn="just">
              <a:buNone/>
            </a:pPr>
            <a:r>
              <a:rPr lang="en-US" dirty="0">
                <a:effectLst/>
              </a:rPr>
              <a:t>Elaborar un estudio detallado de los parámetros necesarios para el diseño de la cimentación de los equipos y maquinaria comúnmente utilizados en una facilidad petrolera de </a:t>
            </a:r>
            <a:r>
              <a:rPr lang="en-US" dirty="0" smtClean="0">
                <a:effectLst/>
              </a:rPr>
              <a:t>producción</a:t>
            </a:r>
            <a:r>
              <a:rPr lang="en-US" dirty="0">
                <a:effectLst/>
              </a:rPr>
              <a:t>.</a:t>
            </a:r>
            <a:endParaRPr lang="en-US" dirty="0"/>
          </a:p>
        </p:txBody>
      </p:sp>
    </p:spTree>
    <p:extLst>
      <p:ext uri="{BB962C8B-B14F-4D97-AF65-F5344CB8AC3E}">
        <p14:creationId xmlns:p14="http://schemas.microsoft.com/office/powerpoint/2010/main" val="6492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solidFill>
                  <a:schemeClr val="accent1"/>
                </a:solidFill>
              </a:rPr>
              <a:t>Generador Wartsila 7MW</a:t>
            </a:r>
            <a:endParaRPr lang="es-EC" dirty="0">
              <a:solidFill>
                <a:schemeClr val="accent1"/>
              </a:solidFill>
            </a:endParaRPr>
          </a:p>
        </p:txBody>
      </p:sp>
      <p:pic>
        <p:nvPicPr>
          <p:cNvPr id="6" name="5 Marcador de contenido"/>
          <p:cNvPicPr>
            <a:picLocks noGrp="1"/>
          </p:cNvPicPr>
          <p:nvPr>
            <p:ph idx="1"/>
          </p:nvPr>
        </p:nvPicPr>
        <p:blipFill>
          <a:blip r:embed="rId2" cstate="print"/>
          <a:srcRect/>
          <a:stretch>
            <a:fillRect/>
          </a:stretch>
        </p:blipFill>
        <p:spPr bwMode="auto">
          <a:xfrm>
            <a:off x="2177562" y="2119313"/>
            <a:ext cx="4768239" cy="3603625"/>
          </a:xfrm>
          <a:prstGeom prst="rect">
            <a:avLst/>
          </a:prstGeom>
          <a:noFill/>
          <a:ln w="9525">
            <a:noFill/>
            <a:miter lim="800000"/>
            <a:headEnd/>
            <a:tailEnd/>
          </a:ln>
        </p:spPr>
      </p:pic>
    </p:spTree>
    <p:extLst>
      <p:ext uri="{BB962C8B-B14F-4D97-AF65-F5344CB8AC3E}">
        <p14:creationId xmlns:p14="http://schemas.microsoft.com/office/powerpoint/2010/main" val="22324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t>CAPÍTULO </a:t>
            </a:r>
            <a:r>
              <a:rPr lang="es-AR" b="1" dirty="0" smtClean="0"/>
              <a:t>III:</a:t>
            </a:r>
            <a:endParaRPr lang="es-AR" b="1" dirty="0">
              <a:solidFill>
                <a:schemeClr val="accent5"/>
              </a:solidFill>
            </a:endParaRPr>
          </a:p>
        </p:txBody>
      </p:sp>
      <p:sp>
        <p:nvSpPr>
          <p:cNvPr id="4" name="3 Marcador de texto"/>
          <p:cNvSpPr>
            <a:spLocks noGrp="1"/>
          </p:cNvSpPr>
          <p:nvPr>
            <p:ph type="body" idx="1"/>
          </p:nvPr>
        </p:nvSpPr>
        <p:spPr/>
        <p:txBody>
          <a:bodyPr>
            <a:normAutofit/>
          </a:bodyPr>
          <a:lstStyle/>
          <a:p>
            <a:r>
              <a:rPr lang="es-EC" sz="2800" b="1" dirty="0" smtClean="0"/>
              <a:t>CIMENTACIONES </a:t>
            </a:r>
            <a:r>
              <a:rPr lang="es-EC" sz="2800" b="1" dirty="0"/>
              <a:t>PARA EQUIPO INDUSTRIAL</a:t>
            </a:r>
            <a:endParaRPr lang="es-AR" sz="2800" b="1" dirty="0"/>
          </a:p>
        </p:txBody>
      </p:sp>
    </p:spTree>
    <p:extLst>
      <p:ext uri="{BB962C8B-B14F-4D97-AF65-F5344CB8AC3E}">
        <p14:creationId xmlns:p14="http://schemas.microsoft.com/office/powerpoint/2010/main" val="12068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1"/>
                </a:solidFill>
              </a:rPr>
              <a:t>Tipo de Cimentación</a:t>
            </a:r>
            <a:endParaRPr lang="es-EC" dirty="0">
              <a:solidFill>
                <a:schemeClr val="accent1"/>
              </a:solidFill>
            </a:endParaRPr>
          </a:p>
        </p:txBody>
      </p:sp>
      <p:pic>
        <p:nvPicPr>
          <p:cNvPr id="6" name="25 Imagen" descr="tipos de cimentaciones.jpg"/>
          <p:cNvPicPr>
            <a:picLocks noGrp="1"/>
          </p:cNvPicPr>
          <p:nvPr>
            <p:ph idx="1"/>
          </p:nvPr>
        </p:nvPicPr>
        <p:blipFill>
          <a:blip r:embed="rId2" cstate="print"/>
          <a:stretch>
            <a:fillRect/>
          </a:stretch>
        </p:blipFill>
        <p:spPr>
          <a:xfrm>
            <a:off x="3048001" y="2119313"/>
            <a:ext cx="3124200" cy="3976687"/>
          </a:xfrm>
          <a:prstGeom prst="rect">
            <a:avLst/>
          </a:prstGeom>
        </p:spPr>
      </p:pic>
    </p:spTree>
    <p:extLst>
      <p:ext uri="{BB962C8B-B14F-4D97-AF65-F5344CB8AC3E}">
        <p14:creationId xmlns:p14="http://schemas.microsoft.com/office/powerpoint/2010/main" val="42827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1"/>
                </a:solidFill>
              </a:rPr>
              <a:t>Maquinaria y estructuras varias</a:t>
            </a:r>
            <a:endParaRPr lang="es-EC" dirty="0">
              <a:solidFill>
                <a:schemeClr val="accent1"/>
              </a:solidFill>
            </a:endParaRPr>
          </a:p>
        </p:txBody>
      </p:sp>
      <p:pic>
        <p:nvPicPr>
          <p:cNvPr id="5" name="33 Imagen" descr="Tipo bloque.png"/>
          <p:cNvPicPr>
            <a:picLocks noGrp="1"/>
          </p:cNvPicPr>
          <p:nvPr>
            <p:ph sz="quarter" idx="13"/>
          </p:nvPr>
        </p:nvPicPr>
        <p:blipFill>
          <a:blip r:embed="rId2" cstate="print">
            <a:clrChange>
              <a:clrFrom>
                <a:srgbClr val="FFFFFF"/>
              </a:clrFrom>
              <a:clrTo>
                <a:srgbClr val="FFFFFF">
                  <a:alpha val="0"/>
                </a:srgbClr>
              </a:clrTo>
            </a:clrChange>
          </a:blip>
          <a:stretch>
            <a:fillRect/>
          </a:stretch>
        </p:blipFill>
        <p:spPr>
          <a:xfrm>
            <a:off x="1110065" y="2133600"/>
            <a:ext cx="3200400" cy="1901687"/>
          </a:xfrm>
          <a:prstGeom prst="rect">
            <a:avLst/>
          </a:prstGeom>
        </p:spPr>
      </p:pic>
      <p:pic>
        <p:nvPicPr>
          <p:cNvPr id="6" name="37 Imagen" descr="Eq. sobre resortes.png"/>
          <p:cNvPicPr>
            <a:picLocks noGrp="1"/>
          </p:cNvPicPr>
          <p:nvPr>
            <p:ph sz="quarter" idx="14"/>
          </p:nvPr>
        </p:nvPicPr>
        <p:blipFill>
          <a:blip r:embed="rId3" cstate="print">
            <a:clrChange>
              <a:clrFrom>
                <a:srgbClr val="FFFFFF"/>
              </a:clrFrom>
              <a:clrTo>
                <a:srgbClr val="FFFFFF">
                  <a:alpha val="0"/>
                </a:srgbClr>
              </a:clrTo>
            </a:clrChange>
          </a:blip>
          <a:stretch>
            <a:fillRect/>
          </a:stretch>
        </p:blipFill>
        <p:spPr>
          <a:xfrm>
            <a:off x="5029200" y="1981200"/>
            <a:ext cx="3200400" cy="2094643"/>
          </a:xfrm>
          <a:prstGeom prst="rect">
            <a:avLst/>
          </a:prstGeom>
        </p:spPr>
      </p:pic>
      <p:pic>
        <p:nvPicPr>
          <p:cNvPr id="7" name="35 Imagen" descr="Tipo marco.png"/>
          <p:cNvPicPr/>
          <p:nvPr/>
        </p:nvPicPr>
        <p:blipFill>
          <a:blip r:embed="rId4" cstate="print">
            <a:clrChange>
              <a:clrFrom>
                <a:srgbClr val="FFFFFF"/>
              </a:clrFrom>
              <a:clrTo>
                <a:srgbClr val="FFFFFF">
                  <a:alpha val="0"/>
                </a:srgbClr>
              </a:clrTo>
            </a:clrChange>
          </a:blip>
          <a:stretch>
            <a:fillRect/>
          </a:stretch>
        </p:blipFill>
        <p:spPr>
          <a:xfrm>
            <a:off x="1295399" y="4121158"/>
            <a:ext cx="3200401" cy="2051042"/>
          </a:xfrm>
          <a:prstGeom prst="rect">
            <a:avLst/>
          </a:prstGeom>
        </p:spPr>
      </p:pic>
      <p:pic>
        <p:nvPicPr>
          <p:cNvPr id="8" name="36 Imagen" descr="Tipo marco con aisladores.png"/>
          <p:cNvPicPr/>
          <p:nvPr/>
        </p:nvPicPr>
        <p:blipFill>
          <a:blip r:embed="rId5" cstate="print">
            <a:clrChange>
              <a:clrFrom>
                <a:srgbClr val="FFFFFF"/>
              </a:clrFrom>
              <a:clrTo>
                <a:srgbClr val="FFFFFF">
                  <a:alpha val="0"/>
                </a:srgbClr>
              </a:clrTo>
            </a:clrChange>
          </a:blip>
          <a:stretch>
            <a:fillRect/>
          </a:stretch>
        </p:blipFill>
        <p:spPr>
          <a:xfrm>
            <a:off x="4988011" y="4195298"/>
            <a:ext cx="2971800" cy="1902762"/>
          </a:xfrm>
          <a:prstGeom prst="rect">
            <a:avLst/>
          </a:prstGeom>
        </p:spPr>
      </p:pic>
    </p:spTree>
    <p:extLst>
      <p:ext uri="{BB962C8B-B14F-4D97-AF65-F5344CB8AC3E}">
        <p14:creationId xmlns:p14="http://schemas.microsoft.com/office/powerpoint/2010/main" val="6609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82"/>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200" y="3733800"/>
            <a:ext cx="2159343" cy="2514600"/>
          </a:xfrm>
          <a:prstGeom prst="rect">
            <a:avLst/>
          </a:prstGeom>
        </p:spPr>
      </p:pic>
      <p:sp>
        <p:nvSpPr>
          <p:cNvPr id="9" name="8 Título"/>
          <p:cNvSpPr>
            <a:spLocks noGrp="1"/>
          </p:cNvSpPr>
          <p:nvPr>
            <p:ph type="title"/>
          </p:nvPr>
        </p:nvSpPr>
        <p:spPr/>
        <p:txBody>
          <a:bodyPr/>
          <a:lstStyle/>
          <a:p>
            <a:r>
              <a:rPr lang="es-EC" dirty="0" smtClean="0">
                <a:solidFill>
                  <a:schemeClr val="accent1"/>
                </a:solidFill>
              </a:rPr>
              <a:t>Recipientes</a:t>
            </a:r>
            <a:endParaRPr lang="es-EC" dirty="0">
              <a:solidFill>
                <a:schemeClr val="accent1"/>
              </a:solidFill>
            </a:endParaRPr>
          </a:p>
        </p:txBody>
      </p:sp>
      <p:pic>
        <p:nvPicPr>
          <p:cNvPr id="12" name="Picture 479"/>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l="32089" t="11369" r="47942" b="26953"/>
          <a:stretch/>
        </p:blipFill>
        <p:spPr bwMode="auto">
          <a:xfrm>
            <a:off x="1600200" y="2209800"/>
            <a:ext cx="2514600" cy="4038600"/>
          </a:xfrm>
          <a:prstGeom prst="rect">
            <a:avLst/>
          </a:prstGeom>
          <a:noFill/>
          <a:ln>
            <a:noFill/>
          </a:ln>
          <a:extLst>
            <a:ext uri="{53640926-AAD7-44D8-BBD7-CCE9431645EC}">
              <a14:shadowObscured xmlns:a14="http://schemas.microsoft.com/office/drawing/2010/main"/>
            </a:ext>
          </a:extLst>
        </p:spPr>
      </p:pic>
      <p:pic>
        <p:nvPicPr>
          <p:cNvPr id="13" name="Picture 480"/>
          <p:cNvPicPr>
            <a:picLocks noGrp="1"/>
          </p:cNvPicPr>
          <p:nvPr>
            <p:ph sz="quarter" idx="14"/>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784"/>
          <a:stretch/>
        </p:blipFill>
        <p:spPr bwMode="auto">
          <a:xfrm>
            <a:off x="4372747" y="1905000"/>
            <a:ext cx="2971800" cy="220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90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3"/>
                </a:solidFill>
              </a:rPr>
              <a:t>CONSIDERACIONES GENERALES</a:t>
            </a:r>
            <a:endParaRPr lang="es-EC" dirty="0">
              <a:solidFill>
                <a:schemeClr val="accent3"/>
              </a:solidFill>
            </a:endParaRPr>
          </a:p>
        </p:txBody>
      </p:sp>
      <p:sp>
        <p:nvSpPr>
          <p:cNvPr id="5" name="4 Marcador de contenido"/>
          <p:cNvSpPr>
            <a:spLocks noGrp="1"/>
          </p:cNvSpPr>
          <p:nvPr>
            <p:ph idx="1"/>
          </p:nvPr>
        </p:nvSpPr>
        <p:spPr/>
        <p:txBody>
          <a:bodyPr/>
          <a:lstStyle/>
          <a:p>
            <a:r>
              <a:rPr lang="es-AR" dirty="0" smtClean="0"/>
              <a:t>Requerimientos del cliente</a:t>
            </a:r>
          </a:p>
          <a:p>
            <a:r>
              <a:rPr lang="es-AR" dirty="0" smtClean="0"/>
              <a:t>Recursos económicos</a:t>
            </a:r>
          </a:p>
          <a:p>
            <a:r>
              <a:rPr lang="es-AR" dirty="0" smtClean="0"/>
              <a:t>Tipo de equipo o estructura</a:t>
            </a:r>
          </a:p>
          <a:p>
            <a:r>
              <a:rPr lang="es-AR" dirty="0" smtClean="0"/>
              <a:t>Materiales</a:t>
            </a:r>
          </a:p>
          <a:p>
            <a:r>
              <a:rPr lang="es-AR" dirty="0" smtClean="0"/>
              <a:t>Mantenimiento, ampliaciones</a:t>
            </a:r>
          </a:p>
          <a:p>
            <a:r>
              <a:rPr lang="es-AR" dirty="0" smtClean="0"/>
              <a:t>Normas y códigos</a:t>
            </a:r>
          </a:p>
          <a:p>
            <a:r>
              <a:rPr lang="es-AR" dirty="0" smtClean="0"/>
              <a:t>Análisis dinámico de ser el caso</a:t>
            </a:r>
            <a:endParaRPr lang="es-EC" dirty="0"/>
          </a:p>
        </p:txBody>
      </p:sp>
    </p:spTree>
    <p:extLst>
      <p:ext uri="{BB962C8B-B14F-4D97-AF65-F5344CB8AC3E}">
        <p14:creationId xmlns:p14="http://schemas.microsoft.com/office/powerpoint/2010/main" val="36180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3"/>
                </a:solidFill>
              </a:rPr>
              <a:t>Dimensionamiento</a:t>
            </a:r>
            <a:endParaRPr lang="es-EC" dirty="0">
              <a:solidFill>
                <a:schemeClr val="accent3"/>
              </a:solidFill>
            </a:endParaRPr>
          </a:p>
        </p:txBody>
      </p:sp>
      <p:sp>
        <p:nvSpPr>
          <p:cNvPr id="3" name="2 Marcador de contenido"/>
          <p:cNvSpPr>
            <a:spLocks noGrp="1"/>
          </p:cNvSpPr>
          <p:nvPr>
            <p:ph idx="1"/>
          </p:nvPr>
        </p:nvSpPr>
        <p:spPr/>
        <p:txBody>
          <a:bodyPr>
            <a:normAutofit lnSpcReduction="10000"/>
          </a:bodyPr>
          <a:lstStyle/>
          <a:p>
            <a:r>
              <a:rPr lang="es-EC" dirty="0" smtClean="0"/>
              <a:t>Anclajes de equipo</a:t>
            </a:r>
          </a:p>
          <a:p>
            <a:r>
              <a:rPr lang="es-EC" dirty="0" smtClean="0"/>
              <a:t>Restricciones de espacio y requerimiento de niveles</a:t>
            </a:r>
          </a:p>
          <a:p>
            <a:r>
              <a:rPr lang="es-EC" dirty="0" smtClean="0"/>
              <a:t>Verificar no exceder capacidad admisible del suelo</a:t>
            </a:r>
          </a:p>
          <a:p>
            <a:r>
              <a:rPr lang="es-EC" dirty="0" smtClean="0"/>
              <a:t>Factores de seguridad</a:t>
            </a:r>
          </a:p>
          <a:p>
            <a:r>
              <a:rPr lang="es-EC" dirty="0" smtClean="0"/>
              <a:t>Relación de masas en equipo dinámico</a:t>
            </a:r>
          </a:p>
          <a:p>
            <a:r>
              <a:rPr lang="es-EC" dirty="0" smtClean="0"/>
              <a:t>Verificar la necesidad de mejoramientos y/o el uso de pilotes</a:t>
            </a:r>
            <a:endParaRPr lang="es-EC" dirty="0"/>
          </a:p>
        </p:txBody>
      </p:sp>
    </p:spTree>
    <p:extLst>
      <p:ext uri="{BB962C8B-B14F-4D97-AF65-F5344CB8AC3E}">
        <p14:creationId xmlns:p14="http://schemas.microsoft.com/office/powerpoint/2010/main" val="26441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chemeClr val="accent3"/>
                </a:solidFill>
              </a:rPr>
              <a:t>CRITERIOS DE SELECCIÓN DEL TIPO DE CIMENTACIÓN</a:t>
            </a:r>
            <a:endParaRPr lang="es-EC" dirty="0">
              <a:solidFill>
                <a:schemeClr val="accent3"/>
              </a:solidFill>
            </a:endParaRPr>
          </a:p>
        </p:txBody>
      </p:sp>
      <p:sp>
        <p:nvSpPr>
          <p:cNvPr id="3" name="2 Marcador de contenido"/>
          <p:cNvSpPr>
            <a:spLocks noGrp="1"/>
          </p:cNvSpPr>
          <p:nvPr>
            <p:ph idx="1"/>
          </p:nvPr>
        </p:nvSpPr>
        <p:spPr/>
        <p:txBody>
          <a:bodyPr/>
          <a:lstStyle/>
          <a:p>
            <a:r>
              <a:rPr lang="es-EC" dirty="0" smtClean="0"/>
              <a:t>Localización del proyecto</a:t>
            </a:r>
          </a:p>
          <a:p>
            <a:r>
              <a:rPr lang="es-EC" dirty="0" smtClean="0"/>
              <a:t>Estudios de suelos</a:t>
            </a:r>
          </a:p>
          <a:p>
            <a:r>
              <a:rPr lang="es-EC" dirty="0" smtClean="0"/>
              <a:t>Mano de obra y disponibilidad de material</a:t>
            </a:r>
          </a:p>
          <a:p>
            <a:r>
              <a:rPr lang="es-EC" dirty="0" smtClean="0"/>
              <a:t>Métodos constructivos</a:t>
            </a:r>
          </a:p>
          <a:p>
            <a:r>
              <a:rPr lang="es-EC" dirty="0" smtClean="0"/>
              <a:t>Anclajes</a:t>
            </a:r>
          </a:p>
          <a:p>
            <a:r>
              <a:rPr lang="es-EC" dirty="0" smtClean="0"/>
              <a:t>Factor de seguridad a volcamiento y a deslizamiento</a:t>
            </a:r>
          </a:p>
          <a:p>
            <a:endParaRPr lang="es-EC" dirty="0"/>
          </a:p>
        </p:txBody>
      </p:sp>
    </p:spTree>
    <p:extLst>
      <p:ext uri="{BB962C8B-B14F-4D97-AF65-F5344CB8AC3E}">
        <p14:creationId xmlns:p14="http://schemas.microsoft.com/office/powerpoint/2010/main" val="32491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solidFill>
                  <a:schemeClr val="accent3"/>
                </a:solidFill>
              </a:rPr>
              <a:t>Factores de seguridad</a:t>
            </a:r>
            <a:endParaRPr lang="es-EC" dirty="0">
              <a:solidFill>
                <a:schemeClr val="accent3"/>
              </a:solidFill>
            </a:endParaRPr>
          </a:p>
        </p:txBody>
      </p:sp>
      <mc:AlternateContent xmlns:mc="http://schemas.openxmlformats.org/markup-compatibility/2006" xmlns:a14="http://schemas.microsoft.com/office/drawing/2010/main">
        <mc:Choice Requires="a14">
          <p:sp>
            <p:nvSpPr>
              <p:cNvPr id="6" name="5 Rectángulo"/>
              <p:cNvSpPr/>
              <p:nvPr/>
            </p:nvSpPr>
            <p:spPr>
              <a:xfrm>
                <a:off x="2133600" y="4343400"/>
                <a:ext cx="1808507" cy="6102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FSv</m:t>
                      </m:r>
                      <m:r>
                        <a:rPr lang="es-EC">
                          <a:latin typeface="Cambria Math"/>
                        </a:rPr>
                        <m:t>=</m:t>
                      </m:r>
                      <m:f>
                        <m:fPr>
                          <m:ctrlPr>
                            <a:rPr lang="es-AR" i="1">
                              <a:latin typeface="Cambria Math"/>
                            </a:rPr>
                          </m:ctrlPr>
                        </m:fPr>
                        <m:num>
                          <m:r>
                            <m:rPr>
                              <m:sty m:val="p"/>
                            </m:rPr>
                            <a:rPr lang="es-EC">
                              <a:latin typeface="Cambria Math"/>
                            </a:rPr>
                            <m:t>Me</m:t>
                          </m:r>
                        </m:num>
                        <m:den>
                          <m:r>
                            <m:rPr>
                              <m:sty m:val="p"/>
                            </m:rPr>
                            <a:rPr lang="es-EC">
                              <a:latin typeface="Cambria Math"/>
                            </a:rPr>
                            <m:t>Mv</m:t>
                          </m:r>
                        </m:den>
                      </m:f>
                      <m:r>
                        <a:rPr lang="es-EC">
                          <a:latin typeface="Cambria Math"/>
                        </a:rPr>
                        <m:t>≥1.5</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133600" y="4343400"/>
                <a:ext cx="1808507" cy="610232"/>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648200" y="4321983"/>
                <a:ext cx="351884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𝐹𝑆𝑑</m:t>
                      </m:r>
                      <m:r>
                        <a:rPr lang="es-EC" i="1" smtClean="0">
                          <a:latin typeface="Cambria Math"/>
                        </a:rPr>
                        <m:t>=</m:t>
                      </m:r>
                      <m:f>
                        <m:fPr>
                          <m:ctrlPr>
                            <a:rPr lang="es-AR" i="1">
                              <a:latin typeface="Cambria Math"/>
                            </a:rPr>
                          </m:ctrlPr>
                        </m:fPr>
                        <m:num>
                          <m:r>
                            <a:rPr lang="es-EC" i="1">
                              <a:latin typeface="Cambria Math"/>
                            </a:rPr>
                            <m:t>𝐴</m:t>
                          </m:r>
                          <m:r>
                            <a:rPr lang="es-EC" i="1">
                              <a:latin typeface="Cambria Math"/>
                            </a:rPr>
                            <m:t>∗</m:t>
                          </m:r>
                          <m:r>
                            <a:rPr lang="es-EC" i="1">
                              <a:latin typeface="Cambria Math"/>
                            </a:rPr>
                            <m:t>𝐶𝑑</m:t>
                          </m:r>
                        </m:num>
                        <m:den>
                          <m:r>
                            <a:rPr lang="es-EC" i="1">
                              <a:latin typeface="Cambria Math"/>
                            </a:rPr>
                            <m:t>𝑉</m:t>
                          </m:r>
                        </m:den>
                      </m:f>
                      <m:r>
                        <a:rPr lang="es-EC" i="1">
                          <a:latin typeface="Cambria Math"/>
                        </a:rPr>
                        <m:t>≥1.5 </m:t>
                      </m:r>
                      <m:r>
                        <a:rPr lang="es-AR" b="0" i="1" smtClean="0">
                          <a:latin typeface="Cambria Math"/>
                        </a:rPr>
                        <m:t>→</m:t>
                      </m:r>
                      <m:r>
                        <a:rPr lang="es-AR" b="0" i="1" smtClean="0">
                          <a:latin typeface="Cambria Math"/>
                        </a:rPr>
                        <m:t>𝐴𝑟𝑒𝑛𝑜𝑠𝑜𝑠</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4648200" y="4321983"/>
                <a:ext cx="3518848" cy="618311"/>
              </a:xfrm>
              <a:prstGeom prst="rect">
                <a:avLst/>
              </a:prstGeom>
              <a:blipFill rotWithShape="1">
                <a:blip r:embed="rId3"/>
                <a:stretch>
                  <a:fillRect/>
                </a:stretch>
              </a:blipFill>
            </p:spPr>
            <p:txBody>
              <a:bodyPr/>
              <a:lstStyle/>
              <a:p>
                <a:r>
                  <a:rPr lang="es-EC">
                    <a:noFill/>
                  </a:rPr>
                  <a:t> </a:t>
                </a:r>
              </a:p>
            </p:txBody>
          </p:sp>
        </mc:Fallback>
      </mc:AlternateContent>
      <p:pic>
        <p:nvPicPr>
          <p:cNvPr id="8" name="Picture 97"/>
          <p:cNvPicPr>
            <a:picLocks noGrp="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6257" y="1981200"/>
            <a:ext cx="4485753" cy="2133600"/>
          </a:xfrm>
          <a:prstGeom prst="rect">
            <a:avLst/>
          </a:prstGeom>
          <a:noFill/>
          <a:ln>
            <a:noFill/>
          </a:ln>
        </p:spPr>
      </p:pic>
      <mc:AlternateContent xmlns:mc="http://schemas.openxmlformats.org/markup-compatibility/2006" xmlns:a14="http://schemas.microsoft.com/office/drawing/2010/main">
        <mc:Choice Requires="a14">
          <p:sp>
            <p:nvSpPr>
              <p:cNvPr id="4" name="3 Rectángulo"/>
              <p:cNvSpPr/>
              <p:nvPr/>
            </p:nvSpPr>
            <p:spPr>
              <a:xfrm>
                <a:off x="2286000" y="5210629"/>
                <a:ext cx="5564087"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𝐹𝑆𝑑</m:t>
                      </m:r>
                      <m:r>
                        <a:rPr lang="es-EC" i="1" smtClean="0">
                          <a:latin typeface="Cambria Math"/>
                        </a:rPr>
                        <m:t>=</m:t>
                      </m:r>
                      <m:f>
                        <m:fPr>
                          <m:ctrlPr>
                            <a:rPr lang="es-AR" i="1">
                              <a:latin typeface="Cambria Math"/>
                            </a:rPr>
                          </m:ctrlPr>
                        </m:fPr>
                        <m:num>
                          <m:d>
                            <m:dPr>
                              <m:ctrlPr>
                                <a:rPr lang="es-AR" i="1">
                                  <a:latin typeface="Cambria Math"/>
                                </a:rPr>
                              </m:ctrlPr>
                            </m:dPr>
                            <m:e>
                              <m:r>
                                <a:rPr lang="es-EC" i="1">
                                  <a:latin typeface="Cambria Math"/>
                                </a:rPr>
                                <m:t>𝑁</m:t>
                              </m:r>
                              <m:r>
                                <a:rPr lang="es-EC" i="1">
                                  <a:latin typeface="Cambria Math"/>
                                </a:rPr>
                                <m:t>+</m:t>
                              </m:r>
                              <m:r>
                                <a:rPr lang="es-EC" i="1">
                                  <a:latin typeface="Cambria Math"/>
                                </a:rPr>
                                <m:t>𝑃𝑒𝑠𝑜</m:t>
                              </m:r>
                              <m:r>
                                <a:rPr lang="es-EC" i="1">
                                  <a:latin typeface="Cambria Math"/>
                                </a:rPr>
                                <m:t> </m:t>
                              </m:r>
                              <m:r>
                                <a:rPr lang="es-EC" i="1">
                                  <a:latin typeface="Cambria Math"/>
                                </a:rPr>
                                <m:t>𝑃𝑟𝑜𝑝𝑖𝑜</m:t>
                              </m:r>
                            </m:e>
                          </m:d>
                          <m:func>
                            <m:funcPr>
                              <m:ctrlPr>
                                <a:rPr lang="es-AR" i="1">
                                  <a:latin typeface="Cambria Math"/>
                                </a:rPr>
                              </m:ctrlPr>
                            </m:funcPr>
                            <m:fName>
                              <m:r>
                                <m:rPr>
                                  <m:sty m:val="p"/>
                                </m:rPr>
                                <a:rPr lang="es-EC">
                                  <a:latin typeface="Cambria Math"/>
                                </a:rPr>
                                <m:t>tan</m:t>
                              </m:r>
                            </m:fName>
                            <m:e>
                              <m:d>
                                <m:dPr>
                                  <m:ctrlPr>
                                    <a:rPr lang="es-AR" i="1">
                                      <a:latin typeface="Cambria Math"/>
                                    </a:rPr>
                                  </m:ctrlPr>
                                </m:dPr>
                                <m:e>
                                  <m:sSub>
                                    <m:sSubPr>
                                      <m:ctrlPr>
                                        <a:rPr lang="es-AR" i="1">
                                          <a:latin typeface="Cambria Math"/>
                                        </a:rPr>
                                      </m:ctrlPr>
                                    </m:sSubPr>
                                    <m:e>
                                      <m:r>
                                        <a:rPr lang="es-EC" i="1">
                                          <a:latin typeface="Cambria Math"/>
                                        </a:rPr>
                                        <m:t>𝜑</m:t>
                                      </m:r>
                                    </m:e>
                                    <m:sub>
                                      <m:r>
                                        <a:rPr lang="es-EC" i="1">
                                          <a:latin typeface="Cambria Math"/>
                                        </a:rPr>
                                        <m:t>𝑑</m:t>
                                      </m:r>
                                    </m:sub>
                                  </m:sSub>
                                </m:e>
                              </m:d>
                            </m:e>
                          </m:func>
                        </m:num>
                        <m:den>
                          <m:r>
                            <a:rPr lang="es-EC" i="1">
                              <a:latin typeface="Cambria Math"/>
                            </a:rPr>
                            <m:t>𝑉</m:t>
                          </m:r>
                        </m:den>
                      </m:f>
                      <m:r>
                        <a:rPr lang="es-EC">
                          <a:latin typeface="Cambria Math"/>
                        </a:rPr>
                        <m:t>≥1.5</m:t>
                      </m:r>
                      <m:r>
                        <a:rPr lang="es-AR" b="0" i="0" smtClean="0">
                          <a:latin typeface="Cambria Math"/>
                        </a:rPr>
                        <m:t>→</m:t>
                      </m:r>
                      <m:r>
                        <m:rPr>
                          <m:sty m:val="p"/>
                        </m:rPr>
                        <a:rPr lang="es-AR" b="0" i="0" smtClean="0">
                          <a:latin typeface="Cambria Math"/>
                        </a:rPr>
                        <m:t>Cohesivos</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2286000" y="5210629"/>
                <a:ext cx="5564087" cy="67653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429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accent6"/>
                </a:solidFill>
              </a:rPr>
              <a:t>Cargas Estáticas</a:t>
            </a:r>
            <a:endParaRPr lang="es-EC" dirty="0">
              <a:solidFill>
                <a:schemeClr val="accent6"/>
              </a:solidFill>
            </a:endParaRPr>
          </a:p>
        </p:txBody>
      </p:sp>
      <p:sp>
        <p:nvSpPr>
          <p:cNvPr id="3" name="2 Marcador de contenido"/>
          <p:cNvSpPr>
            <a:spLocks noGrp="1"/>
          </p:cNvSpPr>
          <p:nvPr>
            <p:ph idx="1"/>
          </p:nvPr>
        </p:nvSpPr>
        <p:spPr/>
        <p:txBody>
          <a:bodyPr/>
          <a:lstStyle/>
          <a:p>
            <a:r>
              <a:rPr lang="es-EC" dirty="0" smtClean="0"/>
              <a:t>Cargas Muertas</a:t>
            </a:r>
          </a:p>
          <a:p>
            <a:r>
              <a:rPr lang="es-EC" dirty="0" smtClean="0"/>
              <a:t>Carga Viva</a:t>
            </a:r>
          </a:p>
          <a:p>
            <a:r>
              <a:rPr lang="es-EC" dirty="0" smtClean="0"/>
              <a:t>Carga de Operación</a:t>
            </a:r>
          </a:p>
          <a:p>
            <a:r>
              <a:rPr lang="es-EC" dirty="0" smtClean="0"/>
              <a:t>Carga de prueba</a:t>
            </a:r>
          </a:p>
          <a:p>
            <a:r>
              <a:rPr lang="es-EC" dirty="0" smtClean="0"/>
              <a:t>Carga de Montaje, Mantenimiento y Reparación</a:t>
            </a:r>
          </a:p>
          <a:p>
            <a:r>
              <a:rPr lang="es-EC" dirty="0" smtClean="0"/>
              <a:t>Carga de Temperatura</a:t>
            </a:r>
          </a:p>
        </p:txBody>
      </p:sp>
    </p:spTree>
    <p:extLst>
      <p:ext uri="{BB962C8B-B14F-4D97-AF65-F5344CB8AC3E}">
        <p14:creationId xmlns:p14="http://schemas.microsoft.com/office/powerpoint/2010/main" val="178608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s-AR" b="1" dirty="0"/>
              <a:t>CAPÍTULO </a:t>
            </a:r>
            <a:r>
              <a:rPr lang="es-AR" b="1" dirty="0" smtClean="0"/>
              <a:t>I:</a:t>
            </a:r>
            <a:r>
              <a:rPr lang="es-AR" b="1" dirty="0"/>
              <a:t/>
            </a:r>
            <a:br>
              <a:rPr lang="es-AR" b="1" dirty="0"/>
            </a:br>
            <a:r>
              <a:rPr lang="es-EC" b="1" dirty="0" smtClean="0">
                <a:solidFill>
                  <a:schemeClr val="accent4"/>
                </a:solidFill>
              </a:rPr>
              <a:t>GENERALIDADES</a:t>
            </a:r>
            <a:endParaRPr lang="en-US" dirty="0">
              <a:solidFill>
                <a:schemeClr val="accent4"/>
              </a:solidFill>
            </a:endParaRPr>
          </a:p>
        </p:txBody>
      </p:sp>
      <p:sp>
        <p:nvSpPr>
          <p:cNvPr id="5" name="Content Placeholder 4"/>
          <p:cNvSpPr>
            <a:spLocks noGrp="1"/>
          </p:cNvSpPr>
          <p:nvPr>
            <p:ph idx="1"/>
          </p:nvPr>
        </p:nvSpPr>
        <p:spPr/>
        <p:txBody>
          <a:bodyPr>
            <a:normAutofit fontScale="92500" lnSpcReduction="20000"/>
          </a:bodyPr>
          <a:lstStyle/>
          <a:p>
            <a:pPr algn="just"/>
            <a:r>
              <a:rPr lang="es-EC" dirty="0"/>
              <a:t>El petróleo </a:t>
            </a:r>
            <a:r>
              <a:rPr lang="es-EC" dirty="0" smtClean="0"/>
              <a:t>es recurso </a:t>
            </a:r>
            <a:r>
              <a:rPr lang="es-EC" dirty="0"/>
              <a:t>confiable para el desarrollo de la </a:t>
            </a:r>
            <a:r>
              <a:rPr lang="es-EC" dirty="0" smtClean="0"/>
              <a:t>industria</a:t>
            </a:r>
            <a:r>
              <a:rPr lang="es-EC" dirty="0"/>
              <a:t>.</a:t>
            </a:r>
            <a:endParaRPr lang="es-EC" dirty="0" smtClean="0"/>
          </a:p>
          <a:p>
            <a:pPr algn="just"/>
            <a:r>
              <a:rPr lang="es-EC" dirty="0" smtClean="0"/>
              <a:t>El auge </a:t>
            </a:r>
            <a:r>
              <a:rPr lang="es-EC" dirty="0"/>
              <a:t>de la explotación estará vigente al menos dos décadas más, </a:t>
            </a:r>
            <a:r>
              <a:rPr lang="es-EC" dirty="0" smtClean="0"/>
              <a:t>en el Ecuador. </a:t>
            </a:r>
            <a:endParaRPr lang="es-AR" dirty="0"/>
          </a:p>
          <a:p>
            <a:pPr algn="just"/>
            <a:r>
              <a:rPr lang="es-EC" dirty="0"/>
              <a:t>Los yacimientos existentes en el Ecuador, </a:t>
            </a:r>
            <a:r>
              <a:rPr lang="es-EC" dirty="0" smtClean="0"/>
              <a:t>están mayormente concentrados </a:t>
            </a:r>
            <a:r>
              <a:rPr lang="es-EC" dirty="0"/>
              <a:t>en el </a:t>
            </a:r>
            <a:r>
              <a:rPr lang="es-EC" dirty="0" smtClean="0"/>
              <a:t>oriente; Santa </a:t>
            </a:r>
            <a:r>
              <a:rPr lang="es-EC" dirty="0"/>
              <a:t>Elena y </a:t>
            </a:r>
            <a:r>
              <a:rPr lang="es-EC" dirty="0" smtClean="0"/>
              <a:t>Esmeraldas presentan también actividad. </a:t>
            </a:r>
          </a:p>
          <a:p>
            <a:pPr algn="just"/>
            <a:r>
              <a:rPr lang="es-AR" dirty="0" smtClean="0"/>
              <a:t>El área civil </a:t>
            </a:r>
            <a:r>
              <a:rPr lang="es-AR" dirty="0"/>
              <a:t>abarca desde los caminos de acceso, estabilización de suelos, cimentaciones, estructuras, </a:t>
            </a:r>
            <a:r>
              <a:rPr lang="es-AR" dirty="0" smtClean="0"/>
              <a:t>soportería, campamentos, drenajes, etc.</a:t>
            </a:r>
            <a:endParaRPr lang="en-US" dirty="0"/>
          </a:p>
        </p:txBody>
      </p:sp>
    </p:spTree>
    <p:extLst>
      <p:ext uri="{BB962C8B-B14F-4D97-AF65-F5344CB8AC3E}">
        <p14:creationId xmlns:p14="http://schemas.microsoft.com/office/powerpoint/2010/main" val="998022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6"/>
                </a:solidFill>
              </a:rPr>
              <a:t>Cargas Dinámicas</a:t>
            </a:r>
            <a:endParaRPr lang="es-EC" dirty="0">
              <a:solidFill>
                <a:schemeClr val="accent6"/>
              </a:solidFill>
            </a:endParaRPr>
          </a:p>
        </p:txBody>
      </p:sp>
      <p:sp>
        <p:nvSpPr>
          <p:cNvPr id="7" name="6 Marcador de texto"/>
          <p:cNvSpPr>
            <a:spLocks noGrp="1"/>
          </p:cNvSpPr>
          <p:nvPr>
            <p:ph type="body" idx="1"/>
          </p:nvPr>
        </p:nvSpPr>
        <p:spPr>
          <a:xfrm>
            <a:off x="1600200" y="1447800"/>
            <a:ext cx="2939521" cy="820208"/>
          </a:xfrm>
        </p:spPr>
        <p:txBody>
          <a:bodyPr/>
          <a:lstStyle/>
          <a:p>
            <a:r>
              <a:rPr lang="es-EC" dirty="0" smtClean="0"/>
              <a:t>Sismo</a:t>
            </a:r>
            <a:endParaRPr lang="es-EC" dirty="0"/>
          </a:p>
        </p:txBody>
      </p:sp>
      <p:sp>
        <p:nvSpPr>
          <p:cNvPr id="8" name="7 Marcador de texto"/>
          <p:cNvSpPr>
            <a:spLocks noGrp="1"/>
          </p:cNvSpPr>
          <p:nvPr>
            <p:ph type="body" sz="quarter" idx="3"/>
          </p:nvPr>
        </p:nvSpPr>
        <p:spPr>
          <a:xfrm>
            <a:off x="4839755" y="1447800"/>
            <a:ext cx="2944368" cy="822960"/>
          </a:xfrm>
        </p:spPr>
        <p:txBody>
          <a:bodyPr/>
          <a:lstStyle/>
          <a:p>
            <a:r>
              <a:rPr lang="es-EC" dirty="0" smtClean="0"/>
              <a:t>Viento</a:t>
            </a:r>
            <a:endParaRPr lang="es-EC" dirty="0"/>
          </a:p>
        </p:txBody>
      </p:sp>
      <mc:AlternateContent xmlns:mc="http://schemas.openxmlformats.org/markup-compatibility/2006" xmlns:a14="http://schemas.microsoft.com/office/drawing/2010/main">
        <mc:Choice Requires="a14">
          <p:sp>
            <p:nvSpPr>
              <p:cNvPr id="9" name="8 Marcador de contenido"/>
              <p:cNvSpPr>
                <a:spLocks noGrp="1"/>
              </p:cNvSpPr>
              <p:nvPr>
                <p:ph sz="quarter" idx="13"/>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s-AR" i="1" smtClean="0">
                          <a:latin typeface="Cambria Math"/>
                        </a:rPr>
                        <m:t>𝑉</m:t>
                      </m:r>
                      <m:r>
                        <a:rPr lang="es-AR" i="1" smtClean="0">
                          <a:latin typeface="Cambria Math"/>
                        </a:rPr>
                        <m:t>=</m:t>
                      </m:r>
                      <m:f>
                        <m:fPr>
                          <m:ctrlPr>
                            <a:rPr lang="es-AR" i="1">
                              <a:latin typeface="Cambria Math"/>
                            </a:rPr>
                          </m:ctrlPr>
                        </m:fPr>
                        <m:num>
                          <m:r>
                            <a:rPr lang="es-AR" i="1">
                              <a:latin typeface="Cambria Math"/>
                            </a:rPr>
                            <m:t>𝜂</m:t>
                          </m:r>
                          <m:r>
                            <a:rPr lang="es-AR" i="1">
                              <a:latin typeface="Cambria Math"/>
                            </a:rPr>
                            <m:t>∗</m:t>
                          </m:r>
                          <m:r>
                            <a:rPr lang="es-AR" i="1">
                              <a:latin typeface="Cambria Math"/>
                            </a:rPr>
                            <m:t>𝑍</m:t>
                          </m:r>
                          <m:r>
                            <a:rPr lang="es-AR" i="1">
                              <a:latin typeface="Cambria Math"/>
                            </a:rPr>
                            <m:t>∗</m:t>
                          </m:r>
                          <m:sSub>
                            <m:sSubPr>
                              <m:ctrlPr>
                                <a:rPr lang="es-AR" i="1">
                                  <a:latin typeface="Cambria Math"/>
                                </a:rPr>
                              </m:ctrlPr>
                            </m:sSubPr>
                            <m:e>
                              <m:r>
                                <a:rPr lang="es-AR" i="1">
                                  <a:latin typeface="Cambria Math"/>
                                </a:rPr>
                                <m:t>𝐹</m:t>
                              </m:r>
                            </m:e>
                            <m:sub>
                              <m:r>
                                <a:rPr lang="es-AR" i="1">
                                  <a:latin typeface="Cambria Math"/>
                                </a:rPr>
                                <m:t>𝑎</m:t>
                              </m:r>
                            </m:sub>
                          </m:sSub>
                          <m:r>
                            <a:rPr lang="es-AR" i="1">
                              <a:latin typeface="Cambria Math"/>
                            </a:rPr>
                            <m:t>∗</m:t>
                          </m:r>
                          <m:r>
                            <a:rPr lang="es-AR" i="1">
                              <a:latin typeface="Cambria Math"/>
                            </a:rPr>
                            <m:t>𝐼</m:t>
                          </m:r>
                        </m:num>
                        <m:den>
                          <m:r>
                            <a:rPr lang="es-AR" i="1">
                              <a:latin typeface="Cambria Math"/>
                            </a:rPr>
                            <m:t>𝑅</m:t>
                          </m:r>
                        </m:den>
                      </m:f>
                      <m:r>
                        <a:rPr lang="es-AR" i="1">
                          <a:latin typeface="Cambria Math"/>
                        </a:rPr>
                        <m:t>𝑊</m:t>
                      </m:r>
                    </m:oMath>
                  </m:oMathPara>
                </a14:m>
                <a:endParaRPr lang="es-EC" dirty="0" smtClean="0"/>
              </a:p>
              <a:p>
                <a:pPr marL="0" indent="0">
                  <a:buNone/>
                </a:pPr>
                <a:endParaRPr lang="es-AR" i="1" dirty="0" smtClean="0"/>
              </a:p>
              <a:p>
                <a:pPr marL="0" indent="0">
                  <a:buNone/>
                </a:pPr>
                <a14:m>
                  <m:oMathPara xmlns:m="http://schemas.openxmlformats.org/officeDocument/2006/math">
                    <m:oMathParaPr>
                      <m:jc m:val="centerGroup"/>
                    </m:oMathParaPr>
                    <m:oMath xmlns:m="http://schemas.openxmlformats.org/officeDocument/2006/math">
                      <m:sSub>
                        <m:sSubPr>
                          <m:ctrlPr>
                            <a:rPr lang="es-AR" i="1">
                              <a:latin typeface="Cambria Math"/>
                            </a:rPr>
                          </m:ctrlPr>
                        </m:sSubPr>
                        <m:e>
                          <m:r>
                            <m:rPr>
                              <m:sty m:val="p"/>
                            </m:rPr>
                            <a:rPr lang="es-EC">
                              <a:latin typeface="Cambria Math"/>
                            </a:rPr>
                            <m:t>F</m:t>
                          </m:r>
                        </m:e>
                        <m:sub>
                          <m:r>
                            <m:rPr>
                              <m:sty m:val="p"/>
                            </m:rPr>
                            <a:rPr lang="es-EC">
                              <a:latin typeface="Cambria Math"/>
                            </a:rPr>
                            <m:t>X</m:t>
                          </m:r>
                        </m:sub>
                      </m:sSub>
                      <m:r>
                        <a:rPr lang="es-EC">
                          <a:latin typeface="Cambria Math"/>
                        </a:rPr>
                        <m:t>=</m:t>
                      </m:r>
                      <m:f>
                        <m:fPr>
                          <m:ctrlPr>
                            <a:rPr lang="es-AR" i="1">
                              <a:latin typeface="Cambria Math"/>
                            </a:rPr>
                          </m:ctrlPr>
                        </m:fPr>
                        <m:num>
                          <m:sSub>
                            <m:sSubPr>
                              <m:ctrlPr>
                                <a:rPr lang="es-AR" i="1">
                                  <a:latin typeface="Cambria Math"/>
                                </a:rPr>
                              </m:ctrlPr>
                            </m:sSubPr>
                            <m:e>
                              <m:r>
                                <m:rPr>
                                  <m:sty m:val="p"/>
                                </m:rPr>
                                <a:rPr lang="es-EC">
                                  <a:latin typeface="Cambria Math"/>
                                </a:rPr>
                                <m:t>w</m:t>
                              </m:r>
                            </m:e>
                            <m:sub>
                              <m:r>
                                <m:rPr>
                                  <m:sty m:val="p"/>
                                </m:rPr>
                                <a:rPr lang="es-EC">
                                  <a:latin typeface="Cambria Math"/>
                                </a:rPr>
                                <m:t>x</m:t>
                              </m:r>
                            </m:sub>
                          </m:sSub>
                          <m:sSub>
                            <m:sSubPr>
                              <m:ctrlPr>
                                <a:rPr lang="es-AR" i="1">
                                  <a:latin typeface="Cambria Math"/>
                                </a:rPr>
                              </m:ctrlPr>
                            </m:sSubPr>
                            <m:e>
                              <m:r>
                                <m:rPr>
                                  <m:sty m:val="p"/>
                                </m:rPr>
                                <a:rPr lang="es-EC">
                                  <a:latin typeface="Cambria Math"/>
                                </a:rPr>
                                <m:t>h</m:t>
                              </m:r>
                            </m:e>
                            <m:sub>
                              <m:r>
                                <m:rPr>
                                  <m:sty m:val="p"/>
                                </m:rPr>
                                <a:rPr lang="es-EC">
                                  <a:latin typeface="Cambria Math"/>
                                </a:rPr>
                                <m:t>x</m:t>
                              </m:r>
                            </m:sub>
                          </m:sSub>
                        </m:num>
                        <m:den>
                          <m:nary>
                            <m:naryPr>
                              <m:chr m:val="∑"/>
                              <m:limLoc m:val="undOvr"/>
                              <m:ctrlPr>
                                <a:rPr lang="es-AR" i="1">
                                  <a:latin typeface="Cambria Math"/>
                                </a:rPr>
                              </m:ctrlPr>
                            </m:naryPr>
                            <m:sub>
                              <m:r>
                                <m:rPr>
                                  <m:sty m:val="p"/>
                                </m:rPr>
                                <a:rPr lang="es-EC">
                                  <a:latin typeface="Cambria Math"/>
                                </a:rPr>
                                <m:t>i</m:t>
                              </m:r>
                              <m:r>
                                <a:rPr lang="es-EC">
                                  <a:latin typeface="Cambria Math"/>
                                </a:rPr>
                                <m:t>=1</m:t>
                              </m:r>
                            </m:sub>
                            <m:sup>
                              <m:r>
                                <m:rPr>
                                  <m:sty m:val="p"/>
                                </m:rPr>
                                <a:rPr lang="es-EC">
                                  <a:latin typeface="Cambria Math"/>
                                </a:rPr>
                                <m:t>n</m:t>
                              </m:r>
                            </m:sup>
                            <m:e>
                              <m:sSub>
                                <m:sSubPr>
                                  <m:ctrlPr>
                                    <a:rPr lang="es-AR" i="1">
                                      <a:latin typeface="Cambria Math"/>
                                    </a:rPr>
                                  </m:ctrlPr>
                                </m:sSubPr>
                                <m:e>
                                  <m:r>
                                    <m:rPr>
                                      <m:sty m:val="p"/>
                                    </m:rPr>
                                    <a:rPr lang="es-EC">
                                      <a:latin typeface="Cambria Math"/>
                                    </a:rPr>
                                    <m:t>w</m:t>
                                  </m:r>
                                </m:e>
                                <m:sub>
                                  <m:r>
                                    <m:rPr>
                                      <m:sty m:val="p"/>
                                    </m:rPr>
                                    <a:rPr lang="es-EC">
                                      <a:latin typeface="Cambria Math"/>
                                    </a:rPr>
                                    <m:t>i</m:t>
                                  </m:r>
                                </m:sub>
                              </m:sSub>
                              <m:sSub>
                                <m:sSubPr>
                                  <m:ctrlPr>
                                    <a:rPr lang="es-AR" i="1">
                                      <a:latin typeface="Cambria Math"/>
                                    </a:rPr>
                                  </m:ctrlPr>
                                </m:sSubPr>
                                <m:e>
                                  <m:r>
                                    <m:rPr>
                                      <m:sty m:val="p"/>
                                    </m:rPr>
                                    <a:rPr lang="es-EC">
                                      <a:latin typeface="Cambria Math"/>
                                    </a:rPr>
                                    <m:t>h</m:t>
                                  </m:r>
                                </m:e>
                                <m:sub>
                                  <m:r>
                                    <m:rPr>
                                      <m:sty m:val="p"/>
                                    </m:rPr>
                                    <a:rPr lang="es-EC">
                                      <a:latin typeface="Cambria Math"/>
                                    </a:rPr>
                                    <m:t>i</m:t>
                                  </m:r>
                                </m:sub>
                              </m:sSub>
                            </m:e>
                          </m:nary>
                        </m:den>
                      </m:f>
                      <m:r>
                        <m:rPr>
                          <m:sty m:val="p"/>
                        </m:rPr>
                        <a:rPr lang="es-EC">
                          <a:latin typeface="Cambria Math"/>
                        </a:rPr>
                        <m:t>V</m:t>
                      </m:r>
                    </m:oMath>
                  </m:oMathPara>
                </a14:m>
                <a:endParaRPr lang="es-AR" dirty="0"/>
              </a:p>
              <a:p>
                <a:pPr marL="0" indent="0">
                  <a:buNone/>
                </a:pPr>
                <a:endParaRPr lang="es-AR" i="1" dirty="0" smtClean="0"/>
              </a:p>
              <a:p>
                <a:pPr marL="0" indent="0">
                  <a:buNone/>
                </a:pPr>
                <a14:m>
                  <m:oMathPara xmlns:m="http://schemas.openxmlformats.org/officeDocument/2006/math">
                    <m:oMathParaPr>
                      <m:jc m:val="centerGroup"/>
                    </m:oMathParaPr>
                    <m:oMath xmlns:m="http://schemas.openxmlformats.org/officeDocument/2006/math">
                      <m:sSub>
                        <m:sSubPr>
                          <m:ctrlPr>
                            <a:rPr lang="es-AR" i="1">
                              <a:latin typeface="Cambria Math"/>
                            </a:rPr>
                          </m:ctrlPr>
                        </m:sSubPr>
                        <m:e>
                          <m:r>
                            <m:rPr>
                              <m:sty m:val="p"/>
                            </m:rPr>
                            <a:rPr lang="es-EC">
                              <a:latin typeface="Cambria Math"/>
                            </a:rPr>
                            <m:t>M</m:t>
                          </m:r>
                        </m:e>
                        <m:sub>
                          <m:r>
                            <m:rPr>
                              <m:sty m:val="p"/>
                            </m:rPr>
                            <a:rPr lang="es-EC">
                              <a:latin typeface="Cambria Math"/>
                            </a:rPr>
                            <m:t>sismo</m:t>
                          </m:r>
                        </m:sub>
                      </m:sSub>
                      <m:r>
                        <a:rPr lang="es-EC">
                          <a:latin typeface="Cambria Math"/>
                        </a:rPr>
                        <m:t>=</m:t>
                      </m:r>
                      <m:sSub>
                        <m:sSubPr>
                          <m:ctrlPr>
                            <a:rPr lang="es-AR" i="1">
                              <a:latin typeface="Cambria Math"/>
                            </a:rPr>
                          </m:ctrlPr>
                        </m:sSubPr>
                        <m:e>
                          <m:r>
                            <m:rPr>
                              <m:sty m:val="p"/>
                            </m:rPr>
                            <a:rPr lang="es-EC">
                              <a:latin typeface="Cambria Math"/>
                            </a:rPr>
                            <m:t>F</m:t>
                          </m:r>
                        </m:e>
                        <m:sub>
                          <m:r>
                            <m:rPr>
                              <m:sty m:val="p"/>
                            </m:rPr>
                            <a:rPr lang="es-EC">
                              <a:latin typeface="Cambria Math"/>
                            </a:rPr>
                            <m:t>x</m:t>
                          </m:r>
                        </m:sub>
                      </m:sSub>
                      <m:r>
                        <a:rPr lang="es-EC" i="1">
                          <a:latin typeface="Cambria Math"/>
                        </a:rPr>
                        <m:t>∗</m:t>
                      </m:r>
                      <m:r>
                        <m:rPr>
                          <m:sty m:val="p"/>
                        </m:rPr>
                        <a:rPr lang="es-EC">
                          <a:latin typeface="Cambria Math"/>
                        </a:rPr>
                        <m:t>brazo</m:t>
                      </m:r>
                    </m:oMath>
                  </m:oMathPara>
                </a14:m>
                <a:endParaRPr lang="es-AR" dirty="0"/>
              </a:p>
              <a:p>
                <a:pPr marL="0" indent="0">
                  <a:buNone/>
                </a:pPr>
                <a:endParaRPr lang="es-EC" dirty="0"/>
              </a:p>
            </p:txBody>
          </p:sp>
        </mc:Choice>
        <mc:Fallback xmlns="">
          <p:sp>
            <p:nvSpPr>
              <p:cNvPr id="9" name="8 Marcador de contenido"/>
              <p:cNvSpPr>
                <a:spLocks noGrp="1" noRot="1" noChangeAspect="1" noMove="1" noResize="1" noEditPoints="1" noAdjustHandles="1" noChangeArrowheads="1" noChangeShapeType="1" noTextEdit="1"/>
              </p:cNvSpPr>
              <p:nvPr>
                <p:ph sz="quarter" idx="13"/>
              </p:nvPr>
            </p:nvSpPr>
            <p:spPr>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Marcador de contenido"/>
              <p:cNvSpPr>
                <a:spLocks noGrp="1"/>
              </p:cNvSpPr>
              <p:nvPr>
                <p:ph sz="quarter" idx="14"/>
              </p:nvPr>
            </p:nvSpPr>
            <p:spPr>
              <a:xfrm>
                <a:off x="4645150" y="2209800"/>
                <a:ext cx="3813050" cy="3880338"/>
              </a:xfrm>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s-AR" sz="1400" i="1" smtClean="0">
                              <a:latin typeface="Cambria Math"/>
                            </a:rPr>
                          </m:ctrlPr>
                        </m:sSubPr>
                        <m:e>
                          <m:r>
                            <a:rPr lang="es-AR" sz="1400" i="1">
                              <a:latin typeface="Cambria Math"/>
                            </a:rPr>
                            <m:t> </m:t>
                          </m:r>
                          <m:r>
                            <a:rPr lang="es-AR" sz="1400" i="1">
                              <a:latin typeface="Cambria Math"/>
                            </a:rPr>
                            <m:t>𝑞</m:t>
                          </m:r>
                        </m:e>
                        <m:sub>
                          <m:r>
                            <a:rPr lang="es-AR" sz="1400" i="1">
                              <a:latin typeface="Cambria Math"/>
                            </a:rPr>
                            <m:t>𝑧</m:t>
                          </m:r>
                        </m:sub>
                      </m:sSub>
                      <m:r>
                        <a:rPr lang="es-AR" sz="1400" i="1">
                          <a:latin typeface="Cambria Math"/>
                        </a:rPr>
                        <m:t>=0.613</m:t>
                      </m:r>
                      <m:sSub>
                        <m:sSubPr>
                          <m:ctrlPr>
                            <a:rPr lang="es-AR" sz="1400" i="1">
                              <a:latin typeface="Cambria Math"/>
                            </a:rPr>
                          </m:ctrlPr>
                        </m:sSubPr>
                        <m:e>
                          <m:r>
                            <a:rPr lang="es-AR" sz="1400" i="1">
                              <a:latin typeface="Cambria Math"/>
                            </a:rPr>
                            <m:t>𝐾</m:t>
                          </m:r>
                        </m:e>
                        <m:sub>
                          <m:r>
                            <a:rPr lang="es-AR" sz="1400" i="1">
                              <a:latin typeface="Cambria Math"/>
                            </a:rPr>
                            <m:t>𝑧</m:t>
                          </m:r>
                        </m:sub>
                      </m:sSub>
                      <m:sSub>
                        <m:sSubPr>
                          <m:ctrlPr>
                            <a:rPr lang="es-AR" sz="1400" i="1">
                              <a:latin typeface="Cambria Math"/>
                            </a:rPr>
                          </m:ctrlPr>
                        </m:sSubPr>
                        <m:e>
                          <m:r>
                            <a:rPr lang="es-AR" sz="1400" i="1">
                              <a:latin typeface="Cambria Math"/>
                            </a:rPr>
                            <m:t>𝐾</m:t>
                          </m:r>
                        </m:e>
                        <m:sub>
                          <m:r>
                            <a:rPr lang="es-AR" sz="1400" i="1">
                              <a:latin typeface="Cambria Math"/>
                            </a:rPr>
                            <m:t>𝑧𝑡</m:t>
                          </m:r>
                        </m:sub>
                      </m:sSub>
                      <m:sSub>
                        <m:sSubPr>
                          <m:ctrlPr>
                            <a:rPr lang="es-AR" sz="1400" i="1">
                              <a:latin typeface="Cambria Math"/>
                            </a:rPr>
                          </m:ctrlPr>
                        </m:sSubPr>
                        <m:e>
                          <m:r>
                            <a:rPr lang="es-AR" sz="1400" i="1">
                              <a:latin typeface="Cambria Math"/>
                            </a:rPr>
                            <m:t>𝐾</m:t>
                          </m:r>
                        </m:e>
                        <m:sub>
                          <m:r>
                            <a:rPr lang="es-AR" sz="1400" i="1">
                              <a:latin typeface="Cambria Math"/>
                            </a:rPr>
                            <m:t>𝑑</m:t>
                          </m:r>
                        </m:sub>
                      </m:sSub>
                      <m:r>
                        <a:rPr lang="es-AR" sz="1400" i="1">
                          <a:latin typeface="Cambria Math"/>
                        </a:rPr>
                        <m:t>∗</m:t>
                      </m:r>
                      <m:sSup>
                        <m:sSupPr>
                          <m:ctrlPr>
                            <a:rPr lang="es-AR" sz="1400" i="1">
                              <a:latin typeface="Cambria Math"/>
                            </a:rPr>
                          </m:ctrlPr>
                        </m:sSupPr>
                        <m:e>
                          <m:r>
                            <a:rPr lang="es-AR" sz="1400" i="1">
                              <a:latin typeface="Cambria Math"/>
                            </a:rPr>
                            <m:t>𝑉</m:t>
                          </m:r>
                        </m:e>
                        <m:sup>
                          <m:r>
                            <a:rPr lang="es-AR" sz="1400" i="1">
                              <a:latin typeface="Cambria Math"/>
                            </a:rPr>
                            <m:t>2</m:t>
                          </m:r>
                        </m:sup>
                      </m:sSup>
                      <m:r>
                        <a:rPr lang="es-AR" sz="1400" i="1">
                          <a:latin typeface="Cambria Math"/>
                        </a:rPr>
                        <m:t>𝐼</m:t>
                      </m:r>
                    </m:oMath>
                  </m:oMathPara>
                </a14:m>
                <a:endParaRPr lang="es-AR" sz="1400" i="1" dirty="0" smtClean="0"/>
              </a:p>
              <a:p>
                <a:pPr marL="0" indent="0">
                  <a:buNone/>
                </a:pPr>
                <a14:m>
                  <m:oMathPara xmlns:m="http://schemas.openxmlformats.org/officeDocument/2006/math">
                    <m:oMathParaPr>
                      <m:jc m:val="centerGroup"/>
                    </m:oMathParaPr>
                    <m:oMath xmlns:m="http://schemas.openxmlformats.org/officeDocument/2006/math">
                      <m:sSub>
                        <m:sSubPr>
                          <m:ctrlPr>
                            <a:rPr lang="es-AR" sz="1400" i="1">
                              <a:latin typeface="Cambria Math"/>
                            </a:rPr>
                          </m:ctrlPr>
                        </m:sSubPr>
                        <m:e>
                          <m:r>
                            <a:rPr lang="es-AR" sz="1400" i="1">
                              <a:latin typeface="Cambria Math"/>
                            </a:rPr>
                            <m:t>𝑃</m:t>
                          </m:r>
                        </m:e>
                        <m:sub>
                          <m:r>
                            <a:rPr lang="es-AR" sz="1400" i="1">
                              <a:latin typeface="Cambria Math"/>
                            </a:rPr>
                            <m:t>𝑧</m:t>
                          </m:r>
                        </m:sub>
                      </m:sSub>
                      <m:r>
                        <a:rPr lang="es-AR" sz="1400" i="1">
                          <a:latin typeface="Cambria Math"/>
                        </a:rPr>
                        <m:t>=</m:t>
                      </m:r>
                      <m:sSub>
                        <m:sSubPr>
                          <m:ctrlPr>
                            <a:rPr lang="es-AR" sz="1400" i="1">
                              <a:latin typeface="Cambria Math"/>
                            </a:rPr>
                          </m:ctrlPr>
                        </m:sSubPr>
                        <m:e>
                          <m:r>
                            <a:rPr lang="es-AR" sz="1400" i="1">
                              <a:latin typeface="Cambria Math"/>
                            </a:rPr>
                            <m:t>𝑞</m:t>
                          </m:r>
                        </m:e>
                        <m:sub>
                          <m:r>
                            <a:rPr lang="es-AR" sz="1400" i="1">
                              <a:latin typeface="Cambria Math"/>
                            </a:rPr>
                            <m:t>𝑧</m:t>
                          </m:r>
                        </m:sub>
                      </m:sSub>
                      <m:r>
                        <a:rPr lang="es-AR" sz="1400" i="1">
                          <a:latin typeface="Cambria Math"/>
                        </a:rPr>
                        <m:t>𝐺</m:t>
                      </m:r>
                      <m:sSub>
                        <m:sSubPr>
                          <m:ctrlPr>
                            <a:rPr lang="es-AR" sz="1400" i="1">
                              <a:latin typeface="Cambria Math"/>
                            </a:rPr>
                          </m:ctrlPr>
                        </m:sSubPr>
                        <m:e>
                          <m:r>
                            <a:rPr lang="es-AR" sz="1400" i="1">
                              <a:latin typeface="Cambria Math"/>
                            </a:rPr>
                            <m:t>𝐶</m:t>
                          </m:r>
                        </m:e>
                        <m:sub>
                          <m:r>
                            <a:rPr lang="es-AR" sz="1400" i="1">
                              <a:latin typeface="Cambria Math"/>
                            </a:rPr>
                            <m:t>𝑓</m:t>
                          </m:r>
                        </m:sub>
                      </m:sSub>
                    </m:oMath>
                  </m:oMathPara>
                </a14:m>
                <a:endParaRPr lang="es-AR" sz="1400" dirty="0" smtClean="0"/>
              </a:p>
              <a:p>
                <a:pPr marL="0" indent="0">
                  <a:buNone/>
                </a:pPr>
                <a:endParaRPr lang="es-AR" sz="1200" dirty="0"/>
              </a:p>
              <a:p>
                <a:r>
                  <a:rPr lang="es-EC" sz="1600" dirty="0"/>
                  <a:t>qz: presión dinámica a la altura z</a:t>
                </a:r>
                <a:endParaRPr lang="es-AR" sz="1600" dirty="0"/>
              </a:p>
              <a:p>
                <a:r>
                  <a:rPr lang="es-EC" sz="1600" dirty="0"/>
                  <a:t>V: velocidad básica del viento (m/s)</a:t>
                </a:r>
                <a:endParaRPr lang="es-AR" sz="1600" dirty="0"/>
              </a:p>
              <a:p>
                <a:r>
                  <a:rPr lang="es-EC" sz="1600" dirty="0"/>
                  <a:t>I: factor de </a:t>
                </a:r>
                <a:r>
                  <a:rPr lang="es-EC" sz="1600" dirty="0" smtClean="0"/>
                  <a:t>importancia</a:t>
                </a:r>
              </a:p>
              <a:p>
                <a:r>
                  <a:rPr lang="es-EC" sz="1600" dirty="0" smtClean="0"/>
                  <a:t>Kz</a:t>
                </a:r>
                <a:r>
                  <a:rPr lang="es-EC" sz="1600" dirty="0"/>
                  <a:t>: coeficiente de presión de velocidad evaluado a la altura z </a:t>
                </a:r>
                <a:endParaRPr lang="es-AR" sz="1600" dirty="0"/>
              </a:p>
              <a:p>
                <a:r>
                  <a:rPr lang="es-EC" sz="1600" dirty="0"/>
                  <a:t>Kzt: factor </a:t>
                </a:r>
                <a:r>
                  <a:rPr lang="es-EC" sz="1600" dirty="0" smtClean="0"/>
                  <a:t>topográfico.</a:t>
                </a:r>
                <a:endParaRPr lang="es-AR" sz="1600" dirty="0"/>
              </a:p>
              <a:p>
                <a:r>
                  <a:rPr lang="es-EC" sz="1600" dirty="0"/>
                  <a:t>Kd: factor de direccionalidad del viento </a:t>
                </a:r>
                <a:endParaRPr lang="es-EC" sz="1600" dirty="0" smtClean="0"/>
              </a:p>
              <a:p>
                <a:r>
                  <a:rPr lang="es-EC" sz="1600" dirty="0" smtClean="0"/>
                  <a:t>Pz</a:t>
                </a:r>
                <a:r>
                  <a:rPr lang="es-EC" sz="1600" dirty="0"/>
                  <a:t>: Presión de diseño a la altura z (lb/pie2)</a:t>
                </a:r>
                <a:endParaRPr lang="es-AR" sz="1600" dirty="0"/>
              </a:p>
              <a:p>
                <a:r>
                  <a:rPr lang="es-EC" sz="1600" dirty="0"/>
                  <a:t>G: Factor de </a:t>
                </a:r>
                <a:r>
                  <a:rPr lang="es-EC" sz="1600" dirty="0" smtClean="0"/>
                  <a:t>ráfaga</a:t>
                </a:r>
              </a:p>
              <a:p>
                <a:r>
                  <a:rPr lang="es-EC" sz="1600" dirty="0" smtClean="0"/>
                  <a:t>Cf</a:t>
                </a:r>
                <a:r>
                  <a:rPr lang="es-EC" sz="1600" dirty="0"/>
                  <a:t>: Coeficiente de presión o </a:t>
                </a:r>
                <a:r>
                  <a:rPr lang="es-EC" sz="1600" dirty="0" smtClean="0"/>
                  <a:t>succión</a:t>
                </a:r>
                <a:endParaRPr lang="es-AR" sz="1600" dirty="0"/>
              </a:p>
            </p:txBody>
          </p:sp>
        </mc:Choice>
        <mc:Fallback xmlns="">
          <p:sp>
            <p:nvSpPr>
              <p:cNvPr id="10" name="9 Marcador de contenido"/>
              <p:cNvSpPr>
                <a:spLocks noGrp="1" noRot="1" noChangeAspect="1" noMove="1" noResize="1" noEditPoints="1" noAdjustHandles="1" noChangeArrowheads="1" noChangeShapeType="1" noTextEdit="1"/>
              </p:cNvSpPr>
              <p:nvPr>
                <p:ph sz="quarter" idx="14"/>
              </p:nvPr>
            </p:nvSpPr>
            <p:spPr>
              <a:xfrm>
                <a:off x="4645150" y="2209800"/>
                <a:ext cx="3813050" cy="3880338"/>
              </a:xfrm>
              <a:blipFill rotWithShape="1">
                <a:blip r:embed="rId3"/>
                <a:stretch>
                  <a:fillRect l="-319" r="-1597" b="-3145"/>
                </a:stretch>
              </a:blipFill>
            </p:spPr>
            <p:txBody>
              <a:bodyPr/>
              <a:lstStyle/>
              <a:p>
                <a:r>
                  <a:rPr lang="es-EC">
                    <a:noFill/>
                  </a:rPr>
                  <a:t> </a:t>
                </a:r>
              </a:p>
            </p:txBody>
          </p:sp>
        </mc:Fallback>
      </mc:AlternateContent>
    </p:spTree>
    <p:extLst>
      <p:ext uri="{BB962C8B-B14F-4D97-AF65-F5344CB8AC3E}">
        <p14:creationId xmlns:p14="http://schemas.microsoft.com/office/powerpoint/2010/main" val="32430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down)">
                                      <p:cBhvr>
                                        <p:cTn id="39" dur="500"/>
                                        <p:tgtEl>
                                          <p:spTgt spid="1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wipe(down)">
                                      <p:cBhvr>
                                        <p:cTn id="44" dur="500"/>
                                        <p:tgtEl>
                                          <p:spTgt spid="10">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wipe(down)">
                                      <p:cBhvr>
                                        <p:cTn id="49" dur="500"/>
                                        <p:tgtEl>
                                          <p:spTgt spid="10">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wipe(down)">
                                      <p:cBhvr>
                                        <p:cTn id="54" dur="500"/>
                                        <p:tgtEl>
                                          <p:spTgt spid="10">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0">
                                            <p:txEl>
                                              <p:pRg st="6" end="6"/>
                                            </p:txEl>
                                          </p:spTgt>
                                        </p:tgtEl>
                                        <p:attrNameLst>
                                          <p:attrName>style.visibility</p:attrName>
                                        </p:attrNameLst>
                                      </p:cBhvr>
                                      <p:to>
                                        <p:strVal val="visible"/>
                                      </p:to>
                                    </p:set>
                                    <p:animEffect transition="in" filter="wipe(down)">
                                      <p:cBhvr>
                                        <p:cTn id="59" dur="500"/>
                                        <p:tgtEl>
                                          <p:spTgt spid="10">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xEl>
                                              <p:pRg st="7" end="7"/>
                                            </p:txEl>
                                          </p:spTgt>
                                        </p:tgtEl>
                                        <p:attrNameLst>
                                          <p:attrName>style.visibility</p:attrName>
                                        </p:attrNameLst>
                                      </p:cBhvr>
                                      <p:to>
                                        <p:strVal val="visible"/>
                                      </p:to>
                                    </p:set>
                                    <p:animEffect transition="in" filter="wipe(down)">
                                      <p:cBhvr>
                                        <p:cTn id="64" dur="500"/>
                                        <p:tgtEl>
                                          <p:spTgt spid="10">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
                                            <p:txEl>
                                              <p:pRg st="8" end="8"/>
                                            </p:txEl>
                                          </p:spTgt>
                                        </p:tgtEl>
                                        <p:attrNameLst>
                                          <p:attrName>style.visibility</p:attrName>
                                        </p:attrNameLst>
                                      </p:cBhvr>
                                      <p:to>
                                        <p:strVal val="visible"/>
                                      </p:to>
                                    </p:set>
                                    <p:animEffect transition="in" filter="wipe(down)">
                                      <p:cBhvr>
                                        <p:cTn id="69" dur="500"/>
                                        <p:tgtEl>
                                          <p:spTgt spid="10">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xEl>
                                              <p:pRg st="9" end="9"/>
                                            </p:txEl>
                                          </p:spTgt>
                                        </p:tgtEl>
                                        <p:attrNameLst>
                                          <p:attrName>style.visibility</p:attrName>
                                        </p:attrNameLst>
                                      </p:cBhvr>
                                      <p:to>
                                        <p:strVal val="visible"/>
                                      </p:to>
                                    </p:set>
                                    <p:animEffect transition="in" filter="wipe(down)">
                                      <p:cBhvr>
                                        <p:cTn id="74" dur="500"/>
                                        <p:tgtEl>
                                          <p:spTgt spid="10">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0">
                                            <p:txEl>
                                              <p:pRg st="10" end="10"/>
                                            </p:txEl>
                                          </p:spTgt>
                                        </p:tgtEl>
                                        <p:attrNameLst>
                                          <p:attrName>style.visibility</p:attrName>
                                        </p:attrNameLst>
                                      </p:cBhvr>
                                      <p:to>
                                        <p:strVal val="visible"/>
                                      </p:to>
                                    </p:set>
                                    <p:animEffect transition="in" filter="wipe(down)">
                                      <p:cBhvr>
                                        <p:cTn id="79" dur="500"/>
                                        <p:tgtEl>
                                          <p:spTgt spid="10">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0">
                                            <p:txEl>
                                              <p:pRg st="11" end="11"/>
                                            </p:txEl>
                                          </p:spTgt>
                                        </p:tgtEl>
                                        <p:attrNameLst>
                                          <p:attrName>style.visibility</p:attrName>
                                        </p:attrNameLst>
                                      </p:cBhvr>
                                      <p:to>
                                        <p:strVal val="visible"/>
                                      </p:to>
                                    </p:set>
                                    <p:animEffect transition="in" filter="wipe(down)">
                                      <p:cBhvr>
                                        <p:cTn id="84"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P spid="9" grpId="0" build="p"/>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C" dirty="0" smtClean="0">
                <a:solidFill>
                  <a:schemeClr val="accent6"/>
                </a:solidFill>
              </a:rPr>
              <a:t>Combinaciones de Carga</a:t>
            </a:r>
            <a:endParaRPr lang="es-EC" dirty="0">
              <a:solidFill>
                <a:schemeClr val="accent6"/>
              </a:solidFill>
            </a:endParaRPr>
          </a:p>
        </p:txBody>
      </p:sp>
      <p:sp>
        <p:nvSpPr>
          <p:cNvPr id="10" name="9 Marcador de texto"/>
          <p:cNvSpPr>
            <a:spLocks noGrp="1"/>
          </p:cNvSpPr>
          <p:nvPr>
            <p:ph type="body" idx="1"/>
          </p:nvPr>
        </p:nvSpPr>
        <p:spPr/>
        <p:txBody>
          <a:bodyPr/>
          <a:lstStyle/>
          <a:p>
            <a:r>
              <a:rPr lang="es-EC" dirty="0" smtClean="0"/>
              <a:t>Servicio</a:t>
            </a:r>
            <a:endParaRPr lang="es-EC" dirty="0"/>
          </a:p>
        </p:txBody>
      </p:sp>
      <p:sp>
        <p:nvSpPr>
          <p:cNvPr id="11" name="10 Marcador de texto"/>
          <p:cNvSpPr>
            <a:spLocks noGrp="1"/>
          </p:cNvSpPr>
          <p:nvPr>
            <p:ph type="body" sz="quarter" idx="3"/>
          </p:nvPr>
        </p:nvSpPr>
        <p:spPr/>
        <p:txBody>
          <a:bodyPr/>
          <a:lstStyle/>
          <a:p>
            <a:r>
              <a:rPr lang="es-EC" dirty="0" smtClean="0"/>
              <a:t>Últimas</a:t>
            </a:r>
            <a:endParaRPr lang="es-EC" dirty="0"/>
          </a:p>
        </p:txBody>
      </p:sp>
      <p:sp>
        <p:nvSpPr>
          <p:cNvPr id="12" name="11 Marcador de contenido"/>
          <p:cNvSpPr>
            <a:spLocks noGrp="1"/>
          </p:cNvSpPr>
          <p:nvPr>
            <p:ph sz="quarter" idx="13"/>
          </p:nvPr>
        </p:nvSpPr>
        <p:spPr/>
        <p:txBody>
          <a:bodyPr>
            <a:noAutofit/>
          </a:bodyPr>
          <a:lstStyle/>
          <a:p>
            <a:r>
              <a:rPr lang="es-EC" sz="1500" dirty="0"/>
              <a:t>Ra1= D </a:t>
            </a:r>
            <a:endParaRPr lang="es-AR" sz="1500" dirty="0"/>
          </a:p>
          <a:p>
            <a:r>
              <a:rPr lang="es-EC" sz="1500" dirty="0"/>
              <a:t>Ra2= D + L </a:t>
            </a:r>
            <a:endParaRPr lang="es-AR" sz="1500" dirty="0"/>
          </a:p>
          <a:p>
            <a:r>
              <a:rPr lang="es-EC" sz="1500" dirty="0"/>
              <a:t>Ra3= D + Inst </a:t>
            </a:r>
            <a:endParaRPr lang="es-AR" sz="1500" dirty="0"/>
          </a:p>
          <a:p>
            <a:r>
              <a:rPr lang="es-EC" sz="1500" dirty="0"/>
              <a:t>Ra4= D + 0.75 L + 0.75 Inst </a:t>
            </a:r>
            <a:endParaRPr lang="es-AR" sz="1500" dirty="0"/>
          </a:p>
          <a:p>
            <a:r>
              <a:rPr lang="es-EC" sz="1500" dirty="0"/>
              <a:t>Ra5= Op ± ( 0.7 E ó W ) </a:t>
            </a:r>
            <a:endParaRPr lang="es-AR" sz="1500" dirty="0"/>
          </a:p>
          <a:p>
            <a:r>
              <a:rPr lang="es-EC" sz="1500" dirty="0"/>
              <a:t>Ra6= Op ± 0.75 * ( 0.7 E ó W ) + 0.75 L + 0.75 Inst </a:t>
            </a:r>
            <a:endParaRPr lang="es-AR" sz="1500" dirty="0"/>
          </a:p>
          <a:p>
            <a:r>
              <a:rPr lang="es-EC" sz="1500" dirty="0"/>
              <a:t>Ra7= 0.6 (Op) ± W </a:t>
            </a:r>
            <a:endParaRPr lang="es-AR" sz="1500" dirty="0"/>
          </a:p>
          <a:p>
            <a:r>
              <a:rPr lang="es-EC" sz="1500" dirty="0"/>
              <a:t>Ra7’= 0.6 (D+Líquido) ± W </a:t>
            </a:r>
            <a:endParaRPr lang="es-AR" sz="1500" dirty="0"/>
          </a:p>
          <a:p>
            <a:r>
              <a:rPr lang="es-EC" sz="1500" dirty="0"/>
              <a:t>Ra8= 0.6 (Op) ± 0.7 E</a:t>
            </a:r>
            <a:endParaRPr lang="es-AR" sz="1500" dirty="0"/>
          </a:p>
          <a:p>
            <a:r>
              <a:rPr lang="es-AR" sz="1500" dirty="0"/>
              <a:t>Ra8’= 0.6 (D+Líquido) ± 0.7 E</a:t>
            </a:r>
            <a:endParaRPr lang="es-EC" sz="1500" dirty="0"/>
          </a:p>
        </p:txBody>
      </p:sp>
      <p:sp>
        <p:nvSpPr>
          <p:cNvPr id="13" name="12 Marcador de contenido"/>
          <p:cNvSpPr>
            <a:spLocks noGrp="1"/>
          </p:cNvSpPr>
          <p:nvPr>
            <p:ph sz="quarter" idx="14"/>
          </p:nvPr>
        </p:nvSpPr>
        <p:spPr/>
        <p:txBody>
          <a:bodyPr>
            <a:normAutofit fontScale="25000" lnSpcReduction="20000"/>
          </a:bodyPr>
          <a:lstStyle/>
          <a:p>
            <a:r>
              <a:rPr lang="es-EC" sz="6400" dirty="0"/>
              <a:t>Ru1= 1.4 D </a:t>
            </a:r>
            <a:endParaRPr lang="es-AR" sz="6400" dirty="0"/>
          </a:p>
          <a:p>
            <a:r>
              <a:rPr lang="es-EC" sz="6400" dirty="0"/>
              <a:t>Ru2= 1.2 D + 1.6 L + 0.5 Inst </a:t>
            </a:r>
            <a:endParaRPr lang="es-AR" sz="6400" dirty="0"/>
          </a:p>
          <a:p>
            <a:r>
              <a:rPr lang="en-US" sz="6400" dirty="0"/>
              <a:t>Ru3= 1.2 D + ( L ó ± 0.8 W ) + 1.6 Inst </a:t>
            </a:r>
            <a:endParaRPr lang="es-AR" sz="6400" dirty="0"/>
          </a:p>
          <a:p>
            <a:r>
              <a:rPr lang="es-EC" sz="6400" dirty="0"/>
              <a:t>Ru4= 1.2 D + L ± 1.6 W + 0.5 Inst </a:t>
            </a:r>
            <a:endParaRPr lang="es-AR" sz="6400" dirty="0"/>
          </a:p>
          <a:p>
            <a:r>
              <a:rPr lang="es-EC" sz="6400" dirty="0"/>
              <a:t>Ru5= 1.2 Op + L ± E </a:t>
            </a:r>
            <a:endParaRPr lang="es-AR" sz="6400" dirty="0"/>
          </a:p>
          <a:p>
            <a:r>
              <a:rPr lang="es-EC" sz="6400" dirty="0"/>
              <a:t>Ru6= 0.9 (Op) ± 1.6 W </a:t>
            </a:r>
            <a:endParaRPr lang="es-AR" sz="6400" dirty="0"/>
          </a:p>
          <a:p>
            <a:r>
              <a:rPr lang="es-EC" sz="6400" dirty="0"/>
              <a:t>Ru6’= 0.9 (D+Líquido) ± 1.6 W </a:t>
            </a:r>
            <a:endParaRPr lang="es-AR" sz="6400" dirty="0"/>
          </a:p>
          <a:p>
            <a:r>
              <a:rPr lang="es-EC" sz="6400" dirty="0"/>
              <a:t>Ru7= 0.9 (Op) ± E </a:t>
            </a:r>
            <a:endParaRPr lang="es-AR" sz="6400" dirty="0"/>
          </a:p>
          <a:p>
            <a:r>
              <a:rPr lang="es-EC" sz="6400" dirty="0"/>
              <a:t>Ru7’= 0.9 (D+Líquido) ± E</a:t>
            </a:r>
            <a:endParaRPr lang="es-AR" sz="6400" dirty="0"/>
          </a:p>
          <a:p>
            <a:endParaRPr lang="es-EC" dirty="0"/>
          </a:p>
        </p:txBody>
      </p:sp>
    </p:spTree>
    <p:extLst>
      <p:ext uri="{BB962C8B-B14F-4D97-AF65-F5344CB8AC3E}">
        <p14:creationId xmlns:p14="http://schemas.microsoft.com/office/powerpoint/2010/main" val="20867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down)">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down)">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wipe(down)">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wipe(down)">
                                      <p:cBhvr>
                                        <p:cTn id="47" dur="500"/>
                                        <p:tgtEl>
                                          <p:spTgt spid="1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Effect transition="in" filter="wipe(down)">
                                      <p:cBhvr>
                                        <p:cTn id="52" dur="500"/>
                                        <p:tgtEl>
                                          <p:spTgt spid="1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Effect transition="in" filter="wipe(down)">
                                      <p:cBhvr>
                                        <p:cTn id="57" dur="500"/>
                                        <p:tgtEl>
                                          <p:spTgt spid="12">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xEl>
                                              <p:pRg st="9" end="9"/>
                                            </p:txEl>
                                          </p:spTgt>
                                        </p:tgtEl>
                                        <p:attrNameLst>
                                          <p:attrName>style.visibility</p:attrName>
                                        </p:attrNameLst>
                                      </p:cBhvr>
                                      <p:to>
                                        <p:strVal val="visible"/>
                                      </p:to>
                                    </p:set>
                                    <p:animEffect transition="in" filter="wipe(down)">
                                      <p:cBhvr>
                                        <p:cTn id="62" dur="500"/>
                                        <p:tgtEl>
                                          <p:spTgt spid="1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500"/>
                                        <p:tgtEl>
                                          <p:spTgt spid="1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wipe(down)">
                                      <p:cBhvr>
                                        <p:cTn id="72" dur="500"/>
                                        <p:tgtEl>
                                          <p:spTgt spid="1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Effect transition="in" filter="wipe(down)">
                                      <p:cBhvr>
                                        <p:cTn id="77" dur="500"/>
                                        <p:tgtEl>
                                          <p:spTgt spid="1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
                                            <p:txEl>
                                              <p:pRg st="2" end="2"/>
                                            </p:txEl>
                                          </p:spTgt>
                                        </p:tgtEl>
                                        <p:attrNameLst>
                                          <p:attrName>style.visibility</p:attrName>
                                        </p:attrNameLst>
                                      </p:cBhvr>
                                      <p:to>
                                        <p:strVal val="visible"/>
                                      </p:to>
                                    </p:set>
                                    <p:animEffect transition="in" filter="wipe(down)">
                                      <p:cBhvr>
                                        <p:cTn id="82" dur="500"/>
                                        <p:tgtEl>
                                          <p:spTgt spid="13">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Effect transition="in" filter="wipe(down)">
                                      <p:cBhvr>
                                        <p:cTn id="87" dur="500"/>
                                        <p:tgtEl>
                                          <p:spTgt spid="13">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3">
                                            <p:txEl>
                                              <p:pRg st="4" end="4"/>
                                            </p:txEl>
                                          </p:spTgt>
                                        </p:tgtEl>
                                        <p:attrNameLst>
                                          <p:attrName>style.visibility</p:attrName>
                                        </p:attrNameLst>
                                      </p:cBhvr>
                                      <p:to>
                                        <p:strVal val="visible"/>
                                      </p:to>
                                    </p:set>
                                    <p:animEffect transition="in" filter="wipe(down)">
                                      <p:cBhvr>
                                        <p:cTn id="92" dur="500"/>
                                        <p:tgtEl>
                                          <p:spTgt spid="13">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3">
                                            <p:txEl>
                                              <p:pRg st="5" end="5"/>
                                            </p:txEl>
                                          </p:spTgt>
                                        </p:tgtEl>
                                        <p:attrNameLst>
                                          <p:attrName>style.visibility</p:attrName>
                                        </p:attrNameLst>
                                      </p:cBhvr>
                                      <p:to>
                                        <p:strVal val="visible"/>
                                      </p:to>
                                    </p:set>
                                    <p:animEffect transition="in" filter="wipe(down)">
                                      <p:cBhvr>
                                        <p:cTn id="97" dur="500"/>
                                        <p:tgtEl>
                                          <p:spTgt spid="1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3">
                                            <p:txEl>
                                              <p:pRg st="6" end="6"/>
                                            </p:txEl>
                                          </p:spTgt>
                                        </p:tgtEl>
                                        <p:attrNameLst>
                                          <p:attrName>style.visibility</p:attrName>
                                        </p:attrNameLst>
                                      </p:cBhvr>
                                      <p:to>
                                        <p:strVal val="visible"/>
                                      </p:to>
                                    </p:set>
                                    <p:animEffect transition="in" filter="wipe(down)">
                                      <p:cBhvr>
                                        <p:cTn id="102" dur="500"/>
                                        <p:tgtEl>
                                          <p:spTgt spid="1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3">
                                            <p:txEl>
                                              <p:pRg st="7" end="7"/>
                                            </p:txEl>
                                          </p:spTgt>
                                        </p:tgtEl>
                                        <p:attrNameLst>
                                          <p:attrName>style.visibility</p:attrName>
                                        </p:attrNameLst>
                                      </p:cBhvr>
                                      <p:to>
                                        <p:strVal val="visible"/>
                                      </p:to>
                                    </p:set>
                                    <p:animEffect transition="in" filter="wipe(down)">
                                      <p:cBhvr>
                                        <p:cTn id="107" dur="500"/>
                                        <p:tgtEl>
                                          <p:spTgt spid="13">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3">
                                            <p:txEl>
                                              <p:pRg st="8" end="8"/>
                                            </p:txEl>
                                          </p:spTgt>
                                        </p:tgtEl>
                                        <p:attrNameLst>
                                          <p:attrName>style.visibility</p:attrName>
                                        </p:attrNameLst>
                                      </p:cBhvr>
                                      <p:to>
                                        <p:strVal val="visible"/>
                                      </p:to>
                                    </p:set>
                                    <p:animEffect transition="in" filter="wipe(down)">
                                      <p:cBhvr>
                                        <p:cTn id="11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build="p"/>
      <p:bldP spid="12" grpId="0" build="p"/>
      <p:bldP spid="1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normAutofit/>
          </a:bodyPr>
          <a:lstStyle/>
          <a:p>
            <a:r>
              <a:rPr lang="es-EC" sz="4400" dirty="0" smtClean="0"/>
              <a:t>CAPÍTULO IV</a:t>
            </a:r>
            <a:endParaRPr lang="es-EC" sz="4400" dirty="0"/>
          </a:p>
        </p:txBody>
      </p:sp>
      <p:sp>
        <p:nvSpPr>
          <p:cNvPr id="8" name="7 Subtítulo"/>
          <p:cNvSpPr>
            <a:spLocks noGrp="1"/>
          </p:cNvSpPr>
          <p:nvPr>
            <p:ph type="subTitle" idx="1"/>
          </p:nvPr>
        </p:nvSpPr>
        <p:spPr/>
        <p:txBody>
          <a:bodyPr>
            <a:normAutofit/>
          </a:bodyPr>
          <a:lstStyle/>
          <a:p>
            <a:r>
              <a:rPr lang="es-EC" sz="2800" dirty="0"/>
              <a:t>Cálculo de Cimentaciones</a:t>
            </a:r>
          </a:p>
        </p:txBody>
      </p:sp>
      <p:sp>
        <p:nvSpPr>
          <p:cNvPr id="9" name="8 Botón de acción: Personalizar">
            <a:hlinkClick r:id="" action="ppaction://noaction" highlightClick="1"/>
          </p:cNvPr>
          <p:cNvSpPr/>
          <p:nvPr/>
        </p:nvSpPr>
        <p:spPr>
          <a:xfrm>
            <a:off x="1447800" y="1143000"/>
            <a:ext cx="1562100" cy="609600"/>
          </a:xfrm>
          <a:prstGeom prst="actionButtonBlan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sp>
        <p:nvSpPr>
          <p:cNvPr id="10" name="9 CuadroTexto"/>
          <p:cNvSpPr txBox="1"/>
          <p:nvPr/>
        </p:nvSpPr>
        <p:spPr>
          <a:xfrm>
            <a:off x="1638300" y="1263134"/>
            <a:ext cx="1257300" cy="369332"/>
          </a:xfrm>
          <a:prstGeom prst="rect">
            <a:avLst/>
          </a:prstGeom>
          <a:noFill/>
        </p:spPr>
        <p:txBody>
          <a:bodyPr wrap="square" rtlCol="0">
            <a:spAutoFit/>
          </a:bodyPr>
          <a:lstStyle/>
          <a:p>
            <a:r>
              <a:rPr lang="es-EC" dirty="0" smtClean="0"/>
              <a:t>Separador</a:t>
            </a:r>
            <a:endParaRPr lang="es-EC" dirty="0"/>
          </a:p>
        </p:txBody>
      </p:sp>
      <p:sp>
        <p:nvSpPr>
          <p:cNvPr id="11" name="10 Botón de acción: Personalizar">
            <a:hlinkClick r:id="" action="ppaction://noaction" highlightClick="1"/>
          </p:cNvPr>
          <p:cNvSpPr/>
          <p:nvPr/>
        </p:nvSpPr>
        <p:spPr>
          <a:xfrm>
            <a:off x="6248400" y="1175266"/>
            <a:ext cx="1562100" cy="609600"/>
          </a:xfrm>
          <a:prstGeom prst="actionButtonBlan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12" name="11 CuadroTexto"/>
          <p:cNvSpPr txBox="1"/>
          <p:nvPr/>
        </p:nvSpPr>
        <p:spPr>
          <a:xfrm>
            <a:off x="6695621" y="1295400"/>
            <a:ext cx="876300" cy="369332"/>
          </a:xfrm>
          <a:prstGeom prst="rect">
            <a:avLst/>
          </a:prstGeom>
          <a:noFill/>
        </p:spPr>
        <p:txBody>
          <a:bodyPr wrap="square" rtlCol="0">
            <a:spAutoFit/>
          </a:bodyPr>
          <a:lstStyle/>
          <a:p>
            <a:r>
              <a:rPr lang="es-EC" dirty="0" smtClean="0"/>
              <a:t>Torre</a:t>
            </a:r>
            <a:endParaRPr lang="es-EC" dirty="0"/>
          </a:p>
        </p:txBody>
      </p:sp>
      <p:sp>
        <p:nvSpPr>
          <p:cNvPr id="13" name="12 Botón de acción: Personalizar">
            <a:hlinkClick r:id="" action="ppaction://noaction" highlightClick="1"/>
          </p:cNvPr>
          <p:cNvSpPr/>
          <p:nvPr/>
        </p:nvSpPr>
        <p:spPr>
          <a:xfrm>
            <a:off x="1297214" y="4800600"/>
            <a:ext cx="1562100" cy="609600"/>
          </a:xfrm>
          <a:prstGeom prst="actionButtonBlan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sp>
        <p:nvSpPr>
          <p:cNvPr id="14" name="13 CuadroTexto"/>
          <p:cNvSpPr txBox="1"/>
          <p:nvPr/>
        </p:nvSpPr>
        <p:spPr>
          <a:xfrm>
            <a:off x="1564821" y="4920734"/>
            <a:ext cx="1026886" cy="369332"/>
          </a:xfrm>
          <a:prstGeom prst="rect">
            <a:avLst/>
          </a:prstGeom>
          <a:noFill/>
        </p:spPr>
        <p:txBody>
          <a:bodyPr wrap="square" rtlCol="0">
            <a:spAutoFit/>
          </a:bodyPr>
          <a:lstStyle/>
          <a:p>
            <a:r>
              <a:rPr lang="es-EC" dirty="0" smtClean="0"/>
              <a:t>Bomba</a:t>
            </a:r>
            <a:endParaRPr lang="es-EC" dirty="0"/>
          </a:p>
        </p:txBody>
      </p:sp>
      <p:sp>
        <p:nvSpPr>
          <p:cNvPr id="15" name="14 Botón de acción: Personalizar">
            <a:hlinkClick r:id="" action="ppaction://noaction" highlightClick="1"/>
          </p:cNvPr>
          <p:cNvSpPr/>
          <p:nvPr/>
        </p:nvSpPr>
        <p:spPr>
          <a:xfrm>
            <a:off x="6134100" y="4800600"/>
            <a:ext cx="1562100" cy="609600"/>
          </a:xfrm>
          <a:prstGeom prst="actionButtonBlan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16" name="15 CuadroTexto"/>
          <p:cNvSpPr txBox="1"/>
          <p:nvPr/>
        </p:nvSpPr>
        <p:spPr>
          <a:xfrm>
            <a:off x="6324600" y="4920734"/>
            <a:ext cx="1257300" cy="369332"/>
          </a:xfrm>
          <a:prstGeom prst="rect">
            <a:avLst/>
          </a:prstGeom>
          <a:noFill/>
        </p:spPr>
        <p:txBody>
          <a:bodyPr wrap="square" rtlCol="0">
            <a:spAutoFit/>
          </a:bodyPr>
          <a:lstStyle/>
          <a:p>
            <a:r>
              <a:rPr lang="es-EC" dirty="0" smtClean="0"/>
              <a:t>Generador</a:t>
            </a:r>
            <a:endParaRPr lang="es-EC" dirty="0"/>
          </a:p>
        </p:txBody>
      </p:sp>
    </p:spTree>
    <p:extLst>
      <p:ext uri="{BB962C8B-B14F-4D97-AF65-F5344CB8AC3E}">
        <p14:creationId xmlns:p14="http://schemas.microsoft.com/office/powerpoint/2010/main" val="168269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animBg="1"/>
      <p:bldP spid="10" grpId="0"/>
      <p:bldP spid="11" grpId="0" animBg="1"/>
      <p:bldP spid="12" grpId="0"/>
      <p:bldP spid="13" grpId="0" animBg="1"/>
      <p:bldP spid="14" grpId="0"/>
      <p:bldP spid="15" grpId="0" animBg="1"/>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t>CAPÍTULO V</a:t>
            </a:r>
            <a:endParaRPr lang="es-AR" b="1" dirty="0">
              <a:solidFill>
                <a:schemeClr val="accent5"/>
              </a:solidFill>
            </a:endParaRPr>
          </a:p>
        </p:txBody>
      </p:sp>
      <p:sp>
        <p:nvSpPr>
          <p:cNvPr id="4" name="3 Marcador de texto"/>
          <p:cNvSpPr>
            <a:spLocks noGrp="1"/>
          </p:cNvSpPr>
          <p:nvPr>
            <p:ph type="body" idx="1"/>
          </p:nvPr>
        </p:nvSpPr>
        <p:spPr/>
        <p:txBody>
          <a:bodyPr>
            <a:normAutofit/>
          </a:bodyPr>
          <a:lstStyle/>
          <a:p>
            <a:r>
              <a:rPr lang="es-EC" sz="2800" b="1" dirty="0" smtClean="0"/>
              <a:t>RESUMEN</a:t>
            </a:r>
            <a:endParaRPr lang="es-AR" sz="2800" b="1" dirty="0"/>
          </a:p>
        </p:txBody>
      </p:sp>
    </p:spTree>
    <p:extLst>
      <p:ext uri="{BB962C8B-B14F-4D97-AF65-F5344CB8AC3E}">
        <p14:creationId xmlns:p14="http://schemas.microsoft.com/office/powerpoint/2010/main" val="8162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just"/>
            <a:r>
              <a:rPr lang="es-EC" sz="2800" dirty="0" smtClean="0"/>
              <a:t>El análisis consta de:</a:t>
            </a:r>
            <a:endParaRPr lang="es-EC" sz="2800" dirty="0"/>
          </a:p>
        </p:txBody>
      </p:sp>
      <p:sp>
        <p:nvSpPr>
          <p:cNvPr id="5" name="4 Marcador de contenido"/>
          <p:cNvSpPr>
            <a:spLocks noGrp="1"/>
          </p:cNvSpPr>
          <p:nvPr>
            <p:ph idx="1"/>
          </p:nvPr>
        </p:nvSpPr>
        <p:spPr>
          <a:xfrm>
            <a:off x="1463040" y="1828800"/>
            <a:ext cx="6196405" cy="3894269"/>
          </a:xfrm>
        </p:spPr>
        <p:txBody>
          <a:bodyPr>
            <a:normAutofit fontScale="85000" lnSpcReduction="10000"/>
          </a:bodyPr>
          <a:lstStyle/>
          <a:p>
            <a:r>
              <a:rPr lang="es-EC" dirty="0" smtClean="0"/>
              <a:t>Elección del tipo de cimentación apropiado según lo dictado en este estudio</a:t>
            </a:r>
          </a:p>
          <a:p>
            <a:r>
              <a:rPr lang="es-EC" dirty="0" smtClean="0"/>
              <a:t>Análisis estático</a:t>
            </a:r>
          </a:p>
          <a:p>
            <a:pPr lvl="1"/>
            <a:r>
              <a:rPr lang="es-EC" dirty="0" smtClean="0"/>
              <a:t>Capacidad admisible del suelo (cargas de servicio)</a:t>
            </a:r>
          </a:p>
          <a:p>
            <a:pPr lvl="1"/>
            <a:r>
              <a:rPr lang="es-EC" dirty="0" smtClean="0"/>
              <a:t>Estabilidad al volteo y deslizamiento</a:t>
            </a:r>
          </a:p>
          <a:p>
            <a:pPr lvl="1"/>
            <a:r>
              <a:rPr lang="es-EC" dirty="0" smtClean="0"/>
              <a:t>Resistencia al cortante</a:t>
            </a:r>
          </a:p>
          <a:p>
            <a:r>
              <a:rPr lang="es-EC" dirty="0" smtClean="0"/>
              <a:t>Análisis dinámico</a:t>
            </a:r>
          </a:p>
          <a:p>
            <a:pPr lvl="1"/>
            <a:r>
              <a:rPr lang="es-EC" dirty="0" smtClean="0"/>
              <a:t>Relación de masas</a:t>
            </a:r>
          </a:p>
          <a:p>
            <a:pPr lvl="1"/>
            <a:r>
              <a:rPr lang="es-EC" dirty="0" smtClean="0"/>
              <a:t>Altura enterrada</a:t>
            </a:r>
          </a:p>
          <a:p>
            <a:pPr lvl="1"/>
            <a:r>
              <a:rPr lang="es-EC" dirty="0" smtClean="0"/>
              <a:t>Comparación de frecuencias</a:t>
            </a:r>
          </a:p>
          <a:p>
            <a:pPr lvl="1"/>
            <a:r>
              <a:rPr lang="es-EC" dirty="0" smtClean="0"/>
              <a:t>Amplitudes límite</a:t>
            </a:r>
          </a:p>
          <a:p>
            <a:r>
              <a:rPr lang="es-EC" dirty="0" smtClean="0"/>
              <a:t>Diseño de armadura (cargas últimas)</a:t>
            </a:r>
            <a:endParaRPr lang="es-EC" dirty="0"/>
          </a:p>
        </p:txBody>
      </p:sp>
    </p:spTree>
    <p:extLst>
      <p:ext uri="{BB962C8B-B14F-4D97-AF65-F5344CB8AC3E}">
        <p14:creationId xmlns:p14="http://schemas.microsoft.com/office/powerpoint/2010/main" val="1396495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t>CAPÍTULO VI</a:t>
            </a:r>
            <a:endParaRPr lang="es-AR" b="1" dirty="0">
              <a:solidFill>
                <a:schemeClr val="accent5"/>
              </a:solidFill>
            </a:endParaRPr>
          </a:p>
        </p:txBody>
      </p:sp>
      <p:sp>
        <p:nvSpPr>
          <p:cNvPr id="4" name="3 Marcador de texto"/>
          <p:cNvSpPr>
            <a:spLocks noGrp="1"/>
          </p:cNvSpPr>
          <p:nvPr>
            <p:ph type="body" idx="1"/>
          </p:nvPr>
        </p:nvSpPr>
        <p:spPr/>
        <p:txBody>
          <a:bodyPr>
            <a:normAutofit/>
          </a:bodyPr>
          <a:lstStyle/>
          <a:p>
            <a:r>
              <a:rPr lang="es-EC" sz="2800" b="1" dirty="0" smtClean="0"/>
              <a:t>CONCLUSIONES Y RECOMENDACIONES</a:t>
            </a:r>
            <a:endParaRPr lang="es-AR" sz="2800" b="1" dirty="0"/>
          </a:p>
        </p:txBody>
      </p:sp>
    </p:spTree>
    <p:extLst>
      <p:ext uri="{BB962C8B-B14F-4D97-AF65-F5344CB8AC3E}">
        <p14:creationId xmlns:p14="http://schemas.microsoft.com/office/powerpoint/2010/main" val="4075803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Conclusiones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fontScale="92500" lnSpcReduction="20000"/>
          </a:bodyPr>
          <a:lstStyle/>
          <a:p>
            <a:pPr lvl="0" algn="just"/>
            <a:r>
              <a:rPr lang="es-EC" dirty="0"/>
              <a:t>El término facilidad petrolera, está asociado con varias instalaciones: de producción, de refinación, de tratamiento, incluso de generación de energía; una facilidad de producción comprende desde la extracción del petróleo del pozo, separación de fases (agua-gas-crudo) hasta su destino final, sea en el oleoducto (crudo), re inyección el pozo (agua) y/o aprovechamiento o quema (gas). </a:t>
            </a:r>
            <a:endParaRPr lang="es-AR" dirty="0"/>
          </a:p>
          <a:p>
            <a:pPr lvl="0" algn="just"/>
            <a:r>
              <a:rPr lang="es-EC" dirty="0"/>
              <a:t>El adecuado funcionamiento de las instalaciones de producción requiere de una fuente de suministro de energía continua y confiable, por lo cual se instala en primera instancia plantas de generación de energía eléctrica y sus equipos asociados. </a:t>
            </a:r>
            <a:endParaRPr lang="es-AR" dirty="0"/>
          </a:p>
        </p:txBody>
      </p:sp>
    </p:spTree>
    <p:extLst>
      <p:ext uri="{BB962C8B-B14F-4D97-AF65-F5344CB8AC3E}">
        <p14:creationId xmlns:p14="http://schemas.microsoft.com/office/powerpoint/2010/main" val="22522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Conclusiones</a:t>
            </a:r>
            <a:endParaRPr lang="es-EC" dirty="0">
              <a:solidFill>
                <a:schemeClr val="accent3"/>
              </a:solidFill>
            </a:endParaRPr>
          </a:p>
        </p:txBody>
      </p:sp>
      <p:sp>
        <p:nvSpPr>
          <p:cNvPr id="5" name="4 Marcador de contenido"/>
          <p:cNvSpPr>
            <a:spLocks noGrp="1"/>
          </p:cNvSpPr>
          <p:nvPr>
            <p:ph idx="1"/>
          </p:nvPr>
        </p:nvSpPr>
        <p:spPr/>
        <p:txBody>
          <a:bodyPr>
            <a:normAutofit fontScale="92500"/>
          </a:bodyPr>
          <a:lstStyle/>
          <a:p>
            <a:pPr lvl="0" algn="just"/>
            <a:r>
              <a:rPr lang="es-EC" dirty="0"/>
              <a:t>El Ecuador es un país cuya actividad petrolera sigue en </a:t>
            </a:r>
            <a:r>
              <a:rPr lang="es-EC" dirty="0" smtClean="0"/>
              <a:t>auge.</a:t>
            </a:r>
          </a:p>
          <a:p>
            <a:pPr lvl="0" algn="just"/>
            <a:r>
              <a:rPr lang="es-EC" dirty="0" smtClean="0"/>
              <a:t>El </a:t>
            </a:r>
            <a:r>
              <a:rPr lang="es-EC" dirty="0"/>
              <a:t>oriente ecuatoriano es donde se desarrolla en su mayoría las actividades petroleras, además de cierta actividad en la costa.</a:t>
            </a:r>
            <a:endParaRPr lang="es-AR" dirty="0"/>
          </a:p>
          <a:p>
            <a:pPr lvl="0" algn="just"/>
            <a:r>
              <a:rPr lang="es-EC" dirty="0" smtClean="0"/>
              <a:t>Ecuador </a:t>
            </a:r>
            <a:r>
              <a:rPr lang="es-EC" dirty="0"/>
              <a:t>no cuenta con una normativa específica que regule la actividad petrolera. Las empresas cuentan también con normativa interna tanto para diseño como para construcción</a:t>
            </a:r>
            <a:r>
              <a:rPr lang="es-EC" dirty="0" smtClean="0"/>
              <a:t>.</a:t>
            </a:r>
            <a:endParaRPr lang="es-AR" dirty="0"/>
          </a:p>
        </p:txBody>
      </p:sp>
    </p:spTree>
    <p:extLst>
      <p:ext uri="{BB962C8B-B14F-4D97-AF65-F5344CB8AC3E}">
        <p14:creationId xmlns:p14="http://schemas.microsoft.com/office/powerpoint/2010/main" val="54819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Conclusiones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lnSpcReduction="10000"/>
          </a:bodyPr>
          <a:lstStyle/>
          <a:p>
            <a:pPr lvl="0" algn="just"/>
            <a:r>
              <a:rPr lang="es-AR" dirty="0"/>
              <a:t>El diseño de una cimentación deberá, en general, soportar las siguientes cargas: el peso de la estructura o equipo, las cargas vivas; y también las cargas siguientes cuando se presenten: la presión de la tierra, el peso del relleno sobre los elementos de la estructura, las fuerzas de tracción, las fuerzas centrífugas, la nieve y el hielo, las cargas hidrostáticas e hidrodinámicas, cargas de operación y las sobrecargas. Además el proyecto debe calcularse para los momentos producidos por estas cargas. </a:t>
            </a:r>
          </a:p>
        </p:txBody>
      </p:sp>
    </p:spTree>
    <p:extLst>
      <p:ext uri="{BB962C8B-B14F-4D97-AF65-F5344CB8AC3E}">
        <p14:creationId xmlns:p14="http://schemas.microsoft.com/office/powerpoint/2010/main" val="16055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Conclusiones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fontScale="85000" lnSpcReduction="20000"/>
          </a:bodyPr>
          <a:lstStyle/>
          <a:p>
            <a:pPr lvl="0" algn="just"/>
            <a:r>
              <a:rPr lang="es-AR" dirty="0"/>
              <a:t>El diseño de una cimentación deberá, en general, </a:t>
            </a:r>
            <a:r>
              <a:rPr lang="es-AR" dirty="0" smtClean="0"/>
              <a:t>soportar: </a:t>
            </a:r>
          </a:p>
          <a:p>
            <a:pPr lvl="1" algn="just"/>
            <a:r>
              <a:rPr lang="es-AR" dirty="0"/>
              <a:t>E</a:t>
            </a:r>
            <a:r>
              <a:rPr lang="es-AR" dirty="0" smtClean="0"/>
              <a:t>l </a:t>
            </a:r>
            <a:r>
              <a:rPr lang="es-AR" dirty="0"/>
              <a:t>peso de la estructura o equipo, </a:t>
            </a:r>
            <a:endParaRPr lang="es-AR" dirty="0" smtClean="0"/>
          </a:p>
          <a:p>
            <a:pPr lvl="1" algn="just"/>
            <a:r>
              <a:rPr lang="es-AR" dirty="0" smtClean="0"/>
              <a:t>las </a:t>
            </a:r>
            <a:r>
              <a:rPr lang="es-AR" dirty="0"/>
              <a:t>cargas </a:t>
            </a:r>
            <a:r>
              <a:rPr lang="es-AR" dirty="0" smtClean="0"/>
              <a:t>vivas</a:t>
            </a:r>
          </a:p>
          <a:p>
            <a:pPr lvl="1" algn="just"/>
            <a:r>
              <a:rPr lang="es-AR" dirty="0" smtClean="0"/>
              <a:t>la </a:t>
            </a:r>
            <a:r>
              <a:rPr lang="es-AR" dirty="0"/>
              <a:t>presión de la tierra, </a:t>
            </a:r>
            <a:endParaRPr lang="es-AR" dirty="0" smtClean="0"/>
          </a:p>
          <a:p>
            <a:pPr lvl="1" algn="just"/>
            <a:r>
              <a:rPr lang="es-AR" dirty="0" smtClean="0"/>
              <a:t>el </a:t>
            </a:r>
            <a:r>
              <a:rPr lang="es-AR" dirty="0"/>
              <a:t>peso del relleno sobre los elementos de la estructura, </a:t>
            </a:r>
            <a:endParaRPr lang="es-AR" dirty="0" smtClean="0"/>
          </a:p>
          <a:p>
            <a:pPr lvl="1" algn="just"/>
            <a:r>
              <a:rPr lang="es-AR" dirty="0" smtClean="0"/>
              <a:t>las </a:t>
            </a:r>
            <a:r>
              <a:rPr lang="es-AR" dirty="0"/>
              <a:t>fuerzas de tracción, </a:t>
            </a:r>
            <a:endParaRPr lang="es-AR" dirty="0" smtClean="0"/>
          </a:p>
          <a:p>
            <a:pPr lvl="1" algn="just"/>
            <a:r>
              <a:rPr lang="es-AR" dirty="0" smtClean="0"/>
              <a:t>las </a:t>
            </a:r>
            <a:r>
              <a:rPr lang="es-AR" dirty="0"/>
              <a:t>fuerzas centrífugas, </a:t>
            </a:r>
            <a:endParaRPr lang="es-AR" dirty="0" smtClean="0"/>
          </a:p>
          <a:p>
            <a:pPr lvl="1" algn="just"/>
            <a:r>
              <a:rPr lang="es-AR" dirty="0" smtClean="0"/>
              <a:t>la </a:t>
            </a:r>
            <a:r>
              <a:rPr lang="es-AR" dirty="0"/>
              <a:t>nieve y el hielo, </a:t>
            </a:r>
            <a:endParaRPr lang="es-AR" dirty="0" smtClean="0"/>
          </a:p>
          <a:p>
            <a:pPr lvl="1" algn="just"/>
            <a:r>
              <a:rPr lang="es-AR" dirty="0" smtClean="0"/>
              <a:t>las </a:t>
            </a:r>
            <a:r>
              <a:rPr lang="es-AR" dirty="0"/>
              <a:t>cargas hidrostáticas e hidrodinámicas, </a:t>
            </a:r>
            <a:endParaRPr lang="es-AR" dirty="0" smtClean="0"/>
          </a:p>
          <a:p>
            <a:pPr lvl="1" algn="just"/>
            <a:r>
              <a:rPr lang="es-AR" dirty="0" smtClean="0"/>
              <a:t>cargas </a:t>
            </a:r>
            <a:r>
              <a:rPr lang="es-AR" dirty="0"/>
              <a:t>de operación </a:t>
            </a:r>
            <a:r>
              <a:rPr lang="es-AR" dirty="0" smtClean="0"/>
              <a:t>y; </a:t>
            </a:r>
          </a:p>
          <a:p>
            <a:pPr lvl="1" algn="just"/>
            <a:r>
              <a:rPr lang="es-AR" dirty="0" smtClean="0"/>
              <a:t>las </a:t>
            </a:r>
            <a:r>
              <a:rPr lang="es-AR" dirty="0"/>
              <a:t>sobrecargas. </a:t>
            </a:r>
            <a:endParaRPr lang="es-AR" dirty="0" smtClean="0"/>
          </a:p>
          <a:p>
            <a:pPr marL="365760" lvl="1" indent="0" algn="just">
              <a:buNone/>
            </a:pPr>
            <a:r>
              <a:rPr lang="es-AR" dirty="0" smtClean="0"/>
              <a:t>Además </a:t>
            </a:r>
            <a:r>
              <a:rPr lang="es-AR" dirty="0"/>
              <a:t>el proyecto debe calcularse para los momentos producidos por estas cargas. </a:t>
            </a:r>
          </a:p>
        </p:txBody>
      </p:sp>
    </p:spTree>
    <p:extLst>
      <p:ext uri="{BB962C8B-B14F-4D97-AF65-F5344CB8AC3E}">
        <p14:creationId xmlns:p14="http://schemas.microsoft.com/office/powerpoint/2010/main" val="266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500"/>
                                        <p:tgtEl>
                                          <p:spTgt spid="5">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ipe(down)">
                                      <p:cBhvr>
                                        <p:cTn id="33" dur="500"/>
                                        <p:tgtEl>
                                          <p:spTgt spid="5">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wipe(down)">
                                      <p:cBhvr>
                                        <p:cTn id="36" dur="500"/>
                                        <p:tgtEl>
                                          <p:spTgt spid="5">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down)">
                                      <p:cBhvr>
                                        <p:cTn id="39" dur="500"/>
                                        <p:tgtEl>
                                          <p:spTgt spid="5">
                                            <p:txEl>
                                              <p:pRg st="9" end="9"/>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down)">
                                      <p:cBhvr>
                                        <p:cTn id="42" dur="500"/>
                                        <p:tgtEl>
                                          <p:spTgt spid="5">
                                            <p:txEl>
                                              <p:pRg st="10" end="1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wipe(down)">
                                      <p:cBhvr>
                                        <p:cTn id="45"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s-AR" b="1" dirty="0"/>
              <a:t>CAPÍTULO </a:t>
            </a:r>
            <a:r>
              <a:rPr lang="es-AR" b="1" dirty="0" smtClean="0"/>
              <a:t>I:</a:t>
            </a:r>
            <a:r>
              <a:rPr lang="es-AR" b="1" dirty="0"/>
              <a:t/>
            </a:r>
            <a:br>
              <a:rPr lang="es-AR" b="1" dirty="0"/>
            </a:br>
            <a:r>
              <a:rPr lang="es-EC" b="1" dirty="0" smtClean="0">
                <a:solidFill>
                  <a:schemeClr val="accent4"/>
                </a:solidFill>
              </a:rPr>
              <a:t>ANTECEDENTES</a:t>
            </a:r>
            <a:endParaRPr lang="en-US" dirty="0">
              <a:solidFill>
                <a:schemeClr val="accent4"/>
              </a:solidFill>
            </a:endParaRPr>
          </a:p>
        </p:txBody>
      </p:sp>
      <p:sp>
        <p:nvSpPr>
          <p:cNvPr id="5" name="Content Placeholder 4"/>
          <p:cNvSpPr>
            <a:spLocks noGrp="1"/>
          </p:cNvSpPr>
          <p:nvPr>
            <p:ph idx="1"/>
          </p:nvPr>
        </p:nvSpPr>
        <p:spPr/>
        <p:txBody>
          <a:bodyPr>
            <a:normAutofit/>
          </a:bodyPr>
          <a:lstStyle/>
          <a:p>
            <a:pPr algn="just"/>
            <a:r>
              <a:rPr lang="es-AR" dirty="0"/>
              <a:t>E</a:t>
            </a:r>
            <a:r>
              <a:rPr lang="es-AR" dirty="0" smtClean="0"/>
              <a:t>mpresas </a:t>
            </a:r>
            <a:r>
              <a:rPr lang="es-AR" dirty="0"/>
              <a:t>extranjeras han tenido a cargo la exploración, explotación, refinación, almacenamiento y transporte de crudo y derivados y la comercialización del crudo en el </a:t>
            </a:r>
            <a:r>
              <a:rPr lang="es-AR" dirty="0" smtClean="0"/>
              <a:t>país.</a:t>
            </a:r>
          </a:p>
          <a:p>
            <a:pPr algn="just"/>
            <a:r>
              <a:rPr lang="es-AR" dirty="0"/>
              <a:t>S</a:t>
            </a:r>
            <a:r>
              <a:rPr lang="es-AR" dirty="0" smtClean="0"/>
              <a:t>e </a:t>
            </a:r>
            <a:r>
              <a:rPr lang="es-AR" dirty="0"/>
              <a:t>hizo necesario que exista un desarrollo mayor en la ingeniería </a:t>
            </a:r>
            <a:r>
              <a:rPr lang="es-AR" dirty="0" smtClean="0"/>
              <a:t>local (estándares </a:t>
            </a:r>
            <a:r>
              <a:rPr lang="es-AR" dirty="0"/>
              <a:t>y normas propias, aplicables a la situación geográfica, topográfica y geológica </a:t>
            </a:r>
            <a:r>
              <a:rPr lang="es-AR" dirty="0" smtClean="0"/>
              <a:t>local).</a:t>
            </a:r>
          </a:p>
        </p:txBody>
      </p:sp>
    </p:spTree>
    <p:extLst>
      <p:ext uri="{BB962C8B-B14F-4D97-AF65-F5344CB8AC3E}">
        <p14:creationId xmlns:p14="http://schemas.microsoft.com/office/powerpoint/2010/main" val="85374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Conclusiones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a:bodyPr>
          <a:lstStyle/>
          <a:p>
            <a:pPr lvl="0" algn="just"/>
            <a:r>
              <a:rPr lang="es-AR" dirty="0"/>
              <a:t>Los pernos de anclaje de la estructura deben calcularse con el fin de resistir el corte provocado por las fuerzas horizontales, la longitud de pernos derivada de este cálculo será además determinante para revisar la altura de la losa escogida, debiéndose dejar al menos 5cm de recubrimiento de hormigón desde los pernos de anclaje.</a:t>
            </a:r>
          </a:p>
        </p:txBody>
      </p:sp>
    </p:spTree>
    <p:extLst>
      <p:ext uri="{BB962C8B-B14F-4D97-AF65-F5344CB8AC3E}">
        <p14:creationId xmlns:p14="http://schemas.microsoft.com/office/powerpoint/2010/main" val="16643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Recomendaciones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a:bodyPr>
          <a:lstStyle/>
          <a:p>
            <a:pPr lvl="0" algn="just"/>
            <a:r>
              <a:rPr lang="es-AR" dirty="0"/>
              <a:t>Una facilidad de producción petrolera involucra el trabajo en conjunto del área de ingeniería mecánica, eléctrica, procesos, instrumentación y control y por supuesto, el área civil. </a:t>
            </a:r>
            <a:endParaRPr lang="es-AR" dirty="0" smtClean="0"/>
          </a:p>
          <a:p>
            <a:pPr algn="just"/>
            <a:r>
              <a:rPr lang="es-EC" dirty="0"/>
              <a:t>Las cimentaciones son una rama extensa y trascendental, por lo que es imprescindible la correcta estimación de las cargas actuantes y aplicación de las combinaciones y factores de mayoración, analizando cada caso particular</a:t>
            </a:r>
            <a:r>
              <a:rPr lang="es-EC" dirty="0" smtClean="0"/>
              <a:t>.</a:t>
            </a:r>
            <a:endParaRPr lang="es-AR" dirty="0"/>
          </a:p>
        </p:txBody>
      </p:sp>
    </p:spTree>
    <p:extLst>
      <p:ext uri="{BB962C8B-B14F-4D97-AF65-F5344CB8AC3E}">
        <p14:creationId xmlns:p14="http://schemas.microsoft.com/office/powerpoint/2010/main" val="27872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Recomendaciones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lnSpcReduction="10000"/>
          </a:bodyPr>
          <a:lstStyle/>
          <a:p>
            <a:pPr lvl="0" algn="just"/>
            <a:r>
              <a:rPr lang="es-EC" dirty="0"/>
              <a:t>La localización del proyecto debe ser tomada muy en cuenta pues de ésta dependen factores importantes en el diseño civil y estructural: tipo de suelo, zonificación sísmica, suministro de material, etc.</a:t>
            </a:r>
            <a:endParaRPr lang="es-AR" dirty="0"/>
          </a:p>
          <a:p>
            <a:pPr lvl="0" algn="just"/>
            <a:r>
              <a:rPr lang="es-EC" dirty="0"/>
              <a:t>En el diseño se deberá hacer referencias y consultas a normas </a:t>
            </a:r>
            <a:r>
              <a:rPr lang="es-EC" dirty="0" smtClean="0"/>
              <a:t>extranjeras</a:t>
            </a:r>
          </a:p>
          <a:p>
            <a:pPr lvl="0" algn="just"/>
            <a:r>
              <a:rPr lang="es-EC" dirty="0" smtClean="0"/>
              <a:t>Es </a:t>
            </a:r>
            <a:r>
              <a:rPr lang="es-EC" dirty="0"/>
              <a:t>necesario para un ingeniero civil saber diferenciar desde el principio los tipos de facilidades para poder enfocar correctamente el trabajo que se va a realizar.</a:t>
            </a:r>
            <a:endParaRPr lang="es-AR" dirty="0"/>
          </a:p>
        </p:txBody>
      </p:sp>
    </p:spTree>
    <p:extLst>
      <p:ext uri="{BB962C8B-B14F-4D97-AF65-F5344CB8AC3E}">
        <p14:creationId xmlns:p14="http://schemas.microsoft.com/office/powerpoint/2010/main" val="36052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chemeClr val="accent3"/>
                </a:solidFill>
              </a:rPr>
              <a:t>Recomendaciones</a:t>
            </a:r>
            <a:endParaRPr lang="es-EC" dirty="0">
              <a:solidFill>
                <a:schemeClr val="accent3"/>
              </a:solidFill>
            </a:endParaRPr>
          </a:p>
        </p:txBody>
      </p:sp>
      <p:sp>
        <p:nvSpPr>
          <p:cNvPr id="5" name="4 Marcador de contenido"/>
          <p:cNvSpPr>
            <a:spLocks noGrp="1"/>
          </p:cNvSpPr>
          <p:nvPr>
            <p:ph idx="1"/>
          </p:nvPr>
        </p:nvSpPr>
        <p:spPr>
          <a:xfrm>
            <a:off x="1463040" y="1905000"/>
            <a:ext cx="6537960" cy="4191000"/>
          </a:xfrm>
        </p:spPr>
        <p:txBody>
          <a:bodyPr>
            <a:normAutofit/>
          </a:bodyPr>
          <a:lstStyle/>
          <a:p>
            <a:pPr lvl="0" algn="just"/>
            <a:r>
              <a:rPr lang="es-EC" dirty="0"/>
              <a:t>El plano es el documento final a ser emitido por el área civil y la guía para el trabajo en campo, de ahí la importancia de una buena elaboración del mismo. </a:t>
            </a:r>
            <a:r>
              <a:rPr lang="es-EC" dirty="0" smtClean="0"/>
              <a:t>La </a:t>
            </a:r>
            <a:r>
              <a:rPr lang="es-EC" dirty="0"/>
              <a:t>ingeniería de detalle realizada en la industria petrolera requiere una atención especial </a:t>
            </a:r>
            <a:r>
              <a:rPr lang="es-EC" dirty="0" smtClean="0"/>
              <a:t>es </a:t>
            </a:r>
            <a:r>
              <a:rPr lang="es-EC" dirty="0"/>
              <a:t>mera responsabilidad del diseñador y constructor civil y estructural el garantizar el buen funcionamiento de las instalaciones que recibirán a la maquinaria y estructuras que conformen una facilidad de producción petrolera.</a:t>
            </a:r>
            <a:endParaRPr lang="es-AR" dirty="0"/>
          </a:p>
        </p:txBody>
      </p:sp>
    </p:spTree>
    <p:extLst>
      <p:ext uri="{BB962C8B-B14F-4D97-AF65-F5344CB8AC3E}">
        <p14:creationId xmlns:p14="http://schemas.microsoft.com/office/powerpoint/2010/main" val="10165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smtClean="0"/>
              <a:t>MUCHAS GRACIAS</a:t>
            </a:r>
            <a:endParaRPr lang="es-AR" b="1" dirty="0">
              <a:solidFill>
                <a:schemeClr val="accent5"/>
              </a:solidFill>
            </a:endParaRPr>
          </a:p>
        </p:txBody>
      </p:sp>
      <p:sp>
        <p:nvSpPr>
          <p:cNvPr id="4" name="3 Marcador de texto"/>
          <p:cNvSpPr>
            <a:spLocks noGrp="1"/>
          </p:cNvSpPr>
          <p:nvPr>
            <p:ph type="body" idx="1"/>
          </p:nvPr>
        </p:nvSpPr>
        <p:spPr/>
        <p:txBody>
          <a:bodyPr>
            <a:normAutofit/>
          </a:bodyPr>
          <a:lstStyle/>
          <a:p>
            <a:r>
              <a:rPr lang="es-EC" sz="2800" b="1" dirty="0" smtClean="0"/>
              <a:t>FIN</a:t>
            </a:r>
            <a:endParaRPr lang="es-AR" sz="2800" b="1" dirty="0"/>
          </a:p>
        </p:txBody>
      </p:sp>
    </p:spTree>
    <p:extLst>
      <p:ext uri="{BB962C8B-B14F-4D97-AF65-F5344CB8AC3E}">
        <p14:creationId xmlns:p14="http://schemas.microsoft.com/office/powerpoint/2010/main" val="7458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a:t>CAPÍTULO </a:t>
            </a:r>
            <a:r>
              <a:rPr lang="es-AR" b="1" dirty="0" smtClean="0"/>
              <a:t>I:</a:t>
            </a:r>
            <a:r>
              <a:rPr lang="es-AR" b="1" dirty="0"/>
              <a:t/>
            </a:r>
            <a:br>
              <a:rPr lang="es-AR" b="1" dirty="0"/>
            </a:br>
            <a:r>
              <a:rPr lang="es-EC" b="1" dirty="0" smtClean="0">
                <a:solidFill>
                  <a:schemeClr val="accent4"/>
                </a:solidFill>
              </a:rPr>
              <a:t>JUSTIFICACIÓN</a:t>
            </a:r>
            <a:endParaRPr lang="es-EC" dirty="0"/>
          </a:p>
        </p:txBody>
      </p:sp>
      <p:sp>
        <p:nvSpPr>
          <p:cNvPr id="3" name="2 Marcador de contenido"/>
          <p:cNvSpPr>
            <a:spLocks noGrp="1"/>
          </p:cNvSpPr>
          <p:nvPr>
            <p:ph idx="1"/>
          </p:nvPr>
        </p:nvSpPr>
        <p:spPr/>
        <p:txBody>
          <a:bodyPr>
            <a:normAutofit fontScale="85000" lnSpcReduction="10000"/>
          </a:bodyPr>
          <a:lstStyle/>
          <a:p>
            <a:pPr algn="just"/>
            <a:r>
              <a:rPr lang="es-EC" dirty="0"/>
              <a:t>Las facilidades petroleras están en constante crecimiento, </a:t>
            </a:r>
            <a:r>
              <a:rPr lang="es-EC" dirty="0" smtClean="0"/>
              <a:t>Se requiere </a:t>
            </a:r>
            <a:r>
              <a:rPr lang="es-EC" dirty="0"/>
              <a:t>realizar ampliaciones o nuevas </a:t>
            </a:r>
            <a:r>
              <a:rPr lang="es-EC" dirty="0" smtClean="0"/>
              <a:t>instalaciones.</a:t>
            </a:r>
          </a:p>
          <a:p>
            <a:pPr algn="just"/>
            <a:r>
              <a:rPr lang="es-EC" dirty="0" smtClean="0"/>
              <a:t>Es necesario el </a:t>
            </a:r>
            <a:r>
              <a:rPr lang="es-EC" dirty="0"/>
              <a:t>diseño de cimentaciones para equipos estáticos (tipo transformadores, chimeneas) o dinámicos (motores, bombas, generadores</a:t>
            </a:r>
            <a:r>
              <a:rPr lang="es-EC" dirty="0" smtClean="0"/>
              <a:t>). </a:t>
            </a:r>
          </a:p>
          <a:p>
            <a:pPr algn="just"/>
            <a:r>
              <a:rPr lang="es-EC" dirty="0" smtClean="0"/>
              <a:t>Este </a:t>
            </a:r>
            <a:r>
              <a:rPr lang="es-EC" dirty="0"/>
              <a:t>trabajo pretende dictar parámetros necesarios para escoger correctamente el tipo de cimentación a utilizar, establecer el modelo matemático acorde a las solicitaciones y factores externos y establecer un método de cálculo eficiente</a:t>
            </a:r>
            <a:r>
              <a:rPr lang="es-EC" dirty="0" smtClean="0"/>
              <a:t>.</a:t>
            </a:r>
            <a:endParaRPr lang="es-AR" dirty="0"/>
          </a:p>
        </p:txBody>
      </p:sp>
    </p:spTree>
    <p:extLst>
      <p:ext uri="{BB962C8B-B14F-4D97-AF65-F5344CB8AC3E}">
        <p14:creationId xmlns:p14="http://schemas.microsoft.com/office/powerpoint/2010/main" val="19246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AR" b="1" dirty="0" smtClean="0"/>
              <a:t>CAPÍTULO I:</a:t>
            </a:r>
            <a:br>
              <a:rPr lang="es-AR" b="1" dirty="0" smtClean="0"/>
            </a:br>
            <a:r>
              <a:rPr lang="es-AR" sz="3100" b="1" dirty="0" smtClean="0">
                <a:solidFill>
                  <a:schemeClr val="accent3"/>
                </a:solidFill>
              </a:rPr>
              <a:t>DIVISIÓN </a:t>
            </a:r>
            <a:r>
              <a:rPr lang="es-AR" sz="3100" b="1" dirty="0">
                <a:solidFill>
                  <a:schemeClr val="accent3"/>
                </a:solidFill>
              </a:rPr>
              <a:t>BLOQUES PETROLEROS EN </a:t>
            </a:r>
            <a:r>
              <a:rPr lang="es-AR" sz="3100" b="1" dirty="0" smtClean="0">
                <a:solidFill>
                  <a:schemeClr val="accent3"/>
                </a:solidFill>
              </a:rPr>
              <a:t>ECUADOR</a:t>
            </a:r>
            <a:endParaRPr lang="en-US" sz="3100" dirty="0">
              <a:solidFill>
                <a:schemeClr val="accent3"/>
              </a:solidFill>
            </a:endParaRPr>
          </a:p>
        </p:txBody>
      </p:sp>
      <p:sp>
        <p:nvSpPr>
          <p:cNvPr id="8" name="7 Marcador de contenido"/>
          <p:cNvSpPr>
            <a:spLocks noGrp="1"/>
          </p:cNvSpPr>
          <p:nvPr>
            <p:ph idx="1"/>
          </p:nvPr>
        </p:nvSpPr>
        <p:spPr/>
        <p:txBody>
          <a:bodyPr>
            <a:normAutofit fontScale="92500" lnSpcReduction="10000"/>
          </a:bodyPr>
          <a:lstStyle/>
          <a:p>
            <a:pPr algn="just"/>
            <a:r>
              <a:rPr lang="es-AR" dirty="0"/>
              <a:t>La importancia de reconocer las zonas de actividad petrolera en el país radica en localizar geográficamente las áreas en las cuales se desarrollarán posibles proyectos de ingeniería de detalle</a:t>
            </a:r>
            <a:r>
              <a:rPr lang="es-AR" dirty="0" smtClean="0"/>
              <a:t>.</a:t>
            </a:r>
          </a:p>
          <a:p>
            <a:pPr algn="just"/>
            <a:r>
              <a:rPr lang="es-AR" dirty="0" smtClean="0"/>
              <a:t>Se pueden obtener datos: </a:t>
            </a:r>
            <a:r>
              <a:rPr lang="es-AR" dirty="0"/>
              <a:t>tipo de suelo según la región, zona sísmica, vías de acceso, yacimientos de agua y agregado </a:t>
            </a:r>
            <a:r>
              <a:rPr lang="es-AR" dirty="0" smtClean="0"/>
              <a:t>cercanos.</a:t>
            </a:r>
          </a:p>
          <a:p>
            <a:pPr algn="just"/>
            <a:r>
              <a:rPr lang="es-AR" dirty="0" smtClean="0"/>
              <a:t>Se </a:t>
            </a:r>
            <a:r>
              <a:rPr lang="es-AR" dirty="0"/>
              <a:t>pueden reconocer los proyectos similares con el fin de tener una referencia para evaluar el comportamiento de las cimentaciones </a:t>
            </a:r>
            <a:r>
              <a:rPr lang="es-AR" dirty="0" smtClean="0"/>
              <a:t>elegidas.</a:t>
            </a:r>
            <a:endParaRPr lang="es-EC" dirty="0"/>
          </a:p>
        </p:txBody>
      </p:sp>
    </p:spTree>
    <p:extLst>
      <p:ext uri="{BB962C8B-B14F-4D97-AF65-F5344CB8AC3E}">
        <p14:creationId xmlns:p14="http://schemas.microsoft.com/office/powerpoint/2010/main" val="378502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Tree>
    <p:extLst>
      <p:ext uri="{BB962C8B-B14F-4D97-AF65-F5344CB8AC3E}">
        <p14:creationId xmlns:p14="http://schemas.microsoft.com/office/powerpoint/2010/main" val="216485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b="1" dirty="0"/>
              <a:t>CAPÍTULO </a:t>
            </a:r>
            <a:r>
              <a:rPr lang="es-AR" b="1" dirty="0" smtClean="0"/>
              <a:t>II:</a:t>
            </a:r>
            <a:endParaRPr lang="es-AR" b="1" dirty="0">
              <a:solidFill>
                <a:schemeClr val="accent5"/>
              </a:solidFill>
            </a:endParaRPr>
          </a:p>
        </p:txBody>
      </p:sp>
      <p:sp>
        <p:nvSpPr>
          <p:cNvPr id="4" name="3 Marcador de texto"/>
          <p:cNvSpPr>
            <a:spLocks noGrp="1"/>
          </p:cNvSpPr>
          <p:nvPr>
            <p:ph type="body" idx="1"/>
          </p:nvPr>
        </p:nvSpPr>
        <p:spPr/>
        <p:txBody>
          <a:bodyPr>
            <a:normAutofit/>
          </a:bodyPr>
          <a:lstStyle/>
          <a:p>
            <a:r>
              <a:rPr lang="es-EC" sz="2800" b="1" dirty="0">
                <a:solidFill>
                  <a:schemeClr val="accent3"/>
                </a:solidFill>
              </a:rPr>
              <a:t>FACILIDADES DE PRODUCCIÓN PETROLERA</a:t>
            </a:r>
            <a:endParaRPr lang="es-EC" sz="2800" dirty="0">
              <a:solidFill>
                <a:schemeClr val="accent3"/>
              </a:solidFill>
            </a:endParaRPr>
          </a:p>
        </p:txBody>
      </p:sp>
    </p:spTree>
    <p:extLst>
      <p:ext uri="{BB962C8B-B14F-4D97-AF65-F5344CB8AC3E}">
        <p14:creationId xmlns:p14="http://schemas.microsoft.com/office/powerpoint/2010/main" val="99949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497</TotalTime>
  <Words>2378</Words>
  <Application>Microsoft Office PowerPoint</Application>
  <PresentationFormat>On-screen Show (4:3)</PresentationFormat>
  <Paragraphs>247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Chincheta</vt:lpstr>
      <vt:lpstr>ESCUELA POLITÉCNICA DEL EJÉRCITO</vt:lpstr>
      <vt:lpstr>ESCUELA POLITÉCNICA DEL EJÉRCITO</vt:lpstr>
      <vt:lpstr>OBJETIVO</vt:lpstr>
      <vt:lpstr>CAPÍTULO I: GENERALIDADES</vt:lpstr>
      <vt:lpstr>CAPÍTULO I: ANTECEDENTES</vt:lpstr>
      <vt:lpstr>CAPÍTULO I: JUSTIFICACIÓN</vt:lpstr>
      <vt:lpstr>CAPÍTULO I: DIVISIÓN BLOQUES PETROLEROS EN ECUADOR</vt:lpstr>
      <vt:lpstr>PowerPoint Presentation</vt:lpstr>
      <vt:lpstr>CAPÍTULO II:</vt:lpstr>
      <vt:lpstr>FACILIDADES DE PRODUCCIÓN PETROLERA</vt:lpstr>
      <vt:lpstr>PLATAFORMAS</vt:lpstr>
      <vt:lpstr>PLATAFORMAS: PARTES CONSTITUTIVAS</vt:lpstr>
      <vt:lpstr>FACILIDAD DE PROCESAMIENTO CENTRAL (CPF)</vt:lpstr>
      <vt:lpstr>CPF: PARTES CONSTITUTIVAS</vt:lpstr>
      <vt:lpstr>FACILIDADES DE PRODUCCIÓN PETROLERA</vt:lpstr>
      <vt:lpstr>FACILIDADES DE PRODUCCIÓN PETROLERA: PROCESO DE EXTRACCIÓN Y PRODUCCIÓN</vt:lpstr>
      <vt:lpstr>PROCESO DE EXTRACCIÓN Y PRODUCCIÓN: SISTEMAS DE EXTRACCIÓN</vt:lpstr>
      <vt:lpstr>BOMBEO MECÁNICO</vt:lpstr>
      <vt:lpstr>BOMBEO ELECTRO SUMERGIBLE (BES)</vt:lpstr>
      <vt:lpstr>BOMBEO HIDRÁULICO (CON BOMBA JET)</vt:lpstr>
      <vt:lpstr>Inyección de agua y vapor</vt:lpstr>
      <vt:lpstr>Descripción general del proceso</vt:lpstr>
      <vt:lpstr>Proceso de Producción</vt:lpstr>
      <vt:lpstr>Características de los fluidos en los pozos</vt:lpstr>
      <vt:lpstr>Generación de Energía</vt:lpstr>
      <vt:lpstr>EQUIPOS</vt:lpstr>
      <vt:lpstr>Separador Horizontal</vt:lpstr>
      <vt:lpstr>Bomba de Inyección de Agua</vt:lpstr>
      <vt:lpstr>Torre sistema silenciador</vt:lpstr>
      <vt:lpstr>Generador Wartsila 7MW</vt:lpstr>
      <vt:lpstr>CAPÍTULO III:</vt:lpstr>
      <vt:lpstr>Tipo de Cimentación</vt:lpstr>
      <vt:lpstr>Maquinaria y estructuras varias</vt:lpstr>
      <vt:lpstr>Recipientes</vt:lpstr>
      <vt:lpstr>CONSIDERACIONES GENERALES</vt:lpstr>
      <vt:lpstr>Dimensionamiento</vt:lpstr>
      <vt:lpstr>CRITERIOS DE SELECCIÓN DEL TIPO DE CIMENTACIÓN</vt:lpstr>
      <vt:lpstr>Factores de seguridad</vt:lpstr>
      <vt:lpstr>Cargas Estáticas</vt:lpstr>
      <vt:lpstr>Cargas Dinámicas</vt:lpstr>
      <vt:lpstr>Combinaciones de Carga</vt:lpstr>
      <vt:lpstr>CAPÍTULO IV</vt:lpstr>
      <vt:lpstr>CAPÍTULO V</vt:lpstr>
      <vt:lpstr>El análisis consta de:</vt:lpstr>
      <vt:lpstr>CAPÍTULO VI</vt:lpstr>
      <vt:lpstr>Conclusiones</vt:lpstr>
      <vt:lpstr>Conclusiones</vt:lpstr>
      <vt:lpstr>Conclusiones</vt:lpstr>
      <vt:lpstr>Conclusiones</vt:lpstr>
      <vt:lpstr>Conclusiones</vt:lpstr>
      <vt:lpstr>Recomendaciones</vt:lpstr>
      <vt:lpstr>Recomendaciones</vt:lpstr>
      <vt:lpstr>Recomendaciones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jsalazar</dc:creator>
  <cp:lastModifiedBy>Jennifer Consuelo Salazar Contreras</cp:lastModifiedBy>
  <cp:revision>87</cp:revision>
  <dcterms:created xsi:type="dcterms:W3CDTF">2012-11-06T15:26:45Z</dcterms:created>
  <dcterms:modified xsi:type="dcterms:W3CDTF">2013-01-02T20:48:25Z</dcterms:modified>
</cp:coreProperties>
</file>